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75" r:id="rId1"/>
  </p:sldMasterIdLst>
  <p:notesMasterIdLst>
    <p:notesMasterId r:id="rId41"/>
  </p:notesMasterIdLst>
  <p:sldIdLst>
    <p:sldId id="256" r:id="rId2"/>
    <p:sldId id="295" r:id="rId3"/>
    <p:sldId id="293" r:id="rId4"/>
    <p:sldId id="258" r:id="rId5"/>
    <p:sldId id="259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264" r:id="rId14"/>
    <p:sldId id="265" r:id="rId15"/>
    <p:sldId id="267" r:id="rId16"/>
    <p:sldId id="266" r:id="rId17"/>
    <p:sldId id="269" r:id="rId18"/>
    <p:sldId id="268" r:id="rId19"/>
    <p:sldId id="294" r:id="rId20"/>
    <p:sldId id="310" r:id="rId21"/>
    <p:sldId id="311" r:id="rId22"/>
    <p:sldId id="307" r:id="rId23"/>
    <p:sldId id="308" r:id="rId24"/>
    <p:sldId id="312" r:id="rId25"/>
    <p:sldId id="280" r:id="rId26"/>
    <p:sldId id="279" r:id="rId27"/>
    <p:sldId id="270" r:id="rId28"/>
    <p:sldId id="315" r:id="rId29"/>
    <p:sldId id="278" r:id="rId30"/>
    <p:sldId id="338" r:id="rId31"/>
    <p:sldId id="345" r:id="rId32"/>
    <p:sldId id="346" r:id="rId33"/>
    <p:sldId id="347" r:id="rId34"/>
    <p:sldId id="348" r:id="rId35"/>
    <p:sldId id="349" r:id="rId36"/>
    <p:sldId id="286" r:id="rId37"/>
    <p:sldId id="287" r:id="rId38"/>
    <p:sldId id="351" r:id="rId39"/>
    <p:sldId id="290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3878" autoAdjust="0"/>
  </p:normalViewPr>
  <p:slideViewPr>
    <p:cSldViewPr snapToGrid="0" snapToObjects="1">
      <p:cViewPr varScale="1">
        <p:scale>
          <a:sx n="64" d="100"/>
          <a:sy n="64" d="100"/>
        </p:scale>
        <p:origin x="-236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DAD334-4693-964C-97A8-6A634DEF6BD8}" type="datetimeFigureOut">
              <a:rPr lang="en-US" smtClean="0"/>
              <a:t>9/22/14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74112-CE94-2445-84AD-E4A6799922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432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788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790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699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176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6268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1085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 for your interest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111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14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111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584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9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 for your interest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1074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16 year old boy</a:t>
            </a:r>
          </a:p>
          <a:p>
            <a:r>
              <a:rPr lang="en-US" dirty="0" smtClean="0"/>
              <a:t>Untreatable condition since</a:t>
            </a:r>
            <a:r>
              <a:rPr lang="en-US" baseline="0" dirty="0" smtClean="0"/>
              <a:t> birth</a:t>
            </a:r>
          </a:p>
          <a:p>
            <a:r>
              <a:rPr lang="en-US" dirty="0" smtClean="0"/>
              <a:t>Black</a:t>
            </a:r>
            <a:r>
              <a:rPr lang="en-US" baseline="0" dirty="0" smtClean="0"/>
              <a:t> horny layer of skin</a:t>
            </a:r>
          </a:p>
          <a:p>
            <a:r>
              <a:rPr lang="en-US" baseline="0" dirty="0" smtClean="0"/>
              <a:t>Progressive thickening of the skin – cracks and gets infected</a:t>
            </a:r>
          </a:p>
          <a:p>
            <a:r>
              <a:rPr lang="en-US" baseline="0" dirty="0" smtClean="0"/>
              <a:t>Even light </a:t>
            </a:r>
            <a:r>
              <a:rPr lang="en-US" baseline="0" dirty="0" err="1" smtClean="0"/>
              <a:t>coloured</a:t>
            </a:r>
            <a:r>
              <a:rPr lang="en-US" baseline="0" dirty="0" smtClean="0"/>
              <a:t> areas thickened</a:t>
            </a:r>
            <a:endParaRPr lang="en-US" dirty="0" smtClean="0"/>
          </a:p>
          <a:p>
            <a:r>
              <a:rPr lang="en-US" dirty="0" smtClean="0"/>
              <a:t>Shy and lonely – he smelled bad, looked weird</a:t>
            </a:r>
          </a:p>
          <a:p>
            <a:r>
              <a:rPr lang="en-US" dirty="0" smtClean="0"/>
              <a:t>2 skin grafting attempts – didn’t work</a:t>
            </a:r>
          </a:p>
          <a:p>
            <a:r>
              <a:rPr lang="en-US" baseline="0" dirty="0" smtClean="0"/>
              <a:t>A doctor tried hypnosis on him, but intelligently only gave suggestions for the skin to clear on his left arm</a:t>
            </a:r>
          </a:p>
          <a:p>
            <a:r>
              <a:rPr lang="en-US" baseline="0" dirty="0" smtClean="0"/>
              <a:t>About five days later skin healed on left arm</a:t>
            </a:r>
          </a:p>
          <a:p>
            <a:r>
              <a:rPr lang="en-US" baseline="0" dirty="0" smtClean="0"/>
              <a:t>Since the improvement occurred only on left arm, the effect is not considered a coincidence</a:t>
            </a:r>
          </a:p>
          <a:p>
            <a:r>
              <a:rPr lang="en-US" baseline="0" dirty="0" smtClean="0"/>
              <a:t>Then gave suggestions for right arm, and legs, etc.</a:t>
            </a:r>
          </a:p>
          <a:p>
            <a:r>
              <a:rPr lang="en-US" baseline="0" dirty="0" smtClean="0"/>
              <a:t>Improved his overall life and attitude</a:t>
            </a:r>
          </a:p>
          <a:p>
            <a:r>
              <a:rPr lang="en-US" baseline="0" dirty="0" smtClean="0"/>
              <a:t>Quick improvement to begin with and then slowed after months</a:t>
            </a:r>
          </a:p>
          <a:p>
            <a:r>
              <a:rPr lang="en-US" baseline="0" dirty="0" smtClean="0"/>
              <a:t>Still fine a year later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D7D7C-4EFA-134C-9577-DFDE1EE733E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467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8 days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D7D7C-4EFA-134C-9577-DFDE1EE733E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9059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 weeks after treatment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D7D7C-4EFA-134C-9577-DFDE1EE733EB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6077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 month later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D7D7C-4EFA-134C-9577-DFDE1EE733E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52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*hypnosis can be helpful for athletes (focus, anxiety, mental rehearsal)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8346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74112-CE94-2445-84AD-E4A67999224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383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D3E41-E2DE-48B7-AD25-2C05D8372D60}" type="datetime4">
              <a:rPr lang="en-US" smtClean="0"/>
              <a:pPr/>
              <a:t>September 22,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39C4FB-7D33-419B-8833-D1372BFD1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628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6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78D1B-BB73-41B2-8202-C6678B761557}" type="datetime4">
              <a:rPr lang="en-US" smtClean="0"/>
              <a:pPr/>
              <a:t>September 22,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35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49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651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449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73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721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3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18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98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9FB56-E4A4-F241-BCB7-D1216AA7205E}" type="datetimeFigureOut">
              <a:rPr lang="en-US" smtClean="0"/>
              <a:t>9/22/14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95781-F84E-0F46-BA8E-79CD587BC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857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6" r:id="rId1"/>
    <p:sldLayoutId id="2147484377" r:id="rId2"/>
    <p:sldLayoutId id="2147484378" r:id="rId3"/>
    <p:sldLayoutId id="2147484379" r:id="rId4"/>
    <p:sldLayoutId id="2147484380" r:id="rId5"/>
    <p:sldLayoutId id="2147484381" r:id="rId6"/>
    <p:sldLayoutId id="2147484382" r:id="rId7"/>
    <p:sldLayoutId id="2147484383" r:id="rId8"/>
    <p:sldLayoutId id="2147484384" r:id="rId9"/>
    <p:sldLayoutId id="2147484385" r:id="rId10"/>
    <p:sldLayoutId id="214748438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/>
          <p:cNvPicPr>
            <a:picLocks noChangeAspect="1"/>
          </p:cNvPicPr>
          <p:nvPr/>
        </p:nvPicPr>
        <p:blipFill>
          <a:blip r:embed="rId2">
            <a:alphaModFix amt="22000"/>
          </a:blip>
          <a:srcRect t="12556" b="12556"/>
          <a:stretch>
            <a:fillRect/>
          </a:stretch>
        </p:blipFill>
        <p:spPr>
          <a:xfrm rot="5400000">
            <a:off x="457200" y="-708820"/>
            <a:ext cx="8229600" cy="91440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8162"/>
            <a:ext cx="7772400" cy="2344338"/>
          </a:xfrm>
        </p:spPr>
        <p:txBody>
          <a:bodyPr>
            <a:normAutofit fontScale="90000"/>
          </a:bodyPr>
          <a:lstStyle/>
          <a:p>
            <a:r>
              <a:rPr lang="en-US" sz="9800" b="1" dirty="0" smtClean="0">
                <a:ln w="25400">
                  <a:solidFill>
                    <a:schemeClr val="tx1"/>
                  </a:solidFill>
                </a:ln>
                <a:solidFill>
                  <a:srgbClr val="AE0000"/>
                </a:solidFill>
              </a:rPr>
              <a:t>Hypnosis:</a:t>
            </a:r>
            <a:r>
              <a:rPr lang="en-US" sz="8800" b="1" dirty="0" smtClean="0">
                <a:ln w="25400">
                  <a:solidFill>
                    <a:schemeClr val="tx1"/>
                  </a:solidFill>
                </a:ln>
                <a:solidFill>
                  <a:srgbClr val="AE0000"/>
                </a:solidFill>
              </a:rPr>
              <a:t/>
            </a:r>
            <a:br>
              <a:rPr lang="en-US" sz="8800" b="1" dirty="0" smtClean="0">
                <a:ln w="25400">
                  <a:solidFill>
                    <a:schemeClr val="tx1"/>
                  </a:solidFill>
                </a:ln>
                <a:solidFill>
                  <a:srgbClr val="AE0000"/>
                </a:solidFill>
              </a:rPr>
            </a:br>
            <a:r>
              <a:rPr lang="en-US" sz="8800" b="1" dirty="0" smtClean="0">
                <a:ln w="25400">
                  <a:solidFill>
                    <a:schemeClr val="tx1"/>
                  </a:solidFill>
                </a:ln>
                <a:solidFill>
                  <a:srgbClr val="AE0000"/>
                </a:solidFill>
              </a:rPr>
              <a:t>Facts and Fiction</a:t>
            </a:r>
            <a:endParaRPr lang="en-US" sz="8800" b="1" dirty="0">
              <a:ln w="25400">
                <a:solidFill>
                  <a:schemeClr val="tx1"/>
                </a:solidFill>
              </a:ln>
              <a:solidFill>
                <a:srgbClr val="AE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657" y="4762500"/>
            <a:ext cx="8775635" cy="1752600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solidFill>
                  <a:srgbClr val="800000"/>
                </a:solidFill>
              </a:rPr>
              <a:t>Psyc</a:t>
            </a:r>
            <a:r>
              <a:rPr lang="en-US" b="1" dirty="0" smtClean="0">
                <a:solidFill>
                  <a:srgbClr val="800000"/>
                </a:solidFill>
              </a:rPr>
              <a:t> 200 – January 30</a:t>
            </a:r>
            <a:r>
              <a:rPr lang="en-US" b="1" baseline="30000" dirty="0" smtClean="0">
                <a:solidFill>
                  <a:srgbClr val="800000"/>
                </a:solidFill>
              </a:rPr>
              <a:t>th</a:t>
            </a:r>
            <a:r>
              <a:rPr lang="en-US" b="1" dirty="0" smtClean="0">
                <a:solidFill>
                  <a:srgbClr val="800000"/>
                </a:solidFill>
              </a:rPr>
              <a:t> 2014</a:t>
            </a:r>
          </a:p>
          <a:p>
            <a:r>
              <a:rPr lang="en-US" b="1" dirty="0" smtClean="0">
                <a:solidFill>
                  <a:srgbClr val="800000"/>
                </a:solidFill>
              </a:rPr>
              <a:t>Shelagh Freedman, Ph.D. Candidate</a:t>
            </a:r>
          </a:p>
          <a:p>
            <a:r>
              <a:rPr lang="en-US" b="1" dirty="0" smtClean="0">
                <a:solidFill>
                  <a:srgbClr val="800000"/>
                </a:solidFill>
              </a:rPr>
              <a:t>Hypnosis and Memory Lab, Concordia University</a:t>
            </a:r>
            <a:endParaRPr lang="en-US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629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What is hypnosis?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One </a:t>
            </a:r>
            <a:r>
              <a:rPr lang="en-US" i="1" dirty="0"/>
              <a:t>person (the subject) is guided by another (the hypnotist) to respond to suggestions for changes in subjective experience, alterations in perception, sensation, emotion, thought or </a:t>
            </a:r>
            <a:r>
              <a:rPr lang="en-US" i="1" dirty="0" smtClean="0"/>
              <a:t>behaviour</a:t>
            </a:r>
            <a:r>
              <a:rPr lang="en-US" i="1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14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The Origins of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Franz Anton Mesmer</a:t>
            </a:r>
          </a:p>
          <a:p>
            <a:pPr lvl="1"/>
            <a:r>
              <a:rPr lang="en-US" dirty="0" smtClean="0"/>
              <a:t>The father of hypnosis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Late 1700s – Paris</a:t>
            </a:r>
          </a:p>
          <a:p>
            <a:endParaRPr lang="en-US" dirty="0" smtClean="0"/>
          </a:p>
          <a:p>
            <a:r>
              <a:rPr lang="en-US" dirty="0" smtClean="0"/>
              <a:t>Animal magnetism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8990" y="2108200"/>
            <a:ext cx="2746450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5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Types of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Stage hypnosis</a:t>
            </a:r>
          </a:p>
          <a:p>
            <a:endParaRPr lang="en-US" dirty="0" smtClean="0"/>
          </a:p>
          <a:p>
            <a:r>
              <a:rPr lang="en-US" dirty="0" smtClean="0"/>
              <a:t>Research hypnosis</a:t>
            </a:r>
          </a:p>
          <a:p>
            <a:endParaRPr lang="en-US" dirty="0" smtClean="0"/>
          </a:p>
          <a:p>
            <a:r>
              <a:rPr lang="en-US" dirty="0" smtClean="0"/>
              <a:t>Clinical hypnosis</a:t>
            </a:r>
          </a:p>
          <a:p>
            <a:endParaRPr lang="en-US" dirty="0" smtClean="0"/>
          </a:p>
          <a:p>
            <a:r>
              <a:rPr lang="en-US" dirty="0" smtClean="0"/>
              <a:t>Forensic hypnosis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091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STAGE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Theatrical performance</a:t>
            </a:r>
            <a:endParaRPr lang="en-US" dirty="0"/>
          </a:p>
        </p:txBody>
      </p:sp>
      <p:pic>
        <p:nvPicPr>
          <p:cNvPr id="4" name="Content Placeholder 3" descr="Hypnosis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0" r="-2810"/>
          <a:stretch>
            <a:fillRect/>
          </a:stretch>
        </p:blipFill>
        <p:spPr>
          <a:xfrm>
            <a:off x="1188536" y="2428977"/>
            <a:ext cx="6722628" cy="3697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0875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gal-sleep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9" b="846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00941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0499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95489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funny-stage-hypnosi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079" r="-2107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959642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Are people faking hypnosis?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Participants asked to fake hypnosis (Simulators) are compared to participants genuinely hypnotized (</a:t>
            </a:r>
            <a:r>
              <a:rPr lang="en-US" dirty="0" err="1" smtClean="0"/>
              <a:t>Reals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The Real-Simulator Design</a:t>
            </a:r>
          </a:p>
          <a:p>
            <a:endParaRPr lang="en-US" dirty="0" smtClean="0"/>
          </a:p>
          <a:p>
            <a:r>
              <a:rPr lang="en-US" dirty="0" smtClean="0"/>
              <a:t>Differences reported in:</a:t>
            </a:r>
          </a:p>
          <a:p>
            <a:pPr lvl="1"/>
            <a:r>
              <a:rPr lang="en-US" dirty="0" err="1" smtClean="0"/>
              <a:t>Behaviours</a:t>
            </a:r>
            <a:endParaRPr lang="en-US" dirty="0" smtClean="0"/>
          </a:p>
          <a:p>
            <a:pPr lvl="1"/>
            <a:r>
              <a:rPr lang="en-US" dirty="0" smtClean="0"/>
              <a:t>Subjective experiences</a:t>
            </a:r>
          </a:p>
          <a:p>
            <a:pPr lvl="1"/>
            <a:r>
              <a:rPr lang="en-US" dirty="0" smtClean="0"/>
              <a:t>Neural correlates</a:t>
            </a:r>
          </a:p>
        </p:txBody>
      </p:sp>
    </p:spTree>
    <p:extLst>
      <p:ext uri="{BB962C8B-B14F-4D97-AF65-F5344CB8AC3E}">
        <p14:creationId xmlns:p14="http://schemas.microsoft.com/office/powerpoint/2010/main" val="7340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Can everyone be hypnotized?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9523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Most people can experience some degree of hypnosis (Mediums)</a:t>
            </a:r>
          </a:p>
          <a:p>
            <a:endParaRPr lang="en-US" dirty="0" smtClean="0"/>
          </a:p>
          <a:p>
            <a:r>
              <a:rPr lang="en-US" dirty="0" smtClean="0"/>
              <a:t>10-15% are very responsive (Highs)</a:t>
            </a:r>
          </a:p>
          <a:p>
            <a:endParaRPr lang="en-US" dirty="0" smtClean="0"/>
          </a:p>
          <a:p>
            <a:r>
              <a:rPr lang="en-US" dirty="0" smtClean="0"/>
              <a:t>10-15% are not very responsive (Lows)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662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Do people lose control when they are hypnotized?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21163"/>
            <a:ext cx="8686800" cy="4525963"/>
          </a:xfrm>
        </p:spPr>
        <p:txBody>
          <a:bodyPr/>
          <a:lstStyle/>
          <a:p>
            <a:r>
              <a:rPr lang="en-US" dirty="0" smtClean="0"/>
              <a:t>People remain in control of their actions during hypnosis</a:t>
            </a:r>
          </a:p>
          <a:p>
            <a:endParaRPr lang="en-US" dirty="0" smtClean="0"/>
          </a:p>
          <a:p>
            <a:r>
              <a:rPr lang="en-US" dirty="0" smtClean="0"/>
              <a:t>You can only be hypnotized if you are willing</a:t>
            </a:r>
          </a:p>
          <a:p>
            <a:endParaRPr lang="en-US" dirty="0" smtClean="0"/>
          </a:p>
          <a:p>
            <a:r>
              <a:rPr lang="en-US" dirty="0" smtClean="0"/>
              <a:t>Cannot be made to do anything against your will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522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Can people get stuck in hypnosis?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88603"/>
            <a:ext cx="8686800" cy="4525963"/>
          </a:xfrm>
        </p:spPr>
        <p:txBody>
          <a:bodyPr/>
          <a:lstStyle/>
          <a:p>
            <a:r>
              <a:rPr lang="en-US" dirty="0" smtClean="0"/>
              <a:t>People will naturally come out of hypnosis</a:t>
            </a:r>
          </a:p>
          <a:p>
            <a:endParaRPr lang="en-US" dirty="0" smtClean="0"/>
          </a:p>
          <a:p>
            <a:r>
              <a:rPr lang="en-US" dirty="0" smtClean="0"/>
              <a:t>Some people report feeling a little groggy after hypnosis</a:t>
            </a:r>
          </a:p>
          <a:p>
            <a:endParaRPr lang="en-US" dirty="0" smtClean="0"/>
          </a:p>
          <a:p>
            <a:r>
              <a:rPr lang="en-US" dirty="0" smtClean="0"/>
              <a:t>Some people report feeling rested and very alert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6529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RESEARCH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1391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Intrinsic research</a:t>
            </a:r>
          </a:p>
          <a:p>
            <a:pPr lvl="1"/>
            <a:r>
              <a:rPr lang="en-US" dirty="0" smtClean="0"/>
              <a:t>Research that focuses on the phenomena and nature of hypnosis itself</a:t>
            </a:r>
          </a:p>
          <a:p>
            <a:pPr lvl="2"/>
            <a:r>
              <a:rPr lang="en-US" dirty="0" smtClean="0"/>
              <a:t>i.e. Is hypnosis an altered state of consciousness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b="1" dirty="0" smtClean="0"/>
              <a:t>Instrumental research</a:t>
            </a:r>
          </a:p>
          <a:p>
            <a:pPr lvl="1"/>
            <a:r>
              <a:rPr lang="en-US" dirty="0" smtClean="0"/>
              <a:t>Research that uses hypnosis as a tool to investigate phenomena outside its immediate domain</a:t>
            </a:r>
          </a:p>
          <a:p>
            <a:pPr lvl="2"/>
            <a:r>
              <a:rPr lang="en-US" dirty="0" smtClean="0"/>
              <a:t>i.e. Inducing hallucinations hypnotically to study hallucinations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917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Measuring </a:t>
            </a:r>
            <a:r>
              <a:rPr lang="en-US" b="1" dirty="0" err="1" smtClean="0">
                <a:solidFill>
                  <a:srgbClr val="800000"/>
                </a:solidFill>
              </a:rPr>
              <a:t>Hypnotizability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Hypnotizability</a:t>
            </a:r>
            <a:r>
              <a:rPr lang="en-US" dirty="0" smtClean="0"/>
              <a:t>: One’s ability to respond to standardized hypnotic suggestions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Standardized scales:</a:t>
            </a:r>
          </a:p>
          <a:p>
            <a:pPr lvl="1"/>
            <a:r>
              <a:rPr lang="en-US" dirty="0" smtClean="0"/>
              <a:t>Harvard Group Scale of Hypnotic Susceptibility (HGSHS:A)</a:t>
            </a:r>
          </a:p>
          <a:p>
            <a:pPr lvl="1"/>
            <a:r>
              <a:rPr lang="en-US" dirty="0" smtClean="0"/>
              <a:t>Stanford Hypnotic Susceptibility Scale (SHSS:C)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615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Typical Hypnotic Procedure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401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Induction (progressive muscle relaxation)</a:t>
            </a:r>
          </a:p>
          <a:p>
            <a:endParaRPr lang="en-US" dirty="0" smtClean="0"/>
          </a:p>
          <a:p>
            <a:r>
              <a:rPr lang="en-US" dirty="0" smtClean="0"/>
              <a:t>Deepening</a:t>
            </a:r>
          </a:p>
          <a:p>
            <a:endParaRPr lang="en-US" dirty="0" smtClean="0"/>
          </a:p>
          <a:p>
            <a:r>
              <a:rPr lang="en-US" dirty="0" smtClean="0"/>
              <a:t>Hypnotic suggestions</a:t>
            </a:r>
          </a:p>
          <a:p>
            <a:pPr lvl="1"/>
            <a:r>
              <a:rPr lang="en-US" dirty="0" smtClean="0"/>
              <a:t>Focus on overt, </a:t>
            </a:r>
            <a:r>
              <a:rPr lang="en-US" dirty="0" err="1" smtClean="0"/>
              <a:t>behavioural</a:t>
            </a:r>
            <a:r>
              <a:rPr lang="en-US" dirty="0" smtClean="0"/>
              <a:t> responses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err="1"/>
              <a:t>D</a:t>
            </a:r>
            <a:r>
              <a:rPr lang="en-US" dirty="0" err="1" smtClean="0"/>
              <a:t>ehypnotization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831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Harvard Scale vs. Stanford Scale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u="sng" dirty="0" smtClean="0"/>
              <a:t>HGSHS:A</a:t>
            </a:r>
            <a:endParaRPr lang="en-US" u="sng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Standardized</a:t>
            </a:r>
          </a:p>
          <a:p>
            <a:r>
              <a:rPr lang="en-US" dirty="0" smtClean="0"/>
              <a:t>12 suggestions</a:t>
            </a:r>
          </a:p>
          <a:p>
            <a:r>
              <a:rPr lang="en-US" dirty="0" smtClean="0"/>
              <a:t>Group administration</a:t>
            </a:r>
          </a:p>
          <a:p>
            <a:r>
              <a:rPr lang="en-US" dirty="0" smtClean="0"/>
              <a:t>Screening procedure</a:t>
            </a:r>
          </a:p>
          <a:p>
            <a:r>
              <a:rPr lang="en-US" dirty="0" smtClean="0"/>
              <a:t>More easy suggestions</a:t>
            </a:r>
          </a:p>
          <a:p>
            <a:r>
              <a:rPr lang="en-US" dirty="0" smtClean="0"/>
              <a:t>Self scored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u="sng" dirty="0" smtClean="0"/>
              <a:t>SHSS:C</a:t>
            </a:r>
            <a:endParaRPr lang="en-US" u="sng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Standardized</a:t>
            </a:r>
          </a:p>
          <a:p>
            <a:r>
              <a:rPr lang="en-US" dirty="0" smtClean="0"/>
              <a:t>12 suggestions</a:t>
            </a:r>
          </a:p>
          <a:p>
            <a:r>
              <a:rPr lang="en-US" dirty="0" smtClean="0"/>
              <a:t>Individual administration</a:t>
            </a:r>
          </a:p>
          <a:p>
            <a:r>
              <a:rPr lang="en-US" dirty="0" smtClean="0"/>
              <a:t>Gold standard</a:t>
            </a:r>
          </a:p>
          <a:p>
            <a:r>
              <a:rPr lang="en-US" dirty="0" smtClean="0"/>
              <a:t>More difficult suggestions</a:t>
            </a:r>
          </a:p>
          <a:p>
            <a:r>
              <a:rPr lang="en-US" dirty="0" smtClean="0"/>
              <a:t>Experimenter scored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5016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Types of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Suggestions vary in difficulty</a:t>
            </a:r>
          </a:p>
          <a:p>
            <a:pPr lvl="1"/>
            <a:r>
              <a:rPr lang="en-US" dirty="0" smtClean="0"/>
              <a:t>i.e. number of participants passing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 smtClean="0"/>
              <a:t>Three main types of suggestions:</a:t>
            </a:r>
          </a:p>
          <a:p>
            <a:r>
              <a:rPr lang="en-US" dirty="0" err="1" smtClean="0"/>
              <a:t>Ideomotor</a:t>
            </a:r>
            <a:r>
              <a:rPr lang="en-US" dirty="0" smtClean="0"/>
              <a:t> (easy)</a:t>
            </a:r>
          </a:p>
          <a:p>
            <a:r>
              <a:rPr lang="en-US" dirty="0" smtClean="0"/>
              <a:t>Challenge (medium)</a:t>
            </a:r>
          </a:p>
          <a:p>
            <a:r>
              <a:rPr lang="en-US" dirty="0" smtClean="0"/>
              <a:t>Cognitive (difficult)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246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Harvard vs. Stanford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u="sng" dirty="0" smtClean="0"/>
              <a:t>HGSHS:A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533400" indent="-533400" algn="ctr">
              <a:lnSpc>
                <a:spcPct val="80000"/>
              </a:lnSpc>
              <a:buNone/>
            </a:pPr>
            <a:endParaRPr lang="en-US" u="sng" dirty="0" smtClean="0">
              <a:latin typeface="Arial" charset="0"/>
            </a:endParaRP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Head falling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Eye closure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 lowering (left)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immobilization (right)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Finger lock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rigidity (left)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Hands moving together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Communication inhibition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Fly hallucination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Eye catalepsy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Posthypnotic suggestion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Posthypnotic amnesia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u="sng" dirty="0" smtClean="0"/>
              <a:t>SHSS:C</a:t>
            </a:r>
            <a:endParaRPr lang="en-US" u="sng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498975" cy="3951288"/>
          </a:xfrm>
        </p:spPr>
        <p:txBody>
          <a:bodyPr>
            <a:normAutofit fontScale="92500" lnSpcReduction="10000"/>
          </a:bodyPr>
          <a:lstStyle/>
          <a:p>
            <a:pPr marL="381000" indent="-381000">
              <a:lnSpc>
                <a:spcPct val="80000"/>
              </a:lnSpc>
              <a:buFontTx/>
              <a:buAutoNum type="arabicPeriod"/>
            </a:pPr>
            <a:endParaRPr lang="en-US" dirty="0" smtClean="0">
              <a:latin typeface="Arial" charset="0"/>
            </a:endParaRP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 lowering (right)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Moving hands apart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Mosquito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Taste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rigidity (right)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Dream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Age regression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immobilization (left)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Anosmia to ammonia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Hallucinated voice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Negative visual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Posthypnotic amnesia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163782"/>
            <a:ext cx="8368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* You don’t need to know all of these specific examples, just the three general types – </a:t>
            </a:r>
            <a:r>
              <a:rPr lang="en-CA" dirty="0" err="1" smtClean="0"/>
              <a:t>ideomotor</a:t>
            </a:r>
            <a:r>
              <a:rPr lang="en-CA" dirty="0" smtClean="0"/>
              <a:t>, challenge, cognitive *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11230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800000"/>
                </a:solidFill>
              </a:rPr>
              <a:t>Ideomotor</a:t>
            </a:r>
            <a:r>
              <a:rPr lang="en-US" b="1" dirty="0" smtClean="0">
                <a:solidFill>
                  <a:srgbClr val="800000"/>
                </a:solidFill>
              </a:rPr>
              <a:t>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of a movement can cause the movement</a:t>
            </a:r>
          </a:p>
          <a:p>
            <a:endParaRPr lang="en-US" dirty="0"/>
          </a:p>
          <a:p>
            <a:r>
              <a:rPr lang="en-US" dirty="0" smtClean="0"/>
              <a:t>Arm Lowering (easy </a:t>
            </a:r>
            <a:r>
              <a:rPr lang="en-US" dirty="0" err="1" smtClean="0"/>
              <a:t>ideomotor</a:t>
            </a:r>
            <a:r>
              <a:rPr lang="en-US" dirty="0" smtClean="0"/>
              <a:t>)</a:t>
            </a:r>
          </a:p>
          <a:p>
            <a:r>
              <a:rPr lang="en-US" dirty="0" smtClean="0"/>
              <a:t>Arm Levitation (hard </a:t>
            </a:r>
            <a:r>
              <a:rPr lang="en-US" dirty="0" err="1" smtClean="0"/>
              <a:t>ideomotor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364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  <p:pic>
        <p:nvPicPr>
          <p:cNvPr id="26626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15" r="-94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54877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>
              <a:latin typeface="Calibri" charset="0"/>
            </a:endParaRPr>
          </a:p>
        </p:txBody>
      </p:sp>
      <p:pic>
        <p:nvPicPr>
          <p:cNvPr id="27650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116" r="-19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50785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Challenge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Starts with an </a:t>
            </a:r>
            <a:r>
              <a:rPr lang="en-US" dirty="0" err="1" smtClean="0"/>
              <a:t>ideomotor</a:t>
            </a:r>
            <a:r>
              <a:rPr lang="en-US" dirty="0" smtClean="0"/>
              <a:t> suggestion and then challenges the participant to go against it</a:t>
            </a:r>
          </a:p>
          <a:p>
            <a:endParaRPr lang="en-US" dirty="0"/>
          </a:p>
          <a:p>
            <a:r>
              <a:rPr lang="en-US" dirty="0" smtClean="0"/>
              <a:t>Arm Rigidity: Imagine your arm is stiff and rigid like an iron bar and now try to bend your arm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889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Cognitive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79034"/>
            <a:ext cx="8229600" cy="4525963"/>
          </a:xfrm>
        </p:spPr>
        <p:txBody>
          <a:bodyPr/>
          <a:lstStyle/>
          <a:p>
            <a:r>
              <a:rPr lang="en-US" dirty="0" smtClean="0"/>
              <a:t>Suggestions for changes in perception, emotion, memory, etc. </a:t>
            </a:r>
          </a:p>
          <a:p>
            <a:endParaRPr lang="en-US" dirty="0"/>
          </a:p>
          <a:p>
            <a:r>
              <a:rPr lang="en-US" dirty="0" smtClean="0"/>
              <a:t>The most difficult suggestions to pass</a:t>
            </a:r>
          </a:p>
          <a:p>
            <a:endParaRPr lang="en-US" dirty="0"/>
          </a:p>
          <a:p>
            <a:r>
              <a:rPr lang="en-US" dirty="0" smtClean="0"/>
              <a:t>What people normally think of when they think of hypnotic suggestions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220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Harvard vs. Stanford Suggestions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u="sng" dirty="0" smtClean="0"/>
              <a:t>HGSHS:A</a:t>
            </a:r>
            <a:endParaRPr lang="en-US" u="sng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533400" indent="-533400" algn="ctr">
              <a:lnSpc>
                <a:spcPct val="80000"/>
              </a:lnSpc>
              <a:buNone/>
            </a:pPr>
            <a:endParaRPr lang="en-US" u="sng" dirty="0" smtClean="0">
              <a:latin typeface="Arial" charset="0"/>
            </a:endParaRP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Head falling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Eye closure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 lowering (left)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immobilization (right)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Finger lock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rigidity (left)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Hands moving together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Communication inhibition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Fly hallucination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Eye catalepsy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Posthypnotic suggestion</a:t>
            </a: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Posthypnotic amnesia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u="sng" dirty="0" smtClean="0"/>
              <a:t>SHSS:C</a:t>
            </a:r>
            <a:endParaRPr lang="en-US" u="sng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498975" cy="3951288"/>
          </a:xfrm>
        </p:spPr>
        <p:txBody>
          <a:bodyPr>
            <a:normAutofit fontScale="92500" lnSpcReduction="10000"/>
          </a:bodyPr>
          <a:lstStyle/>
          <a:p>
            <a:pPr marL="381000" indent="-381000">
              <a:lnSpc>
                <a:spcPct val="80000"/>
              </a:lnSpc>
              <a:buFontTx/>
              <a:buAutoNum type="arabicPeriod"/>
            </a:pPr>
            <a:endParaRPr lang="en-US" dirty="0" smtClean="0">
              <a:latin typeface="Arial" charset="0"/>
            </a:endParaRP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Hand lowering (right)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Moving hands apart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Mosquito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Taste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rigidity (right)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Dream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Age regression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dirty="0" smtClean="0">
                <a:latin typeface="Arial" charset="0"/>
              </a:rPr>
              <a:t>Arm immobilization (left)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Anosmia to ammonia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Hallucinated voice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Negative visual hallucination</a:t>
            </a:r>
          </a:p>
          <a:p>
            <a:pPr marL="381000" indent="-381000">
              <a:lnSpc>
                <a:spcPct val="80000"/>
              </a:lnSpc>
              <a:buFontTx/>
              <a:buAutoNum type="arabicPeriod"/>
            </a:pPr>
            <a:r>
              <a:rPr lang="en-US" b="1" dirty="0" smtClean="0">
                <a:solidFill>
                  <a:srgbClr val="800000"/>
                </a:solidFill>
                <a:latin typeface="Arial" charset="0"/>
              </a:rPr>
              <a:t>Posthypnotic amnesia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108364"/>
            <a:ext cx="7287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Red = examples of cognitive </a:t>
            </a:r>
            <a:r>
              <a:rPr lang="en-US" dirty="0"/>
              <a:t>suggestions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87910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Posthypnotic Suggestion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suggestion given during hypnosis that takes place after hypnosis</a:t>
            </a:r>
          </a:p>
          <a:p>
            <a:pPr lvl="1"/>
            <a:r>
              <a:rPr lang="en-US" dirty="0" smtClean="0"/>
              <a:t>Usually with a cue</a:t>
            </a:r>
          </a:p>
          <a:p>
            <a:pPr lvl="1"/>
            <a:r>
              <a:rPr lang="en-US" dirty="0" err="1"/>
              <a:t>e</a:t>
            </a:r>
            <a:r>
              <a:rPr lang="en-US" dirty="0" err="1" smtClean="0"/>
              <a:t>g</a:t>
            </a:r>
            <a:r>
              <a:rPr lang="en-US" dirty="0" smtClean="0"/>
              <a:t>. Touch your left ankle when you hear a tapping noise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429" y="4166449"/>
            <a:ext cx="3705677" cy="229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57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Posthypnotic Amnesia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7444"/>
            <a:ext cx="8229600" cy="4525963"/>
          </a:xfrm>
        </p:spPr>
        <p:txBody>
          <a:bodyPr/>
          <a:lstStyle/>
          <a:p>
            <a:r>
              <a:rPr lang="en-US" dirty="0" smtClean="0"/>
              <a:t>A temporary difficulty remembering what occurred during the hypnotic session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Suggested: </a:t>
            </a:r>
            <a:r>
              <a:rPr lang="en-US" dirty="0"/>
              <a:t>o</a:t>
            </a:r>
            <a:r>
              <a:rPr lang="en-US" dirty="0" smtClean="0"/>
              <a:t>ccurs in response to suggestion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Reversible: upon a pre-arranged cue, the participant remembers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796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Calculating </a:t>
            </a:r>
            <a:r>
              <a:rPr lang="en-US" b="1" dirty="0" err="1" smtClean="0">
                <a:solidFill>
                  <a:srgbClr val="800000"/>
                </a:solidFill>
              </a:rPr>
              <a:t>Hypnotizability</a:t>
            </a:r>
            <a:r>
              <a:rPr lang="en-US" b="1" dirty="0" smtClean="0">
                <a:solidFill>
                  <a:srgbClr val="800000"/>
                </a:solidFill>
              </a:rPr>
              <a:t> Scores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All suggestions are passed if the participant makes the predetermined overt movement</a:t>
            </a:r>
          </a:p>
          <a:p>
            <a:pPr lvl="1"/>
            <a:r>
              <a:rPr lang="en-US" dirty="0" smtClean="0"/>
              <a:t>One point for each item passed</a:t>
            </a:r>
          </a:p>
          <a:p>
            <a:pPr lvl="1"/>
            <a:r>
              <a:rPr lang="en-US" dirty="0" smtClean="0"/>
              <a:t>Total scores range from 0-12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0-3: low hypnotizable</a:t>
            </a:r>
          </a:p>
          <a:p>
            <a:pPr marL="0" indent="0">
              <a:buNone/>
            </a:pPr>
            <a:r>
              <a:rPr lang="en-US" dirty="0" smtClean="0"/>
              <a:t>4-7: medium hypnotizable</a:t>
            </a:r>
          </a:p>
          <a:p>
            <a:pPr marL="0" indent="0">
              <a:buNone/>
            </a:pPr>
            <a:r>
              <a:rPr lang="en-US" dirty="0" smtClean="0"/>
              <a:t>9-12: high hypnotizable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8073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Is a relaxation induction necessary?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type of induction is possible if the person believes it to be “hypnotic”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2015" y="3167350"/>
            <a:ext cx="4914900" cy="3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995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CLINICAL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6962"/>
            <a:ext cx="8229600" cy="4525963"/>
          </a:xfrm>
        </p:spPr>
        <p:txBody>
          <a:bodyPr/>
          <a:lstStyle/>
          <a:p>
            <a:r>
              <a:rPr lang="en-US" dirty="0" smtClean="0"/>
              <a:t>Using hypnosis in a therapeutic context</a:t>
            </a:r>
          </a:p>
          <a:p>
            <a:endParaRPr lang="en-US" dirty="0" smtClean="0"/>
          </a:p>
          <a:p>
            <a:r>
              <a:rPr lang="en-US" dirty="0" smtClean="0"/>
              <a:t>Not all about </a:t>
            </a:r>
            <a:r>
              <a:rPr lang="en-US" dirty="0" err="1" smtClean="0"/>
              <a:t>hypnotizability</a:t>
            </a:r>
            <a:endParaRPr lang="en-US" dirty="0" smtClean="0"/>
          </a:p>
          <a:p>
            <a:pPr lvl="1"/>
            <a:r>
              <a:rPr lang="en-US" dirty="0" smtClean="0"/>
              <a:t>Context </a:t>
            </a:r>
          </a:p>
          <a:p>
            <a:pPr lvl="1"/>
            <a:r>
              <a:rPr lang="en-US" dirty="0" smtClean="0"/>
              <a:t>Beliefs</a:t>
            </a:r>
          </a:p>
          <a:p>
            <a:pPr lvl="1"/>
            <a:r>
              <a:rPr lang="en-US" dirty="0" smtClean="0"/>
              <a:t>Guided imagery</a:t>
            </a:r>
          </a:p>
          <a:p>
            <a:endParaRPr lang="en-US" dirty="0" smtClean="0"/>
          </a:p>
          <a:p>
            <a:r>
              <a:rPr lang="en-US" dirty="0" smtClean="0"/>
              <a:t>Make use of person’s beliefs and abilities</a:t>
            </a:r>
          </a:p>
        </p:txBody>
      </p:sp>
    </p:spTree>
    <p:extLst>
      <p:ext uri="{BB962C8B-B14F-4D97-AF65-F5344CB8AC3E}">
        <p14:creationId xmlns:p14="http://schemas.microsoft.com/office/powerpoint/2010/main" val="3067395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How is hypnosis best used?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BAD: </a:t>
            </a:r>
            <a:r>
              <a:rPr lang="en-US" dirty="0" smtClean="0"/>
              <a:t>voluntary and pleasurable</a:t>
            </a:r>
          </a:p>
          <a:p>
            <a:pPr lvl="1"/>
            <a:r>
              <a:rPr lang="en-US" dirty="0" smtClean="0"/>
              <a:t>Smoking</a:t>
            </a:r>
          </a:p>
          <a:p>
            <a:pPr lvl="1"/>
            <a:r>
              <a:rPr lang="en-US" dirty="0" smtClean="0"/>
              <a:t>Overeating</a:t>
            </a:r>
          </a:p>
          <a:p>
            <a:pPr lvl="1"/>
            <a:r>
              <a:rPr lang="en-US" dirty="0" smtClean="0"/>
              <a:t>Drinking/drugs</a:t>
            </a:r>
          </a:p>
          <a:p>
            <a:endParaRPr lang="en-US" dirty="0"/>
          </a:p>
          <a:p>
            <a:r>
              <a:rPr lang="en-US" b="1" dirty="0" smtClean="0"/>
              <a:t>GOOD: </a:t>
            </a:r>
            <a:r>
              <a:rPr lang="en-US" dirty="0" smtClean="0"/>
              <a:t>Non-voluntary, non-pleasurable</a:t>
            </a:r>
          </a:p>
          <a:p>
            <a:pPr lvl="1"/>
            <a:r>
              <a:rPr lang="en-US" dirty="0" smtClean="0"/>
              <a:t>Pain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llergies</a:t>
            </a:r>
          </a:p>
          <a:p>
            <a:pPr lvl="1"/>
            <a:r>
              <a:rPr lang="en-US" dirty="0" smtClean="0"/>
              <a:t>Psoriasis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149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Case Study: Congenital </a:t>
            </a:r>
            <a:r>
              <a:rPr lang="en-US" dirty="0" err="1" smtClean="0"/>
              <a:t>Ichthyosiform</a:t>
            </a:r>
            <a:r>
              <a:rPr lang="en-US" dirty="0" smtClean="0"/>
              <a:t> </a:t>
            </a:r>
            <a:r>
              <a:rPr lang="en-US" dirty="0" err="1" smtClean="0"/>
              <a:t>Erythrodermia</a:t>
            </a:r>
            <a:r>
              <a:rPr lang="en-US" dirty="0"/>
              <a:t> </a:t>
            </a:r>
            <a:r>
              <a:rPr lang="en-US" dirty="0" smtClean="0"/>
              <a:t>of </a:t>
            </a:r>
            <a:r>
              <a:rPr lang="en-US" dirty="0" err="1" smtClean="0"/>
              <a:t>Brocq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 l="-13890" r="-13890"/>
          <a:stretch>
            <a:fillRect/>
          </a:stretch>
        </p:blipFill>
        <p:spPr/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 l="-20293" r="-20293"/>
          <a:stretch>
            <a:fillRect/>
          </a:stretch>
        </p:blipFill>
        <p:spPr/>
      </p:pic>
      <p:sp>
        <p:nvSpPr>
          <p:cNvPr id="3" name="TextBox 2"/>
          <p:cNvSpPr txBox="1"/>
          <p:nvPr/>
        </p:nvSpPr>
        <p:spPr>
          <a:xfrm>
            <a:off x="7505692" y="6430647"/>
            <a:ext cx="1403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Mason, 1952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020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15017" r="-1501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34292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15848" r="-1584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37748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t="14625" b="1462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131980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Before and After Hypnosis</a:t>
            </a:r>
            <a:endParaRPr lang="en-US" b="1" dirty="0">
              <a:solidFill>
                <a:srgbClr val="80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rcRect t="-35293" b="-35293"/>
          <a:stretch>
            <a:fillRect/>
          </a:stretch>
        </p:blipFill>
        <p:spPr>
          <a:xfrm>
            <a:off x="457200" y="1616480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3804205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Athletic Performance</a:t>
            </a:r>
            <a:endParaRPr lang="en-US" b="1" dirty="0">
              <a:solidFill>
                <a:srgbClr val="80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rcRect l="-13323" r="-133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28933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FORENSIC HYPNOSIS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45886"/>
            <a:ext cx="8229600" cy="4525963"/>
          </a:xfrm>
        </p:spPr>
        <p:txBody>
          <a:bodyPr/>
          <a:lstStyle/>
          <a:p>
            <a:r>
              <a:rPr lang="en-US" dirty="0" smtClean="0"/>
              <a:t>The use of hypnosis in the legal arena</a:t>
            </a:r>
          </a:p>
          <a:p>
            <a:endParaRPr lang="en-US" dirty="0" smtClean="0"/>
          </a:p>
          <a:p>
            <a:r>
              <a:rPr lang="en-US" dirty="0" smtClean="0"/>
              <a:t>Eyewitness testimony</a:t>
            </a:r>
          </a:p>
          <a:p>
            <a:r>
              <a:rPr lang="en-US" dirty="0" smtClean="0"/>
              <a:t>Repressed memories</a:t>
            </a:r>
          </a:p>
          <a:p>
            <a:r>
              <a:rPr lang="en-US" dirty="0" smtClean="0"/>
              <a:t>Free will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707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800000"/>
                </a:solidFill>
              </a:rPr>
              <a:t>Can you recall lost memories with hypnosis?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Highs report more “new found” memories </a:t>
            </a:r>
          </a:p>
          <a:p>
            <a:r>
              <a:rPr lang="en-US" dirty="0" smtClean="0"/>
              <a:t>For every correct memory, 4-5 false memories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False Memory: </a:t>
            </a:r>
          </a:p>
          <a:p>
            <a:r>
              <a:rPr lang="en-US" dirty="0" smtClean="0"/>
              <a:t>Memories are malleable</a:t>
            </a:r>
          </a:p>
          <a:p>
            <a:r>
              <a:rPr lang="en-US" dirty="0" smtClean="0"/>
              <a:t>Not everything we remember is correct!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4363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800000"/>
                </a:solidFill>
              </a:rPr>
              <a:t>Hypnosis and Memory</a:t>
            </a:r>
            <a:endParaRPr lang="en-US" b="1" dirty="0">
              <a:solidFill>
                <a:srgbClr val="8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23603"/>
            <a:ext cx="8229600" cy="4525963"/>
          </a:xfrm>
        </p:spPr>
        <p:txBody>
          <a:bodyPr/>
          <a:lstStyle/>
          <a:p>
            <a:r>
              <a:rPr lang="en-US" dirty="0" smtClean="0"/>
              <a:t>Hypnosis can cause false memories</a:t>
            </a:r>
          </a:p>
          <a:p>
            <a:endParaRPr lang="en-US" dirty="0" smtClean="0"/>
          </a:p>
          <a:p>
            <a:r>
              <a:rPr lang="en-US" dirty="0" smtClean="0"/>
              <a:t>Hypnosis increases confidence in memories</a:t>
            </a:r>
          </a:p>
          <a:p>
            <a:pPr lvl="1"/>
            <a:r>
              <a:rPr lang="en-US" dirty="0" smtClean="0"/>
              <a:t>Both true and false</a:t>
            </a:r>
          </a:p>
          <a:p>
            <a:endParaRPr lang="en-US" dirty="0" smtClean="0"/>
          </a:p>
          <a:p>
            <a:r>
              <a:rPr lang="en-US" dirty="0" smtClean="0"/>
              <a:t>Increased effect if people believe hypnosis can help with the retrieval of memories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875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1933</TotalTime>
  <Words>1120</Words>
  <Application>Microsoft Macintosh PowerPoint</Application>
  <PresentationFormat>On-screen Show (4:3)</PresentationFormat>
  <Paragraphs>277</Paragraphs>
  <Slides>39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Hypnosis: Facts and Fiction</vt:lpstr>
      <vt:lpstr>What is hypnosis?</vt:lpstr>
      <vt:lpstr>The Origins of Hypnosis</vt:lpstr>
      <vt:lpstr>Types of Hypnosis</vt:lpstr>
      <vt:lpstr>STAGE HYPNOSIS</vt:lpstr>
      <vt:lpstr>PowerPoint Presentation</vt:lpstr>
      <vt:lpstr>PowerPoint Presentation</vt:lpstr>
      <vt:lpstr>PowerPoint Presentation</vt:lpstr>
      <vt:lpstr>Are people faking hypnosis?</vt:lpstr>
      <vt:lpstr>Can everyone be hypnotized?</vt:lpstr>
      <vt:lpstr>Do people lose control when they are hypnotized?</vt:lpstr>
      <vt:lpstr>Can people get stuck in hypnosis?</vt:lpstr>
      <vt:lpstr>RESEARCH HYPNOSIS</vt:lpstr>
      <vt:lpstr>Measuring Hypnotizability</vt:lpstr>
      <vt:lpstr>Typical Hypnotic Procedure</vt:lpstr>
      <vt:lpstr>Harvard Scale vs. Stanford Scale</vt:lpstr>
      <vt:lpstr>Types of Suggestions</vt:lpstr>
      <vt:lpstr>Harvard vs. Stanford Suggestions</vt:lpstr>
      <vt:lpstr>Ideomotor Suggestions</vt:lpstr>
      <vt:lpstr>PowerPoint Presentation</vt:lpstr>
      <vt:lpstr>PowerPoint Presentation</vt:lpstr>
      <vt:lpstr>Challenge Suggestions</vt:lpstr>
      <vt:lpstr>Cognitive Suggestions</vt:lpstr>
      <vt:lpstr>Harvard vs. Stanford Suggestions</vt:lpstr>
      <vt:lpstr>Posthypnotic Suggestion</vt:lpstr>
      <vt:lpstr>Posthypnotic Amnesia</vt:lpstr>
      <vt:lpstr>Calculating Hypnotizability Scores</vt:lpstr>
      <vt:lpstr>Is a relaxation induction necessary?</vt:lpstr>
      <vt:lpstr>CLINICAL HYPNOSIS</vt:lpstr>
      <vt:lpstr>How is hypnosis best used?</vt:lpstr>
      <vt:lpstr>Case Study: Congenital Ichthyosiform Erythrodermia of Brocq</vt:lpstr>
      <vt:lpstr>PowerPoint Presentation</vt:lpstr>
      <vt:lpstr>PowerPoint Presentation</vt:lpstr>
      <vt:lpstr>PowerPoint Presentation</vt:lpstr>
      <vt:lpstr>Before and After Hypnosis</vt:lpstr>
      <vt:lpstr>Athletic Performance</vt:lpstr>
      <vt:lpstr>FORENSIC HYPNOSIS</vt:lpstr>
      <vt:lpstr>Can you recall lost memories with hypnosis?</vt:lpstr>
      <vt:lpstr>Hypnosis and Memory</vt:lpstr>
    </vt:vector>
  </TitlesOfParts>
  <Company>Concordia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Hypnosis:</dc:title>
  <dc:creator>Shelagh Freedman</dc:creator>
  <cp:lastModifiedBy>sara benjdya</cp:lastModifiedBy>
  <cp:revision>39</cp:revision>
  <dcterms:created xsi:type="dcterms:W3CDTF">2014-01-29T15:45:19Z</dcterms:created>
  <dcterms:modified xsi:type="dcterms:W3CDTF">2014-09-22T15:14:49Z</dcterms:modified>
</cp:coreProperties>
</file>