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8" r:id="rId1"/>
  </p:sldMasterIdLst>
  <p:notesMasterIdLst>
    <p:notesMasterId r:id="rId26"/>
  </p:notesMasterIdLst>
  <p:handoutMasterIdLst>
    <p:handoutMasterId r:id="rId27"/>
  </p:handoutMasterIdLst>
  <p:sldIdLst>
    <p:sldId id="256" r:id="rId2"/>
    <p:sldId id="257" r:id="rId3"/>
    <p:sldId id="267" r:id="rId4"/>
    <p:sldId id="258" r:id="rId5"/>
    <p:sldId id="271" r:id="rId6"/>
    <p:sldId id="273" r:id="rId7"/>
    <p:sldId id="269" r:id="rId8"/>
    <p:sldId id="266" r:id="rId9"/>
    <p:sldId id="270" r:id="rId10"/>
    <p:sldId id="268" r:id="rId11"/>
    <p:sldId id="272" r:id="rId12"/>
    <p:sldId id="264" r:id="rId13"/>
    <p:sldId id="283" r:id="rId14"/>
    <p:sldId id="275" r:id="rId15"/>
    <p:sldId id="276" r:id="rId16"/>
    <p:sldId id="282" r:id="rId17"/>
    <p:sldId id="259" r:id="rId18"/>
    <p:sldId id="279" r:id="rId19"/>
    <p:sldId id="274" r:id="rId20"/>
    <p:sldId id="278" r:id="rId21"/>
    <p:sldId id="280" r:id="rId22"/>
    <p:sldId id="281" r:id="rId23"/>
    <p:sldId id="265" r:id="rId24"/>
    <p:sldId id="277"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C601F6C6-FBA0-E345-BE13-F77392695BB2}">
          <p14:sldIdLst>
            <p14:sldId id="256"/>
            <p14:sldId id="257"/>
            <p14:sldId id="267"/>
            <p14:sldId id="258"/>
            <p14:sldId id="271"/>
            <p14:sldId id="273"/>
            <p14:sldId id="269"/>
            <p14:sldId id="266"/>
            <p14:sldId id="270"/>
            <p14:sldId id="268"/>
            <p14:sldId id="272"/>
            <p14:sldId id="264"/>
            <p14:sldId id="283"/>
            <p14:sldId id="275"/>
            <p14:sldId id="276"/>
            <p14:sldId id="282"/>
            <p14:sldId id="259"/>
            <p14:sldId id="279"/>
            <p14:sldId id="274"/>
            <p14:sldId id="278"/>
            <p14:sldId id="280"/>
            <p14:sldId id="281"/>
            <p14:sldId id="265"/>
            <p14:sldId id="277"/>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3"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0" d="100"/>
          <a:sy n="110" d="100"/>
        </p:scale>
        <p:origin x="-456"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handoutMaster" Target="handoutMasters/handoutMaster1.xml"/><Relationship Id="rId28" Type="http://schemas.openxmlformats.org/officeDocument/2006/relationships/printerSettings" Target="printerSettings/printerSettings1.bin"/><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AB61D30-8D1F-9147-9347-D73C3B6979BC}" type="datetimeFigureOut">
              <a:rPr lang="en-US" smtClean="0"/>
              <a:t>16-09-12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58177F9-DB95-7245-ADFB-DC9733762AC0}" type="slidenum">
              <a:rPr lang="en-US" smtClean="0"/>
              <a:t>‹#›</a:t>
            </a:fld>
            <a:endParaRPr lang="en-US"/>
          </a:p>
        </p:txBody>
      </p:sp>
    </p:spTree>
    <p:extLst>
      <p:ext uri="{BB962C8B-B14F-4D97-AF65-F5344CB8AC3E}">
        <p14:creationId xmlns:p14="http://schemas.microsoft.com/office/powerpoint/2010/main" val="260540588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221FF54-88C8-9244-8F55-0C7C77D675E1}" type="datetimeFigureOut">
              <a:rPr lang="en-US" smtClean="0"/>
              <a:t>16-09-12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D71A123-EDF3-A546-A4E1-EFC0C215FDA7}" type="slidenum">
              <a:rPr lang="en-US" smtClean="0"/>
              <a:t>‹#›</a:t>
            </a:fld>
            <a:endParaRPr lang="en-US"/>
          </a:p>
        </p:txBody>
      </p:sp>
    </p:spTree>
    <p:extLst>
      <p:ext uri="{BB962C8B-B14F-4D97-AF65-F5344CB8AC3E}">
        <p14:creationId xmlns:p14="http://schemas.microsoft.com/office/powerpoint/2010/main" val="118787965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usatftw.files.wordpress.com</a:t>
            </a:r>
            <a:r>
              <a:rPr lang="en-US" dirty="0" smtClean="0"/>
              <a:t>/2016/05/</a:t>
            </a:r>
            <a:r>
              <a:rPr lang="en-US" dirty="0" err="1" smtClean="0"/>
              <a:t>sw_blue_jays.jpg?w</a:t>
            </a:r>
            <a:r>
              <a:rPr lang="en-US" dirty="0" smtClean="0"/>
              <a:t>=1000&amp;h=680</a:t>
            </a:r>
            <a:endParaRPr lang="en-US" dirty="0"/>
          </a:p>
        </p:txBody>
      </p:sp>
      <p:sp>
        <p:nvSpPr>
          <p:cNvPr id="4" name="Slide Number Placeholder 3"/>
          <p:cNvSpPr>
            <a:spLocks noGrp="1"/>
          </p:cNvSpPr>
          <p:nvPr>
            <p:ph type="sldNum" sz="quarter" idx="10"/>
          </p:nvPr>
        </p:nvSpPr>
        <p:spPr/>
        <p:txBody>
          <a:bodyPr/>
          <a:lstStyle/>
          <a:p>
            <a:fld id="{2D71A123-EDF3-A546-A4E1-EFC0C215FDA7}" type="slidenum">
              <a:rPr lang="en-US" smtClean="0"/>
              <a:t>3</a:t>
            </a:fld>
            <a:endParaRPr lang="en-US"/>
          </a:p>
        </p:txBody>
      </p:sp>
    </p:spTree>
    <p:extLst>
      <p:ext uri="{BB962C8B-B14F-4D97-AF65-F5344CB8AC3E}">
        <p14:creationId xmlns:p14="http://schemas.microsoft.com/office/powerpoint/2010/main" val="18202436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7D11620-2C4A-C143-8CEB-CDBB27A64FF3}" type="datetimeFigureOut">
              <a:rPr lang="en-US" smtClean="0"/>
              <a:t>16-09-12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754ED01-E2A0-4C1E-8E21-014B99041579}"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D11620-2C4A-C143-8CEB-CDBB27A64FF3}" type="datetimeFigureOut">
              <a:rPr lang="en-US" smtClean="0"/>
              <a:t>16-09-12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D11620-2C4A-C143-8CEB-CDBB27A64FF3}" type="datetimeFigureOut">
              <a:rPr lang="en-US" smtClean="0"/>
              <a:t>16-09-12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0FB8B-6803-8242-A62E-CCE4CD55B218}" type="slidenum">
              <a:rPr lang="en-US" smtClean="0"/>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7D11620-2C4A-C143-8CEB-CDBB27A64FF3}" type="datetimeFigureOut">
              <a:rPr lang="en-US" smtClean="0"/>
              <a:t>16-09-12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7D11620-2C4A-C143-8CEB-CDBB27A64FF3}" type="datetimeFigureOut">
              <a:rPr lang="en-US" smtClean="0"/>
              <a:t>16-09-12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70FB8B-6803-8242-A62E-CCE4CD55B218}" type="slidenum">
              <a:rPr lang="en-US" smtClean="0"/>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D11620-2C4A-C143-8CEB-CDBB27A64FF3}" type="datetimeFigureOut">
              <a:rPr lang="en-US" smtClean="0"/>
              <a:t>16-09-12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D11620-2C4A-C143-8CEB-CDBB27A64FF3}" type="datetimeFigureOut">
              <a:rPr lang="en-US" smtClean="0"/>
              <a:t>16-09-12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D11620-2C4A-C143-8CEB-CDBB27A64FF3}" type="datetimeFigureOut">
              <a:rPr lang="en-US" smtClean="0"/>
              <a:t>16-09-12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754ED01-E2A0-4C1E-8E21-014B99041579}" type="slidenum">
              <a:rPr lang="en-US" smtClean="0"/>
              <a:pPr/>
              <a:t>‹#›</a:t>
            </a:fld>
            <a:endParaRPr lang="en-US" dirty="0"/>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D11620-2C4A-C143-8CEB-CDBB27A64FF3}" type="datetimeFigureOut">
              <a:rPr lang="en-US" smtClean="0"/>
              <a:t>16-09-12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D11620-2C4A-C143-8CEB-CDBB27A64FF3}" type="datetimeFigureOut">
              <a:rPr lang="en-US" smtClean="0"/>
              <a:t>16-09-12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7D11620-2C4A-C143-8CEB-CDBB27A64FF3}" type="datetimeFigureOut">
              <a:rPr lang="en-US" smtClean="0"/>
              <a:t>16-09-12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70FB8B-6803-8242-A62E-CCE4CD55B21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27D11620-2C4A-C143-8CEB-CDBB27A64FF3}" type="datetimeFigureOut">
              <a:rPr lang="en-US" smtClean="0"/>
              <a:t>16-09-12</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2C70FB8B-6803-8242-A62E-CCE4CD55B21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19" r:id="rId1"/>
    <p:sldLayoutId id="2147483820" r:id="rId2"/>
    <p:sldLayoutId id="2147483821" r:id="rId3"/>
    <p:sldLayoutId id="2147483822" r:id="rId4"/>
    <p:sldLayoutId id="2147483823" r:id="rId5"/>
    <p:sldLayoutId id="2147483824" r:id="rId6"/>
    <p:sldLayoutId id="2147483825" r:id="rId7"/>
    <p:sldLayoutId id="2147483826" r:id="rId8"/>
    <p:sldLayoutId id="2147483827" r:id="rId9"/>
    <p:sldLayoutId id="2147483828" r:id="rId10"/>
    <p:sldLayoutId id="2147483829"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925945"/>
          </a:xfrm>
        </p:spPr>
        <p:txBody>
          <a:bodyPr/>
          <a:lstStyle/>
          <a:p>
            <a:r>
              <a:rPr lang="en-US" dirty="0" smtClean="0"/>
              <a:t>Arguments</a:t>
            </a:r>
            <a:endParaRPr lang="en-US" dirty="0"/>
          </a:p>
        </p:txBody>
      </p:sp>
      <p:sp>
        <p:nvSpPr>
          <p:cNvPr id="3" name="Subtitle 2"/>
          <p:cNvSpPr>
            <a:spLocks noGrp="1"/>
          </p:cNvSpPr>
          <p:nvPr>
            <p:ph type="subTitle" idx="1"/>
          </p:nvPr>
        </p:nvSpPr>
        <p:spPr>
          <a:xfrm>
            <a:off x="685800" y="2297545"/>
            <a:ext cx="6400800" cy="1339273"/>
          </a:xfrm>
        </p:spPr>
        <p:txBody>
          <a:bodyPr/>
          <a:lstStyle/>
          <a:p>
            <a:r>
              <a:rPr lang="en-US" dirty="0" smtClean="0"/>
              <a:t>An Introduction: Part 1</a:t>
            </a:r>
            <a:endParaRPr lang="en-US" dirty="0"/>
          </a:p>
        </p:txBody>
      </p:sp>
    </p:spTree>
    <p:extLst>
      <p:ext uri="{BB962C8B-B14F-4D97-AF65-F5344CB8AC3E}">
        <p14:creationId xmlns:p14="http://schemas.microsoft.com/office/powerpoint/2010/main" val="4101693526"/>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Main Questions</a:t>
            </a:r>
            <a:endParaRPr lang="en-US" dirty="0"/>
          </a:p>
        </p:txBody>
      </p:sp>
      <p:sp>
        <p:nvSpPr>
          <p:cNvPr id="3" name="Content Placeholder 2"/>
          <p:cNvSpPr>
            <a:spLocks noGrp="1"/>
          </p:cNvSpPr>
          <p:nvPr>
            <p:ph idx="1"/>
          </p:nvPr>
        </p:nvSpPr>
        <p:spPr/>
        <p:txBody>
          <a:bodyPr>
            <a:normAutofit/>
          </a:bodyPr>
          <a:lstStyle/>
          <a:p>
            <a:r>
              <a:rPr lang="en-US" sz="3200" dirty="0" smtClean="0"/>
              <a:t>What is an argument?</a:t>
            </a:r>
          </a:p>
          <a:p>
            <a:r>
              <a:rPr lang="en-US" sz="3200" dirty="0" smtClean="0"/>
              <a:t>What is the basic structure of arguments?</a:t>
            </a:r>
          </a:p>
          <a:p>
            <a:r>
              <a:rPr lang="en-US" sz="3200" dirty="0" smtClean="0"/>
              <a:t>What is not an argument?</a:t>
            </a:r>
          </a:p>
          <a:p>
            <a:r>
              <a:rPr lang="en-US" sz="3200" dirty="0" smtClean="0"/>
              <a:t>How do I recognize when an argument is present or not?</a:t>
            </a:r>
            <a:endParaRPr lang="en-US" sz="3200" dirty="0"/>
          </a:p>
        </p:txBody>
      </p:sp>
    </p:spTree>
    <p:extLst>
      <p:ext uri="{BB962C8B-B14F-4D97-AF65-F5344CB8AC3E}">
        <p14:creationId xmlns:p14="http://schemas.microsoft.com/office/powerpoint/2010/main" val="359337198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What is an argument?</a:t>
            </a:r>
            <a:endParaRPr lang="en-US" dirty="0"/>
          </a:p>
        </p:txBody>
      </p:sp>
      <p:pic>
        <p:nvPicPr>
          <p:cNvPr id="4" name="Content Placeholder 3" descr="sw_blue_jays.jpg"/>
          <p:cNvPicPr>
            <a:picLocks noGrp="1" noChangeAspect="1"/>
          </p:cNvPicPr>
          <p:nvPr>
            <p:ph idx="1"/>
          </p:nvPr>
        </p:nvPicPr>
        <p:blipFill>
          <a:blip r:embed="rId3">
            <a:extLst>
              <a:ext uri="{28A0092B-C50C-407E-A947-70E740481C1C}">
                <a14:useLocalDpi xmlns:a14="http://schemas.microsoft.com/office/drawing/2010/main" val="0"/>
              </a:ext>
            </a:extLst>
          </a:blip>
          <a:srcRect t="6427" b="6427"/>
          <a:stretch>
            <a:fillRect/>
          </a:stretch>
        </p:blipFill>
        <p:spPr/>
      </p:pic>
    </p:spTree>
    <p:extLst>
      <p:ext uri="{BB962C8B-B14F-4D97-AF65-F5344CB8AC3E}">
        <p14:creationId xmlns:p14="http://schemas.microsoft.com/office/powerpoint/2010/main" val="354506525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 argument is</a:t>
            </a:r>
            <a:r>
              <a:rPr lang="is-IS" dirty="0" smtClean="0"/>
              <a:t>… </a:t>
            </a:r>
            <a:endParaRPr lang="en-US" dirty="0"/>
          </a:p>
        </p:txBody>
      </p:sp>
      <p:sp>
        <p:nvSpPr>
          <p:cNvPr id="3" name="Content Placeholder 2"/>
          <p:cNvSpPr>
            <a:spLocks noGrp="1"/>
          </p:cNvSpPr>
          <p:nvPr>
            <p:ph idx="1"/>
          </p:nvPr>
        </p:nvSpPr>
        <p:spPr/>
        <p:txBody>
          <a:bodyPr/>
          <a:lstStyle/>
          <a:p>
            <a:r>
              <a:rPr lang="en-US" sz="3200" dirty="0"/>
              <a:t>A</a:t>
            </a:r>
            <a:r>
              <a:rPr lang="en-US" sz="3200" dirty="0" smtClean="0"/>
              <a:t> set of claims or statements whose aim is to convincingly justify another claim or statement.</a:t>
            </a:r>
            <a:endParaRPr lang="en-US" sz="2600" dirty="0" smtClean="0"/>
          </a:p>
          <a:p>
            <a:pPr lvl="2"/>
            <a:endParaRPr lang="en-US" sz="2600" dirty="0" smtClean="0"/>
          </a:p>
          <a:p>
            <a:pPr lvl="1"/>
            <a:endParaRPr lang="en-US" dirty="0" smtClean="0"/>
          </a:p>
          <a:p>
            <a:pPr marL="0" indent="0">
              <a:buNone/>
            </a:pPr>
            <a:endParaRPr lang="en-US" dirty="0"/>
          </a:p>
        </p:txBody>
      </p:sp>
    </p:spTree>
    <p:extLst>
      <p:ext uri="{BB962C8B-B14F-4D97-AF65-F5344CB8AC3E}">
        <p14:creationId xmlns:p14="http://schemas.microsoft.com/office/powerpoint/2010/main" val="1604869919"/>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Example</a:t>
            </a:r>
            <a:endParaRPr lang="en-US" dirty="0"/>
          </a:p>
        </p:txBody>
      </p:sp>
      <p:sp>
        <p:nvSpPr>
          <p:cNvPr id="3" name="Content Placeholder 2"/>
          <p:cNvSpPr>
            <a:spLocks noGrp="1"/>
          </p:cNvSpPr>
          <p:nvPr>
            <p:ph idx="1"/>
          </p:nvPr>
        </p:nvSpPr>
        <p:spPr/>
        <p:txBody>
          <a:bodyPr/>
          <a:lstStyle/>
          <a:p>
            <a:pPr marL="182880" lvl="2">
              <a:buSzPct val="85000"/>
            </a:pPr>
            <a:r>
              <a:rPr lang="en-US" sz="3200" dirty="0"/>
              <a:t>On Wednesdays we </a:t>
            </a:r>
            <a:r>
              <a:rPr lang="en-US" sz="3200" dirty="0" smtClean="0"/>
              <a:t>wear </a:t>
            </a:r>
            <a:r>
              <a:rPr lang="en-US" sz="3200" dirty="0"/>
              <a:t>pink. Today is Wednesday. You should wear pink. </a:t>
            </a:r>
          </a:p>
          <a:p>
            <a:endParaRPr lang="en-US" dirty="0" smtClean="0"/>
          </a:p>
          <a:p>
            <a:endParaRPr lang="en-US" dirty="0"/>
          </a:p>
        </p:txBody>
      </p:sp>
    </p:spTree>
    <p:extLst>
      <p:ext uri="{BB962C8B-B14F-4D97-AF65-F5344CB8AC3E}">
        <p14:creationId xmlns:p14="http://schemas.microsoft.com/office/powerpoint/2010/main" val="241106661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Lets break it down:</a:t>
            </a:r>
            <a:endParaRPr lang="en-US" dirty="0"/>
          </a:p>
        </p:txBody>
      </p:sp>
      <p:sp>
        <p:nvSpPr>
          <p:cNvPr id="3" name="Content Placeholder 2"/>
          <p:cNvSpPr>
            <a:spLocks noGrp="1"/>
          </p:cNvSpPr>
          <p:nvPr>
            <p:ph idx="1"/>
          </p:nvPr>
        </p:nvSpPr>
        <p:spPr/>
        <p:txBody>
          <a:bodyPr/>
          <a:lstStyle/>
          <a:p>
            <a:pPr marL="182880" lvl="2">
              <a:buSzPct val="85000"/>
            </a:pPr>
            <a:r>
              <a:rPr lang="en-US" sz="3200" dirty="0"/>
              <a:t>On Wednesdays we wear pink. Today is Wednesday. You should wear pink. </a:t>
            </a:r>
          </a:p>
          <a:p>
            <a:endParaRPr lang="en-US" dirty="0"/>
          </a:p>
          <a:p>
            <a:r>
              <a:rPr lang="en-US" dirty="0"/>
              <a:t>Claim 1: On Wednesdays we wear pink.</a:t>
            </a:r>
          </a:p>
          <a:p>
            <a:r>
              <a:rPr lang="en-US" dirty="0"/>
              <a:t>Claim 2: Today is Wednesday.</a:t>
            </a:r>
          </a:p>
          <a:p>
            <a:r>
              <a:rPr lang="en-US" dirty="0"/>
              <a:t>Claim 3: You should wear pink.</a:t>
            </a:r>
          </a:p>
          <a:p>
            <a:endParaRPr lang="en-US" dirty="0"/>
          </a:p>
          <a:p>
            <a:r>
              <a:rPr lang="en-US" sz="3200" u="sng" dirty="0"/>
              <a:t>Ask yourself:</a:t>
            </a:r>
            <a:r>
              <a:rPr lang="en-US" sz="3200" dirty="0"/>
              <a:t> What is the relationship between the first two claims and claim 3?</a:t>
            </a:r>
            <a:endParaRPr lang="en-US" sz="3200" u="sng" dirty="0"/>
          </a:p>
          <a:p>
            <a:endParaRPr lang="en-US" dirty="0"/>
          </a:p>
        </p:txBody>
      </p:sp>
    </p:spTree>
    <p:extLst>
      <p:ext uri="{BB962C8B-B14F-4D97-AF65-F5344CB8AC3E}">
        <p14:creationId xmlns:p14="http://schemas.microsoft.com/office/powerpoint/2010/main" val="1981318396"/>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Premises and Conclusions</a:t>
            </a:r>
            <a:endParaRPr lang="en-US" dirty="0"/>
          </a:p>
        </p:txBody>
      </p:sp>
      <p:sp>
        <p:nvSpPr>
          <p:cNvPr id="3" name="Content Placeholder 2"/>
          <p:cNvSpPr>
            <a:spLocks noGrp="1"/>
          </p:cNvSpPr>
          <p:nvPr>
            <p:ph idx="1"/>
          </p:nvPr>
        </p:nvSpPr>
        <p:spPr/>
        <p:txBody>
          <a:bodyPr/>
          <a:lstStyle/>
          <a:p>
            <a:r>
              <a:rPr lang="en-US" sz="3200" dirty="0" smtClean="0"/>
              <a:t>An argument tries to make a convincing case for a claim, which is the </a:t>
            </a:r>
            <a:r>
              <a:rPr lang="en-US" sz="3200" b="1" dirty="0" smtClean="0"/>
              <a:t>conclusion</a:t>
            </a:r>
            <a:r>
              <a:rPr lang="en-US" sz="3200" dirty="0"/>
              <a:t>.</a:t>
            </a:r>
          </a:p>
          <a:p>
            <a:r>
              <a:rPr lang="en-US" sz="3200" dirty="0"/>
              <a:t>The supporting reasons that serve to justify the conclusion are the </a:t>
            </a:r>
            <a:r>
              <a:rPr lang="en-US" sz="3200" b="1" dirty="0"/>
              <a:t>premises</a:t>
            </a:r>
            <a:r>
              <a:rPr lang="en-US" sz="3200" dirty="0"/>
              <a:t>.</a:t>
            </a:r>
          </a:p>
          <a:p>
            <a:r>
              <a:rPr lang="en-US" sz="3200" dirty="0"/>
              <a:t>In critical reasoning and thinking, an </a:t>
            </a:r>
            <a:r>
              <a:rPr lang="en-US" sz="3200" b="1" dirty="0"/>
              <a:t>inference</a:t>
            </a:r>
            <a:r>
              <a:rPr lang="en-US" sz="3200" dirty="0"/>
              <a:t> describes the activity of deriving a conclusion from a premise or premises.</a:t>
            </a:r>
          </a:p>
          <a:p>
            <a:endParaRPr lang="en-US" dirty="0"/>
          </a:p>
        </p:txBody>
      </p:sp>
    </p:spTree>
    <p:extLst>
      <p:ext uri="{BB962C8B-B14F-4D97-AF65-F5344CB8AC3E}">
        <p14:creationId xmlns:p14="http://schemas.microsoft.com/office/powerpoint/2010/main" val="709608146"/>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Structure of Inference</a:t>
            </a:r>
            <a:endParaRPr lang="en-US" dirty="0"/>
          </a:p>
        </p:txBody>
      </p:sp>
      <p:sp>
        <p:nvSpPr>
          <p:cNvPr id="3" name="Content Placeholder 2"/>
          <p:cNvSpPr>
            <a:spLocks noGrp="1"/>
          </p:cNvSpPr>
          <p:nvPr>
            <p:ph idx="1"/>
          </p:nvPr>
        </p:nvSpPr>
        <p:spPr/>
        <p:txBody>
          <a:bodyPr>
            <a:normAutofit/>
          </a:bodyPr>
          <a:lstStyle/>
          <a:p>
            <a:pPr marL="0" indent="0" algn="ctr">
              <a:buNone/>
            </a:pPr>
            <a:endParaRPr lang="en-US" sz="4000" dirty="0" smtClean="0"/>
          </a:p>
          <a:p>
            <a:pPr marL="0" indent="0" algn="ctr">
              <a:buNone/>
            </a:pPr>
            <a:r>
              <a:rPr lang="en-US" sz="4000" dirty="0" smtClean="0"/>
              <a:t>Premise(s)</a:t>
            </a:r>
          </a:p>
          <a:p>
            <a:pPr marL="0" indent="0" algn="ctr">
              <a:buNone/>
            </a:pPr>
            <a:r>
              <a:rPr lang="en-US" sz="4000" dirty="0" smtClean="0">
                <a:latin typeface="Wingdings"/>
                <a:ea typeface="Wingdings"/>
                <a:cs typeface="Wingdings"/>
                <a:sym typeface="Wingdings"/>
              </a:rPr>
              <a:t></a:t>
            </a:r>
            <a:endParaRPr lang="en-US" sz="4000" dirty="0">
              <a:sym typeface="Wingdings"/>
            </a:endParaRPr>
          </a:p>
          <a:p>
            <a:pPr marL="0" indent="0" algn="ctr">
              <a:buNone/>
            </a:pPr>
            <a:r>
              <a:rPr lang="en-US" sz="4000" dirty="0" smtClean="0">
                <a:sym typeface="Wingdings"/>
              </a:rPr>
              <a:t>Conclusion </a:t>
            </a:r>
            <a:endParaRPr lang="en-US" sz="4000" dirty="0"/>
          </a:p>
        </p:txBody>
      </p:sp>
    </p:spTree>
    <p:extLst>
      <p:ext uri="{BB962C8B-B14F-4D97-AF65-F5344CB8AC3E}">
        <p14:creationId xmlns:p14="http://schemas.microsoft.com/office/powerpoint/2010/main" val="1462877603"/>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Practice exercises</a:t>
            </a:r>
            <a:endParaRPr lang="en-US" dirty="0"/>
          </a:p>
        </p:txBody>
      </p:sp>
      <p:sp>
        <p:nvSpPr>
          <p:cNvPr id="3" name="Content Placeholder 2"/>
          <p:cNvSpPr>
            <a:spLocks noGrp="1"/>
          </p:cNvSpPr>
          <p:nvPr>
            <p:ph idx="1"/>
          </p:nvPr>
        </p:nvSpPr>
        <p:spPr/>
        <p:txBody>
          <a:bodyPr>
            <a:normAutofit/>
          </a:bodyPr>
          <a:lstStyle/>
          <a:p>
            <a:pPr marL="274320" lvl="1" indent="0">
              <a:buNone/>
            </a:pPr>
            <a:r>
              <a:rPr lang="en-US" sz="2800" dirty="0" smtClean="0"/>
              <a:t>(1) Dogs </a:t>
            </a:r>
            <a:r>
              <a:rPr lang="en-US" sz="2800" dirty="0"/>
              <a:t>are great companions because </a:t>
            </a:r>
            <a:r>
              <a:rPr lang="en-US" sz="2800" dirty="0" smtClean="0"/>
              <a:t>they have </a:t>
            </a:r>
            <a:r>
              <a:rPr lang="en-US" sz="2800" dirty="0"/>
              <a:t>a lot of character and intelligence. </a:t>
            </a:r>
          </a:p>
          <a:p>
            <a:pPr marL="274320" lvl="1" indent="0">
              <a:buNone/>
            </a:pPr>
            <a:r>
              <a:rPr lang="en-US" sz="2800" dirty="0" smtClean="0"/>
              <a:t>(2) Since Wal-Mart offers all the hottest new products at low, low prices, you should definitely shop there.</a:t>
            </a:r>
          </a:p>
          <a:p>
            <a:pPr marL="274320" lvl="1" indent="0">
              <a:buNone/>
            </a:pPr>
            <a:r>
              <a:rPr lang="en-US" sz="2800" dirty="0" smtClean="0"/>
              <a:t>(3) Only people who hate the U.S. and everything it stands for wouldn’t stand at attention during the national anthem. Therefore</a:t>
            </a:r>
            <a:r>
              <a:rPr lang="en-US" sz="2800" dirty="0"/>
              <a:t>, </a:t>
            </a:r>
            <a:r>
              <a:rPr lang="en-US" sz="2800" dirty="0" smtClean="0"/>
              <a:t>Colin </a:t>
            </a:r>
            <a:r>
              <a:rPr lang="en-US" sz="2800" dirty="0" err="1"/>
              <a:t>K</a:t>
            </a:r>
            <a:r>
              <a:rPr lang="en-US" sz="2800" dirty="0" err="1" smtClean="0"/>
              <a:t>aepernick</a:t>
            </a:r>
            <a:r>
              <a:rPr lang="en-US" sz="2800" dirty="0" smtClean="0"/>
              <a:t> hates his country.</a:t>
            </a:r>
            <a:endParaRPr lang="en-US" sz="2800" dirty="0"/>
          </a:p>
          <a:p>
            <a:endParaRPr lang="en-US" sz="2800" dirty="0"/>
          </a:p>
        </p:txBody>
      </p:sp>
    </p:spTree>
    <p:extLst>
      <p:ext uri="{BB962C8B-B14F-4D97-AF65-F5344CB8AC3E}">
        <p14:creationId xmlns:p14="http://schemas.microsoft.com/office/powerpoint/2010/main" val="129168429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Practice Exercises</a:t>
            </a:r>
            <a:endParaRPr lang="en-US" dirty="0"/>
          </a:p>
        </p:txBody>
      </p:sp>
      <p:sp>
        <p:nvSpPr>
          <p:cNvPr id="3" name="Content Placeholder 2"/>
          <p:cNvSpPr>
            <a:spLocks noGrp="1"/>
          </p:cNvSpPr>
          <p:nvPr>
            <p:ph idx="1"/>
          </p:nvPr>
        </p:nvSpPr>
        <p:spPr/>
        <p:txBody>
          <a:bodyPr>
            <a:normAutofit/>
          </a:bodyPr>
          <a:lstStyle/>
          <a:p>
            <a:pPr marL="0" indent="0">
              <a:buNone/>
            </a:pPr>
            <a:r>
              <a:rPr lang="en-US" sz="3200" dirty="0" smtClean="0"/>
              <a:t>(4) Since </a:t>
            </a:r>
            <a:r>
              <a:rPr lang="en-US" sz="3200" dirty="0"/>
              <a:t>he is leading in the polls, Trump will win the election.</a:t>
            </a:r>
          </a:p>
          <a:p>
            <a:pPr marL="0" indent="0">
              <a:buNone/>
            </a:pPr>
            <a:r>
              <a:rPr lang="en-US" sz="3200" dirty="0" smtClean="0"/>
              <a:t>(5) Don</a:t>
            </a:r>
            <a:r>
              <a:rPr lang="uk-UA" sz="3200" dirty="0" smtClean="0"/>
              <a:t>’</a:t>
            </a:r>
            <a:r>
              <a:rPr lang="en-US" sz="3200" dirty="0" smtClean="0"/>
              <a:t>t bother going to class at all, since it</a:t>
            </a:r>
            <a:r>
              <a:rPr lang="uk-UA" sz="3200" dirty="0" smtClean="0"/>
              <a:t>’</a:t>
            </a:r>
            <a:r>
              <a:rPr lang="en-US" sz="3200" dirty="0" smtClean="0"/>
              <a:t>s a complete waste of your time.</a:t>
            </a:r>
          </a:p>
          <a:p>
            <a:pPr marL="0" indent="0">
              <a:buNone/>
            </a:pPr>
            <a:endParaRPr lang="en-US" sz="3200" dirty="0"/>
          </a:p>
          <a:p>
            <a:endParaRPr lang="en-US" sz="3200" dirty="0"/>
          </a:p>
        </p:txBody>
      </p:sp>
    </p:spTree>
    <p:extLst>
      <p:ext uri="{BB962C8B-B14F-4D97-AF65-F5344CB8AC3E}">
        <p14:creationId xmlns:p14="http://schemas.microsoft.com/office/powerpoint/2010/main" val="1795050281"/>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Questions</a:t>
            </a:r>
            <a:r>
              <a:rPr lang="is-IS" dirty="0" smtClean="0"/>
              <a:t>…</a:t>
            </a:r>
            <a:endParaRPr lang="en-US" dirty="0"/>
          </a:p>
        </p:txBody>
      </p:sp>
      <p:sp>
        <p:nvSpPr>
          <p:cNvPr id="3" name="Content Placeholder 2"/>
          <p:cNvSpPr>
            <a:spLocks noGrp="1"/>
          </p:cNvSpPr>
          <p:nvPr>
            <p:ph idx="1"/>
          </p:nvPr>
        </p:nvSpPr>
        <p:spPr/>
        <p:txBody>
          <a:bodyPr>
            <a:normAutofit/>
          </a:bodyPr>
          <a:lstStyle/>
          <a:p>
            <a:r>
              <a:rPr lang="en-US" sz="3200" dirty="0" smtClean="0"/>
              <a:t>Can a single claim be an argument? Why or why not?</a:t>
            </a:r>
          </a:p>
          <a:p>
            <a:endParaRPr lang="en-US" sz="3200" dirty="0"/>
          </a:p>
          <a:p>
            <a:r>
              <a:rPr lang="en-US" sz="3200" dirty="0" smtClean="0"/>
              <a:t>If some set of statements is not an argument, then what is it?</a:t>
            </a:r>
            <a:endParaRPr lang="en-US" sz="3200" dirty="0"/>
          </a:p>
        </p:txBody>
      </p:sp>
    </p:spTree>
    <p:extLst>
      <p:ext uri="{BB962C8B-B14F-4D97-AF65-F5344CB8AC3E}">
        <p14:creationId xmlns:p14="http://schemas.microsoft.com/office/powerpoint/2010/main" val="91902199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a:t>
            </a:r>
            <a:r>
              <a:rPr lang="en-US" i="1" dirty="0" smtClean="0"/>
              <a:t>not</a:t>
            </a:r>
            <a:r>
              <a:rPr lang="en-US" dirty="0" smtClean="0"/>
              <a:t> an argument?</a:t>
            </a:r>
            <a:endParaRPr lang="en-US" dirty="0"/>
          </a:p>
        </p:txBody>
      </p:sp>
      <p:sp>
        <p:nvSpPr>
          <p:cNvPr id="3" name="Content Placeholder 2"/>
          <p:cNvSpPr>
            <a:spLocks noGrp="1"/>
          </p:cNvSpPr>
          <p:nvPr>
            <p:ph idx="1"/>
          </p:nvPr>
        </p:nvSpPr>
        <p:spPr/>
        <p:txBody>
          <a:bodyPr/>
          <a:lstStyle/>
          <a:p>
            <a:r>
              <a:rPr lang="en-US" b="1" dirty="0" smtClean="0"/>
              <a:t>Single statements</a:t>
            </a:r>
          </a:p>
          <a:p>
            <a:pPr lvl="3"/>
            <a:r>
              <a:rPr lang="en-US" sz="2400" dirty="0" smtClean="0"/>
              <a:t>This beer is delicious.</a:t>
            </a:r>
          </a:p>
          <a:p>
            <a:r>
              <a:rPr lang="en-US" b="1" dirty="0" smtClean="0"/>
              <a:t>Questions</a:t>
            </a:r>
          </a:p>
          <a:p>
            <a:pPr lvl="3"/>
            <a:r>
              <a:rPr lang="en-US" sz="2400" dirty="0" smtClean="0"/>
              <a:t>Is that beer delicious?</a:t>
            </a:r>
          </a:p>
          <a:p>
            <a:r>
              <a:rPr lang="en-US" b="1" dirty="0" smtClean="0"/>
              <a:t>Descriptions</a:t>
            </a:r>
          </a:p>
          <a:p>
            <a:pPr lvl="3"/>
            <a:r>
              <a:rPr lang="en-US" sz="2400" dirty="0" smtClean="0"/>
              <a:t>Beer is a fermented drink.</a:t>
            </a:r>
          </a:p>
          <a:p>
            <a:r>
              <a:rPr lang="en-US" b="1" dirty="0" smtClean="0"/>
              <a:t>Explanations</a:t>
            </a:r>
          </a:p>
          <a:p>
            <a:pPr lvl="3"/>
            <a:r>
              <a:rPr lang="en-US" sz="2400" dirty="0" smtClean="0"/>
              <a:t>Beer is alcoholic due to fermentation.</a:t>
            </a:r>
          </a:p>
          <a:p>
            <a:r>
              <a:rPr lang="en-US" b="1" dirty="0" smtClean="0"/>
              <a:t>Report of facts</a:t>
            </a:r>
          </a:p>
          <a:p>
            <a:pPr lvl="3"/>
            <a:r>
              <a:rPr lang="en-US" sz="2400" dirty="0" smtClean="0"/>
              <a:t>The main ingredients of Steam Whistle are spring water, malted barley, hops, and yeast.</a:t>
            </a:r>
          </a:p>
          <a:p>
            <a:endParaRPr lang="en-US" dirty="0"/>
          </a:p>
        </p:txBody>
      </p:sp>
    </p:spTree>
    <p:extLst>
      <p:ext uri="{BB962C8B-B14F-4D97-AF65-F5344CB8AC3E}">
        <p14:creationId xmlns:p14="http://schemas.microsoft.com/office/powerpoint/2010/main" val="3298478534"/>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Detecting the presence of an argument</a:t>
            </a:r>
            <a:endParaRPr lang="en-US" dirty="0"/>
          </a:p>
        </p:txBody>
      </p:sp>
      <p:sp>
        <p:nvSpPr>
          <p:cNvPr id="3" name="Content Placeholder 2"/>
          <p:cNvSpPr>
            <a:spLocks noGrp="1"/>
          </p:cNvSpPr>
          <p:nvPr>
            <p:ph idx="1"/>
          </p:nvPr>
        </p:nvSpPr>
        <p:spPr/>
        <p:txBody>
          <a:bodyPr>
            <a:normAutofit/>
          </a:bodyPr>
          <a:lstStyle/>
          <a:p>
            <a:r>
              <a:rPr lang="en-US" sz="2800" dirty="0" smtClean="0"/>
              <a:t>How do we determine whether an argument is present or not?</a:t>
            </a:r>
          </a:p>
          <a:p>
            <a:pPr lvl="2"/>
            <a:r>
              <a:rPr lang="en-US" sz="2800" dirty="0" smtClean="0"/>
              <a:t>Being versus Appearance</a:t>
            </a:r>
          </a:p>
          <a:p>
            <a:pPr lvl="2"/>
            <a:r>
              <a:rPr lang="en-US" sz="2800" dirty="0" smtClean="0"/>
              <a:t>Convincing case </a:t>
            </a:r>
            <a:r>
              <a:rPr lang="en-US" sz="2800" i="1" dirty="0" smtClean="0"/>
              <a:t>that</a:t>
            </a:r>
            <a:r>
              <a:rPr lang="en-US" sz="2800" dirty="0" smtClean="0"/>
              <a:t> versus explanation </a:t>
            </a:r>
            <a:r>
              <a:rPr lang="en-US" sz="2800" i="1" dirty="0" smtClean="0"/>
              <a:t>why</a:t>
            </a:r>
            <a:endParaRPr lang="en-US" sz="2800" dirty="0" smtClean="0"/>
          </a:p>
          <a:p>
            <a:pPr lvl="2"/>
            <a:r>
              <a:rPr lang="en-US" sz="2800" dirty="0" smtClean="0"/>
              <a:t>Look for indicator words</a:t>
            </a:r>
            <a:endParaRPr lang="en-US" sz="2800" dirty="0"/>
          </a:p>
        </p:txBody>
      </p:sp>
    </p:spTree>
    <p:extLst>
      <p:ext uri="{BB962C8B-B14F-4D97-AF65-F5344CB8AC3E}">
        <p14:creationId xmlns:p14="http://schemas.microsoft.com/office/powerpoint/2010/main" val="1574091090"/>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 list of some common indicators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20707589"/>
              </p:ext>
            </p:extLst>
          </p:nvPr>
        </p:nvGraphicFramePr>
        <p:xfrm>
          <a:off x="457200" y="1600200"/>
          <a:ext cx="8229600" cy="370840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Common</a:t>
                      </a:r>
                      <a:r>
                        <a:rPr lang="en-US" baseline="0" dirty="0" smtClean="0"/>
                        <a:t> Premise Indicators</a:t>
                      </a:r>
                      <a:endParaRPr lang="en-US" dirty="0"/>
                    </a:p>
                  </a:txBody>
                  <a:tcPr/>
                </a:tc>
                <a:tc>
                  <a:txBody>
                    <a:bodyPr/>
                    <a:lstStyle/>
                    <a:p>
                      <a:r>
                        <a:rPr lang="en-US" dirty="0" smtClean="0"/>
                        <a:t>Common Conclusion Indicators</a:t>
                      </a:r>
                      <a:endParaRPr lang="en-US" dirty="0"/>
                    </a:p>
                  </a:txBody>
                  <a:tcPr/>
                </a:tc>
              </a:tr>
              <a:tr h="370840">
                <a:tc>
                  <a:txBody>
                    <a:bodyPr/>
                    <a:lstStyle/>
                    <a:p>
                      <a:r>
                        <a:rPr lang="en-US" dirty="0" smtClean="0"/>
                        <a:t>Because</a:t>
                      </a:r>
                      <a:endParaRPr lang="en-US" dirty="0"/>
                    </a:p>
                  </a:txBody>
                  <a:tcPr/>
                </a:tc>
                <a:tc>
                  <a:txBody>
                    <a:bodyPr/>
                    <a:lstStyle/>
                    <a:p>
                      <a:r>
                        <a:rPr lang="en-US" dirty="0" smtClean="0"/>
                        <a:t>Therefore</a:t>
                      </a:r>
                      <a:endParaRPr lang="en-US" dirty="0"/>
                    </a:p>
                  </a:txBody>
                  <a:tcPr/>
                </a:tc>
              </a:tr>
              <a:tr h="370840">
                <a:tc>
                  <a:txBody>
                    <a:bodyPr/>
                    <a:lstStyle/>
                    <a:p>
                      <a:r>
                        <a:rPr lang="en-US" dirty="0" smtClean="0"/>
                        <a:t>Since</a:t>
                      </a:r>
                      <a:endParaRPr lang="en-US" dirty="0"/>
                    </a:p>
                  </a:txBody>
                  <a:tcPr/>
                </a:tc>
                <a:tc>
                  <a:txBody>
                    <a:bodyPr/>
                    <a:lstStyle/>
                    <a:p>
                      <a:r>
                        <a:rPr lang="en-US" dirty="0" smtClean="0"/>
                        <a:t>Thus</a:t>
                      </a:r>
                      <a:endParaRPr lang="en-US" dirty="0"/>
                    </a:p>
                  </a:txBody>
                  <a:tcPr/>
                </a:tc>
              </a:tr>
              <a:tr h="370840">
                <a:tc>
                  <a:txBody>
                    <a:bodyPr/>
                    <a:lstStyle/>
                    <a:p>
                      <a:r>
                        <a:rPr lang="en-US" dirty="0" smtClean="0"/>
                        <a:t>Due to the fact that</a:t>
                      </a:r>
                      <a:endParaRPr lang="en-US" dirty="0"/>
                    </a:p>
                  </a:txBody>
                  <a:tcPr/>
                </a:tc>
                <a:tc>
                  <a:txBody>
                    <a:bodyPr/>
                    <a:lstStyle/>
                    <a:p>
                      <a:r>
                        <a:rPr lang="en-US" dirty="0" smtClean="0"/>
                        <a:t>It follows</a:t>
                      </a:r>
                      <a:r>
                        <a:rPr lang="en-US" baseline="0" dirty="0" smtClean="0"/>
                        <a:t> that</a:t>
                      </a:r>
                      <a:endParaRPr lang="en-US" dirty="0"/>
                    </a:p>
                  </a:txBody>
                  <a:tcPr/>
                </a:tc>
              </a:tr>
              <a:tr h="370840">
                <a:tc>
                  <a:txBody>
                    <a:bodyPr/>
                    <a:lstStyle/>
                    <a:p>
                      <a:r>
                        <a:rPr lang="en-US" dirty="0" smtClean="0"/>
                        <a:t>As</a:t>
                      </a:r>
                      <a:endParaRPr lang="en-US" dirty="0"/>
                    </a:p>
                  </a:txBody>
                  <a:tcPr/>
                </a:tc>
                <a:tc>
                  <a:txBody>
                    <a:bodyPr/>
                    <a:lstStyle/>
                    <a:p>
                      <a:r>
                        <a:rPr lang="en-US" dirty="0" smtClean="0"/>
                        <a:t>Consequently</a:t>
                      </a:r>
                      <a:endParaRPr lang="en-US" dirty="0"/>
                    </a:p>
                  </a:txBody>
                  <a:tcPr/>
                </a:tc>
              </a:tr>
              <a:tr h="370840">
                <a:tc>
                  <a:txBody>
                    <a:bodyPr/>
                    <a:lstStyle/>
                    <a:p>
                      <a:r>
                        <a:rPr lang="en-US" dirty="0" smtClean="0"/>
                        <a:t>For the reason that</a:t>
                      </a:r>
                      <a:endParaRPr lang="en-US" dirty="0"/>
                    </a:p>
                  </a:txBody>
                  <a:tcPr/>
                </a:tc>
                <a:tc>
                  <a:txBody>
                    <a:bodyPr/>
                    <a:lstStyle/>
                    <a:p>
                      <a:r>
                        <a:rPr lang="en-US" dirty="0" smtClean="0"/>
                        <a:t>Hence</a:t>
                      </a:r>
                      <a:endParaRPr lang="en-US" dirty="0"/>
                    </a:p>
                  </a:txBody>
                  <a:tcPr/>
                </a:tc>
              </a:tr>
              <a:tr h="370840">
                <a:tc>
                  <a:txBody>
                    <a:bodyPr/>
                    <a:lstStyle/>
                    <a:p>
                      <a:r>
                        <a:rPr lang="en-US" dirty="0" smtClean="0"/>
                        <a:t>Inasmuch as</a:t>
                      </a:r>
                      <a:endParaRPr lang="en-US" dirty="0"/>
                    </a:p>
                  </a:txBody>
                  <a:tcPr/>
                </a:tc>
                <a:tc>
                  <a:txBody>
                    <a:bodyPr/>
                    <a:lstStyle/>
                    <a:p>
                      <a:r>
                        <a:rPr lang="en-US" dirty="0" smtClean="0"/>
                        <a:t>So</a:t>
                      </a:r>
                      <a:endParaRPr lang="en-US" dirty="0"/>
                    </a:p>
                  </a:txBody>
                  <a:tcPr/>
                </a:tc>
              </a:tr>
              <a:tr h="370840">
                <a:tc>
                  <a:txBody>
                    <a:bodyPr/>
                    <a:lstStyle/>
                    <a:p>
                      <a:r>
                        <a:rPr lang="en-US" dirty="0" smtClean="0"/>
                        <a:t>As</a:t>
                      </a:r>
                      <a:r>
                        <a:rPr lang="en-US" baseline="0" dirty="0" smtClean="0"/>
                        <a:t> indicated by</a:t>
                      </a:r>
                      <a:endParaRPr lang="en-US" dirty="0"/>
                    </a:p>
                  </a:txBody>
                  <a:tcPr/>
                </a:tc>
                <a:tc>
                  <a:txBody>
                    <a:bodyPr/>
                    <a:lstStyle/>
                    <a:p>
                      <a:r>
                        <a:rPr lang="en-US" dirty="0" smtClean="0"/>
                        <a:t>We can conclude that</a:t>
                      </a:r>
                      <a:endParaRPr lang="en-US" dirty="0"/>
                    </a:p>
                  </a:txBody>
                  <a:tcPr/>
                </a:tc>
              </a:tr>
              <a:tr h="370840">
                <a:tc>
                  <a:txBody>
                    <a:bodyPr/>
                    <a:lstStyle/>
                    <a:p>
                      <a:r>
                        <a:rPr lang="en-US" dirty="0" smtClean="0"/>
                        <a:t>For</a:t>
                      </a:r>
                      <a:endParaRPr lang="en-US" dirty="0"/>
                    </a:p>
                  </a:txBody>
                  <a:tcPr/>
                </a:tc>
                <a:tc>
                  <a:txBody>
                    <a:bodyPr/>
                    <a:lstStyle/>
                    <a:p>
                      <a:r>
                        <a:rPr lang="en-US" dirty="0" smtClean="0"/>
                        <a:t>As a result</a:t>
                      </a:r>
                    </a:p>
                  </a:txBody>
                  <a:tcPr/>
                </a:tc>
              </a:tr>
              <a:tr h="370840">
                <a:tc>
                  <a:txBody>
                    <a:bodyPr/>
                    <a:lstStyle/>
                    <a:p>
                      <a:r>
                        <a:rPr lang="en-US" dirty="0" smtClean="0"/>
                        <a:t>Given that</a:t>
                      </a:r>
                      <a:endParaRPr lang="en-US" dirty="0"/>
                    </a:p>
                  </a:txBody>
                  <a:tcPr/>
                </a:tc>
                <a:tc>
                  <a:txBody>
                    <a:bodyPr/>
                    <a:lstStyle/>
                    <a:p>
                      <a:r>
                        <a:rPr lang="en-US" dirty="0" smtClean="0"/>
                        <a:t>Ergo</a:t>
                      </a:r>
                      <a:endParaRPr lang="en-US" dirty="0"/>
                    </a:p>
                  </a:txBody>
                  <a:tcPr/>
                </a:tc>
              </a:tr>
            </a:tbl>
          </a:graphicData>
        </a:graphic>
      </p:graphicFrame>
    </p:spTree>
    <p:extLst>
      <p:ext uri="{BB962C8B-B14F-4D97-AF65-F5344CB8AC3E}">
        <p14:creationId xmlns:p14="http://schemas.microsoft.com/office/powerpoint/2010/main" val="208537987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smtClean="0"/>
              <a:t>Find the conclusion </a:t>
            </a:r>
          </a:p>
          <a:p>
            <a:r>
              <a:rPr lang="en-US" b="1" dirty="0"/>
              <a:t>I</a:t>
            </a:r>
            <a:r>
              <a:rPr lang="en-US" b="1" dirty="0" smtClean="0"/>
              <a:t>dentify any indicator words</a:t>
            </a:r>
          </a:p>
          <a:p>
            <a:endParaRPr lang="en-US" b="1" dirty="0" smtClean="0"/>
          </a:p>
          <a:p>
            <a:r>
              <a:rPr lang="en-US" sz="2800" i="1" dirty="0" smtClean="0"/>
              <a:t>Iron </a:t>
            </a:r>
            <a:r>
              <a:rPr lang="en-US" sz="2800" i="1" dirty="0" smtClean="0"/>
              <a:t>Man</a:t>
            </a:r>
            <a:r>
              <a:rPr lang="en-US" sz="2800" dirty="0" smtClean="0"/>
              <a:t> is cooler than </a:t>
            </a:r>
            <a:r>
              <a:rPr lang="en-US" sz="2800" i="1" dirty="0" smtClean="0"/>
              <a:t>Thor</a:t>
            </a:r>
            <a:r>
              <a:rPr lang="en-US" sz="2800" dirty="0" smtClean="0"/>
              <a:t> because technology is way more interesting than mythology</a:t>
            </a:r>
            <a:r>
              <a:rPr lang="en-US" sz="2800" dirty="0" smtClean="0"/>
              <a:t>.</a:t>
            </a:r>
            <a:endParaRPr lang="en-US" sz="2800" dirty="0"/>
          </a:p>
          <a:p>
            <a:pPr lvl="1"/>
            <a:endParaRPr lang="en-US" dirty="0"/>
          </a:p>
        </p:txBody>
      </p:sp>
    </p:spTree>
    <p:extLst>
      <p:ext uri="{BB962C8B-B14F-4D97-AF65-F5344CB8AC3E}">
        <p14:creationId xmlns:p14="http://schemas.microsoft.com/office/powerpoint/2010/main" val="4111435055"/>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a:t>Find the conclusion </a:t>
            </a:r>
          </a:p>
          <a:p>
            <a:r>
              <a:rPr lang="en-US" b="1" dirty="0"/>
              <a:t>Identify any indicator words</a:t>
            </a:r>
          </a:p>
          <a:p>
            <a:endParaRPr lang="en-US" dirty="0" smtClean="0"/>
          </a:p>
          <a:p>
            <a:r>
              <a:rPr lang="en-US" sz="2800" dirty="0" smtClean="0"/>
              <a:t>Belief </a:t>
            </a:r>
            <a:r>
              <a:rPr lang="en-US" sz="2800" dirty="0"/>
              <a:t>in God entails the idea that He created a universe governed by the necessity of natural laws. Therefore, if you believe in miracles, which by definition contradict natural laws, you are an atheist. [17</a:t>
            </a:r>
            <a:r>
              <a:rPr lang="en-US" sz="2800" baseline="30000" dirty="0"/>
              <a:t>th</a:t>
            </a:r>
            <a:r>
              <a:rPr lang="en-US" sz="2800" dirty="0"/>
              <a:t> Century Philosopher Baruch Spinoza]</a:t>
            </a:r>
          </a:p>
          <a:p>
            <a:endParaRPr lang="en-US" dirty="0"/>
          </a:p>
        </p:txBody>
      </p:sp>
    </p:spTree>
    <p:extLst>
      <p:ext uri="{BB962C8B-B14F-4D97-AF65-F5344CB8AC3E}">
        <p14:creationId xmlns:p14="http://schemas.microsoft.com/office/powerpoint/2010/main" val="339263585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3200" dirty="0" smtClean="0"/>
              <a:t>Tips: Detecting the Presence of an Argument</a:t>
            </a:r>
            <a:endParaRPr lang="en-US" sz="3200" dirty="0"/>
          </a:p>
        </p:txBody>
      </p:sp>
      <p:sp>
        <p:nvSpPr>
          <p:cNvPr id="3" name="Content Placeholder 2"/>
          <p:cNvSpPr>
            <a:spLocks noGrp="1"/>
          </p:cNvSpPr>
          <p:nvPr>
            <p:ph idx="1"/>
          </p:nvPr>
        </p:nvSpPr>
        <p:spPr/>
        <p:txBody>
          <a:bodyPr>
            <a:normAutofit/>
          </a:bodyPr>
          <a:lstStyle/>
          <a:p>
            <a:r>
              <a:rPr lang="en-CA" sz="2800" dirty="0" smtClean="0"/>
              <a:t>Is there an argument actually present and in conformity with the definition of an argument?</a:t>
            </a:r>
          </a:p>
          <a:p>
            <a:endParaRPr lang="en-CA" sz="2800" dirty="0" smtClean="0"/>
          </a:p>
          <a:p>
            <a:r>
              <a:rPr lang="en-CA" sz="2800" dirty="0" smtClean="0"/>
              <a:t>If </a:t>
            </a:r>
            <a:r>
              <a:rPr lang="en-CA" sz="2800" dirty="0"/>
              <a:t>an argument is present, then what is the conclusion?</a:t>
            </a:r>
          </a:p>
          <a:p>
            <a:pPr lvl="2"/>
            <a:r>
              <a:rPr lang="en-CA" sz="2600" dirty="0"/>
              <a:t>Premise and conclusion indicator </a:t>
            </a:r>
            <a:r>
              <a:rPr lang="en-CA" sz="2600" dirty="0" smtClean="0"/>
              <a:t>words</a:t>
            </a:r>
          </a:p>
          <a:p>
            <a:pPr lvl="1"/>
            <a:endParaRPr lang="en-CA" dirty="0"/>
          </a:p>
          <a:p>
            <a:pPr marL="274320" lvl="1" indent="0">
              <a:buNone/>
            </a:pPr>
            <a:endParaRPr lang="en-CA" dirty="0"/>
          </a:p>
        </p:txBody>
      </p:sp>
    </p:spTree>
    <p:extLst>
      <p:ext uri="{BB962C8B-B14F-4D97-AF65-F5344CB8AC3E}">
        <p14:creationId xmlns:p14="http://schemas.microsoft.com/office/powerpoint/2010/main" val="135924245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a:t>Is there an argument present? If yes, then what is the conclusion. If no, then what is it?</a:t>
            </a:r>
            <a:endParaRPr lang="en-US" dirty="0"/>
          </a:p>
          <a:p>
            <a:endParaRPr lang="en-US" b="1" dirty="0"/>
          </a:p>
          <a:p>
            <a:r>
              <a:rPr lang="en-US" sz="2800" dirty="0" smtClean="0"/>
              <a:t>Enrolments are up in all Ontario </a:t>
            </a:r>
            <a:r>
              <a:rPr lang="en-US" sz="2800" dirty="0" smtClean="0"/>
              <a:t>universities </a:t>
            </a:r>
            <a:r>
              <a:rPr lang="en-US" sz="2800" dirty="0" smtClean="0"/>
              <a:t>this year, but enrolments have not increased as much in some university departments as they have in others. The number of students living in residence is also up compared to last year.</a:t>
            </a:r>
            <a:endParaRPr lang="en-US" sz="2800" dirty="0"/>
          </a:p>
        </p:txBody>
      </p:sp>
    </p:spTree>
    <p:extLst>
      <p:ext uri="{BB962C8B-B14F-4D97-AF65-F5344CB8AC3E}">
        <p14:creationId xmlns:p14="http://schemas.microsoft.com/office/powerpoint/2010/main" val="250609700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smtClean="0"/>
              <a:t>Is there an argument present? If yes, then what is the conclusion. If no, then what is it?</a:t>
            </a:r>
            <a:endParaRPr lang="en-US" dirty="0" smtClean="0"/>
          </a:p>
          <a:p>
            <a:endParaRPr lang="en-US" b="1" dirty="0"/>
          </a:p>
          <a:p>
            <a:r>
              <a:rPr lang="en-US" sz="3200" dirty="0" smtClean="0"/>
              <a:t>Prior to the twentieth century humans had no idea how the sun generated its energy. The sun is powered by nuclear energy, and nuclear energy was not discovered until the 1920s.</a:t>
            </a:r>
          </a:p>
        </p:txBody>
      </p:sp>
    </p:spTree>
    <p:extLst>
      <p:ext uri="{BB962C8B-B14F-4D97-AF65-F5344CB8AC3E}">
        <p14:creationId xmlns:p14="http://schemas.microsoft.com/office/powerpoint/2010/main" val="372701673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a:t>Is there an argument present? If yes, then what is the conclusion. If no, then what is it?</a:t>
            </a:r>
            <a:endParaRPr lang="en-US" dirty="0"/>
          </a:p>
          <a:p>
            <a:endParaRPr lang="en-US" dirty="0"/>
          </a:p>
          <a:p>
            <a:r>
              <a:rPr lang="en-US" sz="2800" dirty="0" smtClean="0"/>
              <a:t>I just missed the bus I normally get and it only comes once every half an hour, so while I was waiting for the bus I was freezing.</a:t>
            </a:r>
            <a:endParaRPr lang="en-US" sz="2800" dirty="0"/>
          </a:p>
        </p:txBody>
      </p:sp>
    </p:spTree>
    <p:extLst>
      <p:ext uri="{BB962C8B-B14F-4D97-AF65-F5344CB8AC3E}">
        <p14:creationId xmlns:p14="http://schemas.microsoft.com/office/powerpoint/2010/main" val="3337084769"/>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a:t>Is there an argument present? If yes, then what is the conclusion. If no, then what is it?</a:t>
            </a:r>
            <a:endParaRPr lang="en-US" dirty="0"/>
          </a:p>
          <a:p>
            <a:endParaRPr lang="en-US" dirty="0"/>
          </a:p>
          <a:p>
            <a:r>
              <a:rPr lang="en-US" sz="3200" dirty="0" smtClean="0"/>
              <a:t>He was unable to continue his studies because he was injured in a car accident, and had to be admitted to the hospital.</a:t>
            </a:r>
            <a:endParaRPr lang="en-US" sz="3200" dirty="0"/>
          </a:p>
        </p:txBody>
      </p:sp>
    </p:spTree>
    <p:extLst>
      <p:ext uri="{BB962C8B-B14F-4D97-AF65-F5344CB8AC3E}">
        <p14:creationId xmlns:p14="http://schemas.microsoft.com/office/powerpoint/2010/main" val="91167439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 Exercise</a:t>
            </a:r>
            <a:endParaRPr lang="en-US" dirty="0"/>
          </a:p>
        </p:txBody>
      </p:sp>
      <p:sp>
        <p:nvSpPr>
          <p:cNvPr id="3" name="Content Placeholder 2"/>
          <p:cNvSpPr>
            <a:spLocks noGrp="1"/>
          </p:cNvSpPr>
          <p:nvPr>
            <p:ph idx="1"/>
          </p:nvPr>
        </p:nvSpPr>
        <p:spPr/>
        <p:txBody>
          <a:bodyPr/>
          <a:lstStyle/>
          <a:p>
            <a:r>
              <a:rPr lang="en-US" b="1" dirty="0"/>
              <a:t>Is there an argument present? If yes, then what is the conclusion. If no, then what is it?</a:t>
            </a:r>
            <a:endParaRPr lang="en-US" dirty="0"/>
          </a:p>
          <a:p>
            <a:endParaRPr lang="en-US" dirty="0" smtClean="0"/>
          </a:p>
          <a:p>
            <a:r>
              <a:rPr lang="en-US" sz="2800" dirty="0" smtClean="0"/>
              <a:t>Don’t touch that rock! There is probably a black widow under it and they are really poisonous. </a:t>
            </a:r>
            <a:endParaRPr lang="en-US" sz="2800" dirty="0"/>
          </a:p>
        </p:txBody>
      </p:sp>
    </p:spTree>
    <p:extLst>
      <p:ext uri="{BB962C8B-B14F-4D97-AF65-F5344CB8AC3E}">
        <p14:creationId xmlns:p14="http://schemas.microsoft.com/office/powerpoint/2010/main" val="310826307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Questions</a:t>
            </a:r>
            <a:endParaRPr lang="en-US" dirty="0"/>
          </a:p>
        </p:txBody>
      </p:sp>
      <p:sp>
        <p:nvSpPr>
          <p:cNvPr id="3" name="Content Placeholder 2"/>
          <p:cNvSpPr>
            <a:spLocks noGrp="1"/>
          </p:cNvSpPr>
          <p:nvPr>
            <p:ph idx="1"/>
          </p:nvPr>
        </p:nvSpPr>
        <p:spPr/>
        <p:txBody>
          <a:bodyPr>
            <a:normAutofit/>
          </a:bodyPr>
          <a:lstStyle/>
          <a:p>
            <a:r>
              <a:rPr lang="en-US" sz="3200" dirty="0" smtClean="0"/>
              <a:t>What are the two main components of an argument?</a:t>
            </a:r>
          </a:p>
          <a:p>
            <a:r>
              <a:rPr lang="en-US" sz="3200" dirty="0" smtClean="0"/>
              <a:t>What is an inference?</a:t>
            </a:r>
          </a:p>
          <a:p>
            <a:r>
              <a:rPr lang="en-US" sz="3200" dirty="0" smtClean="0"/>
              <a:t>What are some strategies for determining if an argument is present?</a:t>
            </a:r>
          </a:p>
          <a:p>
            <a:r>
              <a:rPr lang="en-US" sz="3200" dirty="0" smtClean="0"/>
              <a:t>What is not an argument and why?</a:t>
            </a:r>
            <a:endParaRPr lang="en-US" sz="3200" dirty="0"/>
          </a:p>
        </p:txBody>
      </p:sp>
    </p:spTree>
    <p:extLst>
      <p:ext uri="{BB962C8B-B14F-4D97-AF65-F5344CB8AC3E}">
        <p14:creationId xmlns:p14="http://schemas.microsoft.com/office/powerpoint/2010/main" val="334100825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Next Class</a:t>
            </a:r>
            <a:endParaRPr lang="en-US" dirty="0"/>
          </a:p>
        </p:txBody>
      </p:sp>
      <p:sp>
        <p:nvSpPr>
          <p:cNvPr id="3" name="Content Placeholder 2"/>
          <p:cNvSpPr>
            <a:spLocks noGrp="1"/>
          </p:cNvSpPr>
          <p:nvPr>
            <p:ph idx="1"/>
          </p:nvPr>
        </p:nvSpPr>
        <p:spPr/>
        <p:txBody>
          <a:bodyPr>
            <a:normAutofit/>
          </a:bodyPr>
          <a:lstStyle/>
          <a:p>
            <a:r>
              <a:rPr lang="en-US" sz="3200" dirty="0" smtClean="0"/>
              <a:t>Meet the teaching assistants</a:t>
            </a:r>
          </a:p>
          <a:p>
            <a:r>
              <a:rPr lang="en-US" sz="3200" dirty="0" smtClean="0"/>
              <a:t>Simple </a:t>
            </a:r>
            <a:r>
              <a:rPr lang="en-US" sz="3200" dirty="0" smtClean="0"/>
              <a:t>and Complex Arguments </a:t>
            </a:r>
          </a:p>
          <a:p>
            <a:r>
              <a:rPr lang="en-US" sz="3200" dirty="0" smtClean="0"/>
              <a:t>Implicit premises and conclusions</a:t>
            </a:r>
          </a:p>
          <a:p>
            <a:r>
              <a:rPr lang="en-US" sz="3200" dirty="0" smtClean="0"/>
              <a:t>The principle of charity and fair assessment</a:t>
            </a:r>
          </a:p>
          <a:p>
            <a:r>
              <a:rPr lang="en-US" sz="3200" dirty="0" smtClean="0"/>
              <a:t>Introduction to the formalization of arguments</a:t>
            </a:r>
            <a:endParaRPr lang="en-US" sz="3200" dirty="0"/>
          </a:p>
        </p:txBody>
      </p:sp>
    </p:spTree>
    <p:extLst>
      <p:ext uri="{BB962C8B-B14F-4D97-AF65-F5344CB8AC3E}">
        <p14:creationId xmlns:p14="http://schemas.microsoft.com/office/powerpoint/2010/main" val="3438772025"/>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Clarity.thmx</Template>
  <TotalTime>995</TotalTime>
  <Words>963</Words>
  <Application>Microsoft Macintosh PowerPoint</Application>
  <PresentationFormat>On-screen Show (4:3)</PresentationFormat>
  <Paragraphs>126</Paragraphs>
  <Slides>24</Slides>
  <Notes>1</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Clarity</vt:lpstr>
      <vt:lpstr>Arguments</vt:lpstr>
      <vt:lpstr>Main Questions</vt:lpstr>
      <vt:lpstr>What is an argument?</vt:lpstr>
      <vt:lpstr>An argument is… </vt:lpstr>
      <vt:lpstr>Example</vt:lpstr>
      <vt:lpstr>Lets break it down:</vt:lpstr>
      <vt:lpstr>Premises and Conclusions</vt:lpstr>
      <vt:lpstr>The Structure of Inference</vt:lpstr>
      <vt:lpstr>Practice exercises</vt:lpstr>
      <vt:lpstr>Practice Exercises</vt:lpstr>
      <vt:lpstr>Questions…</vt:lpstr>
      <vt:lpstr>What is not an argument?</vt:lpstr>
      <vt:lpstr>Detecting the presence of an argument</vt:lpstr>
      <vt:lpstr>Short list of some common indicators</vt:lpstr>
      <vt:lpstr>Practice Exercise</vt:lpstr>
      <vt:lpstr>Practice Exercise</vt:lpstr>
      <vt:lpstr>Tips: Detecting the Presence of an Argument</vt:lpstr>
      <vt:lpstr>Practice Exercise</vt:lpstr>
      <vt:lpstr>Practice Exercise</vt:lpstr>
      <vt:lpstr>Practice Exercise</vt:lpstr>
      <vt:lpstr>Practice Exercise</vt:lpstr>
      <vt:lpstr>Practice Exercise</vt:lpstr>
      <vt:lpstr>Review Questions</vt:lpstr>
      <vt:lpstr>Next Class</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Arguments</dc:title>
  <dc:creator>Alex</dc:creator>
  <cp:lastModifiedBy>Alex</cp:lastModifiedBy>
  <cp:revision>37</cp:revision>
  <cp:lastPrinted>2016-09-12T13:29:28Z</cp:lastPrinted>
  <dcterms:created xsi:type="dcterms:W3CDTF">2016-08-29T17:21:36Z</dcterms:created>
  <dcterms:modified xsi:type="dcterms:W3CDTF">2016-09-12T20:39:57Z</dcterms:modified>
</cp:coreProperties>
</file>