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j-lt"/>
        <a:ea typeface="+mj-ea"/>
        <a:cs typeface="+mj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n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381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381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n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381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381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n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381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381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n" i="off">
        <a:fontRef idx="major">
          <a:srgbClr val="423F3F"/>
        </a:fontRef>
        <a:srgbClr val="423F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 b="def" i="def"/>
      <a:tcStyle>
        <a:tcBdr/>
        <a:fill>
          <a:solidFill>
            <a:srgbClr val="034242"/>
          </a:solidFill>
        </a:fill>
      </a:tcStyle>
    </a:band2H>
    <a:firstCol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423F3F"/>
        </a:fontRef>
        <a:srgbClr val="423F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423F3F"/>
              </a:solidFill>
              <a:prstDash val="solid"/>
              <a:round/>
            </a:ln>
          </a:top>
          <a:bottom>
            <a:ln w="254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4242"/>
          </a:solidFill>
        </a:fill>
      </a:tcStyle>
    </a:lastRow>
    <a:fir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423F3F"/>
              </a:solidFill>
              <a:prstDash val="solid"/>
              <a:round/>
            </a:ln>
          </a:top>
          <a:bottom>
            <a:ln w="254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n" i="off">
        <a:fontRef idx="major">
          <a:srgbClr val="423F3F"/>
        </a:fontRef>
        <a:srgbClr val="423F3F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rgbClr val="CDCDCD"/>
          </a:solidFill>
        </a:fill>
      </a:tcStyle>
    </a:wholeTbl>
    <a:band2H>
      <a:tcTxStyle b="def" i="def"/>
      <a:tcStyle>
        <a:tcBdr/>
        <a:fill>
          <a:solidFill>
            <a:srgbClr val="E8E8E8"/>
          </a:solidFill>
        </a:fill>
      </a:tcStyle>
    </a:band2H>
    <a:firstCol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rgbClr val="423F3F"/>
          </a:solidFill>
        </a:fill>
      </a:tcStyle>
    </a:firstCol>
    <a:la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38100" cap="flat">
              <a:solidFill>
                <a:srgbClr val="034242"/>
              </a:solidFill>
              <a:prstDash val="solid"/>
              <a:round/>
            </a:ln>
          </a:top>
          <a:bottom>
            <a:ln w="127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rgbClr val="423F3F"/>
          </a:solidFill>
        </a:fill>
      </a:tcStyle>
    </a:lastRow>
    <a:firstRow>
      <a:tcTxStyle b="on" i="off">
        <a:fontRef idx="major">
          <a:srgbClr val="034242"/>
        </a:fontRef>
        <a:srgbClr val="034242"/>
      </a:tcTxStyle>
      <a:tcStyle>
        <a:tcBdr>
          <a:left>
            <a:ln w="12700" cap="flat">
              <a:solidFill>
                <a:srgbClr val="034242"/>
              </a:solidFill>
              <a:prstDash val="solid"/>
              <a:round/>
            </a:ln>
          </a:left>
          <a:right>
            <a:ln w="12700" cap="flat">
              <a:solidFill>
                <a:srgbClr val="034242"/>
              </a:solidFill>
              <a:prstDash val="solid"/>
              <a:round/>
            </a:ln>
          </a:right>
          <a:top>
            <a:ln w="12700" cap="flat">
              <a:solidFill>
                <a:srgbClr val="034242"/>
              </a:solidFill>
              <a:prstDash val="solid"/>
              <a:round/>
            </a:ln>
          </a:top>
          <a:bottom>
            <a:ln w="38100" cap="flat">
              <a:solidFill>
                <a:srgbClr val="034242"/>
              </a:solidFill>
              <a:prstDash val="solid"/>
              <a:round/>
            </a:ln>
          </a:bottom>
          <a:insideH>
            <a:ln w="12700" cap="flat">
              <a:solidFill>
                <a:srgbClr val="034242"/>
              </a:solidFill>
              <a:prstDash val="solid"/>
              <a:round/>
            </a:ln>
          </a:insideH>
          <a:insideV>
            <a:ln w="12700" cap="flat">
              <a:solidFill>
                <a:srgbClr val="034242"/>
              </a:solidFill>
              <a:prstDash val="solid"/>
              <a:round/>
            </a:ln>
          </a:insideV>
        </a:tcBdr>
        <a:fill>
          <a:solidFill>
            <a:srgbClr val="423F3F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Shape 403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04" name="Shape 404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92125" latinLnBrk="0">
      <a:spcBef>
        <a:spcPts val="400"/>
      </a:spcBef>
      <a:defRPr sz="1300">
        <a:latin typeface="+mn-lt"/>
        <a:ea typeface="+mn-ea"/>
        <a:cs typeface="+mn-cs"/>
        <a:sym typeface="Courier New"/>
      </a:defRPr>
    </a:lvl1pPr>
    <a:lvl2pPr indent="228600" defTabSz="492125" latinLnBrk="0">
      <a:spcBef>
        <a:spcPts val="400"/>
      </a:spcBef>
      <a:defRPr sz="1300">
        <a:latin typeface="+mn-lt"/>
        <a:ea typeface="+mn-ea"/>
        <a:cs typeface="+mn-cs"/>
        <a:sym typeface="Courier New"/>
      </a:defRPr>
    </a:lvl2pPr>
    <a:lvl3pPr indent="457200" defTabSz="492125" latinLnBrk="0">
      <a:spcBef>
        <a:spcPts val="400"/>
      </a:spcBef>
      <a:defRPr sz="1300">
        <a:latin typeface="+mn-lt"/>
        <a:ea typeface="+mn-ea"/>
        <a:cs typeface="+mn-cs"/>
        <a:sym typeface="Courier New"/>
      </a:defRPr>
    </a:lvl3pPr>
    <a:lvl4pPr indent="685800" defTabSz="492125" latinLnBrk="0">
      <a:spcBef>
        <a:spcPts val="400"/>
      </a:spcBef>
      <a:defRPr sz="1300">
        <a:latin typeface="+mn-lt"/>
        <a:ea typeface="+mn-ea"/>
        <a:cs typeface="+mn-cs"/>
        <a:sym typeface="Courier New"/>
      </a:defRPr>
    </a:lvl4pPr>
    <a:lvl5pPr indent="914400" defTabSz="492125" latinLnBrk="0">
      <a:spcBef>
        <a:spcPts val="400"/>
      </a:spcBef>
      <a:defRPr sz="1300">
        <a:latin typeface="+mn-lt"/>
        <a:ea typeface="+mn-ea"/>
        <a:cs typeface="+mn-cs"/>
        <a:sym typeface="Courier New"/>
      </a:defRPr>
    </a:lvl5pPr>
    <a:lvl6pPr indent="1143000" defTabSz="492125" latinLnBrk="0">
      <a:spcBef>
        <a:spcPts val="400"/>
      </a:spcBef>
      <a:defRPr sz="1300">
        <a:latin typeface="+mn-lt"/>
        <a:ea typeface="+mn-ea"/>
        <a:cs typeface="+mn-cs"/>
        <a:sym typeface="Courier New"/>
      </a:defRPr>
    </a:lvl6pPr>
    <a:lvl7pPr indent="1371600" defTabSz="492125" latinLnBrk="0">
      <a:spcBef>
        <a:spcPts val="400"/>
      </a:spcBef>
      <a:defRPr sz="1300">
        <a:latin typeface="+mn-lt"/>
        <a:ea typeface="+mn-ea"/>
        <a:cs typeface="+mn-cs"/>
        <a:sym typeface="Courier New"/>
      </a:defRPr>
    </a:lvl7pPr>
    <a:lvl8pPr indent="1600200" defTabSz="492125" latinLnBrk="0">
      <a:spcBef>
        <a:spcPts val="400"/>
      </a:spcBef>
      <a:defRPr sz="1300">
        <a:latin typeface="+mn-lt"/>
        <a:ea typeface="+mn-ea"/>
        <a:cs typeface="+mn-cs"/>
        <a:sym typeface="Courier New"/>
      </a:defRPr>
    </a:lvl8pPr>
    <a:lvl9pPr indent="1828800" defTabSz="492125" latinLnBrk="0">
      <a:spcBef>
        <a:spcPts val="400"/>
      </a:spcBef>
      <a:defRPr sz="1300">
        <a:latin typeface="+mn-lt"/>
        <a:ea typeface="+mn-ea"/>
        <a:cs typeface="+mn-cs"/>
        <a:sym typeface="Courier New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2.png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2.png"/></Relationships>
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2.png"/></Relationships>
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5.png"/></Relationships>
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2975"/>
            <a:ext cx="9144000" cy="97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1" name="image.pdf" descr="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061075" y="501650"/>
            <a:ext cx="2603500" cy="546100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6150"/>
            <a:ext cx="9144000" cy="97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0" name="ac-icon.eps" descr="ac-icon.eps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40675" y="487362"/>
            <a:ext cx="731838" cy="531813"/>
          </a:xfrm>
          <a:prstGeom prst="rect">
            <a:avLst/>
          </a:prstGeom>
          <a:ln w="12700">
            <a:miter lim="400000"/>
          </a:ln>
        </p:spPr>
      </p:pic>
      <p:sp>
        <p:nvSpPr>
          <p:cNvPr id="31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2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" name="Slide Number"/>
          <p:cNvSpPr txBox="1"/>
          <p:nvPr>
            <p:ph type="sldNum" sz="quarter" idx="2"/>
          </p:nvPr>
        </p:nvSpPr>
        <p:spPr>
          <a:xfrm>
            <a:off x="176212" y="6482460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2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5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2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60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7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2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80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82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3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91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92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93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03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04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5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13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15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6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24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25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6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35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3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3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8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46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48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9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5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59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0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8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70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71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8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8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82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91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92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93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201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02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03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4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212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13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4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5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Circle"/>
          <p:cNvSpPr/>
          <p:nvPr/>
        </p:nvSpPr>
        <p:spPr>
          <a:xfrm>
            <a:off x="487362" y="1928811"/>
            <a:ext cx="1195388" cy="1193803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38150">
              <a:defRPr sz="1000">
                <a:latin typeface="Arial"/>
                <a:ea typeface="Arial"/>
                <a:cs typeface="Arial"/>
                <a:sym typeface="Arial"/>
              </a:defRPr>
            </a:pPr>
          </a:p>
        </p:txBody>
      </p:sp>
      <p:sp>
        <p:nvSpPr>
          <p:cNvPr id="223" name="Oval"/>
          <p:cNvSpPr/>
          <p:nvPr/>
        </p:nvSpPr>
        <p:spPr>
          <a:xfrm>
            <a:off x="3276600" y="1925636"/>
            <a:ext cx="1198565" cy="1200153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38150">
              <a:defRPr sz="1000">
                <a:latin typeface="Arial"/>
                <a:ea typeface="Arial"/>
                <a:cs typeface="Arial"/>
                <a:sym typeface="Arial"/>
              </a:defRPr>
            </a:pPr>
          </a:p>
        </p:txBody>
      </p:sp>
      <p:sp>
        <p:nvSpPr>
          <p:cNvPr id="224" name="Circle"/>
          <p:cNvSpPr/>
          <p:nvPr/>
        </p:nvSpPr>
        <p:spPr>
          <a:xfrm>
            <a:off x="6053137" y="1925636"/>
            <a:ext cx="1200153" cy="1200153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38150">
              <a:defRPr sz="1000">
                <a:latin typeface="Arial"/>
                <a:ea typeface="Arial"/>
                <a:cs typeface="Arial"/>
                <a:sym typeface="Arial"/>
              </a:defRPr>
            </a:pPr>
          </a:p>
        </p:txBody>
      </p:sp>
      <p:pic>
        <p:nvPicPr>
          <p:cNvPr id="225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226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2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8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9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sp>
        <p:nvSpPr>
          <p:cNvPr id="23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38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9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47" name="image.pdf" descr="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Rectangle"/>
          <p:cNvSpPr/>
          <p:nvPr/>
        </p:nvSpPr>
        <p:spPr>
          <a:xfrm>
            <a:off x="474662" y="485774"/>
            <a:ext cx="8194676" cy="5891215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defTabSz="438150">
              <a:defRPr sz="1000">
                <a:latin typeface="Arial"/>
                <a:ea typeface="Arial"/>
                <a:cs typeface="Arial"/>
                <a:sym typeface="Arial"/>
              </a:defRPr>
            </a:pPr>
          </a:p>
        </p:txBody>
      </p:sp>
      <p:sp>
        <p:nvSpPr>
          <p:cNvPr id="24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50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1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sp>
        <p:nvSpPr>
          <p:cNvPr id="25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60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1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image.tif" descr="image.ti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508500"/>
            <a:ext cx="9144000" cy="2349500"/>
          </a:xfrm>
          <a:prstGeom prst="rect">
            <a:avLst/>
          </a:prstGeom>
          <a:ln w="12700">
            <a:miter lim="400000"/>
          </a:ln>
        </p:spPr>
      </p:pic>
      <p:sp>
        <p:nvSpPr>
          <p:cNvPr id="26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70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1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image.tif" descr="image.ti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8500"/>
            <a:ext cx="9144000" cy="2349500"/>
          </a:xfrm>
          <a:prstGeom prst="rect">
            <a:avLst/>
          </a:prstGeom>
          <a:ln w="12700">
            <a:miter lim="400000"/>
          </a:ln>
        </p:spPr>
      </p:pic>
      <p:sp>
        <p:nvSpPr>
          <p:cNvPr id="27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80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1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89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90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298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00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1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309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1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2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20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1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29" name="green-bar.eps" descr="green-bar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330" name="ac-icon.eps" descr="ac-icon.eps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31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32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3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056062"/>
            <a:ext cx="9144000" cy="977902"/>
          </a:xfrm>
          <a:prstGeom prst="rect">
            <a:avLst/>
          </a:prstGeom>
          <a:ln w="12700">
            <a:miter lim="400000"/>
          </a:ln>
        </p:spPr>
      </p:pic>
      <p:pic>
        <p:nvPicPr>
          <p:cNvPr id="341" name="green-bar.eps" descr="green-bar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342" name="ac-icon.eps" descr="ac-icon.eps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43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44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5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056062"/>
            <a:ext cx="9144000" cy="977902"/>
          </a:xfrm>
          <a:prstGeom prst="rect">
            <a:avLst/>
          </a:prstGeom>
          <a:ln w="12700">
            <a:miter lim="400000"/>
          </a:ln>
        </p:spPr>
      </p:pic>
      <p:pic>
        <p:nvPicPr>
          <p:cNvPr id="353" name="green-bar.eps" descr="green-bar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354" name="ac-icon.eps" descr="ac-icon.eps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55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56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57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365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6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8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ac-icon-green.eps" descr="ac-icon-green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22762" y="706437"/>
            <a:ext cx="498477" cy="360364"/>
          </a:xfrm>
          <a:prstGeom prst="rect">
            <a:avLst/>
          </a:prstGeom>
          <a:ln w="12700">
            <a:miter lim="400000"/>
          </a:ln>
        </p:spPr>
      </p:pic>
      <p:pic>
        <p:nvPicPr>
          <p:cNvPr id="376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37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78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9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8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8" name="Slide Number"/>
          <p:cNvSpPr txBox="1"/>
          <p:nvPr>
            <p:ph type="sldNum" sz="quarter" idx="2"/>
          </p:nvPr>
        </p:nvSpPr>
        <p:spPr>
          <a:xfrm>
            <a:off x="6553200" y="6282435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4" cy="488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396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9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97" name="Slide Number"/>
          <p:cNvSpPr txBox="1"/>
          <p:nvPr>
            <p:ph type="sldNum" sz="quarter" idx="2"/>
          </p:nvPr>
        </p:nvSpPr>
        <p:spPr>
          <a:xfrm>
            <a:off x="127000" y="6532467"/>
            <a:ext cx="168089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18.xml"/><Relationship Id="rId20" Type="http://schemas.openxmlformats.org/officeDocument/2006/relationships/slideLayout" Target="../slideLayouts/slideLayout19.xml"/><Relationship Id="rId21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1.xml"/><Relationship Id="rId23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23.xml"/><Relationship Id="rId25" Type="http://schemas.openxmlformats.org/officeDocument/2006/relationships/slideLayout" Target="../slideLayouts/slideLayout24.xml"/><Relationship Id="rId26" Type="http://schemas.openxmlformats.org/officeDocument/2006/relationships/slideLayout" Target="../slideLayouts/slideLayout25.xml"/><Relationship Id="rId27" Type="http://schemas.openxmlformats.org/officeDocument/2006/relationships/slideLayout" Target="../slideLayouts/slideLayout26.xml"/><Relationship Id="rId28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28.xml"/><Relationship Id="rId30" Type="http://schemas.openxmlformats.org/officeDocument/2006/relationships/slideLayout" Target="../slideLayouts/slideLayout29.xml"/><Relationship Id="rId31" Type="http://schemas.openxmlformats.org/officeDocument/2006/relationships/slideLayout" Target="../slideLayouts/slideLayout30.xml"/><Relationship Id="rId32" Type="http://schemas.openxmlformats.org/officeDocument/2006/relationships/slideLayout" Target="../slideLayouts/slideLayout31.xml"/><Relationship Id="rId33" Type="http://schemas.openxmlformats.org/officeDocument/2006/relationships/slideLayout" Target="../slideLayouts/slideLayout32.xml"/><Relationship Id="rId34" Type="http://schemas.openxmlformats.org/officeDocument/2006/relationships/slideLayout" Target="../slideLayouts/slideLayout33.xml"/><Relationship Id="rId35" Type="http://schemas.openxmlformats.org/officeDocument/2006/relationships/slideLayout" Target="../slideLayouts/slideLayout34.xml"/><Relationship Id="rId36" Type="http://schemas.openxmlformats.org/officeDocument/2006/relationships/slideLayout" Target="../slideLayouts/slideLayout35.xml"/><Relationship Id="rId37" Type="http://schemas.openxmlformats.org/officeDocument/2006/relationships/slideLayout" Target="../slideLayouts/slideLayout36.xml"/><Relationship Id="rId38" Type="http://schemas.openxmlformats.org/officeDocument/2006/relationships/slideLayout" Target="../slideLayouts/slideLayout37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457200" y="6464997"/>
            <a:ext cx="168089" cy="14783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 defTabSz="438150">
              <a:defRPr b="1" sz="1100">
                <a:solidFill>
                  <a:srgbClr val="93929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</p:sldLayoutIdLst>
  <p:transition xmlns:p14="http://schemas.microsoft.com/office/powerpoint/2010/main" spd="med" advClick="1"/>
  <p:txStyles>
    <p:titleStyle>
      <a:lvl1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0" marR="0" indent="0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1pPr>
      <a:lvl2pPr marL="712787" marR="0" indent="-274637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18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2pPr>
      <a:lvl3pPr marL="1135062" marR="0" indent="-255587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60000"/>
        <a:buFontTx/>
        <a:buChar char="▪"/>
        <a:tabLst/>
        <a:defRPr b="0" baseline="0" cap="none" i="0" spc="0" strike="noStrike" sz="18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3pPr>
      <a:lvl4pPr marL="1677697" marR="0" indent="-358485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90000"/>
        <a:buFontTx/>
        <a:buChar char="–"/>
        <a:tabLst/>
        <a:defRPr b="0" baseline="0" cap="none" i="0" spc="0" strike="noStrike" sz="18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4pPr>
      <a:lvl5pPr marL="1964907" marR="0" indent="-207543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18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5pPr>
      <a:lvl6pPr marL="0" marR="0" indent="2214563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6pPr>
      <a:lvl7pPr marL="0" marR="0" indent="2671763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7pPr>
      <a:lvl8pPr marL="0" marR="0" indent="3128962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8pPr>
      <a:lvl9pPr marL="0" marR="0" indent="3586162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rgbClr val="423F3F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CST8234 – C Programming"/>
          <p:cNvSpPr txBox="1"/>
          <p:nvPr>
            <p:ph type="title" idx="4294967295"/>
          </p:nvPr>
        </p:nvSpPr>
        <p:spPr>
          <a:xfrm>
            <a:off x="457200" y="1287462"/>
            <a:ext cx="6516688" cy="1635126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CST8234 – C Programming</a:t>
            </a:r>
          </a:p>
        </p:txBody>
      </p:sp>
      <p:sp>
        <p:nvSpPr>
          <p:cNvPr id="407" name="Week 5a – Structures"/>
          <p:cNvSpPr txBox="1"/>
          <p:nvPr>
            <p:ph type="body" sz="quarter" idx="4294967295"/>
          </p:nvPr>
        </p:nvSpPr>
        <p:spPr>
          <a:xfrm>
            <a:off x="457200" y="3024186"/>
            <a:ext cx="6805613" cy="1579565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 sz="2700">
                <a:solidFill>
                  <a:srgbClr val="A6C8BC"/>
                </a:solidFill>
              </a:defRPr>
            </a:lvl1pPr>
          </a:lstStyle>
          <a:p>
            <a:pPr/>
            <a:r>
              <a:t>Week 5a – Structures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Complex Data Type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Complex Data Types</a:t>
            </a:r>
          </a:p>
        </p:txBody>
      </p:sp>
      <p:sp>
        <p:nvSpPr>
          <p:cNvPr id="410" name="Anyone familiar with Java or C++ (or most other “modern” languages) will understand that a object-oriented class contains…"/>
          <p:cNvSpPr txBox="1"/>
          <p:nvPr>
            <p:ph type="body" idx="4294967295"/>
          </p:nvPr>
        </p:nvSpPr>
        <p:spPr>
          <a:xfrm>
            <a:off x="468312" y="1206500"/>
            <a:ext cx="7429501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Anyone familiar with Java or C++ (or most other “modern” languages) will understand that a object-oriented class contains 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Members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Methods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The class then acts as a container for a variety of data types</a:t>
            </a:r>
          </a:p>
        </p:txBody>
      </p:sp>
      <p:sp>
        <p:nvSpPr>
          <p:cNvPr id="411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Java Classe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Java Classes </a:t>
            </a:r>
          </a:p>
        </p:txBody>
      </p:sp>
      <p:sp>
        <p:nvSpPr>
          <p:cNvPr id="414" name="Given a couple of classes…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Given a couple of classes…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public class Player {</a:t>
            </a:r>
            <a:br/>
            <a:r>
              <a:t>	public String strName;</a:t>
            </a:r>
            <a:br/>
            <a:r>
              <a:t>	private long playerID;</a:t>
            </a:r>
            <a:br/>
            <a:r>
              <a:t>	public short rank</a:t>
            </a:r>
            <a:br/>
            <a:r>
              <a:t>	public List&lt;Game&gt; gamesPlayed; 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collections</a:t>
            </a:r>
            <a:b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  </a:t>
            </a:r>
            <a:r>
              <a:rPr sz="1400"/>
              <a:t>		</a:t>
            </a:r>
            <a:r>
              <a:t>:</a:t>
            </a:r>
            <a:r>
              <a:rPr sz="1400"/>
              <a:t>						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my methods go here</a:t>
            </a:r>
            <a:r>
              <a:t>	</a:t>
            </a:r>
            <a:br/>
            <a:r>
              <a:t>};</a:t>
            </a:r>
            <a:br/>
            <a:r>
              <a:t>public class Game {</a:t>
            </a:r>
            <a:br/>
            <a:r>
              <a:t>	public long timestamp;</a:t>
            </a:r>
            <a:br/>
            <a:r>
              <a:t>	public Player player1;	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reference to another class</a:t>
            </a:r>
            <a:b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	public Player player2;</a:t>
            </a:r>
            <a:br/>
            <a:r>
              <a:t>	public int challengeLevel;</a:t>
            </a:r>
            <a:br/>
            <a:r>
              <a:t>   	:						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my methods go here</a:t>
            </a:r>
            <a:b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};</a:t>
            </a:r>
            <a:br/>
          </a:p>
        </p:txBody>
      </p:sp>
      <p:sp>
        <p:nvSpPr>
          <p:cNvPr id="415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Using Java Classe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Using Java Classes </a:t>
            </a:r>
          </a:p>
        </p:txBody>
      </p:sp>
      <p:sp>
        <p:nvSpPr>
          <p:cNvPr id="418" name="Have instantiated objects,…"/>
          <p:cNvSpPr txBox="1"/>
          <p:nvPr>
            <p:ph type="body" idx="4294967295"/>
          </p:nvPr>
        </p:nvSpPr>
        <p:spPr>
          <a:xfrm>
            <a:off x="468312" y="1206500"/>
            <a:ext cx="8413751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Have instantiated objects, 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then use those objects to access the members of those classes: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Game currentGame = getCurrentGame();</a:t>
            </a:r>
            <a:br/>
            <a:r>
              <a:t>Player highestPlayer;</a:t>
            </a:r>
            <a:br/>
            <a:br/>
            <a:r>
              <a:t>if ( currentGame.player1.rank &gt; currentGame.player2.rank )</a:t>
            </a:r>
            <a:br/>
            <a:r>
              <a:t>	highestPlayer = player1;</a:t>
            </a:r>
            <a:br/>
            <a:r>
              <a:t>else</a:t>
            </a:r>
            <a:br/>
            <a:r>
              <a:t>	highestPlayer = player2;</a:t>
            </a:r>
            <a:br/>
            <a:br/>
            <a:r>
              <a:t>output( “Highest Level Player = “ + highestPlayer.name );</a:t>
            </a:r>
          </a:p>
        </p:txBody>
      </p:sp>
      <p:sp>
        <p:nvSpPr>
          <p:cNvPr id="419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Dereferencing Java Classe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Dereferencing Java Classes </a:t>
            </a:r>
          </a:p>
        </p:txBody>
      </p:sp>
      <p:sp>
        <p:nvSpPr>
          <p:cNvPr id="422" name="I.e., “currentGame” and “highestPlayer” are references to specific objects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I.e., “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currentGame</a:t>
            </a:r>
            <a:r>
              <a:t>” and “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highestPlayer</a:t>
            </a:r>
            <a:r>
              <a:t>” are references to specific objects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Use “dot” notation to access members of the object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Nested classes can be indicated by multiple dots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b="1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currentGame.player1.rank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Dereferencing proceeds left to right </a:t>
            </a:r>
            <a:br/>
            <a:r>
              <a:t>	</a:t>
            </a:r>
            <a:r>
              <a:rPr b="1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(currentGame.player1).rank</a:t>
            </a:r>
            <a:endParaRPr b="1">
              <a:solidFill>
                <a:schemeClr val="accent1"/>
              </a:solidFill>
              <a:latin typeface="+mn-lt"/>
              <a:ea typeface="+mn-ea"/>
              <a:cs typeface="+mn-cs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Java’s Class statement is a declaration (e.g, “Player” and “Game”)</a:t>
            </a:r>
          </a:p>
        </p:txBody>
      </p:sp>
      <p:sp>
        <p:nvSpPr>
          <p:cNvPr id="423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Java has Classes/Objects, C has Structs"/>
          <p:cNvSpPr txBox="1"/>
          <p:nvPr>
            <p:ph type="title" idx="4294967295"/>
          </p:nvPr>
        </p:nvSpPr>
        <p:spPr>
          <a:xfrm>
            <a:off x="468312" y="479425"/>
            <a:ext cx="6696076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Java has Classes/Objects, C has Structs</a:t>
            </a:r>
          </a:p>
        </p:txBody>
      </p:sp>
      <p:sp>
        <p:nvSpPr>
          <p:cNvPr id="426" name="Like a Java Class, but without…"/>
          <p:cNvSpPr txBox="1"/>
          <p:nvPr>
            <p:ph type="body" idx="4294967295"/>
          </p:nvPr>
        </p:nvSpPr>
        <p:spPr>
          <a:xfrm>
            <a:off x="468312" y="1206500"/>
            <a:ext cx="7429501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Like a Java Class, but without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Methods*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Public/private visibility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Constructors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Inheritance*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Otherwise, they ought to feel pretty similar!</a:t>
            </a:r>
          </a:p>
        </p:txBody>
      </p:sp>
      <p:sp>
        <p:nvSpPr>
          <p:cNvPr id="427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C Struct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C Structs</a:t>
            </a:r>
          </a:p>
        </p:txBody>
      </p:sp>
      <p:sp>
        <p:nvSpPr>
          <p:cNvPr id="430" name="struct Player {  char *strName;  long playerID;     no private/public distinction  short rank;  struct Game gamesPlayed[];   “collections”     :         NO methods! }; struct Game {  long timestamp;  struct Player player1;   reference to another struct  struct Player player2;  int challengeLevel;     :        NO methods };"/>
          <p:cNvSpPr txBox="1"/>
          <p:nvPr>
            <p:ph type="body" idx="4294967295"/>
          </p:nvPr>
        </p:nvSpPr>
        <p:spPr>
          <a:xfrm>
            <a:off x="468311" y="1206500"/>
            <a:ext cx="8545515" cy="4657725"/>
          </a:xfrm>
          <a:prstGeom prst="rect">
            <a:avLst/>
          </a:prstGeom>
        </p:spPr>
        <p:txBody>
          <a:bodyPr/>
          <a:lstStyle/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Player {</a:t>
            </a:r>
            <a:br/>
            <a:r>
              <a:t>	char *strName;</a:t>
            </a:r>
            <a:br/>
            <a:r>
              <a:t>	long playerID;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		  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no private/public distinction</a:t>
            </a:r>
            <a:b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	short rank;</a:t>
            </a:r>
            <a:br/>
            <a:r>
              <a:t>	struct Game gamesPlayed[]; 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“collections”</a:t>
            </a:r>
            <a:b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  </a:t>
            </a:r>
            <a:r>
              <a:rPr sz="1600"/>
              <a:t>		</a:t>
            </a:r>
            <a:r>
              <a:t>:</a:t>
            </a:r>
            <a:r>
              <a:rPr sz="1600"/>
              <a:t>							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NO methods!</a:t>
            </a:r>
            <a:b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};</a:t>
            </a:r>
            <a:br/>
            <a:r>
              <a:t>struct Game {</a:t>
            </a:r>
            <a:br/>
            <a:r>
              <a:t>	long timestamp;</a:t>
            </a:r>
            <a:br/>
            <a:r>
              <a:t>	struct Player player1;	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reference to another struct</a:t>
            </a:r>
            <a:b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	struct Player player2;</a:t>
            </a:r>
            <a:br/>
            <a:r>
              <a:t>	int challengeLevel;</a:t>
            </a:r>
            <a:br/>
            <a:r>
              <a:t>   	:						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NO methods</a:t>
            </a:r>
            <a:b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};</a:t>
            </a:r>
          </a:p>
        </p:txBody>
      </p:sp>
      <p:sp>
        <p:nvSpPr>
          <p:cNvPr id="431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Using C Struct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Using C Structs</a:t>
            </a:r>
          </a:p>
        </p:txBody>
      </p:sp>
      <p:sp>
        <p:nvSpPr>
          <p:cNvPr id="434" name="Have instantiated struct,…"/>
          <p:cNvSpPr txBox="1"/>
          <p:nvPr>
            <p:ph type="body" idx="4294967295"/>
          </p:nvPr>
        </p:nvSpPr>
        <p:spPr>
          <a:xfrm>
            <a:off x="468312" y="1206500"/>
            <a:ext cx="8413751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Have instantiated struct, 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then use those struct to access the members: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Game currentGame;</a:t>
            </a:r>
            <a:br/>
            <a:r>
              <a:t>struct Player highestPlayer;</a:t>
            </a:r>
            <a:br/>
            <a:br/>
            <a:r>
              <a:t>if ( currentGame.player1.rank &gt; currentGame.player2.rank )</a:t>
            </a:r>
            <a:br/>
            <a:r>
              <a:t>	highestPlayer = player1;</a:t>
            </a:r>
            <a:br/>
            <a:r>
              <a:t>else</a:t>
            </a:r>
            <a:br/>
            <a:r>
              <a:t>	highestPlayer = player2;</a:t>
            </a:r>
            <a:br/>
            <a:br/>
            <a:r>
              <a:t>printf( “Highest Level Player = %s\n“, highestPlayer.name );</a:t>
            </a:r>
          </a:p>
        </p:txBody>
      </p:sp>
      <p:sp>
        <p:nvSpPr>
          <p:cNvPr id="435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Dereferencing C Strcut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Dereferencing C Strcuts </a:t>
            </a:r>
          </a:p>
        </p:txBody>
      </p:sp>
      <p:sp>
        <p:nvSpPr>
          <p:cNvPr id="438" name="I.e., “currentGame” and “highestPlayer” are references to specific values (or Objects)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I.e., “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currentGame</a:t>
            </a:r>
            <a:r>
              <a:t>” and “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highestPlayer</a:t>
            </a:r>
            <a:r>
              <a:t>” are references to specific values (or Objects)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Use “dot” notation to access members of the object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Nested classes can be indicated by multiple dots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b="1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currentGame.player1.rank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Dereferencing proceeds left to right </a:t>
            </a:r>
            <a:br/>
            <a:r>
              <a:t>	</a:t>
            </a:r>
            <a:r>
              <a:rPr b="1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(currentGame.player1).rank</a:t>
            </a:r>
            <a:endParaRPr b="1">
              <a:solidFill>
                <a:schemeClr val="accent1"/>
              </a:solidFill>
              <a:latin typeface="+mn-lt"/>
              <a:ea typeface="+mn-ea"/>
              <a:cs typeface="+mn-cs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C’s struct identifier is a declaration (e.g., “Game”, “Player”)</a:t>
            </a:r>
          </a:p>
        </p:txBody>
      </p:sp>
      <p:sp>
        <p:nvSpPr>
          <p:cNvPr id="439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C Struct Declaration vs Definition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C Struct Declaration vs Definition</a:t>
            </a:r>
          </a:p>
        </p:txBody>
      </p:sp>
      <p:sp>
        <p:nvSpPr>
          <p:cNvPr id="442" name="Declaration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Declaration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Book {</a:t>
            </a:r>
            <a:br/>
            <a:r>
              <a:t>	char *title;</a:t>
            </a:r>
            <a:br/>
            <a:r>
              <a:t>	int numPages;</a:t>
            </a:r>
            <a:br/>
            <a:r>
              <a:t>};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Reserves no memory… just tells compiler about a potential struct called ‘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Book</a:t>
            </a:r>
            <a:r>
              <a:t>’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Definition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Book {</a:t>
            </a:r>
            <a:br/>
            <a:r>
              <a:t>	char *title;</a:t>
            </a:r>
            <a:br/>
            <a:r>
              <a:t>	int numPages;</a:t>
            </a:r>
            <a:br/>
            <a:r>
              <a:t>} </a:t>
            </a:r>
            <a:r>
              <a:rPr>
                <a:solidFill>
                  <a:srgbClr val="0070C0"/>
                </a:solidFill>
              </a:rPr>
              <a:t>myBook</a:t>
            </a:r>
            <a:r>
              <a:t>;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Tells the compiler about a potential struct called ‘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Book</a:t>
            </a:r>
            <a:r>
              <a:t>’ AND reserves space for ‘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myBook</a:t>
            </a:r>
            <a:r>
              <a:t>’</a:t>
            </a:r>
          </a:p>
        </p:txBody>
      </p:sp>
      <p:sp>
        <p:nvSpPr>
          <p:cNvPr id="443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C Struct Optional Declaration Name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C Struct Optional Declaration Name</a:t>
            </a:r>
          </a:p>
        </p:txBody>
      </p:sp>
      <p:sp>
        <p:nvSpPr>
          <p:cNvPr id="446" name="This is a completely valid definition!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This is a completely valid definition!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{</a:t>
            </a:r>
            <a:br/>
            <a:r>
              <a:t>	char *title;</a:t>
            </a:r>
            <a:br/>
            <a:r>
              <a:t>	int numPages;</a:t>
            </a:r>
            <a:br/>
            <a:r>
              <a:t>} </a:t>
            </a:r>
            <a:r>
              <a:rPr>
                <a:solidFill>
                  <a:srgbClr val="0070C0"/>
                </a:solidFill>
              </a:rPr>
              <a:t>myBook</a:t>
            </a:r>
            <a:r>
              <a:t>;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Tells the compiler about an unnamed struct AND reserves space for ‘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myBook</a:t>
            </a:r>
            <a:r>
              <a:t>’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But useless if you ever want to have another reference to ‘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myBook</a:t>
            </a:r>
            <a:r>
              <a:t>’ or create a second instance</a:t>
            </a:r>
          </a:p>
        </p:txBody>
      </p:sp>
      <p:sp>
        <p:nvSpPr>
          <p:cNvPr id="447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038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Typedef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Typedef</a:t>
            </a:r>
          </a:p>
        </p:txBody>
      </p:sp>
      <p:sp>
        <p:nvSpPr>
          <p:cNvPr id="450" name="C has a ‘typedef’ statement that lets you define a type that the compiler then understands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C has a ‘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typedef</a:t>
            </a:r>
            <a:r>
              <a:t>’ statement that lets you define a type that the compiler then understands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typedef  &lt;data type&gt; YourType;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YourType thing; 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same as ‘&lt;data type&gt; thing;’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For example,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typedef int myInt;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myInt x;</a:t>
            </a:r>
            <a:r>
              <a:rPr b="0" sz="1800">
                <a:solidFill>
                  <a:srgbClr val="423F3F"/>
                </a:solidFill>
                <a:latin typeface="Arial"/>
                <a:ea typeface="Arial"/>
                <a:cs typeface="Arial"/>
                <a:sym typeface="Arial"/>
              </a:rPr>
              <a:t>			</a:t>
            </a:r>
            <a:endParaRPr i="1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It’s frequently used with structs because it’s annoying to have to constantly type ‘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struct</a:t>
            </a:r>
            <a:r>
              <a:t>’ before every struct’s declaration name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>
                <a:solidFill>
                  <a:srgbClr val="0070C0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typedef </a:t>
            </a:r>
            <a:r>
              <a:rPr>
                <a:solidFill>
                  <a:schemeClr val="accent1"/>
                </a:solidFill>
              </a:rPr>
              <a:t>struct {</a:t>
            </a:r>
            <a:br>
              <a:rPr>
                <a:solidFill>
                  <a:schemeClr val="accent1"/>
                </a:solidFill>
              </a:rPr>
            </a:br>
            <a:r>
              <a:rPr>
                <a:solidFill>
                  <a:schemeClr val="accent1"/>
                </a:solidFill>
              </a:rPr>
              <a:t>	char *title;</a:t>
            </a:r>
            <a:br>
              <a:rPr>
                <a:solidFill>
                  <a:schemeClr val="accent1"/>
                </a:solidFill>
              </a:rPr>
            </a:br>
            <a:r>
              <a:rPr>
                <a:solidFill>
                  <a:schemeClr val="accent1"/>
                </a:solidFill>
              </a:rPr>
              <a:t>	int numPages;</a:t>
            </a:r>
            <a:br>
              <a:rPr>
                <a:solidFill>
                  <a:schemeClr val="accent1"/>
                </a:solidFill>
              </a:rPr>
            </a:br>
            <a:r>
              <a:rPr>
                <a:solidFill>
                  <a:schemeClr val="accent1"/>
                </a:solidFill>
              </a:rPr>
              <a:t>} </a:t>
            </a:r>
            <a:r>
              <a:t>Book</a:t>
            </a:r>
            <a:r>
              <a:rPr>
                <a:solidFill>
                  <a:schemeClr val="accent1"/>
                </a:solidFill>
              </a:rPr>
              <a:t>;</a:t>
            </a:r>
            <a:br>
              <a:rPr>
                <a:solidFill>
                  <a:schemeClr val="accent1"/>
                </a:solidFill>
              </a:rPr>
            </a:br>
            <a:r>
              <a:rPr>
                <a:solidFill>
                  <a:schemeClr val="accent1"/>
                </a:solidFill>
              </a:rPr>
              <a:t>Book myBook;			</a:t>
            </a:r>
            <a:r>
              <a:rPr b="0"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latin typeface="Arial"/>
                <a:ea typeface="Arial"/>
                <a:cs typeface="Arial"/>
                <a:sym typeface="Arial"/>
              </a:rPr>
              <a:t>no need for ‘struct’</a:t>
            </a:r>
            <a:br>
              <a:rPr b="0" i="1">
                <a:latin typeface="Arial"/>
                <a:ea typeface="Arial"/>
                <a:cs typeface="Arial"/>
                <a:sym typeface="Arial"/>
              </a:rPr>
            </a:br>
            <a:r>
              <a:rPr>
                <a:solidFill>
                  <a:schemeClr val="accent1"/>
                </a:solidFill>
              </a:rPr>
              <a:t>Book yourBook;</a:t>
            </a:r>
          </a:p>
        </p:txBody>
      </p:sp>
      <p:sp>
        <p:nvSpPr>
          <p:cNvPr id="451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Differences Between Classes and Structs"/>
          <p:cNvSpPr txBox="1"/>
          <p:nvPr>
            <p:ph type="title" idx="4294967295"/>
          </p:nvPr>
        </p:nvSpPr>
        <p:spPr>
          <a:xfrm>
            <a:off x="468312" y="479425"/>
            <a:ext cx="7680326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Differences Between Classes and Structs</a:t>
            </a:r>
          </a:p>
        </p:txBody>
      </p:sp>
      <p:sp>
        <p:nvSpPr>
          <p:cNvPr id="454" name="Especially when you use typedefs, things look awfully familiar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Especially when you use typedefs, things look awfully familiar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They should… java borrowed most of its syntax from C!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But… what about pointers, which don’t exist in Java? (or at least visible to the user)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Also, subtle differences in parameter passing.</a:t>
            </a:r>
          </a:p>
        </p:txBody>
      </p:sp>
      <p:sp>
        <p:nvSpPr>
          <p:cNvPr id="455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Pointers to Struct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Pointers to Structs</a:t>
            </a:r>
          </a:p>
        </p:txBody>
      </p:sp>
      <p:sp>
        <p:nvSpPr>
          <p:cNvPr id="458" name="Assuming we’re using a typedef, you can declare/define a pointer just like any other C data type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Assuming we’re using a typedef, you can declare/define a pointer just like any other C data type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Game *pCurrentGame = &amp;game1;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Game myGames[];    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‘myGames’ is just a pointer to a block of games</a:t>
            </a:r>
            <a:endParaRPr i="1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i="1" sz="1600">
                <a:solidFill>
                  <a:srgbClr val="0070C0"/>
                </a:solidFill>
              </a:defRPr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But dereferencing </a:t>
            </a:r>
            <a:r>
              <a:rPr>
                <a:solidFill>
                  <a:srgbClr val="0070C0"/>
                </a:solidFill>
              </a:rPr>
              <a:t>members of pointers </a:t>
            </a:r>
            <a:r>
              <a:t>is completely new syntax!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Use a ‘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-&gt;</a:t>
            </a:r>
            <a:r>
              <a:t>’ notation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pCurrentGame-&gt;timestamp = now;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These can be nested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pBook-&gt;author-&gt;contact-&gt;firstName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Proceeds left to right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((pBook-&gt;author)-&gt;contact)-&gt;firstName</a:t>
            </a:r>
          </a:p>
        </p:txBody>
      </p:sp>
      <p:sp>
        <p:nvSpPr>
          <p:cNvPr id="459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Struct Pointer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Struct Pointers</a:t>
            </a:r>
          </a:p>
        </p:txBody>
      </p:sp>
      <p:sp>
        <p:nvSpPr>
          <p:cNvPr id="462" name="Mixing and matching references to structs and pointers to structs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Mixing and matching references to </a:t>
            </a:r>
            <a:r>
              <a:rPr>
                <a:solidFill>
                  <a:srgbClr val="0070C0"/>
                </a:solidFill>
              </a:rPr>
              <a:t>structs </a:t>
            </a:r>
            <a:r>
              <a:t>and </a:t>
            </a:r>
            <a:r>
              <a:rPr>
                <a:solidFill>
                  <a:srgbClr val="0070C0"/>
                </a:solidFill>
              </a:rPr>
              <a:t>pointers to structs</a:t>
            </a:r>
            <a:endParaRPr>
              <a:solidFill>
                <a:srgbClr val="0070C0"/>
              </a:solidFill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pCurrentGame-&gt;player1.rank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Proceeds left to right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(pCurrentGame-&gt;player1).rank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lvl="1" marL="9985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Font typeface="Arial"/>
            </a:pPr>
            <a:r>
              <a:t>Or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currentGame.pPlayer-&gt;rank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Proceeds left to right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(currentGame.pPlayer)-&gt;rank</a:t>
            </a:r>
          </a:p>
        </p:txBody>
      </p:sp>
      <p:sp>
        <p:nvSpPr>
          <p:cNvPr id="463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Summary of the structs’ dereference notation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Summary of the structs’ dereference notations</a:t>
            </a:r>
          </a:p>
        </p:txBody>
      </p:sp>
      <p:sp>
        <p:nvSpPr>
          <p:cNvPr id="466" name="For example, If I have a nested data structures as the follow:…"/>
          <p:cNvSpPr txBox="1"/>
          <p:nvPr>
            <p:ph type="body" idx="1"/>
          </p:nvPr>
        </p:nvSpPr>
        <p:spPr>
          <a:xfrm>
            <a:off x="457200" y="1607568"/>
            <a:ext cx="8229600" cy="3903663"/>
          </a:xfrm>
          <a:prstGeom prst="rect">
            <a:avLst/>
          </a:prstGeom>
        </p:spPr>
        <p:txBody>
          <a:bodyPr/>
          <a:lstStyle/>
          <a:p>
            <a:pPr marL="251458" indent="-251458" defTabSz="385572">
              <a:spcBef>
                <a:spcPts val="700"/>
              </a:spcBef>
              <a:buClr>
                <a:schemeClr val="accent2"/>
              </a:buClr>
              <a:buSzPct val="100000"/>
              <a:buChar char="•"/>
              <a:defRPr sz="1500"/>
            </a:pPr>
            <a:r>
              <a:t>For example, If I have a nested data structures as the follow: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Student {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int id;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};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Course {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char *courseCode;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struct Student student;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};</a:t>
            </a:r>
          </a:p>
          <a:p>
            <a:pPr marL="251458" indent="-251458" defTabSz="385572">
              <a:spcBef>
                <a:spcPts val="700"/>
              </a:spcBef>
              <a:buClr>
                <a:schemeClr val="accent2"/>
              </a:buClr>
              <a:buSzPct val="100000"/>
              <a:buChar char="•"/>
              <a:defRPr sz="1500"/>
            </a:pPr>
            <a:r>
              <a:t>Which one is correct?</a:t>
            </a:r>
          </a:p>
          <a:p>
            <a:pPr lvl="1" marL="878713" indent="-251458" defTabSz="385572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course.student.id</a:t>
            </a:r>
          </a:p>
          <a:p>
            <a:pPr lvl="1" marL="878713" indent="-251458" defTabSz="385572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course.student-&gt;id</a:t>
            </a:r>
          </a:p>
          <a:p>
            <a:pPr lvl="1" marL="878713" indent="-251458" defTabSz="385572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course-&gt;student.id</a:t>
            </a:r>
          </a:p>
          <a:p>
            <a:pPr lvl="1" marL="878713" indent="-251458" defTabSz="385572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course-&gt;student-&gt;id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ummary of the structs’ dereference notation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Summary of the structs’ dereference notations</a:t>
            </a:r>
          </a:p>
        </p:txBody>
      </p:sp>
      <p:sp>
        <p:nvSpPr>
          <p:cNvPr id="469" name="For example, If I have a nested data structures as the follow:…"/>
          <p:cNvSpPr txBox="1"/>
          <p:nvPr>
            <p:ph type="body" idx="1"/>
          </p:nvPr>
        </p:nvSpPr>
        <p:spPr>
          <a:xfrm>
            <a:off x="457200" y="1612900"/>
            <a:ext cx="8229600" cy="3903663"/>
          </a:xfrm>
          <a:prstGeom prst="rect">
            <a:avLst/>
          </a:prstGeom>
        </p:spPr>
        <p:txBody>
          <a:bodyPr/>
          <a:lstStyle/>
          <a:p>
            <a:pPr marL="251458" indent="-251458" defTabSz="385572">
              <a:spcBef>
                <a:spcPts val="700"/>
              </a:spcBef>
              <a:buClr>
                <a:schemeClr val="accent2"/>
              </a:buClr>
              <a:buSzPct val="100000"/>
              <a:buChar char="•"/>
              <a:defRPr sz="1500"/>
            </a:pPr>
            <a:r>
              <a:t>For example, If I have a nested data structures as the follow: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Student {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int id;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};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Course {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char *courseCode;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struct Student student;</a:t>
            </a:r>
          </a:p>
          <a:p>
            <a:pPr defTabSz="385572"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};</a:t>
            </a:r>
          </a:p>
          <a:p>
            <a:pPr marL="251458" indent="-251458" defTabSz="385572">
              <a:spcBef>
                <a:spcPts val="700"/>
              </a:spcBef>
              <a:buClr>
                <a:schemeClr val="accent2"/>
              </a:buClr>
              <a:buSzPct val="100000"/>
              <a:buChar char="•"/>
              <a:defRPr sz="1500"/>
            </a:pPr>
            <a:r>
              <a:t>Which one is correct?</a:t>
            </a:r>
          </a:p>
          <a:p>
            <a:pPr lvl="1" marL="878713" indent="-251458" defTabSz="385572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course.student.id    </a:t>
            </a:r>
            <a:r>
              <a:rPr>
                <a:solidFill>
                  <a:srgbClr val="266AFF"/>
                </a:solidFill>
              </a:rPr>
              <a:t>&lt;- correct one</a:t>
            </a:r>
          </a:p>
          <a:p>
            <a:pPr lvl="1" marL="878713" indent="-251458" defTabSz="385572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course.student-&gt;id</a:t>
            </a:r>
          </a:p>
          <a:p>
            <a:pPr lvl="1" marL="878713" indent="-251458" defTabSz="385572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course-&gt;student.id</a:t>
            </a:r>
          </a:p>
          <a:p>
            <a:pPr lvl="1" marL="878713" indent="-251458" defTabSz="385572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course-&gt;student-&gt;id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But if we had the following instead:…"/>
          <p:cNvSpPr txBox="1"/>
          <p:nvPr/>
        </p:nvSpPr>
        <p:spPr>
          <a:xfrm>
            <a:off x="457199" y="1600200"/>
            <a:ext cx="8219293" cy="38987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marL="251458" indent="-251458" defTabSz="385572">
              <a:lnSpc>
                <a:spcPct val="110000"/>
              </a:lnSpc>
              <a:spcBef>
                <a:spcPts val="700"/>
              </a:spcBef>
              <a:buClr>
                <a:schemeClr val="accent2"/>
              </a:buClr>
              <a:buSzPct val="100000"/>
              <a:buChar char="•"/>
              <a:defRPr sz="1500">
                <a:latin typeface="Arial"/>
                <a:ea typeface="Arial"/>
                <a:cs typeface="Arial"/>
                <a:sym typeface="Arial"/>
              </a:defRPr>
            </a:pPr>
            <a:r>
              <a:t>But if we had the following instead: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Student {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int id;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};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Course {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char *courseCode;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struct Student </a:t>
            </a:r>
            <a:r>
              <a:rPr>
                <a:solidFill>
                  <a:srgbClr val="FF291D"/>
                </a:solidFill>
              </a:rPr>
              <a:t>*</a:t>
            </a:r>
            <a:r>
              <a:t>student;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};</a:t>
            </a:r>
          </a:p>
          <a:p>
            <a:pPr marL="251458" indent="-251458" defTabSz="385572">
              <a:lnSpc>
                <a:spcPct val="110000"/>
              </a:lnSpc>
              <a:spcBef>
                <a:spcPts val="700"/>
              </a:spcBef>
              <a:buClr>
                <a:schemeClr val="accent2"/>
              </a:buClr>
              <a:buSzPct val="100000"/>
              <a:buChar char="•"/>
              <a:defRPr sz="1500">
                <a:latin typeface="Arial"/>
                <a:ea typeface="Arial"/>
                <a:cs typeface="Arial"/>
                <a:sym typeface="Arial"/>
              </a:defRPr>
            </a:pPr>
            <a:r>
              <a:t>Which one is correct?</a:t>
            </a:r>
          </a:p>
          <a:p>
            <a:pPr lvl="1" marL="878713" indent="-251458" defTabSz="385572">
              <a:buClr>
                <a:schemeClr val="accent2"/>
              </a:buClr>
              <a:buSzPct val="75000"/>
              <a:buFont typeface="Arial"/>
              <a:buChar char="•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course.student.id   </a:t>
            </a:r>
          </a:p>
          <a:p>
            <a:pPr lvl="1" marL="878713" indent="-251458" defTabSz="385572">
              <a:buClr>
                <a:schemeClr val="accent2"/>
              </a:buClr>
              <a:buSzPct val="75000"/>
              <a:buFont typeface="Arial"/>
              <a:buChar char="•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course.student-&gt;id </a:t>
            </a:r>
          </a:p>
          <a:p>
            <a:pPr lvl="1" marL="878713" indent="-251458" defTabSz="385572">
              <a:buClr>
                <a:schemeClr val="accent2"/>
              </a:buClr>
              <a:buSzPct val="75000"/>
              <a:buFont typeface="Arial"/>
              <a:buChar char="•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course-&gt;student.id    </a:t>
            </a:r>
          </a:p>
          <a:p>
            <a:pPr lvl="1" marL="878713" indent="-251458" defTabSz="385572">
              <a:buClr>
                <a:schemeClr val="accent2"/>
              </a:buClr>
              <a:buSzPct val="75000"/>
              <a:buFont typeface="Arial"/>
              <a:buChar char="•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course-&gt;student-&gt;id</a:t>
            </a:r>
          </a:p>
        </p:txBody>
      </p:sp>
      <p:sp>
        <p:nvSpPr>
          <p:cNvPr id="472" name="Summary of the structs’ dereference notation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Summary of the structs’ dereference notations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But if we had the following instead:…"/>
          <p:cNvSpPr txBox="1"/>
          <p:nvPr/>
        </p:nvSpPr>
        <p:spPr>
          <a:xfrm>
            <a:off x="457199" y="1600200"/>
            <a:ext cx="8219293" cy="38987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normAutofit fontScale="100000" lnSpcReduction="0"/>
          </a:bodyPr>
          <a:lstStyle/>
          <a:p>
            <a:pPr marL="251458" indent="-251458" defTabSz="385572">
              <a:lnSpc>
                <a:spcPct val="110000"/>
              </a:lnSpc>
              <a:spcBef>
                <a:spcPts val="700"/>
              </a:spcBef>
              <a:buClr>
                <a:schemeClr val="accent2"/>
              </a:buClr>
              <a:buSzPct val="100000"/>
              <a:buChar char="•"/>
              <a:defRPr sz="1500">
                <a:latin typeface="Arial"/>
                <a:ea typeface="Arial"/>
                <a:cs typeface="Arial"/>
                <a:sym typeface="Arial"/>
              </a:defRPr>
            </a:pPr>
            <a:r>
              <a:t>But if we had the following instead: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Student {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int id;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};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Course {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char *courseCode;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    struct Student </a:t>
            </a:r>
            <a:r>
              <a:rPr>
                <a:solidFill>
                  <a:srgbClr val="FF291D"/>
                </a:solidFill>
              </a:rPr>
              <a:t>*</a:t>
            </a:r>
            <a:r>
              <a:t>student;</a:t>
            </a:r>
          </a:p>
          <a:p>
            <a:pPr defTabSz="385572">
              <a:lnSpc>
                <a:spcPct val="110000"/>
              </a:lnSpc>
              <a:spcBef>
                <a:spcPts val="700"/>
              </a:spcBef>
              <a:defRPr b="1" sz="15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};</a:t>
            </a:r>
          </a:p>
          <a:p>
            <a:pPr marL="251458" indent="-251458" defTabSz="385572">
              <a:lnSpc>
                <a:spcPct val="110000"/>
              </a:lnSpc>
              <a:spcBef>
                <a:spcPts val="700"/>
              </a:spcBef>
              <a:buClr>
                <a:schemeClr val="accent2"/>
              </a:buClr>
              <a:buSzPct val="100000"/>
              <a:buChar char="•"/>
              <a:defRPr sz="1500">
                <a:latin typeface="Arial"/>
                <a:ea typeface="Arial"/>
                <a:cs typeface="Arial"/>
                <a:sym typeface="Arial"/>
              </a:defRPr>
            </a:pPr>
            <a:r>
              <a:t>Which one is correct?</a:t>
            </a:r>
          </a:p>
          <a:p>
            <a:pPr lvl="1" marL="878713" indent="-251458" defTabSz="385572">
              <a:buClr>
                <a:schemeClr val="accent2"/>
              </a:buClr>
              <a:buSzPct val="75000"/>
              <a:buFont typeface="Arial"/>
              <a:buChar char="•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course.student.id   </a:t>
            </a:r>
          </a:p>
          <a:p>
            <a:pPr lvl="1" marL="878713" indent="-251458" defTabSz="385572">
              <a:buClr>
                <a:schemeClr val="accent2"/>
              </a:buClr>
              <a:buSzPct val="75000"/>
              <a:buFont typeface="Arial"/>
              <a:buChar char="•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course.student-&gt;id  </a:t>
            </a:r>
            <a:r>
              <a:rPr>
                <a:solidFill>
                  <a:srgbClr val="266AFF"/>
                </a:solidFill>
              </a:rPr>
              <a:t>&lt;- correct one</a:t>
            </a:r>
          </a:p>
          <a:p>
            <a:pPr lvl="1" marL="878713" indent="-251458" defTabSz="385572">
              <a:buClr>
                <a:schemeClr val="accent2"/>
              </a:buClr>
              <a:buSzPct val="75000"/>
              <a:buFont typeface="Arial"/>
              <a:buChar char="•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course-&gt;student.id    </a:t>
            </a:r>
          </a:p>
          <a:p>
            <a:pPr lvl="1" marL="878713" indent="-251458" defTabSz="385572">
              <a:buClr>
                <a:schemeClr val="accent2"/>
              </a:buClr>
              <a:buSzPct val="75000"/>
              <a:buFont typeface="Arial"/>
              <a:buChar char="•"/>
              <a:defRPr b="1" sz="14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course-&gt;student-&gt;id</a:t>
            </a:r>
          </a:p>
        </p:txBody>
      </p:sp>
      <p:sp>
        <p:nvSpPr>
          <p:cNvPr id="475" name="Summary of the structs’ dereference notation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Summary of the structs’ dereference notations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Passing Structs to Function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Passing Structs to Functions</a:t>
            </a:r>
          </a:p>
        </p:txBody>
      </p:sp>
      <p:sp>
        <p:nvSpPr>
          <p:cNvPr id="478" name="Structs can be arguments of functions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Structs can be arguments of functions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int describePlayer( Player player ) {</a:t>
            </a:r>
            <a:br/>
            <a:r>
              <a:t>     printf( “player’s name is %s\n”, player.name );</a:t>
            </a:r>
            <a:br/>
            <a:r>
              <a:t>}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I.e., you can access the members with the “dot” notation.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But remember! C does </a:t>
            </a:r>
            <a:r>
              <a:rPr>
                <a:solidFill>
                  <a:srgbClr val="0070C0"/>
                </a:solidFill>
              </a:rPr>
              <a:t>pass-by-value</a:t>
            </a:r>
            <a:r>
              <a:t>… so the variable passed to our function is a </a:t>
            </a:r>
            <a:r>
              <a:rPr>
                <a:solidFill>
                  <a:srgbClr val="0070C0"/>
                </a:solidFill>
              </a:rPr>
              <a:t>copy</a:t>
            </a:r>
            <a:r>
              <a:t> of the original!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So the following will have no impact on the reference in the calling routine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int nerfPlayer( Player player, float fPercent ) {</a:t>
            </a:r>
            <a:br/>
            <a:r>
              <a:t>     player.aura = player.aura * fPercent;</a:t>
            </a:r>
            <a:br/>
            <a:r>
              <a:t>}</a:t>
            </a:r>
          </a:p>
          <a:p>
            <a:pPr lvl="2" marL="7064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Font typeface="Arial"/>
              <a:buChar char="•"/>
            </a:pPr>
            <a:r>
              <a:t>‘</a:t>
            </a:r>
            <a:r>
              <a: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player</a:t>
            </a:r>
            <a:r>
              <a:t>’ is just a copy… not a reference to the original!</a:t>
            </a:r>
          </a:p>
        </p:txBody>
      </p:sp>
      <p:sp>
        <p:nvSpPr>
          <p:cNvPr id="479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Passing Structs to Function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Passing Structs to Functions</a:t>
            </a:r>
          </a:p>
        </p:txBody>
      </p:sp>
      <p:sp>
        <p:nvSpPr>
          <p:cNvPr id="482" name="If you want to change the struct in the calling routine, you have to pass in a pointer to the struct!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If you want to change the struct in the calling routine, you have to pass in a pointer to the struct!</a:t>
            </a:r>
          </a:p>
          <a:p>
            <a:pPr lvl="2" marL="7064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SzPct val="100000"/>
              <a:buFont typeface="Arial"/>
              <a:buChar char="•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int nerfPlayer( Player *pPlayer, float fPercent ) {</a:t>
            </a:r>
            <a:br/>
            <a:r>
              <a:t>     pPlayer-&gt;aura = pPlayer-&gt;aura * fPercent;</a:t>
            </a:r>
            <a:br/>
            <a:r>
              <a:t>}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This is fundamentally different from Java, which despite being a pass-by-value language, when dealing with objects, passes in a reference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implemented as a pointer, under the covers!</a:t>
            </a:r>
          </a:p>
        </p:txBody>
      </p:sp>
      <p:sp>
        <p:nvSpPr>
          <p:cNvPr id="483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Returning Structs From Function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Returning Structs From Functions</a:t>
            </a:r>
          </a:p>
        </p:txBody>
      </p:sp>
      <p:sp>
        <p:nvSpPr>
          <p:cNvPr id="486" name="This is perfectly valid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This is perfectly valid</a:t>
            </a:r>
          </a:p>
          <a:p>
            <a:pPr lvl="2" marL="7064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SzPct val="100000"/>
              <a:buFont typeface="Arial"/>
              <a:buChar char="•"/>
              <a:defRPr b="1" sz="1600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Player createPlayer( char *strName ) {</a:t>
            </a:r>
            <a:br/>
            <a:r>
              <a:t>     Player newPlayer;</a:t>
            </a:r>
            <a:br/>
            <a:r>
              <a:t>		newPlayer.name = strCopy( strName );</a:t>
            </a:r>
            <a:br/>
            <a:r>
              <a:t>		return newPlayer;</a:t>
            </a:r>
            <a:br/>
            <a:r>
              <a:t>}</a:t>
            </a:r>
          </a:p>
        </p:txBody>
      </p:sp>
      <p:sp>
        <p:nvSpPr>
          <p:cNvPr id="487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Returning Structs From Function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Returning Structs From Functions</a:t>
            </a:r>
          </a:p>
        </p:txBody>
      </p:sp>
      <p:sp>
        <p:nvSpPr>
          <p:cNvPr id="490" name="C does return-by-value, so createPlayer returns a copy of the ‘newPlayer’ struct that was defined in the function…"/>
          <p:cNvSpPr txBox="1"/>
          <p:nvPr>
            <p:ph type="body" idx="4294967295"/>
          </p:nvPr>
        </p:nvSpPr>
        <p:spPr>
          <a:xfrm>
            <a:off x="468311" y="1206500"/>
            <a:ext cx="82629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C does </a:t>
            </a:r>
            <a:r>
              <a:rPr>
                <a:solidFill>
                  <a:srgbClr val="0070C0"/>
                </a:solidFill>
              </a:rPr>
              <a:t>return-by-value</a:t>
            </a:r>
            <a:r>
              <a:t>, so createPlayer returns a </a:t>
            </a:r>
            <a:r>
              <a:rPr>
                <a:solidFill>
                  <a:srgbClr val="0070C0"/>
                </a:solidFill>
              </a:rPr>
              <a:t>copy</a:t>
            </a:r>
            <a:r>
              <a:t> of the ‘newPlayer’ struct that was defined in the function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So yes, ‘newPlayer’ (on the stack) is destroyed when control returns from the createPlayer function… but it was already copied in order to be the return value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All this copying can actually be quite expensive!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Consider passing in a pointer instead</a:t>
            </a:r>
          </a:p>
        </p:txBody>
      </p:sp>
      <p:sp>
        <p:nvSpPr>
          <p:cNvPr id="491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Memory Organization"/>
          <p:cNvSpPr txBox="1"/>
          <p:nvPr>
            <p:ph type="title" idx="4294967295"/>
          </p:nvPr>
        </p:nvSpPr>
        <p:spPr>
          <a:xfrm>
            <a:off x="468312" y="479425"/>
            <a:ext cx="3928501" cy="488950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Memory Organization</a:t>
            </a:r>
          </a:p>
        </p:txBody>
      </p:sp>
      <p:sp>
        <p:nvSpPr>
          <p:cNvPr id="494" name="So how is a struct stored?…"/>
          <p:cNvSpPr txBox="1"/>
          <p:nvPr>
            <p:ph type="body" idx="4294967295"/>
          </p:nvPr>
        </p:nvSpPr>
        <p:spPr>
          <a:xfrm>
            <a:off x="468311" y="1206500"/>
            <a:ext cx="8443915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So how is a struct stored?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struct Player {</a:t>
            </a:r>
            <a:br/>
            <a:r>
              <a:t>	char *strName;</a:t>
            </a:r>
            <a:br/>
            <a:r>
              <a:t>	char isActive;</a:t>
            </a:r>
            <a:br/>
            <a:r>
              <a:t>	short rank;</a:t>
            </a:r>
            <a:br/>
            <a:r>
              <a:t>	long playerID;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  <a:b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t>} myPlayer;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Note use of alignment space!  Only char’s can start on odd addresses, so here an extra padding char must be used to get the alignment to an even address.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This means that you have to rely on </a:t>
            </a:r>
            <a:r>
              <a:rPr b="1">
                <a:solidFill>
                  <a:schemeClr val="accent1"/>
                </a:solidFill>
                <a:latin typeface="+mn-lt"/>
                <a:ea typeface="+mn-ea"/>
                <a:cs typeface="+mn-cs"/>
                <a:sym typeface="Courier New"/>
              </a:rPr>
              <a:t>sizeof</a:t>
            </a:r>
            <a:r>
              <a:t> operator to figure out how much space each of your structs will consume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Shuffling the order of the members can change the amount of space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E.g., [char, char, long, long] uses less space than [char, long, char, long]</a:t>
            </a:r>
          </a:p>
        </p:txBody>
      </p:sp>
      <p:sp>
        <p:nvSpPr>
          <p:cNvPr id="495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graphicFrame>
        <p:nvGraphicFramePr>
          <p:cNvPr id="496" name="Table"/>
          <p:cNvGraphicFramePr/>
          <p:nvPr/>
        </p:nvGraphicFramePr>
        <p:xfrm>
          <a:off x="4575864" y="489798"/>
          <a:ext cx="4125912" cy="2726981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1173162"/>
                <a:gridCol w="1195387"/>
                <a:gridCol w="1757361"/>
              </a:tblGrid>
              <a:tr h="383332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  <a:sym typeface="Helvetica"/>
                        </a:rPr>
                        <a:t>Member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  <a:sym typeface="Helvetica"/>
                        </a:rPr>
                        <a:t>Offset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  <a:sym typeface="Helvetica"/>
                        </a:rPr>
                        <a:t>Value</a:t>
                      </a:r>
                    </a:p>
                  </a:txBody>
                  <a:tcPr marL="45720" marR="45720" marT="45720" marB="45720" anchor="t" anchorCtr="0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/>
                    </a:solidFill>
                  </a:tcPr>
                </a:tc>
              </a:tr>
              <a:tr h="389772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strName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Base+0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0x00303390</a:t>
                      </a:r>
                    </a:p>
                  </a:txBody>
                  <a:tcPr marL="45720" marR="45720" marT="45720" marB="45720" anchor="t" anchorCtr="0" horzOverflow="overflow">
                    <a:lnT w="38100">
                      <a:solidFill>
                        <a:srgbClr val="FFFFFF"/>
                      </a:solidFill>
                    </a:lnT>
                    <a:solidFill>
                      <a:srgbClr val="CBD3CE"/>
                    </a:solidFill>
                  </a:tcPr>
                </a:tc>
              </a:tr>
              <a:tr h="391444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isActive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Base+4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1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91444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i="1" sz="1700">
                          <a:solidFill>
                            <a:srgbClr val="A6A6A6"/>
                          </a:solidFill>
                          <a:sym typeface="Helvetica"/>
                        </a:rPr>
                        <a:t>unused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Base+5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i="1" sz="1700">
                          <a:solidFill>
                            <a:srgbClr val="A6A6A6"/>
                          </a:solidFill>
                          <a:sym typeface="Helvetica"/>
                        </a:rPr>
                        <a:t>???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89772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rank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Base+6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75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  <a:tr h="391444"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playerID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Base+8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883926171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CBD3CE"/>
                    </a:solidFill>
                  </a:tcPr>
                </a:tc>
              </a:tr>
              <a:tr h="389772">
                <a:tc>
                  <a:txBody>
                    <a:bodyPr/>
                    <a:lstStyle/>
                    <a:p>
                      <a:pPr>
                        <a:defRPr sz="1700">
                          <a:sym typeface="Helvetica"/>
                        </a:defRPr>
                      </a:pP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Base+12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rgbClr val="423F3F"/>
                          </a:solidFill>
                          <a:sym typeface="Helvetica"/>
                        </a:rPr>
                        <a:t>(next variable)</a:t>
                      </a:r>
                    </a:p>
                  </a:txBody>
                  <a:tcPr marL="45720" marR="45720" marT="45720" marB="45720" anchor="t" anchorCtr="0" horzOverflow="overflow">
                    <a:solidFill>
                      <a:srgbClr val="E7EB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Initializing Structs"/>
          <p:cNvSpPr txBox="1"/>
          <p:nvPr>
            <p:ph type="title" idx="4294967295"/>
          </p:nvPr>
        </p:nvSpPr>
        <p:spPr>
          <a:xfrm>
            <a:off x="468311" y="479425"/>
            <a:ext cx="6484940" cy="488950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Initializing Structs</a:t>
            </a:r>
          </a:p>
        </p:txBody>
      </p:sp>
      <p:sp>
        <p:nvSpPr>
          <p:cNvPr id="499" name="As we know we can initialize simple data types as follow:…"/>
          <p:cNvSpPr txBox="1"/>
          <p:nvPr>
            <p:ph type="body" idx="4294967295"/>
          </p:nvPr>
        </p:nvSpPr>
        <p:spPr>
          <a:xfrm>
            <a:off x="468311" y="1206500"/>
            <a:ext cx="8313740" cy="4657725"/>
          </a:xfrm>
          <a:prstGeom prst="rect">
            <a:avLst/>
          </a:prstGeom>
        </p:spPr>
        <p:txBody>
          <a:bodyPr/>
          <a:lstStyle/>
          <a:p>
            <a:pPr marL="260031" indent="-260031" defTabSz="398715">
              <a:spcBef>
                <a:spcPts val="800"/>
              </a:spcBef>
              <a:buClr>
                <a:schemeClr val="accent2"/>
              </a:buClr>
              <a:buSzPct val="100000"/>
              <a:buChar char="•"/>
              <a:defRPr sz="1600"/>
            </a:pPr>
            <a:r>
              <a:t>As we know we can initialize simple data types as follow:</a:t>
            </a:r>
          </a:p>
          <a:p>
            <a:pPr lvl="1" marL="908668" indent="-260031" defTabSz="398715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rgbClr val="006643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long nStudents = 50;</a:t>
            </a:r>
            <a:br/>
            <a:r>
              <a:t>char *strPrompt = “Welcome!”</a:t>
            </a:r>
            <a:br/>
            <a:r>
              <a:t>int nCourse = 3;</a:t>
            </a:r>
          </a:p>
          <a:p>
            <a:pPr marL="260031" indent="-260031" defTabSz="398715">
              <a:spcBef>
                <a:spcPts val="800"/>
              </a:spcBef>
              <a:buClr>
                <a:schemeClr val="accent2"/>
              </a:buClr>
              <a:buSzPct val="100000"/>
              <a:buChar char="•"/>
              <a:defRPr sz="1600"/>
            </a:pPr>
            <a:r>
              <a:t>Additionally, many have seen/used approaches to initialize array</a:t>
            </a:r>
          </a:p>
          <a:p>
            <a:pPr lvl="1" marL="908668" indent="-260031" defTabSz="398715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rgbClr val="006643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char *cards[] = { “AC”, “2C”, “3C”, “4C”, … , “QS”, “KS” };</a:t>
            </a:r>
            <a:br/>
            <a:r>
              <a:t>char SUITS[] = { ‘C’, ‘D’, ‘H’, ‘S’ };</a:t>
            </a:r>
          </a:p>
          <a:p>
            <a:pPr marL="260031" indent="-260031" defTabSz="398715">
              <a:spcBef>
                <a:spcPts val="800"/>
              </a:spcBef>
              <a:buClr>
                <a:schemeClr val="accent2"/>
              </a:buClr>
              <a:buSzPct val="100000"/>
              <a:buChar char="•"/>
              <a:defRPr sz="1600"/>
            </a:pPr>
            <a:r>
              <a:t>Note the size of the array is inferred automatically from the number of elements in the array</a:t>
            </a:r>
          </a:p>
          <a:p>
            <a:pPr lvl="1" marL="908668" indent="-260031" defTabSz="398715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00"/>
            </a:pPr>
            <a:r>
              <a:t>52 elements in </a:t>
            </a:r>
            <a:r>
              <a:rPr b="1" sz="1400">
                <a:solidFill>
                  <a:srgbClr val="006643"/>
                </a:solidFill>
                <a:latin typeface="+mn-lt"/>
                <a:ea typeface="+mn-ea"/>
                <a:cs typeface="+mn-cs"/>
                <a:sym typeface="Courier New"/>
              </a:rPr>
              <a:t>cards</a:t>
            </a:r>
            <a:endParaRPr b="1" sz="1400">
              <a:solidFill>
                <a:srgbClr val="006643"/>
              </a:solidFill>
              <a:latin typeface="+mn-lt"/>
              <a:ea typeface="+mn-ea"/>
              <a:cs typeface="+mn-cs"/>
              <a:sym typeface="Courier New"/>
            </a:endParaRPr>
          </a:p>
          <a:p>
            <a:pPr lvl="1" marL="908668" indent="-260031" defTabSz="398715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sz="1600"/>
            </a:pPr>
            <a:r>
              <a:t>4 elements in </a:t>
            </a:r>
            <a:r>
              <a:rPr b="1" sz="1400">
                <a:solidFill>
                  <a:srgbClr val="006643"/>
                </a:solidFill>
                <a:latin typeface="+mn-lt"/>
                <a:ea typeface="+mn-ea"/>
                <a:cs typeface="+mn-cs"/>
                <a:sym typeface="Courier New"/>
              </a:rPr>
              <a:t>SUITS</a:t>
            </a:r>
            <a:endParaRPr b="1" sz="1400">
              <a:solidFill>
                <a:srgbClr val="006643"/>
              </a:solidFill>
              <a:latin typeface="+mn-lt"/>
              <a:ea typeface="+mn-ea"/>
              <a:cs typeface="+mn-cs"/>
              <a:sym typeface="Courier New"/>
            </a:endParaRPr>
          </a:p>
          <a:p>
            <a:pPr lvl="1" marL="908668" indent="-260031" defTabSz="398715">
              <a:lnSpc>
                <a:spcPct val="100000"/>
              </a:lnSpc>
              <a:spcBef>
                <a:spcPts val="800"/>
              </a:spcBef>
              <a:buClr>
                <a:schemeClr val="accent2"/>
              </a:buClr>
              <a:buFont typeface="Arial"/>
              <a:defRPr sz="1600"/>
            </a:pPr>
            <a:r>
              <a:t>I.e., You don’t need to necessarily specify </a:t>
            </a:r>
          </a:p>
          <a:p>
            <a:pPr lvl="2" marL="642857" indent="-260031" defTabSz="398715">
              <a:lnSpc>
                <a:spcPct val="100000"/>
              </a:lnSpc>
              <a:spcBef>
                <a:spcPts val="800"/>
              </a:spcBef>
              <a:buClr>
                <a:schemeClr val="accent2"/>
              </a:buClr>
              <a:buFont typeface="Arial"/>
              <a:buChar char="•"/>
              <a:defRPr b="1" sz="1400">
                <a:solidFill>
                  <a:srgbClr val="006643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char SUITS[</a:t>
            </a:r>
            <a:r>
              <a:rPr>
                <a:solidFill>
                  <a:srgbClr val="0070C0"/>
                </a:solidFill>
              </a:rPr>
              <a:t>4</a:t>
            </a:r>
            <a:r>
              <a:t>] = { ‘C’, ‘D’, ‘H’, ‘S’ };</a:t>
            </a:r>
          </a:p>
          <a:p>
            <a:pPr marL="260031" indent="-260031" defTabSz="398715">
              <a:spcBef>
                <a:spcPts val="800"/>
              </a:spcBef>
              <a:buClr>
                <a:schemeClr val="accent2"/>
              </a:buClr>
              <a:buSzPct val="100000"/>
              <a:buChar char="•"/>
              <a:defRPr sz="1600"/>
            </a:pPr>
            <a:r>
              <a:t>If you specify a length that is different from the size of the initialization</a:t>
            </a:r>
          </a:p>
          <a:p>
            <a:pPr lvl="1" marL="908668" indent="-260031" defTabSz="398715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400">
                <a:solidFill>
                  <a:srgbClr val="006643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char inHand[</a:t>
            </a:r>
            <a:r>
              <a:rPr>
                <a:solidFill>
                  <a:srgbClr val="0070C0"/>
                </a:solidFill>
              </a:rPr>
              <a:t>53</a:t>
            </a:r>
            <a:r>
              <a:t>] = { 0 };</a:t>
            </a:r>
          </a:p>
          <a:p>
            <a:pPr lvl="1" marL="908668" indent="-260031" defTabSz="398715">
              <a:lnSpc>
                <a:spcPct val="100000"/>
              </a:lnSpc>
              <a:spcBef>
                <a:spcPts val="800"/>
              </a:spcBef>
              <a:buClr>
                <a:schemeClr val="accent2"/>
              </a:buClr>
              <a:buFont typeface="Arial"/>
              <a:defRPr sz="1600"/>
            </a:pPr>
            <a:r>
              <a:t>The last provided value (e.g., 0) will be replicated for all the remaining elements.</a:t>
            </a:r>
          </a:p>
        </p:txBody>
      </p:sp>
      <p:sp>
        <p:nvSpPr>
          <p:cNvPr id="500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Initializing Structs"/>
          <p:cNvSpPr txBox="1"/>
          <p:nvPr>
            <p:ph type="title" idx="4294967295"/>
          </p:nvPr>
        </p:nvSpPr>
        <p:spPr>
          <a:xfrm>
            <a:off x="468311" y="479425"/>
            <a:ext cx="6484940" cy="488950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Initializing Structs</a:t>
            </a:r>
          </a:p>
        </p:txBody>
      </p:sp>
      <p:sp>
        <p:nvSpPr>
          <p:cNvPr id="503" name="You can likewise initialize structs, where each element in the initialization is in the same order as the members of the struct…"/>
          <p:cNvSpPr txBox="1"/>
          <p:nvPr>
            <p:ph type="body" idx="4294967295"/>
          </p:nvPr>
        </p:nvSpPr>
        <p:spPr>
          <a:xfrm>
            <a:off x="468311" y="1206500"/>
            <a:ext cx="83137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You can likewise initialize structs, where each element in the initialization is in the same order as the members of the struct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rgbClr val="006643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typedef struct {</a:t>
            </a:r>
            <a:br/>
            <a:r>
              <a:t>	char *rank;</a:t>
            </a:r>
            <a:br/>
            <a:r>
              <a:t>	char suit;</a:t>
            </a:r>
            <a:br/>
            <a:r>
              <a:t>	int isDealt;</a:t>
            </a:r>
            <a:br/>
            <a:r>
              <a:t>	void (*pfuncEffect)( Card *pTopCard );</a:t>
            </a:r>
            <a:br/>
            <a:r>
              <a:t>} Card;</a:t>
            </a:r>
            <a:br/>
            <a:r>
              <a:t>Card myCard = { “2”, ‘C’, 0, &amp;drawTwoCards };</a:t>
            </a:r>
          </a:p>
          <a:p>
            <a:pPr lvl="1" marL="9985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Font typeface="Arial"/>
              <a:defRPr b="1" sz="1600">
                <a:solidFill>
                  <a:srgbClr val="006643"/>
                </a:solidFill>
                <a:latin typeface="+mn-lt"/>
                <a:ea typeface="+mn-ea"/>
                <a:cs typeface="+mn-cs"/>
                <a:sym typeface="Courier New"/>
              </a:defRPr>
            </a:pPr>
          </a:p>
          <a:p>
            <a:pPr lvl="1" marL="9985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Font typeface="Arial"/>
            </a:pPr>
            <a:r>
              <a:t>Note the multiple data types in the initializer… char *, char, int, and a function pointer</a:t>
            </a:r>
          </a:p>
        </p:txBody>
      </p:sp>
      <p:sp>
        <p:nvSpPr>
          <p:cNvPr id="504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Initializing Arrays of Structs"/>
          <p:cNvSpPr txBox="1"/>
          <p:nvPr>
            <p:ph type="title" idx="4294967295"/>
          </p:nvPr>
        </p:nvSpPr>
        <p:spPr>
          <a:xfrm>
            <a:off x="468311" y="479425"/>
            <a:ext cx="6484940" cy="1001713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Initializing Arrays of Structs</a:t>
            </a:r>
          </a:p>
        </p:txBody>
      </p:sp>
      <p:sp>
        <p:nvSpPr>
          <p:cNvPr id="507" name="Just wrap one initializer in another…"/>
          <p:cNvSpPr txBox="1"/>
          <p:nvPr>
            <p:ph type="body" idx="4294967295"/>
          </p:nvPr>
        </p:nvSpPr>
        <p:spPr>
          <a:xfrm>
            <a:off x="468311" y="1206500"/>
            <a:ext cx="8313740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Just wrap one initializer in another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rgbClr val="006643"/>
                </a:solidFill>
                <a:latin typeface="+mn-lt"/>
                <a:ea typeface="+mn-ea"/>
                <a:cs typeface="+mn-cs"/>
                <a:sym typeface="Courier New"/>
              </a:defRPr>
            </a:pPr>
            <a:r>
              <a:t>typedef struct {</a:t>
            </a:r>
            <a:br/>
            <a:r>
              <a:t>	char *rank;</a:t>
            </a:r>
            <a:br/>
            <a:r>
              <a:t>	char suit;</a:t>
            </a:r>
            <a:br/>
            <a:r>
              <a:t>	int isDealt;</a:t>
            </a:r>
            <a:br/>
            <a:r>
              <a:t>	void (*pfuncEffect)( Card* pTopCard );</a:t>
            </a:r>
            <a:br/>
            <a:r>
              <a:t>} Card;</a:t>
            </a:r>
            <a:br/>
            <a:r>
              <a:t>Card hand[] = {</a:t>
            </a:r>
            <a:br/>
            <a:r>
              <a:t>	{ “2”, ‘C’, 0, &amp;drawTwoCards },</a:t>
            </a:r>
            <a:br/>
            <a:r>
              <a:t>	{ “2”, ‘D’, 0, &amp;drawTwoCards },</a:t>
            </a:r>
            <a:br/>
            <a:r>
              <a:t>	{ “2”, ‘H’, 0, &amp;drawTwoCards },</a:t>
            </a:r>
            <a:br/>
            <a:r>
              <a:t>	{ “2”, ‘S’, 0, &amp;drawTwoCards },</a:t>
            </a:r>
            <a:br/>
            <a:r>
              <a:t>	{ “Q”, ‘S’, 0, &amp;drawFiveCards },</a:t>
            </a:r>
            <a:br/>
            <a:r>
              <a:t>	{ “8”, ‘C’, 0, &amp;changeSuit },</a:t>
            </a:r>
            <a:br/>
            <a:r>
              <a:t>	{ “3”, ‘S’, 0, NULL },</a:t>
            </a:r>
            <a:br/>
            <a:r>
              <a:t>	{ “4”, ‘S’, 0, NULL }</a:t>
            </a:r>
            <a:br/>
            <a:r>
              <a:t>};</a:t>
            </a:r>
            <a:br/>
          </a:p>
        </p:txBody>
      </p:sp>
      <p:sp>
        <p:nvSpPr>
          <p:cNvPr id="508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C Unions, we will not study them!"/>
          <p:cNvSpPr txBox="1"/>
          <p:nvPr>
            <p:ph type="title" idx="4294967295"/>
          </p:nvPr>
        </p:nvSpPr>
        <p:spPr>
          <a:xfrm>
            <a:off x="468311" y="479425"/>
            <a:ext cx="6484940" cy="488950"/>
          </a:xfrm>
          <a:prstGeom prst="rect">
            <a:avLst/>
          </a:prstGeom>
        </p:spPr>
        <p:txBody>
          <a:bodyPr anchor="t"/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C Unions, we will not study them!</a:t>
            </a:r>
          </a:p>
        </p:txBody>
      </p:sp>
      <p:sp>
        <p:nvSpPr>
          <p:cNvPr id="511" name="Unions are a uncommon idea that never caught on…"/>
          <p:cNvSpPr txBox="1"/>
          <p:nvPr>
            <p:ph type="body" idx="4294967295"/>
          </p:nvPr>
        </p:nvSpPr>
        <p:spPr>
          <a:xfrm>
            <a:off x="468312" y="1206500"/>
            <a:ext cx="7791451" cy="4657725"/>
          </a:xfrm>
          <a:prstGeom prst="rect">
            <a:avLst/>
          </a:prstGeom>
        </p:spPr>
        <p:txBody>
          <a:bodyPr/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Unions are a uncommon idea that never caught on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Someone thought that polymorphic data access would not be a debugging and maintenance nightmare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They were wrong!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Unions look and smell like a struct, in terms of basic syntax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but every member points to the same single memory location!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dereferencing a union allows you to access that memory location in a number of ways without having to cast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No example provided because polymorphic data is such a bad idea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Okay, there *are* a few legitimate uses, borne out of necessity… but very few!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Way beyond the assignments you’ll do in this course!</a:t>
            </a:r>
          </a:p>
        </p:txBody>
      </p:sp>
      <p:sp>
        <p:nvSpPr>
          <p:cNvPr id="512" name="Slide Number"/>
          <p:cNvSpPr txBox="1"/>
          <p:nvPr>
            <p:ph type="sldNum" sz="quarter" idx="4294967295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423F3F"/>
      </a:dk1>
      <a:lt1>
        <a:srgbClr val="034242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ourier New"/>
        <a:ea typeface="Courier New"/>
        <a:cs typeface="Courier New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34242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ourier New"/>
        <a:ea typeface="Courier New"/>
        <a:cs typeface="Courier New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34242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