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17"/>
  </p:notesMasterIdLst>
  <p:handoutMasterIdLst>
    <p:handoutMasterId r:id="rId18"/>
  </p:handoutMasterIdLst>
  <p:sldIdLst>
    <p:sldId id="256" r:id="rId2"/>
    <p:sldId id="444" r:id="rId3"/>
    <p:sldId id="603" r:id="rId4"/>
    <p:sldId id="447" r:id="rId5"/>
    <p:sldId id="602" r:id="rId6"/>
    <p:sldId id="604" r:id="rId7"/>
    <p:sldId id="605" r:id="rId8"/>
    <p:sldId id="606" r:id="rId9"/>
    <p:sldId id="445" r:id="rId10"/>
    <p:sldId id="446" r:id="rId11"/>
    <p:sldId id="608" r:id="rId12"/>
    <p:sldId id="609" r:id="rId13"/>
    <p:sldId id="610" r:id="rId14"/>
    <p:sldId id="607" r:id="rId15"/>
    <p:sldId id="611" r:id="rId16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65" autoAdjust="0"/>
    <p:restoredTop sz="92780" autoAdjust="0"/>
  </p:normalViewPr>
  <p:slideViewPr>
    <p:cSldViewPr>
      <p:cViewPr varScale="1">
        <p:scale>
          <a:sx n="102" d="100"/>
          <a:sy n="102" d="100"/>
        </p:scale>
        <p:origin x="408" y="17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9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handoutMaster" Target="handoutMasters/handoutMaster1.xml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-1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-1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87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-1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87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4725E357-6685-2542-A7BB-A5788A92DFC6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-1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-1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-1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F500CDF-C3BE-534C-97E9-2545BB2CA8C6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" charset="0"/>
        <a:ea typeface="ＭＳ Ｐゴシック" pitchFamily="-1" charset="-128"/>
        <a:cs typeface="ＭＳ Ｐゴシック" pitchFamily="-1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" charset="0"/>
        <a:ea typeface="ＭＳ Ｐゴシック" pitchFamily="-1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" charset="0"/>
        <a:ea typeface="ＭＳ Ｐゴシック" pitchFamily="-1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" charset="0"/>
        <a:ea typeface="ＭＳ Ｐゴシック" pitchFamily="-1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" charset="0"/>
        <a:ea typeface="ＭＳ Ｐゴシック" pitchFamily="-1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</a:pPr>
            <a:fld id="{E67BCBBB-6BD0-FB48-A52F-949BF628EB20}" type="slidenum">
              <a:rPr lang="en-US" altLang="en-US"/>
              <a:pPr>
                <a:spcBef>
                  <a:spcPct val="0"/>
                </a:spcBef>
              </a:pPr>
              <a:t>1</a:t>
            </a:fld>
            <a:endParaRPr lang="en-US" altLang="en-US" dirty="0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Times New Roman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Procedural </a:t>
            </a:r>
            <a:r>
              <a:rPr lang="mr-IN" dirty="0" smtClean="0"/>
              <a:t>–</a:t>
            </a:r>
            <a:r>
              <a:rPr lang="en-US" dirty="0" smtClean="0"/>
              <a:t> data is separate from functions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F500CDF-C3BE-534C-97E9-2545BB2CA8C6}" type="slidenum">
              <a:rPr lang="en-US" altLang="x-none" smtClean="0"/>
              <a:pPr>
                <a:defRPr/>
              </a:pPr>
              <a:t>6</a:t>
            </a:fld>
            <a:endParaRPr lang="en-US" altLang="x-none" dirty="0"/>
          </a:p>
        </p:txBody>
      </p:sp>
    </p:spTree>
    <p:extLst>
      <p:ext uri="{BB962C8B-B14F-4D97-AF65-F5344CB8AC3E}">
        <p14:creationId xmlns:p14="http://schemas.microsoft.com/office/powerpoint/2010/main" val="19749067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F500CDF-C3BE-534C-97E9-2545BB2CA8C6}" type="slidenum">
              <a:rPr lang="en-US" altLang="x-none" smtClean="0"/>
              <a:pPr>
                <a:defRPr/>
              </a:pPr>
              <a:t>10</a:t>
            </a:fld>
            <a:endParaRPr lang="en-US" altLang="x-none" dirty="0"/>
          </a:p>
        </p:txBody>
      </p:sp>
    </p:spTree>
    <p:extLst>
      <p:ext uri="{BB962C8B-B14F-4D97-AF65-F5344CB8AC3E}">
        <p14:creationId xmlns:p14="http://schemas.microsoft.com/office/powerpoint/2010/main" val="448357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40CEE-52CB-5941-AEAF-A2E9C7F86D7B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</p:spTree>
    <p:extLst>
      <p:ext uri="{BB962C8B-B14F-4D97-AF65-F5344CB8AC3E}">
        <p14:creationId xmlns:p14="http://schemas.microsoft.com/office/powerpoint/2010/main" val="905722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1BD51-C057-4D48-B9E8-D8B23AEFB70D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</p:spTree>
    <p:extLst>
      <p:ext uri="{BB962C8B-B14F-4D97-AF65-F5344CB8AC3E}">
        <p14:creationId xmlns:p14="http://schemas.microsoft.com/office/powerpoint/2010/main" val="1114387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A9375-3FAD-B149-ABA3-9593DC8555A7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</p:spTree>
    <p:extLst>
      <p:ext uri="{BB962C8B-B14F-4D97-AF65-F5344CB8AC3E}">
        <p14:creationId xmlns:p14="http://schemas.microsoft.com/office/powerpoint/2010/main" val="1309843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76165-0E02-AC4C-BBC7-99C98E30D038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</p:spTree>
    <p:extLst>
      <p:ext uri="{BB962C8B-B14F-4D97-AF65-F5344CB8AC3E}">
        <p14:creationId xmlns:p14="http://schemas.microsoft.com/office/powerpoint/2010/main" val="691326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94EC5-4065-2649-9A8F-8852640101C3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</p:spTree>
    <p:extLst>
      <p:ext uri="{BB962C8B-B14F-4D97-AF65-F5344CB8AC3E}">
        <p14:creationId xmlns:p14="http://schemas.microsoft.com/office/powerpoint/2010/main" val="1239719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4406C-CE7C-8141-ABE6-395CC1264745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</p:spTree>
    <p:extLst>
      <p:ext uri="{BB962C8B-B14F-4D97-AF65-F5344CB8AC3E}">
        <p14:creationId xmlns:p14="http://schemas.microsoft.com/office/powerpoint/2010/main" val="1087108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9CAC4-BD0E-4A42-9958-9E6B0A730638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</p:spTree>
    <p:extLst>
      <p:ext uri="{BB962C8B-B14F-4D97-AF65-F5344CB8AC3E}">
        <p14:creationId xmlns:p14="http://schemas.microsoft.com/office/powerpoint/2010/main" val="242716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49630-25A9-F740-B0B3-AE6628DE508E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</p:spTree>
    <p:extLst>
      <p:ext uri="{BB962C8B-B14F-4D97-AF65-F5344CB8AC3E}">
        <p14:creationId xmlns:p14="http://schemas.microsoft.com/office/powerpoint/2010/main" val="1257223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Drag picture to placeholder or click icon to add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6DDA70-74C2-4C41-992D-02D8185D90AA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</p:spTree>
    <p:extLst>
      <p:ext uri="{BB962C8B-B14F-4D97-AF65-F5344CB8AC3E}">
        <p14:creationId xmlns:p14="http://schemas.microsoft.com/office/powerpoint/2010/main" val="1063828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C1F8A-13FF-5E49-A8DB-4088F5FD4B97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</p:spTree>
    <p:extLst>
      <p:ext uri="{BB962C8B-B14F-4D97-AF65-F5344CB8AC3E}">
        <p14:creationId xmlns:p14="http://schemas.microsoft.com/office/powerpoint/2010/main" val="1970876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F4453-B9B6-4B42-9968-4EFC54B13383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</p:spTree>
    <p:extLst>
      <p:ext uri="{BB962C8B-B14F-4D97-AF65-F5344CB8AC3E}">
        <p14:creationId xmlns:p14="http://schemas.microsoft.com/office/powerpoint/2010/main" val="1741799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9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3" name="Straight Connector 92"/>
          <p:cNvCxnSpPr/>
          <p:nvPr/>
        </p:nvCxnSpPr>
        <p:spPr>
          <a:xfrm flipV="1">
            <a:off x="239713" y="5861050"/>
            <a:ext cx="0" cy="9969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 flipV="1">
            <a:off x="541338" y="5861050"/>
            <a:ext cx="0" cy="9969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 flipV="1">
            <a:off x="842963" y="5861050"/>
            <a:ext cx="0" cy="9969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flipV="1">
            <a:off x="1143000" y="5861050"/>
            <a:ext cx="0" cy="99695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flipV="1">
            <a:off x="1446213" y="5861050"/>
            <a:ext cx="0" cy="9969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flipH="1" flipV="1">
            <a:off x="1746250" y="5889625"/>
            <a:ext cx="1588" cy="9683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 flipH="1" flipV="1">
            <a:off x="2047875" y="5911850"/>
            <a:ext cx="1588" cy="9461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 flipV="1">
            <a:off x="2349500" y="5911850"/>
            <a:ext cx="1588" cy="9461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 flipH="1" flipV="1">
            <a:off x="2651125" y="5946775"/>
            <a:ext cx="1588" cy="9112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 flipH="1" flipV="1">
            <a:off x="2952750" y="5975350"/>
            <a:ext cx="1588" cy="8826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 flipH="1" flipV="1">
            <a:off x="3254375" y="6003925"/>
            <a:ext cx="1588" cy="8540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 flipV="1">
            <a:off x="3556000" y="6038850"/>
            <a:ext cx="1588" cy="8191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 flipV="1">
            <a:off x="3857625" y="6073775"/>
            <a:ext cx="0" cy="7842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 flipH="1" flipV="1">
            <a:off x="4159250" y="6115050"/>
            <a:ext cx="0" cy="74295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 flipH="1" flipV="1">
            <a:off x="4459288" y="6156325"/>
            <a:ext cx="1587" cy="7016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 flipV="1">
            <a:off x="4760913" y="6197600"/>
            <a:ext cx="1587" cy="660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 flipH="1" flipV="1">
            <a:off x="5062538" y="6242050"/>
            <a:ext cx="1587" cy="6159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 flipH="1" flipV="1">
            <a:off x="5364163" y="6276975"/>
            <a:ext cx="1587" cy="581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 flipH="1" flipV="1">
            <a:off x="5665788" y="6318250"/>
            <a:ext cx="1587" cy="53975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flipV="1">
            <a:off x="5969000" y="6340475"/>
            <a:ext cx="0" cy="517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flipV="1">
            <a:off x="6270625" y="6384925"/>
            <a:ext cx="0" cy="4730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flipV="1">
            <a:off x="6572250" y="6416675"/>
            <a:ext cx="0" cy="4413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flipV="1">
            <a:off x="6873875" y="6448425"/>
            <a:ext cx="0" cy="4095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flipV="1">
            <a:off x="7175500" y="6465888"/>
            <a:ext cx="0" cy="39211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flipV="1">
            <a:off x="7477125" y="6486525"/>
            <a:ext cx="0" cy="371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V="1">
            <a:off x="7778750" y="6507163"/>
            <a:ext cx="0" cy="3508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flipV="1">
            <a:off x="8080375" y="6527800"/>
            <a:ext cx="0" cy="33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/>
          <p:cNvCxnSpPr/>
          <p:nvPr/>
        </p:nvCxnSpPr>
        <p:spPr>
          <a:xfrm flipH="1" flipV="1">
            <a:off x="8380413" y="6550025"/>
            <a:ext cx="1587" cy="3079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Connector 120"/>
          <p:cNvCxnSpPr/>
          <p:nvPr/>
        </p:nvCxnSpPr>
        <p:spPr>
          <a:xfrm flipV="1">
            <a:off x="8683625" y="6550025"/>
            <a:ext cx="0" cy="3079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/>
          <p:cNvCxnSpPr/>
          <p:nvPr/>
        </p:nvCxnSpPr>
        <p:spPr>
          <a:xfrm flipV="1">
            <a:off x="8985250" y="6550025"/>
            <a:ext cx="0" cy="3079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flipV="1">
            <a:off x="9286875" y="6567488"/>
            <a:ext cx="0" cy="2905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Connector 123"/>
          <p:cNvCxnSpPr/>
          <p:nvPr/>
        </p:nvCxnSpPr>
        <p:spPr>
          <a:xfrm flipV="1">
            <a:off x="9588500" y="6567488"/>
            <a:ext cx="0" cy="2905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/>
          <p:cNvCxnSpPr/>
          <p:nvPr/>
        </p:nvCxnSpPr>
        <p:spPr>
          <a:xfrm flipV="1">
            <a:off x="9888538" y="6567488"/>
            <a:ext cx="0" cy="2905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flipV="1">
            <a:off x="10190163" y="6550025"/>
            <a:ext cx="0" cy="3079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V="1">
            <a:off x="10491788" y="6550025"/>
            <a:ext cx="0" cy="3079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 flipV="1">
            <a:off x="10793413" y="6550025"/>
            <a:ext cx="0" cy="3079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/>
          <p:cNvCxnSpPr/>
          <p:nvPr/>
        </p:nvCxnSpPr>
        <p:spPr>
          <a:xfrm flipH="1" flipV="1">
            <a:off x="11093450" y="6527800"/>
            <a:ext cx="1588" cy="33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 flipH="1" flipV="1">
            <a:off x="11395075" y="6527800"/>
            <a:ext cx="1588" cy="33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 flipV="1">
            <a:off x="11698288" y="6507163"/>
            <a:ext cx="0" cy="35083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/>
          <p:cNvCxnSpPr/>
          <p:nvPr/>
        </p:nvCxnSpPr>
        <p:spPr>
          <a:xfrm flipV="1">
            <a:off x="11999913" y="6486525"/>
            <a:ext cx="0" cy="371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flipV="1">
            <a:off x="239713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flipV="1">
            <a:off x="539750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flipV="1">
            <a:off x="841375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flipV="1">
            <a:off x="1143000" y="0"/>
            <a:ext cx="0" cy="2444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V="1">
            <a:off x="1444625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/>
          <p:cNvCxnSpPr/>
          <p:nvPr/>
        </p:nvCxnSpPr>
        <p:spPr>
          <a:xfrm flipV="1">
            <a:off x="1746250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/>
          <p:cNvCxnSpPr/>
          <p:nvPr/>
        </p:nvCxnSpPr>
        <p:spPr>
          <a:xfrm flipV="1">
            <a:off x="2047875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 flipV="1">
            <a:off x="2349500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/>
          <p:cNvCxnSpPr/>
          <p:nvPr/>
        </p:nvCxnSpPr>
        <p:spPr>
          <a:xfrm flipV="1">
            <a:off x="2651125" y="0"/>
            <a:ext cx="0" cy="2444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/>
          <p:nvPr/>
        </p:nvCxnSpPr>
        <p:spPr>
          <a:xfrm flipV="1">
            <a:off x="2952750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Connector 142"/>
          <p:cNvCxnSpPr/>
          <p:nvPr/>
        </p:nvCxnSpPr>
        <p:spPr>
          <a:xfrm flipV="1">
            <a:off x="3254375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/>
          <p:cNvCxnSpPr/>
          <p:nvPr/>
        </p:nvCxnSpPr>
        <p:spPr>
          <a:xfrm flipV="1">
            <a:off x="3556000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44"/>
          <p:cNvCxnSpPr/>
          <p:nvPr/>
        </p:nvCxnSpPr>
        <p:spPr>
          <a:xfrm flipV="1">
            <a:off x="3857625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Connector 145"/>
          <p:cNvCxnSpPr/>
          <p:nvPr/>
        </p:nvCxnSpPr>
        <p:spPr>
          <a:xfrm flipV="1">
            <a:off x="4159250" y="0"/>
            <a:ext cx="0" cy="2444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 flipV="1">
            <a:off x="4459288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Connector 147"/>
          <p:cNvCxnSpPr/>
          <p:nvPr/>
        </p:nvCxnSpPr>
        <p:spPr>
          <a:xfrm flipV="1">
            <a:off x="4760913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/>
          <p:cNvCxnSpPr/>
          <p:nvPr/>
        </p:nvCxnSpPr>
        <p:spPr>
          <a:xfrm flipV="1">
            <a:off x="5062538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/>
          <p:cNvCxnSpPr/>
          <p:nvPr/>
        </p:nvCxnSpPr>
        <p:spPr>
          <a:xfrm flipV="1">
            <a:off x="5364163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/>
          <p:cNvCxnSpPr/>
          <p:nvPr/>
        </p:nvCxnSpPr>
        <p:spPr>
          <a:xfrm flipV="1">
            <a:off x="5665788" y="0"/>
            <a:ext cx="0" cy="2444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Connector 151"/>
          <p:cNvCxnSpPr/>
          <p:nvPr/>
        </p:nvCxnSpPr>
        <p:spPr>
          <a:xfrm flipV="1">
            <a:off x="5967413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152"/>
          <p:cNvCxnSpPr/>
          <p:nvPr/>
        </p:nvCxnSpPr>
        <p:spPr>
          <a:xfrm flipV="1">
            <a:off x="6269038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Connector 153"/>
          <p:cNvCxnSpPr/>
          <p:nvPr/>
        </p:nvCxnSpPr>
        <p:spPr>
          <a:xfrm flipV="1">
            <a:off x="6570663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Connector 154"/>
          <p:cNvCxnSpPr/>
          <p:nvPr/>
        </p:nvCxnSpPr>
        <p:spPr>
          <a:xfrm flipV="1">
            <a:off x="6872288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Connector 155"/>
          <p:cNvCxnSpPr/>
          <p:nvPr/>
        </p:nvCxnSpPr>
        <p:spPr>
          <a:xfrm flipV="1">
            <a:off x="7173913" y="0"/>
            <a:ext cx="0" cy="2444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Connector 156"/>
          <p:cNvCxnSpPr/>
          <p:nvPr/>
        </p:nvCxnSpPr>
        <p:spPr>
          <a:xfrm flipV="1">
            <a:off x="7475538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/>
          <p:cNvCxnSpPr/>
          <p:nvPr/>
        </p:nvCxnSpPr>
        <p:spPr>
          <a:xfrm flipV="1">
            <a:off x="7777163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Connector 158"/>
          <p:cNvCxnSpPr/>
          <p:nvPr/>
        </p:nvCxnSpPr>
        <p:spPr>
          <a:xfrm flipV="1">
            <a:off x="8078788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/>
          <p:cNvCxnSpPr/>
          <p:nvPr/>
        </p:nvCxnSpPr>
        <p:spPr>
          <a:xfrm flipV="1">
            <a:off x="8380413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Straight Connector 160"/>
          <p:cNvCxnSpPr/>
          <p:nvPr/>
        </p:nvCxnSpPr>
        <p:spPr>
          <a:xfrm flipV="1">
            <a:off x="8682038" y="0"/>
            <a:ext cx="0" cy="2444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Straight Connector 161"/>
          <p:cNvCxnSpPr/>
          <p:nvPr/>
        </p:nvCxnSpPr>
        <p:spPr>
          <a:xfrm flipV="1">
            <a:off x="8983663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Straight Connector 162"/>
          <p:cNvCxnSpPr/>
          <p:nvPr/>
        </p:nvCxnSpPr>
        <p:spPr>
          <a:xfrm flipV="1">
            <a:off x="9285288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Straight Connector 163"/>
          <p:cNvCxnSpPr/>
          <p:nvPr/>
        </p:nvCxnSpPr>
        <p:spPr>
          <a:xfrm flipV="1">
            <a:off x="9586913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Connector 164"/>
          <p:cNvCxnSpPr/>
          <p:nvPr/>
        </p:nvCxnSpPr>
        <p:spPr>
          <a:xfrm flipV="1">
            <a:off x="9888538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/>
          <p:cNvCxnSpPr/>
          <p:nvPr/>
        </p:nvCxnSpPr>
        <p:spPr>
          <a:xfrm flipV="1">
            <a:off x="10188575" y="0"/>
            <a:ext cx="0" cy="2444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/>
          <p:cNvCxnSpPr/>
          <p:nvPr/>
        </p:nvCxnSpPr>
        <p:spPr>
          <a:xfrm flipV="1">
            <a:off x="10490200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Connector 167"/>
          <p:cNvCxnSpPr/>
          <p:nvPr/>
        </p:nvCxnSpPr>
        <p:spPr>
          <a:xfrm flipV="1">
            <a:off x="10791825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Connector 168"/>
          <p:cNvCxnSpPr/>
          <p:nvPr/>
        </p:nvCxnSpPr>
        <p:spPr>
          <a:xfrm flipV="1">
            <a:off x="11093450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/>
          <p:cNvCxnSpPr/>
          <p:nvPr/>
        </p:nvCxnSpPr>
        <p:spPr>
          <a:xfrm flipV="1">
            <a:off x="11395075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Connector 170"/>
          <p:cNvCxnSpPr/>
          <p:nvPr/>
        </p:nvCxnSpPr>
        <p:spPr>
          <a:xfrm flipV="1">
            <a:off x="11696700" y="0"/>
            <a:ext cx="0" cy="2444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Connector 171"/>
          <p:cNvCxnSpPr/>
          <p:nvPr/>
        </p:nvCxnSpPr>
        <p:spPr>
          <a:xfrm flipV="1">
            <a:off x="11998325" y="0"/>
            <a:ext cx="0" cy="244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Connector 172"/>
          <p:cNvCxnSpPr/>
          <p:nvPr/>
        </p:nvCxnSpPr>
        <p:spPr>
          <a:xfrm>
            <a:off x="0" y="127000"/>
            <a:ext cx="12192000" cy="63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Connector 173"/>
          <p:cNvCxnSpPr/>
          <p:nvPr/>
        </p:nvCxnSpPr>
        <p:spPr>
          <a:xfrm>
            <a:off x="0" y="6340475"/>
            <a:ext cx="589915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74"/>
          <p:cNvCxnSpPr/>
          <p:nvPr/>
        </p:nvCxnSpPr>
        <p:spPr>
          <a:xfrm>
            <a:off x="0" y="6038850"/>
            <a:ext cx="36226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Connector 175"/>
          <p:cNvCxnSpPr/>
          <p:nvPr/>
        </p:nvCxnSpPr>
        <p:spPr>
          <a:xfrm>
            <a:off x="0" y="6642100"/>
            <a:ext cx="12192000" cy="63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743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70744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20225" y="644683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02E4094E-C35E-C149-8480-205BAC822C5A}" type="slidenum">
              <a:rPr lang="en-US" altLang="x-none"/>
              <a:pPr>
                <a:defRPr/>
              </a:pPr>
              <a:t>‹#›</a:t>
            </a:fld>
            <a:endParaRPr lang="en-US" altLang="x-non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99456" y="1122363"/>
            <a:ext cx="9793088" cy="2387600"/>
          </a:xfrm>
        </p:spPr>
        <p:txBody>
          <a:bodyPr/>
          <a:lstStyle/>
          <a:p>
            <a:r>
              <a:rPr lang="en-US" altLang="en-US" dirty="0" smtClean="0">
                <a:ea typeface="ＭＳ Ｐゴシック" charset="-128"/>
              </a:rPr>
              <a:t>Object-Oriented Programming</a:t>
            </a:r>
            <a:endParaRPr lang="en-US" altLang="en-US" dirty="0">
              <a:ea typeface="ＭＳ Ｐゴシック" charset="-128"/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Key Concepts</a:t>
            </a:r>
            <a:endParaRPr lang="en-US" dirty="0"/>
          </a:p>
        </p:txBody>
      </p:sp>
      <p:sp>
        <p:nvSpPr>
          <p:cNvPr id="3074" name="Slide Number Placeholder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DCCB20E5-E225-C64B-9B8D-50CEC5E1F541}" type="slidenum">
              <a:rPr lang="en-US" altLang="en-US" sz="1200">
                <a:solidFill>
                  <a:schemeClr val="bg1"/>
                </a:solidFill>
                <a:latin typeface="Times New Roman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 dirty="0">
              <a:solidFill>
                <a:schemeClr val="bg1"/>
              </a:solidFill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 smtClean="0">
                <a:ea typeface="ＭＳ Ｐゴシック" charset="-128"/>
              </a:rPr>
              <a:t>Procedural Programming</a:t>
            </a:r>
            <a:endParaRPr lang="en-US" altLang="en-US" dirty="0">
              <a:ea typeface="ＭＳ Ｐゴシック" charset="-128"/>
            </a:endParaRPr>
          </a:p>
        </p:txBody>
      </p:sp>
      <p:sp>
        <p:nvSpPr>
          <p:cNvPr id="819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buClr>
                <a:schemeClr val="tx2"/>
              </a:buClr>
            </a:pPr>
            <a:r>
              <a:rPr lang="en-CA" altLang="en-US" dirty="0">
                <a:ea typeface="ＭＳ Ｐゴシック" charset="-128"/>
              </a:rPr>
              <a:t>P</a:t>
            </a:r>
            <a:r>
              <a:rPr lang="en-CA" altLang="en-US" dirty="0" smtClean="0">
                <a:ea typeface="ＭＳ Ｐゴシック" charset="-128"/>
              </a:rPr>
              <a:t>rocedural programming is a form of structured programming:</a:t>
            </a:r>
            <a:endParaRPr lang="el-GR" altLang="en-US" dirty="0">
              <a:ea typeface="ＭＳ Ｐゴシック" charset="-128"/>
            </a:endParaRPr>
          </a:p>
          <a:p>
            <a:pPr lvl="1"/>
            <a:r>
              <a:rPr lang="en-CA" altLang="en-US" dirty="0" smtClean="0">
                <a:ea typeface="ＭＳ Ｐゴシック" charset="-128"/>
              </a:rPr>
              <a:t>Generally oriented around </a:t>
            </a:r>
            <a:r>
              <a:rPr lang="en-CA" altLang="en-US" i="1" dirty="0" smtClean="0">
                <a:ea typeface="ＭＳ Ｐゴシック" charset="-128"/>
              </a:rPr>
              <a:t>procedures</a:t>
            </a:r>
            <a:r>
              <a:rPr lang="en-CA" altLang="en-US" dirty="0" smtClean="0">
                <a:ea typeface="ＭＳ Ｐゴシック" charset="-128"/>
              </a:rPr>
              <a:t> (also known as </a:t>
            </a:r>
            <a:r>
              <a:rPr lang="en-CA" altLang="en-US" i="1" dirty="0" smtClean="0">
                <a:ea typeface="ＭＳ Ｐゴシック" charset="-128"/>
              </a:rPr>
              <a:t>functions</a:t>
            </a:r>
            <a:r>
              <a:rPr lang="en-CA" altLang="en-US" dirty="0" smtClean="0">
                <a:ea typeface="ＭＳ Ｐゴシック" charset="-128"/>
              </a:rPr>
              <a:t>, </a:t>
            </a:r>
            <a:r>
              <a:rPr lang="en-CA" altLang="en-US" i="1" dirty="0" smtClean="0">
                <a:ea typeface="ＭＳ Ｐゴシック" charset="-128"/>
              </a:rPr>
              <a:t>routines</a:t>
            </a:r>
            <a:r>
              <a:rPr lang="en-CA" altLang="en-US" dirty="0" smtClean="0">
                <a:ea typeface="ＭＳ Ｐゴシック" charset="-128"/>
              </a:rPr>
              <a:t>, or </a:t>
            </a:r>
            <a:r>
              <a:rPr lang="en-CA" altLang="en-US" i="1" dirty="0" smtClean="0">
                <a:ea typeface="ＭＳ Ｐゴシック" charset="-128"/>
              </a:rPr>
              <a:t>subroutines</a:t>
            </a:r>
            <a:r>
              <a:rPr lang="en-CA" altLang="en-US" dirty="0" smtClean="0">
                <a:ea typeface="ＭＳ Ｐゴシック" charset="-128"/>
              </a:rPr>
              <a:t>) which </a:t>
            </a:r>
            <a:r>
              <a:rPr lang="en-CA" altLang="en-US" dirty="0">
                <a:ea typeface="ＭＳ Ｐゴシック" charset="-128"/>
              </a:rPr>
              <a:t>accept data, usually as </a:t>
            </a:r>
            <a:r>
              <a:rPr lang="en-CA" altLang="en-US" dirty="0" smtClean="0">
                <a:ea typeface="ＭＳ Ｐゴシック" charset="-128"/>
              </a:rPr>
              <a:t>parameters</a:t>
            </a:r>
          </a:p>
          <a:p>
            <a:pPr lvl="1"/>
            <a:r>
              <a:rPr lang="en-CA" altLang="en-US" dirty="0" smtClean="0">
                <a:ea typeface="ＭＳ Ｐゴシック" charset="-128"/>
              </a:rPr>
              <a:t>These process this </a:t>
            </a:r>
            <a:r>
              <a:rPr lang="en-CA" altLang="en-US" dirty="0">
                <a:ea typeface="ＭＳ Ｐゴシック" charset="-128"/>
              </a:rPr>
              <a:t>data according to </a:t>
            </a:r>
            <a:r>
              <a:rPr lang="en-CA" altLang="en-US" dirty="0" smtClean="0">
                <a:ea typeface="ＭＳ Ｐゴシック" charset="-128"/>
              </a:rPr>
              <a:t>their internal </a:t>
            </a:r>
            <a:r>
              <a:rPr lang="en-CA" altLang="en-US" dirty="0">
                <a:ea typeface="ＭＳ Ｐゴシック" charset="-128"/>
              </a:rPr>
              <a:t>programming </a:t>
            </a:r>
            <a:r>
              <a:rPr lang="en-CA" altLang="en-US" dirty="0" smtClean="0">
                <a:ea typeface="ＭＳ Ｐゴシック" charset="-128"/>
              </a:rPr>
              <a:t>logic, using basic statements or by calling other procedures</a:t>
            </a:r>
          </a:p>
          <a:p>
            <a:pPr lvl="1"/>
            <a:r>
              <a:rPr lang="en-CA" altLang="en-US" dirty="0" smtClean="0">
                <a:ea typeface="ＭＳ Ｐゴシック" charset="-128"/>
              </a:rPr>
              <a:t>In the end, they </a:t>
            </a:r>
            <a:r>
              <a:rPr lang="en-CA" altLang="en-US" dirty="0">
                <a:ea typeface="ＭＳ Ｐゴシック" charset="-128"/>
              </a:rPr>
              <a:t>produce a </a:t>
            </a:r>
            <a:r>
              <a:rPr lang="en-CA" altLang="en-US" dirty="0" smtClean="0">
                <a:ea typeface="ＭＳ Ｐゴシック" charset="-128"/>
              </a:rPr>
              <a:t>result and return it to where they were called from</a:t>
            </a:r>
          </a:p>
          <a:p>
            <a:pPr lvl="1"/>
            <a:r>
              <a:rPr lang="en-CA" altLang="en-US" dirty="0" smtClean="0">
                <a:ea typeface="ＭＳ Ｐゴシック" charset="-128"/>
              </a:rPr>
              <a:t>Typically, a main procedure drives the program by executing statements and procedure calls in sequence until completion </a:t>
            </a:r>
            <a:endParaRPr lang="en-CA" altLang="en-US" sz="1400" dirty="0">
              <a:ea typeface="ＭＳ Ｐゴシック" charset="-128"/>
            </a:endParaRPr>
          </a:p>
          <a:p>
            <a:pPr>
              <a:lnSpc>
                <a:spcPct val="80000"/>
              </a:lnSpc>
              <a:buFont typeface="Wingdings" charset="2"/>
              <a:buNone/>
            </a:pPr>
            <a:endParaRPr lang="en-US" altLang="en-US" sz="1400" dirty="0">
              <a:ea typeface="ＭＳ Ｐゴシック" charset="-128"/>
            </a:endParaRPr>
          </a:p>
        </p:txBody>
      </p:sp>
      <p:sp>
        <p:nvSpPr>
          <p:cNvPr id="8195" name="Slide Number Placeholder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25A37600-EA51-4146-AE17-4A30CEE6898F}" type="slidenum">
              <a:rPr lang="en-US" altLang="en-US" sz="1200">
                <a:solidFill>
                  <a:schemeClr val="bg1"/>
                </a:solidFill>
                <a:latin typeface="Times New Roman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200" dirty="0">
              <a:solidFill>
                <a:schemeClr val="bg1"/>
              </a:solidFill>
              <a:latin typeface="Times New Roman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 smtClean="0">
                <a:ea typeface="ＭＳ Ｐゴシック" charset="-128"/>
              </a:rPr>
              <a:t>Procedural Programming</a:t>
            </a:r>
            <a:endParaRPr lang="en-US" altLang="en-US" dirty="0">
              <a:ea typeface="ＭＳ Ｐゴシック" charset="-128"/>
            </a:endParaRPr>
          </a:p>
        </p:txBody>
      </p:sp>
      <p:sp>
        <p:nvSpPr>
          <p:cNvPr id="819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altLang="en-US" dirty="0" smtClean="0">
                <a:ea typeface="ＭＳ Ｐゴシック" charset="-128"/>
              </a:rPr>
              <a:t>Procedural programming is also sometimes referred to as </a:t>
            </a:r>
            <a:br>
              <a:rPr lang="en-CA" altLang="en-US" dirty="0" smtClean="0">
                <a:ea typeface="ＭＳ Ｐゴシック" charset="-128"/>
              </a:rPr>
            </a:br>
            <a:r>
              <a:rPr lang="en-CA" altLang="en-US" dirty="0" smtClean="0">
                <a:ea typeface="ＭＳ Ｐゴシック" charset="-128"/>
              </a:rPr>
              <a:t>imperative programming</a:t>
            </a:r>
          </a:p>
          <a:p>
            <a:pPr lvl="1"/>
            <a:r>
              <a:rPr lang="en-CA" altLang="en-US" dirty="0" smtClean="0">
                <a:ea typeface="ＭＳ Ｐゴシック" charset="-128"/>
              </a:rPr>
              <a:t>That said, procedural programming uses blocks and scoping rules that non-structured imperative languages do not</a:t>
            </a:r>
            <a:br>
              <a:rPr lang="en-CA" altLang="en-US" dirty="0" smtClean="0">
                <a:ea typeface="ＭＳ Ｐゴシック" charset="-128"/>
              </a:rPr>
            </a:br>
            <a:endParaRPr lang="en-CA" altLang="en-US" dirty="0" smtClean="0">
              <a:ea typeface="ＭＳ Ｐゴシック" charset="-128"/>
            </a:endParaRPr>
          </a:p>
          <a:p>
            <a:pPr>
              <a:lnSpc>
                <a:spcPct val="80000"/>
              </a:lnSpc>
            </a:pPr>
            <a:r>
              <a:rPr lang="en-CA" altLang="en-US" dirty="0" smtClean="0">
                <a:ea typeface="ＭＳ Ｐゴシック" charset="-128"/>
              </a:rPr>
              <a:t>Examples of procedural languages</a:t>
            </a:r>
          </a:p>
          <a:p>
            <a:pPr lvl="1"/>
            <a:r>
              <a:rPr lang="en-CA" altLang="en-US" dirty="0" smtClean="0">
                <a:ea typeface="ＭＳ Ｐゴシック" charset="-128"/>
              </a:rPr>
              <a:t>Basic, Fortran, Pascal, C</a:t>
            </a:r>
          </a:p>
          <a:p>
            <a:pPr lvl="1"/>
            <a:r>
              <a:rPr lang="en-CA" altLang="en-US" dirty="0" smtClean="0">
                <a:ea typeface="ＭＳ Ｐゴシック" charset="-128"/>
              </a:rPr>
              <a:t>Go is a more modern example</a:t>
            </a:r>
          </a:p>
          <a:p>
            <a:pPr lvl="1"/>
            <a:r>
              <a:rPr lang="en-CA" altLang="en-US" dirty="0" smtClean="0">
                <a:ea typeface="ＭＳ Ｐゴシック" charset="-128"/>
              </a:rPr>
              <a:t>Python can be, but Python can also be other things, including object-oriented</a:t>
            </a:r>
            <a:endParaRPr lang="en-CA" altLang="en-US" dirty="0">
              <a:ea typeface="ＭＳ Ｐゴシック" charset="-128"/>
            </a:endParaRPr>
          </a:p>
          <a:p>
            <a:pPr lvl="1">
              <a:lnSpc>
                <a:spcPct val="80000"/>
              </a:lnSpc>
            </a:pPr>
            <a:endParaRPr lang="en-CA" altLang="en-US" sz="1400" dirty="0">
              <a:ea typeface="ＭＳ Ｐゴシック" charset="-128"/>
            </a:endParaRPr>
          </a:p>
          <a:p>
            <a:pPr>
              <a:lnSpc>
                <a:spcPct val="80000"/>
              </a:lnSpc>
              <a:buFont typeface="Wingdings" charset="2"/>
              <a:buNone/>
            </a:pPr>
            <a:endParaRPr lang="en-US" altLang="en-US" sz="1400" dirty="0">
              <a:ea typeface="ＭＳ Ｐゴシック" charset="-128"/>
            </a:endParaRPr>
          </a:p>
        </p:txBody>
      </p:sp>
      <p:sp>
        <p:nvSpPr>
          <p:cNvPr id="8195" name="Slide Number Placeholder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25A37600-EA51-4146-AE17-4A30CEE6898F}" type="slidenum">
              <a:rPr lang="en-US" altLang="en-US" sz="1200">
                <a:solidFill>
                  <a:schemeClr val="bg1"/>
                </a:solidFill>
                <a:latin typeface="Times New Roman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200" dirty="0">
              <a:solidFill>
                <a:schemeClr val="bg1"/>
              </a:solidFill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53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>
                <a:solidFill>
                  <a:prstClr val="black"/>
                </a:solidFill>
                <a:ea typeface="ＭＳ Ｐゴシック" charset="-128"/>
              </a:rPr>
              <a:t>Procedural </a:t>
            </a:r>
            <a:r>
              <a:rPr lang="en-CA" altLang="en-US" dirty="0" smtClean="0">
                <a:solidFill>
                  <a:prstClr val="black"/>
                </a:solidFill>
                <a:ea typeface="ＭＳ Ｐゴシック" charset="-128"/>
              </a:rPr>
              <a:t>Programming</a:t>
            </a:r>
            <a:endParaRPr lang="en-US" altLang="en-US" sz="3200" dirty="0">
              <a:ea typeface="ＭＳ Ｐゴシック" charset="-128"/>
            </a:endParaRPr>
          </a:p>
        </p:txBody>
      </p:sp>
      <p:sp>
        <p:nvSpPr>
          <p:cNvPr id="11266" name="Slide Number Placeholder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DE027A38-047D-924A-82B1-74924AED1795}" type="slidenum">
              <a:rPr lang="en-US" altLang="en-US" sz="1200">
                <a:solidFill>
                  <a:schemeClr val="bg1"/>
                </a:solidFill>
                <a:latin typeface="Times New Roman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200" dirty="0">
              <a:solidFill>
                <a:schemeClr val="bg1"/>
              </a:solidFill>
              <a:latin typeface="Times New Roman" charset="0"/>
            </a:endParaRPr>
          </a:p>
        </p:txBody>
      </p:sp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1127449" y="1762901"/>
            <a:ext cx="3520752" cy="3886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dirty="0">
              <a:latin typeface="Arial" charset="0"/>
            </a:endParaRPr>
          </a:p>
        </p:txBody>
      </p:sp>
      <p:sp>
        <p:nvSpPr>
          <p:cNvPr id="11268" name="Rectangle 5"/>
          <p:cNvSpPr>
            <a:spLocks noChangeArrowheads="1"/>
          </p:cNvSpPr>
          <p:nvPr/>
        </p:nvSpPr>
        <p:spPr bwMode="auto">
          <a:xfrm>
            <a:off x="5638800" y="1762901"/>
            <a:ext cx="3278570" cy="3886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dirty="0">
              <a:latin typeface="Arial" charset="0"/>
            </a:endParaRPr>
          </a:p>
        </p:txBody>
      </p:sp>
      <p:sp>
        <p:nvSpPr>
          <p:cNvPr id="11269" name="Text Box 6"/>
          <p:cNvSpPr txBox="1">
            <a:spLocks noChangeArrowheads="1"/>
          </p:cNvSpPr>
          <p:nvPr/>
        </p:nvSpPr>
        <p:spPr bwMode="auto">
          <a:xfrm>
            <a:off x="1199456" y="2013726"/>
            <a:ext cx="3296344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void main() {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  int i = 0;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  int j = 0;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600" dirty="0">
              <a:latin typeface="Courier" charset="0"/>
              <a:ea typeface="Courier" charset="0"/>
              <a:cs typeface="Courier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  i = </a:t>
            </a:r>
            <a:r>
              <a:rPr lang="en-US" altLang="en-US" sz="1600" b="1" dirty="0" smtClean="0">
                <a:solidFill>
                  <a:srgbClr val="FF0000"/>
                </a:solidFill>
                <a:latin typeface="Courier" charset="0"/>
                <a:ea typeface="Courier" charset="0"/>
                <a:cs typeface="Courier" charset="0"/>
              </a:rPr>
              <a:t>sum</a:t>
            </a: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(j</a:t>
            </a: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, 10);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  </a:t>
            </a: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printf(</a:t>
            </a: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"</a:t>
            </a:r>
            <a:r>
              <a:rPr lang="en-US" altLang="ja-JP" sz="1600" dirty="0" smtClean="0">
                <a:latin typeface="Courier" charset="0"/>
                <a:ea typeface="Courier" charset="0"/>
                <a:cs typeface="Courier" charset="0"/>
              </a:rPr>
              <a:t>i </a:t>
            </a:r>
            <a:r>
              <a:rPr lang="en-US" altLang="ja-JP" sz="1600" dirty="0">
                <a:latin typeface="Courier" charset="0"/>
                <a:ea typeface="Courier" charset="0"/>
                <a:cs typeface="Courier" charset="0"/>
              </a:rPr>
              <a:t>is %</a:t>
            </a:r>
            <a:r>
              <a:rPr lang="en-US" altLang="ja-JP" sz="1600" dirty="0" smtClean="0">
                <a:latin typeface="Courier" charset="0"/>
                <a:ea typeface="Courier" charset="0"/>
                <a:cs typeface="Courier" charset="0"/>
              </a:rPr>
              <a:t>d\n", </a:t>
            </a:r>
            <a:r>
              <a:rPr lang="en-US" altLang="ja-JP" sz="1600" dirty="0">
                <a:latin typeface="Courier" charset="0"/>
                <a:ea typeface="Courier" charset="0"/>
                <a:cs typeface="Courier" charset="0"/>
              </a:rPr>
              <a:t>i);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 </a:t>
            </a: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 j </a:t>
            </a: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= </a:t>
            </a:r>
            <a:r>
              <a:rPr lang="en-US" altLang="en-US" sz="1600" b="1" dirty="0" smtClean="0">
                <a:solidFill>
                  <a:srgbClr val="FF0000"/>
                </a:solidFill>
                <a:latin typeface="Courier" charset="0"/>
                <a:ea typeface="Courier" charset="0"/>
                <a:cs typeface="Courier" charset="0"/>
              </a:rPr>
              <a:t>sum</a:t>
            </a: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(i, </a:t>
            </a: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20);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600" dirty="0" smtClean="0">
              <a:latin typeface="Courier" charset="0"/>
              <a:ea typeface="Courier" charset="0"/>
              <a:cs typeface="Courier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  printf("</a:t>
            </a: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j</a:t>
            </a:r>
            <a:r>
              <a:rPr lang="en-US" altLang="ja-JP" sz="1600" dirty="0" smtClean="0">
                <a:latin typeface="Courier" charset="0"/>
                <a:ea typeface="Courier" charset="0"/>
                <a:cs typeface="Courier" charset="0"/>
              </a:rPr>
              <a:t> is %d\n", </a:t>
            </a:r>
            <a:r>
              <a:rPr lang="en-US" altLang="ja-JP" sz="1600" dirty="0">
                <a:latin typeface="Courier" charset="0"/>
                <a:ea typeface="Courier" charset="0"/>
                <a:cs typeface="Courier" charset="0"/>
              </a:rPr>
              <a:t>j</a:t>
            </a:r>
            <a:r>
              <a:rPr lang="en-US" altLang="ja-JP" sz="1600" dirty="0" smtClean="0">
                <a:latin typeface="Courier" charset="0"/>
                <a:ea typeface="Courier" charset="0"/>
                <a:cs typeface="Courier" charset="0"/>
              </a:rPr>
              <a:t>);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 </a:t>
            </a:r>
            <a:endParaRPr lang="en-US" altLang="en-US" sz="1600" dirty="0">
              <a:latin typeface="Courier" charset="0"/>
              <a:ea typeface="Courier" charset="0"/>
              <a:cs typeface="Courier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}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600" dirty="0">
              <a:latin typeface="Arial" charset="0"/>
            </a:endParaRPr>
          </a:p>
        </p:txBody>
      </p:sp>
      <p:sp>
        <p:nvSpPr>
          <p:cNvPr id="11270" name="Text Box 7"/>
          <p:cNvSpPr txBox="1">
            <a:spLocks noChangeArrowheads="1"/>
          </p:cNvSpPr>
          <p:nvPr/>
        </p:nvSpPr>
        <p:spPr bwMode="auto">
          <a:xfrm>
            <a:off x="5715000" y="2826526"/>
            <a:ext cx="327044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int </a:t>
            </a:r>
            <a:r>
              <a:rPr lang="en-US" altLang="en-US" sz="1600" b="1" dirty="0">
                <a:solidFill>
                  <a:srgbClr val="FF0000"/>
                </a:solidFill>
                <a:latin typeface="Courier" charset="0"/>
                <a:ea typeface="Courier" charset="0"/>
                <a:cs typeface="Courier" charset="0"/>
              </a:rPr>
              <a:t>sum</a:t>
            </a: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(int a1, int a2) {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  </a:t>
            </a: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return </a:t>
            </a: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(a1+a2);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}</a:t>
            </a:r>
            <a:endParaRPr lang="en-US" altLang="en-US" sz="1600" dirty="0">
              <a:latin typeface="Courier" charset="0"/>
              <a:ea typeface="Courier" charset="0"/>
              <a:cs typeface="Courier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600" dirty="0">
              <a:latin typeface="Arial" charset="0"/>
            </a:endParaRPr>
          </a:p>
        </p:txBody>
      </p:sp>
      <p:sp>
        <p:nvSpPr>
          <p:cNvPr id="393224" name="Line 8"/>
          <p:cNvSpPr>
            <a:spLocks noChangeShapeType="1"/>
          </p:cNvSpPr>
          <p:nvPr/>
        </p:nvSpPr>
        <p:spPr bwMode="auto">
          <a:xfrm flipV="1">
            <a:off x="3733800" y="2996951"/>
            <a:ext cx="2074168" cy="13754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393225" name="Line 9"/>
          <p:cNvSpPr>
            <a:spLocks noChangeShapeType="1"/>
          </p:cNvSpPr>
          <p:nvPr/>
        </p:nvSpPr>
        <p:spPr bwMode="auto">
          <a:xfrm flipH="1" flipV="1">
            <a:off x="3429000" y="3364689"/>
            <a:ext cx="2286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393228" name="Line 12"/>
          <p:cNvSpPr>
            <a:spLocks noChangeShapeType="1"/>
          </p:cNvSpPr>
          <p:nvPr/>
        </p:nvSpPr>
        <p:spPr bwMode="auto">
          <a:xfrm flipH="1">
            <a:off x="3429000" y="3440889"/>
            <a:ext cx="2286000" cy="9096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1274" name="Text Box 14"/>
          <p:cNvSpPr txBox="1">
            <a:spLocks noChangeArrowheads="1"/>
          </p:cNvSpPr>
          <p:nvPr/>
        </p:nvSpPr>
        <p:spPr bwMode="auto">
          <a:xfrm>
            <a:off x="9153908" y="1944302"/>
            <a:ext cx="2286000" cy="3293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en-US" sz="1600" dirty="0" smtClean="0">
                <a:latin typeface="+mn-lt"/>
              </a:rPr>
              <a:t>Procedures are </a:t>
            </a:r>
            <a:r>
              <a:rPr lang="en-US" altLang="en-US" sz="1600" dirty="0">
                <a:latin typeface="+mn-lt"/>
              </a:rPr>
              <a:t>called for performing an </a:t>
            </a:r>
            <a:r>
              <a:rPr lang="en-US" altLang="en-US" sz="1600" dirty="0" smtClean="0">
                <a:latin typeface="+mn-lt"/>
              </a:rPr>
              <a:t>operation (in this case summing two numbers).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US" altLang="en-US" sz="1600" dirty="0">
              <a:latin typeface="+mn-lt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en-US" sz="1600" dirty="0" smtClean="0">
                <a:latin typeface="+mn-lt"/>
              </a:rPr>
              <a:t>After </a:t>
            </a:r>
            <a:r>
              <a:rPr lang="en-US" altLang="en-US" sz="1600" dirty="0">
                <a:latin typeface="+mn-lt"/>
              </a:rPr>
              <a:t>a </a:t>
            </a:r>
            <a:r>
              <a:rPr lang="en-US" altLang="en-US" sz="1600" dirty="0" smtClean="0">
                <a:latin typeface="+mn-lt"/>
              </a:rPr>
              <a:t>procedure completes </a:t>
            </a:r>
            <a:r>
              <a:rPr lang="en-US" altLang="en-US" sz="1600" dirty="0">
                <a:latin typeface="+mn-lt"/>
              </a:rPr>
              <a:t>its </a:t>
            </a:r>
            <a:r>
              <a:rPr lang="en-US" altLang="en-US" sz="1600" dirty="0" smtClean="0">
                <a:latin typeface="+mn-lt"/>
              </a:rPr>
              <a:t>operation, </a:t>
            </a:r>
            <a:r>
              <a:rPr lang="en-US" altLang="en-US" sz="1600" dirty="0">
                <a:latin typeface="+mn-lt"/>
              </a:rPr>
              <a:t>the control of the program returns to a point right after the calling point. </a:t>
            </a:r>
          </a:p>
        </p:txBody>
      </p:sp>
      <p:sp>
        <p:nvSpPr>
          <p:cNvPr id="11" name="Line 8"/>
          <p:cNvSpPr>
            <a:spLocks noChangeShapeType="1"/>
          </p:cNvSpPr>
          <p:nvPr/>
        </p:nvSpPr>
        <p:spPr bwMode="auto">
          <a:xfrm flipV="1">
            <a:off x="3657600" y="3134501"/>
            <a:ext cx="2293938" cy="9128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3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93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93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3224" grpId="0" animBg="1"/>
      <p:bldP spid="393225" grpId="0" animBg="1"/>
      <p:bldP spid="393228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 smtClean="0">
                <a:ea typeface="ＭＳ Ｐゴシック" charset="-128"/>
              </a:rPr>
              <a:t>Object-Oriented </a:t>
            </a:r>
            <a:r>
              <a:rPr lang="en-CA" altLang="en-US" dirty="0">
                <a:ea typeface="ＭＳ Ｐゴシック" charset="-128"/>
              </a:rPr>
              <a:t>Programming</a:t>
            </a:r>
            <a:endParaRPr lang="en-US" altLang="en-US" dirty="0">
              <a:ea typeface="ＭＳ Ｐゴシック" charset="-128"/>
            </a:endParaRPr>
          </a:p>
        </p:txBody>
      </p:sp>
      <p:sp>
        <p:nvSpPr>
          <p:cNvPr id="819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spcBef>
                <a:spcPts val="500"/>
              </a:spcBef>
            </a:pPr>
            <a:r>
              <a:rPr lang="en-CA" altLang="en-US" dirty="0" smtClean="0">
                <a:ea typeface="ＭＳ Ｐゴシック" charset="-128"/>
              </a:rPr>
              <a:t>Object-Oriented </a:t>
            </a:r>
            <a:r>
              <a:rPr lang="en-CA" altLang="en-US" dirty="0">
                <a:ea typeface="ＭＳ Ｐゴシック" charset="-128"/>
              </a:rPr>
              <a:t>p</a:t>
            </a:r>
            <a:r>
              <a:rPr lang="en-CA" altLang="en-US" dirty="0" smtClean="0">
                <a:ea typeface="ＭＳ Ｐゴシック" charset="-128"/>
              </a:rPr>
              <a:t>rogramming</a:t>
            </a:r>
            <a:endParaRPr lang="el-GR" altLang="en-US" dirty="0">
              <a:ea typeface="ＭＳ Ｐゴシック" charset="-128"/>
            </a:endParaRPr>
          </a:p>
          <a:p>
            <a:pPr lvl="1"/>
            <a:r>
              <a:rPr lang="en-CA" altLang="en-US" dirty="0">
                <a:ea typeface="ＭＳ Ｐゴシック" charset="-128"/>
              </a:rPr>
              <a:t>Structured around </a:t>
            </a:r>
            <a:r>
              <a:rPr lang="en-CA" altLang="en-US" i="1" dirty="0" smtClean="0">
                <a:ea typeface="ＭＳ Ｐゴシック" charset="-128"/>
              </a:rPr>
              <a:t>objects</a:t>
            </a:r>
            <a:r>
              <a:rPr lang="en-CA" altLang="en-US" dirty="0" smtClean="0">
                <a:ea typeface="ＭＳ Ｐゴシック" charset="-128"/>
              </a:rPr>
              <a:t> </a:t>
            </a:r>
          </a:p>
          <a:p>
            <a:pPr lvl="1"/>
            <a:r>
              <a:rPr lang="en-CA" altLang="en-US" dirty="0" smtClean="0">
                <a:ea typeface="ＭＳ Ｐゴシック" charset="-128"/>
              </a:rPr>
              <a:t>Objects </a:t>
            </a:r>
            <a:r>
              <a:rPr lang="en-CA" altLang="en-US" dirty="0">
                <a:ea typeface="ＭＳ Ｐゴシック" charset="-128"/>
              </a:rPr>
              <a:t>are instances of </a:t>
            </a:r>
            <a:r>
              <a:rPr lang="en-CA" altLang="en-US" i="1" dirty="0" smtClean="0">
                <a:ea typeface="ＭＳ Ｐゴシック" charset="-128"/>
              </a:rPr>
              <a:t>classes</a:t>
            </a:r>
            <a:r>
              <a:rPr lang="en-CA" altLang="en-US" dirty="0" smtClean="0">
                <a:ea typeface="ＭＳ Ｐゴシック" charset="-128"/>
              </a:rPr>
              <a:t> </a:t>
            </a:r>
          </a:p>
          <a:p>
            <a:pPr lvl="1"/>
            <a:r>
              <a:rPr lang="en-CA" altLang="en-US" dirty="0" smtClean="0">
                <a:ea typeface="ＭＳ Ｐゴシック" charset="-128"/>
              </a:rPr>
              <a:t>Objects </a:t>
            </a:r>
            <a:r>
              <a:rPr lang="en-CA" altLang="en-US" dirty="0">
                <a:ea typeface="ＭＳ Ｐゴシック" charset="-128"/>
              </a:rPr>
              <a:t>accept </a:t>
            </a:r>
            <a:r>
              <a:rPr lang="en-CA" altLang="en-US" i="1" dirty="0">
                <a:ea typeface="ＭＳ Ｐゴシック" charset="-128"/>
              </a:rPr>
              <a:t>messages</a:t>
            </a:r>
            <a:r>
              <a:rPr lang="en-CA" altLang="en-US" dirty="0">
                <a:ea typeface="ＭＳ Ｐゴシック" charset="-128"/>
              </a:rPr>
              <a:t> from other </a:t>
            </a:r>
            <a:r>
              <a:rPr lang="en-CA" altLang="en-US" dirty="0" smtClean="0">
                <a:ea typeface="ＭＳ Ｐゴシック" charset="-128"/>
              </a:rPr>
              <a:t>objects; </a:t>
            </a:r>
            <a:r>
              <a:rPr lang="en-CA" altLang="en-US" dirty="0">
                <a:ea typeface="ＭＳ Ｐゴシック" charset="-128"/>
              </a:rPr>
              <a:t>t</a:t>
            </a:r>
            <a:r>
              <a:rPr lang="en-CA" altLang="en-US" dirty="0" smtClean="0">
                <a:ea typeface="ＭＳ Ｐゴシック" charset="-128"/>
              </a:rPr>
              <a:t>hese </a:t>
            </a:r>
            <a:r>
              <a:rPr lang="en-CA" altLang="en-US" dirty="0">
                <a:ea typeface="ＭＳ Ｐゴシック" charset="-128"/>
              </a:rPr>
              <a:t>messages essentially </a:t>
            </a:r>
            <a:r>
              <a:rPr lang="en-CA" altLang="en-US" i="1" dirty="0">
                <a:ea typeface="ＭＳ Ｐゴシック" charset="-128"/>
              </a:rPr>
              <a:t>call</a:t>
            </a:r>
            <a:r>
              <a:rPr lang="en-CA" altLang="en-US" dirty="0">
                <a:ea typeface="ＭＳ Ｐゴシック" charset="-128"/>
              </a:rPr>
              <a:t> </a:t>
            </a:r>
            <a:r>
              <a:rPr lang="en-CA" altLang="en-US" i="1" dirty="0">
                <a:ea typeface="ＭＳ Ｐゴシック" charset="-128"/>
              </a:rPr>
              <a:t>methods</a:t>
            </a:r>
            <a:r>
              <a:rPr lang="en-CA" altLang="en-US" dirty="0">
                <a:ea typeface="ＭＳ Ｐゴシック" charset="-128"/>
              </a:rPr>
              <a:t> in the receiving object in order </a:t>
            </a:r>
            <a:r>
              <a:rPr lang="en-CA" altLang="en-US" dirty="0" smtClean="0">
                <a:ea typeface="ＭＳ Ｐゴシック" charset="-128"/>
              </a:rPr>
              <a:t>to </a:t>
            </a:r>
            <a:r>
              <a:rPr lang="en-CA" altLang="en-US" dirty="0">
                <a:ea typeface="ＭＳ Ｐゴシック" charset="-128"/>
              </a:rPr>
              <a:t>perform an action (that is the programming logic of the invoked method</a:t>
            </a:r>
            <a:r>
              <a:rPr lang="en-CA" altLang="en-US" dirty="0" smtClean="0">
                <a:ea typeface="ＭＳ Ｐゴシック" charset="-128"/>
              </a:rPr>
              <a:t>)</a:t>
            </a:r>
            <a:endParaRPr lang="en-CA" altLang="en-US" dirty="0">
              <a:ea typeface="ＭＳ Ｐゴシック" charset="-128"/>
            </a:endParaRPr>
          </a:p>
          <a:p>
            <a:pPr lvl="1"/>
            <a:r>
              <a:rPr lang="en-CA" altLang="en-US" dirty="0">
                <a:ea typeface="ＭＳ Ｐゴシック" charset="-128"/>
              </a:rPr>
              <a:t>You may think of methods as </a:t>
            </a:r>
            <a:r>
              <a:rPr lang="en-CA" altLang="en-US" dirty="0" smtClean="0">
                <a:ea typeface="ＭＳ Ｐゴシック" charset="-128"/>
              </a:rPr>
              <a:t>procedures that </a:t>
            </a:r>
            <a:r>
              <a:rPr lang="en-CA" altLang="en-US" dirty="0">
                <a:ea typeface="ＭＳ Ｐゴシック" charset="-128"/>
              </a:rPr>
              <a:t>are encapsulated inside a </a:t>
            </a:r>
            <a:r>
              <a:rPr lang="en-CA" altLang="en-US" dirty="0" smtClean="0">
                <a:ea typeface="ＭＳ Ｐゴシック" charset="-128"/>
              </a:rPr>
              <a:t>class</a:t>
            </a:r>
          </a:p>
          <a:p>
            <a:r>
              <a:rPr lang="en-CA" altLang="en-US" dirty="0" smtClean="0">
                <a:ea typeface="ＭＳ Ｐゴシック" charset="-128"/>
              </a:rPr>
              <a:t>Examples of object-oriented languages </a:t>
            </a:r>
          </a:p>
          <a:p>
            <a:pPr lvl="1"/>
            <a:r>
              <a:rPr lang="en-CA" altLang="en-US" dirty="0" smtClean="0">
                <a:ea typeface="ＭＳ Ｐゴシック" charset="-128"/>
              </a:rPr>
              <a:t>Java</a:t>
            </a:r>
            <a:r>
              <a:rPr lang="en-CA" altLang="en-US" smtClean="0">
                <a:ea typeface="ＭＳ Ｐゴシック" charset="-128"/>
              </a:rPr>
              <a:t>, Objective-C</a:t>
            </a:r>
            <a:r>
              <a:rPr lang="en-CA" altLang="en-US" dirty="0" smtClean="0">
                <a:ea typeface="ＭＳ Ｐゴシック" charset="-128"/>
              </a:rPr>
              <a:t>, Swift, C#, and of course C++</a:t>
            </a:r>
            <a:endParaRPr lang="en-CA" altLang="en-US" dirty="0">
              <a:ea typeface="ＭＳ Ｐゴシック" charset="-128"/>
            </a:endParaRPr>
          </a:p>
        </p:txBody>
      </p:sp>
      <p:sp>
        <p:nvSpPr>
          <p:cNvPr id="8195" name="Slide Number Placeholder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25A37600-EA51-4146-AE17-4A30CEE6898F}" type="slidenum">
              <a:rPr lang="en-US" altLang="en-US" sz="1200">
                <a:solidFill>
                  <a:schemeClr val="bg1"/>
                </a:solidFill>
                <a:latin typeface="Times New Roman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200" dirty="0">
              <a:solidFill>
                <a:schemeClr val="bg1"/>
              </a:solidFill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21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 smtClean="0">
                <a:ea typeface="ＭＳ Ｐゴシック" charset="-128"/>
              </a:rPr>
              <a:t>Object-Oriented </a:t>
            </a:r>
            <a:r>
              <a:rPr lang="en-CA" altLang="en-US" dirty="0">
                <a:ea typeface="ＭＳ Ｐゴシック" charset="-128"/>
              </a:rPr>
              <a:t>Programming</a:t>
            </a:r>
            <a:endParaRPr lang="en-US" altLang="en-US" dirty="0">
              <a:ea typeface="ＭＳ Ｐゴシック" charset="-128"/>
            </a:endParaRPr>
          </a:p>
        </p:txBody>
      </p:sp>
      <p:sp>
        <p:nvSpPr>
          <p:cNvPr id="819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spcBef>
                <a:spcPts val="500"/>
              </a:spcBef>
            </a:pPr>
            <a:r>
              <a:rPr lang="en-CA" altLang="en-US" dirty="0" smtClean="0">
                <a:ea typeface="ＭＳ Ｐゴシック" charset="-128"/>
              </a:rPr>
              <a:t>Objects</a:t>
            </a:r>
            <a:r>
              <a:rPr lang="en-CA" altLang="en-US" sz="2000" dirty="0" smtClean="0">
                <a:ea typeface="ＭＳ Ｐゴシック" charset="-128"/>
              </a:rPr>
              <a:t> </a:t>
            </a:r>
            <a:endParaRPr lang="el-GR" altLang="en-US" sz="2000" dirty="0">
              <a:ea typeface="ＭＳ Ｐゴシック" charset="-128"/>
            </a:endParaRPr>
          </a:p>
          <a:p>
            <a:pPr lvl="1"/>
            <a:r>
              <a:rPr lang="en-CA" altLang="en-US" dirty="0">
                <a:ea typeface="ＭＳ Ｐゴシック" charset="-128"/>
              </a:rPr>
              <a:t>They combine (i.e. encapsulate) in one unit both </a:t>
            </a:r>
            <a:r>
              <a:rPr lang="en-CA" altLang="en-US" i="1" dirty="0">
                <a:ea typeface="ＭＳ Ｐゴシック" charset="-128"/>
              </a:rPr>
              <a:t>data</a:t>
            </a:r>
            <a:r>
              <a:rPr lang="en-CA" altLang="en-US" dirty="0">
                <a:ea typeface="ＭＳ Ｐゴシック" charset="-128"/>
              </a:rPr>
              <a:t> and </a:t>
            </a:r>
            <a:r>
              <a:rPr lang="en-CA" altLang="en-US" i="1" dirty="0">
                <a:ea typeface="ＭＳ Ｐゴシック" charset="-128"/>
              </a:rPr>
              <a:t>functionality</a:t>
            </a:r>
          </a:p>
          <a:p>
            <a:pPr lvl="1"/>
            <a:r>
              <a:rPr lang="en-CA" altLang="en-US" dirty="0">
                <a:ea typeface="ＭＳ Ｐゴシック" charset="-128"/>
              </a:rPr>
              <a:t>The data encapsulated in an object are called </a:t>
            </a:r>
            <a:r>
              <a:rPr lang="en-CA" altLang="en-US" i="1" dirty="0">
                <a:ea typeface="ＭＳ Ｐゴシック" charset="-128"/>
              </a:rPr>
              <a:t>data members </a:t>
            </a:r>
            <a:r>
              <a:rPr lang="en-CA" altLang="en-US" dirty="0">
                <a:ea typeface="ＭＳ Ｐゴシック" charset="-128"/>
              </a:rPr>
              <a:t>of the object</a:t>
            </a:r>
            <a:endParaRPr lang="el-GR" altLang="en-US" dirty="0">
              <a:ea typeface="ＭＳ Ｐゴシック" charset="-128"/>
            </a:endParaRPr>
          </a:p>
          <a:p>
            <a:pPr lvl="1"/>
            <a:r>
              <a:rPr lang="en-US" altLang="en-US" dirty="0">
                <a:ea typeface="ＭＳ Ｐゴシック" charset="-128"/>
              </a:rPr>
              <a:t>The functionality is provided by functions called </a:t>
            </a:r>
            <a:r>
              <a:rPr lang="en-US" altLang="en-US" i="1" dirty="0" smtClean="0">
                <a:ea typeface="ＭＳ Ｐゴシック" charset="-128"/>
              </a:rPr>
              <a:t>methods</a:t>
            </a:r>
            <a:r>
              <a:rPr lang="en-US" altLang="en-US" dirty="0">
                <a:ea typeface="ＭＳ Ｐゴシック" charset="-128"/>
              </a:rPr>
              <a:t>;</a:t>
            </a:r>
            <a:r>
              <a:rPr lang="en-US" altLang="en-US" dirty="0" smtClean="0">
                <a:ea typeface="ＭＳ Ｐゴシック" charset="-128"/>
              </a:rPr>
              <a:t> </a:t>
            </a:r>
            <a:r>
              <a:rPr lang="en-US" altLang="en-US" dirty="0">
                <a:ea typeface="ＭＳ Ｐゴシック" charset="-128"/>
              </a:rPr>
              <a:t>t</a:t>
            </a:r>
            <a:r>
              <a:rPr lang="en-US" altLang="en-US" dirty="0" smtClean="0">
                <a:ea typeface="ＭＳ Ｐゴシック" charset="-128"/>
              </a:rPr>
              <a:t>he </a:t>
            </a:r>
            <a:r>
              <a:rPr lang="en-US" altLang="en-US" dirty="0">
                <a:ea typeface="ＭＳ Ｐゴシック" charset="-128"/>
              </a:rPr>
              <a:t>methods encapsulated in an object are also referred as </a:t>
            </a:r>
            <a:r>
              <a:rPr lang="en-US" altLang="en-US" i="1" dirty="0">
                <a:ea typeface="ＭＳ Ｐゴシック" charset="-128"/>
              </a:rPr>
              <a:t>member functions </a:t>
            </a:r>
            <a:r>
              <a:rPr lang="en-US" altLang="en-US" dirty="0">
                <a:ea typeface="ＭＳ Ｐゴシック" charset="-128"/>
              </a:rPr>
              <a:t>of the object</a:t>
            </a:r>
            <a:endParaRPr lang="el-GR" altLang="en-US" dirty="0">
              <a:ea typeface="ＭＳ Ｐゴシック" charset="-128"/>
            </a:endParaRPr>
          </a:p>
          <a:p>
            <a:pPr lvl="1"/>
            <a:r>
              <a:rPr lang="en-CA" altLang="en-US" dirty="0">
                <a:ea typeface="ＭＳ Ｐゴシック" charset="-128"/>
              </a:rPr>
              <a:t>Usually methods of an object provide the only way for an external piece of code (i.e. another object) to access its data members  </a:t>
            </a:r>
          </a:p>
          <a:p>
            <a:pPr lvl="1"/>
            <a:r>
              <a:rPr lang="en-CA" altLang="en-US" dirty="0">
                <a:ea typeface="ＭＳ Ｐゴシック" charset="-128"/>
              </a:rPr>
              <a:t>Objects are instances of corresponding types </a:t>
            </a:r>
            <a:r>
              <a:rPr lang="en-CA" altLang="en-US" dirty="0" smtClean="0">
                <a:ea typeface="ＭＳ Ｐゴシック" charset="-128"/>
              </a:rPr>
              <a:t>that </a:t>
            </a:r>
            <a:r>
              <a:rPr lang="en-CA" altLang="en-US" dirty="0">
                <a:ea typeface="ＭＳ Ｐゴシック" charset="-128"/>
              </a:rPr>
              <a:t>are called </a:t>
            </a:r>
            <a:r>
              <a:rPr lang="en-CA" altLang="en-US" i="1" dirty="0">
                <a:ea typeface="ＭＳ Ｐゴシック" charset="-128"/>
              </a:rPr>
              <a:t>classes</a:t>
            </a:r>
            <a:r>
              <a:rPr lang="en-CA" altLang="en-US" dirty="0">
                <a:ea typeface="ＭＳ Ｐゴシック" charset="-128"/>
              </a:rPr>
              <a:t> </a:t>
            </a:r>
          </a:p>
          <a:p>
            <a:pPr lvl="1"/>
            <a:r>
              <a:rPr lang="en-CA" altLang="en-US" dirty="0">
                <a:ea typeface="ＭＳ Ｐゴシック" charset="-128"/>
              </a:rPr>
              <a:t>There is a direct link between the concept of a class and </a:t>
            </a:r>
            <a:r>
              <a:rPr lang="en-CA" altLang="en-US" dirty="0" smtClean="0">
                <a:ea typeface="ＭＳ Ｐゴシック" charset="-128"/>
              </a:rPr>
              <a:t>that of a traditional </a:t>
            </a:r>
            <a:r>
              <a:rPr lang="en-CA" altLang="en-US" dirty="0">
                <a:ea typeface="ＭＳ Ｐゴシック" charset="-128"/>
              </a:rPr>
              <a:t>Abstract Data Type</a:t>
            </a:r>
          </a:p>
          <a:p>
            <a:pPr>
              <a:lnSpc>
                <a:spcPct val="80000"/>
              </a:lnSpc>
              <a:buFont typeface="Wingdings" charset="2"/>
              <a:buNone/>
            </a:pPr>
            <a:endParaRPr lang="en-US" altLang="en-US" sz="1400" dirty="0">
              <a:ea typeface="ＭＳ Ｐゴシック" charset="-128"/>
            </a:endParaRPr>
          </a:p>
        </p:txBody>
      </p:sp>
      <p:sp>
        <p:nvSpPr>
          <p:cNvPr id="8195" name="Slide Number Placeholder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25A37600-EA51-4146-AE17-4A30CEE6898F}" type="slidenum">
              <a:rPr lang="en-US" altLang="en-US" sz="1200">
                <a:solidFill>
                  <a:schemeClr val="bg1"/>
                </a:solidFill>
                <a:latin typeface="Times New Roman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200" dirty="0">
              <a:solidFill>
                <a:schemeClr val="bg1"/>
              </a:solidFill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182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 smtClean="0">
                <a:solidFill>
                  <a:prstClr val="black"/>
                </a:solidFill>
                <a:ea typeface="ＭＳ Ｐゴシック" charset="-128"/>
              </a:rPr>
              <a:t>Object-Oriented Programming</a:t>
            </a:r>
            <a:endParaRPr lang="en-US" altLang="en-US" sz="3200" dirty="0">
              <a:ea typeface="ＭＳ Ｐゴシック" charset="-128"/>
            </a:endParaRPr>
          </a:p>
        </p:txBody>
      </p:sp>
      <p:sp>
        <p:nvSpPr>
          <p:cNvPr id="11266" name="Slide Number Placeholder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DE027A38-047D-924A-82B1-74924AED1795}" type="slidenum">
              <a:rPr lang="en-US" altLang="en-US" sz="1200">
                <a:solidFill>
                  <a:schemeClr val="bg1"/>
                </a:solidFill>
                <a:latin typeface="Times New Roman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200" dirty="0">
              <a:solidFill>
                <a:schemeClr val="bg1"/>
              </a:solidFill>
              <a:latin typeface="Times New Roman" charset="0"/>
            </a:endParaRPr>
          </a:p>
        </p:txBody>
      </p:sp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691768" y="1762901"/>
            <a:ext cx="3956433" cy="3886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dirty="0">
              <a:latin typeface="Arial" charset="0"/>
            </a:endParaRPr>
          </a:p>
        </p:txBody>
      </p:sp>
      <p:sp>
        <p:nvSpPr>
          <p:cNvPr id="11268" name="Rectangle 5"/>
          <p:cNvSpPr>
            <a:spLocks noChangeArrowheads="1"/>
          </p:cNvSpPr>
          <p:nvPr/>
        </p:nvSpPr>
        <p:spPr bwMode="auto">
          <a:xfrm>
            <a:off x="5638800" y="1762901"/>
            <a:ext cx="3470078" cy="3886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dirty="0">
              <a:latin typeface="Arial" charset="0"/>
            </a:endParaRPr>
          </a:p>
        </p:txBody>
      </p:sp>
      <p:sp>
        <p:nvSpPr>
          <p:cNvPr id="11269" name="Text Box 6"/>
          <p:cNvSpPr txBox="1">
            <a:spLocks noChangeArrowheads="1"/>
          </p:cNvSpPr>
          <p:nvPr/>
        </p:nvSpPr>
        <p:spPr bwMode="auto">
          <a:xfrm>
            <a:off x="767968" y="2013726"/>
            <a:ext cx="3727832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i</a:t>
            </a: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nt main</a:t>
            </a: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() {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  int i = 0;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  int j = 0;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600" dirty="0">
              <a:latin typeface="Courier" charset="0"/>
              <a:ea typeface="Courier" charset="0"/>
              <a:cs typeface="Courier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  i = </a:t>
            </a: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Calculator::</a:t>
            </a:r>
            <a:r>
              <a:rPr lang="en-US" altLang="en-US" sz="1600" b="1" dirty="0" smtClean="0">
                <a:solidFill>
                  <a:srgbClr val="FF0000"/>
                </a:solidFill>
                <a:latin typeface="Courier" charset="0"/>
                <a:ea typeface="Courier" charset="0"/>
                <a:cs typeface="Courier" charset="0"/>
              </a:rPr>
              <a:t>sum</a:t>
            </a: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(j</a:t>
            </a: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, 10);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  </a:t>
            </a: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printf(</a:t>
            </a: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"</a:t>
            </a:r>
            <a:r>
              <a:rPr lang="en-US" altLang="ja-JP" sz="1600" dirty="0" smtClean="0">
                <a:latin typeface="Courier" charset="0"/>
                <a:ea typeface="Courier" charset="0"/>
                <a:cs typeface="Courier" charset="0"/>
              </a:rPr>
              <a:t>i </a:t>
            </a:r>
            <a:r>
              <a:rPr lang="en-US" altLang="ja-JP" sz="1600" dirty="0">
                <a:latin typeface="Courier" charset="0"/>
                <a:ea typeface="Courier" charset="0"/>
                <a:cs typeface="Courier" charset="0"/>
              </a:rPr>
              <a:t>is %</a:t>
            </a:r>
            <a:r>
              <a:rPr lang="en-US" altLang="ja-JP" sz="1600" dirty="0" smtClean="0">
                <a:latin typeface="Courier" charset="0"/>
                <a:ea typeface="Courier" charset="0"/>
                <a:cs typeface="Courier" charset="0"/>
              </a:rPr>
              <a:t>d\n", </a:t>
            </a:r>
            <a:r>
              <a:rPr lang="en-US" altLang="ja-JP" sz="1600" dirty="0">
                <a:latin typeface="Courier" charset="0"/>
                <a:ea typeface="Courier" charset="0"/>
                <a:cs typeface="Courier" charset="0"/>
              </a:rPr>
              <a:t>i);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 </a:t>
            </a: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 j </a:t>
            </a: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= </a:t>
            </a: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Calculator::</a:t>
            </a:r>
            <a:r>
              <a:rPr lang="en-US" altLang="en-US" sz="1600" b="1" dirty="0" smtClean="0">
                <a:solidFill>
                  <a:srgbClr val="FF0000"/>
                </a:solidFill>
                <a:latin typeface="Courier" charset="0"/>
                <a:ea typeface="Courier" charset="0"/>
                <a:cs typeface="Courier" charset="0"/>
              </a:rPr>
              <a:t>sum</a:t>
            </a: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(i, </a:t>
            </a: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20);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600" dirty="0" smtClean="0">
              <a:latin typeface="Courier" charset="0"/>
              <a:ea typeface="Courier" charset="0"/>
              <a:cs typeface="Courier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  printf("</a:t>
            </a: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j</a:t>
            </a:r>
            <a:r>
              <a:rPr lang="en-US" altLang="ja-JP" sz="1600" dirty="0" smtClean="0">
                <a:latin typeface="Courier" charset="0"/>
                <a:ea typeface="Courier" charset="0"/>
                <a:cs typeface="Courier" charset="0"/>
              </a:rPr>
              <a:t> is %d\n", </a:t>
            </a:r>
            <a:r>
              <a:rPr lang="en-US" altLang="ja-JP" sz="1600" dirty="0">
                <a:latin typeface="Courier" charset="0"/>
                <a:ea typeface="Courier" charset="0"/>
                <a:cs typeface="Courier" charset="0"/>
              </a:rPr>
              <a:t>j</a:t>
            </a:r>
            <a:r>
              <a:rPr lang="en-US" altLang="ja-JP" sz="1600" dirty="0" smtClean="0">
                <a:latin typeface="Courier" charset="0"/>
                <a:ea typeface="Courier" charset="0"/>
                <a:cs typeface="Courier" charset="0"/>
              </a:rPr>
              <a:t>);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 </a:t>
            </a:r>
            <a:endParaRPr lang="en-US" altLang="en-US" sz="1600" dirty="0">
              <a:latin typeface="Courier" charset="0"/>
              <a:ea typeface="Courier" charset="0"/>
              <a:cs typeface="Courier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}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600" dirty="0">
              <a:latin typeface="Arial" charset="0"/>
            </a:endParaRPr>
          </a:p>
        </p:txBody>
      </p:sp>
      <p:sp>
        <p:nvSpPr>
          <p:cNvPr id="11270" name="Text Box 7"/>
          <p:cNvSpPr txBox="1">
            <a:spLocks noChangeArrowheads="1"/>
          </p:cNvSpPr>
          <p:nvPr/>
        </p:nvSpPr>
        <p:spPr bwMode="auto">
          <a:xfrm>
            <a:off x="5715000" y="2826526"/>
            <a:ext cx="3393878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class Calculator {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p</a:t>
            </a: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ublic: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  static int </a:t>
            </a:r>
            <a:r>
              <a:rPr lang="en-US" altLang="en-US" sz="1600" b="1" dirty="0">
                <a:solidFill>
                  <a:srgbClr val="FF0000"/>
                </a:solidFill>
                <a:latin typeface="Courier" charset="0"/>
                <a:ea typeface="Courier" charset="0"/>
                <a:cs typeface="Courier" charset="0"/>
              </a:rPr>
              <a:t>sum</a:t>
            </a: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(int a1, </a:t>
            </a:r>
            <a:endParaRPr lang="en-US" altLang="en-US" sz="1600" dirty="0" smtClean="0">
              <a:latin typeface="Courier" charset="0"/>
              <a:ea typeface="Courier" charset="0"/>
              <a:cs typeface="Courier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 </a:t>
            </a: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                int </a:t>
            </a: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a2) {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  </a:t>
            </a: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  return </a:t>
            </a:r>
            <a:r>
              <a:rPr lang="en-US" altLang="en-US" sz="1600" dirty="0">
                <a:latin typeface="Courier" charset="0"/>
                <a:ea typeface="Courier" charset="0"/>
                <a:cs typeface="Courier" charset="0"/>
              </a:rPr>
              <a:t>(a1+a2);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  }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 smtClean="0">
                <a:latin typeface="Courier" charset="0"/>
                <a:ea typeface="Courier" charset="0"/>
                <a:cs typeface="Courier" charset="0"/>
              </a:rPr>
              <a:t>};</a:t>
            </a:r>
            <a:endParaRPr lang="en-US" altLang="en-US" sz="1600" dirty="0">
              <a:latin typeface="Courier" charset="0"/>
              <a:ea typeface="Courier" charset="0"/>
              <a:cs typeface="Courier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600" dirty="0">
              <a:latin typeface="Arial" charset="0"/>
            </a:endParaRPr>
          </a:p>
        </p:txBody>
      </p:sp>
      <p:sp>
        <p:nvSpPr>
          <p:cNvPr id="393224" name="Line 8"/>
          <p:cNvSpPr>
            <a:spLocks noChangeShapeType="1"/>
          </p:cNvSpPr>
          <p:nvPr/>
        </p:nvSpPr>
        <p:spPr bwMode="auto">
          <a:xfrm>
            <a:off x="3733800" y="3134499"/>
            <a:ext cx="2293938" cy="306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393225" name="Line 9"/>
          <p:cNvSpPr>
            <a:spLocks noChangeShapeType="1"/>
          </p:cNvSpPr>
          <p:nvPr/>
        </p:nvSpPr>
        <p:spPr bwMode="auto">
          <a:xfrm flipH="1" flipV="1">
            <a:off x="3429000" y="3364688"/>
            <a:ext cx="2811016" cy="58668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393228" name="Line 12"/>
          <p:cNvSpPr>
            <a:spLocks noChangeShapeType="1"/>
          </p:cNvSpPr>
          <p:nvPr/>
        </p:nvSpPr>
        <p:spPr bwMode="auto">
          <a:xfrm flipH="1">
            <a:off x="3429000" y="4047313"/>
            <a:ext cx="2811016" cy="3032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1274" name="Text Box 14"/>
          <p:cNvSpPr txBox="1">
            <a:spLocks noChangeArrowheads="1"/>
          </p:cNvSpPr>
          <p:nvPr/>
        </p:nvSpPr>
        <p:spPr bwMode="auto">
          <a:xfrm>
            <a:off x="9336360" y="1762901"/>
            <a:ext cx="2286000" cy="42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en-US" sz="1600" dirty="0" smtClean="0">
                <a:latin typeface="+mn-lt"/>
              </a:rPr>
              <a:t>Methods are called in a very similar fashion as procedures were called earlier.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US" altLang="en-US" sz="1600" dirty="0">
              <a:latin typeface="+mn-lt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en-US" sz="1600" dirty="0" smtClean="0">
                <a:latin typeface="+mn-lt"/>
              </a:rPr>
              <a:t>Notice that methods can also be attached to a class and not just an instance of the class.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US" altLang="en-US" sz="1600" dirty="0" smtClean="0">
              <a:latin typeface="+mn-lt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en-US" sz="1600" dirty="0" smtClean="0">
                <a:latin typeface="+mn-lt"/>
              </a:rPr>
              <a:t>Please note there are several things wrong with what we are doing.  As we go through the course, you will see why!</a:t>
            </a:r>
            <a:endParaRPr lang="en-US" altLang="en-US" sz="1600" dirty="0">
              <a:latin typeface="+mn-lt"/>
            </a:endParaRPr>
          </a:p>
        </p:txBody>
      </p:sp>
      <p:sp>
        <p:nvSpPr>
          <p:cNvPr id="11" name="Line 8"/>
          <p:cNvSpPr>
            <a:spLocks noChangeShapeType="1"/>
          </p:cNvSpPr>
          <p:nvPr/>
        </p:nvSpPr>
        <p:spPr bwMode="auto">
          <a:xfrm flipV="1">
            <a:off x="3657600" y="3513099"/>
            <a:ext cx="2370138" cy="53421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4910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3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93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93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3224" grpId="0" animBg="1"/>
      <p:bldP spid="393225" grpId="0" animBg="1"/>
      <p:bldP spid="393228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 smtClean="0">
                <a:ea typeface="ＭＳ Ｐゴシック" charset="-128"/>
              </a:rPr>
              <a:t>Procedural vs. Object-Oriented </a:t>
            </a:r>
            <a:r>
              <a:rPr lang="en-CA" altLang="en-US" dirty="0">
                <a:ea typeface="ＭＳ Ｐゴシック" charset="-128"/>
              </a:rPr>
              <a:t>Programming</a:t>
            </a:r>
            <a:endParaRPr lang="en-US" altLang="en-US" dirty="0">
              <a:ea typeface="ＭＳ Ｐゴシック" charset="-128"/>
            </a:endParaRPr>
          </a:p>
        </p:txBody>
      </p:sp>
      <p:sp>
        <p:nvSpPr>
          <p:cNvPr id="819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500"/>
              </a:spcBef>
            </a:pPr>
            <a:r>
              <a:rPr lang="en-CA" altLang="en-US" dirty="0" smtClean="0">
                <a:ea typeface="ＭＳ Ｐゴシック" charset="-128"/>
              </a:rPr>
              <a:t>There is a very similar control flow between procedure and object-oriented programming</a:t>
            </a:r>
          </a:p>
          <a:p>
            <a:pPr lvl="1"/>
            <a:r>
              <a:rPr lang="en-CA" altLang="en-US" dirty="0" smtClean="0">
                <a:ea typeface="ＭＳ Ｐゴシック" charset="-128"/>
              </a:rPr>
              <a:t>Very similar call-and-return mechanisms, in one case using procedures and in the other using methods on classes and objects</a:t>
            </a:r>
          </a:p>
          <a:p>
            <a:r>
              <a:rPr lang="en-CA" altLang="en-US" dirty="0" smtClean="0">
                <a:ea typeface="ＭＳ Ｐゴシック" charset="-128"/>
              </a:rPr>
              <a:t>The key distinction is that procedural languages organize by procedures with data and functionality separate (though sometimes loosely collected into </a:t>
            </a:r>
            <a:r>
              <a:rPr lang="en-CA" altLang="en-US" i="1" dirty="0" smtClean="0">
                <a:ea typeface="ＭＳ Ｐゴシック" charset="-128"/>
              </a:rPr>
              <a:t>modules</a:t>
            </a:r>
            <a:r>
              <a:rPr lang="en-CA" altLang="en-US" dirty="0" smtClean="0">
                <a:ea typeface="ＭＳ Ｐゴシック" charset="-128"/>
              </a:rPr>
              <a:t>), whereas object-oriented languages organize by classes and objects, with data and functionality effectively bundled together</a:t>
            </a:r>
          </a:p>
          <a:p>
            <a:pPr lvl="1">
              <a:lnSpc>
                <a:spcPct val="80000"/>
              </a:lnSpc>
            </a:pPr>
            <a:endParaRPr lang="en-CA" altLang="en-US" dirty="0">
              <a:ea typeface="ＭＳ Ｐゴシック" charset="-128"/>
            </a:endParaRPr>
          </a:p>
        </p:txBody>
      </p:sp>
      <p:sp>
        <p:nvSpPr>
          <p:cNvPr id="8195" name="Slide Number Placeholder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25A37600-EA51-4146-AE17-4A30CEE6898F}" type="slidenum">
              <a:rPr lang="en-US" altLang="en-US" sz="1200">
                <a:solidFill>
                  <a:schemeClr val="bg1"/>
                </a:solidFill>
                <a:latin typeface="Times New Roman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8</a:t>
            </a:fld>
            <a:endParaRPr lang="en-US" altLang="en-US" sz="1200" dirty="0">
              <a:solidFill>
                <a:schemeClr val="bg1"/>
              </a:solidFill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35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 smtClean="0">
                <a:ea typeface="ＭＳ Ｐゴシック" charset="-128"/>
              </a:rPr>
              <a:t>Benefits of Object-Oriented Programming</a:t>
            </a:r>
            <a:endParaRPr lang="en-US" altLang="en-US" dirty="0">
              <a:ea typeface="ＭＳ Ｐゴシック" charset="-128"/>
            </a:endParaRPr>
          </a:p>
        </p:txBody>
      </p:sp>
      <p:sp>
        <p:nvSpPr>
          <p:cNvPr id="396291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buClr>
                <a:schemeClr val="tx2"/>
              </a:buClr>
              <a:buFont typeface="Arial"/>
              <a:buChar char="•"/>
              <a:defRPr/>
            </a:pPr>
            <a:r>
              <a:rPr lang="en-CA" altLang="en-US" dirty="0" smtClean="0">
                <a:ea typeface="ＭＳ Ｐゴシック" pitchFamily="34" charset="-128"/>
              </a:rPr>
              <a:t>Better </a:t>
            </a:r>
            <a:r>
              <a:rPr lang="en-CA" altLang="en-US" dirty="0">
                <a:ea typeface="ＭＳ Ｐゴシック" pitchFamily="34" charset="-128"/>
              </a:rPr>
              <a:t>modeling of elements of the real </a:t>
            </a:r>
            <a:r>
              <a:rPr lang="en-CA" altLang="en-US" dirty="0" smtClean="0">
                <a:ea typeface="ＭＳ Ｐゴシック" pitchFamily="34" charset="-128"/>
              </a:rPr>
              <a:t>world</a:t>
            </a:r>
            <a:endParaRPr lang="en-CA" altLang="en-US" dirty="0">
              <a:ea typeface="ＭＳ Ｐゴシック" pitchFamily="34" charset="-128"/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Clr>
                <a:schemeClr val="tx2"/>
              </a:buClr>
              <a:buFont typeface="Arial"/>
              <a:buChar char="•"/>
              <a:defRPr/>
            </a:pPr>
            <a:r>
              <a:rPr lang="en-CA" altLang="en-US" dirty="0">
                <a:ea typeface="ＭＳ Ｐゴシック" pitchFamily="34" charset="-128"/>
              </a:rPr>
              <a:t>Better application and use of Software Engineering p</a:t>
            </a:r>
            <a:r>
              <a:rPr lang="en-CA" altLang="en-US" dirty="0" smtClean="0">
                <a:ea typeface="ＭＳ Ｐゴシック" pitchFamily="34" charset="-128"/>
              </a:rPr>
              <a:t>rinciples</a:t>
            </a:r>
            <a:endParaRPr lang="el-GR" altLang="en-US" dirty="0">
              <a:ea typeface="ＭＳ Ｐゴシック" pitchFamily="34" charset="-128"/>
            </a:endParaRPr>
          </a:p>
          <a:p>
            <a:pPr lvl="1" fontAlgn="auto">
              <a:lnSpc>
                <a:spcPct val="80000"/>
              </a:lnSpc>
              <a:spcAft>
                <a:spcPts val="0"/>
              </a:spcAft>
              <a:buClr>
                <a:schemeClr val="tx2"/>
              </a:buClr>
              <a:buFont typeface="Arial"/>
              <a:buChar char="•"/>
              <a:defRPr/>
            </a:pPr>
            <a:r>
              <a:rPr lang="en-US" altLang="en-US" dirty="0">
                <a:ea typeface="ＭＳ Ｐゴシック" pitchFamily="34" charset="-128"/>
              </a:rPr>
              <a:t>Information/data hiding</a:t>
            </a:r>
            <a:endParaRPr lang="el-GR" altLang="en-US" dirty="0">
              <a:ea typeface="ＭＳ Ｐゴシック" pitchFamily="34" charset="-128"/>
            </a:endParaRPr>
          </a:p>
          <a:p>
            <a:pPr lvl="1" fontAlgn="auto">
              <a:lnSpc>
                <a:spcPct val="80000"/>
              </a:lnSpc>
              <a:spcAft>
                <a:spcPts val="0"/>
              </a:spcAft>
              <a:buClr>
                <a:schemeClr val="tx2"/>
              </a:buClr>
              <a:buFont typeface="Arial"/>
              <a:buChar char="•"/>
              <a:defRPr/>
            </a:pPr>
            <a:r>
              <a:rPr lang="en-CA" altLang="en-US" dirty="0">
                <a:ea typeface="ＭＳ Ｐゴシック" pitchFamily="34" charset="-128"/>
              </a:rPr>
              <a:t>E</a:t>
            </a:r>
            <a:r>
              <a:rPr lang="en-US" altLang="en-US" dirty="0" smtClean="0">
                <a:ea typeface="ＭＳ Ｐゴシック" pitchFamily="34" charset="-128"/>
              </a:rPr>
              <a:t>ncapsulation</a:t>
            </a:r>
            <a:endParaRPr lang="en-US" altLang="en-US" dirty="0">
              <a:ea typeface="ＭＳ Ｐゴシック" pitchFamily="34" charset="-128"/>
            </a:endParaRPr>
          </a:p>
          <a:p>
            <a:pPr lvl="1" fontAlgn="auto">
              <a:lnSpc>
                <a:spcPct val="80000"/>
              </a:lnSpc>
              <a:spcAft>
                <a:spcPts val="0"/>
              </a:spcAft>
              <a:buClr>
                <a:schemeClr val="tx2"/>
              </a:buClr>
              <a:buFont typeface="Arial"/>
              <a:buChar char="•"/>
              <a:defRPr/>
            </a:pPr>
            <a:r>
              <a:rPr lang="en-US" altLang="en-US" dirty="0">
                <a:ea typeface="ＭＳ Ｐゴシック" pitchFamily="34" charset="-128"/>
              </a:rPr>
              <a:t>Abstraction</a:t>
            </a:r>
            <a:endParaRPr lang="el-GR" altLang="en-US" dirty="0">
              <a:ea typeface="ＭＳ Ｐゴシック" pitchFamily="34" charset="-128"/>
            </a:endParaRPr>
          </a:p>
          <a:p>
            <a:pPr lvl="1" fontAlgn="auto">
              <a:lnSpc>
                <a:spcPct val="80000"/>
              </a:lnSpc>
              <a:spcAft>
                <a:spcPts val="0"/>
              </a:spcAft>
              <a:buClr>
                <a:schemeClr val="tx2"/>
              </a:buClr>
              <a:buFont typeface="Arial"/>
              <a:buChar char="•"/>
              <a:defRPr/>
            </a:pPr>
            <a:r>
              <a:rPr lang="en-CA" altLang="en-US" dirty="0">
                <a:ea typeface="ＭＳ Ｐゴシック" pitchFamily="34" charset="-128"/>
              </a:rPr>
              <a:t>M</a:t>
            </a:r>
            <a:r>
              <a:rPr lang="en-US" altLang="en-US" dirty="0" smtClean="0">
                <a:ea typeface="ＭＳ Ｐゴシック" pitchFamily="34" charset="-128"/>
              </a:rPr>
              <a:t>odularization</a:t>
            </a:r>
            <a:endParaRPr lang="en-US" altLang="en-US" dirty="0">
              <a:ea typeface="ＭＳ Ｐゴシック" pitchFamily="34" charset="-128"/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Clr>
                <a:schemeClr val="tx2"/>
              </a:buClr>
              <a:buFont typeface="Arial"/>
              <a:buChar char="•"/>
              <a:defRPr/>
            </a:pPr>
            <a:r>
              <a:rPr lang="en-CA" altLang="en-US" dirty="0">
                <a:ea typeface="ＭＳ Ｐゴシック" pitchFamily="34" charset="-128"/>
              </a:rPr>
              <a:t>Better integration with other programs and libraries through agreed </a:t>
            </a:r>
            <a:r>
              <a:rPr lang="en-CA" altLang="en-US" dirty="0" smtClean="0">
                <a:ea typeface="ＭＳ Ｐゴシック" pitchFamily="34" charset="-128"/>
              </a:rPr>
              <a:t>upon and standardized interfaces</a:t>
            </a:r>
            <a:endParaRPr lang="en-CA" altLang="en-US" dirty="0">
              <a:ea typeface="ＭＳ Ｐゴシック" pitchFamily="34" charset="-128"/>
            </a:endParaRPr>
          </a:p>
          <a:p>
            <a:pPr lvl="1"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en-US" altLang="en-US" sz="1600" dirty="0">
              <a:ea typeface="ＭＳ Ｐゴシック" pitchFamily="34" charset="-128"/>
              <a:sym typeface="Wingdings" pitchFamily="2" charset="2"/>
            </a:endParaRPr>
          </a:p>
        </p:txBody>
      </p:sp>
      <p:sp>
        <p:nvSpPr>
          <p:cNvPr id="9219" name="Slide Number Placeholder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31F0BC02-1C2D-6E46-9731-781CE7D9DE95}" type="slidenum">
              <a:rPr lang="en-US" altLang="en-US" sz="1200">
                <a:solidFill>
                  <a:schemeClr val="bg1"/>
                </a:solidFill>
                <a:latin typeface="Times New Roman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200" dirty="0">
              <a:solidFill>
                <a:schemeClr val="bg1"/>
              </a:solidFill>
              <a:latin typeface="Times New Roman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 smtClean="0"/>
              <a:t>Benefits of Object-Oriented Programming</a:t>
            </a:r>
            <a:endParaRPr lang="en-US" altLang="en-US" dirty="0"/>
          </a:p>
        </p:txBody>
      </p:sp>
      <p:sp>
        <p:nvSpPr>
          <p:cNvPr id="1024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altLang="en-US" dirty="0" smtClean="0"/>
              <a:t>Information</a:t>
            </a:r>
            <a:r>
              <a:rPr lang="en-US" altLang="en-US" dirty="0" smtClean="0"/>
              <a:t> hiding:</a:t>
            </a:r>
          </a:p>
          <a:p>
            <a:pPr lvl="1"/>
            <a:r>
              <a:rPr lang="en-CA" altLang="en-US" dirty="0" smtClean="0"/>
              <a:t>Refers to shielding and </a:t>
            </a:r>
            <a:r>
              <a:rPr lang="en-US" altLang="en-US" dirty="0" smtClean="0"/>
              <a:t>“hiding” the underlying design and implementation details of a subsystem (or a class) from the rest of the program</a:t>
            </a:r>
          </a:p>
          <a:p>
            <a:pPr lvl="1"/>
            <a:r>
              <a:rPr lang="en-US" altLang="en-US" dirty="0" smtClean="0"/>
              <a:t>Instead of needing to know the details, the rest of the program simply interacts with the subsystem through a published interface</a:t>
            </a:r>
          </a:p>
          <a:p>
            <a:pPr lvl="1"/>
            <a:r>
              <a:rPr lang="en-US" altLang="en-US" dirty="0" smtClean="0"/>
              <a:t>For example, if the subsystem is a class, then information hiding is shielding and hiding from the rest of the program (i.e. other classes) how data members and member functions (i.e. methods) are implemented; instead they only need to know how to invoke the relevant methods </a:t>
            </a:r>
            <a:r>
              <a:rPr lang="en-CA" altLang="en-US" dirty="0" smtClean="0"/>
              <a:t> </a:t>
            </a:r>
            <a:endParaRPr lang="el-GR" altLang="en-US" dirty="0" smtClean="0"/>
          </a:p>
          <a:p>
            <a:pPr lvl="1"/>
            <a:endParaRPr lang="en-US" altLang="en-US" dirty="0"/>
          </a:p>
        </p:txBody>
      </p:sp>
      <p:sp>
        <p:nvSpPr>
          <p:cNvPr id="10243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fld id="{86FD54D5-93C3-D845-BCC6-95BD4974C7D3}" type="slidenum">
              <a:rPr lang="en-US" altLang="en-US" smtClean="0"/>
              <a:pPr/>
              <a:t>10</a:t>
            </a:fld>
            <a:endParaRPr lang="en-US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 smtClean="0"/>
              <a:t>Benefits of Object-Oriented Programming</a:t>
            </a:r>
            <a:endParaRPr lang="en-US" altLang="en-US" dirty="0"/>
          </a:p>
        </p:txBody>
      </p:sp>
      <p:sp>
        <p:nvSpPr>
          <p:cNvPr id="1024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altLang="en-US" dirty="0" smtClean="0"/>
              <a:t>Encapsulation</a:t>
            </a:r>
            <a:r>
              <a:rPr lang="en-US" altLang="en-US" dirty="0" smtClean="0"/>
              <a:t>: </a:t>
            </a:r>
          </a:p>
          <a:p>
            <a:pPr lvl="1"/>
            <a:r>
              <a:rPr lang="en-US" altLang="en-US" dirty="0" smtClean="0"/>
              <a:t>Refers to the bundling of data and functionality together into a single package that is accessed through a well defined interface, as opposed to having things spread around a program or otherwise only loosely associated </a:t>
            </a:r>
          </a:p>
          <a:p>
            <a:pPr lvl="1"/>
            <a:r>
              <a:rPr lang="en-US" altLang="en-US" dirty="0" smtClean="0"/>
              <a:t>Not only does this promote information hiding, but this also effectively restricts direct access to at least some of the package’s data and functions</a:t>
            </a:r>
          </a:p>
          <a:p>
            <a:pPr lvl="1"/>
            <a:endParaRPr lang="en-US" altLang="en-US" dirty="0"/>
          </a:p>
        </p:txBody>
      </p:sp>
      <p:sp>
        <p:nvSpPr>
          <p:cNvPr id="10243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fld id="{86FD54D5-93C3-D845-BCC6-95BD4974C7D3}" type="slidenum">
              <a:rPr lang="en-US" altLang="en-US" smtClean="0"/>
              <a:pPr/>
              <a:t>11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112112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 smtClean="0"/>
              <a:t>Benefits of Object-Oriented Programming</a:t>
            </a:r>
            <a:endParaRPr lang="en-US" altLang="en-US" dirty="0"/>
          </a:p>
        </p:txBody>
      </p:sp>
      <p:sp>
        <p:nvSpPr>
          <p:cNvPr id="1024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Abstraction</a:t>
            </a:r>
            <a:r>
              <a:rPr lang="el-GR" altLang="en-US" dirty="0" smtClean="0"/>
              <a:t>: </a:t>
            </a:r>
            <a:endParaRPr lang="en-US" altLang="en-US" dirty="0" smtClean="0"/>
          </a:p>
          <a:p>
            <a:pPr lvl="1"/>
            <a:r>
              <a:rPr lang="en-US" altLang="en-US" dirty="0" smtClean="0"/>
              <a:t>Refers to modeling an entity (e.g. program, method, algorithm, data) in a way so that only the important characteristics are presented, while the non important ones are omitted</a:t>
            </a:r>
          </a:p>
          <a:p>
            <a:pPr lvl="1"/>
            <a:r>
              <a:rPr lang="en-US" altLang="en-US" dirty="0" smtClean="0"/>
              <a:t>“The </a:t>
            </a:r>
            <a:r>
              <a:rPr lang="en-US" altLang="en-US" dirty="0"/>
              <a:t>essence of abstractions is preserving information that is relevant in a given context, and forgetting information that is irrelevant in that context</a:t>
            </a:r>
            <a:r>
              <a:rPr lang="en-US" altLang="en-US" dirty="0" smtClean="0"/>
              <a:t>.”</a:t>
            </a:r>
            <a:br>
              <a:rPr lang="en-US" altLang="en-US" dirty="0" smtClean="0"/>
            </a:br>
            <a:r>
              <a:rPr lang="en-US" altLang="en-US" dirty="0" smtClean="0"/>
              <a:t>								– </a:t>
            </a:r>
            <a:r>
              <a:rPr lang="en-US" altLang="en-US" dirty="0"/>
              <a:t>John V. Guttag</a:t>
            </a:r>
            <a:endParaRPr lang="en-US" altLang="en-US" dirty="0" smtClean="0"/>
          </a:p>
          <a:p>
            <a:pPr lvl="1"/>
            <a:endParaRPr lang="el-GR" altLang="en-US" dirty="0" smtClean="0"/>
          </a:p>
        </p:txBody>
      </p:sp>
      <p:sp>
        <p:nvSpPr>
          <p:cNvPr id="10243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fld id="{86FD54D5-93C3-D845-BCC6-95BD4974C7D3}" type="slidenum">
              <a:rPr lang="en-US" altLang="en-US" smtClean="0"/>
              <a:pPr/>
              <a:t>12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21821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 smtClean="0"/>
              <a:t>Benefits of Object-Oriented Programming</a:t>
            </a:r>
            <a:endParaRPr lang="en-US" altLang="en-US" dirty="0"/>
          </a:p>
        </p:txBody>
      </p:sp>
      <p:sp>
        <p:nvSpPr>
          <p:cNvPr id="1024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altLang="en-US" dirty="0" smtClean="0"/>
              <a:t>Modularization</a:t>
            </a:r>
            <a:r>
              <a:rPr lang="el-GR" altLang="en-US" dirty="0" smtClean="0"/>
              <a:t>: </a:t>
            </a:r>
          </a:p>
          <a:p>
            <a:pPr lvl="1"/>
            <a:r>
              <a:rPr lang="en-US" altLang="en-US" dirty="0" smtClean="0"/>
              <a:t>Refers to the design approach where a software application is implemented as a collection of independent units (subsystems) that communicate by exchanging only the absolutely necessary information (data) that is required to perform an operation</a:t>
            </a:r>
          </a:p>
          <a:p>
            <a:pPr lvl="1"/>
            <a:r>
              <a:rPr lang="en-US" altLang="en-US" dirty="0" smtClean="0"/>
              <a:t>In other words, they have low coupling</a:t>
            </a:r>
          </a:p>
          <a:p>
            <a:pPr lvl="1"/>
            <a:r>
              <a:rPr lang="en-US" altLang="en-US" dirty="0" smtClean="0"/>
              <a:t>Furthermore, each unit (subsystem) performs a specific operation or a collection of very closely related operations</a:t>
            </a:r>
          </a:p>
          <a:p>
            <a:pPr lvl="1"/>
            <a:r>
              <a:rPr lang="en-US" altLang="en-US" dirty="0" smtClean="0"/>
              <a:t>In other words, they have high cohesion</a:t>
            </a:r>
          </a:p>
          <a:p>
            <a:pPr lvl="1"/>
            <a:r>
              <a:rPr lang="en-US" altLang="en-US" dirty="0" smtClean="0"/>
              <a:t>Usually</a:t>
            </a:r>
            <a:r>
              <a:rPr lang="en-US" altLang="en-US" dirty="0"/>
              <a:t>, a collection of related classes constitutes a </a:t>
            </a:r>
            <a:r>
              <a:rPr lang="en-US" altLang="en-US" dirty="0" smtClean="0"/>
              <a:t>subsystem</a:t>
            </a:r>
            <a:endParaRPr lang="el-GR" altLang="en-US" dirty="0" smtClean="0"/>
          </a:p>
          <a:p>
            <a:pPr lvl="1"/>
            <a:endParaRPr lang="en-US" altLang="en-US" dirty="0"/>
          </a:p>
        </p:txBody>
      </p:sp>
      <p:sp>
        <p:nvSpPr>
          <p:cNvPr id="10243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fld id="{86FD54D5-93C3-D845-BCC6-95BD4974C7D3}" type="slidenum">
              <a:rPr lang="en-US" altLang="en-US" smtClean="0"/>
              <a:pPr/>
              <a:t>13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732285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 smtClean="0"/>
              <a:t>Some Caveats</a:t>
            </a:r>
            <a:endParaRPr lang="en-US" altLang="en-US" dirty="0"/>
          </a:p>
        </p:txBody>
      </p:sp>
      <p:sp>
        <p:nvSpPr>
          <p:cNvPr id="396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altLang="en-US" dirty="0" smtClean="0"/>
              <a:t>Object orientation is not the solution to every programming need</a:t>
            </a:r>
            <a:endParaRPr lang="el-GR" altLang="en-US" dirty="0" smtClean="0"/>
          </a:p>
          <a:p>
            <a:pPr lvl="1"/>
            <a:r>
              <a:rPr lang="en-CA" altLang="en-US" dirty="0" smtClean="0"/>
              <a:t>Data base applications</a:t>
            </a:r>
            <a:r>
              <a:rPr lang="el-GR" altLang="en-US" dirty="0" smtClean="0"/>
              <a:t> </a:t>
            </a:r>
            <a:r>
              <a:rPr lang="el-GR" altLang="en-US" dirty="0" smtClean="0">
                <a:sym typeface="Wingdings" pitchFamily="2" charset="2"/>
              </a:rPr>
              <a:t> </a:t>
            </a:r>
            <a:r>
              <a:rPr lang="en-US" altLang="en-US" dirty="0" smtClean="0">
                <a:sym typeface="Wingdings" pitchFamily="2" charset="2"/>
              </a:rPr>
              <a:t>SQL, 4GLs</a:t>
            </a:r>
          </a:p>
          <a:p>
            <a:pPr lvl="1"/>
            <a:r>
              <a:rPr lang="en-CA" altLang="en-US" dirty="0" smtClean="0">
                <a:sym typeface="Wingdings" pitchFamily="2" charset="2"/>
              </a:rPr>
              <a:t>Embedded systems</a:t>
            </a:r>
            <a:r>
              <a:rPr lang="el-GR" altLang="en-US" dirty="0" smtClean="0">
                <a:sym typeface="Wingdings" pitchFamily="2" charset="2"/>
              </a:rPr>
              <a:t>  </a:t>
            </a:r>
            <a:r>
              <a:rPr lang="en-US" altLang="en-US" dirty="0" smtClean="0">
                <a:sym typeface="Wingdings" pitchFamily="2" charset="2"/>
              </a:rPr>
              <a:t>Assembly, ….. </a:t>
            </a:r>
          </a:p>
          <a:p>
            <a:r>
              <a:rPr lang="en-US" altLang="en-US" dirty="0" smtClean="0">
                <a:sym typeface="Wingdings" pitchFamily="2" charset="2"/>
              </a:rPr>
              <a:t>While object-oriented programming has numerous benefits in theory, achieving those benefits in practice can be difficult and developers often fall short of achieving these goals</a:t>
            </a:r>
          </a:p>
          <a:p>
            <a:pPr lvl="1"/>
            <a:r>
              <a:rPr lang="en-US" altLang="en-US" dirty="0" smtClean="0">
                <a:sym typeface="Wingdings" pitchFamily="2" charset="2"/>
              </a:rPr>
              <a:t>Remember the old adage:  </a:t>
            </a:r>
            <a:br>
              <a:rPr lang="en-US" altLang="en-US" dirty="0" smtClean="0">
                <a:sym typeface="Wingdings" pitchFamily="2" charset="2"/>
              </a:rPr>
            </a:br>
            <a:r>
              <a:rPr lang="en-US" altLang="en-US" dirty="0" smtClean="0">
                <a:sym typeface="Wingdings" pitchFamily="2" charset="2"/>
              </a:rPr>
              <a:t/>
            </a:r>
            <a:br>
              <a:rPr lang="en-US" altLang="en-US" dirty="0" smtClean="0">
                <a:sym typeface="Wingdings" pitchFamily="2" charset="2"/>
              </a:rPr>
            </a:br>
            <a:r>
              <a:rPr lang="en-US" altLang="en-US" dirty="0" smtClean="0">
                <a:sym typeface="Wingdings" pitchFamily="2" charset="2"/>
              </a:rPr>
              <a:t>“In theory, theory and practice are the same.  In practice, they’re not.”</a:t>
            </a:r>
          </a:p>
          <a:p>
            <a:pPr lvl="1"/>
            <a:endParaRPr lang="en-US" altLang="en-US" dirty="0">
              <a:sym typeface="Wingdings" pitchFamily="2" charset="2"/>
            </a:endParaRPr>
          </a:p>
        </p:txBody>
      </p:sp>
      <p:sp>
        <p:nvSpPr>
          <p:cNvPr id="9219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fld id="{31F0BC02-1C2D-6E46-9731-781CE7D9DE95}" type="slidenum">
              <a:rPr lang="en-US" altLang="en-US" smtClean="0"/>
              <a:pPr/>
              <a:t>14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683034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 smtClean="0"/>
              <a:t>Some Caveats</a:t>
            </a:r>
            <a:endParaRPr lang="en-US" altLang="en-US" dirty="0"/>
          </a:p>
        </p:txBody>
      </p:sp>
      <p:sp>
        <p:nvSpPr>
          <p:cNvPr id="396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Most importantly, this has been a fairly superficial coverage of object-oriented programming, and many details have been glossed over or left out for now</a:t>
            </a:r>
            <a:br>
              <a:rPr lang="en-US" altLang="en-US" dirty="0" smtClean="0"/>
            </a:br>
            <a:endParaRPr lang="en-US" altLang="en-US" dirty="0" smtClean="0"/>
          </a:p>
          <a:p>
            <a:r>
              <a:rPr lang="en-US" altLang="en-US" dirty="0" smtClean="0">
                <a:sym typeface="Wingdings" pitchFamily="2" charset="2"/>
              </a:rPr>
              <a:t>As we progress through the course and explore C++ as a language, we will come back and delve deeper into things accordingly …</a:t>
            </a:r>
          </a:p>
          <a:p>
            <a:pPr lvl="1"/>
            <a:endParaRPr lang="en-US" altLang="en-US" dirty="0">
              <a:sym typeface="Wingdings" pitchFamily="2" charset="2"/>
            </a:endParaRPr>
          </a:p>
        </p:txBody>
      </p:sp>
      <p:sp>
        <p:nvSpPr>
          <p:cNvPr id="9219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fld id="{31F0BC02-1C2D-6E46-9731-781CE7D9DE95}" type="slidenum">
              <a:rPr lang="en-US" altLang="en-US" smtClean="0"/>
              <a:pPr/>
              <a:t>15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52986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woop Blueprin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woop Blueprint" id="{FFA66CE4-CED5-634D-BC36-2D0695408B12}" vid="{FB768D05-5D1D-EB4E-8B46-317AA78841D8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Swoop Blueprint</Template>
  <TotalTime>8289</TotalTime>
  <Words>1094</Words>
  <Application>Microsoft Macintosh PowerPoint</Application>
  <PresentationFormat>Widescreen</PresentationFormat>
  <Paragraphs>137</Paragraphs>
  <Slides>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Courier</vt:lpstr>
      <vt:lpstr>ＭＳ Ｐゴシック</vt:lpstr>
      <vt:lpstr>Times New Roman</vt:lpstr>
      <vt:lpstr>Wingdings</vt:lpstr>
      <vt:lpstr>Swoop Blueprint</vt:lpstr>
      <vt:lpstr>Object-Oriented Programming</vt:lpstr>
      <vt:lpstr>Procedural Programming</vt:lpstr>
      <vt:lpstr>Procedural Programming</vt:lpstr>
      <vt:lpstr>Procedural Programming</vt:lpstr>
      <vt:lpstr>Object-Oriented Programming</vt:lpstr>
      <vt:lpstr>Object-Oriented Programming</vt:lpstr>
      <vt:lpstr>Object-Oriented Programming</vt:lpstr>
      <vt:lpstr>Procedural vs. Object-Oriented Programming</vt:lpstr>
      <vt:lpstr>Benefits of Object-Oriented Programming</vt:lpstr>
      <vt:lpstr>Benefits of Object-Oriented Programming</vt:lpstr>
      <vt:lpstr>Benefits of Object-Oriented Programming</vt:lpstr>
      <vt:lpstr>Benefits of Object-Oriented Programming</vt:lpstr>
      <vt:lpstr>Benefits of Object-Oriented Programming</vt:lpstr>
      <vt:lpstr>Some Caveats</vt:lpstr>
      <vt:lpstr>Some Caveats</vt:lpstr>
    </vt:vector>
  </TitlesOfParts>
  <Company>Kirkwood Community College</Company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C++ Vs. Java</dc:title>
  <dc:creator>Kirkwood Community College</dc:creator>
  <cp:lastModifiedBy>Hao Ming Wang</cp:lastModifiedBy>
  <cp:revision>586</cp:revision>
  <dcterms:created xsi:type="dcterms:W3CDTF">2014-09-08T02:18:26Z</dcterms:created>
  <dcterms:modified xsi:type="dcterms:W3CDTF">2018-09-06T20:00:15Z</dcterms:modified>
</cp:coreProperties>
</file>