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73" r:id="rId4"/>
    <p:sldId id="258" r:id="rId5"/>
    <p:sldId id="259" r:id="rId6"/>
    <p:sldId id="266" r:id="rId7"/>
    <p:sldId id="269" r:id="rId8"/>
    <p:sldId id="262" r:id="rId9"/>
    <p:sldId id="261" r:id="rId10"/>
    <p:sldId id="263" r:id="rId11"/>
    <p:sldId id="268" r:id="rId12"/>
    <p:sldId id="267" r:id="rId13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6497"/>
    <a:srgbClr val="8FCD61"/>
    <a:srgbClr val="FFFF00"/>
    <a:srgbClr val="92BA74"/>
    <a:srgbClr val="FF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42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CCB182B0-0D73-4353-8A87-FD166FCEFA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241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CA708C0-E2A1-4949-B8AF-893ED056728B}" type="datetimeFigureOut">
              <a:rPr lang="en-US"/>
              <a:pPr>
                <a:defRPr/>
              </a:pPr>
              <a:t>11/7/2016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9" y="4560889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186BDF-EDBF-46C4-A920-23A77A288CE4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740839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20168F2-CB47-4301-925B-D4F16C9DFD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2"/>
          </p:nvPr>
        </p:nvSpPr>
        <p:spPr>
          <a:xfrm>
            <a:off x="3114675" y="6308725"/>
            <a:ext cx="2895600" cy="330200"/>
          </a:xfrm>
          <a:prstGeom prst="rect">
            <a:avLst/>
          </a:prstGeom>
          <a:ln/>
        </p:spPr>
        <p:txBody>
          <a:bodyPr/>
          <a:lstStyle>
            <a:lvl1pPr>
              <a:defRPr sz="1600">
                <a:solidFill>
                  <a:schemeClr val="tx2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r>
              <a:rPr lang="en-US" dirty="0" smtClean="0"/>
              <a:t>BIO1130 Lab 3 - Microevolution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9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4400" b="1" kern="12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14675" y="6308725"/>
            <a:ext cx="2895600" cy="330200"/>
          </a:xfrm>
          <a:prstGeom prst="rect">
            <a:avLst/>
          </a:prstGeom>
          <a:ln/>
        </p:spPr>
        <p:txBody>
          <a:bodyPr/>
          <a:lstStyle>
            <a:lvl1pPr>
              <a:defRPr sz="1600">
                <a:solidFill>
                  <a:schemeClr val="tx2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r>
              <a:rPr lang="en-US" dirty="0" smtClean="0"/>
              <a:t>BIO1130 Lab 3 - Microevolution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23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0567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396497"/>
          </a:solidFill>
          <a:latin typeface="Calibri" panose="020F0502020204030204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None/>
        <a:defRPr sz="3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57200" indent="0" algn="l" rtl="0" eaLnBrk="0" fontAlgn="base" hangingPunct="0">
        <a:spcBef>
          <a:spcPct val="20000"/>
        </a:spcBef>
        <a:spcAft>
          <a:spcPct val="0"/>
        </a:spcAft>
        <a:buNone/>
        <a:defRPr sz="2800">
          <a:solidFill>
            <a:schemeClr val="tx1"/>
          </a:solidFill>
          <a:latin typeface="+mn-lt"/>
        </a:defRPr>
      </a:lvl2pPr>
      <a:lvl3pPr marL="914400" indent="0" algn="l" rtl="0" eaLnBrk="0" fontAlgn="base" hangingPunct="0">
        <a:spcBef>
          <a:spcPct val="20000"/>
        </a:spcBef>
        <a:spcAft>
          <a:spcPct val="0"/>
        </a:spcAft>
        <a:buNone/>
        <a:defRPr sz="2400">
          <a:solidFill>
            <a:schemeClr val="tx1"/>
          </a:solidFill>
          <a:latin typeface="+mn-lt"/>
        </a:defRPr>
      </a:lvl3pPr>
      <a:lvl4pPr marL="1371600" indent="0" algn="l" rtl="0" eaLnBrk="0" fontAlgn="base" hangingPunct="0">
        <a:spcBef>
          <a:spcPct val="20000"/>
        </a:spcBef>
        <a:spcAft>
          <a:spcPct val="0"/>
        </a:spcAft>
        <a:buNone/>
        <a:defRPr sz="2000">
          <a:solidFill>
            <a:schemeClr val="tx1"/>
          </a:solidFill>
          <a:latin typeface="+mn-lt"/>
        </a:defRPr>
      </a:lvl4pPr>
      <a:lvl5pPr marL="1828800" indent="0" algn="l" rtl="0" eaLnBrk="0" fontAlgn="base" hangingPunct="0">
        <a:spcBef>
          <a:spcPct val="20000"/>
        </a:spcBef>
        <a:spcAft>
          <a:spcPct val="0"/>
        </a:spcAft>
        <a:buNone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bs.umn.edu/populu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1025837" y="2503685"/>
            <a:ext cx="691727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5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BIO1130 LAB 4</a:t>
            </a:r>
          </a:p>
          <a:p>
            <a:pPr algn="ctr" eaLnBrk="1" hangingPunct="1"/>
            <a:r>
              <a:rPr lang="en-US" sz="5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 MICROEVOLUTION</a:t>
            </a:r>
            <a:endParaRPr lang="en-US" sz="5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of the lab: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 smtClean="0"/>
              <a:t>Understand various concepts of microevolution using simulated populations:</a:t>
            </a:r>
          </a:p>
          <a:p>
            <a:pPr>
              <a:defRPr/>
            </a:pPr>
            <a:r>
              <a:rPr lang="en-US" dirty="0" smtClean="0"/>
              <a:t> Allelic and genotypic frequencies</a:t>
            </a:r>
          </a:p>
          <a:p>
            <a:pPr>
              <a:defRPr/>
            </a:pPr>
            <a:r>
              <a:rPr lang="en-US" dirty="0" smtClean="0"/>
              <a:t> Hardy-Weinberg (HW) equilibrium</a:t>
            </a:r>
          </a:p>
          <a:p>
            <a:pPr>
              <a:defRPr/>
            </a:pPr>
            <a:r>
              <a:rPr lang="en-US" dirty="0" smtClean="0"/>
              <a:t> Evolutionary forces such as:</a:t>
            </a:r>
          </a:p>
          <a:p>
            <a:pPr lvl="1">
              <a:defRPr/>
            </a:pPr>
            <a:r>
              <a:rPr lang="en-US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 Genetic drift</a:t>
            </a:r>
          </a:p>
          <a:p>
            <a:pPr lvl="1">
              <a:defRPr/>
            </a:pPr>
            <a:r>
              <a:rPr lang="en-US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 Mutation and Selection</a:t>
            </a:r>
          </a:p>
          <a:p>
            <a:pPr>
              <a:defRPr/>
            </a:pPr>
            <a:r>
              <a:rPr lang="en-US" dirty="0" smtClean="0"/>
              <a:t> Effect of population size on evolutionary forces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Locus (pl. loci): </a:t>
            </a:r>
            <a:r>
              <a:rPr lang="en-US" dirty="0" smtClean="0"/>
              <a:t>any particular location in the genome (ex: green or blue loci in this lab).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Allele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en-US" dirty="0"/>
              <a:t> </a:t>
            </a:r>
            <a:r>
              <a:rPr lang="en-US" dirty="0" smtClean="0"/>
              <a:t>different possible forms (=sequences) that are </a:t>
            </a:r>
            <a:r>
              <a:rPr lang="en-US" dirty="0"/>
              <a:t>present </a:t>
            </a:r>
            <a:r>
              <a:rPr lang="en-US" dirty="0" smtClean="0"/>
              <a:t>at one </a:t>
            </a:r>
            <a:r>
              <a:rPr lang="en-US" dirty="0"/>
              <a:t>locus </a:t>
            </a:r>
            <a:r>
              <a:rPr lang="en-US" dirty="0" smtClean="0"/>
              <a:t>(</a:t>
            </a:r>
            <a:r>
              <a:rPr lang="en-US" dirty="0"/>
              <a:t>ex: </a:t>
            </a:r>
            <a:r>
              <a:rPr lang="en-US" dirty="0" smtClean="0"/>
              <a:t>G or g at the green locus)</a:t>
            </a:r>
            <a:endParaRPr lang="en-CA" dirty="0"/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Genotype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en-US" dirty="0" smtClean="0"/>
              <a:t> type of allele(s) present at one locus in one individual (ex: GG, </a:t>
            </a:r>
            <a:r>
              <a:rPr lang="en-US" dirty="0" err="1" smtClean="0"/>
              <a:t>Gg</a:t>
            </a:r>
            <a:r>
              <a:rPr lang="en-US" dirty="0" smtClean="0"/>
              <a:t> and </a:t>
            </a:r>
            <a:r>
              <a:rPr lang="en-US" dirty="0" err="1" smtClean="0"/>
              <a:t>gg</a:t>
            </a:r>
            <a:r>
              <a:rPr lang="en-US" dirty="0" smtClean="0"/>
              <a:t>).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Allele frequency: </a:t>
            </a:r>
            <a:r>
              <a:rPr lang="en-US" dirty="0" smtClean="0"/>
              <a:t>number of one type of allele relative to the total number of alleles (at the same locus) present in the population</a:t>
            </a:r>
          </a:p>
          <a:p>
            <a:pPr marL="857250" lvl="1" indent="-457200"/>
            <a:r>
              <a:rPr lang="en-US" dirty="0" smtClean="0"/>
              <a:t>ex: number of </a:t>
            </a:r>
            <a:r>
              <a:rPr lang="en-US" b="1" dirty="0"/>
              <a:t>g</a:t>
            </a:r>
            <a:r>
              <a:rPr lang="en-US" dirty="0" smtClean="0"/>
              <a:t> divided by the number of </a:t>
            </a:r>
            <a:r>
              <a:rPr lang="en-US" b="1" dirty="0" err="1" smtClean="0"/>
              <a:t>G+g</a:t>
            </a:r>
            <a:r>
              <a:rPr lang="en-US" dirty="0" smtClean="0"/>
              <a:t> in the population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Genotype frequency: </a:t>
            </a:r>
            <a:r>
              <a:rPr lang="en-US" dirty="0" smtClean="0"/>
              <a:t>number of one type of genotype relative to the total number of genotypes at one locus.</a:t>
            </a:r>
          </a:p>
          <a:p>
            <a:pPr lvl="1"/>
            <a:r>
              <a:rPr lang="en-US" dirty="0" smtClean="0"/>
              <a:t>Ex: number of GG divided by number of genotypes at the Green locus in the population.</a:t>
            </a:r>
          </a:p>
        </p:txBody>
      </p:sp>
    </p:spTree>
    <p:extLst>
      <p:ext uri="{BB962C8B-B14F-4D97-AF65-F5344CB8AC3E}">
        <p14:creationId xmlns:p14="http://schemas.microsoft.com/office/powerpoint/2010/main" val="386688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 of the lab</a:t>
            </a:r>
            <a:endParaRPr lang="en-CA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3 distinct parts in the lab: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US" dirty="0" err="1" smtClean="0"/>
              <a:t>Prelab</a:t>
            </a:r>
            <a:r>
              <a:rPr lang="en-US" dirty="0" smtClean="0"/>
              <a:t> quiz: 5 questions (15% of this lab mark) on the lab objectives and methods (from the lab manual text)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US" dirty="0" smtClean="0"/>
              <a:t>In-class simulation of a fish population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US" dirty="0" smtClean="0"/>
              <a:t>Computer simulation using </a:t>
            </a:r>
            <a:r>
              <a:rPr lang="en-US" dirty="0" err="1" smtClean="0"/>
              <a:t>Populus</a:t>
            </a:r>
            <a:r>
              <a:rPr lang="en-US" dirty="0" smtClean="0"/>
              <a:t> software.</a:t>
            </a:r>
          </a:p>
          <a:p>
            <a:endParaRPr lang="en-US" dirty="0" smtClean="0"/>
          </a:p>
          <a:p>
            <a:r>
              <a:rPr lang="en-US" dirty="0" smtClean="0"/>
              <a:t>Parts 2 and 3: You will work in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groups of two students</a:t>
            </a:r>
            <a:r>
              <a:rPr lang="en-US" dirty="0" smtClean="0"/>
              <a:t> and will hand in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ONE</a:t>
            </a:r>
            <a:r>
              <a:rPr lang="en-US" dirty="0" smtClean="0"/>
              <a:t> questionnaire per pair of students at the end of the lab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 I: In-class fish population (1/2)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At the beginning of the lab, each student pair will be given a card representing a fish genotype with 3 attributes: 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600" dirty="0" smtClean="0"/>
              <a:t>		</a:t>
            </a:r>
            <a:r>
              <a:rPr lang="en-US" sz="2600" b="1" dirty="0" smtClean="0"/>
              <a:t>- 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Blue locus genotype (B/b)   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600" b="1" dirty="0" smtClean="0"/>
              <a:t>		-</a:t>
            </a:r>
            <a:r>
              <a:rPr lang="en-US" sz="2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600" b="1" dirty="0" smtClean="0">
                <a:solidFill>
                  <a:srgbClr val="00B050"/>
                </a:solidFill>
              </a:rPr>
              <a:t>Green locus genotype (G/g)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600" b="1" dirty="0" smtClean="0"/>
              <a:t>		- Mating Type (XX / XY)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sz="26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Then, the fish population will undergo several rounds of allele exchange (reproduction) under various conditions and will experience genetic drift, mutation and selection processes.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 I: In-class fish population (2/2)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Small squares of cardboard will represent alleles used for the allele exchange process.</a:t>
            </a:r>
          </a:p>
          <a:p>
            <a:r>
              <a:rPr lang="en-US" dirty="0" smtClean="0"/>
              <a:t>Each allele exchange round is done simultaneously by the whole class.</a:t>
            </a:r>
          </a:p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After 3 rounds of allele exchange</a:t>
            </a:r>
            <a:r>
              <a:rPr lang="en-US" dirty="0" smtClean="0"/>
              <a:t>, genotypes will be counted. Then, the new fish population will be characterized by calculating allele and genotype frequencies.</a:t>
            </a:r>
          </a:p>
          <a:p>
            <a:r>
              <a:rPr lang="en-US" dirty="0" smtClean="0"/>
              <a:t>Follow step by step instructions from lab manual and progressively answer to questions.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21384" y="1328286"/>
            <a:ext cx="7430700" cy="4841508"/>
          </a:xfrm>
          <a:prstGeom prst="roundRect">
            <a:avLst>
              <a:gd name="adj" fmla="val 3347"/>
            </a:avLst>
          </a:prstGeom>
          <a:solidFill>
            <a:schemeClr val="bg1">
              <a:lumMod val="95000"/>
            </a:schemeClr>
          </a:solidFill>
          <a:ln w="19050"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ounded Rectangle 5"/>
          <p:cNvSpPr/>
          <p:nvPr/>
        </p:nvSpPr>
        <p:spPr>
          <a:xfrm>
            <a:off x="519764" y="1414913"/>
            <a:ext cx="6285297" cy="3243714"/>
          </a:xfrm>
          <a:prstGeom prst="roundRect">
            <a:avLst>
              <a:gd name="adj" fmla="val 4204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ounded Rectangle 4"/>
          <p:cNvSpPr/>
          <p:nvPr/>
        </p:nvSpPr>
        <p:spPr>
          <a:xfrm>
            <a:off x="336884" y="1520792"/>
            <a:ext cx="7180447" cy="2685448"/>
          </a:xfrm>
          <a:prstGeom prst="roundRect">
            <a:avLst>
              <a:gd name="adj" fmla="val 8423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658"/>
            <a:ext cx="8229600" cy="1143000"/>
          </a:xfrm>
        </p:spPr>
        <p:txBody>
          <a:bodyPr/>
          <a:lstStyle/>
          <a:p>
            <a:r>
              <a:rPr lang="en-CA" dirty="0" smtClean="0"/>
              <a:t>Allele exchange procedure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0664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smtClean="0"/>
              <a:t>Take both blue allele from card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>
                <a:solidFill>
                  <a:schemeClr val="accent1">
                    <a:lumMod val="25000"/>
                  </a:schemeClr>
                </a:solidFill>
              </a:rPr>
              <a:t>Mate 1 randomly picks blue allele 1 from Mate 2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>
                <a:solidFill>
                  <a:schemeClr val="accent1">
                    <a:lumMod val="25000"/>
                  </a:schemeClr>
                </a:solidFill>
              </a:rPr>
              <a:t>Mate 2 randomly picks blue allele 2 from Mate 1</a:t>
            </a:r>
          </a:p>
          <a:p>
            <a:pPr marL="0" indent="0">
              <a:buNone/>
            </a:pPr>
            <a:r>
              <a:rPr lang="en-CA" dirty="0" smtClean="0"/>
              <a:t>Put back blue alleles on card</a:t>
            </a:r>
          </a:p>
          <a:p>
            <a:pPr marL="0" indent="0">
              <a:buNone/>
            </a:pPr>
            <a:r>
              <a:rPr lang="en-CA" dirty="0" smtClean="0"/>
              <a:t>Repeat with green alleles</a:t>
            </a:r>
          </a:p>
          <a:p>
            <a:pPr marL="0" indent="0">
              <a:buNone/>
            </a:pPr>
            <a:r>
              <a:rPr lang="en-CA" dirty="0" smtClean="0"/>
              <a:t>Repeat blue + green for 2</a:t>
            </a:r>
            <a:r>
              <a:rPr lang="en-CA" baseline="30000" dirty="0" smtClean="0"/>
              <a:t>nd</a:t>
            </a:r>
            <a:r>
              <a:rPr lang="en-CA" dirty="0" smtClean="0"/>
              <a:t> offspring</a:t>
            </a:r>
          </a:p>
          <a:p>
            <a:pPr marL="0" indent="0">
              <a:buNone/>
            </a:pPr>
            <a:r>
              <a:rPr lang="en-CA" dirty="0" smtClean="0"/>
              <a:t>You keep same mating type throughout experiment.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7267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 II: Computer Simulation using Populus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800" dirty="0" smtClean="0"/>
              <a:t>(http://www.cbs.umn.edu/populus/)</a:t>
            </a:r>
          </a:p>
          <a:p>
            <a:pPr eaLnBrk="1" hangingPunct="1"/>
            <a:r>
              <a:rPr lang="en-US" sz="1800" dirty="0" smtClean="0"/>
              <a:t>To run </a:t>
            </a:r>
            <a:r>
              <a:rPr lang="en-US" sz="1800" dirty="0" err="1" smtClean="0"/>
              <a:t>populus</a:t>
            </a:r>
            <a:r>
              <a:rPr lang="en-US" sz="1800" dirty="0" smtClean="0"/>
              <a:t>, click on the “Populus” link located in the </a:t>
            </a:r>
            <a:r>
              <a:rPr lang="en-US" sz="1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application launcher </a:t>
            </a:r>
            <a:r>
              <a:rPr lang="en-US" sz="1800" dirty="0" smtClean="0"/>
              <a:t>window on the desktop. The </a:t>
            </a:r>
            <a:r>
              <a:rPr lang="en-US" sz="1800" dirty="0" err="1" smtClean="0"/>
              <a:t>populus</a:t>
            </a:r>
            <a:r>
              <a:rPr lang="en-US" sz="1800" dirty="0" smtClean="0"/>
              <a:t> interface:</a:t>
            </a:r>
          </a:p>
          <a:p>
            <a:pPr eaLnBrk="1" hangingPunct="1">
              <a:buFontTx/>
              <a:buNone/>
            </a:pPr>
            <a:endParaRPr lang="en-US" sz="1800" dirty="0" smtClean="0"/>
          </a:p>
        </p:txBody>
      </p:sp>
      <p:pic>
        <p:nvPicPr>
          <p:cNvPr id="8197" name="Picture 13" descr="2006-10-19_15-08-05-7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11"/>
          <a:stretch>
            <a:fillRect/>
          </a:stretch>
        </p:blipFill>
        <p:spPr bwMode="auto">
          <a:xfrm>
            <a:off x="950913" y="2819400"/>
            <a:ext cx="7354887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Line 14"/>
          <p:cNvSpPr>
            <a:spLocks noChangeShapeType="1"/>
          </p:cNvSpPr>
          <p:nvPr/>
        </p:nvSpPr>
        <p:spPr bwMode="auto">
          <a:xfrm flipV="1">
            <a:off x="1771650" y="5876925"/>
            <a:ext cx="381000" cy="371475"/>
          </a:xfrm>
          <a:prstGeom prst="line">
            <a:avLst/>
          </a:prstGeom>
          <a:noFill/>
          <a:ln w="1143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199" name="Text Box 15"/>
          <p:cNvSpPr txBox="1">
            <a:spLocks noChangeArrowheads="1"/>
          </p:cNvSpPr>
          <p:nvPr/>
        </p:nvSpPr>
        <p:spPr bwMode="auto">
          <a:xfrm>
            <a:off x="695325" y="6218238"/>
            <a:ext cx="168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/>
              <a:t>Input Window</a:t>
            </a:r>
          </a:p>
        </p:txBody>
      </p:sp>
      <p:sp>
        <p:nvSpPr>
          <p:cNvPr id="8200" name="Text Box 16"/>
          <p:cNvSpPr txBox="1">
            <a:spLocks noChangeArrowheads="1"/>
          </p:cNvSpPr>
          <p:nvPr/>
        </p:nvSpPr>
        <p:spPr bwMode="auto">
          <a:xfrm>
            <a:off x="6237288" y="6080125"/>
            <a:ext cx="1835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/>
              <a:t>Output window</a:t>
            </a:r>
          </a:p>
        </p:txBody>
      </p:sp>
      <p:sp>
        <p:nvSpPr>
          <p:cNvPr id="8201" name="Line 17"/>
          <p:cNvSpPr>
            <a:spLocks noChangeShapeType="1"/>
          </p:cNvSpPr>
          <p:nvPr/>
        </p:nvSpPr>
        <p:spPr bwMode="auto">
          <a:xfrm flipH="1" flipV="1">
            <a:off x="5576888" y="5399088"/>
            <a:ext cx="566737" cy="849312"/>
          </a:xfrm>
          <a:prstGeom prst="line">
            <a:avLst/>
          </a:prstGeom>
          <a:noFill/>
          <a:ln w="1143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7"/>
          <p:cNvSpPr txBox="1">
            <a:spLocks noChangeArrowheads="1"/>
          </p:cNvSpPr>
          <p:nvPr/>
        </p:nvSpPr>
        <p:spPr bwMode="auto">
          <a:xfrm>
            <a:off x="5105400" y="1776854"/>
            <a:ext cx="3733800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u="sng" dirty="0"/>
              <a:t>Input Window:</a:t>
            </a:r>
          </a:p>
          <a:p>
            <a:pPr eaLnBrk="1" hangingPunct="1"/>
            <a:r>
              <a:rPr lang="en-US" dirty="0"/>
              <a:t>Enter values for each parameter as indicated in the manual:</a:t>
            </a:r>
          </a:p>
          <a:p>
            <a:pPr eaLnBrk="1" hangingPunct="1"/>
            <a:r>
              <a:rPr lang="en-US" dirty="0">
                <a:solidFill>
                  <a:srgbClr val="C00000"/>
                </a:solidFill>
              </a:rPr>
              <a:t>Runtime</a:t>
            </a:r>
            <a:r>
              <a:rPr lang="en-US" dirty="0" smtClean="0"/>
              <a:t>= number </a:t>
            </a:r>
            <a:r>
              <a:rPr lang="en-US" dirty="0"/>
              <a:t>of generations the simulation runs for.</a:t>
            </a:r>
          </a:p>
          <a:p>
            <a:pPr eaLnBrk="1" hangingPunct="1"/>
            <a:r>
              <a:rPr lang="en-US" dirty="0"/>
              <a:t>Population size (N)</a:t>
            </a:r>
          </a:p>
          <a:p>
            <a:pPr eaLnBrk="1" hangingPunct="1"/>
            <a:r>
              <a:rPr lang="en-US" dirty="0">
                <a:solidFill>
                  <a:srgbClr val="C00000"/>
                </a:solidFill>
              </a:rPr>
              <a:t>Number of Loci </a:t>
            </a:r>
            <a:r>
              <a:rPr lang="en-US" dirty="0"/>
              <a:t>(=number of </a:t>
            </a:r>
            <a:r>
              <a:rPr lang="en-US" dirty="0" smtClean="0"/>
              <a:t>populations </a:t>
            </a:r>
            <a:r>
              <a:rPr lang="en-US" dirty="0"/>
              <a:t>in our exercise</a:t>
            </a:r>
            <a:r>
              <a:rPr lang="en-US" dirty="0" smtClean="0"/>
              <a:t>)= 6</a:t>
            </a:r>
            <a:endParaRPr lang="en-US" dirty="0"/>
          </a:p>
          <a:p>
            <a:pPr eaLnBrk="1" hangingPunct="1"/>
            <a:r>
              <a:rPr lang="en-US" dirty="0"/>
              <a:t>Initial frequency (p)</a:t>
            </a:r>
          </a:p>
          <a:p>
            <a:pPr eaLnBrk="1" hangingPunct="1"/>
            <a:endParaRPr lang="en-US" dirty="0"/>
          </a:p>
          <a:p>
            <a:pPr eaLnBrk="1" hangingPunct="1"/>
            <a:r>
              <a:rPr lang="en-US" dirty="0"/>
              <a:t>Press </a:t>
            </a:r>
            <a:r>
              <a:rPr lang="en-US" b="1" dirty="0">
                <a:solidFill>
                  <a:srgbClr val="C00000"/>
                </a:solidFill>
              </a:rPr>
              <a:t>View</a:t>
            </a:r>
            <a:r>
              <a:rPr lang="en-US" dirty="0"/>
              <a:t> to open the output window or to refresh / iterate the simulation</a:t>
            </a:r>
          </a:p>
        </p:txBody>
      </p:sp>
      <p:pic>
        <p:nvPicPr>
          <p:cNvPr id="9220" name="Picture 9" descr="2006-10-19_15-13-22-7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05416"/>
            <a:ext cx="4572000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Genetic drift: Input window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10"/>
          <p:cNvSpPr txBox="1">
            <a:spLocks noChangeArrowheads="1"/>
          </p:cNvSpPr>
          <p:nvPr/>
        </p:nvSpPr>
        <p:spPr bwMode="auto">
          <a:xfrm>
            <a:off x="361950" y="5045520"/>
            <a:ext cx="8440738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dirty="0"/>
              <a:t>Each coloured line represents one population</a:t>
            </a:r>
          </a:p>
          <a:p>
            <a:pPr eaLnBrk="1" hangingPunct="1"/>
            <a:r>
              <a:rPr lang="en-US" dirty="0"/>
              <a:t>Due to genetic drift (allele frequency variation due to random transmission), an allele may become </a:t>
            </a:r>
            <a:r>
              <a:rPr lang="en-US" b="1" dirty="0">
                <a:solidFill>
                  <a:srgbClr val="C00000"/>
                </a:solidFill>
              </a:rPr>
              <a:t>FIXED</a:t>
            </a:r>
            <a:r>
              <a:rPr lang="en-US" dirty="0"/>
              <a:t> if its frequency p=1 (green population on the screen capture), or </a:t>
            </a:r>
            <a:r>
              <a:rPr lang="en-US" b="1" dirty="0">
                <a:solidFill>
                  <a:srgbClr val="C00000"/>
                </a:solidFill>
              </a:rPr>
              <a:t>LOST</a:t>
            </a:r>
            <a:r>
              <a:rPr lang="en-US" dirty="0"/>
              <a:t> if p=0 (pink, yellow and black populations). These events have an impact on the genetic diversity of a population.</a:t>
            </a:r>
          </a:p>
        </p:txBody>
      </p:sp>
      <p:pic>
        <p:nvPicPr>
          <p:cNvPr id="10244" name="Picture 12" descr="2006-10-20_16-04-51-213"/>
          <p:cNvPicPr>
            <a:picLocks noChangeAspect="1" noChangeArrowheads="1"/>
          </p:cNvPicPr>
          <p:nvPr/>
        </p:nvPicPr>
        <p:blipFill>
          <a:blip r:embed="rId2">
            <a:lum brigh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521564"/>
            <a:ext cx="5724525" cy="33432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>
            <a:off x="3959258" y="2545237"/>
            <a:ext cx="3242820" cy="9427"/>
          </a:xfrm>
          <a:prstGeom prst="straightConnector1">
            <a:avLst/>
          </a:prstGeom>
          <a:ln>
            <a:headEnd type="triangle" w="med" len="med"/>
            <a:tailEnd type="none" w="med" len="med"/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303769" y="2308154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Allele is Fixed</a:t>
            </a:r>
            <a:endParaRPr lang="en-CA" dirty="0"/>
          </a:p>
        </p:txBody>
      </p:sp>
      <p:sp>
        <p:nvSpPr>
          <p:cNvPr id="14" name="TextBox 13"/>
          <p:cNvSpPr txBox="1"/>
          <p:nvPr/>
        </p:nvSpPr>
        <p:spPr>
          <a:xfrm>
            <a:off x="7326214" y="4230418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Allele is Lost</a:t>
            </a:r>
            <a:endParaRPr lang="en-C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Genetic drift: Input window</a:t>
            </a:r>
            <a:endParaRPr lang="en-CA" dirty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060949" y="4415084"/>
            <a:ext cx="3141129" cy="18854"/>
          </a:xfrm>
          <a:prstGeom prst="straightConnector1">
            <a:avLst/>
          </a:prstGeom>
          <a:ln>
            <a:headEnd type="triangle" w="med" len="med"/>
            <a:tailEnd type="none" w="med" len="med"/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assignment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Before the lab:</a:t>
            </a:r>
          </a:p>
          <a:p>
            <a:r>
              <a:rPr lang="en-US" dirty="0" smtClean="0"/>
              <a:t>Read your lab manual, lecture notes and/or relevant chapters in text book regarding microevolution, Hardy-Weinberg equilibrium, genetic drift and selection.</a:t>
            </a:r>
          </a:p>
          <a:p>
            <a:r>
              <a:rPr lang="en-US" dirty="0" smtClean="0"/>
              <a:t>You can download </a:t>
            </a:r>
            <a:r>
              <a:rPr lang="en-US" dirty="0" err="1" smtClean="0"/>
              <a:t>Populus</a:t>
            </a:r>
            <a:r>
              <a:rPr lang="en-US" dirty="0" smtClean="0"/>
              <a:t> and try it at home (</a:t>
            </a:r>
            <a:r>
              <a:rPr lang="en-CA" dirty="0" smtClean="0">
                <a:hlinkClick r:id="rId2"/>
              </a:rPr>
              <a:t>http://www.cbs.umn.edu/populus/</a:t>
            </a:r>
            <a:r>
              <a:rPr lang="en-CA" dirty="0" smtClean="0"/>
              <a:t>)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assignment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u="sng" dirty="0" smtClean="0"/>
              <a:t>During the lab: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>
                <a:solidFill>
                  <a:srgbClr val="C00000"/>
                </a:solidFill>
              </a:rPr>
              <a:t>Hand in your questionnaire at the end of the lab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One questionnaire per </a:t>
            </a:r>
            <a:r>
              <a:rPr lang="en-US" sz="2400" b="1" u="sng" dirty="0" smtClean="0"/>
              <a:t>student pair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There will be a Quiz at the beginning of the lab</a:t>
            </a:r>
            <a:r>
              <a:rPr lang="en-US" sz="2400" dirty="0" smtClean="0"/>
              <a:t> about objectives, procedures and main concepts covered during the lab. </a:t>
            </a:r>
            <a:r>
              <a:rPr lang="en-US" sz="2400" dirty="0" smtClean="0">
                <a:solidFill>
                  <a:srgbClr val="C00000"/>
                </a:solidFill>
              </a:rPr>
              <a:t>Arrive on time or you’ll miss the quiz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There is </a:t>
            </a:r>
            <a:r>
              <a:rPr lang="en-US" sz="2400" b="1" u="sng" dirty="0" smtClean="0"/>
              <a:t>no</a:t>
            </a:r>
            <a:r>
              <a:rPr lang="en-US" sz="2400" b="1" dirty="0" smtClean="0"/>
              <a:t> lab report for this lab.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Questionnaires will be available to pick up in about 2 weeks (date and location TBA)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Marks will be posted on the </a:t>
            </a:r>
            <a:r>
              <a:rPr lang="en-US" sz="2400" b="1" dirty="0" smtClean="0">
                <a:solidFill>
                  <a:srgbClr val="FF0000"/>
                </a:solidFill>
              </a:rPr>
              <a:t>lab website </a:t>
            </a:r>
            <a:r>
              <a:rPr lang="en-US" sz="2400" b="1" dirty="0" smtClean="0"/>
              <a:t>in about 2 weeks.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ustom Design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1090</TotalTime>
  <Words>755</Words>
  <Application>Microsoft Office PowerPoint</Application>
  <PresentationFormat>On-screen Show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1_Custom Design</vt:lpstr>
      <vt:lpstr>PowerPoint Presentation</vt:lpstr>
      <vt:lpstr>Objectives of the lab:</vt:lpstr>
      <vt:lpstr>Definitions</vt:lpstr>
      <vt:lpstr>Program of the lab</vt:lpstr>
      <vt:lpstr>PART I: In-class fish population (1/2)</vt:lpstr>
      <vt:lpstr>PART I: In-class fish population (2/2)</vt:lpstr>
      <vt:lpstr>Allele exchange procedure</vt:lpstr>
      <vt:lpstr>Part II: Computer Simulation using Populus</vt:lpstr>
      <vt:lpstr>Genetic drift: Input window</vt:lpstr>
      <vt:lpstr>Genetic drift: Input window</vt:lpstr>
      <vt:lpstr>Your assignment</vt:lpstr>
      <vt:lpstr>Your assignment</vt:lpstr>
    </vt:vector>
  </TitlesOfParts>
  <Company>Université d'Ottawa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COE Master</dc:creator>
  <cp:lastModifiedBy>Fabien Avaron</cp:lastModifiedBy>
  <cp:revision>104</cp:revision>
  <cp:lastPrinted>2011-10-28T19:48:21Z</cp:lastPrinted>
  <dcterms:created xsi:type="dcterms:W3CDTF">2006-10-19T18:43:28Z</dcterms:created>
  <dcterms:modified xsi:type="dcterms:W3CDTF">2016-11-07T19:59:22Z</dcterms:modified>
</cp:coreProperties>
</file>