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72" r:id="rId2"/>
    <p:sldId id="298" r:id="rId3"/>
    <p:sldId id="303" r:id="rId4"/>
    <p:sldId id="297" r:id="rId5"/>
    <p:sldId id="273" r:id="rId6"/>
    <p:sldId id="312" r:id="rId7"/>
    <p:sldId id="274" r:id="rId8"/>
    <p:sldId id="301" r:id="rId9"/>
    <p:sldId id="302" r:id="rId10"/>
    <p:sldId id="313" r:id="rId11"/>
    <p:sldId id="314" r:id="rId12"/>
    <p:sldId id="304" r:id="rId13"/>
    <p:sldId id="257" r:id="rId14"/>
    <p:sldId id="258" r:id="rId15"/>
    <p:sldId id="260" r:id="rId16"/>
    <p:sldId id="259" r:id="rId17"/>
    <p:sldId id="311" r:id="rId18"/>
    <p:sldId id="275" r:id="rId19"/>
    <p:sldId id="299" r:id="rId20"/>
    <p:sldId id="261" r:id="rId21"/>
    <p:sldId id="315" r:id="rId22"/>
    <p:sldId id="300" r:id="rId23"/>
    <p:sldId id="305" r:id="rId24"/>
    <p:sldId id="310"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35"/>
    <p:restoredTop sz="77932"/>
  </p:normalViewPr>
  <p:slideViewPr>
    <p:cSldViewPr snapToGrid="0" snapToObjects="1">
      <p:cViewPr>
        <p:scale>
          <a:sx n="90" d="100"/>
          <a:sy n="90" d="100"/>
        </p:scale>
        <p:origin x="944" y="1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295F80-E875-0D41-80AF-6B779722EA9D}" type="datetimeFigureOut">
              <a:rPr lang="en-CA" smtClean="0"/>
              <a:t>2016-09-27</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CCE50E-6CEC-4449-80F9-0E75DCC77064}" type="slidenum">
              <a:rPr lang="en-CA" smtClean="0"/>
              <a:t>‹#›</a:t>
            </a:fld>
            <a:endParaRPr lang="en-CA"/>
          </a:p>
        </p:txBody>
      </p:sp>
    </p:spTree>
    <p:extLst>
      <p:ext uri="{BB962C8B-B14F-4D97-AF65-F5344CB8AC3E}">
        <p14:creationId xmlns:p14="http://schemas.microsoft.com/office/powerpoint/2010/main" val="1017679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Theories are stories we create to understand the world. It should be reviewed and revised .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2</a:t>
            </a:fld>
            <a:endParaRPr lang="en-CA"/>
          </a:p>
        </p:txBody>
      </p:sp>
    </p:spTree>
    <p:extLst>
      <p:ext uri="{BB962C8B-B14F-4D97-AF65-F5344CB8AC3E}">
        <p14:creationId xmlns:p14="http://schemas.microsoft.com/office/powerpoint/2010/main" val="1857962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Why men earn more than woman? Women are more likely to take maternity leave</a:t>
            </a:r>
          </a:p>
          <a:p>
            <a:endParaRPr lang="en-CA" dirty="0" smtClean="0"/>
          </a:p>
          <a:p>
            <a:r>
              <a:rPr lang="en-CA" dirty="0" smtClean="0"/>
              <a:t>Two main competing theories?</a:t>
            </a:r>
            <a:r>
              <a:rPr lang="en-CA" baseline="0" dirty="0" smtClean="0"/>
              <a:t> </a:t>
            </a:r>
          </a:p>
          <a:p>
            <a:pPr marL="171450" indent="-171450">
              <a:buFontTx/>
              <a:buChar char="-"/>
            </a:pPr>
            <a:r>
              <a:rPr lang="en-CA" baseline="0" dirty="0" smtClean="0"/>
              <a:t>Biological determination(gender roles behaviours can be explained by biological) (example women choose teaching services because there initial thinking is be a mother).</a:t>
            </a:r>
          </a:p>
          <a:p>
            <a:pPr marL="171450" indent="-171450">
              <a:buFontTx/>
              <a:buChar char="-"/>
            </a:pPr>
            <a:r>
              <a:rPr lang="en-CA" baseline="0" dirty="0" smtClean="0"/>
              <a:t>social construction (gender roles are not biological it’s cultural and economic which push women and men). (Women become teachers and nurses b/c that is how women are trained from the beginning, from dolls) </a:t>
            </a:r>
          </a:p>
          <a:p>
            <a:pPr marL="171450" indent="-171450">
              <a:buFontTx/>
              <a:buChar char="-"/>
            </a:pPr>
            <a:endParaRPr lang="en-CA" baseline="0" dirty="0" smtClean="0"/>
          </a:p>
          <a:p>
            <a:pPr marL="171450" indent="-171450">
              <a:buFontTx/>
              <a:buChar char="-"/>
            </a:pPr>
            <a:endParaRPr lang="en-CA" baseline="0" dirty="0" smtClean="0"/>
          </a:p>
          <a:p>
            <a:pPr marL="171450" indent="-171450">
              <a:buFontTx/>
              <a:buChar char="-"/>
            </a:pPr>
            <a:r>
              <a:rPr lang="en-CA" baseline="0" dirty="0" smtClean="0"/>
              <a:t>Social constructions matter the meaning we make of them. Social </a:t>
            </a:r>
            <a:r>
              <a:rPr lang="en-CA" baseline="0" dirty="0" err="1" smtClean="0"/>
              <a:t>insitutions</a:t>
            </a:r>
            <a:r>
              <a:rPr lang="en-CA" baseline="0" dirty="0" smtClean="0"/>
              <a:t> are culture, history which shape raw material to human beings.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3</a:t>
            </a:fld>
            <a:endParaRPr lang="en-CA"/>
          </a:p>
        </p:txBody>
      </p:sp>
    </p:spTree>
    <p:extLst>
      <p:ext uri="{BB962C8B-B14F-4D97-AF65-F5344CB8AC3E}">
        <p14:creationId xmlns:p14="http://schemas.microsoft.com/office/powerpoint/2010/main" val="213801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smtClean="0"/>
              <a:t>Politically</a:t>
            </a:r>
            <a:r>
              <a:rPr lang="en-CA" baseline="0" dirty="0" smtClean="0"/>
              <a:t> conservative</a:t>
            </a:r>
          </a:p>
          <a:p>
            <a:pPr marL="171450" indent="-171450">
              <a:buFontTx/>
              <a:buChar char="-"/>
            </a:pPr>
            <a:r>
              <a:rPr lang="en-CA" baseline="0" dirty="0" smtClean="0"/>
              <a:t>Men to do some house work.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5</a:t>
            </a:fld>
            <a:endParaRPr lang="en-CA"/>
          </a:p>
        </p:txBody>
      </p:sp>
    </p:spTree>
    <p:extLst>
      <p:ext uri="{BB962C8B-B14F-4D97-AF65-F5344CB8AC3E}">
        <p14:creationId xmlns:p14="http://schemas.microsoft.com/office/powerpoint/2010/main" val="648031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7</a:t>
            </a:fld>
            <a:endParaRPr lang="en-CA"/>
          </a:p>
        </p:txBody>
      </p:sp>
    </p:spTree>
    <p:extLst>
      <p:ext uri="{BB962C8B-B14F-4D97-AF65-F5344CB8AC3E}">
        <p14:creationId xmlns:p14="http://schemas.microsoft.com/office/powerpoint/2010/main" val="110613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a:t>
            </a:r>
            <a:r>
              <a:rPr lang="en-CA" baseline="0" dirty="0" smtClean="0"/>
              <a:t> work done by both genders respected equally.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10</a:t>
            </a:fld>
            <a:endParaRPr lang="en-CA"/>
          </a:p>
        </p:txBody>
      </p:sp>
    </p:spTree>
    <p:extLst>
      <p:ext uri="{BB962C8B-B14F-4D97-AF65-F5344CB8AC3E}">
        <p14:creationId xmlns:p14="http://schemas.microsoft.com/office/powerpoint/2010/main" val="1415505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Observations about the list</a:t>
            </a:r>
          </a:p>
          <a:p>
            <a:pPr marL="171450" indent="-171450">
              <a:buFontTx/>
              <a:buChar char="-"/>
            </a:pPr>
            <a:r>
              <a:rPr lang="en-CA" dirty="0" smtClean="0"/>
              <a:t>No one</a:t>
            </a:r>
            <a:r>
              <a:rPr lang="en-CA" baseline="0" dirty="0" smtClean="0"/>
              <a:t> in between </a:t>
            </a:r>
          </a:p>
          <a:p>
            <a:pPr marL="171450" indent="-171450">
              <a:buFontTx/>
              <a:buChar char="-"/>
            </a:pPr>
            <a:r>
              <a:rPr lang="en-CA" baseline="0" dirty="0" smtClean="0"/>
              <a:t>Classify</a:t>
            </a:r>
          </a:p>
          <a:p>
            <a:pPr marL="171450" indent="-171450">
              <a:buFontTx/>
              <a:buChar char="-"/>
            </a:pPr>
            <a:r>
              <a:rPr lang="en-CA" baseline="0" dirty="0" smtClean="0"/>
              <a:t>One side is more valued than the other.</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13</a:t>
            </a:fld>
            <a:endParaRPr lang="en-CA"/>
          </a:p>
        </p:txBody>
      </p:sp>
    </p:spTree>
    <p:extLst>
      <p:ext uri="{BB962C8B-B14F-4D97-AF65-F5344CB8AC3E}">
        <p14:creationId xmlns:p14="http://schemas.microsoft.com/office/powerpoint/2010/main" val="561717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Sports</a:t>
            </a:r>
            <a:r>
              <a:rPr lang="en-CA" baseline="0" dirty="0" smtClean="0"/>
              <a:t> are designed for men so women have hard time competing with the tools designed for men. And women turned to be the “weak”</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16</a:t>
            </a:fld>
            <a:endParaRPr lang="en-CA"/>
          </a:p>
        </p:txBody>
      </p:sp>
    </p:spTree>
    <p:extLst>
      <p:ext uri="{BB962C8B-B14F-4D97-AF65-F5344CB8AC3E}">
        <p14:creationId xmlns:p14="http://schemas.microsoft.com/office/powerpoint/2010/main" val="1407392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They had to check her if she was a female or</a:t>
            </a:r>
            <a:r>
              <a:rPr lang="en-CA" baseline="0" dirty="0" smtClean="0"/>
              <a:t> male. Female athletes undergo surgery.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17</a:t>
            </a:fld>
            <a:endParaRPr lang="en-CA"/>
          </a:p>
        </p:txBody>
      </p:sp>
    </p:spTree>
    <p:extLst>
      <p:ext uri="{BB962C8B-B14F-4D97-AF65-F5344CB8AC3E}">
        <p14:creationId xmlns:p14="http://schemas.microsoft.com/office/powerpoint/2010/main" val="1841585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Man defines the human. </a:t>
            </a:r>
          </a:p>
          <a:p>
            <a:r>
              <a:rPr lang="en-CA" dirty="0" smtClean="0"/>
              <a:t>1929-white</a:t>
            </a:r>
            <a:r>
              <a:rPr lang="en-CA" baseline="0" dirty="0" smtClean="0"/>
              <a:t> </a:t>
            </a:r>
            <a:r>
              <a:rPr lang="en-CA" dirty="0" smtClean="0"/>
              <a:t>women were granted as</a:t>
            </a:r>
            <a:r>
              <a:rPr lang="en-CA" baseline="0" dirty="0" smtClean="0"/>
              <a:t> human.</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18</a:t>
            </a:fld>
            <a:endParaRPr lang="en-CA"/>
          </a:p>
        </p:txBody>
      </p:sp>
    </p:spTree>
    <p:extLst>
      <p:ext uri="{BB962C8B-B14F-4D97-AF65-F5344CB8AC3E}">
        <p14:creationId xmlns:p14="http://schemas.microsoft.com/office/powerpoint/2010/main" val="337453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Sigma not a problem of gender</a:t>
            </a:r>
          </a:p>
          <a:p>
            <a:r>
              <a:rPr lang="en-CA" dirty="0" smtClean="0"/>
              <a:t>All children should be signed as boy or</a:t>
            </a:r>
            <a:r>
              <a:rPr lang="en-CA" baseline="0" dirty="0" smtClean="0"/>
              <a:t> girl.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21</a:t>
            </a:fld>
            <a:endParaRPr lang="en-CA"/>
          </a:p>
        </p:txBody>
      </p:sp>
    </p:spTree>
    <p:extLst>
      <p:ext uri="{BB962C8B-B14F-4D97-AF65-F5344CB8AC3E}">
        <p14:creationId xmlns:p14="http://schemas.microsoft.com/office/powerpoint/2010/main" val="696947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Signed as girl and identify as women </a:t>
            </a:r>
          </a:p>
          <a:p>
            <a:endParaRPr lang="en-CA" dirty="0" smtClean="0"/>
          </a:p>
          <a:p>
            <a:r>
              <a:rPr lang="en-CA" dirty="0" smtClean="0"/>
              <a:t>Trans people don</a:t>
            </a:r>
            <a:r>
              <a:rPr lang="uk-UA" dirty="0" smtClean="0"/>
              <a:t>’</a:t>
            </a:r>
            <a:r>
              <a:rPr lang="en-CA" dirty="0" smtClean="0"/>
              <a:t>t</a:t>
            </a:r>
            <a:r>
              <a:rPr lang="en-CA" baseline="0" dirty="0" smtClean="0"/>
              <a:t> experience the same.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22</a:t>
            </a:fld>
            <a:endParaRPr lang="en-CA"/>
          </a:p>
        </p:txBody>
      </p:sp>
    </p:spTree>
    <p:extLst>
      <p:ext uri="{BB962C8B-B14F-4D97-AF65-F5344CB8AC3E}">
        <p14:creationId xmlns:p14="http://schemas.microsoft.com/office/powerpoint/2010/main" val="1877565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2 choices: men or women. Gender neutral bathrooms </a:t>
            </a:r>
          </a:p>
          <a:p>
            <a:endParaRPr lang="en-CA" dirty="0" smtClean="0"/>
          </a:p>
          <a:p>
            <a:r>
              <a:rPr lang="en-CA" dirty="0" smtClean="0"/>
              <a:t>Gender binary: force to </a:t>
            </a:r>
            <a:r>
              <a:rPr lang="en-CA" smtClean="0"/>
              <a:t>fit</a:t>
            </a:r>
            <a:r>
              <a:rPr lang="en-CA" baseline="0" smtClean="0"/>
              <a:t> people who might not fit. </a:t>
            </a:r>
            <a:endParaRPr lang="en-CA" dirty="0"/>
          </a:p>
        </p:txBody>
      </p:sp>
      <p:sp>
        <p:nvSpPr>
          <p:cNvPr id="4" name="Slide Number Placeholder 3"/>
          <p:cNvSpPr>
            <a:spLocks noGrp="1"/>
          </p:cNvSpPr>
          <p:nvPr>
            <p:ph type="sldNum" sz="quarter" idx="10"/>
          </p:nvPr>
        </p:nvSpPr>
        <p:spPr/>
        <p:txBody>
          <a:bodyPr/>
          <a:lstStyle/>
          <a:p>
            <a:fld id="{04CCE50E-6CEC-4449-80F9-0E75DCC77064}" type="slidenum">
              <a:rPr lang="en-CA" smtClean="0"/>
              <a:t>23</a:t>
            </a:fld>
            <a:endParaRPr lang="en-CA"/>
          </a:p>
        </p:txBody>
      </p:sp>
    </p:spTree>
    <p:extLst>
      <p:ext uri="{BB962C8B-B14F-4D97-AF65-F5344CB8AC3E}">
        <p14:creationId xmlns:p14="http://schemas.microsoft.com/office/powerpoint/2010/main" val="1265204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CA"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p:txBody>
          <a:bodyPr/>
          <a:lstStyle/>
          <a:p>
            <a:fld id="{70F07C04-B9D6-1C49-B271-6752A82C73F8}" type="datetimeFigureOut">
              <a:rPr lang="en-US" smtClean="0"/>
              <a:t>9/27/16</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53E9038-40DC-EF4A-9FE4-8CC1DB31EAF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70F07C04-B9D6-1C49-B271-6752A82C73F8}" type="datetimeFigureOut">
              <a:rPr lang="en-US" smtClean="0"/>
              <a:t>9/27/16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CA"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7" name="Date Placeholder 6"/>
          <p:cNvSpPr>
            <a:spLocks noGrp="1"/>
          </p:cNvSpPr>
          <p:nvPr>
            <p:ph type="dt" sz="half" idx="10"/>
          </p:nvPr>
        </p:nvSpPr>
        <p:spPr/>
        <p:txBody>
          <a:bodyPr/>
          <a:lstStyle/>
          <a:p>
            <a:fld id="{70F07C04-B9D6-1C49-B271-6752A82C73F8}" type="datetimeFigureOut">
              <a:rPr lang="en-US" smtClean="0"/>
              <a:t>9/27/16</a:t>
            </a:fld>
            <a:endParaRPr lang="en-US"/>
          </a:p>
        </p:txBody>
      </p:sp>
      <p:sp>
        <p:nvSpPr>
          <p:cNvPr id="8" name="Slide Number Placeholder 7"/>
          <p:cNvSpPr>
            <a:spLocks noGrp="1"/>
          </p:cNvSpPr>
          <p:nvPr>
            <p:ph type="sldNum" sz="quarter" idx="11"/>
          </p:nvPr>
        </p:nvSpPr>
        <p:spPr/>
        <p:txBody>
          <a:bodyPr/>
          <a:lstStyle/>
          <a:p>
            <a:fld id="{653E9038-40DC-EF4A-9FE4-8CC1DB31EAF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Date Placeholder 4"/>
          <p:cNvSpPr>
            <a:spLocks noGrp="1"/>
          </p:cNvSpPr>
          <p:nvPr>
            <p:ph type="dt" sz="half" idx="10"/>
          </p:nvPr>
        </p:nvSpPr>
        <p:spPr/>
        <p:txBody>
          <a:bodyPr/>
          <a:lstStyle/>
          <a:p>
            <a:fld id="{70F07C04-B9D6-1C49-B271-6752A82C73F8}" type="datetimeFigureOut">
              <a:rPr lang="en-US" smtClean="0"/>
              <a:t>9/27/16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CA"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70F07C04-B9D6-1C49-B271-6752A82C73F8}" type="datetimeFigureOut">
              <a:rPr lang="en-US" smtClean="0"/>
              <a:t>9/27/16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70F07C04-B9D6-1C49-B271-6752A82C73F8}" type="datetimeFigureOut">
              <a:rPr lang="en-US" smtClean="0"/>
              <a:t>9/27/16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F07C04-B9D6-1C49-B271-6752A82C73F8}" type="datetimeFigureOut">
              <a:rPr lang="en-US" smtClean="0"/>
              <a:t>9/27/16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70F07C04-B9D6-1C49-B271-6752A82C73F8}" type="datetimeFigureOut">
              <a:rPr lang="en-US" smtClean="0"/>
              <a:t>9/27/16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3E9038-40DC-EF4A-9FE4-8CC1DB31EAFC}" type="slidenum">
              <a:rPr lang="en-US" smtClean="0"/>
              <a:t>‹#›</a:t>
            </a:fld>
            <a:endParaRPr lang="en-US"/>
          </a:p>
        </p:txBody>
      </p:sp>
      <p:sp>
        <p:nvSpPr>
          <p:cNvPr id="8" name="Title 7"/>
          <p:cNvSpPr>
            <a:spLocks noGrp="1"/>
          </p:cNvSpPr>
          <p:nvPr>
            <p:ph type="title"/>
          </p:nvPr>
        </p:nvSpPr>
        <p:spPr/>
        <p:txBody>
          <a:bodyPr/>
          <a:lstStyle/>
          <a:p>
            <a:r>
              <a:rPr lang="en-CA"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70F07C04-B9D6-1C49-B271-6752A82C73F8}" type="datetimeFigureOut">
              <a:rPr lang="en-US" smtClean="0"/>
              <a:t>9/27/16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653E9038-40DC-EF4A-9FE4-8CC1DB31EAFC}" type="slidenum">
              <a:rPr lang="en-US" smtClean="0"/>
              <a:t>‹#›</a:t>
            </a:fld>
            <a:endParaRPr 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CA"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70F07C04-B9D6-1C49-B271-6752A82C73F8}" type="datetimeFigureOut">
              <a:rPr lang="en-US" smtClean="0"/>
              <a:t>9/27/16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70F07C04-B9D6-1C49-B271-6752A82C73F8}" type="datetimeFigureOut">
              <a:rPr lang="en-US" smtClean="0"/>
              <a:t>9/27/16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3E9038-40DC-EF4A-9FE4-8CC1DB31EAF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70F07C04-B9D6-1C49-B271-6752A82C73F8}" type="datetimeFigureOut">
              <a:rPr lang="en-US" smtClean="0"/>
              <a:t>9/27/16</a:t>
            </a:fld>
            <a:endParaRPr 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653E9038-40DC-EF4A-9FE4-8CC1DB31EAFC}" type="slidenum">
              <a:rPr lang="en-US" smtClean="0"/>
              <a:t>‹#›</a:t>
            </a:fld>
            <a:endParaRPr 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www.goldberg-patriarchy.com)/"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0OB0wdzogy0" TargetMode="External"/><Relationship Id="rId4" Type="http://schemas.openxmlformats.org/officeDocument/2006/relationships/hyperlink" Target="https://www.youtube.com/watch?v=38uhMPrLrIM" TargetMode="External"/><Relationship Id="rId1" Type="http://schemas.openxmlformats.org/officeDocument/2006/relationships/slideLayout" Target="../slideLayouts/slideLayout2.xml"/><Relationship Id="rId2" Type="http://schemas.openxmlformats.org/officeDocument/2006/relationships/hyperlink" Target="https://www.youtube.com/watch?v=CZDx9JQUGB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youtube.com/watch?v=cAUDKEI4QKI"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www.youtube.com/watch?v=wsLimw76m_0"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smtClean="0"/>
              <a:t>Week 3: </a:t>
            </a:r>
            <a:r>
              <a:rPr lang="en-US" sz="4400" b="1" dirty="0"/>
              <a:t>The Social Construction Approach: Deconstructing </a:t>
            </a:r>
            <a:r>
              <a:rPr lang="en-US" sz="4400" b="1" dirty="0" smtClean="0"/>
              <a:t>Binaries</a:t>
            </a:r>
            <a:endParaRPr lang="en-CA" sz="4400" dirty="0"/>
          </a:p>
        </p:txBody>
      </p:sp>
      <p:sp>
        <p:nvSpPr>
          <p:cNvPr id="3" name="Subtitle 2"/>
          <p:cNvSpPr>
            <a:spLocks noGrp="1"/>
          </p:cNvSpPr>
          <p:nvPr>
            <p:ph type="subTitle" idx="1"/>
          </p:nvPr>
        </p:nvSpPr>
        <p:spPr/>
        <p:txBody>
          <a:bodyPr>
            <a:normAutofit/>
          </a:bodyPr>
          <a:lstStyle/>
          <a:p>
            <a:r>
              <a:rPr lang="en-US" dirty="0" smtClean="0"/>
              <a:t>Introduction </a:t>
            </a:r>
            <a:r>
              <a:rPr lang="en-US" dirty="0"/>
              <a:t>to Gender and Women’s Studies</a:t>
            </a:r>
          </a:p>
        </p:txBody>
      </p:sp>
    </p:spTree>
    <p:extLst>
      <p:ext uri="{BB962C8B-B14F-4D97-AF65-F5344CB8AC3E}">
        <p14:creationId xmlns:p14="http://schemas.microsoft.com/office/powerpoint/2010/main" val="3483257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6131258" cy="1371600"/>
          </a:xfrm>
        </p:spPr>
        <p:txBody>
          <a:bodyPr>
            <a:normAutofit fontScale="90000"/>
          </a:bodyPr>
          <a:lstStyle/>
          <a:p>
            <a:r>
              <a:rPr lang="en-US" dirty="0" smtClean="0"/>
              <a:t>Critical Thinking Skill: Thinking Theoretically</a:t>
            </a:r>
            <a:endParaRPr lang="en-US" dirty="0"/>
          </a:p>
        </p:txBody>
      </p:sp>
      <p:sp>
        <p:nvSpPr>
          <p:cNvPr id="3" name="Content Placeholder 2"/>
          <p:cNvSpPr>
            <a:spLocks noGrp="1"/>
          </p:cNvSpPr>
          <p:nvPr>
            <p:ph idx="1"/>
          </p:nvPr>
        </p:nvSpPr>
        <p:spPr/>
        <p:txBody>
          <a:bodyPr/>
          <a:lstStyle/>
          <a:p>
            <a:r>
              <a:rPr lang="en-US" dirty="0"/>
              <a:t>Theories are </a:t>
            </a:r>
            <a:r>
              <a:rPr lang="en-US" u="sng" dirty="0"/>
              <a:t>explanatory frameworks </a:t>
            </a:r>
            <a:r>
              <a:rPr lang="en-US" dirty="0"/>
              <a:t>that help us to understand the world around us. </a:t>
            </a:r>
            <a:endParaRPr lang="en-US" dirty="0" smtClean="0"/>
          </a:p>
          <a:p>
            <a:endParaRPr lang="en-US" dirty="0"/>
          </a:p>
          <a:p>
            <a:r>
              <a:rPr lang="en-US" dirty="0" smtClean="0"/>
              <a:t>2 theories for today:</a:t>
            </a:r>
          </a:p>
          <a:p>
            <a:pPr lvl="1"/>
            <a:r>
              <a:rPr lang="en-US" dirty="0" smtClean="0"/>
              <a:t>Social construction theory/approach</a:t>
            </a:r>
          </a:p>
          <a:p>
            <a:pPr lvl="1"/>
            <a:r>
              <a:rPr lang="en-US" dirty="0" smtClean="0"/>
              <a:t>Biological determinism</a:t>
            </a:r>
          </a:p>
          <a:p>
            <a:endParaRPr lang="en-US" dirty="0"/>
          </a:p>
          <a:p>
            <a:endParaRPr lang="en-US" dirty="0"/>
          </a:p>
        </p:txBody>
      </p:sp>
    </p:spTree>
    <p:extLst>
      <p:ext uri="{BB962C8B-B14F-4D97-AF65-F5344CB8AC3E}">
        <p14:creationId xmlns:p14="http://schemas.microsoft.com/office/powerpoint/2010/main" val="819564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How do we explain these facts?</a:t>
            </a:r>
            <a:endParaRPr lang="en-US" dirty="0"/>
          </a:p>
        </p:txBody>
      </p:sp>
      <p:sp>
        <p:nvSpPr>
          <p:cNvPr id="3" name="Content Placeholder 2"/>
          <p:cNvSpPr>
            <a:spLocks noGrp="1"/>
          </p:cNvSpPr>
          <p:nvPr>
            <p:ph idx="1"/>
          </p:nvPr>
        </p:nvSpPr>
        <p:spPr/>
        <p:txBody>
          <a:bodyPr>
            <a:normAutofit/>
          </a:bodyPr>
          <a:lstStyle/>
          <a:p>
            <a:pPr marL="342900" indent="-342900">
              <a:buFont typeface="Arial"/>
              <a:buChar char="•"/>
            </a:pPr>
            <a:r>
              <a:rPr lang="en-US" dirty="0"/>
              <a:t>Men and women have some physiological similarities and some physiological differences</a:t>
            </a:r>
            <a:r>
              <a:rPr lang="en-US" dirty="0" smtClean="0"/>
              <a:t>.</a:t>
            </a:r>
            <a:endParaRPr lang="en-CA" dirty="0"/>
          </a:p>
          <a:p>
            <a:pPr marL="342900" indent="-342900">
              <a:buFont typeface="Arial"/>
              <a:buChar char="•"/>
            </a:pPr>
            <a:r>
              <a:rPr lang="en-US" dirty="0" smtClean="0"/>
              <a:t>Women </a:t>
            </a:r>
            <a:r>
              <a:rPr lang="en-US" dirty="0"/>
              <a:t>earn less than men. </a:t>
            </a:r>
            <a:endParaRPr lang="en-US" dirty="0" smtClean="0"/>
          </a:p>
          <a:p>
            <a:pPr marL="342900" indent="-342900">
              <a:buFont typeface="Arial"/>
              <a:buChar char="•"/>
            </a:pPr>
            <a:r>
              <a:rPr lang="en-US" dirty="0" smtClean="0"/>
              <a:t>67</a:t>
            </a:r>
            <a:r>
              <a:rPr lang="en-US" dirty="0"/>
              <a:t>% of all employed women were working in teaching, nursing and related health occupations, clerical or other administrative positions, or sales and service occupations compared to 31% of employed men (Statistics Canada). </a:t>
            </a:r>
            <a:endParaRPr lang="en-US" dirty="0" smtClean="0"/>
          </a:p>
          <a:p>
            <a:pPr marL="342900" indent="-342900">
              <a:buFont typeface="Arial"/>
              <a:buChar char="•"/>
            </a:pPr>
            <a:r>
              <a:rPr lang="en-US" dirty="0"/>
              <a:t>Women athletes competing at the International level who are found to have testosterone levels within the “male” range are forced to undergo surgery and/or hormone treatment if they wish to continue to compete with women</a:t>
            </a:r>
            <a:r>
              <a:rPr lang="en-US" dirty="0" smtClean="0"/>
              <a:t>.</a:t>
            </a:r>
            <a:endParaRPr lang="en-CA" dirty="0"/>
          </a:p>
        </p:txBody>
      </p:sp>
    </p:spTree>
    <p:extLst>
      <p:ext uri="{BB962C8B-B14F-4D97-AF65-F5344CB8AC3E}">
        <p14:creationId xmlns:p14="http://schemas.microsoft.com/office/powerpoint/2010/main" val="555757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social construction approach</a:t>
            </a:r>
            <a:endParaRPr lang="en-US" dirty="0"/>
          </a:p>
        </p:txBody>
      </p:sp>
      <p:sp>
        <p:nvSpPr>
          <p:cNvPr id="3" name="Content Placeholder 2"/>
          <p:cNvSpPr>
            <a:spLocks noGrp="1"/>
          </p:cNvSpPr>
          <p:nvPr>
            <p:ph idx="1"/>
          </p:nvPr>
        </p:nvSpPr>
        <p:spPr/>
        <p:txBody>
          <a:bodyPr/>
          <a:lstStyle/>
          <a:p>
            <a:r>
              <a:rPr lang="en-US" dirty="0"/>
              <a:t>G</a:t>
            </a:r>
            <a:r>
              <a:rPr lang="en-US" dirty="0" smtClean="0"/>
              <a:t>ender </a:t>
            </a:r>
            <a:r>
              <a:rPr lang="en-US" dirty="0"/>
              <a:t>roles, </a:t>
            </a:r>
            <a:r>
              <a:rPr lang="en-US" dirty="0" err="1"/>
              <a:t>behaviours</a:t>
            </a:r>
            <a:r>
              <a:rPr lang="en-US" dirty="0"/>
              <a:t>, and differences are not the natural consequence of minor biological differences, but are instead the result of historical, economic, and cultural forces which have pushed women into particular social and economic roles and men into others. </a:t>
            </a:r>
            <a:endParaRPr lang="en-US" dirty="0" smtClean="0"/>
          </a:p>
          <a:p>
            <a:endParaRPr lang="en-US" dirty="0"/>
          </a:p>
          <a:p>
            <a:r>
              <a:rPr lang="en-US" dirty="0" smtClean="0"/>
              <a:t>The </a:t>
            </a:r>
            <a:r>
              <a:rPr lang="en-US" dirty="0"/>
              <a:t>social construction perspective sees biology as providing the raw materials, and social institutions, culture</a:t>
            </a:r>
            <a:r>
              <a:rPr lang="en-US" dirty="0" smtClean="0"/>
              <a:t>, history, and individual personality as what shapes </a:t>
            </a:r>
            <a:r>
              <a:rPr lang="en-US" dirty="0"/>
              <a:t>those raw materials into </a:t>
            </a:r>
            <a:r>
              <a:rPr lang="en-US" dirty="0" smtClean="0"/>
              <a:t>gendered human beings. </a:t>
            </a:r>
            <a:endParaRPr lang="en-US" dirty="0"/>
          </a:p>
        </p:txBody>
      </p:sp>
    </p:spTree>
    <p:extLst>
      <p:ext uri="{BB962C8B-B14F-4D97-AF65-F5344CB8AC3E}">
        <p14:creationId xmlns:p14="http://schemas.microsoft.com/office/powerpoint/2010/main" val="764963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Biological Determinism</a:t>
            </a:r>
            <a:endParaRPr lang="en-US" dirty="0"/>
          </a:p>
        </p:txBody>
      </p:sp>
      <p:sp>
        <p:nvSpPr>
          <p:cNvPr id="3" name="Content Placeholder 2"/>
          <p:cNvSpPr>
            <a:spLocks noGrp="1"/>
          </p:cNvSpPr>
          <p:nvPr>
            <p:ph idx="1"/>
          </p:nvPr>
        </p:nvSpPr>
        <p:spPr/>
        <p:txBody>
          <a:bodyPr>
            <a:normAutofit/>
          </a:bodyPr>
          <a:lstStyle/>
          <a:p>
            <a:pPr marL="342900" indent="-342900">
              <a:buFont typeface="Arial"/>
              <a:buChar char="•"/>
            </a:pPr>
            <a:r>
              <a:rPr lang="en-US" dirty="0" smtClean="0"/>
              <a:t>A theoretical approach that argues that current gender differences and inequalities </a:t>
            </a:r>
            <a:r>
              <a:rPr lang="en-US" dirty="0"/>
              <a:t>– including the unequal distribution of political power, wealth, and social status – are the inevitable outcome of </a:t>
            </a:r>
            <a:r>
              <a:rPr lang="en-US" dirty="0" smtClean="0"/>
              <a:t>nature. </a:t>
            </a:r>
            <a:endParaRPr lang="en-US" dirty="0"/>
          </a:p>
          <a:p>
            <a:pPr marL="342900" indent="-342900">
              <a:buFont typeface="Arial"/>
              <a:buChar char="•"/>
            </a:pPr>
            <a:r>
              <a:rPr lang="en-US" dirty="0" smtClean="0"/>
              <a:t>Conservative approach that justifies current inequalities as rooted in biology and nature.</a:t>
            </a:r>
            <a:endParaRPr lang="en-US" dirty="0"/>
          </a:p>
          <a:p>
            <a:pPr marL="342900" indent="-342900">
              <a:buFont typeface="Arial"/>
              <a:buChar char="•"/>
            </a:pPr>
            <a:r>
              <a:rPr lang="en-US" dirty="0" smtClean="0"/>
              <a:t>Reductionist approach that does not account for the full diversity of human experience.</a:t>
            </a:r>
            <a:endParaRPr lang="en-US" dirty="0"/>
          </a:p>
          <a:p>
            <a:pPr marL="342900" indent="-342900">
              <a:buFont typeface="Arial"/>
              <a:buChar char="•"/>
            </a:pPr>
            <a:r>
              <a:rPr lang="en-US" dirty="0" err="1" smtClean="0"/>
              <a:t>Pathologizes</a:t>
            </a:r>
            <a:r>
              <a:rPr lang="en-US" dirty="0" smtClean="0"/>
              <a:t> trans*, intersex, and LGB people as unnatural. </a:t>
            </a:r>
          </a:p>
          <a:p>
            <a:endParaRPr lang="en-US" dirty="0"/>
          </a:p>
        </p:txBody>
      </p:sp>
    </p:spTree>
    <p:extLst>
      <p:ext uri="{BB962C8B-B14F-4D97-AF65-F5344CB8AC3E}">
        <p14:creationId xmlns:p14="http://schemas.microsoft.com/office/powerpoint/2010/main" val="1456387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6707494" cy="1371600"/>
          </a:xfrm>
        </p:spPr>
        <p:txBody>
          <a:bodyPr>
            <a:normAutofit fontScale="90000"/>
          </a:bodyPr>
          <a:lstStyle/>
          <a:p>
            <a:r>
              <a:rPr lang="en-US" dirty="0"/>
              <a:t>Biological determinism </a:t>
            </a:r>
            <a:r>
              <a:rPr lang="en-US" dirty="0" smtClean="0"/>
              <a:t>promotes/Supports 2 kinds of sexism:</a:t>
            </a:r>
            <a:endParaRPr lang="en-US" dirty="0"/>
          </a:p>
        </p:txBody>
      </p:sp>
      <p:sp>
        <p:nvSpPr>
          <p:cNvPr id="3" name="Content Placeholder 2"/>
          <p:cNvSpPr>
            <a:spLocks noGrp="1"/>
          </p:cNvSpPr>
          <p:nvPr>
            <p:ph idx="1"/>
          </p:nvPr>
        </p:nvSpPr>
        <p:spPr>
          <a:xfrm>
            <a:off x="457200" y="1739721"/>
            <a:ext cx="8519375" cy="5118279"/>
          </a:xfrm>
        </p:spPr>
        <p:txBody>
          <a:bodyPr/>
          <a:lstStyle/>
          <a:p>
            <a:r>
              <a:rPr lang="en-US" sz="2400" dirty="0" smtClean="0"/>
              <a:t>Oppositional Sexism</a:t>
            </a:r>
          </a:p>
          <a:p>
            <a:pPr marL="342900" indent="-342900">
              <a:buFont typeface="Arial"/>
              <a:buChar char="•"/>
            </a:pPr>
            <a:r>
              <a:rPr lang="en-US" dirty="0" smtClean="0"/>
              <a:t>“the belief that female and male are rigid, mutually exclusive categories, each possessing a unique and </a:t>
            </a:r>
            <a:r>
              <a:rPr lang="en-US" dirty="0" err="1" smtClean="0"/>
              <a:t>nonoverlapping</a:t>
            </a:r>
            <a:r>
              <a:rPr lang="en-US" dirty="0" smtClean="0"/>
              <a:t> set of attributes, aptitudes, abilities and desires.” (</a:t>
            </a:r>
            <a:r>
              <a:rPr lang="en-US" dirty="0" err="1" smtClean="0"/>
              <a:t>Serano</a:t>
            </a:r>
            <a:r>
              <a:rPr lang="en-US" dirty="0" smtClean="0"/>
              <a:t> 13)</a:t>
            </a:r>
            <a:endParaRPr lang="en-US" dirty="0"/>
          </a:p>
          <a:p>
            <a:r>
              <a:rPr lang="en-US" sz="2400" dirty="0" smtClean="0"/>
              <a:t>Traditional Sexism</a:t>
            </a:r>
          </a:p>
          <a:p>
            <a:pPr marL="342900" indent="-342900">
              <a:buFont typeface="Arial"/>
              <a:buChar char="•"/>
            </a:pPr>
            <a:r>
              <a:rPr lang="en-US" dirty="0" smtClean="0"/>
              <a:t>“The belief that maleness and masculinity are superior to femaleness and femininity” (</a:t>
            </a:r>
            <a:r>
              <a:rPr lang="en-US" dirty="0" err="1" smtClean="0"/>
              <a:t>Serano</a:t>
            </a:r>
            <a:r>
              <a:rPr lang="en-US" dirty="0" smtClean="0"/>
              <a:t> 14)</a:t>
            </a:r>
          </a:p>
          <a:p>
            <a:pPr marL="342900" indent="-342900">
              <a:buFont typeface="Arial"/>
              <a:buChar char="•"/>
            </a:pPr>
            <a:endParaRPr lang="en-US" dirty="0"/>
          </a:p>
          <a:p>
            <a:r>
              <a:rPr lang="en-US" sz="1800" dirty="0" smtClean="0"/>
              <a:t>Source: Julia </a:t>
            </a:r>
            <a:r>
              <a:rPr lang="en-US" sz="1800" dirty="0" err="1" smtClean="0"/>
              <a:t>Serano</a:t>
            </a:r>
            <a:r>
              <a:rPr lang="en-US" sz="1800" dirty="0" smtClean="0"/>
              <a:t>. </a:t>
            </a:r>
            <a:r>
              <a:rPr lang="en-US" sz="1800" i="1" dirty="0" smtClean="0"/>
              <a:t>Whipping Girl</a:t>
            </a:r>
            <a:r>
              <a:rPr lang="en-US" sz="1800" dirty="0" smtClean="0"/>
              <a:t>. Berkeley, CA: Seal Press. 2007.</a:t>
            </a:r>
            <a:endParaRPr lang="en-US" sz="1800" dirty="0"/>
          </a:p>
        </p:txBody>
      </p:sp>
    </p:spTree>
    <p:extLst>
      <p:ext uri="{BB962C8B-B14F-4D97-AF65-F5344CB8AC3E}">
        <p14:creationId xmlns:p14="http://schemas.microsoft.com/office/powerpoint/2010/main" val="617478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6456652" cy="1371600"/>
          </a:xfrm>
        </p:spPr>
        <p:txBody>
          <a:bodyPr>
            <a:normAutofit fontScale="90000"/>
          </a:bodyPr>
          <a:lstStyle/>
          <a:p>
            <a:r>
              <a:rPr lang="en-US" dirty="0" smtClean="0"/>
              <a:t>Traditional Sexism (with Steven Goldberg):</a:t>
            </a:r>
            <a:endParaRPr lang="en-US" dirty="0"/>
          </a:p>
        </p:txBody>
      </p:sp>
      <p:sp>
        <p:nvSpPr>
          <p:cNvPr id="3" name="Content Placeholder 2"/>
          <p:cNvSpPr>
            <a:spLocks noGrp="1"/>
          </p:cNvSpPr>
          <p:nvPr>
            <p:ph idx="1"/>
          </p:nvPr>
        </p:nvSpPr>
        <p:spPr/>
        <p:txBody>
          <a:bodyPr/>
          <a:lstStyle/>
          <a:p>
            <a:r>
              <a:rPr lang="en-US" dirty="0" smtClean="0"/>
              <a:t>"</a:t>
            </a:r>
            <a:r>
              <a:rPr lang="en-US" dirty="0"/>
              <a:t>Women follow their own physiological imperatives… In this, and every other society [men] look to women for gentleness, kindness, and love, for refuge from a world of pain and force… In every society basic male motivation is the feeling that the women and children must be protected… The feminist cannot have it both ways: If she wishes to sacrifice all this, all that she will get in return is the right to meet men on male terms. She will lose.”</a:t>
            </a:r>
          </a:p>
          <a:p>
            <a:r>
              <a:rPr lang="en-US" dirty="0"/>
              <a:t>(</a:t>
            </a:r>
            <a:r>
              <a:rPr lang="en-US" dirty="0">
                <a:hlinkClick r:id="rId3"/>
              </a:rPr>
              <a:t>http://www.goldberg-</a:t>
            </a:r>
            <a:r>
              <a:rPr lang="en-US" dirty="0" smtClean="0">
                <a:hlinkClick r:id="rId3"/>
              </a:rPr>
              <a:t>patriarchy.com</a:t>
            </a:r>
            <a:r>
              <a:rPr lang="en-US" dirty="0" smtClean="0">
                <a:hlinkClick r:id="rId3"/>
              </a:rPr>
              <a:t>)</a:t>
            </a:r>
            <a:r>
              <a:rPr lang="en-US" dirty="0" smtClean="0"/>
              <a:t> </a:t>
            </a:r>
            <a:endParaRPr lang="en-US" dirty="0"/>
          </a:p>
          <a:p>
            <a:endParaRPr lang="en-US" dirty="0"/>
          </a:p>
        </p:txBody>
      </p:sp>
    </p:spTree>
    <p:extLst>
      <p:ext uri="{BB962C8B-B14F-4D97-AF65-F5344CB8AC3E}">
        <p14:creationId xmlns:p14="http://schemas.microsoft.com/office/powerpoint/2010/main" val="1383185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But….</a:t>
            </a:r>
            <a:endParaRPr lang="en-US" dirty="0"/>
          </a:p>
        </p:txBody>
      </p:sp>
      <p:sp>
        <p:nvSpPr>
          <p:cNvPr id="3" name="Content Placeholder 2"/>
          <p:cNvSpPr>
            <a:spLocks noGrp="1"/>
          </p:cNvSpPr>
          <p:nvPr>
            <p:ph idx="1"/>
          </p:nvPr>
        </p:nvSpPr>
        <p:spPr>
          <a:xfrm>
            <a:off x="457201" y="1752600"/>
            <a:ext cx="8419614" cy="4622841"/>
          </a:xfrm>
        </p:spPr>
        <p:txBody>
          <a:bodyPr>
            <a:noAutofit/>
          </a:bodyPr>
          <a:lstStyle/>
          <a:p>
            <a:r>
              <a:rPr lang="en-US" sz="3200" dirty="0" smtClean="0"/>
              <a:t>“…</a:t>
            </a:r>
            <a:r>
              <a:rPr lang="en-US" sz="4000" dirty="0" smtClean="0"/>
              <a:t>if </a:t>
            </a:r>
            <a:r>
              <a:rPr lang="en-US" sz="4000" dirty="0"/>
              <a:t>male domination is natural</a:t>
            </a:r>
            <a:r>
              <a:rPr lang="en-US" sz="3200" dirty="0"/>
              <a:t>, then why must it be held in place by </a:t>
            </a:r>
            <a:r>
              <a:rPr lang="en-US" sz="4000" dirty="0"/>
              <a:t>laws, traditions, customs </a:t>
            </a:r>
            <a:r>
              <a:rPr lang="en-US" sz="3200" dirty="0"/>
              <a:t>and the </a:t>
            </a:r>
            <a:r>
              <a:rPr lang="en-US" sz="4000" dirty="0"/>
              <a:t>constant threat of violence </a:t>
            </a:r>
            <a:r>
              <a:rPr lang="en-US" sz="3200" dirty="0"/>
              <a:t>for any women, trans people or sexually non-conforming men who </a:t>
            </a:r>
            <a:r>
              <a:rPr lang="en-US" sz="4000" dirty="0"/>
              <a:t>step out of line</a:t>
            </a:r>
            <a:r>
              <a:rPr lang="en-US" sz="3200" dirty="0" smtClean="0"/>
              <a:t>?” </a:t>
            </a:r>
            <a:r>
              <a:rPr lang="en-US" dirty="0" smtClean="0"/>
              <a:t>(Cynthia Fuchs Epstein, as cited by Michael Kimmel, 2014)</a:t>
            </a:r>
          </a:p>
        </p:txBody>
      </p:sp>
    </p:spTree>
    <p:extLst>
      <p:ext uri="{BB962C8B-B14F-4D97-AF65-F5344CB8AC3E}">
        <p14:creationId xmlns:p14="http://schemas.microsoft.com/office/powerpoint/2010/main" val="818457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 Social Constructionist Feminist Approach…</a:t>
            </a:r>
            <a:endParaRPr lang="en-US" dirty="0"/>
          </a:p>
        </p:txBody>
      </p:sp>
      <p:sp>
        <p:nvSpPr>
          <p:cNvPr id="3" name="Content Placeholder 2"/>
          <p:cNvSpPr>
            <a:spLocks noGrp="1"/>
          </p:cNvSpPr>
          <p:nvPr>
            <p:ph idx="1"/>
          </p:nvPr>
        </p:nvSpPr>
        <p:spPr/>
        <p:txBody>
          <a:bodyPr/>
          <a:lstStyle/>
          <a:p>
            <a:pPr marL="342900" indent="-342900">
              <a:buFont typeface="Arial"/>
              <a:buChar char="•"/>
            </a:pPr>
            <a:r>
              <a:rPr lang="en-US" dirty="0"/>
              <a:t>G</a:t>
            </a:r>
            <a:r>
              <a:rPr lang="en-US" dirty="0" smtClean="0"/>
              <a:t>ender </a:t>
            </a:r>
            <a:r>
              <a:rPr lang="en-US" dirty="0"/>
              <a:t>inequality is a result of social forces and not a consequence of universal, unchangeable natural or biological factors. </a:t>
            </a:r>
          </a:p>
          <a:p>
            <a:pPr marL="342900" indent="-342900">
              <a:buFont typeface="Arial"/>
              <a:buChar char="•"/>
            </a:pPr>
            <a:r>
              <a:rPr lang="en-US" dirty="0" smtClean="0"/>
              <a:t>There </a:t>
            </a:r>
            <a:r>
              <a:rPr lang="en-US" dirty="0"/>
              <a:t>is no biological justification </a:t>
            </a:r>
            <a:r>
              <a:rPr lang="en-US" dirty="0" smtClean="0"/>
              <a:t>for men’s dominance or traditional sexism. </a:t>
            </a:r>
          </a:p>
          <a:p>
            <a:pPr marL="342900" indent="-342900">
              <a:buFont typeface="Arial"/>
              <a:buChar char="•"/>
            </a:pPr>
            <a:r>
              <a:rPr lang="en-US" dirty="0" smtClean="0"/>
              <a:t>Inequality is a </a:t>
            </a:r>
            <a:r>
              <a:rPr lang="en-US" dirty="0"/>
              <a:t>product of </a:t>
            </a:r>
            <a:r>
              <a:rPr lang="en-US" dirty="0" smtClean="0"/>
              <a:t>society and learned </a:t>
            </a:r>
            <a:r>
              <a:rPr lang="en-US" dirty="0"/>
              <a:t>rather than </a:t>
            </a:r>
            <a:r>
              <a:rPr lang="en-US" dirty="0" smtClean="0"/>
              <a:t>innate.</a:t>
            </a:r>
          </a:p>
          <a:p>
            <a:pPr marL="342900" indent="-342900">
              <a:buFont typeface="Arial"/>
              <a:buChar char="•"/>
            </a:pPr>
            <a:r>
              <a:rPr lang="en-US" dirty="0" smtClean="0"/>
              <a:t>An incredible diversity of sexed bodies, gender identities and gender expressions exists, which challenges the myth of the gender binary &amp; oppositional sexism. </a:t>
            </a:r>
            <a:endParaRPr lang="en-CA" dirty="0"/>
          </a:p>
          <a:p>
            <a:endParaRPr lang="en-US" dirty="0"/>
          </a:p>
        </p:txBody>
      </p:sp>
    </p:spTree>
    <p:extLst>
      <p:ext uri="{BB962C8B-B14F-4D97-AF65-F5344CB8AC3E}">
        <p14:creationId xmlns:p14="http://schemas.microsoft.com/office/powerpoint/2010/main" val="1635818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Sex/Gender Across Cultures </a:t>
            </a:r>
          </a:p>
        </p:txBody>
      </p:sp>
      <p:sp>
        <p:nvSpPr>
          <p:cNvPr id="3" name="Content Placeholder 2"/>
          <p:cNvSpPr>
            <a:spLocks noGrp="1"/>
          </p:cNvSpPr>
          <p:nvPr>
            <p:ph idx="1"/>
          </p:nvPr>
        </p:nvSpPr>
        <p:spPr/>
        <p:txBody>
          <a:bodyPr/>
          <a:lstStyle/>
          <a:p>
            <a:r>
              <a:rPr lang="en-US" dirty="0" smtClean="0"/>
              <a:t>Not all cultures organize sex/gender the same way. Many cultures recognize more than two genders. </a:t>
            </a:r>
          </a:p>
          <a:p>
            <a:r>
              <a:rPr lang="en-US" dirty="0" smtClean="0"/>
              <a:t>Examples:</a:t>
            </a:r>
          </a:p>
          <a:p>
            <a:pPr marL="342900" indent="-342900">
              <a:buFont typeface="Arial"/>
              <a:buChar char="•"/>
            </a:pPr>
            <a:r>
              <a:rPr lang="en-US" dirty="0" smtClean="0"/>
              <a:t>Two spirit people among the First Nations of North </a:t>
            </a:r>
            <a:r>
              <a:rPr lang="en-US" dirty="0" smtClean="0"/>
              <a:t>America (men and women).</a:t>
            </a:r>
          </a:p>
          <a:p>
            <a:pPr marL="342900" indent="-342900">
              <a:buFont typeface="Arial"/>
              <a:buChar char="•"/>
            </a:pPr>
            <a:r>
              <a:rPr lang="en-US" dirty="0" err="1" smtClean="0"/>
              <a:t>Hijras</a:t>
            </a:r>
            <a:r>
              <a:rPr lang="en-US" dirty="0" smtClean="0"/>
              <a:t> (not men or women or gay instead women + men) in India.</a:t>
            </a:r>
          </a:p>
          <a:p>
            <a:pPr marL="342900" indent="-342900">
              <a:buFont typeface="Arial"/>
              <a:buChar char="•"/>
            </a:pPr>
            <a:r>
              <a:rPr lang="en-US" dirty="0" err="1" smtClean="0"/>
              <a:t>Xanith</a:t>
            </a:r>
            <a:r>
              <a:rPr lang="en-US" dirty="0" smtClean="0"/>
              <a:t> </a:t>
            </a:r>
            <a:r>
              <a:rPr lang="en-US" dirty="0" smtClean="0"/>
              <a:t>in Oman.</a:t>
            </a:r>
          </a:p>
          <a:p>
            <a:endParaRPr lang="en-US" dirty="0"/>
          </a:p>
          <a:p>
            <a:endParaRPr lang="en-US" dirty="0"/>
          </a:p>
        </p:txBody>
      </p:sp>
    </p:spTree>
    <p:extLst>
      <p:ext uri="{BB962C8B-B14F-4D97-AF65-F5344CB8AC3E}">
        <p14:creationId xmlns:p14="http://schemas.microsoft.com/office/powerpoint/2010/main" val="1918537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Sex/Gender Across Cultures </a:t>
            </a:r>
            <a:endParaRPr lang="en-US" dirty="0"/>
          </a:p>
        </p:txBody>
      </p:sp>
      <p:sp>
        <p:nvSpPr>
          <p:cNvPr id="3" name="Content Placeholder 2"/>
          <p:cNvSpPr>
            <a:spLocks noGrp="1"/>
          </p:cNvSpPr>
          <p:nvPr>
            <p:ph idx="1"/>
          </p:nvPr>
        </p:nvSpPr>
        <p:spPr>
          <a:xfrm>
            <a:off x="442602" y="1752600"/>
            <a:ext cx="7620000" cy="4373563"/>
          </a:xfrm>
        </p:spPr>
        <p:txBody>
          <a:bodyPr/>
          <a:lstStyle/>
          <a:p>
            <a:r>
              <a:rPr lang="en-US" dirty="0" smtClean="0"/>
              <a:t>“PBS Independent Lens: </a:t>
            </a:r>
            <a:r>
              <a:rPr lang="en-US" dirty="0">
                <a:solidFill>
                  <a:schemeClr val="tx2"/>
                </a:solidFill>
              </a:rPr>
              <a:t>Two spirits </a:t>
            </a:r>
            <a:r>
              <a:rPr lang="en-US" dirty="0" smtClean="0"/>
              <a:t>(clip)”:</a:t>
            </a:r>
          </a:p>
          <a:p>
            <a:r>
              <a:rPr lang="en-US" dirty="0">
                <a:hlinkClick r:id="rId2"/>
              </a:rPr>
              <a:t>https://www.youtube.com/watch?v=</a:t>
            </a:r>
            <a:r>
              <a:rPr lang="en-US" dirty="0" smtClean="0">
                <a:hlinkClick r:id="rId2"/>
              </a:rPr>
              <a:t>CZDx9JQUGB0</a:t>
            </a:r>
            <a:r>
              <a:rPr lang="en-US" dirty="0" smtClean="0"/>
              <a:t> </a:t>
            </a:r>
            <a:endParaRPr lang="en-US" dirty="0"/>
          </a:p>
          <a:p>
            <a:r>
              <a:rPr lang="en-US" dirty="0" smtClean="0"/>
              <a:t>“Two Spirits One Dance</a:t>
            </a:r>
            <a:r>
              <a:rPr lang="en-US" dirty="0" smtClean="0">
                <a:hlinkClick r:id=""/>
              </a:rPr>
              <a:t>”:</a:t>
            </a:r>
          </a:p>
          <a:p>
            <a:r>
              <a:rPr lang="en-US" dirty="0" smtClean="0">
                <a:hlinkClick r:id=""/>
              </a:rPr>
              <a:t>https</a:t>
            </a:r>
            <a:r>
              <a:rPr lang="en-US" dirty="0">
                <a:hlinkClick r:id="rId3"/>
              </a:rPr>
              <a:t>://www.youtube.com/watch?v=</a:t>
            </a:r>
            <a:r>
              <a:rPr lang="en-US" dirty="0" smtClean="0">
                <a:hlinkClick r:id="rId3"/>
              </a:rPr>
              <a:t>0OB0wdzogy0</a:t>
            </a:r>
            <a:endParaRPr lang="en-US" dirty="0" smtClean="0"/>
          </a:p>
          <a:p>
            <a:endParaRPr lang="en-US" dirty="0"/>
          </a:p>
          <a:p>
            <a:r>
              <a:rPr lang="en-US" dirty="0" smtClean="0"/>
              <a:t>“Me </a:t>
            </a:r>
            <a:r>
              <a:rPr lang="en-US" dirty="0" err="1" smtClean="0"/>
              <a:t>Hijra</a:t>
            </a:r>
            <a:r>
              <a:rPr lang="en-US" dirty="0" smtClean="0"/>
              <a:t>, Me </a:t>
            </a:r>
            <a:r>
              <a:rPr lang="en-US" dirty="0" err="1" smtClean="0"/>
              <a:t>Laxmi</a:t>
            </a:r>
            <a:r>
              <a:rPr lang="en-US" dirty="0" smtClean="0"/>
              <a:t>”</a:t>
            </a:r>
          </a:p>
          <a:p>
            <a:r>
              <a:rPr lang="en-US" dirty="0">
                <a:hlinkClick r:id="rId4"/>
              </a:rPr>
              <a:t>https://www.youtube.com/watch?v=</a:t>
            </a:r>
            <a:r>
              <a:rPr lang="en-US" dirty="0" smtClean="0">
                <a:hlinkClick r:id="rId4"/>
              </a:rPr>
              <a:t>38uhMPrLrIM</a:t>
            </a:r>
            <a:r>
              <a:rPr lang="en-US" dirty="0" smtClean="0"/>
              <a:t>  </a:t>
            </a:r>
            <a:endParaRPr lang="en-US" dirty="0"/>
          </a:p>
        </p:txBody>
      </p:sp>
    </p:spTree>
    <p:extLst>
      <p:ext uri="{BB962C8B-B14F-4D97-AF65-F5344CB8AC3E}">
        <p14:creationId xmlns:p14="http://schemas.microsoft.com/office/powerpoint/2010/main" val="3004717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smtClean="0"/>
              <a:t>Deconstructing Binaries</a:t>
            </a:r>
            <a:endParaRPr lang="en-US" sz="5400" dirty="0"/>
          </a:p>
        </p:txBody>
      </p:sp>
    </p:spTree>
    <p:extLst>
      <p:ext uri="{BB962C8B-B14F-4D97-AF65-F5344CB8AC3E}">
        <p14:creationId xmlns:p14="http://schemas.microsoft.com/office/powerpoint/2010/main" val="329565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Binaries/ Dualisms</a:t>
            </a:r>
            <a:endParaRPr lang="en-US" dirty="0"/>
          </a:p>
        </p:txBody>
      </p:sp>
      <p:sp>
        <p:nvSpPr>
          <p:cNvPr id="3" name="Content Placeholder 2"/>
          <p:cNvSpPr>
            <a:spLocks noGrp="1"/>
          </p:cNvSpPr>
          <p:nvPr>
            <p:ph idx="1"/>
          </p:nvPr>
        </p:nvSpPr>
        <p:spPr>
          <a:xfrm>
            <a:off x="457200" y="1752600"/>
            <a:ext cx="7620000" cy="4704064"/>
          </a:xfrm>
        </p:spPr>
        <p:txBody>
          <a:bodyPr>
            <a:normAutofit fontScale="70000" lnSpcReduction="20000"/>
          </a:bodyPr>
          <a:lstStyle/>
          <a:p>
            <a:r>
              <a:rPr lang="en-US" dirty="0" smtClean="0"/>
              <a:t>Binaries are pairs of opposing concepts, objects or belief systems.</a:t>
            </a:r>
          </a:p>
          <a:p>
            <a:r>
              <a:rPr lang="en-US" dirty="0" smtClean="0"/>
              <a:t>+	-</a:t>
            </a:r>
          </a:p>
          <a:p>
            <a:r>
              <a:rPr lang="en-US" dirty="0" smtClean="0"/>
              <a:t>Good	Bad</a:t>
            </a:r>
          </a:p>
          <a:p>
            <a:r>
              <a:rPr lang="en-US" dirty="0" smtClean="0"/>
              <a:t>Light  	Dark</a:t>
            </a:r>
          </a:p>
          <a:p>
            <a:r>
              <a:rPr lang="en-US" dirty="0" smtClean="0"/>
              <a:t>Male	Female</a:t>
            </a:r>
          </a:p>
          <a:p>
            <a:r>
              <a:rPr lang="en-US" dirty="0" smtClean="0"/>
              <a:t>Man	Woman</a:t>
            </a:r>
          </a:p>
          <a:p>
            <a:r>
              <a:rPr lang="en-US" dirty="0" smtClean="0"/>
              <a:t>Active 	Passive</a:t>
            </a:r>
          </a:p>
          <a:p>
            <a:r>
              <a:rPr lang="en-US" dirty="0" smtClean="0"/>
              <a:t>White	Black</a:t>
            </a:r>
          </a:p>
          <a:p>
            <a:r>
              <a:rPr lang="en-US" dirty="0" smtClean="0"/>
              <a:t>West	East</a:t>
            </a:r>
          </a:p>
          <a:p>
            <a:r>
              <a:rPr lang="en-US" dirty="0" smtClean="0"/>
              <a:t>Mind	Body</a:t>
            </a:r>
          </a:p>
          <a:p>
            <a:r>
              <a:rPr lang="en-US" dirty="0" smtClean="0"/>
              <a:t>Human	Other</a:t>
            </a:r>
          </a:p>
          <a:p>
            <a:r>
              <a:rPr lang="en-US" dirty="0" smtClean="0"/>
              <a:t>Rational	Irrational</a:t>
            </a:r>
          </a:p>
          <a:p>
            <a:r>
              <a:rPr lang="en-US" dirty="0" smtClean="0"/>
              <a:t>Hot	Cold</a:t>
            </a:r>
          </a:p>
          <a:p>
            <a:r>
              <a:rPr lang="en-US" dirty="0" smtClean="0"/>
              <a:t>Self	Other</a:t>
            </a:r>
          </a:p>
          <a:p>
            <a:r>
              <a:rPr lang="en-US" dirty="0" smtClean="0"/>
              <a:t>Human	Animal</a:t>
            </a:r>
          </a:p>
          <a:p>
            <a:r>
              <a:rPr lang="en-US" dirty="0" smtClean="0"/>
              <a:t>Hetero	Homo		can you think of any more…?</a:t>
            </a:r>
          </a:p>
          <a:p>
            <a:endParaRPr lang="en-US" dirty="0"/>
          </a:p>
        </p:txBody>
      </p:sp>
    </p:spTree>
    <p:extLst>
      <p:ext uri="{BB962C8B-B14F-4D97-AF65-F5344CB8AC3E}">
        <p14:creationId xmlns:p14="http://schemas.microsoft.com/office/powerpoint/2010/main" val="34772261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Five consequences of binary thinking</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a:t>Serves as a lens or unquestioned assumption</a:t>
            </a:r>
          </a:p>
          <a:p>
            <a:pPr marL="457200" indent="-457200">
              <a:buFont typeface="+mj-lt"/>
              <a:buAutoNum type="arabicPeriod"/>
            </a:pPr>
            <a:r>
              <a:rPr lang="en-US" dirty="0" smtClean="0"/>
              <a:t>We automatically value one side over the other</a:t>
            </a:r>
          </a:p>
          <a:p>
            <a:pPr marL="457200" indent="-457200">
              <a:buFont typeface="+mj-lt"/>
              <a:buAutoNum type="arabicPeriod"/>
            </a:pPr>
            <a:r>
              <a:rPr lang="en-US" dirty="0"/>
              <a:t>The + side is considered the </a:t>
            </a:r>
            <a:r>
              <a:rPr lang="en-US" dirty="0" smtClean="0"/>
              <a:t>“norm” </a:t>
            </a:r>
            <a:r>
              <a:rPr lang="en-US" dirty="0"/>
              <a:t>and the – side is the </a:t>
            </a:r>
            <a:r>
              <a:rPr lang="en-US" dirty="0" smtClean="0"/>
              <a:t>“Other”. </a:t>
            </a:r>
          </a:p>
          <a:p>
            <a:pPr marL="457200" indent="-457200">
              <a:buFont typeface="+mj-lt"/>
              <a:buAutoNum type="arabicPeriod"/>
            </a:pPr>
            <a:r>
              <a:rPr lang="en-US" dirty="0" smtClean="0"/>
              <a:t>That unquestioned assumption is a false dichotomy</a:t>
            </a:r>
          </a:p>
          <a:p>
            <a:pPr marL="457200" indent="-457200">
              <a:buFont typeface="+mj-lt"/>
              <a:buAutoNum type="arabicPeriod"/>
            </a:pPr>
            <a:r>
              <a:rPr lang="en-US" dirty="0" smtClean="0"/>
              <a:t>Binary thinking is reductionist </a:t>
            </a:r>
          </a:p>
          <a:p>
            <a:pPr marL="457200" indent="-457200">
              <a:buFont typeface="+mj-lt"/>
              <a:buAutoNum type="arabicPeriod"/>
            </a:pPr>
            <a:endParaRPr lang="en-US" dirty="0"/>
          </a:p>
        </p:txBody>
      </p:sp>
    </p:spTree>
    <p:extLst>
      <p:ext uri="{BB962C8B-B14F-4D97-AF65-F5344CB8AC3E}">
        <p14:creationId xmlns:p14="http://schemas.microsoft.com/office/powerpoint/2010/main" val="12658950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1</a:t>
            </a:r>
            <a:r>
              <a:rPr lang="en-US" dirty="0" smtClean="0"/>
              <a:t>. Serves as a lens or unquestioned assumption</a:t>
            </a:r>
            <a:endParaRPr lang="en-US" dirty="0"/>
          </a:p>
        </p:txBody>
      </p:sp>
      <p:sp>
        <p:nvSpPr>
          <p:cNvPr id="3" name="Content Placeholder 2"/>
          <p:cNvSpPr>
            <a:spLocks noGrp="1"/>
          </p:cNvSpPr>
          <p:nvPr>
            <p:ph idx="1"/>
          </p:nvPr>
        </p:nvSpPr>
        <p:spPr/>
        <p:txBody>
          <a:bodyPr>
            <a:normAutofit/>
          </a:bodyPr>
          <a:lstStyle/>
          <a:p>
            <a:r>
              <a:rPr lang="en-US" dirty="0" smtClean="0"/>
              <a:t>Dualisms are lenses through which we see the world but can you even remember learning them? </a:t>
            </a:r>
          </a:p>
          <a:p>
            <a:endParaRPr lang="en-US" dirty="0"/>
          </a:p>
          <a:p>
            <a:r>
              <a:rPr lang="en-US" dirty="0" err="1" smtClean="0"/>
              <a:t>Audre</a:t>
            </a:r>
            <a:r>
              <a:rPr lang="en-US" dirty="0" smtClean="0"/>
              <a:t> </a:t>
            </a:r>
            <a:r>
              <a:rPr lang="en-US" dirty="0" err="1" smtClean="0"/>
              <a:t>Lorde</a:t>
            </a:r>
            <a:r>
              <a:rPr lang="en-US" dirty="0" smtClean="0"/>
              <a:t>:</a:t>
            </a:r>
          </a:p>
          <a:p>
            <a:r>
              <a:rPr lang="en-US" dirty="0"/>
              <a:t>“We have, built into all of us, old blueprints of expectation and response, old structures of oppression, and these must be altered at the same time that we alter living conditions which are a result of those structures. For the masters tools will never dismantle the master’s house.” </a:t>
            </a:r>
            <a:r>
              <a:rPr lang="en-US" dirty="0" smtClean="0"/>
              <a:t>(</a:t>
            </a:r>
            <a:r>
              <a:rPr lang="en-US" dirty="0" err="1" smtClean="0"/>
              <a:t>Lorde</a:t>
            </a:r>
            <a:r>
              <a:rPr lang="en-US" dirty="0" smtClean="0"/>
              <a:t> </a:t>
            </a:r>
            <a:r>
              <a:rPr lang="en-US" dirty="0"/>
              <a:t>“The Master’s Tools</a:t>
            </a:r>
            <a:r>
              <a:rPr lang="en-US" dirty="0" smtClean="0"/>
              <a:t>”</a:t>
            </a:r>
            <a:r>
              <a:rPr lang="en-CA" dirty="0" smtClean="0"/>
              <a:t>)</a:t>
            </a:r>
            <a:endParaRPr lang="en-US" dirty="0" smtClean="0"/>
          </a:p>
        </p:txBody>
      </p:sp>
    </p:spTree>
    <p:extLst>
      <p:ext uri="{BB962C8B-B14F-4D97-AF65-F5344CB8AC3E}">
        <p14:creationId xmlns:p14="http://schemas.microsoft.com/office/powerpoint/2010/main" val="4677929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a:t>
            </a:r>
            <a:r>
              <a:rPr lang="en-US" dirty="0" smtClean="0"/>
              <a:t>. Different Value</a:t>
            </a:r>
            <a:endParaRPr lang="en-US" dirty="0"/>
          </a:p>
        </p:txBody>
      </p:sp>
      <p:sp>
        <p:nvSpPr>
          <p:cNvPr id="3" name="Content Placeholder 2"/>
          <p:cNvSpPr>
            <a:spLocks noGrp="1"/>
          </p:cNvSpPr>
          <p:nvPr>
            <p:ph idx="1"/>
          </p:nvPr>
        </p:nvSpPr>
        <p:spPr/>
        <p:txBody>
          <a:bodyPr>
            <a:normAutofit/>
          </a:bodyPr>
          <a:lstStyle/>
          <a:p>
            <a:r>
              <a:rPr lang="en-US" dirty="0" smtClean="0"/>
              <a:t>In each dualism (aka binary pair) one side is valued more highly than the other.</a:t>
            </a:r>
          </a:p>
          <a:p>
            <a:r>
              <a:rPr lang="en-US" dirty="0" smtClean="0"/>
              <a:t>This transforms </a:t>
            </a:r>
            <a:r>
              <a:rPr lang="en-US" i="1" dirty="0" smtClean="0"/>
              <a:t>difference</a:t>
            </a:r>
            <a:r>
              <a:rPr lang="en-US" dirty="0" smtClean="0"/>
              <a:t> into </a:t>
            </a:r>
            <a:r>
              <a:rPr lang="en-US" i="1" dirty="0" smtClean="0"/>
              <a:t>inequality</a:t>
            </a:r>
          </a:p>
          <a:p>
            <a:pPr lvl="2"/>
            <a:r>
              <a:rPr lang="en-US" dirty="0" smtClean="0"/>
              <a:t>Ex. Sport</a:t>
            </a:r>
          </a:p>
          <a:p>
            <a:endParaRPr lang="en-US" dirty="0" smtClean="0"/>
          </a:p>
          <a:p>
            <a:endParaRPr lang="en-US" dirty="0" smtClean="0"/>
          </a:p>
          <a:p>
            <a:endParaRPr lang="en-US" dirty="0"/>
          </a:p>
        </p:txBody>
      </p:sp>
    </p:spTree>
    <p:extLst>
      <p:ext uri="{BB962C8B-B14F-4D97-AF65-F5344CB8AC3E}">
        <p14:creationId xmlns:p14="http://schemas.microsoft.com/office/powerpoint/2010/main" val="13828222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half" idx="2"/>
          </p:nvPr>
        </p:nvSpPr>
        <p:spPr>
          <a:xfrm>
            <a:off x="520246" y="1187997"/>
            <a:ext cx="3008313" cy="4480560"/>
          </a:xfrm>
        </p:spPr>
        <p:txBody>
          <a:bodyPr>
            <a:normAutofit/>
          </a:bodyPr>
          <a:lstStyle/>
          <a:p>
            <a:r>
              <a:rPr lang="en-US" sz="2400" b="0" dirty="0" smtClean="0"/>
              <a:t>South African Sprinter Caster </a:t>
            </a:r>
            <a:r>
              <a:rPr lang="en-US" sz="2400" b="0" dirty="0" err="1" smtClean="0"/>
              <a:t>Semenya</a:t>
            </a:r>
            <a:r>
              <a:rPr lang="en-US" sz="2400" b="0" dirty="0" smtClean="0"/>
              <a:t> has been subjected to oppositional sexism and traditional sexism (along with a large dose of racism) throughout her athletic career.</a:t>
            </a:r>
            <a:endParaRPr lang="en-US" sz="2400" b="0" dirty="0"/>
          </a:p>
        </p:txBody>
      </p:sp>
      <p:pic>
        <p:nvPicPr>
          <p:cNvPr id="4" name="Picture 3"/>
          <p:cNvPicPr>
            <a:picLocks noChangeAspect="1"/>
          </p:cNvPicPr>
          <p:nvPr/>
        </p:nvPicPr>
        <p:blipFill>
          <a:blip r:embed="rId3"/>
          <a:stretch>
            <a:fillRect/>
          </a:stretch>
        </p:blipFill>
        <p:spPr>
          <a:xfrm>
            <a:off x="3528559" y="1524318"/>
            <a:ext cx="5273291" cy="3163975"/>
          </a:xfrm>
          <a:prstGeom prst="rect">
            <a:avLst/>
          </a:prstGeom>
        </p:spPr>
      </p:pic>
    </p:spTree>
    <p:extLst>
      <p:ext uri="{BB962C8B-B14F-4D97-AF65-F5344CB8AC3E}">
        <p14:creationId xmlns:p14="http://schemas.microsoft.com/office/powerpoint/2010/main" val="2768970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6933851" cy="1371600"/>
          </a:xfrm>
        </p:spPr>
        <p:txBody>
          <a:bodyPr>
            <a:normAutofit fontScale="90000"/>
          </a:bodyPr>
          <a:lstStyle/>
          <a:p>
            <a:r>
              <a:rPr lang="en-US" dirty="0" smtClean="0"/>
              <a:t>3. </a:t>
            </a:r>
            <a:r>
              <a:rPr lang="en-US" dirty="0"/>
              <a:t>The + side is considered the norm and the – side is the Other </a:t>
            </a:r>
          </a:p>
        </p:txBody>
      </p:sp>
      <p:sp>
        <p:nvSpPr>
          <p:cNvPr id="3" name="Content Placeholder 2"/>
          <p:cNvSpPr>
            <a:spLocks noGrp="1"/>
          </p:cNvSpPr>
          <p:nvPr>
            <p:ph idx="1"/>
          </p:nvPr>
        </p:nvSpPr>
        <p:spPr/>
        <p:txBody>
          <a:bodyPr/>
          <a:lstStyle/>
          <a:p>
            <a:pPr lvl="0"/>
            <a:r>
              <a:rPr lang="en-US" dirty="0" err="1" smtClean="0"/>
              <a:t>Audre</a:t>
            </a:r>
            <a:r>
              <a:rPr lang="en-US" dirty="0" smtClean="0"/>
              <a:t> </a:t>
            </a:r>
            <a:r>
              <a:rPr lang="en-US" dirty="0" err="1" smtClean="0"/>
              <a:t>Lorde</a:t>
            </a:r>
            <a:r>
              <a:rPr lang="en-US" dirty="0" smtClean="0"/>
              <a:t>: The Mythical Norm</a:t>
            </a:r>
          </a:p>
          <a:p>
            <a:pPr lvl="1"/>
            <a:r>
              <a:rPr lang="en-US" dirty="0" smtClean="0"/>
              <a:t>“</a:t>
            </a:r>
            <a:r>
              <a:rPr lang="en-US" dirty="0"/>
              <a:t>white, thin, male, young, white , heterosexual, C</a:t>
            </a:r>
            <a:r>
              <a:rPr lang="en-US" dirty="0" smtClean="0"/>
              <a:t>hristian</a:t>
            </a:r>
            <a:r>
              <a:rPr lang="en-US" dirty="0"/>
              <a:t>, and financially secure.</a:t>
            </a:r>
            <a:r>
              <a:rPr lang="en-US" dirty="0" smtClean="0"/>
              <a:t>” (</a:t>
            </a:r>
            <a:r>
              <a:rPr lang="en-US" dirty="0" err="1" smtClean="0"/>
              <a:t>Lorde</a:t>
            </a:r>
            <a:r>
              <a:rPr lang="en-US" dirty="0" smtClean="0"/>
              <a:t> </a:t>
            </a:r>
            <a:r>
              <a:rPr lang="en-US" dirty="0"/>
              <a:t>“The Master’s Tools</a:t>
            </a:r>
            <a:r>
              <a:rPr lang="en-US" dirty="0" smtClean="0"/>
              <a:t>”</a:t>
            </a:r>
            <a:r>
              <a:rPr lang="en-CA" dirty="0" smtClean="0"/>
              <a:t>)</a:t>
            </a:r>
            <a:endParaRPr lang="en-US" dirty="0" smtClean="0"/>
          </a:p>
          <a:p>
            <a:pPr lvl="1"/>
            <a:r>
              <a:rPr lang="en-US" dirty="0" smtClean="0"/>
              <a:t>This defines the human</a:t>
            </a:r>
            <a:endParaRPr lang="en-US" dirty="0"/>
          </a:p>
          <a:p>
            <a:endParaRPr lang="en-US" dirty="0"/>
          </a:p>
        </p:txBody>
      </p:sp>
    </p:spTree>
    <p:extLst>
      <p:ext uri="{BB962C8B-B14F-4D97-AF65-F5344CB8AC3E}">
        <p14:creationId xmlns:p14="http://schemas.microsoft.com/office/powerpoint/2010/main" val="1392496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 2015 TTC Signs</a:t>
            </a:r>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78752" y="2126801"/>
            <a:ext cx="2230755" cy="1673860"/>
          </a:xfrm>
          <a:prstGeom prst="rect">
            <a:avLst/>
          </a:prstGeom>
          <a:noFill/>
          <a:ln>
            <a:noFill/>
          </a:ln>
        </p:spPr>
      </p:pic>
      <p:pic>
        <p:nvPicPr>
          <p:cNvPr id="5" name="Picture 4"/>
          <p:cNvPicPr/>
          <p:nvPr/>
        </p:nvPicPr>
        <p:blipFill rotWithShape="1">
          <a:blip r:embed="rId3">
            <a:extLst>
              <a:ext uri="{28A0092B-C50C-407E-A947-70E740481C1C}">
                <a14:useLocalDpi xmlns:a14="http://schemas.microsoft.com/office/drawing/2010/main" val="0"/>
              </a:ext>
            </a:extLst>
          </a:blip>
          <a:srcRect l="25990" t="30996" r="50344" b="33620"/>
          <a:stretch/>
        </p:blipFill>
        <p:spPr bwMode="auto">
          <a:xfrm rot="5400000">
            <a:off x="2974052" y="1005362"/>
            <a:ext cx="2230755" cy="3916742"/>
          </a:xfrm>
          <a:prstGeom prst="rect">
            <a:avLst/>
          </a:prstGeom>
          <a:noFill/>
          <a:ln>
            <a:noFill/>
          </a:ln>
          <a:extLst>
            <a:ext uri="{53640926-AAD7-44d8-BBD7-CCE9431645EC}">
              <a14:shadowObscured xmlns:a14="http://schemas.microsoft.com/office/drawing/2010/main" xmlns=""/>
            </a:ext>
          </a:extLst>
        </p:spPr>
      </p:pic>
      <p:pic>
        <p:nvPicPr>
          <p:cNvPr id="6" name="Picture 5"/>
          <p:cNvPicPr/>
          <p:nvPr/>
        </p:nvPicPr>
        <p:blipFill rotWithShape="1">
          <a:blip r:embed="rId4">
            <a:extLst>
              <a:ext uri="{28A0092B-C50C-407E-A947-70E740481C1C}">
                <a14:useLocalDpi xmlns:a14="http://schemas.microsoft.com/office/drawing/2010/main" val="0"/>
              </a:ext>
            </a:extLst>
          </a:blip>
          <a:srcRect l="22625" t="32618" r="40896" b="29343"/>
          <a:stretch/>
        </p:blipFill>
        <p:spPr bwMode="auto">
          <a:xfrm rot="5400000">
            <a:off x="5944580" y="1951573"/>
            <a:ext cx="2230757" cy="2024315"/>
          </a:xfrm>
          <a:prstGeom prst="rect">
            <a:avLst/>
          </a:prstGeom>
          <a:noFill/>
          <a:ln>
            <a:noFill/>
          </a:ln>
        </p:spPr>
      </p:pic>
      <p:pic>
        <p:nvPicPr>
          <p:cNvPr id="7" name="Picture 6"/>
          <p:cNvPicPr/>
          <p:nvPr/>
        </p:nvPicPr>
        <p:blipFill rotWithShape="1">
          <a:blip r:embed="rId5">
            <a:extLst>
              <a:ext uri="{28A0092B-C50C-407E-A947-70E740481C1C}">
                <a14:useLocalDpi xmlns:a14="http://schemas.microsoft.com/office/drawing/2010/main" val="0"/>
              </a:ext>
            </a:extLst>
          </a:blip>
          <a:srcRect l="20511" t="29166" r="27469" b="31126"/>
          <a:stretch/>
        </p:blipFill>
        <p:spPr bwMode="auto">
          <a:xfrm rot="5400000">
            <a:off x="1410714" y="4459066"/>
            <a:ext cx="2570482" cy="1810569"/>
          </a:xfrm>
          <a:prstGeom prst="rect">
            <a:avLst/>
          </a:prstGeom>
          <a:noFill/>
          <a:ln>
            <a:noFill/>
          </a:ln>
        </p:spPr>
      </p:pic>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3601240" y="4079111"/>
            <a:ext cx="3425190" cy="2570480"/>
          </a:xfrm>
          <a:prstGeom prst="rect">
            <a:avLst/>
          </a:prstGeom>
          <a:noFill/>
          <a:ln>
            <a:noFill/>
          </a:ln>
        </p:spPr>
      </p:pic>
      <p:sp>
        <p:nvSpPr>
          <p:cNvPr id="9" name="TextBox 8"/>
          <p:cNvSpPr txBox="1"/>
          <p:nvPr/>
        </p:nvSpPr>
        <p:spPr>
          <a:xfrm>
            <a:off x="616097" y="4376042"/>
            <a:ext cx="1081312" cy="923330"/>
          </a:xfrm>
          <a:prstGeom prst="rect">
            <a:avLst/>
          </a:prstGeom>
          <a:noFill/>
        </p:spPr>
        <p:txBody>
          <a:bodyPr wrap="square" rtlCol="0">
            <a:spAutoFit/>
          </a:bodyPr>
          <a:lstStyle/>
          <a:p>
            <a:r>
              <a:rPr lang="en-US" dirty="0" smtClean="0"/>
              <a:t>Can you spot the woman? </a:t>
            </a:r>
            <a:endParaRPr lang="en-US" dirty="0"/>
          </a:p>
        </p:txBody>
      </p:sp>
    </p:spTree>
    <p:extLst>
      <p:ext uri="{BB962C8B-B14F-4D97-AF65-F5344CB8AC3E}">
        <p14:creationId xmlns:p14="http://schemas.microsoft.com/office/powerpoint/2010/main" val="21293582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a:t>
            </a:r>
            <a:r>
              <a:rPr lang="en-US" dirty="0" smtClean="0"/>
              <a:t>. False Dichotomy</a:t>
            </a:r>
            <a:endParaRPr lang="en-US" dirty="0"/>
          </a:p>
        </p:txBody>
      </p:sp>
      <p:sp>
        <p:nvSpPr>
          <p:cNvPr id="3" name="Content Placeholder 2"/>
          <p:cNvSpPr>
            <a:spLocks noGrp="1"/>
          </p:cNvSpPr>
          <p:nvPr>
            <p:ph idx="1"/>
          </p:nvPr>
        </p:nvSpPr>
        <p:spPr/>
        <p:txBody>
          <a:bodyPr>
            <a:normAutofit/>
          </a:bodyPr>
          <a:lstStyle/>
          <a:p>
            <a:r>
              <a:rPr lang="en-US" dirty="0" smtClean="0"/>
              <a:t>We see identity in terms of dualisms</a:t>
            </a:r>
          </a:p>
          <a:p>
            <a:r>
              <a:rPr lang="en-US" dirty="0" smtClean="0"/>
              <a:t>Male/Female, gay/straight, man/woman are seen as either/or</a:t>
            </a:r>
          </a:p>
          <a:p>
            <a:r>
              <a:rPr lang="en-US" dirty="0" smtClean="0"/>
              <a:t>Erases and marginalizes those people whose experiences are in between</a:t>
            </a:r>
          </a:p>
          <a:p>
            <a:pPr lvl="1"/>
            <a:r>
              <a:rPr lang="en-US" dirty="0" smtClean="0"/>
              <a:t>Ex. Bisexuality , intersex, transgender…</a:t>
            </a:r>
          </a:p>
          <a:p>
            <a:endParaRPr lang="en-US" dirty="0"/>
          </a:p>
          <a:p>
            <a:r>
              <a:rPr lang="en-US" dirty="0" smtClean="0"/>
              <a:t>.</a:t>
            </a:r>
          </a:p>
          <a:p>
            <a:endParaRPr lang="en-US" dirty="0"/>
          </a:p>
        </p:txBody>
      </p:sp>
    </p:spTree>
    <p:extLst>
      <p:ext uri="{BB962C8B-B14F-4D97-AF65-F5344CB8AC3E}">
        <p14:creationId xmlns:p14="http://schemas.microsoft.com/office/powerpoint/2010/main" val="8106102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Intersex</a:t>
            </a:r>
            <a:endParaRPr lang="en-US" dirty="0"/>
          </a:p>
        </p:txBody>
      </p:sp>
      <p:sp>
        <p:nvSpPr>
          <p:cNvPr id="3" name="Content Placeholder 2"/>
          <p:cNvSpPr>
            <a:spLocks noGrp="1"/>
          </p:cNvSpPr>
          <p:nvPr>
            <p:ph idx="1"/>
          </p:nvPr>
        </p:nvSpPr>
        <p:spPr/>
        <p:txBody>
          <a:bodyPr/>
          <a:lstStyle/>
          <a:p>
            <a:r>
              <a:rPr lang="en-US" dirty="0"/>
              <a:t>T</a:t>
            </a:r>
            <a:r>
              <a:rPr lang="en-US" dirty="0" smtClean="0"/>
              <a:t>he </a:t>
            </a:r>
            <a:r>
              <a:rPr lang="en-US" dirty="0"/>
              <a:t>distinctions between female and male bodies are actually on more of a continuum than a dichotomy. </a:t>
            </a:r>
            <a:endParaRPr lang="en-US" dirty="0" smtClean="0"/>
          </a:p>
          <a:p>
            <a:r>
              <a:rPr lang="en-US" dirty="0"/>
              <a:t>Every day intersex babies are surgically altered to reflect the sexual anatomy associated with “standard” female or male sex assignment.</a:t>
            </a:r>
            <a:r>
              <a:rPr lang="en-CA" dirty="0"/>
              <a:t> </a:t>
            </a:r>
            <a:endParaRPr lang="en-CA" dirty="0" smtClean="0"/>
          </a:p>
          <a:p>
            <a:r>
              <a:rPr lang="en-US" dirty="0"/>
              <a:t>Intersex means being born with </a:t>
            </a:r>
            <a:r>
              <a:rPr lang="en-US" dirty="0" smtClean="0"/>
              <a:t>physical sex </a:t>
            </a:r>
            <a:r>
              <a:rPr lang="en-US" dirty="0" err="1" smtClean="0"/>
              <a:t>characteristsics</a:t>
            </a:r>
            <a:r>
              <a:rPr lang="en-US" dirty="0" smtClean="0"/>
              <a:t> that are </a:t>
            </a:r>
            <a:r>
              <a:rPr lang="en-US" dirty="0"/>
              <a:t>between the binary.</a:t>
            </a:r>
            <a:r>
              <a:rPr lang="en-CA" dirty="0"/>
              <a:t> </a:t>
            </a:r>
            <a:endParaRPr lang="en-CA" dirty="0" smtClean="0"/>
          </a:p>
          <a:p>
            <a:r>
              <a:rPr lang="en-US" dirty="0"/>
              <a:t>“What its like to be intersex” (by </a:t>
            </a:r>
            <a:r>
              <a:rPr lang="en-US" dirty="0" err="1"/>
              <a:t>Buzzfeed</a:t>
            </a:r>
            <a:r>
              <a:rPr lang="en-US" dirty="0"/>
              <a:t> Video), four intersex people talk about their experiences: </a:t>
            </a:r>
            <a:endParaRPr lang="en-CA" dirty="0"/>
          </a:p>
          <a:p>
            <a:r>
              <a:rPr lang="en-US" u="sng" dirty="0">
                <a:hlinkClick r:id="rId3"/>
              </a:rPr>
              <a:t>https://www.youtube.com/watch?v=cAUDKEI4QKI</a:t>
            </a:r>
            <a:endParaRPr lang="en-CA" dirty="0"/>
          </a:p>
          <a:p>
            <a:endParaRPr lang="en-US" dirty="0"/>
          </a:p>
        </p:txBody>
      </p:sp>
    </p:spTree>
    <p:extLst>
      <p:ext uri="{BB962C8B-B14F-4D97-AF65-F5344CB8AC3E}">
        <p14:creationId xmlns:p14="http://schemas.microsoft.com/office/powerpoint/2010/main" val="1142589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Trans*</a:t>
            </a:r>
            <a:endParaRPr lang="en-US" dirty="0"/>
          </a:p>
        </p:txBody>
      </p:sp>
      <p:sp>
        <p:nvSpPr>
          <p:cNvPr id="3" name="Content Placeholder 2"/>
          <p:cNvSpPr>
            <a:spLocks noGrp="1"/>
          </p:cNvSpPr>
          <p:nvPr>
            <p:ph idx="1"/>
          </p:nvPr>
        </p:nvSpPr>
        <p:spPr/>
        <p:txBody>
          <a:bodyPr/>
          <a:lstStyle/>
          <a:p>
            <a:r>
              <a:rPr lang="en-US" dirty="0" err="1"/>
              <a:t>C</a:t>
            </a:r>
            <a:r>
              <a:rPr lang="en-US" dirty="0" err="1" smtClean="0"/>
              <a:t>isgender</a:t>
            </a:r>
            <a:r>
              <a:rPr lang="en-US" dirty="0"/>
              <a:t>, </a:t>
            </a:r>
            <a:r>
              <a:rPr lang="en-US" dirty="0" smtClean="0"/>
              <a:t>literally means </a:t>
            </a:r>
            <a:r>
              <a:rPr lang="en-US" dirty="0"/>
              <a:t>“gender </a:t>
            </a:r>
            <a:r>
              <a:rPr lang="en-US" dirty="0" smtClean="0"/>
              <a:t>aligned” and refers to people who identify with the gender that they were assigned at birth. </a:t>
            </a:r>
          </a:p>
          <a:p>
            <a:r>
              <a:rPr lang="en-US" dirty="0" smtClean="0"/>
              <a:t>Transgender, or trans* includes </a:t>
            </a:r>
            <a:r>
              <a:rPr lang="en-US" dirty="0"/>
              <a:t>people who were sexed female or male at birth, but end up some time later in life, whether its in childhood, teenage years or much later in adulthood, identifying as a different gender. </a:t>
            </a:r>
            <a:endParaRPr lang="en-US" dirty="0" smtClean="0"/>
          </a:p>
          <a:p>
            <a:r>
              <a:rPr lang="en-US" dirty="0"/>
              <a:t>(“trans*” with the asterisk or * is used as an umbrella to include all gender non-conforming people who want to be included</a:t>
            </a:r>
            <a:r>
              <a:rPr lang="en-CA" dirty="0"/>
              <a:t> </a:t>
            </a:r>
            <a:endParaRPr lang="en-CA" dirty="0" smtClean="0"/>
          </a:p>
        </p:txBody>
      </p:sp>
    </p:spTree>
    <p:extLst>
      <p:ext uri="{BB962C8B-B14F-4D97-AF65-F5344CB8AC3E}">
        <p14:creationId xmlns:p14="http://schemas.microsoft.com/office/powerpoint/2010/main" val="1556608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Oppositional Sexism and violence</a:t>
            </a:r>
            <a:endParaRPr lang="en-US" dirty="0"/>
          </a:p>
        </p:txBody>
      </p:sp>
      <p:sp>
        <p:nvSpPr>
          <p:cNvPr id="3" name="Content Placeholder 2"/>
          <p:cNvSpPr>
            <a:spLocks noGrp="1"/>
          </p:cNvSpPr>
          <p:nvPr>
            <p:ph idx="1"/>
          </p:nvPr>
        </p:nvSpPr>
        <p:spPr/>
        <p:txBody>
          <a:bodyPr/>
          <a:lstStyle/>
          <a:p>
            <a:pPr lvl="0"/>
            <a:r>
              <a:rPr lang="en-US" dirty="0"/>
              <a:t>The gender binary </a:t>
            </a:r>
            <a:r>
              <a:rPr lang="en-US" i="1" dirty="0"/>
              <a:t>coerces</a:t>
            </a:r>
            <a:r>
              <a:rPr lang="en-US" dirty="0"/>
              <a:t> </a:t>
            </a:r>
            <a:r>
              <a:rPr lang="en-US" dirty="0" smtClean="0"/>
              <a:t>people  (often violently) </a:t>
            </a:r>
            <a:r>
              <a:rPr lang="en-US" dirty="0"/>
              <a:t>into fitting themselves and others under categories and stereotypes that may not fit them.</a:t>
            </a:r>
            <a:endParaRPr lang="en-CA" dirty="0"/>
          </a:p>
          <a:p>
            <a:pPr lvl="0"/>
            <a:r>
              <a:rPr lang="en-US" dirty="0" smtClean="0"/>
              <a:t>Oppositional sexism </a:t>
            </a:r>
            <a:r>
              <a:rPr lang="en-US" i="1" dirty="0" smtClean="0"/>
              <a:t>marginalizes</a:t>
            </a:r>
            <a:r>
              <a:rPr lang="en-US" dirty="0" smtClean="0"/>
              <a:t> </a:t>
            </a:r>
            <a:r>
              <a:rPr lang="en-US" dirty="0"/>
              <a:t>trans* people, erasing and invalidating their very existence. </a:t>
            </a:r>
            <a:endParaRPr lang="en-US" dirty="0" smtClean="0"/>
          </a:p>
          <a:p>
            <a:pPr lvl="0"/>
            <a:endParaRPr lang="en-US" dirty="0"/>
          </a:p>
          <a:p>
            <a:r>
              <a:rPr lang="en-CA" i="1" dirty="0"/>
              <a:t>True Trans</a:t>
            </a:r>
            <a:r>
              <a:rPr lang="en-CA" dirty="0"/>
              <a:t> with Laura Jane Grace. Episode 3</a:t>
            </a:r>
          </a:p>
          <a:p>
            <a:r>
              <a:rPr lang="en-CA" i="1" dirty="0">
                <a:hlinkClick r:id="rId3"/>
              </a:rPr>
              <a:t>https://www.youtube.com/watch?v=wsLimw76m_0</a:t>
            </a:r>
            <a:r>
              <a:rPr lang="en-CA" i="1" dirty="0"/>
              <a:t> </a:t>
            </a:r>
            <a:endParaRPr lang="en-CA" dirty="0"/>
          </a:p>
          <a:p>
            <a:endParaRPr lang="en-US" dirty="0"/>
          </a:p>
        </p:txBody>
      </p:sp>
    </p:spTree>
    <p:extLst>
      <p:ext uri="{BB962C8B-B14F-4D97-AF65-F5344CB8AC3E}">
        <p14:creationId xmlns:p14="http://schemas.microsoft.com/office/powerpoint/2010/main" val="439940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Reductionist</a:t>
            </a:r>
            <a:endParaRPr lang="en-US" dirty="0"/>
          </a:p>
        </p:txBody>
      </p:sp>
      <p:sp>
        <p:nvSpPr>
          <p:cNvPr id="3" name="Content Placeholder 2"/>
          <p:cNvSpPr>
            <a:spLocks noGrp="1"/>
          </p:cNvSpPr>
          <p:nvPr>
            <p:ph idx="1"/>
          </p:nvPr>
        </p:nvSpPr>
        <p:spPr/>
        <p:txBody>
          <a:bodyPr/>
          <a:lstStyle/>
          <a:p>
            <a:r>
              <a:rPr lang="en-US" dirty="0" smtClean="0"/>
              <a:t>Humans are extremely complex and diverse. Why would we imagine that our behaviors could be explained by our capacity for sexed reproduction?</a:t>
            </a:r>
          </a:p>
          <a:p>
            <a:r>
              <a:rPr lang="en-US" dirty="0" smtClean="0"/>
              <a:t>Reducing us to our biological functions takes away our full human agency. </a:t>
            </a:r>
            <a:endParaRPr lang="en-US" dirty="0"/>
          </a:p>
        </p:txBody>
      </p:sp>
    </p:spTree>
    <p:extLst>
      <p:ext uri="{BB962C8B-B14F-4D97-AF65-F5344CB8AC3E}">
        <p14:creationId xmlns:p14="http://schemas.microsoft.com/office/powerpoint/2010/main" val="29404077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Essential.thmx</Template>
  <TotalTime>2216</TotalTime>
  <Words>1589</Words>
  <Application>Microsoft Macintosh PowerPoint</Application>
  <PresentationFormat>On-screen Show (4:3)</PresentationFormat>
  <Paragraphs>160</Paragraphs>
  <Slides>24</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 Black</vt:lpstr>
      <vt:lpstr>Calibri</vt:lpstr>
      <vt:lpstr>Arial</vt:lpstr>
      <vt:lpstr>Essential</vt:lpstr>
      <vt:lpstr>Week 3: The Social Construction Approach: Deconstructing Binaries</vt:lpstr>
      <vt:lpstr>Critical Thinking Skill: Thinking Theoretically</vt:lpstr>
      <vt:lpstr>How do we explain these facts?</vt:lpstr>
      <vt:lpstr>The social construction approach</vt:lpstr>
      <vt:lpstr>Biological Determinism</vt:lpstr>
      <vt:lpstr>Biological determinism promotes/Supports 2 kinds of sexism:</vt:lpstr>
      <vt:lpstr>Traditional Sexism (with Steven Goldberg):</vt:lpstr>
      <vt:lpstr>But….</vt:lpstr>
      <vt:lpstr>A Social Constructionist Feminist Approach…</vt:lpstr>
      <vt:lpstr>Sex/Gender Across Cultures </vt:lpstr>
      <vt:lpstr>Sex/Gender Across Cultures </vt:lpstr>
      <vt:lpstr>Deconstructing Binaries</vt:lpstr>
      <vt:lpstr>Binaries/ Dualisms</vt:lpstr>
      <vt:lpstr>Five consequences of binary thinking</vt:lpstr>
      <vt:lpstr>1. Serves as a lens or unquestioned assumption</vt:lpstr>
      <vt:lpstr>2. Different Value</vt:lpstr>
      <vt:lpstr>PowerPoint Presentation</vt:lpstr>
      <vt:lpstr>3. The + side is considered the norm and the – side is the Other </vt:lpstr>
      <vt:lpstr>Ex. 2015 TTC Signs</vt:lpstr>
      <vt:lpstr>4. False Dichotomy</vt:lpstr>
      <vt:lpstr>Intersex</vt:lpstr>
      <vt:lpstr>Trans*</vt:lpstr>
      <vt:lpstr>Oppositional Sexism and violence</vt:lpstr>
      <vt:lpstr>5. Reductionist</vt:lpstr>
    </vt:vector>
  </TitlesOfParts>
  <Company>York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Kristine Klement</dc:creator>
  <cp:lastModifiedBy>Darsiya Vigneswaran</cp:lastModifiedBy>
  <cp:revision>44</cp:revision>
  <dcterms:created xsi:type="dcterms:W3CDTF">2014-09-23T03:33:32Z</dcterms:created>
  <dcterms:modified xsi:type="dcterms:W3CDTF">2016-09-28T12:31:54Z</dcterms:modified>
</cp:coreProperties>
</file>