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0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8" name="Rectangle 7"/>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fr-FR" smtClean="0"/>
              <a:t>Modifiez le style du titre</a:t>
            </a:r>
            <a:endParaRPr lang="en-US" dirty="0"/>
          </a:p>
        </p:txBody>
      </p:sp>
      <p:sp>
        <p:nvSpPr>
          <p:cNvPr id="3" name="Subtitle 2"/>
          <p:cNvSpPr>
            <a:spLocks noGrp="1"/>
          </p:cNvSpPr>
          <p:nvPr>
            <p:ph type="subTitle" idx="1"/>
          </p:nvPr>
        </p:nvSpPr>
        <p:spPr>
          <a:xfrm>
            <a:off x="762000" y="4724400"/>
            <a:ext cx="6858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6A3731C5-7115-40F6-8F6C-8D611B961DE9}" type="datetimeFigureOut">
              <a:rPr lang="fr-FR" smtClean="0"/>
              <a:t>21/05/2015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
        <p:nvSpPr>
          <p:cNvPr id="7" name="Rectangle 6"/>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21/05/2015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7" name="Rectangle 6"/>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2000" y="3276600"/>
            <a:ext cx="7543800" cy="1676400"/>
          </a:xfrm>
        </p:spPr>
        <p:txBody>
          <a:bodyPr anchor="b" anchorCtr="0"/>
          <a:lstStyle>
            <a:lvl1pPr algn="l">
              <a:defRPr sz="5400" b="0" cap="all"/>
            </a:lvl1pPr>
          </a:lstStyle>
          <a:p>
            <a:r>
              <a:rPr lang="fr-FR" smtClean="0"/>
              <a:t>Modifiez le style du titre</a:t>
            </a:r>
            <a:endParaRPr lang="en-US" dirty="0"/>
          </a:p>
        </p:txBody>
      </p:sp>
      <p:sp>
        <p:nvSpPr>
          <p:cNvPr id="3" name="Text Placeholder 2"/>
          <p:cNvSpPr>
            <a:spLocks noGrp="1"/>
          </p:cNvSpPr>
          <p:nvPr>
            <p:ph type="body" idx="1"/>
          </p:nvPr>
        </p:nvSpPr>
        <p:spPr>
          <a:xfrm>
            <a:off x="762000" y="4953000"/>
            <a:ext cx="6858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6A3731C5-7115-40F6-8F6C-8D611B961DE9}" type="datetimeFigureOut">
              <a:rPr lang="fr-FR" smtClean="0"/>
              <a:t>21/05/2015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
        <p:nvSpPr>
          <p:cNvPr id="8" name="Rectangle 7"/>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Date Placeholder 4"/>
          <p:cNvSpPr>
            <a:spLocks noGrp="1"/>
          </p:cNvSpPr>
          <p:nvPr>
            <p:ph type="dt" sz="half" idx="10"/>
          </p:nvPr>
        </p:nvSpPr>
        <p:spPr/>
        <p:txBody>
          <a:bodyPr/>
          <a:lstStyle/>
          <a:p>
            <a:fld id="{6A3731C5-7115-40F6-8F6C-8D611B961DE9}" type="datetimeFigureOut">
              <a:rPr lang="fr-FR" smtClean="0"/>
              <a:t>21/05/2015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7589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46451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7" name="Date Placeholder 6"/>
          <p:cNvSpPr>
            <a:spLocks noGrp="1"/>
          </p:cNvSpPr>
          <p:nvPr>
            <p:ph type="dt" sz="half" idx="10"/>
          </p:nvPr>
        </p:nvSpPr>
        <p:spPr/>
        <p:txBody>
          <a:bodyPr/>
          <a:lstStyle/>
          <a:p>
            <a:fld id="{6A3731C5-7115-40F6-8F6C-8D611B961DE9}" type="datetimeFigureOut">
              <a:rPr lang="fr-FR" smtClean="0"/>
              <a:t>21/05/2015</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9F70AF05-3C56-47B2-BAEF-27E564DD4F60}" type="slidenum">
              <a:rPr lang="fr-FR" smtClean="0"/>
              <a:t>‹#›</a:t>
            </a:fld>
            <a:endParaRPr lang="fr-FR"/>
          </a:p>
        </p:txBody>
      </p:sp>
      <p:cxnSp>
        <p:nvCxnSpPr>
          <p:cNvPr id="11" name="Straight Connector 10"/>
          <p:cNvCxnSpPr/>
          <p:nvPr/>
        </p:nvCxnSpPr>
        <p:spPr>
          <a:xfrm>
            <a:off x="7589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6451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A3731C5-7115-40F6-8F6C-8D611B961DE9}" type="datetimeFigureOut">
              <a:rPr lang="fr-FR" smtClean="0"/>
              <a:t>21/05/2015</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3731C5-7115-40F6-8F6C-8D611B961DE9}" type="datetimeFigureOut">
              <a:rPr lang="fr-FR" smtClean="0"/>
              <a:t>21/05/2015</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0"/>
            <a:ext cx="6784848" cy="1600200"/>
          </a:xfrm>
        </p:spPr>
        <p:txBody>
          <a:bodyPr anchor="b">
            <a:normAutofit/>
          </a:bodyPr>
          <a:lstStyle>
            <a:lvl1pPr algn="l">
              <a:defRPr sz="5400" b="0"/>
            </a:lvl1pPr>
          </a:lstStyle>
          <a:p>
            <a:r>
              <a:rPr lang="fr-FR" smtClean="0"/>
              <a:t>Modifiez le style du titre</a:t>
            </a:r>
            <a:endParaRPr lang="en-US"/>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A3731C5-7115-40F6-8F6C-8D611B961DE9}" type="datetimeFigureOut">
              <a:rPr lang="fr-FR" smtClean="0"/>
              <a:t>21/05/2015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a:t>
            </a:fld>
            <a:endParaRPr lang="fr-FR"/>
          </a:p>
        </p:txBody>
      </p:sp>
      <p:cxnSp>
        <p:nvCxnSpPr>
          <p:cNvPr id="10" name="Straight Connector 9"/>
          <p:cNvCxnSpPr/>
          <p:nvPr/>
        </p:nvCxnSpPr>
        <p:spPr>
          <a:xfrm rot="5400000">
            <a:off x="1677194" y="2514600"/>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chor="b">
            <a:normAutofit/>
          </a:bodyPr>
          <a:lstStyle>
            <a:lvl1pPr algn="l">
              <a:defRPr sz="5400" b="0"/>
            </a:lvl1pPr>
          </a:lstStyle>
          <a:p>
            <a:r>
              <a:rPr lang="fr-FR" smtClean="0"/>
              <a:t>Modifiez le style du titre</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a:p>
        </p:txBody>
      </p:sp>
      <p:sp>
        <p:nvSpPr>
          <p:cNvPr id="4" name="Text Placeholder 3"/>
          <p:cNvSpPr>
            <a:spLocks noGrp="1"/>
          </p:cNvSpPr>
          <p:nvPr>
            <p:ph type="body" sz="half" idx="2"/>
          </p:nvPr>
        </p:nvSpPr>
        <p:spPr>
          <a:xfrm>
            <a:off x="850392" y="3505200"/>
            <a:ext cx="73914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A3731C5-7115-40F6-8F6C-8D611B961DE9}" type="datetimeFigureOut">
              <a:rPr lang="fr-FR" smtClean="0"/>
              <a:t>21/05/2015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nchorCtr="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21/05/2015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nchorCtr="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21/05/2015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2000" y="4572000"/>
            <a:ext cx="6781800" cy="1600200"/>
          </a:xfrm>
          <a:prstGeom prst="rect">
            <a:avLst/>
          </a:prstGeom>
        </p:spPr>
        <p:txBody>
          <a:bodyPr vert="horz" lIns="91440" tIns="45720" rIns="91440" bIns="45720" rtlCol="0" anchor="b" anchorCtr="0">
            <a:normAutofit/>
          </a:bodyPr>
          <a:lstStyle/>
          <a:p>
            <a:r>
              <a:rPr lang="fr-FR" smtClean="0"/>
              <a:t>Modifiez le style du titre</a:t>
            </a:r>
            <a:endParaRPr lang="en-US" dirty="0"/>
          </a:p>
        </p:txBody>
      </p:sp>
      <p:sp>
        <p:nvSpPr>
          <p:cNvPr id="3" name="Text Placeholder 2"/>
          <p:cNvSpPr>
            <a:spLocks noGrp="1"/>
          </p:cNvSpPr>
          <p:nvPr>
            <p:ph type="body" idx="1"/>
          </p:nvPr>
        </p:nvSpPr>
        <p:spPr>
          <a:xfrm>
            <a:off x="762000" y="685800"/>
            <a:ext cx="7543800" cy="3886200"/>
          </a:xfrm>
          <a:prstGeom prst="rect">
            <a:avLst/>
          </a:prstGeom>
        </p:spPr>
        <p:txBody>
          <a:bodyPr vert="horz" lIns="91440" tIns="45720" rIns="91440" bIns="45720" rtlCol="0" anchor="ctr" anchorCtr="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6248400" y="6208776"/>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fld id="{6A3731C5-7115-40F6-8F6C-8D611B961DE9}" type="datetimeFigureOut">
              <a:rPr lang="fr-FR" smtClean="0"/>
              <a:t>21/05/2015</a:t>
            </a:fld>
            <a:endParaRPr lang="fr-FR"/>
          </a:p>
        </p:txBody>
      </p:sp>
      <p:sp>
        <p:nvSpPr>
          <p:cNvPr id="5" name="Footer Placeholder 4"/>
          <p:cNvSpPr>
            <a:spLocks noGrp="1"/>
          </p:cNvSpPr>
          <p:nvPr>
            <p:ph type="ftr" sz="quarter" idx="3"/>
          </p:nvPr>
        </p:nvSpPr>
        <p:spPr>
          <a:xfrm>
            <a:off x="761999" y="6208776"/>
            <a:ext cx="4873869"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endParaRPr lang="fr-FR"/>
          </a:p>
        </p:txBody>
      </p:sp>
      <p:sp>
        <p:nvSpPr>
          <p:cNvPr id="6" name="Slide Number Placeholder 5"/>
          <p:cNvSpPr>
            <a:spLocks noGrp="1"/>
          </p:cNvSpPr>
          <p:nvPr>
            <p:ph type="sldNum" sz="quarter" idx="4"/>
          </p:nvPr>
        </p:nvSpPr>
        <p:spPr>
          <a:xfrm>
            <a:off x="7620000" y="5687568"/>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fld id="{9F70AF05-3C56-47B2-BAEF-27E564DD4F60}" type="slidenum">
              <a:rPr lang="fr-FR" smtClean="0"/>
              <a:t>‹#›</a:t>
            </a:fld>
            <a:endParaRPr lang="fr-FR"/>
          </a:p>
        </p:txBody>
      </p:sp>
      <p:sp>
        <p:nvSpPr>
          <p:cNvPr id="8" name="Rectangle 7"/>
          <p:cNvSpPr/>
          <p:nvPr/>
        </p:nvSpPr>
        <p:spPr>
          <a:xfrm>
            <a:off x="777240"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827584" y="908720"/>
            <a:ext cx="7543800" cy="1524000"/>
          </a:xfrm>
        </p:spPr>
        <p:txBody>
          <a:bodyPr/>
          <a:lstStyle/>
          <a:p>
            <a:r>
              <a:rPr lang="fr-FR" dirty="0" smtClean="0"/>
              <a:t>Corrigé examen 1</a:t>
            </a:r>
            <a:endParaRPr lang="fr-FR" dirty="0"/>
          </a:p>
        </p:txBody>
      </p:sp>
      <p:sp>
        <p:nvSpPr>
          <p:cNvPr id="3" name="Sous-titre 2"/>
          <p:cNvSpPr>
            <a:spLocks noGrp="1"/>
          </p:cNvSpPr>
          <p:nvPr>
            <p:ph type="subTitle" idx="1"/>
          </p:nvPr>
        </p:nvSpPr>
        <p:spPr>
          <a:xfrm>
            <a:off x="762000" y="4221088"/>
            <a:ext cx="6858000" cy="1493912"/>
          </a:xfrm>
        </p:spPr>
        <p:txBody>
          <a:bodyPr>
            <a:normAutofit lnSpcReduction="10000"/>
          </a:bodyPr>
          <a:lstStyle/>
          <a:p>
            <a:r>
              <a:rPr lang="fr-FR" dirty="0" smtClean="0"/>
              <a:t>ECO 1502A</a:t>
            </a:r>
          </a:p>
          <a:p>
            <a:r>
              <a:rPr lang="fr-FR" dirty="0" smtClean="0"/>
              <a:t>Printemps 2015</a:t>
            </a:r>
          </a:p>
          <a:p>
            <a:r>
              <a:rPr lang="fr-FR" dirty="0" smtClean="0"/>
              <a:t>Université d’Ottawa</a:t>
            </a:r>
            <a:endParaRPr lang="fr-FR" dirty="0"/>
          </a:p>
        </p:txBody>
      </p:sp>
    </p:spTree>
    <p:extLst>
      <p:ext uri="{BB962C8B-B14F-4D97-AF65-F5344CB8AC3E}">
        <p14:creationId xmlns:p14="http://schemas.microsoft.com/office/powerpoint/2010/main" val="9606935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 </a:t>
            </a:r>
            <a:endParaRPr lang="fr-FR" dirty="0"/>
          </a:p>
        </p:txBody>
      </p:sp>
      <p:sp>
        <p:nvSpPr>
          <p:cNvPr id="3" name="Rectangle 2"/>
          <p:cNvSpPr/>
          <p:nvPr/>
        </p:nvSpPr>
        <p:spPr>
          <a:xfrm>
            <a:off x="215516" y="4005064"/>
            <a:ext cx="8496944" cy="115212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1016732"/>
            <a:ext cx="8136904" cy="4524315"/>
          </a:xfrm>
          <a:prstGeom prst="rect">
            <a:avLst/>
          </a:prstGeom>
        </p:spPr>
        <p:txBody>
          <a:bodyPr wrap="square">
            <a:spAutoFit/>
          </a:bodyPr>
          <a:lstStyle/>
          <a:p>
            <a:r>
              <a:rPr lang="fr-FR" sz="2400" dirty="0"/>
              <a:t>1) On appelle « pouvoir de marché » :</a:t>
            </a:r>
          </a:p>
          <a:p>
            <a:r>
              <a:rPr lang="fr-FR" sz="2400" dirty="0"/>
              <a:t>A. La capacité d’un marché à satisfaire l’ensemble de la demande lorsqu’il fonctionne correctement.</a:t>
            </a:r>
          </a:p>
          <a:p>
            <a:r>
              <a:rPr lang="fr-FR" sz="2400" dirty="0"/>
              <a:t>B. La capacité d’un marché à assurer la meilleure allocation possible des ressources lorsqu’il fonctionne correctement.</a:t>
            </a:r>
          </a:p>
          <a:p>
            <a:r>
              <a:rPr lang="fr-FR" sz="2400" dirty="0"/>
              <a:t>C. Une situation où les entreprises qui proposent des biens sur un marché réalisent leur production en polluant l’atmosphère sans payer le prix de cette pollution.</a:t>
            </a:r>
          </a:p>
          <a:p>
            <a:r>
              <a:rPr lang="fr-FR" sz="2400" dirty="0"/>
              <a:t>D. Une situation où un marché dysfonctionne lorsqu’un petit nombre de demandeurs présents sur ce marché peuvent fixer les prix.</a:t>
            </a:r>
          </a:p>
          <a:p>
            <a:r>
              <a:rPr lang="fr-FR" sz="2400" dirty="0"/>
              <a:t>E. Aucune de ces réponses.</a:t>
            </a:r>
          </a:p>
        </p:txBody>
      </p:sp>
    </p:spTree>
    <p:extLst>
      <p:ext uri="{BB962C8B-B14F-4D97-AF65-F5344CB8AC3E}">
        <p14:creationId xmlns:p14="http://schemas.microsoft.com/office/powerpoint/2010/main" val="3707697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 </a:t>
            </a:r>
            <a:endParaRPr lang="fr-FR" dirty="0"/>
          </a:p>
        </p:txBody>
      </p:sp>
      <p:sp>
        <p:nvSpPr>
          <p:cNvPr id="3" name="Rectangle 2"/>
          <p:cNvSpPr/>
          <p:nvPr/>
        </p:nvSpPr>
        <p:spPr>
          <a:xfrm>
            <a:off x="251520" y="3573016"/>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1720840"/>
            <a:ext cx="8136904" cy="3046988"/>
          </a:xfrm>
          <a:prstGeom prst="rect">
            <a:avLst/>
          </a:prstGeom>
        </p:spPr>
        <p:txBody>
          <a:bodyPr wrap="square">
            <a:spAutoFit/>
          </a:bodyPr>
          <a:lstStyle/>
          <a:p>
            <a:r>
              <a:rPr lang="fr-FR" sz="2400" dirty="0"/>
              <a:t>2) Dans le circuit économique, lequel de ces éléments ne transite pas par le marché des facteurs de production ?</a:t>
            </a:r>
          </a:p>
          <a:p>
            <a:r>
              <a:rPr lang="fr-FR" sz="2400" dirty="0"/>
              <a:t>A. Les profits versés aux actionnaires.</a:t>
            </a:r>
          </a:p>
          <a:p>
            <a:r>
              <a:rPr lang="fr-FR" sz="2400" dirty="0"/>
              <a:t>B. Le travail fourni par un salarié à son employeur.</a:t>
            </a:r>
          </a:p>
          <a:p>
            <a:r>
              <a:rPr lang="fr-FR" sz="2400" dirty="0"/>
              <a:t>C. La location d’un immeuble par une entreprise.</a:t>
            </a:r>
          </a:p>
          <a:p>
            <a:r>
              <a:rPr lang="fr-FR" sz="2400" dirty="0"/>
              <a:t>D. La location d’un appartement par un ménage.</a:t>
            </a:r>
          </a:p>
          <a:p>
            <a:r>
              <a:rPr lang="fr-FR" sz="2400" dirty="0"/>
              <a:t>E. Tous ces éléments transitent par le marché des facteurs de production.</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 </a:t>
            </a:r>
            <a:endParaRPr lang="fr-FR" dirty="0"/>
          </a:p>
        </p:txBody>
      </p:sp>
      <p:sp>
        <p:nvSpPr>
          <p:cNvPr id="3" name="Rectangle 2"/>
          <p:cNvSpPr/>
          <p:nvPr/>
        </p:nvSpPr>
        <p:spPr>
          <a:xfrm>
            <a:off x="233124" y="4633395"/>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1582341"/>
            <a:ext cx="7920880" cy="3447098"/>
          </a:xfrm>
          <a:prstGeom prst="rect">
            <a:avLst/>
          </a:prstGeom>
        </p:spPr>
        <p:txBody>
          <a:bodyPr wrap="square">
            <a:spAutoFit/>
          </a:bodyPr>
          <a:lstStyle/>
          <a:p>
            <a:r>
              <a:rPr lang="fr-FR" sz="2000" dirty="0"/>
              <a:t>3) Dans le circuit économique, parmi les affirmations suivantes, laquelle est vraie ?</a:t>
            </a:r>
          </a:p>
          <a:p>
            <a:r>
              <a:rPr lang="fr-FR" sz="2000" dirty="0"/>
              <a:t>A. Les facteurs de production (travail et capital) sont possédés par les entreprises.</a:t>
            </a:r>
          </a:p>
          <a:p>
            <a:r>
              <a:rPr lang="fr-FR" sz="2000" dirty="0"/>
              <a:t>B. Lorsqu’un consommateur achète des pneus d’hiver, il s’adresse au marché des facteurs de production.</a:t>
            </a:r>
          </a:p>
          <a:p>
            <a:r>
              <a:rPr lang="fr-FR" sz="2000" dirty="0"/>
              <a:t>C. Sur le marché des biens et services, les entreprises réalisent des dépenses.</a:t>
            </a:r>
          </a:p>
          <a:p>
            <a:r>
              <a:rPr lang="fr-FR" sz="2000" dirty="0"/>
              <a:t>D. L’argent est un facteur de production puisqu’il est nécessaire pour réaliser une production.</a:t>
            </a:r>
          </a:p>
          <a:p>
            <a:r>
              <a:rPr lang="fr-FR" sz="2000" dirty="0"/>
              <a:t>E. Aucune de ces réponses n’est vraie.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4 </a:t>
            </a:r>
            <a:endParaRPr lang="fr-FR" dirty="0"/>
          </a:p>
        </p:txBody>
      </p:sp>
      <p:sp>
        <p:nvSpPr>
          <p:cNvPr id="3" name="Rectangle 2"/>
          <p:cNvSpPr/>
          <p:nvPr/>
        </p:nvSpPr>
        <p:spPr>
          <a:xfrm>
            <a:off x="251520" y="2458926"/>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63216" y="1700808"/>
            <a:ext cx="7920880" cy="2308324"/>
          </a:xfrm>
          <a:prstGeom prst="rect">
            <a:avLst/>
          </a:prstGeom>
        </p:spPr>
        <p:txBody>
          <a:bodyPr wrap="square">
            <a:spAutoFit/>
          </a:bodyPr>
          <a:lstStyle/>
          <a:p>
            <a:r>
              <a:rPr lang="fr-FR" sz="2400" dirty="0"/>
              <a:t>4) Parmi les situations suivantes, laquelle ne correspond pas à une défaillance de marché ?</a:t>
            </a:r>
          </a:p>
          <a:p>
            <a:r>
              <a:rPr lang="fr-FR" sz="2400" dirty="0"/>
              <a:t>A. Le fonctionnement du marché automobile.</a:t>
            </a:r>
          </a:p>
          <a:p>
            <a:r>
              <a:rPr lang="fr-FR" sz="2400" dirty="0"/>
              <a:t>B. L'augmentation de la production des gaz à effet de serre.</a:t>
            </a:r>
          </a:p>
          <a:p>
            <a:r>
              <a:rPr lang="fr-FR" sz="2400" dirty="0"/>
              <a:t>C. L’augmentation du nombre d’utilisateurs d’un logiciel.</a:t>
            </a:r>
          </a:p>
          <a:p>
            <a:r>
              <a:rPr lang="fr-FR" sz="2400" dirty="0"/>
              <a:t>D. Le réseau d’autoroutes dans un pays.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5 </a:t>
            </a:r>
            <a:endParaRPr lang="fr-FR" dirty="0"/>
          </a:p>
        </p:txBody>
      </p:sp>
      <p:sp>
        <p:nvSpPr>
          <p:cNvPr id="3" name="Rectangle 2"/>
          <p:cNvSpPr/>
          <p:nvPr/>
        </p:nvSpPr>
        <p:spPr>
          <a:xfrm>
            <a:off x="179512" y="4418453"/>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755576" y="1028845"/>
            <a:ext cx="7704856" cy="3785652"/>
          </a:xfrm>
          <a:prstGeom prst="rect">
            <a:avLst/>
          </a:prstGeom>
        </p:spPr>
        <p:txBody>
          <a:bodyPr wrap="square">
            <a:spAutoFit/>
          </a:bodyPr>
          <a:lstStyle/>
          <a:p>
            <a:r>
              <a:rPr lang="fr-FR" sz="2400" dirty="0"/>
              <a:t>5</a:t>
            </a:r>
            <a:r>
              <a:rPr lang="fr-CA" sz="2400" dirty="0"/>
              <a:t>) </a:t>
            </a:r>
            <a:r>
              <a:rPr lang="fr-FR" sz="2400" dirty="0"/>
              <a:t>Parmi les définitions suivantes laquelle correspond à l’expression « consommation marginale » ?</a:t>
            </a:r>
          </a:p>
          <a:p>
            <a:r>
              <a:rPr lang="fr-FR" sz="2400" dirty="0"/>
              <a:t>A. La consommation des populations les plus pauvres.</a:t>
            </a:r>
          </a:p>
          <a:p>
            <a:r>
              <a:rPr lang="fr-FR" sz="2400" dirty="0"/>
              <a:t>B. La consommation des biens qui n’ont pas beaucoup de valeurs.</a:t>
            </a:r>
          </a:p>
          <a:p>
            <a:r>
              <a:rPr lang="fr-FR" sz="2400" dirty="0"/>
              <a:t>C. La consommation des biens rares et chers comme les voitures de luxe.</a:t>
            </a:r>
          </a:p>
          <a:p>
            <a:r>
              <a:rPr lang="fr-FR" sz="2400" dirty="0"/>
              <a:t>D. La consommation de biens qui sont rarement achetés par les consommateurs.</a:t>
            </a:r>
          </a:p>
          <a:p>
            <a:r>
              <a:rPr lang="fr-FR" sz="2400" dirty="0"/>
              <a:t>E. Aucune de ces réponses.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6 </a:t>
            </a:r>
            <a:endParaRPr lang="fr-FR" dirty="0"/>
          </a:p>
        </p:txBody>
      </p:sp>
      <p:sp>
        <p:nvSpPr>
          <p:cNvPr id="3" name="Rectangle 2"/>
          <p:cNvSpPr/>
          <p:nvPr/>
        </p:nvSpPr>
        <p:spPr>
          <a:xfrm>
            <a:off x="251520" y="198884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83568" y="1196752"/>
            <a:ext cx="7920880" cy="3785652"/>
          </a:xfrm>
          <a:prstGeom prst="rect">
            <a:avLst/>
          </a:prstGeom>
        </p:spPr>
        <p:txBody>
          <a:bodyPr wrap="square">
            <a:spAutoFit/>
          </a:bodyPr>
          <a:lstStyle/>
          <a:p>
            <a:r>
              <a:rPr lang="fr-FR" sz="2400" dirty="0"/>
              <a:t>6) Sur un marché, lorsque le prix est au-dessus du prix d’équilibre :</a:t>
            </a:r>
          </a:p>
          <a:p>
            <a:r>
              <a:rPr lang="fr-FR" sz="2400" dirty="0"/>
              <a:t>A. L’offre est supérieure à la demande et il y a des surplus sur ce marché.</a:t>
            </a:r>
          </a:p>
          <a:p>
            <a:r>
              <a:rPr lang="fr-FR" sz="2400" dirty="0"/>
              <a:t>B. L’offre est inférieure à la demande et il y a des surplus sur ce marché.</a:t>
            </a:r>
          </a:p>
          <a:p>
            <a:r>
              <a:rPr lang="fr-FR" sz="2400" dirty="0"/>
              <a:t>C. L’offre est supérieure à la demande et il y a une pénurie sur ce marché.</a:t>
            </a:r>
          </a:p>
          <a:p>
            <a:r>
              <a:rPr lang="fr-FR" sz="2400" dirty="0"/>
              <a:t>D. L’offre est inférieure à la demande et il y a une pénurie sur ce marché.</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7 </a:t>
            </a:r>
            <a:endParaRPr lang="fr-FR" dirty="0"/>
          </a:p>
        </p:txBody>
      </p:sp>
      <p:sp>
        <p:nvSpPr>
          <p:cNvPr id="3" name="Rectangle 2"/>
          <p:cNvSpPr/>
          <p:nvPr/>
        </p:nvSpPr>
        <p:spPr>
          <a:xfrm>
            <a:off x="278950" y="2132856"/>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19576" y="1772816"/>
            <a:ext cx="7704856" cy="3046988"/>
          </a:xfrm>
          <a:prstGeom prst="rect">
            <a:avLst/>
          </a:prstGeom>
        </p:spPr>
        <p:txBody>
          <a:bodyPr wrap="square">
            <a:spAutoFit/>
          </a:bodyPr>
          <a:lstStyle/>
          <a:p>
            <a:r>
              <a:rPr lang="fr-FR" sz="2400" dirty="0"/>
              <a:t>7) Dans une économie de marché, les prix :</a:t>
            </a:r>
          </a:p>
          <a:p>
            <a:r>
              <a:rPr lang="fr-FR" sz="2400" dirty="0"/>
              <a:t>A. sont le signal qui permet aux agents économiques de faire un choix.</a:t>
            </a:r>
          </a:p>
          <a:p>
            <a:r>
              <a:rPr lang="fr-FR" sz="2400" dirty="0"/>
              <a:t>B. sont fixés par les offreurs.</a:t>
            </a:r>
          </a:p>
          <a:p>
            <a:r>
              <a:rPr lang="fr-FR" sz="2400" dirty="0"/>
              <a:t>C. peuvent être au-dessus du prix d’équilibre lorsque la concurrence est parfaite.</a:t>
            </a:r>
          </a:p>
          <a:p>
            <a:r>
              <a:rPr lang="fr-FR" sz="2400" dirty="0"/>
              <a:t>D. Les réponses A et B sont vraies.</a:t>
            </a:r>
          </a:p>
          <a:p>
            <a:r>
              <a:rPr lang="fr-FR" sz="2400" dirty="0"/>
              <a:t>E. Les réponses A, B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8 </a:t>
            </a:r>
            <a:endParaRPr lang="fr-FR" dirty="0"/>
          </a:p>
        </p:txBody>
      </p:sp>
      <p:sp>
        <p:nvSpPr>
          <p:cNvPr id="3" name="Rectangle 2"/>
          <p:cNvSpPr/>
          <p:nvPr/>
        </p:nvSpPr>
        <p:spPr>
          <a:xfrm>
            <a:off x="251520" y="4221088"/>
            <a:ext cx="8496944" cy="47328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11560" y="908720"/>
            <a:ext cx="7776864" cy="3785652"/>
          </a:xfrm>
          <a:prstGeom prst="rect">
            <a:avLst/>
          </a:prstGeom>
        </p:spPr>
        <p:txBody>
          <a:bodyPr wrap="square">
            <a:spAutoFit/>
          </a:bodyPr>
          <a:lstStyle/>
          <a:p>
            <a:r>
              <a:rPr lang="fr-FR" sz="2400" dirty="0"/>
              <a:t>8) A propos de la courbe de Phillips, laquelle des affirmations suivantes est vraie ?</a:t>
            </a:r>
          </a:p>
          <a:p>
            <a:r>
              <a:rPr lang="fr-FR" sz="2400" dirty="0"/>
              <a:t>A. La courbe de Phillips montre que le taux de chômage et le taux d’inflation varient dans le même sens.</a:t>
            </a:r>
          </a:p>
          <a:p>
            <a:r>
              <a:rPr lang="fr-FR" sz="2400" dirty="0"/>
              <a:t>B. La courbe de Phillips montre que le taux de chômage et le taux d’inflation ne varient pas dans le même sens.</a:t>
            </a:r>
          </a:p>
          <a:p>
            <a:r>
              <a:rPr lang="fr-FR" sz="2400" dirty="0"/>
              <a:t>C. La courbe de Phillips a inspiré les politiques macroéconomiques après la seconde guerre mondiale.</a:t>
            </a:r>
          </a:p>
          <a:p>
            <a:r>
              <a:rPr lang="fr-FR" sz="2400" dirty="0"/>
              <a:t>D. Les réponses A et C sont vraies.</a:t>
            </a:r>
          </a:p>
          <a:p>
            <a:r>
              <a:rPr lang="fr-FR" sz="2400" dirty="0"/>
              <a:t>E. Les réponses B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9 </a:t>
            </a:r>
            <a:endParaRPr lang="fr-FR" dirty="0"/>
          </a:p>
        </p:txBody>
      </p:sp>
      <p:sp>
        <p:nvSpPr>
          <p:cNvPr id="3" name="Rectangle 2"/>
          <p:cNvSpPr/>
          <p:nvPr/>
        </p:nvSpPr>
        <p:spPr>
          <a:xfrm>
            <a:off x="179512" y="2060848"/>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1305342"/>
            <a:ext cx="7920880" cy="4154984"/>
          </a:xfrm>
          <a:prstGeom prst="rect">
            <a:avLst/>
          </a:prstGeom>
        </p:spPr>
        <p:txBody>
          <a:bodyPr wrap="square">
            <a:spAutoFit/>
          </a:bodyPr>
          <a:lstStyle/>
          <a:p>
            <a:r>
              <a:rPr lang="fr-FR" sz="2400" dirty="0"/>
              <a:t>9) Parmi les propositions suivantes laquelle n’est pas en cohérence avec l’hypothèse de rationalité des agents ?</a:t>
            </a:r>
          </a:p>
          <a:p>
            <a:r>
              <a:rPr lang="fr-FR" sz="2400" dirty="0"/>
              <a:t>A. Une baisse des impôts à la consommation n’aura pas d’effet sur le comportement des consommateurs.</a:t>
            </a:r>
          </a:p>
          <a:p>
            <a:r>
              <a:rPr lang="fr-FR" sz="2400" dirty="0"/>
              <a:t>B. L’objectif d’une entreprise est de maximiser son profit.</a:t>
            </a:r>
          </a:p>
          <a:p>
            <a:r>
              <a:rPr lang="fr-FR" sz="2400" dirty="0"/>
              <a:t>C. Les consommateurs choisissent les biens qu’ils vont acheter en fonction de leurs goûts, du prix des biens proposés et du revenu dont ils disposent.</a:t>
            </a:r>
          </a:p>
          <a:p>
            <a:r>
              <a:rPr lang="fr-FR" sz="2400" dirty="0"/>
              <a:t>D.</a:t>
            </a:r>
            <a:r>
              <a:rPr lang="fr-FR" sz="2400" b="1" dirty="0"/>
              <a:t> </a:t>
            </a:r>
            <a:r>
              <a:rPr lang="fr-FR" sz="2400" dirty="0"/>
              <a:t>Les étudiants ont tendance à choisir les formations qui conduisent aux professions les mieux payées et/ou les plus prestigieuses.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10 </a:t>
            </a:r>
            <a:endParaRPr lang="fr-FR" dirty="0"/>
          </a:p>
        </p:txBody>
      </p:sp>
      <p:sp>
        <p:nvSpPr>
          <p:cNvPr id="3" name="Rectangle 2"/>
          <p:cNvSpPr/>
          <p:nvPr/>
        </p:nvSpPr>
        <p:spPr>
          <a:xfrm>
            <a:off x="107504" y="3308185"/>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1412776"/>
            <a:ext cx="8064896" cy="2677656"/>
          </a:xfrm>
          <a:prstGeom prst="rect">
            <a:avLst/>
          </a:prstGeom>
        </p:spPr>
        <p:txBody>
          <a:bodyPr wrap="square">
            <a:spAutoFit/>
          </a:bodyPr>
          <a:lstStyle/>
          <a:p>
            <a:r>
              <a:rPr lang="fr-FR" sz="2400" dirty="0"/>
              <a:t>10) Si les autorités monétaires se donnent pour objectif d’atteindre 0% d’inflation, cela peut avoir comme conséquence négative :</a:t>
            </a:r>
          </a:p>
          <a:p>
            <a:r>
              <a:rPr lang="fr-FR" sz="2400" dirty="0"/>
              <a:t>A. une surchauffe de l’activité économique.</a:t>
            </a:r>
          </a:p>
          <a:p>
            <a:r>
              <a:rPr lang="fr-FR" sz="2400" dirty="0"/>
              <a:t>B. une trop forte création monétaire.</a:t>
            </a:r>
          </a:p>
          <a:p>
            <a:r>
              <a:rPr lang="fr-FR" sz="2400" dirty="0"/>
              <a:t>C. une augmentation du chômage.</a:t>
            </a:r>
          </a:p>
          <a:p>
            <a:r>
              <a:rPr lang="fr-FR" sz="2400" dirty="0"/>
              <a:t>D. une diminution du chômage.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11 </a:t>
            </a:r>
            <a:endParaRPr lang="fr-FR" dirty="0"/>
          </a:p>
        </p:txBody>
      </p:sp>
      <p:sp>
        <p:nvSpPr>
          <p:cNvPr id="3" name="Rectangle 2"/>
          <p:cNvSpPr/>
          <p:nvPr/>
        </p:nvSpPr>
        <p:spPr>
          <a:xfrm>
            <a:off x="245770" y="2756250"/>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83568" y="1628800"/>
            <a:ext cx="7920880" cy="3046988"/>
          </a:xfrm>
          <a:prstGeom prst="rect">
            <a:avLst/>
          </a:prstGeom>
        </p:spPr>
        <p:txBody>
          <a:bodyPr wrap="square">
            <a:spAutoFit/>
          </a:bodyPr>
          <a:lstStyle/>
          <a:p>
            <a:r>
              <a:rPr lang="fr-FR" sz="2400" dirty="0"/>
              <a:t>11) Au Canada, les autorités monétaires ont pour objectif un taux d’inflation de :</a:t>
            </a:r>
          </a:p>
          <a:p>
            <a:r>
              <a:rPr lang="fr-FR" sz="2400" dirty="0"/>
              <a:t>A. 0%.</a:t>
            </a:r>
          </a:p>
          <a:p>
            <a:r>
              <a:rPr lang="fr-FR" sz="2400" dirty="0"/>
              <a:t>B. 2%.</a:t>
            </a:r>
          </a:p>
          <a:p>
            <a:r>
              <a:rPr lang="fr-FR" sz="2400" dirty="0"/>
              <a:t>C. 3%.</a:t>
            </a:r>
          </a:p>
          <a:p>
            <a:r>
              <a:rPr lang="fr-FR" sz="2400" dirty="0"/>
              <a:t>D. 5%.</a:t>
            </a:r>
          </a:p>
          <a:p>
            <a:r>
              <a:rPr lang="fr-FR" sz="2400" dirty="0"/>
              <a:t>E. Les autorités monétaires n’ont pas d’objectif en ce qui concerne le taux d’inflation.</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12 </a:t>
            </a:r>
            <a:endParaRPr lang="fr-FR" dirty="0"/>
          </a:p>
        </p:txBody>
      </p:sp>
      <p:sp>
        <p:nvSpPr>
          <p:cNvPr id="3" name="Rectangle 2"/>
          <p:cNvSpPr/>
          <p:nvPr/>
        </p:nvSpPr>
        <p:spPr>
          <a:xfrm>
            <a:off x="251520" y="2492896"/>
            <a:ext cx="8496944" cy="360040"/>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1674674"/>
            <a:ext cx="8064896" cy="1938992"/>
          </a:xfrm>
          <a:prstGeom prst="rect">
            <a:avLst/>
          </a:prstGeom>
        </p:spPr>
        <p:txBody>
          <a:bodyPr wrap="square">
            <a:spAutoFit/>
          </a:bodyPr>
          <a:lstStyle/>
          <a:p>
            <a:r>
              <a:rPr lang="fr-FR" sz="2400" dirty="0"/>
              <a:t>12) Sur le marché du travail, les offreurs sont :</a:t>
            </a:r>
          </a:p>
          <a:p>
            <a:r>
              <a:rPr lang="fr-FR" sz="2400" dirty="0"/>
              <a:t>A. les entreprises.</a:t>
            </a:r>
          </a:p>
          <a:p>
            <a:r>
              <a:rPr lang="fr-FR" sz="2400" dirty="0"/>
              <a:t>B. les salariés.</a:t>
            </a:r>
          </a:p>
          <a:p>
            <a:r>
              <a:rPr lang="fr-FR" sz="2400" dirty="0"/>
              <a:t>C. les syndicats.</a:t>
            </a:r>
          </a:p>
          <a:p>
            <a:r>
              <a:rPr lang="fr-FR" sz="2400" dirty="0"/>
              <a:t>D. Les organismes publics chargés de l’assurance emploi.</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13 </a:t>
            </a:r>
            <a:endParaRPr lang="fr-FR" dirty="0"/>
          </a:p>
        </p:txBody>
      </p:sp>
      <p:sp>
        <p:nvSpPr>
          <p:cNvPr id="3" name="Rectangle 2"/>
          <p:cNvSpPr/>
          <p:nvPr/>
        </p:nvSpPr>
        <p:spPr>
          <a:xfrm>
            <a:off x="251520" y="1930010"/>
            <a:ext cx="8496944" cy="49087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1196752"/>
            <a:ext cx="8064896" cy="3046988"/>
          </a:xfrm>
          <a:prstGeom prst="rect">
            <a:avLst/>
          </a:prstGeom>
        </p:spPr>
        <p:txBody>
          <a:bodyPr wrap="square">
            <a:spAutoFit/>
          </a:bodyPr>
          <a:lstStyle/>
          <a:p>
            <a:r>
              <a:rPr lang="fr-FR" sz="2400" dirty="0"/>
              <a:t>13) Parmi les activités suivantes, laquelle ne correspond pas à un détour de production ?</a:t>
            </a:r>
          </a:p>
          <a:p>
            <a:r>
              <a:rPr lang="fr-FR" sz="2400" dirty="0"/>
              <a:t>A. Produire des pommes pour les vendre sur un marché.</a:t>
            </a:r>
          </a:p>
          <a:p>
            <a:r>
              <a:rPr lang="fr-FR" sz="2400" dirty="0"/>
              <a:t>B. Éduquer des enfants.</a:t>
            </a:r>
          </a:p>
          <a:p>
            <a:r>
              <a:rPr lang="fr-FR" sz="2400" dirty="0"/>
              <a:t>C. Fabriquer des machines qui seront utilisées par une entreprise.</a:t>
            </a:r>
          </a:p>
          <a:p>
            <a:r>
              <a:rPr lang="fr-FR" sz="2400" dirty="0"/>
              <a:t>D. Construire un pont.</a:t>
            </a:r>
          </a:p>
          <a:p>
            <a:r>
              <a:rPr lang="fr-FR" sz="2400" dirty="0"/>
              <a:t>E. Toutes ces activités sont des détours de production.</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14 </a:t>
            </a:r>
            <a:endParaRPr lang="fr-FR" dirty="0"/>
          </a:p>
        </p:txBody>
      </p:sp>
      <p:sp>
        <p:nvSpPr>
          <p:cNvPr id="3" name="Rectangle 2"/>
          <p:cNvSpPr/>
          <p:nvPr/>
        </p:nvSpPr>
        <p:spPr>
          <a:xfrm>
            <a:off x="268187" y="3264138"/>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75556" y="982526"/>
            <a:ext cx="7848872" cy="2677656"/>
          </a:xfrm>
          <a:prstGeom prst="rect">
            <a:avLst/>
          </a:prstGeom>
        </p:spPr>
        <p:txBody>
          <a:bodyPr wrap="square">
            <a:spAutoFit/>
          </a:bodyPr>
          <a:lstStyle/>
          <a:p>
            <a:r>
              <a:rPr lang="fr-FR" sz="2400" dirty="0"/>
              <a:t>14) Parmi les actions suivantes, laquelle comporte un arbitrage ?</a:t>
            </a:r>
          </a:p>
          <a:p>
            <a:r>
              <a:rPr lang="fr-FR" sz="2400" dirty="0"/>
              <a:t>A. Acheter une livre de cerises.</a:t>
            </a:r>
          </a:p>
          <a:p>
            <a:r>
              <a:rPr lang="fr-FR" sz="2400" dirty="0"/>
              <a:t>B. Regarder un match de tennis à la télévision.</a:t>
            </a:r>
          </a:p>
          <a:p>
            <a:r>
              <a:rPr lang="fr-FR" sz="2400" dirty="0"/>
              <a:t>C. Accepter un emploi.</a:t>
            </a:r>
          </a:p>
          <a:p>
            <a:r>
              <a:rPr lang="fr-FR" sz="2400" dirty="0"/>
              <a:t>D. Aucune de ces actions ne comporte d’arbitrage.</a:t>
            </a:r>
          </a:p>
          <a:p>
            <a:r>
              <a:rPr lang="fr-FR" sz="2400" dirty="0"/>
              <a:t>E. Toutes ces actions comportent un arbitrage.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15 </a:t>
            </a:r>
            <a:endParaRPr lang="fr-FR" dirty="0"/>
          </a:p>
        </p:txBody>
      </p:sp>
      <p:sp>
        <p:nvSpPr>
          <p:cNvPr id="3" name="Rectangle 2"/>
          <p:cNvSpPr/>
          <p:nvPr/>
        </p:nvSpPr>
        <p:spPr>
          <a:xfrm>
            <a:off x="143508" y="3933056"/>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1019563"/>
            <a:ext cx="7992888" cy="3785652"/>
          </a:xfrm>
          <a:prstGeom prst="rect">
            <a:avLst/>
          </a:prstGeom>
        </p:spPr>
        <p:txBody>
          <a:bodyPr wrap="square">
            <a:spAutoFit/>
          </a:bodyPr>
          <a:lstStyle/>
          <a:p>
            <a:r>
              <a:rPr lang="fr-FR" sz="2400" dirty="0"/>
              <a:t>15</a:t>
            </a:r>
            <a:r>
              <a:rPr lang="fr-CA" sz="2400" dirty="0"/>
              <a:t>) Sur un marché, une diminution de la demande par un déplacement de la courbe de demande se traduit par :</a:t>
            </a:r>
            <a:endParaRPr lang="fr-FR" sz="2400" dirty="0"/>
          </a:p>
          <a:p>
            <a:r>
              <a:rPr lang="fr-CA" sz="2400" dirty="0"/>
              <a:t>A. une augmentation des prix et augmentation des quantités vendues.</a:t>
            </a:r>
            <a:endParaRPr lang="fr-FR" sz="2400" dirty="0"/>
          </a:p>
          <a:p>
            <a:r>
              <a:rPr lang="fr-CA" sz="2400" dirty="0"/>
              <a:t>B. une augmentation des prix et une diminution des quantités vendues.</a:t>
            </a:r>
            <a:endParaRPr lang="fr-FR" sz="2400" dirty="0"/>
          </a:p>
          <a:p>
            <a:r>
              <a:rPr lang="fr-CA" sz="2400" dirty="0"/>
              <a:t>C. une diminution des prix et une augmentation des quantités vendues.</a:t>
            </a:r>
            <a:endParaRPr lang="fr-FR" sz="2400" dirty="0"/>
          </a:p>
          <a:p>
            <a:r>
              <a:rPr lang="fr-CA" sz="2400" dirty="0"/>
              <a:t>D. une diminution des prix et une diminution des quantités vendues.</a:t>
            </a:r>
            <a:endParaRPr lang="fr-FR" sz="2400"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16 </a:t>
            </a:r>
            <a:endParaRPr lang="fr-FR" dirty="0"/>
          </a:p>
        </p:txBody>
      </p:sp>
      <p:sp>
        <p:nvSpPr>
          <p:cNvPr id="3" name="Rectangle 2"/>
          <p:cNvSpPr/>
          <p:nvPr/>
        </p:nvSpPr>
        <p:spPr>
          <a:xfrm>
            <a:off x="269892" y="1916832"/>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1196752"/>
            <a:ext cx="7848872" cy="3785652"/>
          </a:xfrm>
          <a:prstGeom prst="rect">
            <a:avLst/>
          </a:prstGeom>
        </p:spPr>
        <p:txBody>
          <a:bodyPr wrap="square">
            <a:spAutoFit/>
          </a:bodyPr>
          <a:lstStyle/>
          <a:p>
            <a:r>
              <a:rPr lang="fr-CA" sz="2400" dirty="0"/>
              <a:t>16) Sur une courbe d’offre et de demande, une augmentation des prix entraîne :</a:t>
            </a:r>
            <a:endParaRPr lang="fr-FR" sz="2400" dirty="0"/>
          </a:p>
          <a:p>
            <a:r>
              <a:rPr lang="fr-CA" sz="2400" dirty="0"/>
              <a:t>A. une baisse de la demande et un déplacement sur la courbe de demande.</a:t>
            </a:r>
            <a:endParaRPr lang="fr-FR" sz="2400" dirty="0"/>
          </a:p>
          <a:p>
            <a:r>
              <a:rPr lang="fr-CA" sz="2400" dirty="0"/>
              <a:t>B. une baisse de l’offre et un déplacement sur la courbe d’offre.</a:t>
            </a:r>
            <a:endParaRPr lang="fr-FR" sz="2400" dirty="0"/>
          </a:p>
          <a:p>
            <a:r>
              <a:rPr lang="fr-CA" sz="2400" dirty="0"/>
              <a:t>C. une baisse de la demande et un déplacement de la courbe de demande vers la gauche.</a:t>
            </a:r>
            <a:endParaRPr lang="fr-FR" sz="2400" dirty="0"/>
          </a:p>
          <a:p>
            <a:r>
              <a:rPr lang="fr-CA" sz="2400" dirty="0"/>
              <a:t>D. une baisse de l’offre et un déplacement de la courbe d’offre vers la gauche.</a:t>
            </a:r>
            <a:endParaRPr lang="fr-FR" sz="2400"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17 </a:t>
            </a:r>
            <a:endParaRPr lang="fr-FR" dirty="0"/>
          </a:p>
        </p:txBody>
      </p:sp>
      <p:sp>
        <p:nvSpPr>
          <p:cNvPr id="3" name="Rectangle 2"/>
          <p:cNvSpPr/>
          <p:nvPr/>
        </p:nvSpPr>
        <p:spPr>
          <a:xfrm>
            <a:off x="179512" y="3212976"/>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1016732"/>
            <a:ext cx="7920880" cy="3785652"/>
          </a:xfrm>
          <a:prstGeom prst="rect">
            <a:avLst/>
          </a:prstGeom>
        </p:spPr>
        <p:txBody>
          <a:bodyPr wrap="square">
            <a:spAutoFit/>
          </a:bodyPr>
          <a:lstStyle/>
          <a:p>
            <a:r>
              <a:rPr lang="fr-CA" sz="2400" dirty="0"/>
              <a:t>17</a:t>
            </a:r>
            <a:r>
              <a:rPr lang="fr-FR" sz="2400" dirty="0"/>
              <a:t>) Un déplacement de la courbe de demande vers la gauche et un déplacement de la courbe d’offre vers la droite entraînent :</a:t>
            </a:r>
          </a:p>
          <a:p>
            <a:r>
              <a:rPr lang="fr-FR" sz="2400" dirty="0"/>
              <a:t>A. une augmentation des prix et une augmentation des quantités.</a:t>
            </a:r>
          </a:p>
          <a:p>
            <a:r>
              <a:rPr lang="fr-FR" sz="2400" dirty="0"/>
              <a:t>B. une augmentation des prix et un effet incertain sur les quantités.</a:t>
            </a:r>
          </a:p>
          <a:p>
            <a:r>
              <a:rPr lang="fr-FR" sz="2400" dirty="0"/>
              <a:t>C. une baisse des prix et un effet incertain sur les quantités échangées.</a:t>
            </a:r>
          </a:p>
          <a:p>
            <a:r>
              <a:rPr lang="fr-FR" sz="2400" dirty="0"/>
              <a:t>D. une baisse des prix sans modifier les quantités échangées.</a:t>
            </a:r>
          </a:p>
          <a:p>
            <a:r>
              <a:rPr lang="fr-FR" sz="2400" dirty="0"/>
              <a:t>E. Aucune de ces réponses.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18 </a:t>
            </a:r>
            <a:endParaRPr lang="fr-FR" dirty="0"/>
          </a:p>
        </p:txBody>
      </p:sp>
      <p:sp>
        <p:nvSpPr>
          <p:cNvPr id="3" name="Rectangle 2"/>
          <p:cNvSpPr/>
          <p:nvPr/>
        </p:nvSpPr>
        <p:spPr>
          <a:xfrm>
            <a:off x="251520" y="1844824"/>
            <a:ext cx="8496944" cy="117274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1124744"/>
            <a:ext cx="7848872" cy="3785652"/>
          </a:xfrm>
          <a:prstGeom prst="rect">
            <a:avLst/>
          </a:prstGeom>
        </p:spPr>
        <p:txBody>
          <a:bodyPr wrap="square">
            <a:spAutoFit/>
          </a:bodyPr>
          <a:lstStyle/>
          <a:p>
            <a:r>
              <a:rPr lang="fr-FR" sz="2400" dirty="0"/>
              <a:t>18) Lequel de ces évènements entrainerait un déplacement vers la droite de la courbe de demande de pamplemousse ?</a:t>
            </a:r>
          </a:p>
          <a:p>
            <a:r>
              <a:rPr lang="fr-FR" sz="2400" dirty="0"/>
              <a:t>A. Une étude médicale montre que les mangeurs de pamplemousse ont une plus grande espérance de vie que le reste de la population</a:t>
            </a:r>
            <a:r>
              <a:rPr lang="fr-FR" sz="2400" b="1" dirty="0"/>
              <a:t>.</a:t>
            </a:r>
            <a:endParaRPr lang="fr-FR" sz="2400" dirty="0"/>
          </a:p>
          <a:p>
            <a:r>
              <a:rPr lang="fr-FR" sz="2400" dirty="0"/>
              <a:t>B. Une mauvaise récolte a entraîné une hausse du prix des pamplemousses.</a:t>
            </a:r>
          </a:p>
          <a:p>
            <a:r>
              <a:rPr lang="fr-FR" sz="2400" dirty="0"/>
              <a:t>C. Une bonne récolte a entraîné une baisse du prix des pamplemousses.</a:t>
            </a:r>
          </a:p>
          <a:p>
            <a:r>
              <a:rPr lang="fr-FR" sz="2400" dirty="0"/>
              <a:t>D. Le prix des oranges baisse.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19 </a:t>
            </a:r>
            <a:endParaRPr lang="fr-FR" dirty="0"/>
          </a:p>
        </p:txBody>
      </p:sp>
      <p:sp>
        <p:nvSpPr>
          <p:cNvPr id="3" name="Rectangle 2"/>
          <p:cNvSpPr/>
          <p:nvPr/>
        </p:nvSpPr>
        <p:spPr>
          <a:xfrm>
            <a:off x="179512" y="2420888"/>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11560" y="1997839"/>
            <a:ext cx="8064896" cy="2308324"/>
          </a:xfrm>
          <a:prstGeom prst="rect">
            <a:avLst/>
          </a:prstGeom>
        </p:spPr>
        <p:txBody>
          <a:bodyPr wrap="square">
            <a:spAutoFit/>
          </a:bodyPr>
          <a:lstStyle/>
          <a:p>
            <a:r>
              <a:rPr lang="fr-FR" sz="2400" dirty="0"/>
              <a:t>19) Lequel des énoncés suivants est un énoncé normatif ?</a:t>
            </a:r>
          </a:p>
          <a:p>
            <a:r>
              <a:rPr lang="fr-FR" sz="2400" dirty="0"/>
              <a:t>A. L’âge du départ à la retraite doit être reculé à l’âge de 67 ans.</a:t>
            </a:r>
          </a:p>
          <a:p>
            <a:r>
              <a:rPr lang="fr-FR" sz="2400" dirty="0"/>
              <a:t>B. L’inflation a pour origine une trop forte création monétaire.</a:t>
            </a:r>
          </a:p>
          <a:p>
            <a:r>
              <a:rPr lang="fr-FR" sz="2400" dirty="0"/>
              <a:t>C. Le chômage a baissé de 2% en un mois.</a:t>
            </a:r>
          </a:p>
          <a:p>
            <a:r>
              <a:rPr lang="fr-FR" sz="2400" dirty="0"/>
              <a:t>D. Le salaire minimum a un impact sur le chômage.</a:t>
            </a:r>
          </a:p>
          <a:p>
            <a:r>
              <a:rPr lang="fr-FR" sz="2400" dirty="0"/>
              <a:t>E. Aucun de ces énoncés.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20 </a:t>
            </a:r>
            <a:endParaRPr lang="fr-FR" dirty="0"/>
          </a:p>
        </p:txBody>
      </p:sp>
      <p:sp>
        <p:nvSpPr>
          <p:cNvPr id="3" name="Rectangle 2"/>
          <p:cNvSpPr/>
          <p:nvPr/>
        </p:nvSpPr>
        <p:spPr>
          <a:xfrm>
            <a:off x="227476" y="2587535"/>
            <a:ext cx="8496944" cy="337409"/>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1028343"/>
            <a:ext cx="8280920" cy="3170099"/>
          </a:xfrm>
          <a:prstGeom prst="rect">
            <a:avLst/>
          </a:prstGeom>
        </p:spPr>
        <p:txBody>
          <a:bodyPr wrap="square">
            <a:spAutoFit/>
          </a:bodyPr>
          <a:lstStyle/>
          <a:p>
            <a:r>
              <a:rPr lang="fr-FR" sz="2000" dirty="0"/>
              <a:t>20) Parmi les propositions suivantes, laquelle correspond à la pensée d'Adam Smith ?</a:t>
            </a:r>
          </a:p>
          <a:p>
            <a:r>
              <a:rPr lang="fr-FR" sz="2000" dirty="0"/>
              <a:t>A. L’action des gouvernements est nécessaire parce que, dans une économie de marché, si chacun agit en fonction de son intérêt individuel, le système économique ne sera pas efficient.</a:t>
            </a:r>
          </a:p>
          <a:p>
            <a:r>
              <a:rPr lang="fr-FR" sz="2000" dirty="0"/>
              <a:t>B. La division du travail permet une meilleure efficacité économique.</a:t>
            </a:r>
          </a:p>
          <a:p>
            <a:r>
              <a:rPr lang="fr-FR" sz="2000" dirty="0"/>
              <a:t>C. La division du travail est une mauvaise chose parce que les ouvriers finissent par ne plus être efficaces lorsqu'ils ont un travail trop parcellisé.</a:t>
            </a:r>
          </a:p>
          <a:p>
            <a:r>
              <a:rPr lang="fr-FR" sz="2000" dirty="0"/>
              <a:t>D. Les réponses A et B correspondent à la pensée d’Adam Smith</a:t>
            </a:r>
          </a:p>
          <a:p>
            <a:r>
              <a:rPr lang="fr-FR" sz="2000" dirty="0"/>
              <a:t>E. Les réponses A et C correspondent à la pensée d’Adam Smith.</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21 </a:t>
            </a:r>
            <a:endParaRPr lang="fr-FR" dirty="0"/>
          </a:p>
        </p:txBody>
      </p:sp>
      <p:sp>
        <p:nvSpPr>
          <p:cNvPr id="3" name="Rectangle 2"/>
          <p:cNvSpPr/>
          <p:nvPr/>
        </p:nvSpPr>
        <p:spPr>
          <a:xfrm>
            <a:off x="409607" y="4208423"/>
            <a:ext cx="8496944" cy="300697"/>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1124744"/>
            <a:ext cx="7992888" cy="923330"/>
          </a:xfrm>
          <a:prstGeom prst="rect">
            <a:avLst/>
          </a:prstGeom>
        </p:spPr>
        <p:txBody>
          <a:bodyPr wrap="square">
            <a:spAutoFit/>
          </a:bodyPr>
          <a:lstStyle/>
          <a:p>
            <a:r>
              <a:rPr lang="fr-FR" dirty="0"/>
              <a:t>21)</a:t>
            </a:r>
            <a:r>
              <a:rPr lang="fr-CA" dirty="0"/>
              <a:t> Supposons qu’un pays produit deux biens. Le tableau suivant donne le nombre d’unités par mois que peut produire un salarié. On suppose que les salariés ont les compétences pour produire les deux biens.</a:t>
            </a:r>
            <a:endParaRPr lang="fr-FR"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2264534"/>
            <a:ext cx="7848872" cy="10667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755576" y="3331260"/>
            <a:ext cx="7776864" cy="1754326"/>
          </a:xfrm>
          <a:prstGeom prst="rect">
            <a:avLst/>
          </a:prstGeom>
        </p:spPr>
        <p:txBody>
          <a:bodyPr wrap="square">
            <a:spAutoFit/>
          </a:bodyPr>
          <a:lstStyle/>
          <a:p>
            <a:r>
              <a:rPr lang="fr-CA" dirty="0"/>
              <a:t>Quel est le coût de renonciation de la fabrication d’une voiture dans ce pays ?</a:t>
            </a:r>
            <a:endParaRPr lang="fr-FR" dirty="0"/>
          </a:p>
          <a:p>
            <a:r>
              <a:rPr lang="fr-CA" dirty="0"/>
              <a:t>A. 1/100 d’unité de viande.</a:t>
            </a:r>
            <a:endParaRPr lang="fr-FR" dirty="0"/>
          </a:p>
          <a:p>
            <a:r>
              <a:rPr lang="fr-CA" dirty="0"/>
              <a:t>B. 10 unités de viande.</a:t>
            </a:r>
            <a:endParaRPr lang="fr-FR" dirty="0"/>
          </a:p>
          <a:p>
            <a:r>
              <a:rPr lang="fr-CA" dirty="0"/>
              <a:t>C. 100 unités de viande.</a:t>
            </a:r>
            <a:endParaRPr lang="fr-FR" dirty="0"/>
          </a:p>
          <a:p>
            <a:r>
              <a:rPr lang="fr-CA" dirty="0"/>
              <a:t>D. 9 900 unités de viande.</a:t>
            </a:r>
            <a:endParaRPr lang="fr-FR" dirty="0"/>
          </a:p>
          <a:p>
            <a:r>
              <a:rPr lang="fr-CA" dirty="0"/>
              <a:t> </a:t>
            </a:r>
            <a:endParaRPr lang="fr-FR"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22 </a:t>
            </a:r>
            <a:endParaRPr lang="fr-FR" dirty="0"/>
          </a:p>
        </p:txBody>
      </p:sp>
      <p:sp>
        <p:nvSpPr>
          <p:cNvPr id="3" name="Rectangle 2"/>
          <p:cNvSpPr/>
          <p:nvPr/>
        </p:nvSpPr>
        <p:spPr>
          <a:xfrm>
            <a:off x="323528" y="3012085"/>
            <a:ext cx="8496944" cy="648072"/>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23528" y="1166843"/>
            <a:ext cx="8280920" cy="3170099"/>
          </a:xfrm>
          <a:prstGeom prst="rect">
            <a:avLst/>
          </a:prstGeom>
        </p:spPr>
        <p:txBody>
          <a:bodyPr wrap="square">
            <a:spAutoFit/>
          </a:bodyPr>
          <a:lstStyle/>
          <a:p>
            <a:r>
              <a:rPr lang="fr-FR" sz="2000" dirty="0"/>
              <a:t>22) Dans une économie fermée sans intervention des gouvernements dans l’économie, on peut constater les équations suivantes : R=C+E et R=C+I.</a:t>
            </a:r>
          </a:p>
          <a:p>
            <a:r>
              <a:rPr lang="fr-FR" sz="2000" dirty="0"/>
              <a:t>A. On peut en conclure que puisque l’épargne égale l’investissement, il suffit d’augmenter l’épargne pour augmenter l’investissement.</a:t>
            </a:r>
          </a:p>
          <a:p>
            <a:r>
              <a:rPr lang="fr-FR" sz="2000" dirty="0"/>
              <a:t>B. On peut en conclure que puisque l’épargne égale l’investissement, il suffit d’augmenter l’investissement pour augmenter l’épargne.</a:t>
            </a:r>
          </a:p>
          <a:p>
            <a:r>
              <a:rPr lang="fr-FR" sz="2000" dirty="0"/>
              <a:t>C. On peut en conclure que l’épargne égale l’investissement mais sans savoir </a:t>
            </a:r>
            <a:r>
              <a:rPr lang="fr-FR" sz="2000" i="1" dirty="0"/>
              <a:t>a priori</a:t>
            </a:r>
            <a:r>
              <a:rPr lang="fr-FR" sz="2000" dirty="0"/>
              <a:t> quelle est la cause de cette égalité.</a:t>
            </a:r>
          </a:p>
          <a:p>
            <a:r>
              <a:rPr lang="fr-FR" sz="2000" dirty="0"/>
              <a:t>D. On ne peut rien conclure parce que les chiffres des macro-économistes sont toujours discutables.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23 </a:t>
            </a:r>
            <a:endParaRPr lang="fr-FR" dirty="0"/>
          </a:p>
        </p:txBody>
      </p:sp>
      <p:sp>
        <p:nvSpPr>
          <p:cNvPr id="3" name="Rectangle 2"/>
          <p:cNvSpPr/>
          <p:nvPr/>
        </p:nvSpPr>
        <p:spPr>
          <a:xfrm>
            <a:off x="395536" y="3861048"/>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908720"/>
            <a:ext cx="7920880" cy="4154984"/>
          </a:xfrm>
          <a:prstGeom prst="rect">
            <a:avLst/>
          </a:prstGeom>
        </p:spPr>
        <p:txBody>
          <a:bodyPr wrap="square">
            <a:spAutoFit/>
          </a:bodyPr>
          <a:lstStyle/>
          <a:p>
            <a:r>
              <a:rPr lang="fr-FR" sz="2400" dirty="0"/>
              <a:t>23) Dans une année, la comptabilité nationale a enregistré les données suivantes : taxes à la consommation 1 628$ ; consommation 12 607$ ; dépenses du gouvernement 4 255$ ; investissement 5 253$ ; provisions pour consommation de capital 735$ ; exportations 1 576$ ; importations 1 891$. Le PIB de ce pays s’élève à :</a:t>
            </a:r>
          </a:p>
          <a:p>
            <a:r>
              <a:rPr lang="fr-FR" sz="2400" dirty="0"/>
              <a:t>A. 20 172$.</a:t>
            </a:r>
          </a:p>
          <a:p>
            <a:r>
              <a:rPr lang="fr-FR" sz="2400" dirty="0"/>
              <a:t>B. 21 065$.</a:t>
            </a:r>
          </a:p>
          <a:p>
            <a:r>
              <a:rPr lang="fr-FR" sz="2400" dirty="0"/>
              <a:t>C. 21 800$.</a:t>
            </a:r>
          </a:p>
          <a:p>
            <a:r>
              <a:rPr lang="fr-FR" sz="2400" dirty="0"/>
              <a:t>D. 22 535$.</a:t>
            </a:r>
          </a:p>
          <a:p>
            <a:r>
              <a:rPr lang="fr-FR" sz="2400" dirty="0"/>
              <a:t>E. 24 164$.</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24 </a:t>
            </a:r>
            <a:endParaRPr lang="fr-FR" dirty="0"/>
          </a:p>
        </p:txBody>
      </p:sp>
      <p:sp>
        <p:nvSpPr>
          <p:cNvPr id="3" name="Rectangle 2"/>
          <p:cNvSpPr/>
          <p:nvPr/>
        </p:nvSpPr>
        <p:spPr>
          <a:xfrm>
            <a:off x="215516" y="2420888"/>
            <a:ext cx="8496944" cy="1080120"/>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908720"/>
            <a:ext cx="7848872" cy="4154984"/>
          </a:xfrm>
          <a:prstGeom prst="rect">
            <a:avLst/>
          </a:prstGeom>
        </p:spPr>
        <p:txBody>
          <a:bodyPr wrap="square">
            <a:spAutoFit/>
          </a:bodyPr>
          <a:lstStyle/>
          <a:p>
            <a:r>
              <a:rPr lang="fr-FR" sz="2400" dirty="0"/>
              <a:t>24) </a:t>
            </a:r>
            <a:r>
              <a:rPr lang="fr-CA" sz="2400" dirty="0"/>
              <a:t>Dans le calcul du PIB :</a:t>
            </a:r>
            <a:endParaRPr lang="fr-FR" sz="2400" dirty="0"/>
          </a:p>
          <a:p>
            <a:r>
              <a:rPr lang="fr-CA" sz="2400" dirty="0"/>
              <a:t>A. on prend en compte le prix des biens sans les taxes sur les biens parce que les taxes n’ont rien à voir avec la richesse produite.</a:t>
            </a:r>
            <a:endParaRPr lang="fr-FR" sz="2400" dirty="0"/>
          </a:p>
          <a:p>
            <a:r>
              <a:rPr lang="fr-CA" sz="2400" dirty="0"/>
              <a:t>B. on prend en compte le prix des biens et les taxes sur les biens parce que la valeur d’un bien se mesure à partir de sa valeur marchande.</a:t>
            </a:r>
            <a:endParaRPr lang="fr-FR" sz="2400" dirty="0"/>
          </a:p>
          <a:p>
            <a:r>
              <a:rPr lang="fr-CA" sz="2400" dirty="0"/>
              <a:t>C. on prend en compte l’ensemble des biens produits sur le territoire.</a:t>
            </a:r>
            <a:endParaRPr lang="fr-FR" sz="2400" dirty="0"/>
          </a:p>
          <a:p>
            <a:r>
              <a:rPr lang="fr-CA" sz="2400" dirty="0"/>
              <a:t>D. il faut retirer les importations du RNB pour obtenir le PIB.</a:t>
            </a:r>
            <a:endParaRPr lang="fr-FR" sz="2400" dirty="0"/>
          </a:p>
          <a:p>
            <a:r>
              <a:rPr lang="fr-CA" sz="2400" dirty="0"/>
              <a:t>E. Aucune de ces réponses.</a:t>
            </a:r>
            <a:endParaRPr lang="fr-FR" sz="2400"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25 </a:t>
            </a:r>
            <a:endParaRPr lang="fr-FR" dirty="0"/>
          </a:p>
        </p:txBody>
      </p:sp>
      <p:sp>
        <p:nvSpPr>
          <p:cNvPr id="3" name="Rectangle 2"/>
          <p:cNvSpPr/>
          <p:nvPr/>
        </p:nvSpPr>
        <p:spPr>
          <a:xfrm>
            <a:off x="251520" y="2039073"/>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11560" y="548680"/>
            <a:ext cx="7920880" cy="4524315"/>
          </a:xfrm>
          <a:prstGeom prst="rect">
            <a:avLst/>
          </a:prstGeom>
        </p:spPr>
        <p:txBody>
          <a:bodyPr wrap="square">
            <a:spAutoFit/>
          </a:bodyPr>
          <a:lstStyle/>
          <a:p>
            <a:r>
              <a:rPr lang="fr-FR" sz="2400" dirty="0"/>
              <a:t>25) Parmi les éléments suivants, lequel est comptabilisé dans le PIB du Canada ?</a:t>
            </a:r>
          </a:p>
          <a:p>
            <a:r>
              <a:rPr lang="fr-FR" sz="2400" dirty="0"/>
              <a:t>A. La tonte de la pelouse par l’occupant d’une maison à Vancouver.</a:t>
            </a:r>
          </a:p>
          <a:p>
            <a:r>
              <a:rPr lang="fr-FR" sz="2400" dirty="0"/>
              <a:t>B. Les services de police offerts par la GRC (Gendarmerie Royale du Canada).</a:t>
            </a:r>
          </a:p>
          <a:p>
            <a:r>
              <a:rPr lang="fr-FR" sz="2400" dirty="0"/>
              <a:t>C. Les activités de bricolage réalisées par un propriétaire dans sa maison à Montréal.</a:t>
            </a:r>
          </a:p>
          <a:p>
            <a:r>
              <a:rPr lang="fr-FR" sz="2400" dirty="0"/>
              <a:t>D. Le nettoyage d’une rivière polluée par un groupe de bénévoles en Gaspésie.</a:t>
            </a:r>
          </a:p>
          <a:p>
            <a:r>
              <a:rPr lang="fr-FR" sz="2400" dirty="0"/>
              <a:t>E. Aucun de ces éléments n’est comptabilisé dans le PIB du Canada.</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26 </a:t>
            </a:r>
            <a:endParaRPr lang="fr-FR" dirty="0"/>
          </a:p>
        </p:txBody>
      </p:sp>
      <p:sp>
        <p:nvSpPr>
          <p:cNvPr id="3" name="Rectangle 2"/>
          <p:cNvSpPr/>
          <p:nvPr/>
        </p:nvSpPr>
        <p:spPr>
          <a:xfrm>
            <a:off x="273657" y="162880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1196752"/>
            <a:ext cx="8064896" cy="3785652"/>
          </a:xfrm>
          <a:prstGeom prst="rect">
            <a:avLst/>
          </a:prstGeom>
        </p:spPr>
        <p:txBody>
          <a:bodyPr wrap="square">
            <a:spAutoFit/>
          </a:bodyPr>
          <a:lstStyle/>
          <a:p>
            <a:r>
              <a:rPr lang="fr-FR" sz="2400" dirty="0"/>
              <a:t>26) Le PIN est :</a:t>
            </a:r>
          </a:p>
          <a:p>
            <a:r>
              <a:rPr lang="fr-FR" sz="2400" dirty="0"/>
              <a:t>A. Le PIB moins les provisions pour faire face à la dépréciation du capital.</a:t>
            </a:r>
          </a:p>
          <a:p>
            <a:r>
              <a:rPr lang="fr-FR" sz="2400" dirty="0"/>
              <a:t>B. La production réalisée sur un territoire moins les revenus liés à cette production qui sont sortis du territoire.</a:t>
            </a:r>
          </a:p>
          <a:p>
            <a:r>
              <a:rPr lang="fr-FR" sz="2400" dirty="0"/>
              <a:t>C. Le PIB auquel on a retiré les effets liés à l’augmentation des prix.</a:t>
            </a:r>
          </a:p>
          <a:p>
            <a:r>
              <a:rPr lang="fr-FR" sz="2400" dirty="0"/>
              <a:t>D. Le PIB moins l’épargne nécessaire pour réaliser les investissements nets.</a:t>
            </a:r>
          </a:p>
          <a:p>
            <a:r>
              <a:rPr lang="fr-FR" sz="2400" dirty="0"/>
              <a:t>E. Aucune de ces réponses.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27 </a:t>
            </a:r>
            <a:endParaRPr lang="fr-FR" dirty="0"/>
          </a:p>
        </p:txBody>
      </p:sp>
      <p:sp>
        <p:nvSpPr>
          <p:cNvPr id="3" name="Rectangle 2"/>
          <p:cNvSpPr/>
          <p:nvPr/>
        </p:nvSpPr>
        <p:spPr>
          <a:xfrm>
            <a:off x="395536" y="2852936"/>
            <a:ext cx="8496944" cy="151216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75556" y="632801"/>
            <a:ext cx="7848872" cy="3785652"/>
          </a:xfrm>
          <a:prstGeom prst="rect">
            <a:avLst/>
          </a:prstGeom>
        </p:spPr>
        <p:txBody>
          <a:bodyPr wrap="square">
            <a:spAutoFit/>
          </a:bodyPr>
          <a:lstStyle/>
          <a:p>
            <a:r>
              <a:rPr lang="fr-FR" sz="2400" dirty="0"/>
              <a:t>27) </a:t>
            </a:r>
            <a:r>
              <a:rPr lang="fr-CA" sz="2400" dirty="0"/>
              <a:t>Le RNB du Canada est :</a:t>
            </a:r>
            <a:endParaRPr lang="fr-FR" sz="2400" dirty="0"/>
          </a:p>
          <a:p>
            <a:r>
              <a:rPr lang="fr-CA" sz="2400" dirty="0"/>
              <a:t>A. le PIB plus les exportations.</a:t>
            </a:r>
            <a:endParaRPr lang="fr-FR" sz="2400" dirty="0"/>
          </a:p>
          <a:p>
            <a:r>
              <a:rPr lang="fr-CA" sz="2400" dirty="0"/>
              <a:t>B. le PIB moins les importations.</a:t>
            </a:r>
            <a:endParaRPr lang="fr-FR" sz="2400" dirty="0"/>
          </a:p>
          <a:p>
            <a:r>
              <a:rPr lang="fr-CA" sz="2400" dirty="0"/>
              <a:t>C. le PIB moins les taxes gouvernementales.</a:t>
            </a:r>
            <a:endParaRPr lang="fr-FR" sz="2400" dirty="0"/>
          </a:p>
          <a:p>
            <a:r>
              <a:rPr lang="fr-CA" sz="2400" dirty="0"/>
              <a:t>D. le PIB plus les revenus perçus par les résidents canadiens grâce à des activités hors du territoire canadien.</a:t>
            </a:r>
            <a:endParaRPr lang="fr-FR" sz="2400" dirty="0"/>
          </a:p>
          <a:p>
            <a:r>
              <a:rPr lang="fr-CA" sz="2400" dirty="0"/>
              <a:t>E. le PIB plus les revenus perçus par les résidents canadiens grâce à des activités hors du territoire et moins les revenus perçus par des non-résidents canadiens grâce à des activités réalisées sur le territoire canadien.</a:t>
            </a:r>
            <a:endParaRPr lang="fr-FR" sz="2400"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28 </a:t>
            </a:r>
            <a:endParaRPr lang="fr-FR" dirty="0"/>
          </a:p>
        </p:txBody>
      </p:sp>
      <p:sp>
        <p:nvSpPr>
          <p:cNvPr id="3" name="Rectangle 2"/>
          <p:cNvSpPr/>
          <p:nvPr/>
        </p:nvSpPr>
        <p:spPr>
          <a:xfrm>
            <a:off x="323528" y="2396210"/>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75556" y="1268760"/>
            <a:ext cx="7848872" cy="3046988"/>
          </a:xfrm>
          <a:prstGeom prst="rect">
            <a:avLst/>
          </a:prstGeom>
        </p:spPr>
        <p:txBody>
          <a:bodyPr wrap="square">
            <a:spAutoFit/>
          </a:bodyPr>
          <a:lstStyle/>
          <a:p>
            <a:r>
              <a:rPr lang="fr-FR" sz="2400" dirty="0"/>
              <a:t>28) Le RNB par habitant :</a:t>
            </a:r>
          </a:p>
          <a:p>
            <a:r>
              <a:rPr lang="fr-FR" sz="2400" dirty="0"/>
              <a:t>A. est un bon moyen de mesurer les écarts de richesse à l’intérieur d’un pays.</a:t>
            </a:r>
          </a:p>
          <a:p>
            <a:r>
              <a:rPr lang="fr-FR" sz="2400" dirty="0"/>
              <a:t>B. est assez un bon indicateur de la richesse d’un pays.</a:t>
            </a:r>
          </a:p>
          <a:p>
            <a:r>
              <a:rPr lang="fr-FR" sz="2400" dirty="0"/>
              <a:t>C. est toujours plus important que le PIB par habitant.</a:t>
            </a:r>
          </a:p>
          <a:p>
            <a:r>
              <a:rPr lang="fr-FR" sz="2400" dirty="0"/>
              <a:t>D. est inutile parce que la richesse produite n’a aucun rapport avec la qualité de vie.</a:t>
            </a:r>
          </a:p>
          <a:p>
            <a:r>
              <a:rPr lang="fr-FR" sz="2400" dirty="0"/>
              <a:t>E. Aucune de ces réponses.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29 </a:t>
            </a:r>
            <a:endParaRPr lang="fr-FR" dirty="0"/>
          </a:p>
        </p:txBody>
      </p:sp>
      <p:sp>
        <p:nvSpPr>
          <p:cNvPr id="3" name="Rectangle 2"/>
          <p:cNvSpPr/>
          <p:nvPr/>
        </p:nvSpPr>
        <p:spPr>
          <a:xfrm>
            <a:off x="251520" y="3214744"/>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11560" y="1433941"/>
            <a:ext cx="7776864" cy="3539430"/>
          </a:xfrm>
          <a:prstGeom prst="rect">
            <a:avLst/>
          </a:prstGeom>
        </p:spPr>
        <p:txBody>
          <a:bodyPr wrap="square">
            <a:spAutoFit/>
          </a:bodyPr>
          <a:lstStyle/>
          <a:p>
            <a:r>
              <a:rPr lang="fr-FR" sz="2800" dirty="0"/>
              <a:t>29) Quel est l’indicateur qui vous semble le mieux approprié pour mesurer le capital humain d’un pays ?</a:t>
            </a:r>
          </a:p>
          <a:p>
            <a:r>
              <a:rPr lang="fr-FR" sz="2800" dirty="0"/>
              <a:t>A. Le PIB/habitant.</a:t>
            </a:r>
          </a:p>
          <a:p>
            <a:r>
              <a:rPr lang="fr-FR" sz="2800" dirty="0"/>
              <a:t>B. L’IDH.</a:t>
            </a:r>
          </a:p>
          <a:p>
            <a:r>
              <a:rPr lang="fr-FR" sz="2800" dirty="0"/>
              <a:t>C. Le taux d’épargne des ménages.</a:t>
            </a:r>
          </a:p>
          <a:p>
            <a:r>
              <a:rPr lang="fr-FR" sz="2800" dirty="0"/>
              <a:t>D. Le RNB.</a:t>
            </a:r>
          </a:p>
          <a:p>
            <a:r>
              <a:rPr lang="fr-FR" sz="2800" dirty="0"/>
              <a:t>E. Le taux d’inflation.</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30 </a:t>
            </a:r>
            <a:endParaRPr lang="fr-FR" dirty="0"/>
          </a:p>
        </p:txBody>
      </p:sp>
      <p:sp>
        <p:nvSpPr>
          <p:cNvPr id="3" name="Rectangle 2"/>
          <p:cNvSpPr/>
          <p:nvPr/>
        </p:nvSpPr>
        <p:spPr>
          <a:xfrm>
            <a:off x="226508" y="3573016"/>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42532" y="692696"/>
            <a:ext cx="8064896" cy="400110"/>
          </a:xfrm>
          <a:prstGeom prst="rect">
            <a:avLst/>
          </a:prstGeom>
        </p:spPr>
        <p:txBody>
          <a:bodyPr wrap="square">
            <a:spAutoFit/>
          </a:bodyPr>
          <a:lstStyle/>
          <a:p>
            <a:r>
              <a:rPr lang="fr-FR" sz="2000" dirty="0"/>
              <a:t>30) Soit les données suivantes concernant un pays :</a:t>
            </a: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3608" y="1196752"/>
            <a:ext cx="6624736" cy="1085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442532" y="2060848"/>
            <a:ext cx="8064896" cy="2862322"/>
          </a:xfrm>
          <a:prstGeom prst="rect">
            <a:avLst/>
          </a:prstGeom>
        </p:spPr>
        <p:txBody>
          <a:bodyPr wrap="square">
            <a:spAutoFit/>
          </a:bodyPr>
          <a:lstStyle/>
          <a:p>
            <a:r>
              <a:rPr lang="fr-FR" sz="2000" dirty="0"/>
              <a:t>L’année de référence est 2012.</a:t>
            </a:r>
          </a:p>
          <a:p>
            <a:r>
              <a:rPr lang="fr-FR" sz="2000" dirty="0"/>
              <a:t> </a:t>
            </a:r>
          </a:p>
          <a:p>
            <a:r>
              <a:rPr lang="fr-FR" sz="2000" dirty="0"/>
              <a:t>Le déflateur du PIB pour l’année 2014 est :</a:t>
            </a:r>
          </a:p>
          <a:p>
            <a:r>
              <a:rPr lang="fr-FR" sz="2000" dirty="0"/>
              <a:t>A. 109.</a:t>
            </a:r>
          </a:p>
          <a:p>
            <a:r>
              <a:rPr lang="fr-FR" sz="2000" dirty="0"/>
              <a:t>B. 146.</a:t>
            </a:r>
          </a:p>
          <a:p>
            <a:r>
              <a:rPr lang="fr-FR" sz="2000" dirty="0"/>
              <a:t>C. 204.</a:t>
            </a:r>
          </a:p>
          <a:p>
            <a:r>
              <a:rPr lang="fr-FR" sz="2000" dirty="0"/>
              <a:t>D. 252.</a:t>
            </a:r>
          </a:p>
          <a:p>
            <a:r>
              <a:rPr lang="fr-FR" sz="2000" dirty="0"/>
              <a:t>E. On ne peut pas calculer le déflateur du PIB pour 2014 parce qu’on ne connaît pas le PIB réel de 2012.</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31 </a:t>
            </a:r>
            <a:endParaRPr lang="fr-FR" dirty="0"/>
          </a:p>
        </p:txBody>
      </p:sp>
      <p:sp>
        <p:nvSpPr>
          <p:cNvPr id="3" name="Rectangle 2"/>
          <p:cNvSpPr/>
          <p:nvPr/>
        </p:nvSpPr>
        <p:spPr>
          <a:xfrm>
            <a:off x="395536" y="2348880"/>
            <a:ext cx="8496944" cy="360040"/>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1720840"/>
            <a:ext cx="7848872" cy="2246769"/>
          </a:xfrm>
          <a:prstGeom prst="rect">
            <a:avLst/>
          </a:prstGeom>
        </p:spPr>
        <p:txBody>
          <a:bodyPr wrap="square">
            <a:spAutoFit/>
          </a:bodyPr>
          <a:lstStyle/>
          <a:p>
            <a:r>
              <a:rPr lang="fr-FR" sz="2000" dirty="0"/>
              <a:t>31) Soit les données suivantes, l’IPC 2012 = 132, l’IPC 2013 = 135, l’IPC 2014 = 137. Quelle est l’affirmation vraie ?</a:t>
            </a:r>
          </a:p>
          <a:p>
            <a:r>
              <a:rPr lang="fr-FR" sz="2000" dirty="0"/>
              <a:t>A. L’inflation a été plus forte en 2013 qu’en 2014.</a:t>
            </a:r>
          </a:p>
          <a:p>
            <a:r>
              <a:rPr lang="fr-FR" sz="2000" dirty="0"/>
              <a:t>B. L’inflation en 2013 est égale à l’inflation en 2014.</a:t>
            </a:r>
          </a:p>
          <a:p>
            <a:r>
              <a:rPr lang="fr-FR" sz="2000" dirty="0"/>
              <a:t>C. L’inflation a été plus forte en 2014 qu’en 2013.</a:t>
            </a:r>
          </a:p>
          <a:p>
            <a:r>
              <a:rPr lang="fr-FR" sz="2000" dirty="0"/>
              <a:t>D. Les données ne permettent pas de faire des comparaisons entre l’inflation de 2013 et celle de 2014.</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32</a:t>
            </a:r>
            <a:endParaRPr lang="fr-FR" dirty="0"/>
          </a:p>
        </p:txBody>
      </p:sp>
      <p:sp>
        <p:nvSpPr>
          <p:cNvPr id="3" name="Rectangle 2"/>
          <p:cNvSpPr/>
          <p:nvPr/>
        </p:nvSpPr>
        <p:spPr>
          <a:xfrm>
            <a:off x="193761" y="3645024"/>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81793" y="1016732"/>
            <a:ext cx="7920880" cy="3416320"/>
          </a:xfrm>
          <a:prstGeom prst="rect">
            <a:avLst/>
          </a:prstGeom>
        </p:spPr>
        <p:txBody>
          <a:bodyPr wrap="square">
            <a:spAutoFit/>
          </a:bodyPr>
          <a:lstStyle/>
          <a:p>
            <a:r>
              <a:rPr lang="fr-FR" sz="2400" dirty="0"/>
              <a:t>32) </a:t>
            </a:r>
            <a:r>
              <a:rPr lang="fr-CA" sz="2400" dirty="0"/>
              <a:t>Le panier de biens qui sert au calcul de l’IPC est :</a:t>
            </a:r>
            <a:endParaRPr lang="fr-FR" sz="2400" dirty="0"/>
          </a:p>
          <a:p>
            <a:r>
              <a:rPr lang="fr-CA" sz="2400" dirty="0"/>
              <a:t>A. un panier qui est composé de l’ensemble des biens vendus sur le territoire.</a:t>
            </a:r>
            <a:endParaRPr lang="fr-FR" sz="2400" dirty="0"/>
          </a:p>
          <a:p>
            <a:r>
              <a:rPr lang="fr-CA" sz="2400" dirty="0"/>
              <a:t>B. un panier dont la composition est ajusté tous les six mois, en fonction de l’évolution de la consommation des ménages.</a:t>
            </a:r>
            <a:endParaRPr lang="fr-FR" sz="2400" dirty="0"/>
          </a:p>
          <a:p>
            <a:r>
              <a:rPr lang="fr-CA" sz="2400" dirty="0"/>
              <a:t>C. un panier qui exclut la consommation de boissons alcoolisées et des produits du tabac.</a:t>
            </a:r>
            <a:endParaRPr lang="fr-FR" sz="2400" dirty="0"/>
          </a:p>
          <a:p>
            <a:r>
              <a:rPr lang="fr-CA" sz="2400" dirty="0"/>
              <a:t>D. un panier qui mesure la consommation d’un ménage moyen.</a:t>
            </a:r>
            <a:endParaRPr lang="fr-FR" sz="2400" dirty="0"/>
          </a:p>
          <a:p>
            <a:r>
              <a:rPr lang="fr-CA" sz="2400" dirty="0"/>
              <a:t>E. Aucune de ces réponses.</a:t>
            </a:r>
            <a:endParaRPr lang="fr-FR" sz="2400"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33</a:t>
            </a:r>
            <a:endParaRPr lang="fr-FR" dirty="0"/>
          </a:p>
        </p:txBody>
      </p:sp>
      <p:sp>
        <p:nvSpPr>
          <p:cNvPr id="3" name="Rectangle 2"/>
          <p:cNvSpPr/>
          <p:nvPr/>
        </p:nvSpPr>
        <p:spPr>
          <a:xfrm>
            <a:off x="179512" y="2780928"/>
            <a:ext cx="8496944" cy="43204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1016732"/>
            <a:ext cx="7920880" cy="3970318"/>
          </a:xfrm>
          <a:prstGeom prst="rect">
            <a:avLst/>
          </a:prstGeom>
        </p:spPr>
        <p:txBody>
          <a:bodyPr wrap="square">
            <a:spAutoFit/>
          </a:bodyPr>
          <a:lstStyle/>
          <a:p>
            <a:r>
              <a:rPr lang="fr-FR" sz="2800" dirty="0"/>
              <a:t>33) </a:t>
            </a:r>
            <a:r>
              <a:rPr lang="fr-CA" sz="2800" dirty="0"/>
              <a:t>Lorsqu’on veut mesurer l’effet de l’inflation sur le pouvoir d’achat des ménages :</a:t>
            </a:r>
            <a:endParaRPr lang="fr-FR" sz="2800" dirty="0"/>
          </a:p>
          <a:p>
            <a:r>
              <a:rPr lang="fr-CA" sz="2800" dirty="0"/>
              <a:t>A. le déflateur du PIB est l’indicateur qui est le plus approprié.</a:t>
            </a:r>
            <a:endParaRPr lang="fr-FR" sz="2800" dirty="0"/>
          </a:p>
          <a:p>
            <a:r>
              <a:rPr lang="fr-CA" sz="2800" dirty="0"/>
              <a:t>B. l’IPC est l’indicateur qui est le plus approprié.</a:t>
            </a:r>
            <a:endParaRPr lang="fr-FR" sz="2800" dirty="0"/>
          </a:p>
          <a:p>
            <a:r>
              <a:rPr lang="fr-CA" sz="2800" dirty="0"/>
              <a:t>C. on peut utiliser les deux indicateurs puisqu’ils mesurent tous les deux l’inflation.</a:t>
            </a:r>
            <a:endParaRPr lang="fr-FR" sz="2800" dirty="0"/>
          </a:p>
          <a:p>
            <a:r>
              <a:rPr lang="fr-CA" sz="2800" dirty="0"/>
              <a:t>D. Aucun de ces deux indicateurs ne permet de mesurer l’effet de l’inflation sur le pouvoir d’achat.</a:t>
            </a:r>
            <a:endParaRPr lang="fr-FR" sz="2800"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34</a:t>
            </a:r>
            <a:endParaRPr lang="fr-FR" dirty="0"/>
          </a:p>
        </p:txBody>
      </p:sp>
      <p:sp>
        <p:nvSpPr>
          <p:cNvPr id="3" name="Rectangle 2"/>
          <p:cNvSpPr/>
          <p:nvPr/>
        </p:nvSpPr>
        <p:spPr>
          <a:xfrm>
            <a:off x="279205" y="2864262"/>
            <a:ext cx="8496944" cy="70875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81689" y="1340768"/>
            <a:ext cx="7776864" cy="3046988"/>
          </a:xfrm>
          <a:prstGeom prst="rect">
            <a:avLst/>
          </a:prstGeom>
        </p:spPr>
        <p:txBody>
          <a:bodyPr wrap="square">
            <a:spAutoFit/>
          </a:bodyPr>
          <a:lstStyle/>
          <a:p>
            <a:r>
              <a:rPr lang="fr-FR" sz="2400" dirty="0"/>
              <a:t>34) Dans le calcul de l’inflation, qu’est-ce qui est exclu par l’indice de référence ?</a:t>
            </a:r>
          </a:p>
          <a:p>
            <a:r>
              <a:rPr lang="fr-FR" sz="2400" dirty="0"/>
              <a:t>A. Les vêtements et les chaussures.</a:t>
            </a:r>
          </a:p>
          <a:p>
            <a:r>
              <a:rPr lang="fr-FR" sz="2400" dirty="0"/>
              <a:t>B. Les boissons alcoolisées et le tabac.</a:t>
            </a:r>
          </a:p>
          <a:p>
            <a:r>
              <a:rPr lang="fr-FR" sz="2400" dirty="0"/>
              <a:t>C. Les composants du panier de biens et services de l’IPC dont les prix sont les plus volatiles.</a:t>
            </a:r>
          </a:p>
          <a:p>
            <a:r>
              <a:rPr lang="fr-FR" sz="2400" dirty="0"/>
              <a:t>D. Les composants du panier de biens et services de l’IPC dont les prix sont les moins volatiles.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Newsprint</Template>
  <TotalTime>46</TotalTime>
  <Words>165</Words>
  <Application>Microsoft Office PowerPoint</Application>
  <PresentationFormat>On-screen Show (4:3)</PresentationFormat>
  <Paragraphs>234</Paragraphs>
  <Slides>35</Slides>
  <Notes>0</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NewsPrint</vt:lpstr>
      <vt:lpstr>Corrigé examen 1</vt:lpstr>
      <vt:lpstr>Question 1 </vt:lpstr>
      <vt:lpstr>Question 2 </vt:lpstr>
      <vt:lpstr>Question 3 </vt:lpstr>
      <vt:lpstr>Question 4 </vt:lpstr>
      <vt:lpstr>Question 5 </vt:lpstr>
      <vt:lpstr>Question 6 </vt:lpstr>
      <vt:lpstr>Question 7 </vt:lpstr>
      <vt:lpstr>Question 8 </vt:lpstr>
      <vt:lpstr>Question 9 </vt:lpstr>
      <vt:lpstr>Question 10 </vt:lpstr>
      <vt:lpstr>Question 11 </vt:lpstr>
      <vt:lpstr>Question 12 </vt:lpstr>
      <vt:lpstr>Question 13 </vt:lpstr>
      <vt:lpstr>Question 14 </vt:lpstr>
      <vt:lpstr>Question 15 </vt:lpstr>
      <vt:lpstr>Question 16 </vt:lpstr>
      <vt:lpstr>Question 17 </vt:lpstr>
      <vt:lpstr>Question 18 </vt:lpstr>
      <vt:lpstr>Question 19 </vt:lpstr>
      <vt:lpstr>Question 20 </vt:lpstr>
      <vt:lpstr>Question 21 </vt:lpstr>
      <vt:lpstr>Question 22 </vt:lpstr>
      <vt:lpstr>Question 23 </vt:lpstr>
      <vt:lpstr>Question 24 </vt:lpstr>
      <vt:lpstr>Question 25 </vt:lpstr>
      <vt:lpstr>Question 26 </vt:lpstr>
      <vt:lpstr>Question 27 </vt:lpstr>
      <vt:lpstr>Question 28 </vt:lpstr>
      <vt:lpstr>Question 29 </vt:lpstr>
      <vt:lpstr>Question 30 </vt:lpstr>
      <vt:lpstr>Question 31 </vt:lpstr>
      <vt:lpstr>Question 32</vt:lpstr>
      <vt:lpstr>Question 33</vt:lpstr>
      <vt:lpstr>Question 34</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Corrigé examen 1</dc:title>
  <dc:creator>EMIN</dc:creator>
  <cp:lastModifiedBy>mcadieux</cp:lastModifiedBy>
  <cp:revision>13</cp:revision>
  <dcterms:created xsi:type="dcterms:W3CDTF">2014-10-20T14:36:28Z</dcterms:created>
  <dcterms:modified xsi:type="dcterms:W3CDTF">2015-05-21T21:19:03Z</dcterms:modified>
</cp:coreProperties>
</file>