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80" autoAdjust="0"/>
    <p:restoredTop sz="86410" autoAdjust="0"/>
  </p:normalViewPr>
  <p:slideViewPr>
    <p:cSldViewPr>
      <p:cViewPr varScale="1">
        <p:scale>
          <a:sx n="67" d="100"/>
          <a:sy n="67" d="100"/>
        </p:scale>
        <p:origin x="-629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2D929-8214-44A3-8D85-F589AAF8BA63}" type="datetimeFigureOut">
              <a:rPr lang="en-US" smtClean="0"/>
              <a:pPr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31BA7-BEBC-4FD4-9F12-4204A9328B4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dicinenet.com/gambling_addiction/article.ht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Gambling Addiction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http://www.medicinenet.com/gambling_addiction/article.htm#what_is_a_gambling_addiction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Gambling Addiction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Considered a mental health problem related to difficulties with impulse control</a:t>
            </a:r>
          </a:p>
          <a:p>
            <a:r>
              <a:rPr lang="en-US" dirty="0" smtClean="0"/>
              <a:t>Activities included are varied, such as sports betting, playing poker or machines or roulette or buying lottery tickets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Gambling Addiction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Addictive gambling can take place in casinos but also can occur online</a:t>
            </a:r>
          </a:p>
          <a:p>
            <a:r>
              <a:rPr lang="en-US" dirty="0" smtClean="0"/>
              <a:t>Gambling addiction is also called compulsive or pathological gambling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Addictive Gambling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Estimates of those affected range from 2% to 5% of the population (US figures)</a:t>
            </a:r>
          </a:p>
          <a:p>
            <a:r>
              <a:rPr lang="en-US" dirty="0" smtClean="0"/>
              <a:t>More men are thought to be affected, developing the disorder during early teenage years</a:t>
            </a:r>
          </a:p>
          <a:p>
            <a:r>
              <a:rPr lang="en-US" dirty="0" smtClean="0"/>
              <a:t>Women tend to develop this problem at a later age but it </a:t>
            </a:r>
            <a:r>
              <a:rPr lang="en-US" dirty="0" smtClean="0"/>
              <a:t>gets worst much </a:t>
            </a:r>
            <a:r>
              <a:rPr lang="en-US" dirty="0" smtClean="0"/>
              <a:t>faster than in men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 of Problem Gambling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Excessive gambling on an on-going basis</a:t>
            </a:r>
            <a:r>
              <a:rPr lang="en-US" dirty="0"/>
              <a:t> </a:t>
            </a:r>
            <a:r>
              <a:rPr lang="en-US" dirty="0" smtClean="0"/>
              <a:t>and an preoccupation about </a:t>
            </a:r>
            <a:r>
              <a:rPr lang="en-US" baseline="0" dirty="0" smtClean="0"/>
              <a:t>gambling even when not engaged in the activity</a:t>
            </a:r>
          </a:p>
          <a:p>
            <a:r>
              <a:rPr lang="en-US" dirty="0" smtClean="0"/>
              <a:t>Binge gambling is problem gambling but during particular periods of time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and Risk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There is no specific</a:t>
            </a:r>
            <a:r>
              <a:rPr lang="en-US" baseline="0" dirty="0" smtClean="0"/>
              <a:t> cause for pathological gambling</a:t>
            </a:r>
          </a:p>
          <a:p>
            <a:r>
              <a:rPr lang="en-US" baseline="0" dirty="0" smtClean="0"/>
              <a:t>Some medications may render some individuals more susceptible, e.g. those given for Parkinson’s disease or Restless Leg Syndrome</a:t>
            </a:r>
          </a:p>
          <a:p>
            <a:r>
              <a:rPr lang="en-US" baseline="0" dirty="0" smtClean="0"/>
              <a:t>Increased</a:t>
            </a:r>
            <a:r>
              <a:rPr lang="en-US" dirty="0" smtClean="0"/>
              <a:t> activity of</a:t>
            </a:r>
            <a:r>
              <a:rPr lang="en-US" baseline="0" dirty="0" smtClean="0"/>
              <a:t> dopamine (a neurotransmitter in the brain) is thought to be involved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aseline="0" dirty="0" smtClean="0"/>
              <a:t>Causes and Risk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Thought to be a combination</a:t>
            </a:r>
            <a:r>
              <a:rPr lang="en-US" baseline="0" dirty="0" smtClean="0"/>
              <a:t> of biological vulnerabilities, ways of thinking and social factors</a:t>
            </a:r>
          </a:p>
          <a:p>
            <a:r>
              <a:rPr lang="en-US" baseline="0" dirty="0" smtClean="0"/>
              <a:t>Some conditions such as schizophrenia, bipolar disease, alcohol or cocaine addiction may increase likelihood</a:t>
            </a:r>
          </a:p>
          <a:p>
            <a:r>
              <a:rPr lang="en-US" dirty="0" smtClean="0"/>
              <a:t>Other factors may be novelty-seeking behaviour, low level of serotonin (a transmitter) in the brain</a:t>
            </a:r>
            <a:endParaRPr lang="en-US" baseline="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Signs and Symptoms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Persistent thoughts of gambling, either past experience or future planning to gamble</a:t>
            </a:r>
          </a:p>
          <a:p>
            <a:pPr lvl="0"/>
            <a:r>
              <a:rPr lang="en-US" dirty="0" smtClean="0"/>
              <a:t>Need for more money to get enjoyment out of the activity</a:t>
            </a:r>
          </a:p>
          <a:p>
            <a:pPr lvl="0"/>
            <a:r>
              <a:rPr lang="en-US" dirty="0" smtClean="0"/>
              <a:t>Reduced ability to stop or cut down activity</a:t>
            </a:r>
          </a:p>
          <a:p>
            <a:pPr lvl="0"/>
            <a:r>
              <a:rPr lang="en-US" dirty="0" smtClean="0"/>
              <a:t>Gambling to escape</a:t>
            </a:r>
            <a:r>
              <a:rPr lang="en-US" baseline="0" dirty="0" smtClean="0"/>
              <a:t> or relieve sadness or anxiety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Signs and Symptoms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Using</a:t>
            </a:r>
            <a:r>
              <a:rPr lang="en-US" baseline="0" dirty="0" smtClean="0"/>
              <a:t> gambling to recoup earlier losses due to gambling</a:t>
            </a:r>
          </a:p>
          <a:p>
            <a:r>
              <a:rPr lang="en-US" baseline="0" dirty="0" smtClean="0"/>
              <a:t>Lying to family, friends to cover up gambling </a:t>
            </a:r>
            <a:r>
              <a:rPr lang="en-US" baseline="0" dirty="0" err="1" smtClean="0"/>
              <a:t>behaviour</a:t>
            </a:r>
            <a:r>
              <a:rPr lang="en-US" baseline="0" dirty="0" smtClean="0"/>
              <a:t>, risking important relationships, employment</a:t>
            </a:r>
          </a:p>
          <a:p>
            <a:r>
              <a:rPr lang="en-US" baseline="0" dirty="0" smtClean="0"/>
              <a:t>Committing crimes to finance gambling</a:t>
            </a:r>
          </a:p>
          <a:p>
            <a:r>
              <a:rPr lang="en-US" dirty="0" smtClean="0"/>
              <a:t>Depending on others to help resolve </a:t>
            </a:r>
            <a:r>
              <a:rPr lang="en-US" baseline="0" dirty="0" smtClean="0"/>
              <a:t>financial distress due to gambling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 smtClean="0"/>
              <a:t>Diagnosis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aseline="0" dirty="0" smtClean="0"/>
              <a:t>Complete physical to rule out medical conditions</a:t>
            </a:r>
          </a:p>
          <a:p>
            <a:r>
              <a:rPr lang="en-US" baseline="0" dirty="0" smtClean="0"/>
              <a:t>Alcohol and drug use are also assessed</a:t>
            </a:r>
          </a:p>
          <a:p>
            <a:r>
              <a:rPr lang="en-US" baseline="0" dirty="0" smtClean="0"/>
              <a:t>Psychological assessment, mental status exam to rule out mental illness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Self-help groups such as Gamblers Anonymous can be an important part of care</a:t>
            </a:r>
          </a:p>
          <a:p>
            <a:r>
              <a:rPr lang="en-US" dirty="0" smtClean="0"/>
              <a:t>Some</a:t>
            </a:r>
            <a:r>
              <a:rPr lang="en-US" baseline="0" dirty="0" smtClean="0"/>
              <a:t> persons may use psychotherapy such as cognitive behaviour therapy</a:t>
            </a:r>
          </a:p>
          <a:p>
            <a:r>
              <a:rPr lang="en-US" baseline="0" dirty="0" smtClean="0"/>
              <a:t>Some medications such as anti-seizure medicines, mood stabilizers, anti-depressants  can lower the urge to gamble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Residential treatment (more intense interventions) may be necessary, esp. those involved with crimes to finance gambling behaviours</a:t>
            </a:r>
          </a:p>
          <a:p>
            <a:r>
              <a:rPr lang="en-US" dirty="0" smtClean="0"/>
              <a:t>Treating</a:t>
            </a:r>
            <a:r>
              <a:rPr lang="en-US" baseline="0" dirty="0" smtClean="0"/>
              <a:t> gambling addiction also requires treatment of any underlying mental-health conditions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Complications, Negative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many as one-third of individuals may recover without treatment</a:t>
            </a:r>
          </a:p>
          <a:p>
            <a:r>
              <a:rPr lang="en-US" dirty="0" smtClean="0"/>
              <a:t>Without treatment, the individual can incur massive debt, bankruptcy, poverty, legal problems, theft, prostitution</a:t>
            </a:r>
          </a:p>
          <a:p>
            <a:r>
              <a:rPr lang="en-US" dirty="0" smtClean="0"/>
              <a:t>Some individuals may attempt or complete suicide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Complications, Negative Effects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Effects on the family include domestic violence,  child abuse</a:t>
            </a:r>
          </a:p>
          <a:p>
            <a:r>
              <a:rPr lang="en-CA" dirty="0" smtClean="0"/>
              <a:t>Children of problem gamblers are at higher risk of depression, behaviour problems as well as substance abuse</a:t>
            </a:r>
          </a:p>
          <a:p>
            <a:r>
              <a:rPr lang="en-CA" dirty="0" smtClean="0"/>
              <a:t>As many as 2/3 of problem gamblers who seek treatment do not complete the prescribed full course of treatment, no matter the form that treatment takes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Complications, Negative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many as one-third of individuals may recover without treatment</a:t>
            </a:r>
          </a:p>
          <a:p>
            <a:r>
              <a:rPr lang="en-US" dirty="0" smtClean="0"/>
              <a:t>Without treatment, the individual can incur massive debt, bankruptcy, poverty, legal problems, theft, prostitution</a:t>
            </a:r>
          </a:p>
          <a:p>
            <a:r>
              <a:rPr lang="en-US" dirty="0" smtClean="0"/>
              <a:t>Some individuals may attempt or complete suicide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577</Words>
  <Application>Microsoft Office PowerPoint</Application>
  <PresentationFormat>On-screen Show (4:3)</PresentationFormat>
  <Paragraphs>56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Gambling Addiction</vt:lpstr>
      <vt:lpstr>Gambling Addiction</vt:lpstr>
      <vt:lpstr>Gambling Addiction</vt:lpstr>
      <vt:lpstr>Addictive Gambling</vt:lpstr>
      <vt:lpstr>Definition of Problem Gambling</vt:lpstr>
      <vt:lpstr>Causes and Risk Factors</vt:lpstr>
      <vt:lpstr>Causes and Risk Factors</vt:lpstr>
      <vt:lpstr>Signs and Symptoms</vt:lpstr>
      <vt:lpstr>Signs and Symptoms</vt:lpstr>
      <vt:lpstr>Diagnosis</vt:lpstr>
      <vt:lpstr>Treatment</vt:lpstr>
      <vt:lpstr>Treatment</vt:lpstr>
      <vt:lpstr>Complications, Negative Effects</vt:lpstr>
      <vt:lpstr>Complications, Negative Effects</vt:lpstr>
      <vt:lpstr>Complications, Negative Effects</vt:lpstr>
      <vt:lpstr>Slide 16</vt:lpstr>
    </vt:vector>
  </TitlesOfParts>
  <Company>Concordia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Overcoming Gambling Addiction through Gamblers Anonymous</dc:title>
  <dc:creator>prehel</dc:creator>
  <cp:lastModifiedBy>Pat</cp:lastModifiedBy>
  <cp:revision>29</cp:revision>
  <dcterms:created xsi:type="dcterms:W3CDTF">2012-10-09T16:36:55Z</dcterms:created>
  <dcterms:modified xsi:type="dcterms:W3CDTF">2014-11-04T02:27:35Z</dcterms:modified>
</cp:coreProperties>
</file>