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9" r:id="rId1"/>
  </p:sldMasterIdLst>
  <p:notesMasterIdLst>
    <p:notesMasterId r:id="rId41"/>
  </p:notesMasterIdLst>
  <p:handoutMasterIdLst>
    <p:handoutMasterId r:id="rId42"/>
  </p:handoutMasterIdLst>
  <p:sldIdLst>
    <p:sldId id="256" r:id="rId2"/>
    <p:sldId id="305" r:id="rId3"/>
    <p:sldId id="258" r:id="rId4"/>
    <p:sldId id="314" r:id="rId5"/>
    <p:sldId id="263" r:id="rId6"/>
    <p:sldId id="270" r:id="rId7"/>
    <p:sldId id="266" r:id="rId8"/>
    <p:sldId id="271" r:id="rId9"/>
    <p:sldId id="267" r:id="rId10"/>
    <p:sldId id="343" r:id="rId11"/>
    <p:sldId id="275" r:id="rId12"/>
    <p:sldId id="315" r:id="rId13"/>
    <p:sldId id="344" r:id="rId14"/>
    <p:sldId id="316" r:id="rId15"/>
    <p:sldId id="277" r:id="rId16"/>
    <p:sldId id="280" r:id="rId17"/>
    <p:sldId id="282" r:id="rId18"/>
    <p:sldId id="283" r:id="rId19"/>
    <p:sldId id="317" r:id="rId20"/>
    <p:sldId id="318" r:id="rId21"/>
    <p:sldId id="285" r:id="rId22"/>
    <p:sldId id="356" r:id="rId23"/>
    <p:sldId id="357" r:id="rId24"/>
    <p:sldId id="323" r:id="rId25"/>
    <p:sldId id="358" r:id="rId26"/>
    <p:sldId id="359" r:id="rId27"/>
    <p:sldId id="360" r:id="rId28"/>
    <p:sldId id="361" r:id="rId29"/>
    <p:sldId id="340" r:id="rId30"/>
    <p:sldId id="362" r:id="rId31"/>
    <p:sldId id="363" r:id="rId32"/>
    <p:sldId id="364" r:id="rId33"/>
    <p:sldId id="365" r:id="rId34"/>
    <p:sldId id="329" r:id="rId35"/>
    <p:sldId id="286" r:id="rId36"/>
    <p:sldId id="287" r:id="rId37"/>
    <p:sldId id="288" r:id="rId38"/>
    <p:sldId id="289" r:id="rId39"/>
    <p:sldId id="330" r:id="rId40"/>
  </p:sldIdLst>
  <p:sldSz cx="9144000" cy="6858000" type="screen4x3"/>
  <p:notesSz cx="7315200" cy="96012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66" autoAdjust="0"/>
    <p:restoredTop sz="94660"/>
  </p:normalViewPr>
  <p:slideViewPr>
    <p:cSldViewPr>
      <p:cViewPr>
        <p:scale>
          <a:sx n="90" d="100"/>
          <a:sy n="90" d="100"/>
        </p:scale>
        <p:origin x="-1267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13462C-B39E-4A8D-907E-09DE82B90F51}" type="doc">
      <dgm:prSet loTypeId="urn:microsoft.com/office/officeart/2005/8/layout/pyramid1" loCatId="pyramid" qsTypeId="urn:microsoft.com/office/officeart/2005/8/quickstyle/simple1" qsCatId="simple" csTypeId="urn:microsoft.com/office/officeart/2005/8/colors/accent2_3" csCatId="accent2" phldr="1"/>
      <dgm:spPr/>
    </dgm:pt>
    <dgm:pt modelId="{A44D8476-0030-4EFB-8720-58AD915C3540}">
      <dgm:prSet phldrT="[Text]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CA" dirty="0" smtClean="0"/>
            <a:t>Growth</a:t>
          </a:r>
          <a:endParaRPr lang="en-CA" dirty="0"/>
        </a:p>
      </dgm:t>
    </dgm:pt>
    <dgm:pt modelId="{6B7D7E55-857C-4C22-B36C-63762A13963A}" type="parTrans" cxnId="{74FBAF89-9963-4851-9F2D-863A66F9F71B}">
      <dgm:prSet/>
      <dgm:spPr/>
      <dgm:t>
        <a:bodyPr/>
        <a:lstStyle/>
        <a:p>
          <a:endParaRPr lang="en-CA"/>
        </a:p>
      </dgm:t>
    </dgm:pt>
    <dgm:pt modelId="{AD557C21-6710-408F-B2C2-6CC0DA00409A}" type="sibTrans" cxnId="{74FBAF89-9963-4851-9F2D-863A66F9F71B}">
      <dgm:prSet/>
      <dgm:spPr/>
      <dgm:t>
        <a:bodyPr/>
        <a:lstStyle/>
        <a:p>
          <a:endParaRPr lang="en-CA"/>
        </a:p>
      </dgm:t>
    </dgm:pt>
    <dgm:pt modelId="{4AA6FAF0-DCD5-42DF-83FB-C6CB5F88F03E}">
      <dgm:prSet phldrT="[Text]"/>
      <dgm:spPr/>
      <dgm:t>
        <a:bodyPr/>
        <a:lstStyle/>
        <a:p>
          <a:r>
            <a:rPr lang="en-CA" dirty="0" smtClean="0"/>
            <a:t>Relatedness</a:t>
          </a:r>
          <a:endParaRPr lang="en-CA" dirty="0"/>
        </a:p>
      </dgm:t>
    </dgm:pt>
    <dgm:pt modelId="{ED0E8E5A-38F6-4EA7-9458-6ACB2964500B}" type="parTrans" cxnId="{AA4EEE8B-800E-4678-9178-120DD2F67D87}">
      <dgm:prSet/>
      <dgm:spPr/>
      <dgm:t>
        <a:bodyPr/>
        <a:lstStyle/>
        <a:p>
          <a:endParaRPr lang="en-CA"/>
        </a:p>
      </dgm:t>
    </dgm:pt>
    <dgm:pt modelId="{B7076112-4C5D-47F4-B43D-37BA051E2E2D}" type="sibTrans" cxnId="{AA4EEE8B-800E-4678-9178-120DD2F67D87}">
      <dgm:prSet/>
      <dgm:spPr/>
      <dgm:t>
        <a:bodyPr/>
        <a:lstStyle/>
        <a:p>
          <a:endParaRPr lang="en-CA"/>
        </a:p>
      </dgm:t>
    </dgm:pt>
    <dgm:pt modelId="{67A98133-7DC2-4098-8644-65AB6E422ECA}">
      <dgm:prSet phldrT="[Text]"/>
      <dgm:spPr/>
      <dgm:t>
        <a:bodyPr/>
        <a:lstStyle/>
        <a:p>
          <a:r>
            <a:rPr lang="en-CA" dirty="0" smtClean="0"/>
            <a:t>Existence </a:t>
          </a:r>
          <a:endParaRPr lang="en-CA" dirty="0"/>
        </a:p>
      </dgm:t>
    </dgm:pt>
    <dgm:pt modelId="{AF6A1D24-DCC8-4C57-BE45-75567B7BEE70}" type="parTrans" cxnId="{17A18DC6-E8DA-43BA-9C4E-91CE1FD60677}">
      <dgm:prSet/>
      <dgm:spPr/>
      <dgm:t>
        <a:bodyPr/>
        <a:lstStyle/>
        <a:p>
          <a:endParaRPr lang="en-CA"/>
        </a:p>
      </dgm:t>
    </dgm:pt>
    <dgm:pt modelId="{F98DFE0F-2020-4656-AB7F-F80BE19C894B}" type="sibTrans" cxnId="{17A18DC6-E8DA-43BA-9C4E-91CE1FD60677}">
      <dgm:prSet/>
      <dgm:spPr/>
      <dgm:t>
        <a:bodyPr/>
        <a:lstStyle/>
        <a:p>
          <a:endParaRPr lang="en-CA"/>
        </a:p>
      </dgm:t>
    </dgm:pt>
    <dgm:pt modelId="{8AF7A62A-97A0-42B3-9E92-C6773B5052D4}" type="pres">
      <dgm:prSet presAssocID="{2113462C-B39E-4A8D-907E-09DE82B90F51}" presName="Name0" presStyleCnt="0">
        <dgm:presLayoutVars>
          <dgm:dir/>
          <dgm:animLvl val="lvl"/>
          <dgm:resizeHandles val="exact"/>
        </dgm:presLayoutVars>
      </dgm:prSet>
      <dgm:spPr/>
    </dgm:pt>
    <dgm:pt modelId="{C6D678EA-0E24-42D9-93FD-FBC0D1F4F6FF}" type="pres">
      <dgm:prSet presAssocID="{A44D8476-0030-4EFB-8720-58AD915C3540}" presName="Name8" presStyleCnt="0"/>
      <dgm:spPr/>
    </dgm:pt>
    <dgm:pt modelId="{56783F92-7575-4BEF-8BDF-29DFC15E1FD1}" type="pres">
      <dgm:prSet presAssocID="{A44D8476-0030-4EFB-8720-58AD915C3540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01A30178-91A8-4038-AF83-1794F64AC0D9}" type="pres">
      <dgm:prSet presAssocID="{A44D8476-0030-4EFB-8720-58AD915C354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0D612E6E-1F11-41F4-AF44-05AC08AF5C52}" type="pres">
      <dgm:prSet presAssocID="{4AA6FAF0-DCD5-42DF-83FB-C6CB5F88F03E}" presName="Name8" presStyleCnt="0"/>
      <dgm:spPr/>
    </dgm:pt>
    <dgm:pt modelId="{389F8142-572E-4A81-BBD7-DFCA321D66A7}" type="pres">
      <dgm:prSet presAssocID="{4AA6FAF0-DCD5-42DF-83FB-C6CB5F88F03E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7F68C243-3AD4-4026-A99A-68905DD98B79}" type="pres">
      <dgm:prSet presAssocID="{4AA6FAF0-DCD5-42DF-83FB-C6CB5F88F03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B69B2339-7405-4E89-85A3-6AB3CB4E3796}" type="pres">
      <dgm:prSet presAssocID="{67A98133-7DC2-4098-8644-65AB6E422ECA}" presName="Name8" presStyleCnt="0"/>
      <dgm:spPr/>
    </dgm:pt>
    <dgm:pt modelId="{1980E012-3024-42BE-BFD4-F36F6A4F3382}" type="pres">
      <dgm:prSet presAssocID="{67A98133-7DC2-4098-8644-65AB6E422ECA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21E9C113-73E5-458F-82AD-A6B2B0A51F77}" type="pres">
      <dgm:prSet presAssocID="{67A98133-7DC2-4098-8644-65AB6E422EC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F077CAAC-7077-4E8E-9D2C-F6D24D0427F7}" type="presOf" srcId="{4AA6FAF0-DCD5-42DF-83FB-C6CB5F88F03E}" destId="{389F8142-572E-4A81-BBD7-DFCA321D66A7}" srcOrd="0" destOrd="0" presId="urn:microsoft.com/office/officeart/2005/8/layout/pyramid1"/>
    <dgm:cxn modelId="{684BE738-A901-4BC4-AA0F-EA218492202F}" type="presOf" srcId="{A44D8476-0030-4EFB-8720-58AD915C3540}" destId="{56783F92-7575-4BEF-8BDF-29DFC15E1FD1}" srcOrd="0" destOrd="0" presId="urn:microsoft.com/office/officeart/2005/8/layout/pyramid1"/>
    <dgm:cxn modelId="{D0868D90-7149-4DE1-A499-1989D4B61BF2}" type="presOf" srcId="{2113462C-B39E-4A8D-907E-09DE82B90F51}" destId="{8AF7A62A-97A0-42B3-9E92-C6773B5052D4}" srcOrd="0" destOrd="0" presId="urn:microsoft.com/office/officeart/2005/8/layout/pyramid1"/>
    <dgm:cxn modelId="{17A18DC6-E8DA-43BA-9C4E-91CE1FD60677}" srcId="{2113462C-B39E-4A8D-907E-09DE82B90F51}" destId="{67A98133-7DC2-4098-8644-65AB6E422ECA}" srcOrd="2" destOrd="0" parTransId="{AF6A1D24-DCC8-4C57-BE45-75567B7BEE70}" sibTransId="{F98DFE0F-2020-4656-AB7F-F80BE19C894B}"/>
    <dgm:cxn modelId="{501B4794-D29D-4577-8D6A-D94CD45F2AD2}" type="presOf" srcId="{4AA6FAF0-DCD5-42DF-83FB-C6CB5F88F03E}" destId="{7F68C243-3AD4-4026-A99A-68905DD98B79}" srcOrd="1" destOrd="0" presId="urn:microsoft.com/office/officeart/2005/8/layout/pyramid1"/>
    <dgm:cxn modelId="{AA4EEE8B-800E-4678-9178-120DD2F67D87}" srcId="{2113462C-B39E-4A8D-907E-09DE82B90F51}" destId="{4AA6FAF0-DCD5-42DF-83FB-C6CB5F88F03E}" srcOrd="1" destOrd="0" parTransId="{ED0E8E5A-38F6-4EA7-9458-6ACB2964500B}" sibTransId="{B7076112-4C5D-47F4-B43D-37BA051E2E2D}"/>
    <dgm:cxn modelId="{74FBAF89-9963-4851-9F2D-863A66F9F71B}" srcId="{2113462C-B39E-4A8D-907E-09DE82B90F51}" destId="{A44D8476-0030-4EFB-8720-58AD915C3540}" srcOrd="0" destOrd="0" parTransId="{6B7D7E55-857C-4C22-B36C-63762A13963A}" sibTransId="{AD557C21-6710-408F-B2C2-6CC0DA00409A}"/>
    <dgm:cxn modelId="{4AB1A855-0633-4F8F-AB48-B6494767275A}" type="presOf" srcId="{67A98133-7DC2-4098-8644-65AB6E422ECA}" destId="{1980E012-3024-42BE-BFD4-F36F6A4F3382}" srcOrd="0" destOrd="0" presId="urn:microsoft.com/office/officeart/2005/8/layout/pyramid1"/>
    <dgm:cxn modelId="{1225DC03-EC54-4FCF-85E0-ABDEFEE720AC}" type="presOf" srcId="{A44D8476-0030-4EFB-8720-58AD915C3540}" destId="{01A30178-91A8-4038-AF83-1794F64AC0D9}" srcOrd="1" destOrd="0" presId="urn:microsoft.com/office/officeart/2005/8/layout/pyramid1"/>
    <dgm:cxn modelId="{53408D80-5523-429E-83B4-818CC600AB54}" type="presOf" srcId="{67A98133-7DC2-4098-8644-65AB6E422ECA}" destId="{21E9C113-73E5-458F-82AD-A6B2B0A51F77}" srcOrd="1" destOrd="0" presId="urn:microsoft.com/office/officeart/2005/8/layout/pyramid1"/>
    <dgm:cxn modelId="{BC0AD358-4129-4878-98E9-703B9D5E77F1}" type="presParOf" srcId="{8AF7A62A-97A0-42B3-9E92-C6773B5052D4}" destId="{C6D678EA-0E24-42D9-93FD-FBC0D1F4F6FF}" srcOrd="0" destOrd="0" presId="urn:microsoft.com/office/officeart/2005/8/layout/pyramid1"/>
    <dgm:cxn modelId="{60BB8DB5-6CDF-47DB-9FD5-8DD606C59855}" type="presParOf" srcId="{C6D678EA-0E24-42D9-93FD-FBC0D1F4F6FF}" destId="{56783F92-7575-4BEF-8BDF-29DFC15E1FD1}" srcOrd="0" destOrd="0" presId="urn:microsoft.com/office/officeart/2005/8/layout/pyramid1"/>
    <dgm:cxn modelId="{488A8F85-560B-4C17-ABA0-A64EE79F09FF}" type="presParOf" srcId="{C6D678EA-0E24-42D9-93FD-FBC0D1F4F6FF}" destId="{01A30178-91A8-4038-AF83-1794F64AC0D9}" srcOrd="1" destOrd="0" presId="urn:microsoft.com/office/officeart/2005/8/layout/pyramid1"/>
    <dgm:cxn modelId="{D533D243-0244-4565-8729-2A540B3E9668}" type="presParOf" srcId="{8AF7A62A-97A0-42B3-9E92-C6773B5052D4}" destId="{0D612E6E-1F11-41F4-AF44-05AC08AF5C52}" srcOrd="1" destOrd="0" presId="urn:microsoft.com/office/officeart/2005/8/layout/pyramid1"/>
    <dgm:cxn modelId="{257CA40D-6E9B-4EEB-A240-3AD14A7757CA}" type="presParOf" srcId="{0D612E6E-1F11-41F4-AF44-05AC08AF5C52}" destId="{389F8142-572E-4A81-BBD7-DFCA321D66A7}" srcOrd="0" destOrd="0" presId="urn:microsoft.com/office/officeart/2005/8/layout/pyramid1"/>
    <dgm:cxn modelId="{E8332AE4-0649-4CDC-A07C-B3C081759FC3}" type="presParOf" srcId="{0D612E6E-1F11-41F4-AF44-05AC08AF5C52}" destId="{7F68C243-3AD4-4026-A99A-68905DD98B79}" srcOrd="1" destOrd="0" presId="urn:microsoft.com/office/officeart/2005/8/layout/pyramid1"/>
    <dgm:cxn modelId="{3EB8A673-A22A-4978-8E37-A653F4639ECA}" type="presParOf" srcId="{8AF7A62A-97A0-42B3-9E92-C6773B5052D4}" destId="{B69B2339-7405-4E89-85A3-6AB3CB4E3796}" srcOrd="2" destOrd="0" presId="urn:microsoft.com/office/officeart/2005/8/layout/pyramid1"/>
    <dgm:cxn modelId="{AC838631-229C-4189-96F8-2CCBEF2085CD}" type="presParOf" srcId="{B69B2339-7405-4E89-85A3-6AB3CB4E3796}" destId="{1980E012-3024-42BE-BFD4-F36F6A4F3382}" srcOrd="0" destOrd="0" presId="urn:microsoft.com/office/officeart/2005/8/layout/pyramid1"/>
    <dgm:cxn modelId="{B80EB2A2-6BAE-4E16-AE48-9550F54CD61B}" type="presParOf" srcId="{B69B2339-7405-4E89-85A3-6AB3CB4E3796}" destId="{21E9C113-73E5-458F-82AD-A6B2B0A51F77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783F92-7575-4BEF-8BDF-29DFC15E1FD1}">
      <dsp:nvSpPr>
        <dsp:cNvPr id="0" name=""/>
        <dsp:cNvSpPr/>
      </dsp:nvSpPr>
      <dsp:spPr>
        <a:xfrm>
          <a:off x="2032000" y="0"/>
          <a:ext cx="2032000" cy="1354666"/>
        </a:xfrm>
        <a:prstGeom prst="trapezoid">
          <a:avLst>
            <a:gd name="adj" fmla="val 75000"/>
          </a:avLst>
        </a:prstGeom>
        <a:solidFill>
          <a:schemeClr val="accent2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4000" kern="1200" dirty="0" smtClean="0"/>
            <a:t>Growth</a:t>
          </a:r>
          <a:endParaRPr lang="en-CA" sz="4000" kern="1200" dirty="0"/>
        </a:p>
      </dsp:txBody>
      <dsp:txXfrm>
        <a:off x="2032000" y="0"/>
        <a:ext cx="2032000" cy="1354666"/>
      </dsp:txXfrm>
    </dsp:sp>
    <dsp:sp modelId="{389F8142-572E-4A81-BBD7-DFCA321D66A7}">
      <dsp:nvSpPr>
        <dsp:cNvPr id="0" name=""/>
        <dsp:cNvSpPr/>
      </dsp:nvSpPr>
      <dsp:spPr>
        <a:xfrm>
          <a:off x="1015999" y="1354666"/>
          <a:ext cx="4064000" cy="1354666"/>
        </a:xfrm>
        <a:prstGeom prst="trapezoid">
          <a:avLst>
            <a:gd name="adj" fmla="val 75000"/>
          </a:avLst>
        </a:prstGeom>
        <a:solidFill>
          <a:schemeClr val="accent2">
            <a:shade val="80000"/>
            <a:hueOff val="-221791"/>
            <a:satOff val="-11249"/>
            <a:lumOff val="1516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4000" kern="1200" dirty="0" smtClean="0"/>
            <a:t>Relatedness</a:t>
          </a:r>
          <a:endParaRPr lang="en-CA" sz="4000" kern="1200" dirty="0"/>
        </a:p>
      </dsp:txBody>
      <dsp:txXfrm>
        <a:off x="1727199" y="1354666"/>
        <a:ext cx="2641600" cy="1354666"/>
      </dsp:txXfrm>
    </dsp:sp>
    <dsp:sp modelId="{1980E012-3024-42BE-BFD4-F36F6A4F3382}">
      <dsp:nvSpPr>
        <dsp:cNvPr id="0" name=""/>
        <dsp:cNvSpPr/>
      </dsp:nvSpPr>
      <dsp:spPr>
        <a:xfrm>
          <a:off x="0" y="2709333"/>
          <a:ext cx="6096000" cy="1354666"/>
        </a:xfrm>
        <a:prstGeom prst="trapezoid">
          <a:avLst>
            <a:gd name="adj" fmla="val 75000"/>
          </a:avLst>
        </a:prstGeom>
        <a:solidFill>
          <a:schemeClr val="accent2">
            <a:shade val="80000"/>
            <a:hueOff val="-443583"/>
            <a:satOff val="-22497"/>
            <a:lumOff val="3032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4000" kern="1200" dirty="0" smtClean="0"/>
            <a:t>Existence </a:t>
          </a:r>
          <a:endParaRPr lang="en-CA" sz="4000" kern="1200" dirty="0"/>
        </a:p>
      </dsp:txBody>
      <dsp:txXfrm>
        <a:off x="1066799" y="2709333"/>
        <a:ext cx="3962400" cy="13546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583" cy="47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pl-PL" smtClean="0"/>
              <a:t>Mana 202 ch 5 Moodle</a:t>
            </a:r>
            <a:endParaRPr lang="en-CA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2962" y="0"/>
            <a:ext cx="3170583" cy="47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813"/>
            <a:ext cx="3170583" cy="47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2962" y="9120813"/>
            <a:ext cx="3170583" cy="47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80CBE02-C86E-458C-910D-08DD9541E5C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75981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583" cy="47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pl-PL" smtClean="0"/>
              <a:t>Mana 202 ch 5 Moodle</a:t>
            </a:r>
            <a:endParaRPr lang="en-CA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2962" y="0"/>
            <a:ext cx="3170583" cy="47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19138"/>
            <a:ext cx="4802188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2183" y="4561226"/>
            <a:ext cx="5850835" cy="432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813"/>
            <a:ext cx="3170583" cy="47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2962" y="9120813"/>
            <a:ext cx="3170583" cy="47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CACD07F-69EF-49BD-9EB8-14F716B4788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5694394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pl-PL" smtClean="0"/>
              <a:t>Mana 202 ch 5 Moodle</a:t>
            </a:r>
            <a:endParaRPr lang="en-CA" smtClean="0"/>
          </a:p>
        </p:txBody>
      </p:sp>
      <p:sp>
        <p:nvSpPr>
          <p:cNvPr id="5734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289DFE-F688-4FE3-8C43-551278162A52}" type="slidenum">
              <a:rPr lang="en-CA" smtClean="0"/>
              <a:pPr/>
              <a:t>1</a:t>
            </a:fld>
            <a:endParaRPr lang="en-CA" smtClean="0"/>
          </a:p>
        </p:txBody>
      </p:sp>
      <p:sp>
        <p:nvSpPr>
          <p:cNvPr id="573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4924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pl-PL" smtClean="0"/>
              <a:t>Mana 202 ch 5 Moodle</a:t>
            </a:r>
            <a:endParaRPr lang="en-CA" smtClean="0"/>
          </a:p>
        </p:txBody>
      </p:sp>
      <p:sp>
        <p:nvSpPr>
          <p:cNvPr id="5837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19FEB4-C341-4122-A854-68428499E99B}" type="slidenum">
              <a:rPr lang="en-CA" smtClean="0"/>
              <a:pPr/>
              <a:t>2</a:t>
            </a:fld>
            <a:endParaRPr lang="en-CA" smtClean="0"/>
          </a:p>
        </p:txBody>
      </p:sp>
      <p:sp>
        <p:nvSpPr>
          <p:cNvPr id="583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19670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FB8256-ED03-4834-B7C0-8845623CA1C7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59395" name="Rectangle 2"/>
          <p:cNvSpPr>
            <a:spLocks noChangeArrowheads="1"/>
          </p:cNvSpPr>
          <p:nvPr/>
        </p:nvSpPr>
        <p:spPr bwMode="auto">
          <a:xfrm>
            <a:off x="4144618" y="0"/>
            <a:ext cx="3170583" cy="480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6653" tIns="48327" rIns="96653" bIns="48327" anchor="ctr"/>
          <a:lstStyle/>
          <a:p>
            <a:endParaRPr lang="en-US"/>
          </a:p>
        </p:txBody>
      </p:sp>
      <p:sp>
        <p:nvSpPr>
          <p:cNvPr id="59396" name="Rectangle 3"/>
          <p:cNvSpPr>
            <a:spLocks noChangeArrowheads="1"/>
          </p:cNvSpPr>
          <p:nvPr/>
        </p:nvSpPr>
        <p:spPr bwMode="auto">
          <a:xfrm>
            <a:off x="4144618" y="9120813"/>
            <a:ext cx="3170583" cy="4803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20136" tIns="0" rIns="20136" bIns="0" anchor="b"/>
          <a:lstStyle/>
          <a:p>
            <a:pPr algn="r" eaLnBrk="0" hangingPunct="0"/>
            <a:r>
              <a:rPr lang="en-US" sz="1000" i="1"/>
              <a:t>3</a:t>
            </a:r>
          </a:p>
        </p:txBody>
      </p:sp>
      <p:sp>
        <p:nvSpPr>
          <p:cNvPr id="59397" name="Rectangle 4"/>
          <p:cNvSpPr>
            <a:spLocks noChangeArrowheads="1"/>
          </p:cNvSpPr>
          <p:nvPr/>
        </p:nvSpPr>
        <p:spPr bwMode="auto">
          <a:xfrm>
            <a:off x="0" y="9120813"/>
            <a:ext cx="3170583" cy="4803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6653" tIns="48327" rIns="96653" bIns="48327" anchor="ctr"/>
          <a:lstStyle/>
          <a:p>
            <a:endParaRPr lang="en-US"/>
          </a:p>
        </p:txBody>
      </p:sp>
      <p:sp>
        <p:nvSpPr>
          <p:cNvPr id="59398" name="Rectangle 5"/>
          <p:cNvSpPr>
            <a:spLocks noChangeArrowheads="1"/>
          </p:cNvSpPr>
          <p:nvPr/>
        </p:nvSpPr>
        <p:spPr bwMode="auto">
          <a:xfrm>
            <a:off x="0" y="0"/>
            <a:ext cx="3170583" cy="480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6653" tIns="48327" rIns="96653" bIns="48327" anchor="ctr"/>
          <a:lstStyle/>
          <a:p>
            <a:endParaRPr lang="en-US"/>
          </a:p>
        </p:txBody>
      </p:sp>
      <p:sp>
        <p:nvSpPr>
          <p:cNvPr id="59399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66825" y="727075"/>
            <a:ext cx="4781550" cy="3586163"/>
          </a:xfrm>
          <a:ln w="12700" cap="flat"/>
        </p:spPr>
      </p:sp>
      <p:sp>
        <p:nvSpPr>
          <p:cNvPr id="59400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75693" y="4561226"/>
            <a:ext cx="5363817" cy="4320213"/>
          </a:xfrm>
          <a:noFill/>
          <a:ln/>
        </p:spPr>
        <p:txBody>
          <a:bodyPr lIns="95646" tIns="46985" rIns="95646" bIns="46985"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878595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50546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D710AB-32A9-4746-ACA9-053007C005B3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61443" name="Rectangle 2"/>
          <p:cNvSpPr>
            <a:spLocks noChangeArrowheads="1"/>
          </p:cNvSpPr>
          <p:nvPr/>
        </p:nvSpPr>
        <p:spPr bwMode="auto">
          <a:xfrm>
            <a:off x="4144618" y="0"/>
            <a:ext cx="3170583" cy="480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6653" tIns="48327" rIns="96653" bIns="48327" anchor="ctr"/>
          <a:lstStyle/>
          <a:p>
            <a:endParaRPr lang="en-US"/>
          </a:p>
        </p:txBody>
      </p:sp>
      <p:sp>
        <p:nvSpPr>
          <p:cNvPr id="61444" name="Rectangle 3"/>
          <p:cNvSpPr>
            <a:spLocks noChangeArrowheads="1"/>
          </p:cNvSpPr>
          <p:nvPr/>
        </p:nvSpPr>
        <p:spPr bwMode="auto">
          <a:xfrm>
            <a:off x="4144618" y="9120813"/>
            <a:ext cx="3170583" cy="4803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20136" tIns="0" rIns="20136" bIns="0" anchor="b"/>
          <a:lstStyle/>
          <a:p>
            <a:pPr algn="r" eaLnBrk="0" hangingPunct="0"/>
            <a:r>
              <a:rPr lang="en-US" sz="1000" i="1"/>
              <a:t>10</a:t>
            </a:r>
          </a:p>
        </p:txBody>
      </p:sp>
      <p:sp>
        <p:nvSpPr>
          <p:cNvPr id="61445" name="Rectangle 4"/>
          <p:cNvSpPr>
            <a:spLocks noChangeArrowheads="1"/>
          </p:cNvSpPr>
          <p:nvPr/>
        </p:nvSpPr>
        <p:spPr bwMode="auto">
          <a:xfrm>
            <a:off x="0" y="9120813"/>
            <a:ext cx="3170583" cy="4803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6653" tIns="48327" rIns="96653" bIns="48327" anchor="ctr"/>
          <a:lstStyle/>
          <a:p>
            <a:endParaRPr lang="en-US"/>
          </a:p>
        </p:txBody>
      </p:sp>
      <p:sp>
        <p:nvSpPr>
          <p:cNvPr id="61446" name="Rectangle 5"/>
          <p:cNvSpPr>
            <a:spLocks noChangeArrowheads="1"/>
          </p:cNvSpPr>
          <p:nvPr/>
        </p:nvSpPr>
        <p:spPr bwMode="auto">
          <a:xfrm>
            <a:off x="0" y="0"/>
            <a:ext cx="3170583" cy="480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6653" tIns="48327" rIns="96653" bIns="48327" anchor="ctr"/>
          <a:lstStyle/>
          <a:p>
            <a:endParaRPr lang="en-US"/>
          </a:p>
        </p:txBody>
      </p:sp>
      <p:sp>
        <p:nvSpPr>
          <p:cNvPr id="61447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66825" y="727075"/>
            <a:ext cx="4781550" cy="3586163"/>
          </a:xfrm>
          <a:ln w="12700" cap="flat"/>
        </p:spPr>
      </p:sp>
      <p:sp>
        <p:nvSpPr>
          <p:cNvPr id="61448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75693" y="4561226"/>
            <a:ext cx="5363817" cy="4320213"/>
          </a:xfrm>
          <a:noFill/>
          <a:ln/>
        </p:spPr>
        <p:txBody>
          <a:bodyPr lIns="95646" tIns="46985" rIns="95646" bIns="46985"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388858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688125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7385CC-F373-4D41-B8C5-587090888B21}" type="slidenum">
              <a:rPr lang="en-US" smtClean="0"/>
              <a:pPr/>
              <a:t>14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278583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AD652A-913F-40F7-B453-C3F00E693254}" type="slidenum">
              <a:rPr lang="en-US" smtClean="0"/>
              <a:pPr/>
              <a:t>19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28377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11C048-9E0C-443F-A0AE-9639ECCFAE74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65539" name="Rectangle 2"/>
          <p:cNvSpPr>
            <a:spLocks noChangeArrowheads="1"/>
          </p:cNvSpPr>
          <p:nvPr/>
        </p:nvSpPr>
        <p:spPr bwMode="auto">
          <a:xfrm>
            <a:off x="4144618" y="0"/>
            <a:ext cx="3170583" cy="480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6653" tIns="48327" rIns="96653" bIns="48327" anchor="ctr"/>
          <a:lstStyle/>
          <a:p>
            <a:endParaRPr lang="en-US"/>
          </a:p>
        </p:txBody>
      </p:sp>
      <p:sp>
        <p:nvSpPr>
          <p:cNvPr id="65540" name="Rectangle 3"/>
          <p:cNvSpPr>
            <a:spLocks noChangeArrowheads="1"/>
          </p:cNvSpPr>
          <p:nvPr/>
        </p:nvSpPr>
        <p:spPr bwMode="auto">
          <a:xfrm>
            <a:off x="4144618" y="9120813"/>
            <a:ext cx="3170583" cy="4803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20136" tIns="0" rIns="20136" bIns="0" anchor="b"/>
          <a:lstStyle/>
          <a:p>
            <a:pPr algn="r" eaLnBrk="0" hangingPunct="0"/>
            <a:r>
              <a:rPr lang="en-US" sz="1000" i="1"/>
              <a:t>13</a:t>
            </a:r>
          </a:p>
        </p:txBody>
      </p:sp>
      <p:sp>
        <p:nvSpPr>
          <p:cNvPr id="65541" name="Rectangle 4"/>
          <p:cNvSpPr>
            <a:spLocks noChangeArrowheads="1"/>
          </p:cNvSpPr>
          <p:nvPr/>
        </p:nvSpPr>
        <p:spPr bwMode="auto">
          <a:xfrm>
            <a:off x="0" y="9120813"/>
            <a:ext cx="3170583" cy="4803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6653" tIns="48327" rIns="96653" bIns="48327" anchor="ctr"/>
          <a:lstStyle/>
          <a:p>
            <a:endParaRPr lang="en-US"/>
          </a:p>
        </p:txBody>
      </p:sp>
      <p:sp>
        <p:nvSpPr>
          <p:cNvPr id="65542" name="Rectangle 5"/>
          <p:cNvSpPr>
            <a:spLocks noChangeArrowheads="1"/>
          </p:cNvSpPr>
          <p:nvPr/>
        </p:nvSpPr>
        <p:spPr bwMode="auto">
          <a:xfrm>
            <a:off x="0" y="0"/>
            <a:ext cx="3170583" cy="480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6653" tIns="48327" rIns="96653" bIns="48327" anchor="ctr"/>
          <a:lstStyle/>
          <a:p>
            <a:endParaRPr lang="en-US"/>
          </a:p>
        </p:txBody>
      </p:sp>
      <p:sp>
        <p:nvSpPr>
          <p:cNvPr id="65543" name="Rectangle 6"/>
          <p:cNvSpPr>
            <a:spLocks noChangeArrowheads="1"/>
          </p:cNvSpPr>
          <p:nvPr/>
        </p:nvSpPr>
        <p:spPr bwMode="auto">
          <a:xfrm>
            <a:off x="4144618" y="0"/>
            <a:ext cx="3170583" cy="480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6653" tIns="48327" rIns="96653" bIns="48327" anchor="ctr"/>
          <a:lstStyle/>
          <a:p>
            <a:endParaRPr lang="en-US"/>
          </a:p>
        </p:txBody>
      </p:sp>
      <p:sp>
        <p:nvSpPr>
          <p:cNvPr id="65544" name="Rectangle 7"/>
          <p:cNvSpPr>
            <a:spLocks noChangeArrowheads="1"/>
          </p:cNvSpPr>
          <p:nvPr/>
        </p:nvSpPr>
        <p:spPr bwMode="auto">
          <a:xfrm>
            <a:off x="4144618" y="9120813"/>
            <a:ext cx="3170583" cy="4803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20136" tIns="0" rIns="20136" bIns="0" anchor="b"/>
          <a:lstStyle/>
          <a:p>
            <a:pPr algn="r" eaLnBrk="0" hangingPunct="0"/>
            <a:r>
              <a:rPr lang="en-US" sz="1000" i="1"/>
              <a:t>10</a:t>
            </a:r>
          </a:p>
        </p:txBody>
      </p:sp>
      <p:sp>
        <p:nvSpPr>
          <p:cNvPr id="65545" name="Rectangle 8"/>
          <p:cNvSpPr>
            <a:spLocks noChangeArrowheads="1"/>
          </p:cNvSpPr>
          <p:nvPr/>
        </p:nvSpPr>
        <p:spPr bwMode="auto">
          <a:xfrm>
            <a:off x="0" y="9120813"/>
            <a:ext cx="3170583" cy="4803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6653" tIns="48327" rIns="96653" bIns="48327" anchor="ctr"/>
          <a:lstStyle/>
          <a:p>
            <a:endParaRPr lang="en-US"/>
          </a:p>
        </p:txBody>
      </p:sp>
      <p:sp>
        <p:nvSpPr>
          <p:cNvPr id="65546" name="Rectangle 9"/>
          <p:cNvSpPr>
            <a:spLocks noChangeArrowheads="1"/>
          </p:cNvSpPr>
          <p:nvPr/>
        </p:nvSpPr>
        <p:spPr bwMode="auto">
          <a:xfrm>
            <a:off x="0" y="0"/>
            <a:ext cx="3170583" cy="480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6653" tIns="48327" rIns="96653" bIns="48327" anchor="ctr"/>
          <a:lstStyle/>
          <a:p>
            <a:endParaRPr lang="en-US"/>
          </a:p>
        </p:txBody>
      </p:sp>
      <p:sp>
        <p:nvSpPr>
          <p:cNvPr id="65547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66825" y="727075"/>
            <a:ext cx="4781550" cy="3586163"/>
          </a:xfrm>
          <a:ln w="12700" cap="flat"/>
        </p:spPr>
      </p:sp>
      <p:sp>
        <p:nvSpPr>
          <p:cNvPr id="65548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975693" y="4561226"/>
            <a:ext cx="5363817" cy="4320213"/>
          </a:xfrm>
          <a:noFill/>
          <a:ln/>
        </p:spPr>
        <p:txBody>
          <a:bodyPr lIns="95646" tIns="46985" rIns="95646" bIns="46985"/>
          <a:lstStyle/>
          <a:p>
            <a:pPr>
              <a:spcBef>
                <a:spcPct val="0"/>
              </a:spcBef>
            </a:pPr>
            <a:r>
              <a:rPr lang="en-US" smtClean="0"/>
              <a:t>SOURCE: Adapted from Frederick Herzberg, </a:t>
            </a:r>
            <a:r>
              <a:rPr lang="en-US" i="1" smtClean="0"/>
              <a:t>The Managerial Choice: To be Efficient or to Be Human</a:t>
            </a:r>
            <a:r>
              <a:rPr lang="en-US" smtClean="0"/>
              <a:t>. (Salt Lake City: Olympus, 1982). Reprinted by permission.</a:t>
            </a:r>
          </a:p>
          <a:p>
            <a:pPr>
              <a:spcBef>
                <a:spcPct val="0"/>
              </a:spcBef>
            </a:pPr>
            <a:r>
              <a:rPr lang="en-US" smtClean="0"/>
              <a:t>Questions/criticisms on Herzberg’s theory:</a:t>
            </a:r>
          </a:p>
          <a:p>
            <a:pPr eaLnBrk="1" hangingPunct="1"/>
            <a:r>
              <a:rPr lang="en-US" smtClean="0"/>
              <a:t>Is salary a hygiene or a motivational factor?</a:t>
            </a:r>
          </a:p>
          <a:p>
            <a:pPr eaLnBrk="1" hangingPunct="1"/>
            <a:r>
              <a:rPr lang="en-US" smtClean="0"/>
              <a:t>What role do individual differences (age, sex, social status, education)  play?</a:t>
            </a:r>
          </a:p>
          <a:p>
            <a:pPr eaLnBrk="1" hangingPunct="1"/>
            <a:r>
              <a:rPr lang="en-US" smtClean="0"/>
              <a:t>What role do intrinsic job factors like work flow process play?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41496585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867E4DB-E4C1-4C9C-AA8F-67A02B3E12DB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9014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867E4DB-E4C1-4C9C-AA8F-67A02B3E12DB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4323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0A9134-B08C-4331-9F5D-D5B1C6C5B921}" type="slidenum">
              <a:rPr lang="en-AU" smtClean="0"/>
              <a:pPr/>
              <a:t>29</a:t>
            </a:fld>
            <a:endParaRPr lang="en-AU" smtClean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Gill Sans" pitchFamily="-109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411905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Mana 202 ch 5 Moodle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CACD07F-69EF-49BD-9EB8-14F716B47887}" type="slidenum">
              <a:rPr lang="en-CA" smtClean="0"/>
              <a:pPr>
                <a:defRPr/>
              </a:pPr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1993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964199-2ED4-44C3-8344-BF7E21CD6038}" type="slidenum">
              <a:rPr lang="en-US" smtClean="0"/>
              <a:pPr/>
              <a:t>34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095197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2BEF67-82BD-4755-B292-2EFCCFBF6032}" type="slidenum">
              <a:rPr lang="en-US" smtClean="0"/>
              <a:pPr/>
              <a:t>39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83505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7ADEE5-ED38-482C-8627-FE24C190EE4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67582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7ADEE5-ED38-482C-8627-FE24C190EE4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7211755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7ADEE5-ED38-482C-8627-FE24C190EE4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467412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7ADEE5-ED38-482C-8627-FE24C190EE4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117654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7ADEE5-ED38-482C-8627-FE24C190EE4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493113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7ADEE5-ED38-482C-8627-FE24C190EE4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238563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7ADEE5-ED38-482C-8627-FE24C190EE4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11983687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17ADEE5-ED38-482C-8627-FE24C190EE4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322068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7ADEE5-ED38-482C-8627-FE24C190EE4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080981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7ADEE5-ED38-482C-8627-FE24C190EE4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529116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7ADEE5-ED38-482C-8627-FE24C190EE4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306052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9/30/2011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2DE15-8080-4B73-99D5-32D322139F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6531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9/30/2011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2DE15-8080-4B73-99D5-32D322139F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9799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828800"/>
            <a:ext cx="4038600" cy="4302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828800"/>
            <a:ext cx="4038600" cy="4302125"/>
          </a:xfrm>
        </p:spPr>
        <p:txBody>
          <a:bodyPr rtlCol="0">
            <a:normAutofit/>
          </a:bodyPr>
          <a:lstStyle/>
          <a:p>
            <a:pPr lvl="0"/>
            <a:endParaRPr lang="en-CA" noProof="0" smtClean="0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15683-7353-4298-BDC9-170DE25E069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08878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828800"/>
            <a:ext cx="4038600" cy="4302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828800"/>
            <a:ext cx="4038600" cy="20748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56063"/>
            <a:ext cx="4038600" cy="20748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8B347-A913-4DF8-A29F-59EAFD3FD00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951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17ADEE5-ED38-482C-8627-FE24C190EE4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6747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  <p:sldLayoutId id="2147483821" r:id="rId12"/>
    <p:sldLayoutId id="2147483822" r:id="rId13"/>
    <p:sldLayoutId id="2147483823" r:id="rId14"/>
    <p:sldLayoutId id="2147483824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6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sz="4000" dirty="0" smtClean="0"/>
              <a:t>Motivation at Work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CA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CA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     Chapter 5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1772816"/>
            <a:ext cx="1143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2924944"/>
            <a:ext cx="68580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smtClean="0"/>
              <a:t>Motivation</a:t>
            </a:r>
            <a:br>
              <a:rPr lang="en-US" sz="4000" smtClean="0"/>
            </a:br>
            <a:endParaRPr lang="en-CA" sz="400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>
                <a:srgbClr val="FF9900"/>
              </a:buClr>
              <a:buFont typeface="Wingdings" pitchFamily="2" charset="2"/>
              <a:buChar char="v"/>
            </a:pPr>
            <a:r>
              <a:rPr lang="en-US" dirty="0" smtClean="0"/>
              <a:t>The set of processes that arouse, direct, and maintain human behavior toward attaining some goal.</a:t>
            </a:r>
          </a:p>
          <a:p>
            <a:pPr eaLnBrk="1" hangingPunct="1">
              <a:buClr>
                <a:srgbClr val="FF9900"/>
              </a:buClr>
              <a:buFont typeface="Wingdings" pitchFamily="2" charset="2"/>
              <a:buChar char="v"/>
            </a:pPr>
            <a:r>
              <a:rPr lang="en-US" dirty="0" smtClean="0"/>
              <a:t>Components</a:t>
            </a:r>
            <a:r>
              <a:rPr lang="en-US" sz="3000" dirty="0" smtClean="0"/>
              <a:t>:</a:t>
            </a:r>
          </a:p>
          <a:p>
            <a:pPr lvl="1" eaLnBrk="1" hangingPunct="1"/>
            <a:r>
              <a:rPr lang="en-US" sz="2800" dirty="0" smtClean="0"/>
              <a:t>Arousal</a:t>
            </a:r>
          </a:p>
          <a:p>
            <a:pPr lvl="1" eaLnBrk="1" hangingPunct="1"/>
            <a:r>
              <a:rPr lang="en-US" sz="2800" dirty="0" smtClean="0"/>
              <a:t>Direction</a:t>
            </a:r>
          </a:p>
          <a:p>
            <a:pPr lvl="1" eaLnBrk="1" hangingPunct="1"/>
            <a:r>
              <a:rPr lang="en-US" sz="2800" dirty="0" smtClean="0"/>
              <a:t>Maintenance</a:t>
            </a:r>
          </a:p>
          <a:p>
            <a:pPr eaLnBrk="1" hangingPunct="1"/>
            <a:endParaRPr lang="en-CA" dirty="0" smtClean="0"/>
          </a:p>
        </p:txBody>
      </p:sp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4691A3-1007-4A03-ACA6-FD897D97C916}" type="slidenum">
              <a:rPr lang="en-CA"/>
              <a:pPr>
                <a:defRPr/>
              </a:pPr>
              <a:t>2</a:t>
            </a:fld>
            <a:endParaRPr lang="en-CA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407" y="3212976"/>
            <a:ext cx="3490257" cy="21785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Components of Motivation</a:t>
            </a:r>
          </a:p>
        </p:txBody>
      </p:sp>
      <p:pic>
        <p:nvPicPr>
          <p:cNvPr id="10243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82924" y="1846263"/>
            <a:ext cx="5822602" cy="4022725"/>
          </a:xfrm>
          <a:noFill/>
        </p:spPr>
      </p:pic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B8CB07-4694-4144-8D49-3B2B9036FEBD}" type="slidenum">
              <a:rPr lang="en-CA"/>
              <a:pPr>
                <a:defRPr/>
              </a:pPr>
              <a:t>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4"/>
          <p:cNvSpPr>
            <a:spLocks noGrp="1" noChangeArrowheads="1"/>
          </p:cNvSpPr>
          <p:nvPr>
            <p:ph type="title"/>
          </p:nvPr>
        </p:nvSpPr>
        <p:spPr>
          <a:xfrm>
            <a:off x="822960" y="-387424"/>
            <a:ext cx="7543800" cy="1450757"/>
          </a:xfrm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MOTIVATIONAL THEORIES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idx="1"/>
          </p:nvPr>
        </p:nvSpPr>
        <p:spPr>
          <a:xfrm>
            <a:off x="457200" y="1350963"/>
            <a:ext cx="8229600" cy="4525962"/>
          </a:xfrm>
        </p:spPr>
        <p:txBody>
          <a:bodyPr lIns="90488" tIns="44450" rIns="90488" bIns="44450"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3200" b="1" dirty="0" smtClean="0"/>
              <a:t>Needs Theories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 smtClean="0"/>
              <a:t>Identify variables within the individual, typically deficiencies, that give rise to motivation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dirty="0" smtClean="0"/>
              <a:t>Maslow, ERG, McClelland, Herzberg</a:t>
            </a:r>
          </a:p>
          <a:p>
            <a:pPr eaLnBrk="1" hangingPunct="1">
              <a:lnSpc>
                <a:spcPct val="90000"/>
              </a:lnSpc>
            </a:pPr>
            <a:r>
              <a:rPr lang="en-US" sz="3200" b="1" dirty="0" smtClean="0"/>
              <a:t>Process Theories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 smtClean="0"/>
              <a:t>Identify how internal factors interact with the environment to influence motivation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dirty="0" smtClean="0"/>
              <a:t>Adams’ equity theory, Expectancy theory</a:t>
            </a:r>
          </a:p>
        </p:txBody>
      </p:sp>
      <p:sp>
        <p:nvSpPr>
          <p:cNvPr id="4710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Copyright © 2012 by Nelson Education Limited.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11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2DA0D4-7A6B-40FE-BFFF-B169291C432F}" type="slidenum">
              <a:rPr lang="en-US" smtClean="0"/>
              <a:pPr>
                <a:defRPr/>
              </a:pPr>
              <a:t>4</a:t>
            </a:fld>
            <a:endParaRPr lang="en-US" dirty="0" smtClean="0"/>
          </a:p>
        </p:txBody>
      </p:sp>
      <p:sp>
        <p:nvSpPr>
          <p:cNvPr id="1229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29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475656" y="485348"/>
            <a:ext cx="8362950" cy="1671638"/>
          </a:xfrm>
        </p:spPr>
        <p:txBody>
          <a:bodyPr>
            <a:normAutofit/>
          </a:bodyPr>
          <a:lstStyle/>
          <a:p>
            <a:pPr eaLnBrk="1" hangingPunct="1"/>
            <a:r>
              <a:rPr lang="en-CA" sz="4000" dirty="0" smtClean="0"/>
              <a:t>Content (Need) Theories of Motivation:</a:t>
            </a:r>
            <a:br>
              <a:rPr lang="en-CA" sz="4000" dirty="0" smtClean="0"/>
            </a:br>
            <a:endParaRPr lang="en-CA" sz="4000" dirty="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z="3600" dirty="0" smtClean="0"/>
              <a:t>Maslow</a:t>
            </a:r>
          </a:p>
          <a:p>
            <a:pPr eaLnBrk="1" hangingPunct="1"/>
            <a:r>
              <a:rPr lang="en-CA" sz="3600" dirty="0" err="1" smtClean="0"/>
              <a:t>Alderfer</a:t>
            </a:r>
            <a:endParaRPr lang="en-CA" sz="3600" dirty="0" smtClean="0"/>
          </a:p>
          <a:p>
            <a:pPr eaLnBrk="1" hangingPunct="1"/>
            <a:r>
              <a:rPr lang="en-CA" sz="3600" dirty="0" smtClean="0"/>
              <a:t>McClelland</a:t>
            </a:r>
          </a:p>
          <a:p>
            <a:pPr eaLnBrk="1" hangingPunct="1"/>
            <a:r>
              <a:rPr lang="en-CA" sz="3600" dirty="0" smtClean="0"/>
              <a:t>Herzberg</a:t>
            </a:r>
          </a:p>
        </p:txBody>
      </p:sp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D04FB6-06DD-4F3C-8521-C9B8CC65D798}" type="slidenum">
              <a:rPr lang="en-CA"/>
              <a:pPr>
                <a:defRPr/>
              </a:pPr>
              <a:t>5</a:t>
            </a:fld>
            <a:endParaRPr lang="en-CA"/>
          </a:p>
        </p:txBody>
      </p:sp>
      <p:pic>
        <p:nvPicPr>
          <p:cNvPr id="1331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7763" y="2962275"/>
            <a:ext cx="1528762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Maslow’s Theory </a:t>
            </a:r>
          </a:p>
        </p:txBody>
      </p:sp>
      <p:sp>
        <p:nvSpPr>
          <p:cNvPr id="14339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4340" name="Rectangle 3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en-US" sz="3400" dirty="0" smtClean="0">
                <a:solidFill>
                  <a:srgbClr val="000066"/>
                </a:solidFill>
              </a:rPr>
              <a:t>	</a:t>
            </a:r>
            <a:r>
              <a:rPr lang="en-US" sz="2800" dirty="0" smtClean="0">
                <a:solidFill>
                  <a:srgbClr val="000066"/>
                </a:solidFill>
              </a:rPr>
              <a:t>Specifies that there are </a:t>
            </a:r>
            <a:r>
              <a:rPr lang="en-US" sz="2800" u="sng" dirty="0" smtClean="0">
                <a:solidFill>
                  <a:srgbClr val="000066"/>
                </a:solidFill>
              </a:rPr>
              <a:t>five </a:t>
            </a:r>
            <a:r>
              <a:rPr lang="en-US" sz="2800" dirty="0" smtClean="0">
                <a:solidFill>
                  <a:srgbClr val="000066"/>
                </a:solidFill>
              </a:rPr>
              <a:t>human needs and that these are arranged in such a way that lower, more basic needs must be satisfied before higher-level needs become activated.</a:t>
            </a:r>
          </a:p>
          <a:p>
            <a:pPr eaLnBrk="1" hangingPunct="1"/>
            <a:endParaRPr lang="en-CA" sz="2800" dirty="0" smtClean="0"/>
          </a:p>
        </p:txBody>
      </p:sp>
      <p:sp>
        <p:nvSpPr>
          <p:cNvPr id="14341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4342" name="Content Placeholder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457957-DDC9-4F8E-A2EA-2C31D6F2D0C6}" type="slidenum">
              <a:rPr lang="en-CA"/>
              <a:pPr>
                <a:defRPr/>
              </a:pPr>
              <a:t>6</a:t>
            </a:fld>
            <a:endParaRPr lang="en-CA"/>
          </a:p>
        </p:txBody>
      </p:sp>
      <p:pic>
        <p:nvPicPr>
          <p:cNvPr id="14344" name="Picture 7" descr="http://arellevalla.com/wp-content/uploads/2009/07/maslows-hierarch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714" y="2260978"/>
            <a:ext cx="4200525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Maslow’s Hierarchy of Needs</a:t>
            </a:r>
          </a:p>
        </p:txBody>
      </p:sp>
      <p:pic>
        <p:nvPicPr>
          <p:cNvPr id="15363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98088" y="1933816"/>
            <a:ext cx="6792273" cy="3847619"/>
          </a:xfrm>
          <a:noFill/>
        </p:spPr>
      </p:pic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0AD05D-9E3E-4B58-8473-83991B67522B}" type="slidenum">
              <a:rPr lang="en-CA"/>
              <a:pPr>
                <a:defRPr/>
              </a:pPr>
              <a:t>7</a:t>
            </a:fld>
            <a:endParaRPr lang="en-CA"/>
          </a:p>
        </p:txBody>
      </p:sp>
      <p:sp>
        <p:nvSpPr>
          <p:cNvPr id="5" name="Up Arrow 4"/>
          <p:cNvSpPr/>
          <p:nvPr/>
        </p:nvSpPr>
        <p:spPr>
          <a:xfrm>
            <a:off x="2124075" y="2997200"/>
            <a:ext cx="484188" cy="9779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smtClean="0"/>
              <a:t>Deficiency Needs</a:t>
            </a:r>
            <a:br>
              <a:rPr lang="en-US" sz="3600" smtClean="0"/>
            </a:br>
            <a:endParaRPr lang="en-CA" sz="3600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FFFFCC"/>
              </a:buClr>
              <a:buFont typeface="Wingdings" pitchFamily="2" charset="2"/>
              <a:buChar char="Ø"/>
              <a:defRPr/>
            </a:pPr>
            <a:r>
              <a:rPr lang="en-US" b="1" smtClean="0"/>
              <a:t>The needs that must be met in order for people to develop in a healthy fashion.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FFFFCC"/>
              </a:buClr>
              <a:buFont typeface="Wingdings" pitchFamily="2" charset="2"/>
              <a:buChar char="Ø"/>
              <a:defRPr/>
            </a:pPr>
            <a:r>
              <a:rPr lang="en-US" sz="2600" i="1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Physiological</a:t>
            </a:r>
            <a:r>
              <a:rPr lang="en-US" sz="2600" smtClean="0"/>
              <a:t>:  Fundamental biological drives, such as the need for food, air, water, and shelter.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FFFFCC"/>
              </a:buClr>
              <a:buFont typeface="Wingdings" pitchFamily="2" charset="2"/>
              <a:buChar char="Ø"/>
              <a:defRPr/>
            </a:pPr>
            <a:r>
              <a:rPr lang="en-US" sz="2600" i="1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Safety</a:t>
            </a:r>
            <a:r>
              <a:rPr lang="en-US" sz="2600" smtClean="0"/>
              <a:t>:  The need for a secure environment and to be free from threats of physical or psychological harm.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FFFFCC"/>
              </a:buClr>
              <a:buFont typeface="Wingdings" pitchFamily="2" charset="2"/>
              <a:buChar char="Ø"/>
              <a:defRPr/>
            </a:pPr>
            <a:r>
              <a:rPr lang="en-US" sz="2600" i="1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Social</a:t>
            </a:r>
            <a:r>
              <a:rPr lang="en-US" sz="2600" smtClean="0"/>
              <a:t>:  The need to be affiliative – that is, to have friends, and to be loved and accepted by other people.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smtClean="0"/>
          </a:p>
        </p:txBody>
      </p:sp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FC2754-AEE6-464B-9DDA-E8CC2F6A0BAE}" type="slidenum">
              <a:rPr lang="en-CA"/>
              <a:pPr>
                <a:defRPr/>
              </a:pPr>
              <a:t>8</a:t>
            </a:fld>
            <a:endParaRPr lang="en-CA"/>
          </a:p>
        </p:txBody>
      </p:sp>
      <p:pic>
        <p:nvPicPr>
          <p:cNvPr id="1638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388" y="620713"/>
            <a:ext cx="1323975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Growth Needs</a:t>
            </a:r>
            <a:endParaRPr lang="en-CA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mtClean="0"/>
          </a:p>
          <a:p>
            <a:pPr eaLnBrk="1" fontAlgn="auto" hangingPunct="1">
              <a:spcAft>
                <a:spcPts val="0"/>
              </a:spcAft>
              <a:buClr>
                <a:srgbClr val="FFFFCC"/>
              </a:buClr>
              <a:buFont typeface="Wingdings" pitchFamily="2" charset="2"/>
              <a:buChar char="Ø"/>
              <a:defRPr/>
            </a:pPr>
            <a:r>
              <a:rPr lang="en-US" b="1" smtClean="0"/>
              <a:t>The needs that must be met in order for a person to reach his or her full potential.</a:t>
            </a:r>
          </a:p>
          <a:p>
            <a:pPr eaLnBrk="1" fontAlgn="auto" hangingPunct="1">
              <a:spcAft>
                <a:spcPts val="0"/>
              </a:spcAft>
              <a:buClr>
                <a:srgbClr val="FFFFCC"/>
              </a:buClr>
              <a:buFont typeface="Wingdings" pitchFamily="2" charset="2"/>
              <a:buChar char="Ø"/>
              <a:defRPr/>
            </a:pPr>
            <a:r>
              <a:rPr lang="en-US" sz="2800" i="1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Esteem</a:t>
            </a:r>
            <a:r>
              <a:rPr lang="en-US" sz="2800" smtClean="0"/>
              <a:t>:  The need to develop self-respect and to gain the approval of others.</a:t>
            </a:r>
          </a:p>
          <a:p>
            <a:pPr eaLnBrk="1" fontAlgn="auto" hangingPunct="1">
              <a:spcAft>
                <a:spcPts val="0"/>
              </a:spcAft>
              <a:buClr>
                <a:srgbClr val="FFFFCC"/>
              </a:buClr>
              <a:buFont typeface="Wingdings" pitchFamily="2" charset="2"/>
              <a:buChar char="Ø"/>
              <a:defRPr/>
            </a:pPr>
            <a:r>
              <a:rPr lang="en-US" sz="2800" i="1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Self-Actualization</a:t>
            </a:r>
            <a:r>
              <a:rPr lang="en-US" sz="2800" smtClean="0"/>
              <a:t>:  The need to discover who we are and to develop ourselves to the fullest potential.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smtClean="0"/>
          </a:p>
        </p:txBody>
      </p:sp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38E5-836F-4457-97BB-03A3971A6AE6}" type="slidenum">
              <a:rPr lang="en-CA"/>
              <a:pPr>
                <a:defRPr/>
              </a:pPr>
              <a:t>9</a:t>
            </a:fld>
            <a:endParaRPr lang="en-CA"/>
          </a:p>
        </p:txBody>
      </p:sp>
      <p:pic>
        <p:nvPicPr>
          <p:cNvPr id="17413" name="Picture 4" descr="bs02031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950" y="620713"/>
            <a:ext cx="1676400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773238"/>
            <a:ext cx="6191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2012 South-Western, a part of Cengage Learning</a:t>
            </a:r>
          </a:p>
        </p:txBody>
      </p:sp>
      <p:sp>
        <p:nvSpPr>
          <p:cNvPr id="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 algn="l">
              <a:defRPr/>
            </a:pPr>
            <a:r>
              <a:rPr lang="en-US"/>
              <a:t>4–</a:t>
            </a:r>
            <a:fld id="{379766C8-5ECA-4EC0-8DBB-08814A245869}" type="slidenum">
              <a:rPr lang="en-US"/>
              <a:pPr algn="l">
                <a:defRPr/>
              </a:pPr>
              <a:t>10</a:t>
            </a:fld>
            <a:endParaRPr lang="en-US"/>
          </a:p>
        </p:txBody>
      </p:sp>
      <p:sp>
        <p:nvSpPr>
          <p:cNvPr id="1946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70063" y="390525"/>
            <a:ext cx="7373937" cy="474663"/>
          </a:xfrm>
          <a:noFill/>
        </p:spPr>
        <p:txBody>
          <a:bodyPr/>
          <a:lstStyle/>
          <a:p>
            <a:pPr marL="914400" indent="-914400"/>
            <a:r>
              <a:rPr lang="en-US" sz="2400" i="1" smtClean="0">
                <a:latin typeface="Trebuchet MS" pitchFamily="34" charset="0"/>
                <a:cs typeface="Tahoma" charset="0"/>
              </a:rPr>
              <a:t>4.2</a:t>
            </a:r>
            <a:r>
              <a:rPr lang="en-US" sz="1800" b="1" smtClean="0">
                <a:latin typeface="Trebuchet MS" pitchFamily="34" charset="0"/>
              </a:rPr>
              <a:t>	</a:t>
            </a:r>
            <a:r>
              <a:rPr lang="en-US" sz="2000" smtClean="0">
                <a:solidFill>
                  <a:srgbClr val="008080"/>
                </a:solidFill>
              </a:rPr>
              <a:t>The Hierarchy of Needs</a:t>
            </a:r>
          </a:p>
        </p:txBody>
      </p:sp>
      <p:pic>
        <p:nvPicPr>
          <p:cNvPr id="19461" name="Picture 3" descr="Figureword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675" y="320675"/>
            <a:ext cx="1054100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Line 4"/>
          <p:cNvSpPr>
            <a:spLocks noChangeShapeType="1"/>
          </p:cNvSpPr>
          <p:nvPr/>
        </p:nvSpPr>
        <p:spPr bwMode="auto">
          <a:xfrm>
            <a:off x="365125" y="811213"/>
            <a:ext cx="8321675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pic>
        <p:nvPicPr>
          <p:cNvPr id="19463" name="Picture 5" descr="GMlogo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23125" y="6472238"/>
            <a:ext cx="1006475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00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3700" y="1330325"/>
            <a:ext cx="8355013" cy="4197350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</p:spPr>
      </p:pic>
      <p:sp>
        <p:nvSpPr>
          <p:cNvPr id="19465" name="Rectangle 7"/>
          <p:cNvSpPr>
            <a:spLocks noChangeArrowheads="1"/>
          </p:cNvSpPr>
          <p:nvPr/>
        </p:nvSpPr>
        <p:spPr bwMode="auto">
          <a:xfrm>
            <a:off x="457200" y="6249988"/>
            <a:ext cx="3657600" cy="336550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" i="1"/>
              <a:t>Reference: </a:t>
            </a:r>
            <a:r>
              <a:rPr lang="en-US" sz="800"/>
              <a:t>Adapted from Abraham H. Maslow, “A Theory of Human Motivation,” </a:t>
            </a:r>
            <a:r>
              <a:rPr lang="en-US" sz="800" i="1"/>
              <a:t>Psychological Review, </a:t>
            </a:r>
            <a:r>
              <a:rPr lang="en-US" sz="800"/>
              <a:t>1943, vol. 50, pp. 374–396.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024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AE3BD8-1589-42FB-BBCD-26D31AAD750A}" type="slidenum">
              <a:rPr lang="en-CA"/>
              <a:pPr>
                <a:defRPr/>
              </a:pPr>
              <a:t>11</a:t>
            </a:fld>
            <a:endParaRPr lang="en-CA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476375" y="981075"/>
            <a:ext cx="7667625" cy="4391025"/>
          </a:xfrm>
        </p:spPr>
        <p:txBody>
          <a:bodyPr lIns="92075" tIns="46038" rIns="92075" bIns="46038"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Maslow- Basic Principles</a:t>
            </a:r>
            <a:endParaRPr lang="en-US" sz="3800" dirty="0" smtClean="0"/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dirty="0" smtClean="0"/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800" dirty="0" smtClean="0"/>
              <a:t>1. Lowest level unsatisfied need: greatest motivating potential.</a:t>
            </a:r>
            <a:br>
              <a:rPr lang="en-US" sz="2800" dirty="0" smtClean="0"/>
            </a:br>
            <a:endParaRPr lang="en-US" sz="2800" dirty="0" smtClean="0"/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800" dirty="0" smtClean="0"/>
              <a:t>2. Once needs at a particular level are satisfied, they are no longer motivating </a:t>
            </a:r>
            <a:r>
              <a:rPr lang="en-US" sz="2800" b="1" dirty="0" smtClean="0"/>
              <a:t>(deficit principle).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 smtClean="0"/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800" dirty="0" smtClean="0"/>
              <a:t>3. Needs exist in a strictly ordered hierarchy. A need at one level becomes activated only when needs at lower levels are satisfied </a:t>
            </a:r>
            <a:r>
              <a:rPr lang="en-US" sz="2800" b="1" dirty="0" smtClean="0"/>
              <a:t>(progression principle).</a:t>
            </a:r>
            <a:endParaRPr lang="en-US" dirty="0" smtClean="0"/>
          </a:p>
        </p:txBody>
      </p:sp>
      <p:pic>
        <p:nvPicPr>
          <p:cNvPr id="20484" name="Picture 6" descr="http://www.anagrammer.com/common/images/search/a/c/t/u/a/l/i/z/a/t/i/o/n/-/05.thumbnail.maslows_pyrami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588" y="404813"/>
            <a:ext cx="15716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>
          <a:xfrm>
            <a:off x="1565448" y="304800"/>
            <a:ext cx="8839200" cy="838200"/>
          </a:xfrm>
        </p:spPr>
        <p:txBody>
          <a:bodyPr lIns="90488" tIns="44450" rIns="90488" bIns="44450"/>
          <a:lstStyle/>
          <a:p>
            <a:pPr eaLnBrk="1" hangingPunct="1"/>
            <a:r>
              <a:rPr lang="en-US" dirty="0" err="1" smtClean="0"/>
              <a:t>Alderfer’s</a:t>
            </a:r>
            <a:r>
              <a:rPr lang="en-US" dirty="0" smtClean="0"/>
              <a:t> ERG Theory</a:t>
            </a:r>
          </a:p>
        </p:txBody>
      </p:sp>
      <p:sp>
        <p:nvSpPr>
          <p:cNvPr id="5120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362200" y="6248400"/>
            <a:ext cx="4419600" cy="457200"/>
          </a:xfrm>
        </p:spPr>
        <p:txBody>
          <a:bodyPr/>
          <a:lstStyle/>
          <a:p>
            <a:pPr>
              <a:defRPr/>
            </a:pP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Copyright © 2012 by Nelson Education Limited.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1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73A064-5ACB-4E9E-B5BF-4D5C04DBE951}" type="slidenum">
              <a:rPr lang="en-US" smtClean="0"/>
              <a:pPr>
                <a:defRPr/>
              </a:pPr>
              <a:t>12</a:t>
            </a:fld>
            <a:endParaRPr lang="en-US" dirty="0" smtClean="0"/>
          </a:p>
        </p:txBody>
      </p:sp>
      <p:sp>
        <p:nvSpPr>
          <p:cNvPr id="21508" name="Rectangle 3"/>
          <p:cNvSpPr>
            <a:spLocks noChangeArrowheads="1"/>
          </p:cNvSpPr>
          <p:nvPr/>
        </p:nvSpPr>
        <p:spPr bwMode="auto">
          <a:xfrm>
            <a:off x="3343275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09" name="Rectangle 27"/>
          <p:cNvSpPr>
            <a:spLocks noChangeArrowheads="1"/>
          </p:cNvSpPr>
          <p:nvPr/>
        </p:nvSpPr>
        <p:spPr bwMode="auto">
          <a:xfrm>
            <a:off x="21336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0" name="Rectangle 28"/>
          <p:cNvSpPr>
            <a:spLocks noChangeArrowheads="1"/>
          </p:cNvSpPr>
          <p:nvPr/>
        </p:nvSpPr>
        <p:spPr bwMode="auto">
          <a:xfrm>
            <a:off x="21336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1" name="Rectangle 29"/>
          <p:cNvSpPr>
            <a:spLocks noChangeArrowheads="1"/>
          </p:cNvSpPr>
          <p:nvPr/>
        </p:nvSpPr>
        <p:spPr bwMode="auto">
          <a:xfrm>
            <a:off x="21336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2" name="Rectangle 30"/>
          <p:cNvSpPr>
            <a:spLocks noChangeArrowheads="1"/>
          </p:cNvSpPr>
          <p:nvPr/>
        </p:nvSpPr>
        <p:spPr bwMode="auto">
          <a:xfrm>
            <a:off x="21336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3" name="Rectangle 31"/>
          <p:cNvSpPr>
            <a:spLocks noChangeArrowheads="1"/>
          </p:cNvSpPr>
          <p:nvPr/>
        </p:nvSpPr>
        <p:spPr bwMode="auto">
          <a:xfrm>
            <a:off x="21336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4" name="Rectangle 32"/>
          <p:cNvSpPr>
            <a:spLocks noChangeArrowheads="1"/>
          </p:cNvSpPr>
          <p:nvPr/>
        </p:nvSpPr>
        <p:spPr bwMode="auto">
          <a:xfrm>
            <a:off x="21336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5" name="Rectangle 3"/>
          <p:cNvSpPr>
            <a:spLocks noChangeArrowheads="1"/>
          </p:cNvSpPr>
          <p:nvPr/>
        </p:nvSpPr>
        <p:spPr bwMode="auto">
          <a:xfrm>
            <a:off x="3343275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Rectangle 4"/>
          <p:cNvSpPr txBox="1">
            <a:spLocks noChangeArrowheads="1"/>
          </p:cNvSpPr>
          <p:nvPr/>
        </p:nvSpPr>
        <p:spPr bwMode="auto">
          <a:xfrm>
            <a:off x="304800" y="1366838"/>
            <a:ext cx="8839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 anchor="ctr"/>
          <a:lstStyle/>
          <a:p>
            <a:pPr>
              <a:defRPr/>
            </a:pPr>
            <a:endParaRPr lang="en-US" sz="40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1517" name="Rectangle 27"/>
          <p:cNvSpPr>
            <a:spLocks noChangeArrowheads="1"/>
          </p:cNvSpPr>
          <p:nvPr/>
        </p:nvSpPr>
        <p:spPr bwMode="auto">
          <a:xfrm>
            <a:off x="21336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8" name="Rectangle 28"/>
          <p:cNvSpPr>
            <a:spLocks noChangeArrowheads="1"/>
          </p:cNvSpPr>
          <p:nvPr/>
        </p:nvSpPr>
        <p:spPr bwMode="auto">
          <a:xfrm>
            <a:off x="21336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9" name="Rectangle 29"/>
          <p:cNvSpPr>
            <a:spLocks noChangeArrowheads="1"/>
          </p:cNvSpPr>
          <p:nvPr/>
        </p:nvSpPr>
        <p:spPr bwMode="auto">
          <a:xfrm>
            <a:off x="21336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20" name="Rectangle 30"/>
          <p:cNvSpPr>
            <a:spLocks noChangeArrowheads="1"/>
          </p:cNvSpPr>
          <p:nvPr/>
        </p:nvSpPr>
        <p:spPr bwMode="auto">
          <a:xfrm>
            <a:off x="21336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21" name="Rectangle 31"/>
          <p:cNvSpPr>
            <a:spLocks noChangeArrowheads="1"/>
          </p:cNvSpPr>
          <p:nvPr/>
        </p:nvSpPr>
        <p:spPr bwMode="auto">
          <a:xfrm>
            <a:off x="21336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22" name="Rectangle 32"/>
          <p:cNvSpPr>
            <a:spLocks noChangeArrowheads="1"/>
          </p:cNvSpPr>
          <p:nvPr/>
        </p:nvSpPr>
        <p:spPr bwMode="auto">
          <a:xfrm>
            <a:off x="21336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2" name="Diagram 4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0854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ct val="35000"/>
              </a:spcBef>
            </a:pPr>
            <a:r>
              <a:rPr lang="en-US" sz="2800" dirty="0" smtClean="0"/>
              <a:t>ERG Theory (Clayton </a:t>
            </a:r>
            <a:r>
              <a:rPr lang="en-US" sz="2800" dirty="0" err="1" smtClean="0"/>
              <a:t>Alderfer</a:t>
            </a:r>
            <a:r>
              <a:rPr lang="en-US" sz="2800" dirty="0" smtClean="0"/>
              <a:t>) </a:t>
            </a:r>
          </a:p>
          <a:p>
            <a:pPr>
              <a:spcBef>
                <a:spcPct val="35000"/>
              </a:spcBef>
            </a:pPr>
            <a:r>
              <a:rPr lang="en-US" sz="2800" dirty="0" smtClean="0"/>
              <a:t>Assumptions:</a:t>
            </a:r>
          </a:p>
          <a:p>
            <a:pPr lvl="1">
              <a:spcBef>
                <a:spcPct val="35000"/>
              </a:spcBef>
            </a:pPr>
            <a:r>
              <a:rPr lang="en-US" sz="2800" b="1" u="sng" dirty="0" smtClean="0"/>
              <a:t>More than one need </a:t>
            </a:r>
            <a:r>
              <a:rPr lang="en-US" sz="2800" dirty="0" smtClean="0"/>
              <a:t>may motivate a person at the same time</a:t>
            </a:r>
          </a:p>
          <a:p>
            <a:pPr lvl="1">
              <a:spcBef>
                <a:spcPct val="35000"/>
              </a:spcBef>
            </a:pPr>
            <a:r>
              <a:rPr lang="en-US" sz="2800" b="1" u="sng" dirty="0" smtClean="0"/>
              <a:t>frustration-regression</a:t>
            </a:r>
            <a:r>
              <a:rPr lang="en-US" sz="2800" dirty="0" smtClean="0"/>
              <a:t> –Frustration of a higher-level need can lead to efforts to satisfy a lower-level </a:t>
            </a:r>
            <a:r>
              <a:rPr lang="en-US" dirty="0" smtClean="0"/>
              <a:t>need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2012 South-Western, a part of Cengage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 algn="l">
              <a:defRPr/>
            </a:pPr>
            <a:r>
              <a:rPr lang="en-US"/>
              <a:t>4–</a:t>
            </a:r>
            <a:fld id="{45F91BB0-07E2-40F0-AA89-EDB2AC1291CA}" type="slidenum">
              <a:rPr lang="en-US"/>
              <a:pPr algn="l"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85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85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85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85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43" grpId="0" build="p" bldLvl="4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69875"/>
            <a:ext cx="72390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b="1" u="sng" kern="0" dirty="0" smtClean="0">
                <a:solidFill>
                  <a:srgbClr val="BBE0E3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/>
              </a:rPr>
              <a:t>McClelland’s Need Theory</a:t>
            </a:r>
            <a:br>
              <a:rPr lang="en-US" b="1" u="sng" kern="0" dirty="0" smtClean="0">
                <a:solidFill>
                  <a:srgbClr val="BBE0E3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/>
              </a:rPr>
            </a:br>
            <a:endParaRPr lang="en-US" dirty="0" smtClean="0"/>
          </a:p>
        </p:txBody>
      </p:sp>
      <p:sp>
        <p:nvSpPr>
          <p:cNvPr id="23556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371600"/>
            <a:ext cx="8610600" cy="472440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r>
              <a:rPr lang="en-US" smtClean="0"/>
              <a:t>	</a:t>
            </a:r>
            <a:endParaRPr lang="en-US" i="1" smtClean="0"/>
          </a:p>
        </p:txBody>
      </p:sp>
      <p:sp>
        <p:nvSpPr>
          <p:cNvPr id="5222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62200" y="6324600"/>
            <a:ext cx="4419600" cy="457200"/>
          </a:xfrm>
        </p:spPr>
        <p:txBody>
          <a:bodyPr/>
          <a:lstStyle/>
          <a:p>
            <a:pPr>
              <a:defRPr/>
            </a:pP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Copyright © 2012 by Nelson Education Limited.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3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398A8B-D034-41B8-89E9-381C3B53EED6}" type="slidenum">
              <a:rPr lang="en-US" smtClean="0"/>
              <a:pPr>
                <a:defRPr/>
              </a:pPr>
              <a:t>14</a:t>
            </a:fld>
            <a:endParaRPr lang="en-US" dirty="0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28600" y="1660525"/>
            <a:ext cx="8610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4800" b="1" kern="0" dirty="0">
                <a:solidFill>
                  <a:schemeClr val="hlink"/>
                </a:solidFill>
                <a:latin typeface="+mn-lt"/>
              </a:rPr>
              <a:t>3</a:t>
            </a:r>
            <a:r>
              <a:rPr lang="en-US" sz="4000" kern="0" dirty="0">
                <a:latin typeface="+mn-lt"/>
              </a:rPr>
              <a:t>main categories of learned needs</a:t>
            </a:r>
          </a:p>
          <a:p>
            <a:pPr>
              <a:spcBef>
                <a:spcPts val="0"/>
              </a:spcBef>
              <a:buFontTx/>
              <a:buChar char="•"/>
              <a:defRPr/>
            </a:pPr>
            <a:r>
              <a:rPr lang="en-US" sz="3200" kern="0" dirty="0">
                <a:latin typeface="+mn-lt"/>
              </a:rPr>
              <a:t>Achievement</a:t>
            </a:r>
          </a:p>
          <a:p>
            <a:pPr>
              <a:spcBef>
                <a:spcPts val="0"/>
              </a:spcBef>
              <a:buFontTx/>
              <a:buChar char="•"/>
              <a:defRPr/>
            </a:pPr>
            <a:r>
              <a:rPr lang="en-US" sz="3200" kern="0" dirty="0">
                <a:latin typeface="+mn-lt"/>
              </a:rPr>
              <a:t>Power</a:t>
            </a:r>
          </a:p>
          <a:p>
            <a:pPr>
              <a:spcBef>
                <a:spcPts val="0"/>
              </a:spcBef>
              <a:buFontTx/>
              <a:buChar char="•"/>
              <a:defRPr/>
            </a:pPr>
            <a:r>
              <a:rPr lang="en-US" sz="3200" kern="0" dirty="0">
                <a:latin typeface="+mn-lt"/>
              </a:rPr>
              <a:t>Affiliation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86200" y="5181600"/>
            <a:ext cx="307777" cy="1073372"/>
          </a:xfrm>
          <a:prstGeom prst="rect">
            <a:avLst/>
          </a:prstGeom>
          <a:noFill/>
        </p:spPr>
        <p:txBody>
          <a:bodyPr vert="vert270" wrap="none">
            <a:spAutoFit/>
          </a:bodyPr>
          <a:lstStyle/>
          <a:p>
            <a:pPr>
              <a:defRPr/>
            </a:pPr>
            <a:r>
              <a:rPr lang="en-CA" sz="800" dirty="0"/>
              <a:t>Andresr/</a:t>
            </a:r>
            <a:r>
              <a:rPr lang="en-CA" sz="800" dirty="0" err="1"/>
              <a:t>ShutterStock</a:t>
            </a:r>
            <a:endParaRPr lang="en-CA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McClelland’s Theory of Needs</a:t>
            </a:r>
          </a:p>
        </p:txBody>
      </p:sp>
      <p:sp>
        <p:nvSpPr>
          <p:cNvPr id="2253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2A4723-B433-4488-940E-DAB1B2AEC093}" type="slidenum">
              <a:rPr lang="en-CA"/>
              <a:pPr>
                <a:defRPr/>
              </a:pPr>
              <a:t>15</a:t>
            </a:fld>
            <a:endParaRPr lang="en-CA"/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446213"/>
            <a:ext cx="335438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3733800"/>
            <a:ext cx="2913062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1447800"/>
            <a:ext cx="30480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Line 6"/>
          <p:cNvSpPr>
            <a:spLocks noChangeShapeType="1"/>
          </p:cNvSpPr>
          <p:nvPr/>
        </p:nvSpPr>
        <p:spPr bwMode="auto">
          <a:xfrm>
            <a:off x="838200" y="3429000"/>
            <a:ext cx="3505200" cy="0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4584" name="Line 7"/>
          <p:cNvSpPr>
            <a:spLocks noChangeShapeType="1"/>
          </p:cNvSpPr>
          <p:nvPr/>
        </p:nvSpPr>
        <p:spPr bwMode="auto">
          <a:xfrm>
            <a:off x="4800600" y="3429000"/>
            <a:ext cx="3505200" cy="0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grpSp>
        <p:nvGrpSpPr>
          <p:cNvPr id="24585" name="Group 8"/>
          <p:cNvGrpSpPr>
            <a:grpSpLocks/>
          </p:cNvGrpSpPr>
          <p:nvPr/>
        </p:nvGrpSpPr>
        <p:grpSpPr bwMode="auto">
          <a:xfrm>
            <a:off x="4495800" y="3810000"/>
            <a:ext cx="4038600" cy="1981200"/>
            <a:chOff x="2832" y="816"/>
            <a:chExt cx="2544" cy="1248"/>
          </a:xfrm>
        </p:grpSpPr>
        <p:sp>
          <p:nvSpPr>
            <p:cNvPr id="24586" name="AutoShape 9"/>
            <p:cNvSpPr>
              <a:spLocks noChangeArrowheads="1"/>
            </p:cNvSpPr>
            <p:nvPr/>
          </p:nvSpPr>
          <p:spPr bwMode="auto">
            <a:xfrm>
              <a:off x="3408" y="1072"/>
              <a:ext cx="1392" cy="912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2400" b="1">
                <a:solidFill>
                  <a:srgbClr val="FFFFCC"/>
                </a:solidFill>
              </a:endParaRPr>
            </a:p>
          </p:txBody>
        </p:sp>
        <p:sp>
          <p:nvSpPr>
            <p:cNvPr id="24587" name="Text Box 10"/>
            <p:cNvSpPr txBox="1">
              <a:spLocks noChangeArrowheads="1"/>
            </p:cNvSpPr>
            <p:nvPr/>
          </p:nvSpPr>
          <p:spPr bwMode="auto">
            <a:xfrm>
              <a:off x="2832" y="1776"/>
              <a:ext cx="6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 i="1"/>
                <a:t>nAch</a:t>
              </a:r>
            </a:p>
          </p:txBody>
        </p:sp>
        <p:sp>
          <p:nvSpPr>
            <p:cNvPr id="24588" name="Text Box 11"/>
            <p:cNvSpPr txBox="1">
              <a:spLocks noChangeArrowheads="1"/>
            </p:cNvSpPr>
            <p:nvPr/>
          </p:nvSpPr>
          <p:spPr bwMode="auto">
            <a:xfrm>
              <a:off x="3792" y="816"/>
              <a:ext cx="6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 i="1"/>
                <a:t>nPow</a:t>
              </a:r>
            </a:p>
          </p:txBody>
        </p:sp>
        <p:sp>
          <p:nvSpPr>
            <p:cNvPr id="24589" name="Text Box 12"/>
            <p:cNvSpPr txBox="1">
              <a:spLocks noChangeArrowheads="1"/>
            </p:cNvSpPr>
            <p:nvPr/>
          </p:nvSpPr>
          <p:spPr bwMode="auto">
            <a:xfrm>
              <a:off x="4752" y="1776"/>
              <a:ext cx="6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 i="1"/>
                <a:t>nAff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4000" dirty="0" smtClean="0"/>
              <a:t>Need for Achievement McClelland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dirty="0" smtClean="0"/>
              <a:t>	</a:t>
            </a:r>
            <a:r>
              <a:rPr lang="en-US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Characteristics of High Need for Achievement (</a:t>
            </a:r>
            <a:r>
              <a:rPr lang="en-US" sz="38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Nach</a:t>
            </a:r>
            <a:r>
              <a:rPr lang="en-US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):</a:t>
            </a:r>
            <a:endParaRPr lang="en-US" sz="3800" b="1" dirty="0" smtClean="0"/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3800" dirty="0" smtClean="0"/>
          </a:p>
          <a:p>
            <a:pPr lvl="1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3200" b="1" dirty="0" smtClean="0"/>
              <a:t>1. Set realistic goals</a:t>
            </a:r>
          </a:p>
          <a:p>
            <a:pPr lvl="1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3200" b="1" dirty="0" smtClean="0"/>
              <a:t>2. Desire feedback</a:t>
            </a:r>
          </a:p>
          <a:p>
            <a:pPr lvl="1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3200" b="1" dirty="0" smtClean="0"/>
              <a:t>3. Motivated by intrinsic reinforcement</a:t>
            </a:r>
          </a:p>
          <a:p>
            <a:pPr lvl="1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3200" b="1" dirty="0" smtClean="0"/>
              <a:t>4. Persistent</a:t>
            </a:r>
          </a:p>
        </p:txBody>
      </p:sp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647BCD-8A01-423E-B5F6-12722C6F14C8}" type="slidenum">
              <a:rPr lang="en-CA"/>
              <a:pPr>
                <a:defRPr/>
              </a:pPr>
              <a:t>16</a:t>
            </a:fld>
            <a:endParaRPr lang="en-CA"/>
          </a:p>
        </p:txBody>
      </p:sp>
      <p:pic>
        <p:nvPicPr>
          <p:cNvPr id="2560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5113" y="5157788"/>
            <a:ext cx="96202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3671738"/>
            <a:ext cx="3810000" cy="2540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843808" y="787782"/>
            <a:ext cx="5690592" cy="1117217"/>
          </a:xfrm>
        </p:spPr>
        <p:txBody>
          <a:bodyPr/>
          <a:lstStyle/>
          <a:p>
            <a:pPr eaLnBrk="1" hangingPunct="1"/>
            <a:r>
              <a:rPr lang="en-CA" sz="4000" dirty="0" smtClean="0"/>
              <a:t>Intrinsic Motivation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z="3200" dirty="0" smtClean="0"/>
              <a:t>Motivation that stems from the </a:t>
            </a:r>
            <a:r>
              <a:rPr lang="en-CA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 relationship between the worker and the task </a:t>
            </a:r>
            <a:r>
              <a:rPr lang="en-CA" sz="3200" dirty="0" smtClean="0"/>
              <a:t>and is usually self-applied.</a:t>
            </a:r>
          </a:p>
          <a:p>
            <a:pPr eaLnBrk="1" hangingPunct="1"/>
            <a:r>
              <a:rPr lang="en-CA" dirty="0" smtClean="0"/>
              <a:t>Examples include:</a:t>
            </a:r>
          </a:p>
          <a:p>
            <a:pPr lvl="1" eaLnBrk="1" hangingPunct="1"/>
            <a:r>
              <a:rPr lang="en-CA" sz="2400" dirty="0" smtClean="0">
                <a:solidFill>
                  <a:srgbClr val="FF0000"/>
                </a:solidFill>
              </a:rPr>
              <a:t>Feelings of achievement, accomplishment, challenge, and competence derived from performing one’s job, and the sheer interest in the job itself.</a:t>
            </a:r>
          </a:p>
          <a:p>
            <a:pPr eaLnBrk="1" hangingPunct="1"/>
            <a:endParaRPr lang="en-CA" sz="2400" dirty="0" smtClean="0">
              <a:solidFill>
                <a:srgbClr val="FF0000"/>
              </a:solidFill>
            </a:endParaRPr>
          </a:p>
        </p:txBody>
      </p:sp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DB478D-2A9B-4CF5-996F-57C61844B46E}" type="slidenum">
              <a:rPr lang="en-CA"/>
              <a:pPr>
                <a:defRPr/>
              </a:pPr>
              <a:t>17</a:t>
            </a:fld>
            <a:endParaRPr lang="en-CA"/>
          </a:p>
        </p:txBody>
      </p:sp>
      <p:pic>
        <p:nvPicPr>
          <p:cNvPr id="26629" name="Picture 2" descr="http://www.musicteachershelper.com/blog/wp-content/images/music-loving-ki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-171450"/>
            <a:ext cx="1905000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059832" y="620688"/>
            <a:ext cx="5474568" cy="1284312"/>
          </a:xfrm>
        </p:spPr>
        <p:txBody>
          <a:bodyPr/>
          <a:lstStyle/>
          <a:p>
            <a:pPr eaLnBrk="1" hangingPunct="1"/>
            <a:r>
              <a:rPr lang="en-CA" smtClean="0"/>
              <a:t>Extrinsic Motivation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2492895"/>
            <a:ext cx="7931224" cy="4031729"/>
          </a:xfrm>
        </p:spPr>
        <p:txBody>
          <a:bodyPr/>
          <a:lstStyle/>
          <a:p>
            <a:pPr eaLnBrk="1" hangingPunct="1"/>
            <a:r>
              <a:rPr lang="en-CA" sz="3600" dirty="0" smtClean="0"/>
              <a:t>Motivation that stems from the work environment </a:t>
            </a:r>
            <a:r>
              <a:rPr lang="en-C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external</a:t>
            </a:r>
            <a:r>
              <a:rPr lang="en-CA" sz="3600" dirty="0" smtClean="0"/>
              <a:t> to the task. It is usually applied by others.</a:t>
            </a:r>
          </a:p>
          <a:p>
            <a:pPr eaLnBrk="1" hangingPunct="1"/>
            <a:r>
              <a:rPr lang="en-CA" dirty="0" smtClean="0"/>
              <a:t>Examples include:</a:t>
            </a:r>
          </a:p>
          <a:p>
            <a:pPr lvl="1" eaLnBrk="1" hangingPunct="1"/>
            <a:r>
              <a:rPr lang="en-CA" sz="2400" dirty="0" smtClean="0">
                <a:solidFill>
                  <a:srgbClr val="FF0000"/>
                </a:solidFill>
              </a:rPr>
              <a:t>Pay, fringe benefits, company policies, and various forms of supervision.</a:t>
            </a:r>
          </a:p>
          <a:p>
            <a:pPr eaLnBrk="1" hangingPunct="1">
              <a:buFont typeface="Wingdings" pitchFamily="2" charset="2"/>
              <a:buNone/>
            </a:pPr>
            <a:endParaRPr lang="en-CA" sz="2400" dirty="0" smtClean="0">
              <a:solidFill>
                <a:srgbClr val="FF0000"/>
              </a:solidFill>
            </a:endParaRPr>
          </a:p>
        </p:txBody>
      </p:sp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60530E-552A-45E0-AEBF-B0851529E64C}" type="slidenum">
              <a:rPr lang="en-CA"/>
              <a:pPr>
                <a:defRPr/>
              </a:pPr>
              <a:t>18</a:t>
            </a:fld>
            <a:endParaRPr lang="en-CA"/>
          </a:p>
        </p:txBody>
      </p:sp>
      <p:pic>
        <p:nvPicPr>
          <p:cNvPr id="28677" name="Picture 4" descr="http://www.internet-of-the-mind.com/images/GearDollarBlu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25663" cy="208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love2reward.co.uk/images/Frederick%20Herzber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663" y="5157788"/>
            <a:ext cx="6096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323850" y="765175"/>
            <a:ext cx="8229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b="1" u="sng" kern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u="sng" kern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u="sng" kern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Herzberg’s Two-Factor Theory</a:t>
            </a:r>
            <a:br>
              <a:rPr lang="en-US" b="1" u="sng" kern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CA" dirty="0"/>
          </a:p>
        </p:txBody>
      </p:sp>
      <p:sp>
        <p:nvSpPr>
          <p:cNvPr id="2970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r>
              <a:rPr lang="en-US" smtClean="0"/>
              <a:t>	.</a:t>
            </a:r>
            <a:endParaRPr lang="en-US" i="1" smtClean="0"/>
          </a:p>
        </p:txBody>
      </p:sp>
      <p:sp>
        <p:nvSpPr>
          <p:cNvPr id="5427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00300" y="6248400"/>
            <a:ext cx="4343400" cy="457200"/>
          </a:xfrm>
        </p:spPr>
        <p:txBody>
          <a:bodyPr/>
          <a:lstStyle/>
          <a:p>
            <a:pPr>
              <a:defRPr/>
            </a:pPr>
            <a:r>
              <a:rPr lang="en-CA" smtClean="0">
                <a:latin typeface="Times New Roman" pitchFamily="18" charset="0"/>
                <a:cs typeface="Times New Roman" pitchFamily="18" charset="0"/>
              </a:rPr>
              <a:t>Copyright © 2012 by Nelson Education Limited.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9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4F1DD9-A175-4505-961E-303427147B6E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29701" name="AutoShape 6"/>
          <p:cNvSpPr>
            <a:spLocks noChangeArrowheads="1"/>
          </p:cNvSpPr>
          <p:nvPr/>
        </p:nvSpPr>
        <p:spPr bwMode="auto">
          <a:xfrm>
            <a:off x="601663" y="1981200"/>
            <a:ext cx="3810000" cy="1905000"/>
          </a:xfrm>
          <a:prstGeom prst="flowChartAlternateProcess">
            <a:avLst/>
          </a:prstGeom>
          <a:solidFill>
            <a:srgbClr val="C1D6D9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2" name="AutoShape 7"/>
          <p:cNvSpPr>
            <a:spLocks noChangeArrowheads="1"/>
          </p:cNvSpPr>
          <p:nvPr/>
        </p:nvSpPr>
        <p:spPr bwMode="auto">
          <a:xfrm>
            <a:off x="4811713" y="1981200"/>
            <a:ext cx="3810000" cy="1828800"/>
          </a:xfrm>
          <a:prstGeom prst="flowChartAlternateProcess">
            <a:avLst/>
          </a:prstGeom>
          <a:solidFill>
            <a:srgbClr val="C1D6D9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 bwMode="auto">
          <a:xfrm>
            <a:off x="677863" y="1981200"/>
            <a:ext cx="3810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3200" kern="0" dirty="0">
                <a:latin typeface="+mn-lt"/>
              </a:rPr>
              <a:t>Hygiene factors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dirty="0">
                <a:latin typeface="Arial" charset="0"/>
              </a:rPr>
              <a:t>contribute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to employee</a:t>
            </a:r>
          </a:p>
          <a:p>
            <a:pPr lvl="1"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</a:t>
            </a:r>
            <a:r>
              <a:rPr lang="en-US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not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feeling dissatisfied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dirty="0">
                <a:latin typeface="Arial" charset="0"/>
              </a:rPr>
              <a:t>contribute to absence of</a:t>
            </a:r>
          </a:p>
          <a:p>
            <a:pPr lvl="1">
              <a:defRPr/>
            </a:pPr>
            <a:r>
              <a:rPr lang="en-US" dirty="0">
                <a:latin typeface="Arial" charset="0"/>
              </a:rPr>
              <a:t>   complaints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en-US" sz="3200" kern="0" dirty="0">
              <a:latin typeface="+mn-lt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730750" y="2017713"/>
            <a:ext cx="4495800" cy="4648200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3200" kern="0" dirty="0">
                <a:latin typeface="+mn-lt"/>
              </a:rPr>
              <a:t>Motivation factors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dirty="0">
                <a:latin typeface="Arial" charset="0"/>
              </a:rPr>
              <a:t>contribute to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employee feeling satisfied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dirty="0">
                <a:latin typeface="Arial" charset="0"/>
              </a:rPr>
              <a:t>lead to superior performance</a:t>
            </a:r>
          </a:p>
          <a:p>
            <a:pPr lvl="1">
              <a:defRPr/>
            </a:pPr>
            <a:r>
              <a:rPr lang="en-US" dirty="0">
                <a:latin typeface="Arial" charset="0"/>
              </a:rPr>
              <a:t>   &amp; effort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en-US" sz="3200" kern="0" dirty="0">
              <a:latin typeface="+mn-lt"/>
            </a:endParaRPr>
          </a:p>
        </p:txBody>
      </p:sp>
      <p:sp>
        <p:nvSpPr>
          <p:cNvPr id="29705" name="AutoShape 8"/>
          <p:cNvSpPr>
            <a:spLocks/>
          </p:cNvSpPr>
          <p:nvPr/>
        </p:nvSpPr>
        <p:spPr bwMode="auto">
          <a:xfrm rot="5400000">
            <a:off x="3924300" y="3009900"/>
            <a:ext cx="914400" cy="2971800"/>
          </a:xfrm>
          <a:prstGeom prst="rightBrace">
            <a:avLst>
              <a:gd name="adj1" fmla="val 27083"/>
              <a:gd name="adj2" fmla="val 50000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6" name="AutoShape 9"/>
          <p:cNvSpPr>
            <a:spLocks/>
          </p:cNvSpPr>
          <p:nvPr/>
        </p:nvSpPr>
        <p:spPr bwMode="auto">
          <a:xfrm>
            <a:off x="1752600" y="3886200"/>
            <a:ext cx="609600" cy="2743200"/>
          </a:xfrm>
          <a:prstGeom prst="rightBrace">
            <a:avLst>
              <a:gd name="adj1" fmla="val 37500"/>
              <a:gd name="adj2" fmla="val 50000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7" name="AutoShape 12"/>
          <p:cNvSpPr>
            <a:spLocks noChangeArrowheads="1"/>
          </p:cNvSpPr>
          <p:nvPr/>
        </p:nvSpPr>
        <p:spPr bwMode="auto">
          <a:xfrm>
            <a:off x="2582863" y="4865688"/>
            <a:ext cx="3962400" cy="1295400"/>
          </a:xfrm>
          <a:prstGeom prst="flowChartAlternateProcess">
            <a:avLst/>
          </a:prstGeom>
          <a:solidFill>
            <a:srgbClr val="C1D6D9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8" name="AutoShape 16"/>
          <p:cNvSpPr>
            <a:spLocks noChangeArrowheads="1"/>
          </p:cNvSpPr>
          <p:nvPr/>
        </p:nvSpPr>
        <p:spPr bwMode="auto">
          <a:xfrm rot="5169908">
            <a:off x="623888" y="4143375"/>
            <a:ext cx="1676400" cy="1692275"/>
          </a:xfrm>
          <a:prstGeom prst="curvedUpArrow">
            <a:avLst>
              <a:gd name="adj1" fmla="val 20000"/>
              <a:gd name="adj2" fmla="val 40000"/>
              <a:gd name="adj3" fmla="val 33649"/>
            </a:avLst>
          </a:prstGeom>
          <a:solidFill>
            <a:srgbClr val="FBAF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9" name="AutoShape 17"/>
          <p:cNvSpPr>
            <a:spLocks noChangeArrowheads="1"/>
          </p:cNvSpPr>
          <p:nvPr/>
        </p:nvSpPr>
        <p:spPr bwMode="auto">
          <a:xfrm rot="5276942">
            <a:off x="6635750" y="4071938"/>
            <a:ext cx="1828800" cy="1600200"/>
          </a:xfrm>
          <a:prstGeom prst="curvedDownArrow">
            <a:avLst>
              <a:gd name="adj1" fmla="val 22857"/>
              <a:gd name="adj2" fmla="val 45714"/>
              <a:gd name="adj3" fmla="val 33333"/>
            </a:avLst>
          </a:prstGeom>
          <a:solidFill>
            <a:srgbClr val="FBAF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10" name="Text Box 18"/>
          <p:cNvSpPr txBox="1">
            <a:spLocks noChangeArrowheads="1"/>
          </p:cNvSpPr>
          <p:nvPr/>
        </p:nvSpPr>
        <p:spPr bwMode="auto">
          <a:xfrm>
            <a:off x="2811463" y="5027613"/>
            <a:ext cx="3505200" cy="9159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Both are work conditions, but each addresses a different part of an employee’s experience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28600" y="1066800"/>
            <a:ext cx="8686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endParaRPr lang="en-US" sz="4000" b="1" u="sng" kern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685800" y="57912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3124200" y="57912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685800" y="57912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3124200" y="57912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8686800" cy="762000"/>
          </a:xfrm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Motivation</a:t>
            </a:r>
            <a:r>
              <a:rPr lang="en-US" smtClean="0">
                <a:cs typeface="Arial" charset="0"/>
              </a:rPr>
              <a:t>–</a:t>
            </a:r>
            <a:r>
              <a:rPr lang="en-US" smtClean="0"/>
              <a:t>Hygiene Theory</a:t>
            </a:r>
          </a:p>
        </p:txBody>
      </p:sp>
      <p:sp>
        <p:nvSpPr>
          <p:cNvPr id="5530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62200" y="6248400"/>
            <a:ext cx="4419600" cy="457200"/>
          </a:xfrm>
        </p:spPr>
        <p:txBody>
          <a:bodyPr/>
          <a:lstStyle/>
          <a:p>
            <a:pPr>
              <a:defRPr/>
            </a:pPr>
            <a:r>
              <a:rPr lang="en-CA" smtClean="0">
                <a:latin typeface="Times New Roman" pitchFamily="18" charset="0"/>
                <a:cs typeface="Times New Roman" pitchFamily="18" charset="0"/>
              </a:rPr>
              <a:t>Copyright © 2012 by Nelson Education Limited.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30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9B337F-23F6-4108-83CC-DB2B995C991F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grpSp>
        <p:nvGrpSpPr>
          <p:cNvPr id="30727" name="Group 7"/>
          <p:cNvGrpSpPr>
            <a:grpSpLocks/>
          </p:cNvGrpSpPr>
          <p:nvPr/>
        </p:nvGrpSpPr>
        <p:grpSpPr bwMode="auto">
          <a:xfrm>
            <a:off x="608013" y="1447800"/>
            <a:ext cx="3811587" cy="4843463"/>
            <a:chOff x="288" y="1248"/>
            <a:chExt cx="2401" cy="3051"/>
          </a:xfrm>
        </p:grpSpPr>
        <p:sp>
          <p:nvSpPr>
            <p:cNvPr id="25615" name="Rectangle 8"/>
            <p:cNvSpPr>
              <a:spLocks noChangeArrowheads="1"/>
            </p:cNvSpPr>
            <p:nvPr/>
          </p:nvSpPr>
          <p:spPr bwMode="auto">
            <a:xfrm>
              <a:off x="288" y="3579"/>
              <a:ext cx="2400" cy="72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90488" tIns="44450" rIns="90488" bIns="44450"/>
            <a:lstStyle/>
            <a:p>
              <a:pPr marL="342900" indent="-342900" eaLnBrk="0" hangingPunct="0">
                <a:lnSpc>
                  <a:spcPct val="80000"/>
                </a:lnSpc>
                <a:spcBef>
                  <a:spcPct val="20000"/>
                </a:spcBef>
                <a:defRPr/>
              </a:pPr>
              <a:r>
                <a:rPr lang="en-US" sz="2800" u="sng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</a:rPr>
                <a:t>Hygiene factors avoid job dissatisfaction</a:t>
              </a:r>
            </a:p>
            <a:p>
              <a:pPr marL="342900" indent="-342900" eaLnBrk="0" latinLnBrk="1" hangingPunct="0">
                <a:lnSpc>
                  <a:spcPct val="80000"/>
                </a:lnSpc>
                <a:spcBef>
                  <a:spcPct val="20000"/>
                </a:spcBef>
                <a:defRPr/>
              </a:pPr>
              <a:endParaRPr lang="en-US" sz="2800" dirty="0">
                <a:solidFill>
                  <a:schemeClr val="accent2"/>
                </a:solidFill>
                <a:latin typeface="Arial" charset="0"/>
              </a:endParaRPr>
            </a:p>
          </p:txBody>
        </p:sp>
        <p:grpSp>
          <p:nvGrpSpPr>
            <p:cNvPr id="30737" name="Group 9"/>
            <p:cNvGrpSpPr>
              <a:grpSpLocks/>
            </p:cNvGrpSpPr>
            <p:nvPr/>
          </p:nvGrpSpPr>
          <p:grpSpPr bwMode="auto">
            <a:xfrm>
              <a:off x="288" y="1248"/>
              <a:ext cx="2401" cy="2353"/>
              <a:chOff x="288" y="1248"/>
              <a:chExt cx="2401" cy="2353"/>
            </a:xfrm>
          </p:grpSpPr>
          <p:sp>
            <p:nvSpPr>
              <p:cNvPr id="30738" name="Freeform 10"/>
              <p:cNvSpPr>
                <a:spLocks/>
              </p:cNvSpPr>
              <p:nvPr/>
            </p:nvSpPr>
            <p:spPr bwMode="auto">
              <a:xfrm>
                <a:off x="288" y="1248"/>
                <a:ext cx="2401" cy="2353"/>
              </a:xfrm>
              <a:custGeom>
                <a:avLst/>
                <a:gdLst>
                  <a:gd name="T0" fmla="*/ 0 w 2401"/>
                  <a:gd name="T1" fmla="*/ 0 h 2353"/>
                  <a:gd name="T2" fmla="*/ 2400 w 2401"/>
                  <a:gd name="T3" fmla="*/ 0 h 2353"/>
                  <a:gd name="T4" fmla="*/ 2400 w 2401"/>
                  <a:gd name="T5" fmla="*/ 1960 h 2353"/>
                  <a:gd name="T6" fmla="*/ 1368 w 2401"/>
                  <a:gd name="T7" fmla="*/ 1960 h 2353"/>
                  <a:gd name="T8" fmla="*/ 1764 w 2401"/>
                  <a:gd name="T9" fmla="*/ 1960 h 2353"/>
                  <a:gd name="T10" fmla="*/ 1200 w 2401"/>
                  <a:gd name="T11" fmla="*/ 2352 h 2353"/>
                  <a:gd name="T12" fmla="*/ 636 w 2401"/>
                  <a:gd name="T13" fmla="*/ 1960 h 2353"/>
                  <a:gd name="T14" fmla="*/ 1032 w 2401"/>
                  <a:gd name="T15" fmla="*/ 1960 h 2353"/>
                  <a:gd name="T16" fmla="*/ 0 w 2401"/>
                  <a:gd name="T17" fmla="*/ 1960 h 2353"/>
                  <a:gd name="T18" fmla="*/ 0 w 2401"/>
                  <a:gd name="T19" fmla="*/ 0 h 235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401"/>
                  <a:gd name="T31" fmla="*/ 0 h 2353"/>
                  <a:gd name="T32" fmla="*/ 2401 w 2401"/>
                  <a:gd name="T33" fmla="*/ 2353 h 2353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401" h="2353">
                    <a:moveTo>
                      <a:pt x="0" y="0"/>
                    </a:moveTo>
                    <a:lnTo>
                      <a:pt x="2400" y="0"/>
                    </a:lnTo>
                    <a:lnTo>
                      <a:pt x="2400" y="1960"/>
                    </a:lnTo>
                    <a:lnTo>
                      <a:pt x="1368" y="1960"/>
                    </a:lnTo>
                    <a:lnTo>
                      <a:pt x="1764" y="1960"/>
                    </a:lnTo>
                    <a:lnTo>
                      <a:pt x="1200" y="2352"/>
                    </a:lnTo>
                    <a:lnTo>
                      <a:pt x="636" y="1960"/>
                    </a:lnTo>
                    <a:lnTo>
                      <a:pt x="1032" y="1960"/>
                    </a:lnTo>
                    <a:lnTo>
                      <a:pt x="0" y="196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8080"/>
              </a:solidFill>
              <a:ln w="57150" cap="rnd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39" name="Rectangle 11"/>
              <p:cNvSpPr>
                <a:spLocks noChangeArrowheads="1"/>
              </p:cNvSpPr>
              <p:nvPr/>
            </p:nvSpPr>
            <p:spPr bwMode="auto">
              <a:xfrm>
                <a:off x="350" y="1281"/>
                <a:ext cx="2276" cy="19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/>
              <a:p>
                <a:pPr marL="228600" indent="-228600" eaLnBrk="0" hangingPunct="0">
                  <a:buClr>
                    <a:schemeClr val="bg1"/>
                  </a:buClr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Company policy and </a:t>
                </a:r>
                <a:br>
                  <a:rPr lang="en-US" sz="2400">
                    <a:solidFill>
                      <a:schemeClr val="bg1"/>
                    </a:solidFill>
                  </a:rPr>
                </a:br>
                <a:r>
                  <a:rPr lang="en-US" sz="2400">
                    <a:solidFill>
                      <a:schemeClr val="bg1"/>
                    </a:solidFill>
                  </a:rPr>
                  <a:t>administration</a:t>
                </a:r>
              </a:p>
              <a:p>
                <a:pPr marL="228600" indent="-228600" eaLnBrk="0" hangingPunct="0"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Supervision</a:t>
                </a:r>
              </a:p>
              <a:p>
                <a:pPr marL="228600" indent="-228600" eaLnBrk="0" hangingPunct="0"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Interpersonal relations</a:t>
                </a:r>
              </a:p>
              <a:p>
                <a:pPr marL="228600" indent="-228600" eaLnBrk="0" hangingPunct="0"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Working conditions</a:t>
                </a:r>
              </a:p>
              <a:p>
                <a:pPr marL="228600" indent="-228600" eaLnBrk="0" hangingPunct="0"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Salary</a:t>
                </a:r>
              </a:p>
              <a:p>
                <a:pPr marL="228600" indent="-228600" eaLnBrk="0" hangingPunct="0"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Status</a:t>
                </a:r>
              </a:p>
              <a:p>
                <a:pPr marL="228600" indent="-228600" eaLnBrk="0" hangingPunct="0"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Security</a:t>
                </a:r>
              </a:p>
            </p:txBody>
          </p:sp>
        </p:grpSp>
      </p:grpSp>
      <p:sp>
        <p:nvSpPr>
          <p:cNvPr id="30728" name="Rectangle 12"/>
          <p:cNvSpPr>
            <a:spLocks noChangeArrowheads="1"/>
          </p:cNvSpPr>
          <p:nvPr/>
        </p:nvSpPr>
        <p:spPr bwMode="auto">
          <a:xfrm>
            <a:off x="5051425" y="2905125"/>
            <a:ext cx="3689350" cy="3214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0729" name="Group 14"/>
          <p:cNvGrpSpPr>
            <a:grpSpLocks/>
          </p:cNvGrpSpPr>
          <p:nvPr/>
        </p:nvGrpSpPr>
        <p:grpSpPr bwMode="auto">
          <a:xfrm>
            <a:off x="4953000" y="1371600"/>
            <a:ext cx="4038600" cy="4802188"/>
            <a:chOff x="3120" y="1152"/>
            <a:chExt cx="2544" cy="3025"/>
          </a:xfrm>
        </p:grpSpPr>
        <p:grpSp>
          <p:nvGrpSpPr>
            <p:cNvPr id="30732" name="Group 15"/>
            <p:cNvGrpSpPr>
              <a:grpSpLocks/>
            </p:cNvGrpSpPr>
            <p:nvPr/>
          </p:nvGrpSpPr>
          <p:grpSpPr bwMode="auto">
            <a:xfrm>
              <a:off x="3123" y="1680"/>
              <a:ext cx="2495" cy="2497"/>
              <a:chOff x="3123" y="1680"/>
              <a:chExt cx="2495" cy="2497"/>
            </a:xfrm>
          </p:grpSpPr>
          <p:sp>
            <p:nvSpPr>
              <p:cNvPr id="30734" name="Freeform 16"/>
              <p:cNvSpPr>
                <a:spLocks/>
              </p:cNvSpPr>
              <p:nvPr/>
            </p:nvSpPr>
            <p:spPr bwMode="auto">
              <a:xfrm>
                <a:off x="3123" y="1680"/>
                <a:ext cx="2495" cy="2497"/>
              </a:xfrm>
              <a:custGeom>
                <a:avLst/>
                <a:gdLst>
                  <a:gd name="T0" fmla="*/ 0 w 2449"/>
                  <a:gd name="T1" fmla="*/ 2496 h 2497"/>
                  <a:gd name="T2" fmla="*/ 3358 w 2449"/>
                  <a:gd name="T3" fmla="*/ 2496 h 2497"/>
                  <a:gd name="T4" fmla="*/ 3358 w 2449"/>
                  <a:gd name="T5" fmla="*/ 416 h 2497"/>
                  <a:gd name="T6" fmla="*/ 1914 w 2449"/>
                  <a:gd name="T7" fmla="*/ 416 h 2497"/>
                  <a:gd name="T8" fmla="*/ 2467 w 2449"/>
                  <a:gd name="T9" fmla="*/ 416 h 2497"/>
                  <a:gd name="T10" fmla="*/ 1679 w 2449"/>
                  <a:gd name="T11" fmla="*/ 0 h 2497"/>
                  <a:gd name="T12" fmla="*/ 890 w 2449"/>
                  <a:gd name="T13" fmla="*/ 416 h 2497"/>
                  <a:gd name="T14" fmla="*/ 1446 w 2449"/>
                  <a:gd name="T15" fmla="*/ 416 h 2497"/>
                  <a:gd name="T16" fmla="*/ 0 w 2449"/>
                  <a:gd name="T17" fmla="*/ 416 h 2497"/>
                  <a:gd name="T18" fmla="*/ 0 w 2449"/>
                  <a:gd name="T19" fmla="*/ 2496 h 249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449"/>
                  <a:gd name="T31" fmla="*/ 0 h 2497"/>
                  <a:gd name="T32" fmla="*/ 2449 w 2449"/>
                  <a:gd name="T33" fmla="*/ 2497 h 249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449" h="2497">
                    <a:moveTo>
                      <a:pt x="0" y="2496"/>
                    </a:moveTo>
                    <a:lnTo>
                      <a:pt x="2448" y="2496"/>
                    </a:lnTo>
                    <a:lnTo>
                      <a:pt x="2448" y="416"/>
                    </a:lnTo>
                    <a:lnTo>
                      <a:pt x="1395" y="416"/>
                    </a:lnTo>
                    <a:lnTo>
                      <a:pt x="1799" y="416"/>
                    </a:lnTo>
                    <a:lnTo>
                      <a:pt x="1224" y="0"/>
                    </a:lnTo>
                    <a:lnTo>
                      <a:pt x="649" y="416"/>
                    </a:lnTo>
                    <a:lnTo>
                      <a:pt x="1053" y="416"/>
                    </a:lnTo>
                    <a:lnTo>
                      <a:pt x="0" y="416"/>
                    </a:lnTo>
                    <a:lnTo>
                      <a:pt x="0" y="2496"/>
                    </a:lnTo>
                  </a:path>
                </a:pathLst>
              </a:custGeom>
              <a:solidFill>
                <a:srgbClr val="008080"/>
              </a:solidFill>
              <a:ln w="57150" cap="rnd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35" name="Rectangle 17"/>
              <p:cNvSpPr>
                <a:spLocks noChangeArrowheads="1"/>
              </p:cNvSpPr>
              <p:nvPr/>
            </p:nvSpPr>
            <p:spPr bwMode="auto">
              <a:xfrm>
                <a:off x="3147" y="2188"/>
                <a:ext cx="2400" cy="166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marL="228600" indent="-228600" eaLnBrk="0" hangingPunct="0">
                  <a:buClr>
                    <a:schemeClr val="bg1"/>
                  </a:buClr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Achievement</a:t>
                </a:r>
              </a:p>
              <a:p>
                <a:pPr marL="228600" indent="-228600" eaLnBrk="0" hangingPunct="0"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Achievement recognition </a:t>
                </a:r>
              </a:p>
              <a:p>
                <a:pPr marL="228600" indent="-228600" eaLnBrk="0" hangingPunct="0"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Work itself</a:t>
                </a:r>
              </a:p>
              <a:p>
                <a:pPr marL="228600" indent="-228600" eaLnBrk="0" hangingPunct="0"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Responsibility</a:t>
                </a:r>
              </a:p>
              <a:p>
                <a:pPr marL="228600" indent="-228600" eaLnBrk="0" hangingPunct="0"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Advancement</a:t>
                </a:r>
              </a:p>
              <a:p>
                <a:pPr marL="228600" indent="-228600" eaLnBrk="0" hangingPunct="0"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Growth</a:t>
                </a:r>
              </a:p>
              <a:p>
                <a:pPr marL="228600" indent="-228600" eaLnBrk="0" hangingPunct="0">
                  <a:buFontTx/>
                  <a:buChar char="•"/>
                </a:pPr>
                <a:r>
                  <a:rPr lang="en-US" sz="2400">
                    <a:solidFill>
                      <a:schemeClr val="bg1"/>
                    </a:solidFill>
                  </a:rPr>
                  <a:t>Salary?</a:t>
                </a:r>
              </a:p>
            </p:txBody>
          </p:sp>
        </p:grpSp>
        <p:sp>
          <p:nvSpPr>
            <p:cNvPr id="25612" name="Text Box 18"/>
            <p:cNvSpPr txBox="1">
              <a:spLocks noChangeArrowheads="1"/>
            </p:cNvSpPr>
            <p:nvPr/>
          </p:nvSpPr>
          <p:spPr bwMode="auto">
            <a:xfrm>
              <a:off x="3120" y="1152"/>
              <a:ext cx="2544" cy="54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  <a:defRPr/>
              </a:pPr>
              <a:r>
                <a:rPr lang="en-US" sz="2800" u="sng" dirty="0" smtClean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Motivation factors increase job satisfaction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8BE06D-B071-4191-8233-0D524B3BC481}" type="slidenum">
              <a:rPr lang="en-CA"/>
              <a:pPr>
                <a:defRPr/>
              </a:pPr>
              <a:t>21</a:t>
            </a:fld>
            <a:endParaRPr lang="en-CA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14550" y="642938"/>
            <a:ext cx="7029450" cy="12017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/>
              <a:t>Process Theories of Work Motivation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286000" y="2209800"/>
            <a:ext cx="6858000" cy="4648200"/>
          </a:xfrm>
        </p:spPr>
        <p:txBody>
          <a:bodyPr/>
          <a:lstStyle/>
          <a:p>
            <a:pPr eaLnBrk="1" hangingPunct="1">
              <a:defRPr/>
            </a:pPr>
            <a:r>
              <a:rPr lang="en-CA" sz="3200" dirty="0" smtClean="0"/>
              <a:t>Motivation theories that specify the details of</a:t>
            </a:r>
            <a:r>
              <a:rPr lang="en-C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how </a:t>
            </a:r>
            <a:r>
              <a:rPr lang="en-CA" sz="3200" dirty="0" smtClean="0"/>
              <a:t>motivation occurs.</a:t>
            </a:r>
          </a:p>
          <a:p>
            <a:pPr eaLnBrk="1" hangingPunct="1">
              <a:defRPr/>
            </a:pPr>
            <a:endParaRPr lang="en-CA" sz="3200" dirty="0" smtClean="0"/>
          </a:p>
          <a:p>
            <a:pPr lvl="1" eaLnBrk="1" hangingPunct="1">
              <a:defRPr/>
            </a:pPr>
            <a:r>
              <a:rPr lang="en-CA" sz="3200" b="1" dirty="0" smtClean="0">
                <a:solidFill>
                  <a:srgbClr val="FF0000"/>
                </a:solidFill>
              </a:rPr>
              <a:t>Equity theory</a:t>
            </a:r>
          </a:p>
          <a:p>
            <a:pPr lvl="1" eaLnBrk="1" hangingPunct="1">
              <a:defRPr/>
            </a:pPr>
            <a:r>
              <a:rPr lang="en-CA" sz="3200" b="1" dirty="0" smtClean="0">
                <a:solidFill>
                  <a:srgbClr val="FF0000"/>
                </a:solidFill>
              </a:rPr>
              <a:t>Expectancy theory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rrowheads="1"/>
          </p:cNvSpPr>
          <p:nvPr/>
        </p:nvSpPr>
        <p:spPr bwMode="auto">
          <a:xfrm>
            <a:off x="457200" y="304800"/>
            <a:ext cx="8229600" cy="1141413"/>
          </a:xfrm>
          <a:prstGeom prst="roundRect">
            <a:avLst>
              <a:gd name="adj" fmla="val 16667"/>
            </a:avLst>
          </a:prstGeom>
          <a:solidFill>
            <a:srgbClr val="7030A0"/>
          </a:solidFill>
          <a:ln w="38100">
            <a:solidFill>
              <a:srgbClr val="FFFFFF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4000" b="1" dirty="0" smtClean="0">
                <a:solidFill>
                  <a:srgbClr val="FFFFFF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Equity</a:t>
            </a:r>
            <a:r>
              <a:rPr lang="en-US" sz="4000" dirty="0" smtClean="0">
                <a:solidFill>
                  <a:srgbClr val="FFFFFF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 </a:t>
            </a:r>
            <a:r>
              <a:rPr lang="en-US" sz="4000" dirty="0">
                <a:solidFill>
                  <a:srgbClr val="FFFFFF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Theory</a:t>
            </a:r>
          </a:p>
        </p:txBody>
      </p:sp>
      <p:sp>
        <p:nvSpPr>
          <p:cNvPr id="5" name="TextBox 22"/>
          <p:cNvSpPr>
            <a:spLocks noChangeArrowheads="1"/>
          </p:cNvSpPr>
          <p:nvPr/>
        </p:nvSpPr>
        <p:spPr bwMode="auto">
          <a:xfrm>
            <a:off x="228600" y="1524000"/>
            <a:ext cx="5029200" cy="3371136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>
            <a:outerShdw blurRad="63500" sx="102000" sy="102000" algn="ctr" rotWithShape="0">
              <a:srgbClr val="000000">
                <a:alpha val="39999"/>
              </a:srgbClr>
            </a:outerShdw>
          </a:effectLst>
        </p:spPr>
        <p:txBody>
          <a:bodyPr wrap="square">
            <a:spAutoFit/>
          </a:bodyPr>
          <a:lstStyle/>
          <a:p>
            <a:pPr marL="182563" indent="-182563">
              <a:spcAft>
                <a:spcPts val="600"/>
              </a:spcAft>
              <a:buFontTx/>
              <a:buChar char="-"/>
              <a:defRPr/>
            </a:pPr>
            <a:r>
              <a:rPr lang="en-US" sz="2600" dirty="0" smtClean="0">
                <a:latin typeface="+mj-lt"/>
                <a:ea typeface="Times New Roman" pitchFamily="-110" charset="0"/>
                <a:cs typeface="Times New Roman" pitchFamily="-110" charset="0"/>
              </a:rPr>
              <a:t>Individuals are motivated by a sense of </a:t>
            </a:r>
            <a:r>
              <a:rPr lang="en-US" sz="2600" b="1" dirty="0" smtClean="0">
                <a:latin typeface="+mj-lt"/>
                <a:ea typeface="Times New Roman" pitchFamily="-110" charset="0"/>
                <a:cs typeface="Times New Roman" pitchFamily="-110" charset="0"/>
              </a:rPr>
              <a:t>fairness</a:t>
            </a:r>
            <a:r>
              <a:rPr lang="en-US" sz="2600" dirty="0" smtClean="0">
                <a:latin typeface="+mj-lt"/>
                <a:ea typeface="Times New Roman" pitchFamily="-110" charset="0"/>
                <a:cs typeface="Times New Roman" pitchFamily="-110" charset="0"/>
              </a:rPr>
              <a:t> in rewards distribution</a:t>
            </a:r>
          </a:p>
          <a:p>
            <a:pPr marL="182563" indent="-182563">
              <a:spcAft>
                <a:spcPts val="600"/>
              </a:spcAft>
              <a:buFontTx/>
              <a:buChar char="-"/>
              <a:defRPr/>
            </a:pPr>
            <a:r>
              <a:rPr lang="en-US" sz="2600" dirty="0" smtClean="0">
                <a:latin typeface="+mj-lt"/>
                <a:ea typeface="Times New Roman" pitchFamily="-110" charset="0"/>
                <a:cs typeface="Times New Roman" pitchFamily="-110" charset="0"/>
              </a:rPr>
              <a:t>This sense of fairness results from a </a:t>
            </a:r>
            <a:r>
              <a:rPr lang="en-US" sz="2600" b="1" dirty="0" smtClean="0">
                <a:latin typeface="+mj-lt"/>
                <a:ea typeface="Times New Roman" pitchFamily="-110" charset="0"/>
                <a:cs typeface="Times New Roman" pitchFamily="-110" charset="0"/>
              </a:rPr>
              <a:t>social comparison </a:t>
            </a:r>
            <a:r>
              <a:rPr lang="en-US" sz="2600" dirty="0" smtClean="0">
                <a:latin typeface="+mj-lt"/>
                <a:ea typeface="Times New Roman" pitchFamily="-110" charset="0"/>
                <a:cs typeface="Times New Roman" pitchFamily="-110" charset="0"/>
              </a:rPr>
              <a:t>with others, i.e., the referent(s)</a:t>
            </a:r>
          </a:p>
        </p:txBody>
      </p:sp>
      <p:pic>
        <p:nvPicPr>
          <p:cNvPr id="1029" name="Picture 5" descr="C:\Users\Alex\AppData\Local\Microsoft\Windows\Temporary Internet Files\Content.IE5\3LN9F3T2\MC90035972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2057400"/>
            <a:ext cx="2443886" cy="2443886"/>
          </a:xfrm>
          <a:prstGeom prst="rect">
            <a:avLst/>
          </a:prstGeom>
          <a:noFill/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F2DE15-8080-4B73-99D5-32D322139F22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495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914400" y="3657600"/>
            <a:ext cx="6705600" cy="1524000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sx="102000" sy="102000" algn="ctr" rotWithShape="0">
              <a:srgbClr val="000000">
                <a:alpha val="39999"/>
              </a:srgbClr>
            </a:outerShdw>
          </a:effectLst>
        </p:spPr>
        <p:txBody>
          <a:bodyPr/>
          <a:lstStyle/>
          <a:p>
            <a:pPr>
              <a:defRPr/>
            </a:pPr>
            <a:r>
              <a:rPr lang="en-US" sz="2800" b="1" dirty="0" smtClean="0">
                <a:solidFill>
                  <a:schemeClr val="bg1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You:</a:t>
            </a:r>
            <a:r>
              <a:rPr lang="en-US" sz="2800" dirty="0" smtClean="0">
                <a:solidFill>
                  <a:schemeClr val="bg1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				</a:t>
            </a:r>
            <a:r>
              <a:rPr lang="en-US" sz="2800" b="1" dirty="0" smtClean="0">
                <a:solidFill>
                  <a:schemeClr val="bg1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Referent Other:</a:t>
            </a:r>
            <a:endParaRPr lang="en-US" sz="2800" dirty="0" smtClean="0">
              <a:solidFill>
                <a:schemeClr val="bg1"/>
              </a:solidFill>
              <a:latin typeface="+mj-lt"/>
              <a:ea typeface="Times New Roman" pitchFamily="-110" charset="0"/>
              <a:cs typeface="Times New Roman" pitchFamily="-110" charset="0"/>
            </a:endParaRPr>
          </a:p>
          <a:p>
            <a:pPr>
              <a:defRPr/>
            </a:pPr>
            <a:r>
              <a:rPr lang="en-US" sz="2800" u="sng" dirty="0" smtClean="0">
                <a:solidFill>
                  <a:schemeClr val="bg1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Outcomes</a:t>
            </a:r>
            <a:r>
              <a:rPr lang="en-US" sz="2800" dirty="0" smtClean="0">
                <a:solidFill>
                  <a:schemeClr val="bg1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        </a:t>
            </a:r>
            <a:r>
              <a:rPr lang="en-US" sz="2800" i="1" dirty="0" smtClean="0">
                <a:solidFill>
                  <a:schemeClr val="bg1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vs</a:t>
            </a:r>
            <a:r>
              <a:rPr lang="en-US" sz="2800" dirty="0" smtClean="0">
                <a:solidFill>
                  <a:schemeClr val="bg1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.		</a:t>
            </a:r>
            <a:r>
              <a:rPr lang="en-US" sz="2800" u="sng" dirty="0" smtClean="0">
                <a:solidFill>
                  <a:schemeClr val="bg1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Outcomes</a:t>
            </a:r>
          </a:p>
          <a:p>
            <a:pPr>
              <a:defRPr/>
            </a:pPr>
            <a:r>
              <a:rPr lang="en-US" sz="2800" dirty="0" smtClean="0">
                <a:solidFill>
                  <a:schemeClr val="bg1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Inputs				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Inputs</a:t>
            </a:r>
            <a:endParaRPr lang="en-US" sz="2800" dirty="0">
              <a:solidFill>
                <a:schemeClr val="bg1"/>
              </a:solidFill>
              <a:latin typeface="+mj-lt"/>
              <a:ea typeface="Times New Roman" pitchFamily="-110" charset="0"/>
              <a:cs typeface="Times New Roman" pitchFamily="-110" charset="0"/>
            </a:endParaRPr>
          </a:p>
        </p:txBody>
      </p:sp>
      <p:sp>
        <p:nvSpPr>
          <p:cNvPr id="12" name="Line Callout 1 11"/>
          <p:cNvSpPr/>
          <p:nvPr/>
        </p:nvSpPr>
        <p:spPr>
          <a:xfrm>
            <a:off x="1600200" y="2362200"/>
            <a:ext cx="2438400" cy="1143000"/>
          </a:xfrm>
          <a:prstGeom prst="borderCallout1">
            <a:avLst>
              <a:gd name="adj1" fmla="val 101607"/>
              <a:gd name="adj2" fmla="val 48637"/>
              <a:gd name="adj3" fmla="val 160691"/>
              <a:gd name="adj4" fmla="val 16288"/>
            </a:avLst>
          </a:prstGeom>
          <a:solidFill>
            <a:srgbClr val="E3A529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/>
              <a:t>Your reward</a:t>
            </a:r>
          </a:p>
          <a:p>
            <a:pPr algn="ctr"/>
            <a:r>
              <a:rPr lang="en-CA" sz="2000" dirty="0" smtClean="0"/>
              <a:t>(money, recognition, perks…)</a:t>
            </a:r>
            <a:endParaRPr lang="en-CA" sz="2000" dirty="0"/>
          </a:p>
        </p:txBody>
      </p:sp>
      <p:sp>
        <p:nvSpPr>
          <p:cNvPr id="13" name="Line Callout 1 12"/>
          <p:cNvSpPr/>
          <p:nvPr/>
        </p:nvSpPr>
        <p:spPr>
          <a:xfrm>
            <a:off x="5638800" y="2286000"/>
            <a:ext cx="1219200" cy="838200"/>
          </a:xfrm>
          <a:prstGeom prst="borderCallout1">
            <a:avLst>
              <a:gd name="adj1" fmla="val 103036"/>
              <a:gd name="adj2" fmla="val 43719"/>
              <a:gd name="adj3" fmla="val 224578"/>
              <a:gd name="adj4" fmla="val 240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b="1" dirty="0" smtClean="0"/>
              <a:t>His/her reward</a:t>
            </a:r>
            <a:endParaRPr lang="en-CA" sz="2000" b="1" dirty="0"/>
          </a:p>
        </p:txBody>
      </p:sp>
      <p:sp>
        <p:nvSpPr>
          <p:cNvPr id="14" name="Line Callout 1 13"/>
          <p:cNvSpPr/>
          <p:nvPr/>
        </p:nvSpPr>
        <p:spPr>
          <a:xfrm>
            <a:off x="1371600" y="5334000"/>
            <a:ext cx="3124200" cy="1066800"/>
          </a:xfrm>
          <a:prstGeom prst="borderCallout1">
            <a:avLst>
              <a:gd name="adj1" fmla="val -3966"/>
              <a:gd name="adj2" fmla="val 43890"/>
              <a:gd name="adj3" fmla="val -30366"/>
              <a:gd name="adj4" fmla="val 22418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 smtClean="0"/>
              <a:t>Your contribution</a:t>
            </a:r>
          </a:p>
          <a:p>
            <a:pPr algn="ctr"/>
            <a:r>
              <a:rPr lang="en-CA" sz="2000" b="1" dirty="0" smtClean="0"/>
              <a:t> </a:t>
            </a:r>
            <a:r>
              <a:rPr lang="en-CA" sz="2000" dirty="0" smtClean="0"/>
              <a:t>(loyalty, education, effort, training, skills…)</a:t>
            </a:r>
            <a:endParaRPr lang="en-CA" sz="2000" dirty="0"/>
          </a:p>
        </p:txBody>
      </p:sp>
      <p:sp>
        <p:nvSpPr>
          <p:cNvPr id="15" name="Line Callout 1 14"/>
          <p:cNvSpPr/>
          <p:nvPr/>
        </p:nvSpPr>
        <p:spPr>
          <a:xfrm>
            <a:off x="5562600" y="5715000"/>
            <a:ext cx="1828800" cy="762000"/>
          </a:xfrm>
          <a:prstGeom prst="borderCallout1">
            <a:avLst>
              <a:gd name="adj1" fmla="val -5535"/>
              <a:gd name="adj2" fmla="val 49201"/>
              <a:gd name="adj3" fmla="val -108071"/>
              <a:gd name="adj4" fmla="val 32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000" b="1" dirty="0" smtClean="0"/>
              <a:t>His/her contribution</a:t>
            </a:r>
            <a:endParaRPr lang="en-CA" sz="2000" b="1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F2DE15-8080-4B73-99D5-32D322139F22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10" name="Rounded Rectangle 9"/>
          <p:cNvSpPr>
            <a:spLocks noChangeArrowheads="1"/>
          </p:cNvSpPr>
          <p:nvPr/>
        </p:nvSpPr>
        <p:spPr bwMode="auto">
          <a:xfrm>
            <a:off x="457200" y="304800"/>
            <a:ext cx="8229600" cy="1141413"/>
          </a:xfrm>
          <a:prstGeom prst="roundRect">
            <a:avLst>
              <a:gd name="adj" fmla="val 16667"/>
            </a:avLst>
          </a:prstGeom>
          <a:solidFill>
            <a:srgbClr val="7030A0"/>
          </a:solidFill>
          <a:ln w="38100">
            <a:solidFill>
              <a:srgbClr val="FFFFFF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4000" b="1" dirty="0" smtClean="0">
                <a:solidFill>
                  <a:srgbClr val="FFFFFF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Equity</a:t>
            </a:r>
            <a:r>
              <a:rPr lang="en-US" sz="4000" dirty="0" smtClean="0">
                <a:solidFill>
                  <a:srgbClr val="FFFFFF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 Theory </a:t>
            </a:r>
            <a:r>
              <a:rPr lang="en-US" sz="2800" dirty="0" smtClean="0">
                <a:solidFill>
                  <a:srgbClr val="FFFFFF"/>
                </a:solidFill>
                <a:latin typeface="+mj-lt"/>
                <a:ea typeface="Times New Roman" pitchFamily="-110" charset="0"/>
                <a:cs typeface="Times New Roman" pitchFamily="-110" charset="0"/>
              </a:rPr>
              <a:t>(cont’d)</a:t>
            </a:r>
            <a:endParaRPr lang="en-US" sz="4000" dirty="0">
              <a:solidFill>
                <a:srgbClr val="FFFFFF"/>
              </a:solidFill>
              <a:latin typeface="+mj-lt"/>
              <a:ea typeface="Times New Roman" pitchFamily="-110" charset="0"/>
              <a:cs typeface="Times New Roman" pitchFamily="-110" charset="0"/>
            </a:endParaRPr>
          </a:p>
        </p:txBody>
      </p:sp>
      <p:sp>
        <p:nvSpPr>
          <p:cNvPr id="11" name="TextBox 22"/>
          <p:cNvSpPr>
            <a:spLocks noChangeArrowheads="1"/>
          </p:cNvSpPr>
          <p:nvPr/>
        </p:nvSpPr>
        <p:spPr bwMode="auto">
          <a:xfrm>
            <a:off x="381000" y="1622822"/>
            <a:ext cx="8382000" cy="578882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>
            <a:outerShdw blurRad="63500" sx="102000" sy="102000" algn="ctr" rotWithShape="0">
              <a:srgbClr val="000000">
                <a:alpha val="39999"/>
              </a:srgbClr>
            </a:outerShdw>
          </a:effectLst>
        </p:spPr>
        <p:txBody>
          <a:bodyPr wrap="square">
            <a:spAutoFit/>
          </a:bodyPr>
          <a:lstStyle/>
          <a:p>
            <a:pPr marL="182563" indent="-182563">
              <a:spcAft>
                <a:spcPts val="0"/>
              </a:spcAft>
              <a:defRPr/>
            </a:pP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-110" charset="0"/>
                <a:cs typeface="Times New Roman" pitchFamily="-110" charset="0"/>
              </a:rPr>
              <a:t>The social comparison process (reminder):</a:t>
            </a:r>
            <a:endParaRPr lang="en-US" sz="2800" dirty="0" smtClean="0">
              <a:latin typeface="+mj-lt"/>
              <a:ea typeface="Times New Roman" pitchFamily="-110" charset="0"/>
              <a:cs typeface="Times New Roman" pitchFamily="-11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71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 animBg="1"/>
      <p:bldP spid="14" grpId="0" animBg="1"/>
      <p:bldP spid="15" grpId="0" animBg="1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sz="4800" smtClean="0"/>
              <a:t>Equity Theory</a:t>
            </a:r>
            <a:br>
              <a:rPr lang="en-CA" sz="4800" smtClean="0"/>
            </a:br>
            <a:endParaRPr lang="en-CA" sz="4800" smtClean="0"/>
          </a:p>
        </p:txBody>
      </p:sp>
      <p:sp>
        <p:nvSpPr>
          <p:cNvPr id="33796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sz="2800" dirty="0" smtClean="0">
                <a:solidFill>
                  <a:srgbClr val="C00000"/>
                </a:solidFill>
              </a:rPr>
              <a:t>States that job satisfaction stems from a comparison of </a:t>
            </a:r>
            <a:r>
              <a:rPr lang="en-CA" sz="2800" u="sng" dirty="0" smtClean="0">
                <a:solidFill>
                  <a:srgbClr val="C00000"/>
                </a:solidFill>
              </a:rPr>
              <a:t>the inputs one invests</a:t>
            </a:r>
            <a:r>
              <a:rPr lang="en-CA" sz="2800" dirty="0" smtClean="0">
                <a:solidFill>
                  <a:srgbClr val="C00000"/>
                </a:solidFill>
              </a:rPr>
              <a:t> in a job and the </a:t>
            </a:r>
            <a:r>
              <a:rPr lang="en-CA" sz="2800" u="sng" dirty="0" smtClean="0">
                <a:solidFill>
                  <a:srgbClr val="C00000"/>
                </a:solidFill>
              </a:rPr>
              <a:t>outcomes one receives</a:t>
            </a:r>
            <a:r>
              <a:rPr lang="en-CA" sz="2800" dirty="0" smtClean="0">
                <a:solidFill>
                  <a:srgbClr val="C00000"/>
                </a:solidFill>
              </a:rPr>
              <a:t> in comparison to the inputs and outcomes of another person or group.</a:t>
            </a:r>
          </a:p>
          <a:p>
            <a:pPr eaLnBrk="1" hangingPunct="1"/>
            <a:endParaRPr lang="en-CA" sz="2800" dirty="0" smtClean="0">
              <a:solidFill>
                <a:srgbClr val="C00000"/>
              </a:solidFill>
            </a:endParaRPr>
          </a:p>
        </p:txBody>
      </p:sp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878C43-2D4D-4388-B11B-8AB1DDA22EB0}" type="slidenum">
              <a:rPr lang="en-CA" smtClean="0"/>
              <a:pPr>
                <a:defRPr/>
              </a:pPr>
              <a:t>24</a:t>
            </a:fld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3"/>
          <p:cNvSpPr>
            <a:spLocks noGrp="1" noChangeArrowheads="1"/>
          </p:cNvSpPr>
          <p:nvPr>
            <p:ph type="title"/>
          </p:nvPr>
        </p:nvSpPr>
        <p:spPr>
          <a:xfrm>
            <a:off x="1350963" y="476250"/>
            <a:ext cx="7793037" cy="1462088"/>
          </a:xfrm>
        </p:spPr>
        <p:txBody>
          <a:bodyPr/>
          <a:lstStyle/>
          <a:p>
            <a:pPr eaLnBrk="1" hangingPunct="1"/>
            <a:r>
              <a:rPr lang="en-US" b="1" smtClean="0"/>
              <a:t>Distributive Fairness</a:t>
            </a:r>
            <a:endParaRPr lang="en-CA" b="1" smtClean="0"/>
          </a:p>
        </p:txBody>
      </p:sp>
      <p:sp>
        <p:nvSpPr>
          <p:cNvPr id="38915" name="Rectangle 2"/>
          <p:cNvSpPr>
            <a:spLocks noGrp="1" noChangeArrowheads="1"/>
          </p:cNvSpPr>
          <p:nvPr>
            <p:ph idx="1"/>
          </p:nvPr>
        </p:nvSpPr>
        <p:spPr>
          <a:xfrm>
            <a:off x="1584325" y="2016125"/>
            <a:ext cx="6408738" cy="4105275"/>
          </a:xfrm>
        </p:spPr>
        <p:txBody>
          <a:bodyPr/>
          <a:lstStyle/>
          <a:p>
            <a:pPr lvl="1" eaLnBrk="1" hangingPunct="1"/>
            <a:r>
              <a:rPr lang="en-US" sz="3200" dirty="0" smtClean="0">
                <a:solidFill>
                  <a:srgbClr val="FF0000"/>
                </a:solidFill>
              </a:rPr>
              <a:t>Fairness in who gets what </a:t>
            </a:r>
          </a:p>
          <a:p>
            <a:pPr lvl="1" eaLnBrk="1" hangingPunct="1"/>
            <a:r>
              <a:rPr lang="en-US" sz="3200" dirty="0" smtClean="0">
                <a:solidFill>
                  <a:schemeClr val="tx2"/>
                </a:solidFill>
              </a:rPr>
              <a:t>Fairness that occurs when people receive what they think they deserve from their jobs.</a:t>
            </a:r>
          </a:p>
        </p:txBody>
      </p:sp>
      <p:sp>
        <p:nvSpPr>
          <p:cNvPr id="2253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BAB36D-8722-45F7-AB22-AF95E41FB42D}" type="slidenum">
              <a:rPr lang="en-CA" smtClean="0"/>
              <a:pPr>
                <a:defRPr/>
              </a:pPr>
              <a:t>25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164172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sz="4800" smtClean="0"/>
              <a:t>Procedural Fairness</a:t>
            </a:r>
            <a:br>
              <a:rPr lang="en-CA" sz="4800" smtClean="0"/>
            </a:br>
            <a:endParaRPr lang="en-CA" sz="4800" smtClean="0"/>
          </a:p>
        </p:txBody>
      </p:sp>
      <p:sp>
        <p:nvSpPr>
          <p:cNvPr id="3686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dirty="0">
                <a:solidFill>
                  <a:srgbClr val="FF0000"/>
                </a:solidFill>
              </a:rPr>
              <a:t>Fairness in HOW THINGS ARE DONE</a:t>
            </a:r>
          </a:p>
          <a:p>
            <a:pPr eaLnBrk="1" hangingPunct="1"/>
            <a:r>
              <a:rPr lang="en-CA" dirty="0" smtClean="0">
                <a:solidFill>
                  <a:schemeClr val="tx2"/>
                </a:solidFill>
              </a:rPr>
              <a:t>Fairness that occurs when the process used to determine work outcomes is seen as reasonable.</a:t>
            </a:r>
          </a:p>
          <a:p>
            <a:pPr eaLnBrk="1" hangingPunct="1"/>
            <a:r>
              <a:rPr lang="en-CA" dirty="0" smtClean="0">
                <a:solidFill>
                  <a:schemeClr val="tx2"/>
                </a:solidFill>
              </a:rPr>
              <a:t>It is concerned with </a:t>
            </a:r>
            <a:r>
              <a:rPr lang="en-CA" i="1" dirty="0" smtClean="0">
                <a:solidFill>
                  <a:schemeClr val="tx2"/>
                </a:solidFill>
              </a:rPr>
              <a:t>how</a:t>
            </a:r>
            <a:r>
              <a:rPr lang="en-CA" dirty="0" smtClean="0">
                <a:solidFill>
                  <a:schemeClr val="tx2"/>
                </a:solidFill>
              </a:rPr>
              <a:t> outcomes are decided and allocated.</a:t>
            </a:r>
          </a:p>
          <a:p>
            <a:pPr eaLnBrk="1" hangingPunct="1"/>
            <a:endParaRPr lang="en-CA" dirty="0" smtClean="0">
              <a:solidFill>
                <a:schemeClr val="tx2"/>
              </a:solidFill>
            </a:endParaRPr>
          </a:p>
        </p:txBody>
      </p:sp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3C6525-5A0E-4772-894E-C0A91A409D8F}" type="slidenum">
              <a:rPr lang="en-CA" smtClean="0"/>
              <a:pPr>
                <a:defRPr/>
              </a:pPr>
              <a:t>26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85798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-603250"/>
            <a:ext cx="7972425" cy="1703388"/>
          </a:xfrm>
        </p:spPr>
        <p:txBody>
          <a:bodyPr/>
          <a:lstStyle/>
          <a:p>
            <a:pPr eaLnBrk="1" hangingPunct="1"/>
            <a:r>
              <a:rPr lang="en-CA" smtClean="0"/>
              <a:t>Procedural Fairness</a:t>
            </a:r>
          </a:p>
        </p:txBody>
      </p:sp>
      <p:sp>
        <p:nvSpPr>
          <p:cNvPr id="37892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125538"/>
            <a:ext cx="7772400" cy="4114800"/>
          </a:xfrm>
        </p:spPr>
        <p:txBody>
          <a:bodyPr/>
          <a:lstStyle/>
          <a:p>
            <a:pPr eaLnBrk="1" hangingPunct="1"/>
            <a:r>
              <a:rPr lang="en-CA" smtClean="0">
                <a:solidFill>
                  <a:schemeClr val="tx2"/>
                </a:solidFill>
              </a:rPr>
              <a:t>Occurs when the employer:</a:t>
            </a:r>
          </a:p>
          <a:p>
            <a:pPr lvl="1" eaLnBrk="1" hangingPunct="1"/>
            <a:r>
              <a:rPr lang="en-CA" smtClean="0">
                <a:solidFill>
                  <a:schemeClr val="tx2"/>
                </a:solidFill>
              </a:rPr>
              <a:t>Gives adequate reasons for his/her decisions</a:t>
            </a:r>
          </a:p>
          <a:p>
            <a:pPr lvl="1" eaLnBrk="1" hangingPunct="1"/>
            <a:r>
              <a:rPr lang="en-CA" smtClean="0">
                <a:solidFill>
                  <a:schemeClr val="tx2"/>
                </a:solidFill>
              </a:rPr>
              <a:t>Follows consistent procedures</a:t>
            </a:r>
          </a:p>
          <a:p>
            <a:pPr lvl="1" eaLnBrk="1" hangingPunct="1"/>
            <a:r>
              <a:rPr lang="en-CA" smtClean="0">
                <a:solidFill>
                  <a:schemeClr val="tx2"/>
                </a:solidFill>
              </a:rPr>
              <a:t>Uses accurate information and appears unbiased</a:t>
            </a:r>
          </a:p>
          <a:p>
            <a:pPr lvl="1" eaLnBrk="1" hangingPunct="1"/>
            <a:r>
              <a:rPr lang="en-CA" smtClean="0">
                <a:solidFill>
                  <a:schemeClr val="tx2"/>
                </a:solidFill>
              </a:rPr>
              <a:t>Allows two-way communication during the allocation process</a:t>
            </a:r>
          </a:p>
          <a:p>
            <a:pPr lvl="1" eaLnBrk="1" hangingPunct="1"/>
            <a:r>
              <a:rPr lang="en-CA" smtClean="0">
                <a:solidFill>
                  <a:schemeClr val="tx2"/>
                </a:solidFill>
              </a:rPr>
              <a:t>Welcomes appeals of the procedure or allocation</a:t>
            </a:r>
          </a:p>
        </p:txBody>
      </p:sp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892C12-802A-4145-BA59-34BA6F3A7A70}" type="slidenum">
              <a:rPr lang="en-CA" smtClean="0"/>
              <a:pPr>
                <a:defRPr/>
              </a:pPr>
              <a:t>27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21144077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Interactional fairness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Fairness in how people are treated</a:t>
            </a:r>
          </a:p>
          <a:p>
            <a:endParaRPr lang="en-CA" dirty="0"/>
          </a:p>
          <a:p>
            <a:r>
              <a:rPr lang="en-CA" dirty="0" smtClean="0"/>
              <a:t> Are employees treated </a:t>
            </a:r>
            <a:r>
              <a:rPr lang="en-CA" dirty="0"/>
              <a:t>with politeness, dignity, and </a:t>
            </a:r>
            <a:r>
              <a:rPr lang="en-CA" dirty="0" smtClean="0"/>
              <a:t>respect?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05B6E8-40E4-4D37-BA3E-A558BFE24E67}" type="slidenum">
              <a:rPr lang="en-CA" smtClean="0"/>
              <a:pPr>
                <a:defRPr/>
              </a:pPr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24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Correcting Inequity Feelings</a:t>
            </a:r>
          </a:p>
        </p:txBody>
      </p:sp>
      <p:sp>
        <p:nvSpPr>
          <p:cNvPr id="67616" name="Footer Placeholder 6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/>
              <a:t>© 2009 The McGraw-Hill Companies, Inc. All rights reserved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B1B7CD-AA27-4415-8D4D-E37B2258012A}" type="slidenum">
              <a:rPr lang="en-US"/>
              <a:pPr>
                <a:defRPr/>
              </a:pPr>
              <a:t>29</a:t>
            </a:fld>
            <a:endParaRPr lang="en-US"/>
          </a:p>
        </p:txBody>
      </p:sp>
      <p:graphicFrame>
        <p:nvGraphicFramePr>
          <p:cNvPr id="121896" name="Group 40"/>
          <p:cNvGraphicFramePr>
            <a:graphicFrameLocks noGrp="1"/>
          </p:cNvGraphicFramePr>
          <p:nvPr/>
        </p:nvGraphicFramePr>
        <p:xfrm>
          <a:off x="914400" y="2019300"/>
          <a:ext cx="7391400" cy="4001135"/>
        </p:xfrm>
        <a:graphic>
          <a:graphicData uri="http://schemas.openxmlformats.org/drawingml/2006/table">
            <a:tbl>
              <a:tblPr/>
              <a:tblGrid>
                <a:gridCol w="3276600"/>
                <a:gridCol w="4114800"/>
              </a:tblGrid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Reduce our inputs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Less organizational citizenship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83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Increase our outcomes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Ask for pay increase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Increase other’s inputs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Ask coworker to work harder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Reduce other’s outputs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Ask boss to stop giving other preferred treatment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Change our perceptions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Start thinking that other’s perks aren’t really so valuable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83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Change comparison other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Compare self to someone closer to your situation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Leave the field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E3E3E"/>
                          </a:solidFill>
                          <a:effectLst/>
                          <a:latin typeface="Tahoma" pitchFamily="34" charset="0"/>
                          <a:ea typeface="ヒラギノ角ゴ Pro W3" pitchFamily="-109" charset="-128"/>
                        </a:rPr>
                        <a:t>Quit job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965" name="Text Box 36"/>
          <p:cNvSpPr txBox="1">
            <a:spLocks noChangeArrowheads="1"/>
          </p:cNvSpPr>
          <p:nvPr/>
        </p:nvSpPr>
        <p:spPr bwMode="auto">
          <a:xfrm>
            <a:off x="914400" y="1584325"/>
            <a:ext cx="34020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742905"/>
                </a:solidFill>
                <a:latin typeface="Arial" charset="0"/>
              </a:rPr>
              <a:t>Actions to correct inequity</a:t>
            </a:r>
          </a:p>
        </p:txBody>
      </p:sp>
      <p:sp>
        <p:nvSpPr>
          <p:cNvPr id="39966" name="Text Box 37"/>
          <p:cNvSpPr txBox="1">
            <a:spLocks noChangeArrowheads="1"/>
          </p:cNvSpPr>
          <p:nvPr/>
        </p:nvSpPr>
        <p:spPr bwMode="auto">
          <a:xfrm>
            <a:off x="5867400" y="1584325"/>
            <a:ext cx="1228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742905"/>
                </a:solidFill>
                <a:latin typeface="Arial" charset="0"/>
              </a:rPr>
              <a:t>Example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366731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85950" y="1830390"/>
            <a:ext cx="5829300" cy="113823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COMPARABLE  WORTH</a:t>
            </a:r>
          </a:p>
        </p:txBody>
      </p:sp>
      <p:sp>
        <p:nvSpPr>
          <p:cNvPr id="6349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3490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286500" y="6248400"/>
            <a:ext cx="1428750" cy="4572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B15D7B26-9612-4BBC-B3EA-EF5AE2FF1BA8}" type="slidenum">
              <a:rPr lang="en-CA" smtClean="0">
                <a:solidFill>
                  <a:schemeClr val="bg2"/>
                </a:solidFill>
              </a:rPr>
              <a:pPr eaLnBrk="1" hangingPunct="1"/>
              <a:t>30</a:t>
            </a:fld>
            <a:endParaRPr lang="en-CA" smtClean="0">
              <a:solidFill>
                <a:schemeClr val="bg2"/>
              </a:solidFill>
            </a:endParaRPr>
          </a:p>
        </p:txBody>
      </p:sp>
      <p:pic>
        <p:nvPicPr>
          <p:cNvPr id="6146" name="Picture 2" descr="http://infousa.state.gov/government/overview/images/equ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989" y="2924946"/>
            <a:ext cx="1821656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54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>
          <a:xfrm>
            <a:off x="1657350" y="304800"/>
            <a:ext cx="5829300" cy="1143000"/>
          </a:xfrm>
        </p:spPr>
        <p:txBody>
          <a:bodyPr/>
          <a:lstStyle/>
          <a:p>
            <a:pPr eaLnBrk="1" hangingPunct="1"/>
            <a:r>
              <a:rPr lang="en-US" smtClean="0"/>
              <a:t>Comparable worth</a:t>
            </a:r>
          </a:p>
        </p:txBody>
      </p:sp>
      <p:sp>
        <p:nvSpPr>
          <p:cNvPr id="65540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600"/>
              <a:t>Focuses on paying an entire profession or occupation the same wage rate as a second profession or occupation, both of which are determined by some outside authority to be of the same value to an employer.</a:t>
            </a:r>
          </a:p>
        </p:txBody>
      </p:sp>
      <p:sp>
        <p:nvSpPr>
          <p:cNvPr id="6553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24613" y="6243638"/>
            <a:ext cx="1428750" cy="4572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1AA1F1B9-740F-4490-88D6-C952D7434E72}" type="slidenum">
              <a:rPr lang="en-CA" smtClean="0"/>
              <a:pPr eaLnBrk="1" hangingPunct="1"/>
              <a:t>31</a:t>
            </a:fld>
            <a:endParaRPr lang="en-CA" smtClean="0"/>
          </a:p>
        </p:txBody>
      </p:sp>
      <p:graphicFrame>
        <p:nvGraphicFramePr>
          <p:cNvPr id="65541" name="Object 4"/>
          <p:cNvGraphicFramePr>
            <a:graphicFrameLocks noChangeAspect="1"/>
          </p:cNvGraphicFramePr>
          <p:nvPr/>
        </p:nvGraphicFramePr>
        <p:xfrm>
          <a:off x="6272212" y="4724400"/>
          <a:ext cx="1728788" cy="185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lip" r:id="rId3" imgW="2305616" imgH="1881612" progId="MS_ClipArt_Gallery.2">
                  <p:embed/>
                </p:oleObj>
              </mc:Choice>
              <mc:Fallback>
                <p:oleObj name="Clip" r:id="rId3" imgW="2305616" imgH="1881612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2212" y="4724400"/>
                        <a:ext cx="1728788" cy="1855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806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3143250" y="3581402"/>
            <a:ext cx="2628900" cy="1077218"/>
          </a:xfrm>
          <a:prstGeom prst="rect">
            <a:avLst/>
          </a:prstGeom>
          <a:solidFill>
            <a:schemeClr val="accent2"/>
          </a:solidFill>
          <a:ln w="571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/>
              <a:t>Pay Differences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2000250" y="1447800"/>
            <a:ext cx="1764266" cy="1600438"/>
          </a:xfrm>
          <a:prstGeom prst="rect">
            <a:avLst/>
          </a:prstGeom>
          <a:solidFill>
            <a:srgbClr val="FFFFFF"/>
          </a:solidFill>
          <a:ln w="5715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Firm Differences</a:t>
            </a:r>
          </a:p>
          <a:p>
            <a:r>
              <a:rPr lang="en-US" sz="1600"/>
              <a:t>Strategy</a:t>
            </a:r>
          </a:p>
          <a:p>
            <a:r>
              <a:rPr lang="en-US" sz="1600"/>
              <a:t>Technology</a:t>
            </a:r>
          </a:p>
          <a:p>
            <a:r>
              <a:rPr lang="en-US" sz="1600"/>
              <a:t>Size</a:t>
            </a:r>
          </a:p>
          <a:p>
            <a:r>
              <a:rPr lang="en-US" sz="1600"/>
              <a:t>Ability to Pay</a:t>
            </a:r>
          </a:p>
          <a:p>
            <a:r>
              <a:rPr lang="en-US" sz="1600"/>
              <a:t>Pay Policy</a:t>
            </a:r>
            <a:endParaRPr lang="en-US"/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1371601" y="3657602"/>
            <a:ext cx="1315425" cy="1384995"/>
          </a:xfrm>
          <a:prstGeom prst="rect">
            <a:avLst/>
          </a:prstGeom>
          <a:solidFill>
            <a:schemeClr val="folHlink"/>
          </a:solidFill>
          <a:ln w="571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Employee </a:t>
            </a:r>
          </a:p>
          <a:p>
            <a:r>
              <a:rPr lang="en-US"/>
              <a:t>Differences </a:t>
            </a:r>
          </a:p>
          <a:p>
            <a:r>
              <a:rPr lang="en-US" sz="1600"/>
              <a:t>Performance</a:t>
            </a:r>
          </a:p>
          <a:p>
            <a:r>
              <a:rPr lang="en-US" sz="1600"/>
              <a:t>Absenteeism</a:t>
            </a:r>
          </a:p>
          <a:p>
            <a:r>
              <a:rPr lang="en-US" sz="1600"/>
              <a:t>Turnover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2114550" y="5373216"/>
            <a:ext cx="2445478" cy="861774"/>
          </a:xfrm>
          <a:prstGeom prst="rect">
            <a:avLst/>
          </a:prstGeom>
          <a:solidFill>
            <a:schemeClr val="hlink"/>
          </a:solidFill>
          <a:ln w="571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dirty="0"/>
              <a:t>Work Differences</a:t>
            </a:r>
          </a:p>
          <a:p>
            <a:r>
              <a:rPr lang="en-US" sz="1600" dirty="0"/>
              <a:t>Skill, effort, responsibility, </a:t>
            </a:r>
          </a:p>
          <a:p>
            <a:r>
              <a:rPr lang="en-US" sz="1600" dirty="0"/>
              <a:t>working conditions</a:t>
            </a:r>
            <a:endParaRPr lang="en-US" dirty="0"/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6005512" y="3962400"/>
            <a:ext cx="1995488" cy="369332"/>
          </a:xfrm>
          <a:prstGeom prst="rect">
            <a:avLst/>
          </a:prstGeom>
          <a:solidFill>
            <a:schemeClr val="accent1"/>
          </a:solidFill>
          <a:ln w="571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/>
              <a:t>Discrimination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4857750" y="5181602"/>
            <a:ext cx="851515" cy="646331"/>
          </a:xfrm>
          <a:prstGeom prst="rect">
            <a:avLst/>
          </a:prstGeom>
          <a:solidFill>
            <a:srgbClr val="339966"/>
          </a:solidFill>
          <a:ln w="571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Labor </a:t>
            </a:r>
          </a:p>
          <a:p>
            <a:r>
              <a:rPr lang="en-US"/>
              <a:t>Market</a:t>
            </a:r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6115050" y="1981202"/>
            <a:ext cx="1351652" cy="646331"/>
          </a:xfrm>
          <a:prstGeom prst="rect">
            <a:avLst/>
          </a:prstGeom>
          <a:solidFill>
            <a:srgbClr val="CCFFFF"/>
          </a:solidFill>
          <a:ln w="571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Union </a:t>
            </a:r>
          </a:p>
          <a:p>
            <a:r>
              <a:rPr lang="en-US"/>
              <a:t>Membership</a:t>
            </a: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4286250" y="1600200"/>
            <a:ext cx="1351652" cy="1107996"/>
          </a:xfrm>
          <a:prstGeom prst="rect">
            <a:avLst/>
          </a:prstGeom>
          <a:solidFill>
            <a:srgbClr val="C0C0C0"/>
          </a:solidFill>
          <a:ln w="571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Employee</a:t>
            </a:r>
          </a:p>
          <a:p>
            <a:r>
              <a:rPr lang="en-US" sz="1600"/>
              <a:t>Education</a:t>
            </a:r>
          </a:p>
          <a:p>
            <a:r>
              <a:rPr lang="en-US" sz="1600"/>
              <a:t>Seniority</a:t>
            </a:r>
          </a:p>
          <a:p>
            <a:r>
              <a:rPr lang="en-US" sz="1600"/>
              <a:t>Qualifications</a:t>
            </a:r>
            <a:endParaRPr lang="en-US"/>
          </a:p>
        </p:txBody>
      </p:sp>
      <p:sp>
        <p:nvSpPr>
          <p:cNvPr id="39951" name="Rectangle 1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Pay Difference Explanations</a:t>
            </a:r>
          </a:p>
        </p:txBody>
      </p:sp>
      <p:sp>
        <p:nvSpPr>
          <p:cNvPr id="39952" name="Rectangle 16"/>
          <p:cNvSpPr>
            <a:spLocks noGrp="1" noChangeArrowheads="1"/>
          </p:cNvSpPr>
          <p:nvPr>
            <p:ph idx="1"/>
          </p:nvPr>
        </p:nvSpPr>
        <p:spPr>
          <a:xfrm>
            <a:off x="5029200" y="6324600"/>
            <a:ext cx="6515100" cy="4800600"/>
          </a:xfrm>
        </p:spPr>
        <p:txBody>
          <a:bodyPr/>
          <a:lstStyle/>
          <a:p>
            <a:endParaRPr lang="en-US"/>
          </a:p>
        </p:txBody>
      </p:sp>
      <p:sp>
        <p:nvSpPr>
          <p:cNvPr id="39953" name="AutoShape 17"/>
          <p:cNvSpPr>
            <a:spLocks noChangeArrowheads="1"/>
          </p:cNvSpPr>
          <p:nvPr/>
        </p:nvSpPr>
        <p:spPr bwMode="auto">
          <a:xfrm>
            <a:off x="2571750" y="3733802"/>
            <a:ext cx="571500" cy="485775"/>
          </a:xfrm>
          <a:prstGeom prst="rightArrow">
            <a:avLst>
              <a:gd name="adj1" fmla="val 50000"/>
              <a:gd name="adj2" fmla="val 39216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9954" name="AutoShape 18"/>
          <p:cNvSpPr>
            <a:spLocks noChangeArrowheads="1"/>
          </p:cNvSpPr>
          <p:nvPr/>
        </p:nvSpPr>
        <p:spPr bwMode="auto">
          <a:xfrm>
            <a:off x="3600450" y="4267200"/>
            <a:ext cx="285750" cy="1066800"/>
          </a:xfrm>
          <a:prstGeom prst="upArrow">
            <a:avLst>
              <a:gd name="adj1" fmla="val 50000"/>
              <a:gd name="adj2" fmla="val 70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9955" name="AutoShape 19"/>
          <p:cNvSpPr>
            <a:spLocks noChangeArrowheads="1"/>
          </p:cNvSpPr>
          <p:nvPr/>
        </p:nvSpPr>
        <p:spPr bwMode="auto">
          <a:xfrm>
            <a:off x="4857750" y="4343400"/>
            <a:ext cx="342900" cy="609600"/>
          </a:xfrm>
          <a:prstGeom prst="up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9962" name="AutoShape 26"/>
          <p:cNvSpPr>
            <a:spLocks noChangeArrowheads="1"/>
          </p:cNvSpPr>
          <p:nvPr/>
        </p:nvSpPr>
        <p:spPr bwMode="auto">
          <a:xfrm>
            <a:off x="3028950" y="3124200"/>
            <a:ext cx="62865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9963" name="AutoShape 27"/>
          <p:cNvSpPr>
            <a:spLocks noChangeArrowheads="1"/>
          </p:cNvSpPr>
          <p:nvPr/>
        </p:nvSpPr>
        <p:spPr bwMode="auto">
          <a:xfrm>
            <a:off x="4800600" y="3048000"/>
            <a:ext cx="28575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9964" name="AutoShape 28"/>
          <p:cNvSpPr>
            <a:spLocks noChangeArrowheads="1"/>
          </p:cNvSpPr>
          <p:nvPr/>
        </p:nvSpPr>
        <p:spPr bwMode="auto">
          <a:xfrm>
            <a:off x="5829300" y="3810000"/>
            <a:ext cx="571500" cy="228600"/>
          </a:xfrm>
          <a:prstGeom prst="leftArrow">
            <a:avLst>
              <a:gd name="adj1" fmla="val 50000"/>
              <a:gd name="adj2" fmla="val 83333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9971" name="AutoShape 35"/>
          <p:cNvSpPr>
            <a:spLocks noChangeArrowheads="1"/>
          </p:cNvSpPr>
          <p:nvPr/>
        </p:nvSpPr>
        <p:spPr bwMode="auto">
          <a:xfrm rot="-1054405">
            <a:off x="6106716" y="2978152"/>
            <a:ext cx="1075134" cy="485775"/>
          </a:xfrm>
          <a:prstGeom prst="leftArrow">
            <a:avLst>
              <a:gd name="adj1" fmla="val 50000"/>
              <a:gd name="adj2" fmla="val 73774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5605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animBg="1" autoUpdateAnimBg="0"/>
      <p:bldP spid="39940" grpId="0" animBg="1" autoUpdateAnimBg="0"/>
      <p:bldP spid="39941" grpId="0" animBg="1" autoUpdateAnimBg="0"/>
      <p:bldP spid="39942" grpId="0" animBg="1" autoUpdateAnimBg="0"/>
      <p:bldP spid="39943" grpId="0" animBg="1" autoUpdateAnimBg="0"/>
      <p:bldP spid="39944" grpId="0" animBg="1" autoUpdateAnimBg="0"/>
      <p:bldP spid="39945" grpId="0" animBg="1" autoUpdateAnimBg="0"/>
      <p:bldP spid="39946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Job Evaluation Point System</a:t>
            </a:r>
            <a:endParaRPr lang="en-US" smtClean="0"/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  <a:t>Points are awarded for different job</a:t>
            </a:r>
            <a:r>
              <a:rPr lang="en-US" sz="4000"/>
              <a:t> </a:t>
            </a:r>
            <a: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  <a:t>criteria:</a:t>
            </a:r>
            <a:endParaRPr lang="en-US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 eaLnBrk="1" hangingPunct="1">
              <a:defRPr/>
            </a:pPr>
            <a:r>
              <a:rPr lang="en-US" sz="3600"/>
              <a:t>skill</a:t>
            </a:r>
          </a:p>
          <a:p>
            <a:pPr lvl="1" eaLnBrk="1" hangingPunct="1">
              <a:defRPr/>
            </a:pPr>
            <a:r>
              <a:rPr lang="en-US" sz="3600"/>
              <a:t>effort</a:t>
            </a:r>
          </a:p>
          <a:p>
            <a:pPr lvl="1" eaLnBrk="1" hangingPunct="1">
              <a:defRPr/>
            </a:pPr>
            <a:r>
              <a:rPr lang="en-US" sz="3600"/>
              <a:t>responsibility</a:t>
            </a:r>
          </a:p>
          <a:p>
            <a:pPr lvl="1" eaLnBrk="1" hangingPunct="1">
              <a:defRPr/>
            </a:pPr>
            <a:r>
              <a:rPr lang="en-US" sz="3600"/>
              <a:t>working conditions</a:t>
            </a:r>
          </a:p>
        </p:txBody>
      </p:sp>
      <p:sp>
        <p:nvSpPr>
          <p:cNvPr id="6656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24613" y="6243638"/>
            <a:ext cx="1428750" cy="4572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0002E448-AF50-4937-BC64-451C0B0C99D4}" type="slidenum">
              <a:rPr lang="en-CA" smtClean="0"/>
              <a:pPr eaLnBrk="1" hangingPunct="1"/>
              <a:t>33</a:t>
            </a:fld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70889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5"/>
          <p:cNvSpPr>
            <a:spLocks noGrp="1"/>
          </p:cNvSpPr>
          <p:nvPr>
            <p:ph type="title"/>
          </p:nvPr>
        </p:nvSpPr>
        <p:spPr>
          <a:xfrm>
            <a:off x="1945201" y="332656"/>
            <a:ext cx="6589199" cy="128089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Expectancy Theory (Victor Vroom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n-US" dirty="0" smtClean="0"/>
          </a:p>
          <a:p>
            <a:pPr eaLnBrk="1" hangingPunct="1">
              <a:buFontTx/>
              <a:buNone/>
            </a:pPr>
            <a:endParaRPr lang="en-US" dirty="0" smtClean="0"/>
          </a:p>
          <a:p>
            <a:pPr eaLnBrk="1" hangingPunct="1">
              <a:buFontTx/>
              <a:buNone/>
            </a:pPr>
            <a:r>
              <a:rPr lang="en-US" dirty="0" smtClean="0"/>
              <a:t>	</a:t>
            </a:r>
          </a:p>
        </p:txBody>
      </p:sp>
      <p:sp>
        <p:nvSpPr>
          <p:cNvPr id="6144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Copyright © 2012 by Nelson Education Limited.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51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702769-7876-4433-9F81-C6B830159507}" type="slidenum">
              <a:rPr lang="en-US" smtClean="0"/>
              <a:pPr>
                <a:defRPr/>
              </a:pPr>
              <a:t>34</a:t>
            </a:fld>
            <a:endParaRPr lang="en-US" smtClean="0"/>
          </a:p>
        </p:txBody>
      </p:sp>
      <p:pic>
        <p:nvPicPr>
          <p:cNvPr id="37894" name="Content Placeholder 13" descr="tightrope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rcRect r="10042" b="25980"/>
          <a:stretch>
            <a:fillRect/>
          </a:stretch>
        </p:blipFill>
        <p:spPr>
          <a:xfrm>
            <a:off x="5105400" y="1752600"/>
            <a:ext cx="4038600" cy="4054475"/>
          </a:xfrm>
        </p:spPr>
      </p:pic>
      <p:sp>
        <p:nvSpPr>
          <p:cNvPr id="40967" name="Rectangle 2"/>
          <p:cNvSpPr>
            <a:spLocks noChangeArrowheads="1"/>
          </p:cNvSpPr>
          <p:nvPr/>
        </p:nvSpPr>
        <p:spPr bwMode="auto">
          <a:xfrm>
            <a:off x="685800" y="56388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968" name="Rectangle 3"/>
          <p:cNvSpPr>
            <a:spLocks noChangeArrowheads="1"/>
          </p:cNvSpPr>
          <p:nvPr/>
        </p:nvSpPr>
        <p:spPr bwMode="auto">
          <a:xfrm>
            <a:off x="3124200" y="56388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 bwMode="auto">
          <a:xfrm>
            <a:off x="225425" y="3048000"/>
            <a:ext cx="419417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What do I have to do? 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Can I achieve it?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What happens when I am successful?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Is it worth the effort?</a:t>
            </a:r>
            <a:endParaRPr lang="en-US" sz="2800" kern="0" dirty="0">
              <a:latin typeface="+mj-lt"/>
            </a:endParaRPr>
          </a:p>
        </p:txBody>
      </p:sp>
      <p:sp>
        <p:nvSpPr>
          <p:cNvPr id="31753" name="Text Box 6"/>
          <p:cNvSpPr txBox="1">
            <a:spLocks noChangeArrowheads="1"/>
          </p:cNvSpPr>
          <p:nvPr/>
        </p:nvSpPr>
        <p:spPr bwMode="auto">
          <a:xfrm>
            <a:off x="228600" y="1416050"/>
            <a:ext cx="4343400" cy="13843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Focuses on personal perceptions of the performance process:</a:t>
            </a:r>
          </a:p>
        </p:txBody>
      </p:sp>
      <p:sp>
        <p:nvSpPr>
          <p:cNvPr id="40971" name="Rectangle 14"/>
          <p:cNvSpPr>
            <a:spLocks noChangeArrowheads="1"/>
          </p:cNvSpPr>
          <p:nvPr/>
        </p:nvSpPr>
        <p:spPr bwMode="auto">
          <a:xfrm>
            <a:off x="6629400" y="5867400"/>
            <a:ext cx="1936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800"/>
              <a:t>Stock Connection/Jupiter Images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  <p:bldP spid="9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Expectancy Theory (Victor Vroom)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z="2400" dirty="0" smtClean="0"/>
              <a:t>A process theory that states that motivation is determined by the </a:t>
            </a:r>
            <a:r>
              <a:rPr lang="en-CA" sz="2400" u="sng" dirty="0" smtClean="0"/>
              <a:t>outcomes </a:t>
            </a:r>
            <a:r>
              <a:rPr lang="en-CA" sz="2400" dirty="0" smtClean="0"/>
              <a:t>that people </a:t>
            </a:r>
            <a:r>
              <a:rPr lang="en-CA" sz="2400" u="sng" dirty="0" smtClean="0"/>
              <a:t>expect </a:t>
            </a:r>
            <a:r>
              <a:rPr lang="en-CA" sz="2400" dirty="0" smtClean="0"/>
              <a:t>to occur as a result of their actions on the job.</a:t>
            </a:r>
          </a:p>
          <a:p>
            <a:pPr lvl="1" eaLnBrk="1" hangingPunct="1">
              <a:buFont typeface="Wingdings" pitchFamily="2" charset="2"/>
              <a:buNone/>
            </a:pPr>
            <a:endParaRPr lang="en-CA" dirty="0" smtClean="0"/>
          </a:p>
        </p:txBody>
      </p:sp>
      <p:sp>
        <p:nvSpPr>
          <p:cNvPr id="3072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010BE7-37A0-4E08-9F24-DD60472F0465}" type="slidenum">
              <a:rPr lang="en-CA"/>
              <a:pPr>
                <a:defRPr/>
              </a:pPr>
              <a:t>35</a:t>
            </a:fld>
            <a:endParaRPr lang="en-CA"/>
          </a:p>
        </p:txBody>
      </p:sp>
      <p:pic>
        <p:nvPicPr>
          <p:cNvPr id="41989" name="Picture 4" descr="j0299747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8713" y="4076700"/>
            <a:ext cx="1806575" cy="160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06400" y="228600"/>
            <a:ext cx="8331200" cy="685800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800" b="1" smtClean="0"/>
              <a:t>EXPECTANCY THEORY</a:t>
            </a:r>
            <a:r>
              <a:rPr lang="en-US" sz="2400" smtClean="0"/>
              <a:t>                                                          				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486150"/>
            <a:ext cx="8178800" cy="302895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800" smtClean="0"/>
              <a:t>	</a:t>
            </a:r>
            <a:r>
              <a:rPr lang="en-US" sz="28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</a:t>
            </a:r>
            <a:r>
              <a:rPr lang="en-US" sz="2800" smtClean="0">
                <a:solidFill>
                  <a:srgbClr val="000099"/>
                </a:solidFill>
                <a:sym typeface="Monotype Sorts" pitchFamily="2" charset="2"/>
              </a:rPr>
              <a:t></a:t>
            </a:r>
            <a:r>
              <a:rPr lang="en-US" sz="28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</a:t>
            </a:r>
            <a:r>
              <a:rPr lang="en-US" sz="2800" smtClean="0">
                <a:solidFill>
                  <a:srgbClr val="000099"/>
                </a:solidFill>
              </a:rPr>
              <a:t> </a:t>
            </a:r>
            <a:r>
              <a:rPr lang="en-US" sz="280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Expectancy</a:t>
            </a:r>
            <a:r>
              <a:rPr lang="en-US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r>
              <a:rPr lang="en-US" sz="2400" smtClean="0"/>
              <a:t> </a:t>
            </a:r>
            <a:endParaRPr lang="en-US" sz="2800" smtClean="0"/>
          </a:p>
          <a:p>
            <a:pPr eaLnBrk="1" fontAlgn="auto" hangingPunct="1">
              <a:spcBef>
                <a:spcPct val="0"/>
              </a:spcBef>
              <a:spcAft>
                <a:spcPct val="50000"/>
              </a:spcAft>
              <a:buFont typeface="Wingdings" pitchFamily="2" charset="2"/>
              <a:buNone/>
              <a:defRPr/>
            </a:pPr>
            <a:r>
              <a:rPr lang="en-US" sz="2400" smtClean="0"/>
              <a:t>	</a:t>
            </a:r>
            <a:r>
              <a:rPr lang="en-US" sz="2400" smtClean="0">
                <a:solidFill>
                  <a:srgbClr val="000099"/>
                </a:solidFill>
              </a:rPr>
              <a:t>Can I achieve desired level of performance?</a:t>
            </a:r>
          </a:p>
          <a:p>
            <a:pPr eaLnBrk="1" fontAlgn="auto" hangingPunct="1">
              <a:spcBef>
                <a:spcPct val="0"/>
              </a:spcBef>
              <a:spcAft>
                <a:spcPct val="50000"/>
              </a:spcAft>
              <a:buFont typeface="Wingdings" pitchFamily="2" charset="2"/>
              <a:buNone/>
              <a:defRPr/>
            </a:pPr>
            <a:r>
              <a:rPr lang="en-US" sz="2400" smtClean="0"/>
              <a:t>	</a:t>
            </a:r>
            <a:r>
              <a:rPr lang="en-US" sz="28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</a:t>
            </a:r>
            <a:r>
              <a:rPr lang="en-US" sz="2800" smtClean="0">
                <a:solidFill>
                  <a:srgbClr val="000099"/>
                </a:solidFill>
                <a:sym typeface="Monotype Sorts" pitchFamily="2" charset="2"/>
              </a:rPr>
              <a:t></a:t>
            </a:r>
            <a:r>
              <a:rPr lang="en-US" sz="28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Monotype Sorts" pitchFamily="2" charset="2"/>
              </a:rPr>
              <a:t>O </a:t>
            </a:r>
            <a:r>
              <a:rPr lang="en-US" sz="280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Monotype Sorts" pitchFamily="2" charset="2"/>
              </a:rPr>
              <a:t>Instrumentality: </a:t>
            </a:r>
            <a:r>
              <a:rPr lang="en-US" sz="2400" smtClean="0">
                <a:solidFill>
                  <a:srgbClr val="000099"/>
                </a:solidFill>
                <a:sym typeface="Monotype Sorts" pitchFamily="2" charset="2"/>
              </a:rPr>
              <a:t>If I perform at that level, what will</a:t>
            </a:r>
            <a:r>
              <a:rPr lang="en-US" sz="2400" smtClean="0">
                <a:sym typeface="Monotype Sorts" pitchFamily="2" charset="2"/>
              </a:rPr>
              <a:t> </a:t>
            </a:r>
            <a:r>
              <a:rPr lang="en-US" sz="2400" smtClean="0">
                <a:solidFill>
                  <a:srgbClr val="000099"/>
                </a:solidFill>
                <a:sym typeface="Monotype Sorts" pitchFamily="2" charset="2"/>
              </a:rPr>
              <a:t>happen?  What work outcomes will be achieved?</a:t>
            </a:r>
          </a:p>
          <a:p>
            <a:pPr eaLnBrk="1" fontAlgn="auto" hangingPunct="1">
              <a:spcBef>
                <a:spcPct val="0"/>
              </a:spcBef>
              <a:spcAft>
                <a:spcPct val="50000"/>
              </a:spcAft>
              <a:buFont typeface="Wingdings" pitchFamily="2" charset="2"/>
              <a:buNone/>
              <a:defRPr/>
            </a:pPr>
            <a:r>
              <a:rPr lang="en-US" sz="2400" smtClean="0">
                <a:sym typeface="Monotype Sorts" pitchFamily="2" charset="2"/>
              </a:rPr>
              <a:t>	</a:t>
            </a:r>
            <a:r>
              <a:rPr lang="en-US" sz="280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Monotype Sorts" pitchFamily="2" charset="2"/>
              </a:rPr>
              <a:t>Valence: </a:t>
            </a:r>
            <a:r>
              <a:rPr lang="en-US" sz="2400" smtClean="0">
                <a:solidFill>
                  <a:srgbClr val="000099"/>
                </a:solidFill>
                <a:sym typeface="Monotype Sorts" pitchFamily="2" charset="2"/>
              </a:rPr>
              <a:t>How much do I value the                                                                                                                                                             outcomes? </a:t>
            </a: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800" b="1" smtClean="0">
                <a:solidFill>
                  <a:srgbClr val="000099"/>
                </a:solidFill>
                <a:sym typeface="Monotype Sorts" pitchFamily="2" charset="2"/>
              </a:rPr>
              <a:t>M= E x I x V</a:t>
            </a:r>
            <a:endParaRPr lang="en-US" sz="2800" smtClean="0">
              <a:solidFill>
                <a:srgbClr val="000099"/>
              </a:solidFill>
              <a:sym typeface="Monotype Sorts" pitchFamily="2" charset="2"/>
            </a:endParaRPr>
          </a:p>
        </p:txBody>
      </p:sp>
      <p:sp>
        <p:nvSpPr>
          <p:cNvPr id="43012" name="AutoShape 4"/>
          <p:cNvSpPr>
            <a:spLocks noChangeArrowheads="1"/>
          </p:cNvSpPr>
          <p:nvPr/>
        </p:nvSpPr>
        <p:spPr bwMode="auto">
          <a:xfrm>
            <a:off x="812800" y="1690688"/>
            <a:ext cx="2038350" cy="741362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13" name="AutoShape 5"/>
          <p:cNvSpPr>
            <a:spLocks noChangeArrowheads="1"/>
          </p:cNvSpPr>
          <p:nvPr/>
        </p:nvSpPr>
        <p:spPr bwMode="auto">
          <a:xfrm>
            <a:off x="3657600" y="1690688"/>
            <a:ext cx="2038350" cy="742950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14" name="AutoShape 6"/>
          <p:cNvSpPr>
            <a:spLocks noChangeArrowheads="1"/>
          </p:cNvSpPr>
          <p:nvPr/>
        </p:nvSpPr>
        <p:spPr bwMode="auto">
          <a:xfrm>
            <a:off x="6394450" y="1690688"/>
            <a:ext cx="2038350" cy="741362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914400" y="1804988"/>
            <a:ext cx="1727200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E</a:t>
            </a:r>
            <a:r>
              <a:rPr lang="en-US" sz="2800"/>
              <a:t>ffort</a:t>
            </a:r>
            <a:endParaRPr lang="en-US" sz="2400"/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3759200" y="1747838"/>
            <a:ext cx="1930400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50000"/>
              </a:lnSpc>
              <a:defRPr/>
            </a:pP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0" hangingPunct="0">
              <a:lnSpc>
                <a:spcPct val="50000"/>
              </a:lnSpc>
              <a:defRPr/>
            </a:pPr>
            <a:r>
              <a:rPr lang="en-US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P</a:t>
            </a:r>
            <a:r>
              <a:rPr lang="en-US" sz="2800"/>
              <a:t>erform-ance</a:t>
            </a:r>
            <a:endParaRPr lang="en-US" sz="2400"/>
          </a:p>
        </p:txBody>
      </p:sp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6197600" y="1804988"/>
            <a:ext cx="162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2400"/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6400800" y="1804988"/>
            <a:ext cx="2133600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O</a:t>
            </a:r>
            <a:r>
              <a:rPr lang="en-US" sz="2800"/>
              <a:t>utcome</a:t>
            </a:r>
            <a:endParaRPr lang="en-US" sz="2400"/>
          </a:p>
        </p:txBody>
      </p:sp>
      <p:sp>
        <p:nvSpPr>
          <p:cNvPr id="43019" name="AutoShape 11"/>
          <p:cNvSpPr>
            <a:spLocks noChangeArrowheads="1"/>
          </p:cNvSpPr>
          <p:nvPr/>
        </p:nvSpPr>
        <p:spPr bwMode="auto">
          <a:xfrm>
            <a:off x="2844800" y="2033588"/>
            <a:ext cx="812800" cy="114300"/>
          </a:xfrm>
          <a:prstGeom prst="rightArrow">
            <a:avLst>
              <a:gd name="adj1" fmla="val 50000"/>
              <a:gd name="adj2" fmla="val 177778"/>
            </a:avLst>
          </a:prstGeom>
          <a:solidFill>
            <a:srgbClr val="000080"/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20" name="AutoShape 12"/>
          <p:cNvSpPr>
            <a:spLocks/>
          </p:cNvSpPr>
          <p:nvPr/>
        </p:nvSpPr>
        <p:spPr bwMode="auto">
          <a:xfrm>
            <a:off x="3657600" y="1157288"/>
            <a:ext cx="2235200" cy="361950"/>
          </a:xfrm>
          <a:prstGeom prst="accentCallout2">
            <a:avLst>
              <a:gd name="adj1" fmla="val 28125"/>
              <a:gd name="adj2" fmla="val -4546"/>
              <a:gd name="adj3" fmla="val 28125"/>
              <a:gd name="adj4" fmla="val -8426"/>
              <a:gd name="adj5" fmla="val 287111"/>
              <a:gd name="adj6" fmla="val -21213"/>
            </a:avLst>
          </a:prstGeom>
          <a:solidFill>
            <a:srgbClr val="FFFF00">
              <a:alpha val="50195"/>
            </a:srgbClr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400">
                <a:solidFill>
                  <a:srgbClr val="FF0000"/>
                </a:solidFill>
              </a:rPr>
              <a:t>Expectancy</a:t>
            </a:r>
            <a:endParaRPr lang="en-US" sz="2400"/>
          </a:p>
        </p:txBody>
      </p:sp>
      <p:sp>
        <p:nvSpPr>
          <p:cNvPr id="43021" name="AutoShape 13"/>
          <p:cNvSpPr>
            <a:spLocks/>
          </p:cNvSpPr>
          <p:nvPr/>
        </p:nvSpPr>
        <p:spPr bwMode="auto">
          <a:xfrm>
            <a:off x="6299200" y="1143000"/>
            <a:ext cx="2743200" cy="361950"/>
          </a:xfrm>
          <a:prstGeom prst="accentCallout2">
            <a:avLst>
              <a:gd name="adj1" fmla="val 23685"/>
              <a:gd name="adj2" fmla="val -3704"/>
              <a:gd name="adj3" fmla="val 23685"/>
              <a:gd name="adj4" fmla="val -7560"/>
              <a:gd name="adj5" fmla="val 236843"/>
              <a:gd name="adj6" fmla="val -11495"/>
            </a:avLst>
          </a:prstGeom>
          <a:solidFill>
            <a:srgbClr val="FFFF00">
              <a:alpha val="50195"/>
            </a:srgbClr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lIns="54000" rIns="54000">
            <a:spAutoFit/>
          </a:bodyPr>
          <a:lstStyle/>
          <a:p>
            <a:pPr eaLnBrk="0" hangingPunct="0"/>
            <a:r>
              <a:rPr lang="en-US" sz="2400">
                <a:solidFill>
                  <a:srgbClr val="FF0000"/>
                </a:solidFill>
              </a:rPr>
              <a:t>Instrumentality</a:t>
            </a:r>
            <a:endParaRPr lang="en-US" sz="2400"/>
          </a:p>
        </p:txBody>
      </p:sp>
      <p:sp>
        <p:nvSpPr>
          <p:cNvPr id="43022" name="AutoShape 14"/>
          <p:cNvSpPr>
            <a:spLocks/>
          </p:cNvSpPr>
          <p:nvPr/>
        </p:nvSpPr>
        <p:spPr bwMode="auto">
          <a:xfrm>
            <a:off x="7315200" y="2684463"/>
            <a:ext cx="1778000" cy="361950"/>
          </a:xfrm>
          <a:prstGeom prst="accentCallout2">
            <a:avLst>
              <a:gd name="adj1" fmla="val 23685"/>
              <a:gd name="adj2" fmla="val -5713"/>
              <a:gd name="adj3" fmla="val 23685"/>
              <a:gd name="adj4" fmla="val -15477"/>
              <a:gd name="adj5" fmla="val -71708"/>
              <a:gd name="adj6" fmla="val -28931"/>
            </a:avLst>
          </a:prstGeom>
          <a:solidFill>
            <a:srgbClr val="FFFF00">
              <a:alpha val="50195"/>
            </a:srgbClr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lIns="54000" rIns="54000">
            <a:spAutoFit/>
          </a:bodyPr>
          <a:lstStyle/>
          <a:p>
            <a:pPr eaLnBrk="0" hangingPunct="0"/>
            <a:r>
              <a:rPr lang="en-US" sz="2400">
                <a:solidFill>
                  <a:srgbClr val="FF0000"/>
                </a:solidFill>
              </a:rPr>
              <a:t>Valence</a:t>
            </a:r>
            <a:endParaRPr lang="en-US" sz="2400"/>
          </a:p>
        </p:txBody>
      </p:sp>
      <p:sp>
        <p:nvSpPr>
          <p:cNvPr id="43023" name="AutoShape 15"/>
          <p:cNvSpPr>
            <a:spLocks noChangeArrowheads="1"/>
          </p:cNvSpPr>
          <p:nvPr/>
        </p:nvSpPr>
        <p:spPr bwMode="auto">
          <a:xfrm>
            <a:off x="2844800" y="1919288"/>
            <a:ext cx="812800" cy="285750"/>
          </a:xfrm>
          <a:prstGeom prst="leftRightArrow">
            <a:avLst>
              <a:gd name="adj1" fmla="val 50000"/>
              <a:gd name="adj2" fmla="val 56889"/>
            </a:avLst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24" name="AutoShape 16"/>
          <p:cNvSpPr>
            <a:spLocks noChangeArrowheads="1"/>
          </p:cNvSpPr>
          <p:nvPr/>
        </p:nvSpPr>
        <p:spPr bwMode="auto">
          <a:xfrm>
            <a:off x="5689600" y="1919288"/>
            <a:ext cx="711200" cy="285750"/>
          </a:xfrm>
          <a:prstGeom prst="leftRightArrow">
            <a:avLst>
              <a:gd name="adj1" fmla="val 50000"/>
              <a:gd name="adj2" fmla="val 49778"/>
            </a:avLst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25" name="Oval 17"/>
          <p:cNvSpPr>
            <a:spLocks noChangeArrowheads="1"/>
          </p:cNvSpPr>
          <p:nvPr/>
        </p:nvSpPr>
        <p:spPr bwMode="auto">
          <a:xfrm>
            <a:off x="3556000" y="2833688"/>
            <a:ext cx="2336800" cy="628650"/>
          </a:xfrm>
          <a:prstGeom prst="ellipse">
            <a:avLst/>
          </a:prstGeom>
          <a:solidFill>
            <a:srgbClr val="99CC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800"/>
              <a:t>Motivated?</a:t>
            </a:r>
            <a:endParaRPr lang="en-US" sz="2400"/>
          </a:p>
        </p:txBody>
      </p:sp>
      <p:cxnSp>
        <p:nvCxnSpPr>
          <p:cNvPr id="43026" name="AutoShape 18"/>
          <p:cNvCxnSpPr>
            <a:cxnSpLocks noChangeShapeType="1"/>
            <a:stCxn id="43012" idx="2"/>
            <a:endCxn id="43025" idx="2"/>
          </p:cNvCxnSpPr>
          <p:nvPr/>
        </p:nvCxnSpPr>
        <p:spPr bwMode="auto">
          <a:xfrm rot="16200000" flipH="1">
            <a:off x="2336006" y="1928019"/>
            <a:ext cx="715963" cy="1724025"/>
          </a:xfrm>
          <a:prstGeom prst="curvedConnector2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lg" len="med"/>
          </a:ln>
        </p:spPr>
      </p:cxnSp>
      <p:cxnSp>
        <p:nvCxnSpPr>
          <p:cNvPr id="43027" name="AutoShape 19"/>
          <p:cNvCxnSpPr>
            <a:cxnSpLocks noChangeShapeType="1"/>
            <a:stCxn id="43014" idx="2"/>
            <a:endCxn id="43025" idx="6"/>
          </p:cNvCxnSpPr>
          <p:nvPr/>
        </p:nvCxnSpPr>
        <p:spPr bwMode="auto">
          <a:xfrm rot="5400000">
            <a:off x="6295231" y="2029619"/>
            <a:ext cx="715963" cy="1520825"/>
          </a:xfrm>
          <a:prstGeom prst="curvedConnector2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lg" len="med"/>
          </a:ln>
        </p:spPr>
      </p:cxnSp>
      <p:cxnSp>
        <p:nvCxnSpPr>
          <p:cNvPr id="43028" name="AutoShape 20"/>
          <p:cNvCxnSpPr>
            <a:cxnSpLocks noChangeShapeType="1"/>
            <a:stCxn id="43013" idx="2"/>
            <a:endCxn id="43025" idx="0"/>
          </p:cNvCxnSpPr>
          <p:nvPr/>
        </p:nvCxnSpPr>
        <p:spPr bwMode="auto">
          <a:xfrm>
            <a:off x="4676775" y="2433638"/>
            <a:ext cx="47625" cy="400050"/>
          </a:xfrm>
          <a:prstGeom prst="straightConnector1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lg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3"/>
          <p:cNvSpPr>
            <a:spLocks noGrp="1" noChangeArrowheads="1"/>
          </p:cNvSpPr>
          <p:nvPr>
            <p:ph type="title"/>
          </p:nvPr>
        </p:nvSpPr>
        <p:spPr>
          <a:xfrm>
            <a:off x="250825" y="-387350"/>
            <a:ext cx="8435975" cy="1676400"/>
          </a:xfrm>
        </p:spPr>
        <p:txBody>
          <a:bodyPr/>
          <a:lstStyle/>
          <a:p>
            <a:pPr eaLnBrk="1" hangingPunct="1"/>
            <a:r>
              <a:rPr lang="en-CA" sz="4000" smtClean="0"/>
              <a:t>Expectancy Theory</a:t>
            </a:r>
          </a:p>
        </p:txBody>
      </p:sp>
      <p:sp>
        <p:nvSpPr>
          <p:cNvPr id="44035" name="Rectangle 11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CA" sz="2800" smtClean="0"/>
              <a:t>Two questions:</a:t>
            </a:r>
          </a:p>
          <a:p>
            <a:pPr lvl="1" eaLnBrk="1" hangingPunct="1"/>
            <a:r>
              <a:rPr lang="en-CA" sz="2400" smtClean="0"/>
              <a:t>Can I achieve the goal?</a:t>
            </a:r>
          </a:p>
          <a:p>
            <a:pPr lvl="1" eaLnBrk="1" hangingPunct="1"/>
            <a:r>
              <a:rPr lang="en-CA" sz="2400" smtClean="0"/>
              <a:t>How attractive are the outcomes?</a:t>
            </a:r>
          </a:p>
        </p:txBody>
      </p:sp>
      <p:pic>
        <p:nvPicPr>
          <p:cNvPr id="44038" name="Picture 2" descr="C:\Users\Joan\AppData\Local\Microsoft\Windows\Temporary Internet Files\Content.IE5\5X9AO5A1\MP900387536[1]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927466" y="1828800"/>
            <a:ext cx="1480068" cy="2074863"/>
          </a:xfrm>
        </p:spPr>
      </p:pic>
      <p:sp>
        <p:nvSpPr>
          <p:cNvPr id="44036" name="Rectangle 15"/>
          <p:cNvSpPr>
            <a:spLocks noGrp="1" noChangeArrowheads="1"/>
          </p:cNvSpPr>
          <p:nvPr>
            <p:ph sz="quarter" idx="3"/>
          </p:nvPr>
        </p:nvSpPr>
        <p:spPr/>
        <p:txBody>
          <a:bodyPr/>
          <a:lstStyle/>
          <a:p>
            <a:pPr eaLnBrk="1" hangingPunct="1"/>
            <a:endParaRPr lang="en-US" sz="2400" smtClean="0"/>
          </a:p>
        </p:txBody>
      </p:sp>
      <p:pic>
        <p:nvPicPr>
          <p:cNvPr id="4403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025" y="4586288"/>
            <a:ext cx="8029575" cy="158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700" smtClean="0">
                <a:latin typeface="Tahoma" pitchFamily="34" charset="0"/>
              </a:rPr>
              <a:t>Factors that Influence and Employee’s Expectancy Perceptions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Self-efficacy (self-confidence)</a:t>
            </a:r>
          </a:p>
          <a:p>
            <a:pPr eaLnBrk="1" hangingPunct="1"/>
            <a:r>
              <a:rPr lang="en-US" b="1" smtClean="0"/>
              <a:t>Previous success at the task</a:t>
            </a:r>
          </a:p>
          <a:p>
            <a:pPr eaLnBrk="1" hangingPunct="1"/>
            <a:r>
              <a:rPr lang="en-US" b="1" smtClean="0"/>
              <a:t>Help received from a supervisor and subordinates</a:t>
            </a:r>
          </a:p>
          <a:p>
            <a:pPr eaLnBrk="1" hangingPunct="1"/>
            <a:r>
              <a:rPr lang="en-US" b="1" smtClean="0"/>
              <a:t>Information necessary to complete the task</a:t>
            </a:r>
          </a:p>
          <a:p>
            <a:pPr eaLnBrk="1" hangingPunct="1"/>
            <a:r>
              <a:rPr lang="en-US" b="1" smtClean="0"/>
              <a:t>Good materials and equipment to do work with</a:t>
            </a:r>
          </a:p>
        </p:txBody>
      </p:sp>
      <p:sp>
        <p:nvSpPr>
          <p:cNvPr id="3379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8E70BF-4AFA-4633-AD17-F62B431505D9}" type="slidenum">
              <a:rPr lang="en-CA"/>
              <a:pPr>
                <a:defRPr/>
              </a:pPr>
              <a:t>38</a:t>
            </a:fld>
            <a:endParaRPr lang="en-CA"/>
          </a:p>
        </p:txBody>
      </p:sp>
      <p:sp>
        <p:nvSpPr>
          <p:cNvPr id="45061" name="Text Box 4"/>
          <p:cNvSpPr txBox="1">
            <a:spLocks noChangeArrowheads="1"/>
          </p:cNvSpPr>
          <p:nvPr/>
        </p:nvSpPr>
        <p:spPr bwMode="auto">
          <a:xfrm>
            <a:off x="7620000" y="0"/>
            <a:ext cx="15240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5" tIns="45718" rIns="91435" bIns="45718">
            <a:spAutoFit/>
          </a:bodyPr>
          <a:lstStyle/>
          <a:p>
            <a:pPr algn="r" eaLnBrk="0" hangingPunct="0"/>
            <a:r>
              <a:rPr lang="en-US" sz="2100" b="1">
                <a:latin typeface="Arial" charset="0"/>
              </a:rPr>
              <a:t>9-15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9090025" y="6684963"/>
            <a:ext cx="34925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 defTabSz="1031875" eaLnBrk="0" hangingPunct="0"/>
            <a:r>
              <a:rPr lang="en-US" sz="1100" b="1" i="1">
                <a:latin typeface="Book Antiqua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14478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Strengthening the Link between Effort and Results</a:t>
            </a:r>
          </a:p>
        </p:txBody>
      </p:sp>
      <p:sp>
        <p:nvSpPr>
          <p:cNvPr id="48132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752600"/>
            <a:ext cx="5715000" cy="4191000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US" sz="2800" smtClean="0"/>
              <a:t>Managers can:</a:t>
            </a:r>
          </a:p>
          <a:p>
            <a:pPr eaLnBrk="1" hangingPunct="1"/>
            <a:r>
              <a:rPr lang="en-US" sz="2400" smtClean="0"/>
              <a:t>match people to jobs &amp; tasks.</a:t>
            </a:r>
          </a:p>
          <a:p>
            <a:pPr eaLnBrk="1" hangingPunct="1"/>
            <a:r>
              <a:rPr lang="en-US" sz="2400" smtClean="0"/>
              <a:t>provide training, resources &amp; support so employees believe they can be successful.</a:t>
            </a:r>
          </a:p>
          <a:p>
            <a:pPr eaLnBrk="1" hangingPunct="1"/>
            <a:r>
              <a:rPr lang="en-US" sz="2400" smtClean="0"/>
              <a:t>respond to strong, moderate, and weak performances differently.</a:t>
            </a:r>
          </a:p>
          <a:p>
            <a:pPr eaLnBrk="1" hangingPunct="1"/>
            <a:r>
              <a:rPr lang="en-US" sz="2400" smtClean="0"/>
              <a:t>be sensitive to the valence of various rewards to individuals and use appropriate rewards.</a:t>
            </a:r>
          </a:p>
        </p:txBody>
      </p:sp>
      <p:sp>
        <p:nvSpPr>
          <p:cNvPr id="6349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latin typeface="Times New Roman" pitchFamily="18" charset="0"/>
                <a:cs typeface="Times New Roman" pitchFamily="18" charset="0"/>
              </a:rPr>
              <a:t>Copyright © 2012 by Nelson Education Limited.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493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EEA189-CA45-4E56-89CD-1BAC9C249DFC}" type="slidenum">
              <a:rPr lang="en-US" smtClean="0"/>
              <a:pPr>
                <a:defRPr/>
              </a:pPr>
              <a:t>39</a:t>
            </a:fld>
            <a:endParaRPr lang="en-US" smtClean="0"/>
          </a:p>
        </p:txBody>
      </p:sp>
      <p:pic>
        <p:nvPicPr>
          <p:cNvPr id="48134" name="Picture 2" descr="C:\Users\Joan\AppData\Local\Microsoft\Windows\Temporary Internet Files\Content.IE5\5X9AO5A1\MP90038753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2438400"/>
            <a:ext cx="2219325" cy="303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597</TotalTime>
  <Words>1329</Words>
  <Application>Microsoft Office PowerPoint</Application>
  <PresentationFormat>On-screen Show (4:3)</PresentationFormat>
  <Paragraphs>314</Paragraphs>
  <Slides>39</Slides>
  <Notes>15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1" baseType="lpstr">
      <vt:lpstr>Retrospect</vt:lpstr>
      <vt:lpstr>Clip</vt:lpstr>
      <vt:lpstr>Motivation at Work</vt:lpstr>
      <vt:lpstr>Motivation </vt:lpstr>
      <vt:lpstr>Components of Motivation</vt:lpstr>
      <vt:lpstr>MOTIVATIONAL THEORIES</vt:lpstr>
      <vt:lpstr>Content (Need) Theories of Motivation: </vt:lpstr>
      <vt:lpstr>Maslow’s Theory </vt:lpstr>
      <vt:lpstr>Maslow’s Hierarchy of Needs</vt:lpstr>
      <vt:lpstr>Deficiency Needs </vt:lpstr>
      <vt:lpstr>Growth Needs</vt:lpstr>
      <vt:lpstr>4.2 The Hierarchy of Needs</vt:lpstr>
      <vt:lpstr>PowerPoint Presentation</vt:lpstr>
      <vt:lpstr>Alderfer’s ERG Theory</vt:lpstr>
      <vt:lpstr>PowerPoint Presentation</vt:lpstr>
      <vt:lpstr>McClelland’s Need Theory </vt:lpstr>
      <vt:lpstr>McClelland’s Theory of Needs</vt:lpstr>
      <vt:lpstr>Need for Achievement McClelland</vt:lpstr>
      <vt:lpstr>Intrinsic Motivation</vt:lpstr>
      <vt:lpstr>Extrinsic Motivation</vt:lpstr>
      <vt:lpstr> Herzberg’s Two-Factor Theory </vt:lpstr>
      <vt:lpstr>Motivation–Hygiene Theory</vt:lpstr>
      <vt:lpstr>Process Theories of Work Motivation</vt:lpstr>
      <vt:lpstr>PowerPoint Presentation</vt:lpstr>
      <vt:lpstr>PowerPoint Presentation</vt:lpstr>
      <vt:lpstr>Equity Theory </vt:lpstr>
      <vt:lpstr>Distributive Fairness</vt:lpstr>
      <vt:lpstr>Procedural Fairness </vt:lpstr>
      <vt:lpstr>Procedural Fairness</vt:lpstr>
      <vt:lpstr>Interactional fairness</vt:lpstr>
      <vt:lpstr>Correcting Inequity Feelings</vt:lpstr>
      <vt:lpstr>COMPARABLE  WORTH</vt:lpstr>
      <vt:lpstr>Comparable worth</vt:lpstr>
      <vt:lpstr>Pay Difference Explanations</vt:lpstr>
      <vt:lpstr>Job Evaluation Point System</vt:lpstr>
      <vt:lpstr>Expectancy Theory (Victor Vroom</vt:lpstr>
      <vt:lpstr>Expectancy Theory (Victor Vroom)</vt:lpstr>
      <vt:lpstr>EXPECTANCY THEORY                                                              </vt:lpstr>
      <vt:lpstr>Expectancy Theory</vt:lpstr>
      <vt:lpstr>Factors that Influence and Employee’s Expectancy Perceptions</vt:lpstr>
      <vt:lpstr>Strengthening the Link between Effort and Results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Bordan</dc:creator>
  <cp:lastModifiedBy>Tima Petrushka</cp:lastModifiedBy>
  <cp:revision>129</cp:revision>
  <dcterms:created xsi:type="dcterms:W3CDTF">2004-09-06T15:47:07Z</dcterms:created>
  <dcterms:modified xsi:type="dcterms:W3CDTF">2016-09-27T21:26:31Z</dcterms:modified>
</cp:coreProperties>
</file>