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41"/>
  </p:notesMasterIdLst>
  <p:sldIdLst>
    <p:sldId id="419" r:id="rId2"/>
    <p:sldId id="417" r:id="rId3"/>
    <p:sldId id="423" r:id="rId4"/>
    <p:sldId id="424" r:id="rId5"/>
    <p:sldId id="425" r:id="rId6"/>
    <p:sldId id="427" r:id="rId7"/>
    <p:sldId id="428" r:id="rId8"/>
    <p:sldId id="430" r:id="rId9"/>
    <p:sldId id="431" r:id="rId10"/>
    <p:sldId id="432" r:id="rId11"/>
    <p:sldId id="443" r:id="rId12"/>
    <p:sldId id="444" r:id="rId13"/>
    <p:sldId id="445" r:id="rId14"/>
    <p:sldId id="446" r:id="rId15"/>
    <p:sldId id="447" r:id="rId16"/>
    <p:sldId id="448" r:id="rId17"/>
    <p:sldId id="450" r:id="rId18"/>
    <p:sldId id="451" r:id="rId19"/>
    <p:sldId id="452" r:id="rId20"/>
    <p:sldId id="453" r:id="rId21"/>
    <p:sldId id="454" r:id="rId22"/>
    <p:sldId id="455" r:id="rId23"/>
    <p:sldId id="457" r:id="rId24"/>
    <p:sldId id="441" r:id="rId25"/>
    <p:sldId id="435" r:id="rId26"/>
    <p:sldId id="459" r:id="rId27"/>
    <p:sldId id="422" r:id="rId28"/>
    <p:sldId id="421" r:id="rId29"/>
    <p:sldId id="463" r:id="rId30"/>
    <p:sldId id="466" r:id="rId31"/>
    <p:sldId id="464" r:id="rId32"/>
    <p:sldId id="426" r:id="rId33"/>
    <p:sldId id="460" r:id="rId34"/>
    <p:sldId id="458" r:id="rId35"/>
    <p:sldId id="461" r:id="rId36"/>
    <p:sldId id="462" r:id="rId37"/>
    <p:sldId id="442" r:id="rId38"/>
    <p:sldId id="467" r:id="rId39"/>
    <p:sldId id="468"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8" autoAdjust="0"/>
    <p:restoredTop sz="94705"/>
  </p:normalViewPr>
  <p:slideViewPr>
    <p:cSldViewPr>
      <p:cViewPr>
        <p:scale>
          <a:sx n="60" d="100"/>
          <a:sy n="60" d="100"/>
        </p:scale>
        <p:origin x="3096" y="1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notesMaster" Target="notesMasters/notesMaster1.xml"/><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E86B36-6A06-4A3E-B2E9-2E2E4DFCCE0A}" type="doc">
      <dgm:prSet loTypeId="urn:microsoft.com/office/officeart/2005/8/layout/hProcess7" loCatId="list" qsTypeId="urn:microsoft.com/office/officeart/2005/8/quickstyle/simple1" qsCatId="simple" csTypeId="urn:microsoft.com/office/officeart/2005/8/colors/colorful1" csCatId="colorful" phldr="1"/>
      <dgm:spPr/>
      <dgm:t>
        <a:bodyPr/>
        <a:lstStyle/>
        <a:p>
          <a:endParaRPr lang="en-CA"/>
        </a:p>
      </dgm:t>
    </dgm:pt>
    <dgm:pt modelId="{579269DE-2C4C-435A-8DD8-D108E75315C7}">
      <dgm:prSet phldrT="[Text]"/>
      <dgm:spPr>
        <a:solidFill>
          <a:srgbClr val="FFC000"/>
        </a:solidFill>
      </dgm:spPr>
      <dgm:t>
        <a:bodyPr/>
        <a:lstStyle/>
        <a:p>
          <a:r>
            <a:rPr lang="en-CA" b="1" dirty="0" smtClean="0">
              <a:solidFill>
                <a:srgbClr val="002060"/>
              </a:solidFill>
            </a:rPr>
            <a:t>     </a:t>
          </a:r>
          <a:endParaRPr lang="en-CA" b="1" dirty="0">
            <a:solidFill>
              <a:srgbClr val="002060"/>
            </a:solidFill>
          </a:endParaRPr>
        </a:p>
      </dgm:t>
    </dgm:pt>
    <dgm:pt modelId="{0643FEFD-A0A5-4877-A19D-6A636F8B39A9}" type="parTrans" cxnId="{5014009F-1DC8-4D31-A84E-EC533A6DE4E9}">
      <dgm:prSet/>
      <dgm:spPr/>
      <dgm:t>
        <a:bodyPr/>
        <a:lstStyle/>
        <a:p>
          <a:endParaRPr lang="en-CA"/>
        </a:p>
      </dgm:t>
    </dgm:pt>
    <dgm:pt modelId="{7F4D995A-ECBF-498F-81CA-232C261F9B87}" type="sibTrans" cxnId="{5014009F-1DC8-4D31-A84E-EC533A6DE4E9}">
      <dgm:prSet/>
      <dgm:spPr/>
      <dgm:t>
        <a:bodyPr/>
        <a:lstStyle/>
        <a:p>
          <a:endParaRPr lang="en-CA"/>
        </a:p>
      </dgm:t>
    </dgm:pt>
    <dgm:pt modelId="{A1E3B757-D6C9-4064-8B56-B49A4EDB99DF}">
      <dgm:prSet phldrT="[Text]"/>
      <dgm:spPr/>
      <dgm:t>
        <a:bodyPr/>
        <a:lstStyle/>
        <a:p>
          <a:pPr algn="ctr"/>
          <a:endParaRPr lang="en-CA" b="1" dirty="0" smtClean="0">
            <a:solidFill>
              <a:srgbClr val="002060"/>
            </a:solidFill>
          </a:endParaRPr>
        </a:p>
        <a:p>
          <a:pPr algn="ctr"/>
          <a:r>
            <a:rPr lang="en-CA" b="1" dirty="0" smtClean="0">
              <a:solidFill>
                <a:srgbClr val="002060"/>
              </a:solidFill>
            </a:rPr>
            <a:t>Qu’est-ce </a:t>
          </a:r>
        </a:p>
        <a:p>
          <a:pPr algn="ctr"/>
          <a:r>
            <a:rPr lang="en-CA" b="1" dirty="0" smtClean="0">
              <a:solidFill>
                <a:srgbClr val="002060"/>
              </a:solidFill>
            </a:rPr>
            <a:t>qu’apprendre?</a:t>
          </a:r>
        </a:p>
        <a:p>
          <a:pPr algn="ctr"/>
          <a:r>
            <a:rPr lang="en-CA" b="1" dirty="0" smtClean="0">
              <a:solidFill>
                <a:srgbClr val="002060"/>
              </a:solidFill>
            </a:rPr>
            <a:t>et</a:t>
          </a:r>
        </a:p>
        <a:p>
          <a:pPr algn="ctr"/>
          <a:r>
            <a:rPr lang="en-CA" b="1" dirty="0" smtClean="0">
              <a:solidFill>
                <a:srgbClr val="002060"/>
              </a:solidFill>
            </a:rPr>
            <a:t>Qu’apprend-on,</a:t>
          </a:r>
        </a:p>
        <a:p>
          <a:pPr algn="ctr"/>
          <a:r>
            <a:rPr lang="en-CA" b="1" dirty="0" smtClean="0">
              <a:solidFill>
                <a:srgbClr val="002060"/>
              </a:solidFill>
            </a:rPr>
            <a:t>au juste,  </a:t>
          </a:r>
        </a:p>
        <a:p>
          <a:pPr algn="ctr"/>
          <a:r>
            <a:rPr lang="en-CA" b="1" dirty="0" smtClean="0">
              <a:solidFill>
                <a:srgbClr val="002060"/>
              </a:solidFill>
            </a:rPr>
            <a:t>à l’école?</a:t>
          </a:r>
          <a:endParaRPr lang="en-CA" b="1" dirty="0">
            <a:solidFill>
              <a:srgbClr val="002060"/>
            </a:solidFill>
          </a:endParaRPr>
        </a:p>
      </dgm:t>
    </dgm:pt>
    <dgm:pt modelId="{C6E6C89D-D2B0-49AB-9CE6-28A0EA0AF9AC}" type="parTrans" cxnId="{31B5191D-005D-4DD8-9F70-388B6AA8DC63}">
      <dgm:prSet/>
      <dgm:spPr/>
      <dgm:t>
        <a:bodyPr/>
        <a:lstStyle/>
        <a:p>
          <a:endParaRPr lang="en-CA"/>
        </a:p>
      </dgm:t>
    </dgm:pt>
    <dgm:pt modelId="{0E5FD3B0-C094-47BE-961E-1706F04A6DF8}" type="sibTrans" cxnId="{31B5191D-005D-4DD8-9F70-388B6AA8DC63}">
      <dgm:prSet/>
      <dgm:spPr/>
      <dgm:t>
        <a:bodyPr/>
        <a:lstStyle/>
        <a:p>
          <a:endParaRPr lang="en-CA"/>
        </a:p>
      </dgm:t>
    </dgm:pt>
    <dgm:pt modelId="{F1DFDD95-F96C-4F76-A4BA-CFAB4625FA5A}">
      <dgm:prSet phldrT="[Text]"/>
      <dgm:spPr/>
      <dgm:t>
        <a:bodyPr/>
        <a:lstStyle/>
        <a:p>
          <a:pPr algn="ctr"/>
          <a:endParaRPr lang="en-CA" b="1" dirty="0">
            <a:solidFill>
              <a:schemeClr val="tx1"/>
            </a:solidFill>
          </a:endParaRPr>
        </a:p>
      </dgm:t>
    </dgm:pt>
    <dgm:pt modelId="{232BB8A4-DF6B-48B4-BF39-DCC51AF3DF4A}" type="parTrans" cxnId="{417EB72A-723B-45A6-8ECD-C3E189B2DAC4}">
      <dgm:prSet/>
      <dgm:spPr/>
      <dgm:t>
        <a:bodyPr/>
        <a:lstStyle/>
        <a:p>
          <a:endParaRPr lang="en-CA"/>
        </a:p>
      </dgm:t>
    </dgm:pt>
    <dgm:pt modelId="{A32EA9C9-7AEF-40F7-A940-2FE65D77A9AF}" type="sibTrans" cxnId="{417EB72A-723B-45A6-8ECD-C3E189B2DAC4}">
      <dgm:prSet/>
      <dgm:spPr/>
      <dgm:t>
        <a:bodyPr/>
        <a:lstStyle/>
        <a:p>
          <a:endParaRPr lang="en-CA"/>
        </a:p>
      </dgm:t>
    </dgm:pt>
    <dgm:pt modelId="{47A2A554-B71F-4CFF-B2BF-37F7C8CE84EE}">
      <dgm:prSet phldrT="[Text]"/>
      <dgm:spPr/>
      <dgm:t>
        <a:bodyPr/>
        <a:lstStyle/>
        <a:p>
          <a:pPr algn="ctr"/>
          <a:endParaRPr lang="en-CA" b="1" dirty="0" smtClean="0">
            <a:solidFill>
              <a:schemeClr val="tx1"/>
            </a:solidFill>
          </a:endParaRPr>
        </a:p>
        <a:p>
          <a:pPr algn="ctr"/>
          <a:r>
            <a:rPr lang="en-CA" b="1" dirty="0" smtClean="0">
              <a:solidFill>
                <a:schemeClr val="tx1"/>
              </a:solidFill>
            </a:rPr>
            <a:t>Quelles sont les diverses conceptions de existantes de </a:t>
          </a:r>
        </a:p>
        <a:p>
          <a:pPr algn="ctr"/>
          <a:r>
            <a:rPr lang="en-CA" b="1" dirty="0" smtClean="0">
              <a:solidFill>
                <a:schemeClr val="tx1"/>
              </a:solidFill>
            </a:rPr>
            <a:t>de l’apprentissage</a:t>
          </a:r>
          <a:endParaRPr lang="en-CA" b="1" dirty="0">
            <a:solidFill>
              <a:schemeClr val="tx1"/>
            </a:solidFill>
          </a:endParaRPr>
        </a:p>
      </dgm:t>
    </dgm:pt>
    <dgm:pt modelId="{19AAACDA-FC1D-4E8B-BBA9-24C72BEBFE3D}" type="parTrans" cxnId="{31F8C32D-1599-4EAD-9B70-F2CFCD3EA636}">
      <dgm:prSet/>
      <dgm:spPr/>
      <dgm:t>
        <a:bodyPr/>
        <a:lstStyle/>
        <a:p>
          <a:endParaRPr lang="en-CA"/>
        </a:p>
      </dgm:t>
    </dgm:pt>
    <dgm:pt modelId="{60A6690A-3F67-4B26-AF73-BA50387501BE}" type="sibTrans" cxnId="{31F8C32D-1599-4EAD-9B70-F2CFCD3EA636}">
      <dgm:prSet/>
      <dgm:spPr/>
      <dgm:t>
        <a:bodyPr/>
        <a:lstStyle/>
        <a:p>
          <a:endParaRPr lang="en-CA"/>
        </a:p>
      </dgm:t>
    </dgm:pt>
    <dgm:pt modelId="{C3D31CDB-DAB5-4EA8-BFD6-FC9B41CD96DA}">
      <dgm:prSet phldrT="[Text]"/>
      <dgm:spPr/>
      <dgm:t>
        <a:bodyPr/>
        <a:lstStyle/>
        <a:p>
          <a:endParaRPr lang="en-CA" b="1" dirty="0"/>
        </a:p>
      </dgm:t>
    </dgm:pt>
    <dgm:pt modelId="{EF4B4EED-A40B-4646-B3B0-E8F4D667B38A}" type="parTrans" cxnId="{056659C3-0928-4B85-ABC9-EA10FD8E77E8}">
      <dgm:prSet/>
      <dgm:spPr/>
      <dgm:t>
        <a:bodyPr/>
        <a:lstStyle/>
        <a:p>
          <a:endParaRPr lang="en-CA"/>
        </a:p>
      </dgm:t>
    </dgm:pt>
    <dgm:pt modelId="{64F9EB78-FDCF-4BF4-BC6A-23E1BEBD3273}" type="sibTrans" cxnId="{056659C3-0928-4B85-ABC9-EA10FD8E77E8}">
      <dgm:prSet/>
      <dgm:spPr/>
      <dgm:t>
        <a:bodyPr/>
        <a:lstStyle/>
        <a:p>
          <a:endParaRPr lang="en-CA"/>
        </a:p>
      </dgm:t>
    </dgm:pt>
    <dgm:pt modelId="{9BADB557-5994-4634-BAFF-50DCA0FCA6D2}">
      <dgm:prSet phldrT="[Text]"/>
      <dgm:spPr/>
      <dgm:t>
        <a:bodyPr/>
        <a:lstStyle/>
        <a:p>
          <a:pPr algn="ctr"/>
          <a:r>
            <a:rPr lang="en-CA" b="1" baseline="0" dirty="0" smtClean="0"/>
            <a:t> </a:t>
          </a:r>
        </a:p>
        <a:p>
          <a:pPr algn="ctr"/>
          <a:r>
            <a:rPr lang="en-CA" b="1" baseline="0" dirty="0" smtClean="0">
              <a:solidFill>
                <a:schemeClr val="tx1"/>
              </a:solidFill>
            </a:rPr>
            <a:t>Quelle définition de l’apprentissage, scolaire peut-on proposer aujourd’hui?</a:t>
          </a:r>
          <a:endParaRPr lang="en-CA" b="1" dirty="0">
            <a:solidFill>
              <a:schemeClr val="tx1"/>
            </a:solidFill>
          </a:endParaRPr>
        </a:p>
      </dgm:t>
    </dgm:pt>
    <dgm:pt modelId="{9441A755-7E1A-4255-99BD-CA350F8DF496}" type="parTrans" cxnId="{073C76C1-285C-4FE0-A550-B23B9FE1A4BB}">
      <dgm:prSet/>
      <dgm:spPr/>
      <dgm:t>
        <a:bodyPr/>
        <a:lstStyle/>
        <a:p>
          <a:endParaRPr lang="en-CA"/>
        </a:p>
      </dgm:t>
    </dgm:pt>
    <dgm:pt modelId="{BE9C40E8-D778-49BA-AEB5-9665056C464D}" type="sibTrans" cxnId="{073C76C1-285C-4FE0-A550-B23B9FE1A4BB}">
      <dgm:prSet/>
      <dgm:spPr/>
      <dgm:t>
        <a:bodyPr/>
        <a:lstStyle/>
        <a:p>
          <a:endParaRPr lang="en-CA"/>
        </a:p>
      </dgm:t>
    </dgm:pt>
    <dgm:pt modelId="{689C2C0A-ACF3-4CD9-A4AA-38CF29460851}" type="pres">
      <dgm:prSet presAssocID="{8BE86B36-6A06-4A3E-B2E9-2E2E4DFCCE0A}" presName="Name0" presStyleCnt="0">
        <dgm:presLayoutVars>
          <dgm:dir/>
          <dgm:animLvl val="lvl"/>
          <dgm:resizeHandles val="exact"/>
        </dgm:presLayoutVars>
      </dgm:prSet>
      <dgm:spPr/>
      <dgm:t>
        <a:bodyPr/>
        <a:lstStyle/>
        <a:p>
          <a:endParaRPr lang="fr-CA"/>
        </a:p>
      </dgm:t>
    </dgm:pt>
    <dgm:pt modelId="{3CF5B5FE-01E7-4B7C-86DB-A58915C893B6}" type="pres">
      <dgm:prSet presAssocID="{579269DE-2C4C-435A-8DD8-D108E75315C7}" presName="compositeNode" presStyleCnt="0">
        <dgm:presLayoutVars>
          <dgm:bulletEnabled val="1"/>
        </dgm:presLayoutVars>
      </dgm:prSet>
      <dgm:spPr/>
    </dgm:pt>
    <dgm:pt modelId="{F0E01688-3994-41AB-AD41-03C342736723}" type="pres">
      <dgm:prSet presAssocID="{579269DE-2C4C-435A-8DD8-D108E75315C7}" presName="bgRect" presStyleLbl="node1" presStyleIdx="0" presStyleCnt="3" custLinFactNeighborX="2632" custLinFactNeighborY="1056"/>
      <dgm:spPr/>
      <dgm:t>
        <a:bodyPr/>
        <a:lstStyle/>
        <a:p>
          <a:endParaRPr lang="en-CA"/>
        </a:p>
      </dgm:t>
    </dgm:pt>
    <dgm:pt modelId="{B85430AB-12C3-4C5C-9207-BF139C81EFF2}" type="pres">
      <dgm:prSet presAssocID="{579269DE-2C4C-435A-8DD8-D108E75315C7}" presName="parentNode" presStyleLbl="node1" presStyleIdx="0" presStyleCnt="3">
        <dgm:presLayoutVars>
          <dgm:chMax val="0"/>
          <dgm:bulletEnabled val="1"/>
        </dgm:presLayoutVars>
      </dgm:prSet>
      <dgm:spPr/>
      <dgm:t>
        <a:bodyPr/>
        <a:lstStyle/>
        <a:p>
          <a:endParaRPr lang="en-CA"/>
        </a:p>
      </dgm:t>
    </dgm:pt>
    <dgm:pt modelId="{59AAA04A-1F14-4D7C-A595-90C656CEC4E2}" type="pres">
      <dgm:prSet presAssocID="{579269DE-2C4C-435A-8DD8-D108E75315C7}" presName="childNode" presStyleLbl="node1" presStyleIdx="0" presStyleCnt="3">
        <dgm:presLayoutVars>
          <dgm:bulletEnabled val="1"/>
        </dgm:presLayoutVars>
      </dgm:prSet>
      <dgm:spPr/>
      <dgm:t>
        <a:bodyPr/>
        <a:lstStyle/>
        <a:p>
          <a:endParaRPr lang="en-CA"/>
        </a:p>
      </dgm:t>
    </dgm:pt>
    <dgm:pt modelId="{CD771575-9BCD-4CEC-8D31-046DBE1A9D5E}" type="pres">
      <dgm:prSet presAssocID="{7F4D995A-ECBF-498F-81CA-232C261F9B87}" presName="hSp" presStyleCnt="0"/>
      <dgm:spPr/>
    </dgm:pt>
    <dgm:pt modelId="{A720B665-761F-48D3-AE7D-4D6C6AEEF57F}" type="pres">
      <dgm:prSet presAssocID="{7F4D995A-ECBF-498F-81CA-232C261F9B87}" presName="vProcSp" presStyleCnt="0"/>
      <dgm:spPr/>
    </dgm:pt>
    <dgm:pt modelId="{23751FDF-0276-4D24-ADE0-CB290A9E434B}" type="pres">
      <dgm:prSet presAssocID="{7F4D995A-ECBF-498F-81CA-232C261F9B87}" presName="vSp1" presStyleCnt="0"/>
      <dgm:spPr/>
    </dgm:pt>
    <dgm:pt modelId="{B4459C0D-0F49-4027-B104-55D4247E6B99}" type="pres">
      <dgm:prSet presAssocID="{7F4D995A-ECBF-498F-81CA-232C261F9B87}" presName="simulatedConn" presStyleLbl="solidFgAcc1" presStyleIdx="0" presStyleCnt="2"/>
      <dgm:spPr/>
    </dgm:pt>
    <dgm:pt modelId="{7323F4C2-0E72-4662-88E3-B5DB85313E03}" type="pres">
      <dgm:prSet presAssocID="{7F4D995A-ECBF-498F-81CA-232C261F9B87}" presName="vSp2" presStyleCnt="0"/>
      <dgm:spPr/>
    </dgm:pt>
    <dgm:pt modelId="{D3F1D6D3-215A-4E01-A9A5-BE559086FCC5}" type="pres">
      <dgm:prSet presAssocID="{7F4D995A-ECBF-498F-81CA-232C261F9B87}" presName="sibTrans" presStyleCnt="0"/>
      <dgm:spPr/>
    </dgm:pt>
    <dgm:pt modelId="{7987112B-CB56-4F99-A4F8-07F6DB62CD01}" type="pres">
      <dgm:prSet presAssocID="{F1DFDD95-F96C-4F76-A4BA-CFAB4625FA5A}" presName="compositeNode" presStyleCnt="0">
        <dgm:presLayoutVars>
          <dgm:bulletEnabled val="1"/>
        </dgm:presLayoutVars>
      </dgm:prSet>
      <dgm:spPr/>
    </dgm:pt>
    <dgm:pt modelId="{9E606E1C-3682-4F07-93FE-EC32626BACCA}" type="pres">
      <dgm:prSet presAssocID="{F1DFDD95-F96C-4F76-A4BA-CFAB4625FA5A}" presName="bgRect" presStyleLbl="node1" presStyleIdx="1" presStyleCnt="3"/>
      <dgm:spPr/>
      <dgm:t>
        <a:bodyPr/>
        <a:lstStyle/>
        <a:p>
          <a:endParaRPr lang="fr-CA"/>
        </a:p>
      </dgm:t>
    </dgm:pt>
    <dgm:pt modelId="{03F03BB8-EA72-44AF-8218-2507E3BE4E51}" type="pres">
      <dgm:prSet presAssocID="{F1DFDD95-F96C-4F76-A4BA-CFAB4625FA5A}" presName="parentNode" presStyleLbl="node1" presStyleIdx="1" presStyleCnt="3">
        <dgm:presLayoutVars>
          <dgm:chMax val="0"/>
          <dgm:bulletEnabled val="1"/>
        </dgm:presLayoutVars>
      </dgm:prSet>
      <dgm:spPr/>
      <dgm:t>
        <a:bodyPr/>
        <a:lstStyle/>
        <a:p>
          <a:endParaRPr lang="fr-CA"/>
        </a:p>
      </dgm:t>
    </dgm:pt>
    <dgm:pt modelId="{20A8B59D-D9FF-4AFB-9169-DE295EF1EF67}" type="pres">
      <dgm:prSet presAssocID="{F1DFDD95-F96C-4F76-A4BA-CFAB4625FA5A}" presName="childNode" presStyleLbl="node1" presStyleIdx="1" presStyleCnt="3">
        <dgm:presLayoutVars>
          <dgm:bulletEnabled val="1"/>
        </dgm:presLayoutVars>
      </dgm:prSet>
      <dgm:spPr/>
      <dgm:t>
        <a:bodyPr/>
        <a:lstStyle/>
        <a:p>
          <a:endParaRPr lang="en-CA"/>
        </a:p>
      </dgm:t>
    </dgm:pt>
    <dgm:pt modelId="{C977A883-233D-4598-B56B-ED76362B5BF4}" type="pres">
      <dgm:prSet presAssocID="{A32EA9C9-7AEF-40F7-A940-2FE65D77A9AF}" presName="hSp" presStyleCnt="0"/>
      <dgm:spPr/>
    </dgm:pt>
    <dgm:pt modelId="{BBBC4DFC-6F8D-4AE7-A7F8-5C81F50A0026}" type="pres">
      <dgm:prSet presAssocID="{A32EA9C9-7AEF-40F7-A940-2FE65D77A9AF}" presName="vProcSp" presStyleCnt="0"/>
      <dgm:spPr/>
    </dgm:pt>
    <dgm:pt modelId="{6F4DA29C-57C1-4357-ADF9-A3D40E03D970}" type="pres">
      <dgm:prSet presAssocID="{A32EA9C9-7AEF-40F7-A940-2FE65D77A9AF}" presName="vSp1" presStyleCnt="0"/>
      <dgm:spPr/>
    </dgm:pt>
    <dgm:pt modelId="{9D7C0897-6D84-42DF-953B-AB949FC5F9F3}" type="pres">
      <dgm:prSet presAssocID="{A32EA9C9-7AEF-40F7-A940-2FE65D77A9AF}" presName="simulatedConn" presStyleLbl="solidFgAcc1" presStyleIdx="1" presStyleCnt="2"/>
      <dgm:spPr/>
    </dgm:pt>
    <dgm:pt modelId="{74C31181-B015-4761-A53F-B497D6FA9555}" type="pres">
      <dgm:prSet presAssocID="{A32EA9C9-7AEF-40F7-A940-2FE65D77A9AF}" presName="vSp2" presStyleCnt="0"/>
      <dgm:spPr/>
    </dgm:pt>
    <dgm:pt modelId="{1665852E-7395-47B0-BC37-1768BD9E263A}" type="pres">
      <dgm:prSet presAssocID="{A32EA9C9-7AEF-40F7-A940-2FE65D77A9AF}" presName="sibTrans" presStyleCnt="0"/>
      <dgm:spPr/>
    </dgm:pt>
    <dgm:pt modelId="{F214BAA5-ED59-449B-B2C1-35101B0C4E77}" type="pres">
      <dgm:prSet presAssocID="{C3D31CDB-DAB5-4EA8-BFD6-FC9B41CD96DA}" presName="compositeNode" presStyleCnt="0">
        <dgm:presLayoutVars>
          <dgm:bulletEnabled val="1"/>
        </dgm:presLayoutVars>
      </dgm:prSet>
      <dgm:spPr/>
    </dgm:pt>
    <dgm:pt modelId="{FF0BEDB3-B0B8-4A67-9B50-78036E59986F}" type="pres">
      <dgm:prSet presAssocID="{C3D31CDB-DAB5-4EA8-BFD6-FC9B41CD96DA}" presName="bgRect" presStyleLbl="node1" presStyleIdx="2" presStyleCnt="3" custLinFactNeighborX="1199" custLinFactNeighborY="-2794"/>
      <dgm:spPr/>
      <dgm:t>
        <a:bodyPr/>
        <a:lstStyle/>
        <a:p>
          <a:endParaRPr lang="fr-CA"/>
        </a:p>
      </dgm:t>
    </dgm:pt>
    <dgm:pt modelId="{69B9BA97-5C48-4BDE-A1CD-838F90908215}" type="pres">
      <dgm:prSet presAssocID="{C3D31CDB-DAB5-4EA8-BFD6-FC9B41CD96DA}" presName="parentNode" presStyleLbl="node1" presStyleIdx="2" presStyleCnt="3">
        <dgm:presLayoutVars>
          <dgm:chMax val="0"/>
          <dgm:bulletEnabled val="1"/>
        </dgm:presLayoutVars>
      </dgm:prSet>
      <dgm:spPr/>
      <dgm:t>
        <a:bodyPr/>
        <a:lstStyle/>
        <a:p>
          <a:endParaRPr lang="fr-CA"/>
        </a:p>
      </dgm:t>
    </dgm:pt>
    <dgm:pt modelId="{1134016B-E6C7-46F6-8EEB-5D6276AEC83E}" type="pres">
      <dgm:prSet presAssocID="{C3D31CDB-DAB5-4EA8-BFD6-FC9B41CD96DA}" presName="childNode" presStyleLbl="node1" presStyleIdx="2" presStyleCnt="3">
        <dgm:presLayoutVars>
          <dgm:bulletEnabled val="1"/>
        </dgm:presLayoutVars>
      </dgm:prSet>
      <dgm:spPr/>
      <dgm:t>
        <a:bodyPr/>
        <a:lstStyle/>
        <a:p>
          <a:endParaRPr lang="fr-CA"/>
        </a:p>
      </dgm:t>
    </dgm:pt>
  </dgm:ptLst>
  <dgm:cxnLst>
    <dgm:cxn modelId="{62D461D8-CB8E-4DCD-9990-3D630CB6F16F}" type="presOf" srcId="{8BE86B36-6A06-4A3E-B2E9-2E2E4DFCCE0A}" destId="{689C2C0A-ACF3-4CD9-A4AA-38CF29460851}" srcOrd="0" destOrd="0" presId="urn:microsoft.com/office/officeart/2005/8/layout/hProcess7"/>
    <dgm:cxn modelId="{417EB72A-723B-45A6-8ECD-C3E189B2DAC4}" srcId="{8BE86B36-6A06-4A3E-B2E9-2E2E4DFCCE0A}" destId="{F1DFDD95-F96C-4F76-A4BA-CFAB4625FA5A}" srcOrd="1" destOrd="0" parTransId="{232BB8A4-DF6B-48B4-BF39-DCC51AF3DF4A}" sibTransId="{A32EA9C9-7AEF-40F7-A940-2FE65D77A9AF}"/>
    <dgm:cxn modelId="{6EC0D217-3E3C-43AB-878D-0DF98BA4A596}" type="presOf" srcId="{C3D31CDB-DAB5-4EA8-BFD6-FC9B41CD96DA}" destId="{FF0BEDB3-B0B8-4A67-9B50-78036E59986F}" srcOrd="0" destOrd="0" presId="urn:microsoft.com/office/officeart/2005/8/layout/hProcess7"/>
    <dgm:cxn modelId="{579EEC9F-743D-4711-9B83-13613E3FFCF7}" type="presOf" srcId="{579269DE-2C4C-435A-8DD8-D108E75315C7}" destId="{B85430AB-12C3-4C5C-9207-BF139C81EFF2}" srcOrd="1" destOrd="0" presId="urn:microsoft.com/office/officeart/2005/8/layout/hProcess7"/>
    <dgm:cxn modelId="{31B5191D-005D-4DD8-9F70-388B6AA8DC63}" srcId="{579269DE-2C4C-435A-8DD8-D108E75315C7}" destId="{A1E3B757-D6C9-4064-8B56-B49A4EDB99DF}" srcOrd="0" destOrd="0" parTransId="{C6E6C89D-D2B0-49AB-9CE6-28A0EA0AF9AC}" sibTransId="{0E5FD3B0-C094-47BE-961E-1706F04A6DF8}"/>
    <dgm:cxn modelId="{F91E6291-0F64-4308-8355-B37D3D1CBD62}" type="presOf" srcId="{47A2A554-B71F-4CFF-B2BF-37F7C8CE84EE}" destId="{20A8B59D-D9FF-4AFB-9169-DE295EF1EF67}" srcOrd="0" destOrd="0" presId="urn:microsoft.com/office/officeart/2005/8/layout/hProcess7"/>
    <dgm:cxn modelId="{073C76C1-285C-4FE0-A550-B23B9FE1A4BB}" srcId="{C3D31CDB-DAB5-4EA8-BFD6-FC9B41CD96DA}" destId="{9BADB557-5994-4634-BAFF-50DCA0FCA6D2}" srcOrd="0" destOrd="0" parTransId="{9441A755-7E1A-4255-99BD-CA350F8DF496}" sibTransId="{BE9C40E8-D778-49BA-AEB5-9665056C464D}"/>
    <dgm:cxn modelId="{DBC45887-43DB-4860-8180-1AC02C0C99C4}" type="presOf" srcId="{C3D31CDB-DAB5-4EA8-BFD6-FC9B41CD96DA}" destId="{69B9BA97-5C48-4BDE-A1CD-838F90908215}" srcOrd="1" destOrd="0" presId="urn:microsoft.com/office/officeart/2005/8/layout/hProcess7"/>
    <dgm:cxn modelId="{5014009F-1DC8-4D31-A84E-EC533A6DE4E9}" srcId="{8BE86B36-6A06-4A3E-B2E9-2E2E4DFCCE0A}" destId="{579269DE-2C4C-435A-8DD8-D108E75315C7}" srcOrd="0" destOrd="0" parTransId="{0643FEFD-A0A5-4877-A19D-6A636F8B39A9}" sibTransId="{7F4D995A-ECBF-498F-81CA-232C261F9B87}"/>
    <dgm:cxn modelId="{65623959-D4D1-45E8-AC1E-20347CF34511}" type="presOf" srcId="{A1E3B757-D6C9-4064-8B56-B49A4EDB99DF}" destId="{59AAA04A-1F14-4D7C-A595-90C656CEC4E2}" srcOrd="0" destOrd="0" presId="urn:microsoft.com/office/officeart/2005/8/layout/hProcess7"/>
    <dgm:cxn modelId="{17A98EA8-FA93-432D-9DFD-D97F9791D6AD}" type="presOf" srcId="{579269DE-2C4C-435A-8DD8-D108E75315C7}" destId="{F0E01688-3994-41AB-AD41-03C342736723}" srcOrd="0" destOrd="0" presId="urn:microsoft.com/office/officeart/2005/8/layout/hProcess7"/>
    <dgm:cxn modelId="{6B4559C0-0F6E-4254-804F-8BF70850F8D8}" type="presOf" srcId="{F1DFDD95-F96C-4F76-A4BA-CFAB4625FA5A}" destId="{03F03BB8-EA72-44AF-8218-2507E3BE4E51}" srcOrd="1" destOrd="0" presId="urn:microsoft.com/office/officeart/2005/8/layout/hProcess7"/>
    <dgm:cxn modelId="{31F8C32D-1599-4EAD-9B70-F2CFCD3EA636}" srcId="{F1DFDD95-F96C-4F76-A4BA-CFAB4625FA5A}" destId="{47A2A554-B71F-4CFF-B2BF-37F7C8CE84EE}" srcOrd="0" destOrd="0" parTransId="{19AAACDA-FC1D-4E8B-BBA9-24C72BEBFE3D}" sibTransId="{60A6690A-3F67-4B26-AF73-BA50387501BE}"/>
    <dgm:cxn modelId="{C08B47AE-5820-4078-98AC-9017A2D342EA}" type="presOf" srcId="{9BADB557-5994-4634-BAFF-50DCA0FCA6D2}" destId="{1134016B-E6C7-46F6-8EEB-5D6276AEC83E}" srcOrd="0" destOrd="0" presId="urn:microsoft.com/office/officeart/2005/8/layout/hProcess7"/>
    <dgm:cxn modelId="{056659C3-0928-4B85-ABC9-EA10FD8E77E8}" srcId="{8BE86B36-6A06-4A3E-B2E9-2E2E4DFCCE0A}" destId="{C3D31CDB-DAB5-4EA8-BFD6-FC9B41CD96DA}" srcOrd="2" destOrd="0" parTransId="{EF4B4EED-A40B-4646-B3B0-E8F4D667B38A}" sibTransId="{64F9EB78-FDCF-4BF4-BC6A-23E1BEBD3273}"/>
    <dgm:cxn modelId="{E2A12F09-99D2-4E32-8879-052B76EAA9D3}" type="presOf" srcId="{F1DFDD95-F96C-4F76-A4BA-CFAB4625FA5A}" destId="{9E606E1C-3682-4F07-93FE-EC32626BACCA}" srcOrd="0" destOrd="0" presId="urn:microsoft.com/office/officeart/2005/8/layout/hProcess7"/>
    <dgm:cxn modelId="{389E63CC-C6EF-4511-BBF6-E57DF7E2DC35}" type="presParOf" srcId="{689C2C0A-ACF3-4CD9-A4AA-38CF29460851}" destId="{3CF5B5FE-01E7-4B7C-86DB-A58915C893B6}" srcOrd="0" destOrd="0" presId="urn:microsoft.com/office/officeart/2005/8/layout/hProcess7"/>
    <dgm:cxn modelId="{5F3692B4-D677-408D-BDB5-9EAB858438B8}" type="presParOf" srcId="{3CF5B5FE-01E7-4B7C-86DB-A58915C893B6}" destId="{F0E01688-3994-41AB-AD41-03C342736723}" srcOrd="0" destOrd="0" presId="urn:microsoft.com/office/officeart/2005/8/layout/hProcess7"/>
    <dgm:cxn modelId="{A6AC3225-09F4-4ADF-890E-8854526BEE88}" type="presParOf" srcId="{3CF5B5FE-01E7-4B7C-86DB-A58915C893B6}" destId="{B85430AB-12C3-4C5C-9207-BF139C81EFF2}" srcOrd="1" destOrd="0" presId="urn:microsoft.com/office/officeart/2005/8/layout/hProcess7"/>
    <dgm:cxn modelId="{BE632F53-C600-4103-8994-3C75F9A456E2}" type="presParOf" srcId="{3CF5B5FE-01E7-4B7C-86DB-A58915C893B6}" destId="{59AAA04A-1F14-4D7C-A595-90C656CEC4E2}" srcOrd="2" destOrd="0" presId="urn:microsoft.com/office/officeart/2005/8/layout/hProcess7"/>
    <dgm:cxn modelId="{86A9780D-F2F4-41C0-B0C0-41A6DCC21D1A}" type="presParOf" srcId="{689C2C0A-ACF3-4CD9-A4AA-38CF29460851}" destId="{CD771575-9BCD-4CEC-8D31-046DBE1A9D5E}" srcOrd="1" destOrd="0" presId="urn:microsoft.com/office/officeart/2005/8/layout/hProcess7"/>
    <dgm:cxn modelId="{4E8584FC-4D1A-48D6-B15C-3BE94000B730}" type="presParOf" srcId="{689C2C0A-ACF3-4CD9-A4AA-38CF29460851}" destId="{A720B665-761F-48D3-AE7D-4D6C6AEEF57F}" srcOrd="2" destOrd="0" presId="urn:microsoft.com/office/officeart/2005/8/layout/hProcess7"/>
    <dgm:cxn modelId="{A625DFF8-C49A-4854-8CDD-DC9D8837D30C}" type="presParOf" srcId="{A720B665-761F-48D3-AE7D-4D6C6AEEF57F}" destId="{23751FDF-0276-4D24-ADE0-CB290A9E434B}" srcOrd="0" destOrd="0" presId="urn:microsoft.com/office/officeart/2005/8/layout/hProcess7"/>
    <dgm:cxn modelId="{E7C05588-17DE-4877-B243-214DD7870681}" type="presParOf" srcId="{A720B665-761F-48D3-AE7D-4D6C6AEEF57F}" destId="{B4459C0D-0F49-4027-B104-55D4247E6B99}" srcOrd="1" destOrd="0" presId="urn:microsoft.com/office/officeart/2005/8/layout/hProcess7"/>
    <dgm:cxn modelId="{187F8ED2-A17D-4DCB-A7FF-3EFCA2645173}" type="presParOf" srcId="{A720B665-761F-48D3-AE7D-4D6C6AEEF57F}" destId="{7323F4C2-0E72-4662-88E3-B5DB85313E03}" srcOrd="2" destOrd="0" presId="urn:microsoft.com/office/officeart/2005/8/layout/hProcess7"/>
    <dgm:cxn modelId="{3419DE42-DA28-4BF2-9E7A-33140C996832}" type="presParOf" srcId="{689C2C0A-ACF3-4CD9-A4AA-38CF29460851}" destId="{D3F1D6D3-215A-4E01-A9A5-BE559086FCC5}" srcOrd="3" destOrd="0" presId="urn:microsoft.com/office/officeart/2005/8/layout/hProcess7"/>
    <dgm:cxn modelId="{3ADF122F-36E3-4637-899E-0ABF124218A9}" type="presParOf" srcId="{689C2C0A-ACF3-4CD9-A4AA-38CF29460851}" destId="{7987112B-CB56-4F99-A4F8-07F6DB62CD01}" srcOrd="4" destOrd="0" presId="urn:microsoft.com/office/officeart/2005/8/layout/hProcess7"/>
    <dgm:cxn modelId="{7297FFD0-57A5-468D-A8E7-A210A6FD1C52}" type="presParOf" srcId="{7987112B-CB56-4F99-A4F8-07F6DB62CD01}" destId="{9E606E1C-3682-4F07-93FE-EC32626BACCA}" srcOrd="0" destOrd="0" presId="urn:microsoft.com/office/officeart/2005/8/layout/hProcess7"/>
    <dgm:cxn modelId="{A216917A-75CB-4ECE-AF6A-19CD901B0442}" type="presParOf" srcId="{7987112B-CB56-4F99-A4F8-07F6DB62CD01}" destId="{03F03BB8-EA72-44AF-8218-2507E3BE4E51}" srcOrd="1" destOrd="0" presId="urn:microsoft.com/office/officeart/2005/8/layout/hProcess7"/>
    <dgm:cxn modelId="{0350FAE5-974A-409D-829D-46B1DAA8B92F}" type="presParOf" srcId="{7987112B-CB56-4F99-A4F8-07F6DB62CD01}" destId="{20A8B59D-D9FF-4AFB-9169-DE295EF1EF67}" srcOrd="2" destOrd="0" presId="urn:microsoft.com/office/officeart/2005/8/layout/hProcess7"/>
    <dgm:cxn modelId="{06C7DC1A-6449-4B80-AB57-BF1D34A11436}" type="presParOf" srcId="{689C2C0A-ACF3-4CD9-A4AA-38CF29460851}" destId="{C977A883-233D-4598-B56B-ED76362B5BF4}" srcOrd="5" destOrd="0" presId="urn:microsoft.com/office/officeart/2005/8/layout/hProcess7"/>
    <dgm:cxn modelId="{EE454268-03DB-4E75-B911-34B31605F808}" type="presParOf" srcId="{689C2C0A-ACF3-4CD9-A4AA-38CF29460851}" destId="{BBBC4DFC-6F8D-4AE7-A7F8-5C81F50A0026}" srcOrd="6" destOrd="0" presId="urn:microsoft.com/office/officeart/2005/8/layout/hProcess7"/>
    <dgm:cxn modelId="{9689CFC5-FAC3-4D48-B5FB-EB7B0F5A265B}" type="presParOf" srcId="{BBBC4DFC-6F8D-4AE7-A7F8-5C81F50A0026}" destId="{6F4DA29C-57C1-4357-ADF9-A3D40E03D970}" srcOrd="0" destOrd="0" presId="urn:microsoft.com/office/officeart/2005/8/layout/hProcess7"/>
    <dgm:cxn modelId="{DE38F9E3-F424-460B-BE0B-836649B46B03}" type="presParOf" srcId="{BBBC4DFC-6F8D-4AE7-A7F8-5C81F50A0026}" destId="{9D7C0897-6D84-42DF-953B-AB949FC5F9F3}" srcOrd="1" destOrd="0" presId="urn:microsoft.com/office/officeart/2005/8/layout/hProcess7"/>
    <dgm:cxn modelId="{866A23CD-2186-4767-B5AC-AF80E3018EFF}" type="presParOf" srcId="{BBBC4DFC-6F8D-4AE7-A7F8-5C81F50A0026}" destId="{74C31181-B015-4761-A53F-B497D6FA9555}" srcOrd="2" destOrd="0" presId="urn:microsoft.com/office/officeart/2005/8/layout/hProcess7"/>
    <dgm:cxn modelId="{FC0C321D-47FB-41F5-B743-8AAD45EA31AB}" type="presParOf" srcId="{689C2C0A-ACF3-4CD9-A4AA-38CF29460851}" destId="{1665852E-7395-47B0-BC37-1768BD9E263A}" srcOrd="7" destOrd="0" presId="urn:microsoft.com/office/officeart/2005/8/layout/hProcess7"/>
    <dgm:cxn modelId="{C84EC05A-B8AE-4FEF-88F6-8722491ABEC0}" type="presParOf" srcId="{689C2C0A-ACF3-4CD9-A4AA-38CF29460851}" destId="{F214BAA5-ED59-449B-B2C1-35101B0C4E77}" srcOrd="8" destOrd="0" presId="urn:microsoft.com/office/officeart/2005/8/layout/hProcess7"/>
    <dgm:cxn modelId="{F9BAC25D-362F-4295-B7A3-2C4EBB49929F}" type="presParOf" srcId="{F214BAA5-ED59-449B-B2C1-35101B0C4E77}" destId="{FF0BEDB3-B0B8-4A67-9B50-78036E59986F}" srcOrd="0" destOrd="0" presId="urn:microsoft.com/office/officeart/2005/8/layout/hProcess7"/>
    <dgm:cxn modelId="{572921BB-B4CA-465F-82FD-CDC870D82F82}" type="presParOf" srcId="{F214BAA5-ED59-449B-B2C1-35101B0C4E77}" destId="{69B9BA97-5C48-4BDE-A1CD-838F90908215}" srcOrd="1" destOrd="0" presId="urn:microsoft.com/office/officeart/2005/8/layout/hProcess7"/>
    <dgm:cxn modelId="{11C299FF-7D2A-4CAC-91AD-3F042B72BC12}" type="presParOf" srcId="{F214BAA5-ED59-449B-B2C1-35101B0C4E77}" destId="{1134016B-E6C7-46F6-8EEB-5D6276AEC83E}"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01688-3994-41AB-AD41-03C342736723}">
      <dsp:nvSpPr>
        <dsp:cNvPr id="0" name=""/>
        <dsp:cNvSpPr/>
      </dsp:nvSpPr>
      <dsp:spPr>
        <a:xfrm>
          <a:off x="75752" y="1144587"/>
          <a:ext cx="2852931" cy="3423517"/>
        </a:xfrm>
        <a:prstGeom prst="roundRect">
          <a:avLst>
            <a:gd name="adj" fmla="val 5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lvl="0" algn="r" defTabSz="1422400">
            <a:lnSpc>
              <a:spcPct val="90000"/>
            </a:lnSpc>
            <a:spcBef>
              <a:spcPct val="0"/>
            </a:spcBef>
            <a:spcAft>
              <a:spcPct val="35000"/>
            </a:spcAft>
          </a:pPr>
          <a:r>
            <a:rPr lang="en-CA" sz="3200" b="1" kern="1200" dirty="0" smtClean="0">
              <a:solidFill>
                <a:srgbClr val="002060"/>
              </a:solidFill>
            </a:rPr>
            <a:t>     </a:t>
          </a:r>
          <a:endParaRPr lang="en-CA" sz="3200" b="1" kern="1200" dirty="0">
            <a:solidFill>
              <a:srgbClr val="002060"/>
            </a:solidFill>
          </a:endParaRPr>
        </a:p>
      </dsp:txBody>
      <dsp:txXfrm rot="16200000">
        <a:off x="-1042596" y="2262936"/>
        <a:ext cx="2807284" cy="570586"/>
      </dsp:txXfrm>
    </dsp:sp>
    <dsp:sp modelId="{59AAA04A-1F14-4D7C-A595-90C656CEC4E2}">
      <dsp:nvSpPr>
        <dsp:cNvPr id="0" name=""/>
        <dsp:cNvSpPr/>
      </dsp:nvSpPr>
      <dsp:spPr>
        <a:xfrm>
          <a:off x="646338" y="1144587"/>
          <a:ext cx="2125433" cy="342351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725" rIns="0" bIns="0" numCol="1" spcCol="1270" anchor="t" anchorCtr="0">
          <a:noAutofit/>
        </a:bodyPr>
        <a:lstStyle/>
        <a:p>
          <a:pPr lvl="0" algn="ctr" defTabSz="1111250">
            <a:lnSpc>
              <a:spcPct val="90000"/>
            </a:lnSpc>
            <a:spcBef>
              <a:spcPct val="0"/>
            </a:spcBef>
            <a:spcAft>
              <a:spcPct val="35000"/>
            </a:spcAft>
          </a:pPr>
          <a:endParaRPr lang="en-CA" sz="2500" b="1" kern="1200" dirty="0" smtClean="0">
            <a:solidFill>
              <a:srgbClr val="002060"/>
            </a:solidFill>
          </a:endParaRPr>
        </a:p>
        <a:p>
          <a:pPr lvl="0" algn="ctr" defTabSz="1111250">
            <a:lnSpc>
              <a:spcPct val="90000"/>
            </a:lnSpc>
            <a:spcBef>
              <a:spcPct val="0"/>
            </a:spcBef>
            <a:spcAft>
              <a:spcPct val="35000"/>
            </a:spcAft>
          </a:pPr>
          <a:r>
            <a:rPr lang="en-CA" sz="2500" b="1" kern="1200" dirty="0" smtClean="0">
              <a:solidFill>
                <a:srgbClr val="002060"/>
              </a:solidFill>
            </a:rPr>
            <a:t>Qu’est-ce </a:t>
          </a:r>
        </a:p>
        <a:p>
          <a:pPr lvl="0" algn="ctr" defTabSz="1111250">
            <a:lnSpc>
              <a:spcPct val="90000"/>
            </a:lnSpc>
            <a:spcBef>
              <a:spcPct val="0"/>
            </a:spcBef>
            <a:spcAft>
              <a:spcPct val="35000"/>
            </a:spcAft>
          </a:pPr>
          <a:r>
            <a:rPr lang="en-CA" sz="2500" b="1" kern="1200" dirty="0" smtClean="0">
              <a:solidFill>
                <a:srgbClr val="002060"/>
              </a:solidFill>
            </a:rPr>
            <a:t>qu’apprendre?</a:t>
          </a:r>
        </a:p>
        <a:p>
          <a:pPr lvl="0" algn="ctr" defTabSz="1111250">
            <a:lnSpc>
              <a:spcPct val="90000"/>
            </a:lnSpc>
            <a:spcBef>
              <a:spcPct val="0"/>
            </a:spcBef>
            <a:spcAft>
              <a:spcPct val="35000"/>
            </a:spcAft>
          </a:pPr>
          <a:r>
            <a:rPr lang="en-CA" sz="2500" b="1" kern="1200" dirty="0" smtClean="0">
              <a:solidFill>
                <a:srgbClr val="002060"/>
              </a:solidFill>
            </a:rPr>
            <a:t>et</a:t>
          </a:r>
        </a:p>
        <a:p>
          <a:pPr lvl="0" algn="ctr" defTabSz="1111250">
            <a:lnSpc>
              <a:spcPct val="90000"/>
            </a:lnSpc>
            <a:spcBef>
              <a:spcPct val="0"/>
            </a:spcBef>
            <a:spcAft>
              <a:spcPct val="35000"/>
            </a:spcAft>
          </a:pPr>
          <a:r>
            <a:rPr lang="en-CA" sz="2500" b="1" kern="1200" dirty="0" smtClean="0">
              <a:solidFill>
                <a:srgbClr val="002060"/>
              </a:solidFill>
            </a:rPr>
            <a:t>Qu’apprend-on,</a:t>
          </a:r>
        </a:p>
        <a:p>
          <a:pPr lvl="0" algn="ctr" defTabSz="1111250">
            <a:lnSpc>
              <a:spcPct val="90000"/>
            </a:lnSpc>
            <a:spcBef>
              <a:spcPct val="0"/>
            </a:spcBef>
            <a:spcAft>
              <a:spcPct val="35000"/>
            </a:spcAft>
          </a:pPr>
          <a:r>
            <a:rPr lang="en-CA" sz="2500" b="1" kern="1200" dirty="0" smtClean="0">
              <a:solidFill>
                <a:srgbClr val="002060"/>
              </a:solidFill>
            </a:rPr>
            <a:t>au juste,  </a:t>
          </a:r>
        </a:p>
        <a:p>
          <a:pPr lvl="0" algn="ctr" defTabSz="1111250">
            <a:lnSpc>
              <a:spcPct val="90000"/>
            </a:lnSpc>
            <a:spcBef>
              <a:spcPct val="0"/>
            </a:spcBef>
            <a:spcAft>
              <a:spcPct val="35000"/>
            </a:spcAft>
          </a:pPr>
          <a:r>
            <a:rPr lang="en-CA" sz="2500" b="1" kern="1200" dirty="0" smtClean="0">
              <a:solidFill>
                <a:srgbClr val="002060"/>
              </a:solidFill>
            </a:rPr>
            <a:t>à l’école?</a:t>
          </a:r>
          <a:endParaRPr lang="en-CA" sz="2500" b="1" kern="1200" dirty="0">
            <a:solidFill>
              <a:srgbClr val="002060"/>
            </a:solidFill>
          </a:endParaRPr>
        </a:p>
      </dsp:txBody>
      <dsp:txXfrm>
        <a:off x="646338" y="1144587"/>
        <a:ext cx="2125433" cy="3423517"/>
      </dsp:txXfrm>
    </dsp:sp>
    <dsp:sp modelId="{9E606E1C-3682-4F07-93FE-EC32626BACCA}">
      <dsp:nvSpPr>
        <dsp:cNvPr id="0" name=""/>
        <dsp:cNvSpPr/>
      </dsp:nvSpPr>
      <dsp:spPr>
        <a:xfrm>
          <a:off x="2953446" y="1108434"/>
          <a:ext cx="2852931" cy="342351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lvl="0" algn="ctr" defTabSz="1422400">
            <a:lnSpc>
              <a:spcPct val="90000"/>
            </a:lnSpc>
            <a:spcBef>
              <a:spcPct val="0"/>
            </a:spcBef>
            <a:spcAft>
              <a:spcPct val="35000"/>
            </a:spcAft>
          </a:pPr>
          <a:endParaRPr lang="en-CA" sz="3200" b="1" kern="1200" dirty="0">
            <a:solidFill>
              <a:schemeClr val="tx1"/>
            </a:solidFill>
          </a:endParaRPr>
        </a:p>
      </dsp:txBody>
      <dsp:txXfrm rot="16200000">
        <a:off x="1835097" y="2226783"/>
        <a:ext cx="2807284" cy="570586"/>
      </dsp:txXfrm>
    </dsp:sp>
    <dsp:sp modelId="{B4459C0D-0F49-4027-B104-55D4247E6B99}">
      <dsp:nvSpPr>
        <dsp:cNvPr id="0" name=""/>
        <dsp:cNvSpPr/>
      </dsp:nvSpPr>
      <dsp:spPr>
        <a:xfrm rot="5400000">
          <a:off x="2716360" y="3826895"/>
          <a:ext cx="502702" cy="42793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A8B59D-D9FF-4AFB-9169-DE295EF1EF67}">
      <dsp:nvSpPr>
        <dsp:cNvPr id="0" name=""/>
        <dsp:cNvSpPr/>
      </dsp:nvSpPr>
      <dsp:spPr>
        <a:xfrm>
          <a:off x="3524033" y="1108434"/>
          <a:ext cx="2125433" cy="342351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725" rIns="0" bIns="0" numCol="1" spcCol="1270" anchor="t" anchorCtr="0">
          <a:noAutofit/>
        </a:bodyPr>
        <a:lstStyle/>
        <a:p>
          <a:pPr lvl="0" algn="ctr" defTabSz="1111250">
            <a:lnSpc>
              <a:spcPct val="90000"/>
            </a:lnSpc>
            <a:spcBef>
              <a:spcPct val="0"/>
            </a:spcBef>
            <a:spcAft>
              <a:spcPct val="35000"/>
            </a:spcAft>
          </a:pPr>
          <a:endParaRPr lang="en-CA" sz="2500" b="1" kern="1200" dirty="0" smtClean="0">
            <a:solidFill>
              <a:schemeClr val="tx1"/>
            </a:solidFill>
          </a:endParaRPr>
        </a:p>
        <a:p>
          <a:pPr lvl="0" algn="ctr" defTabSz="1111250">
            <a:lnSpc>
              <a:spcPct val="90000"/>
            </a:lnSpc>
            <a:spcBef>
              <a:spcPct val="0"/>
            </a:spcBef>
            <a:spcAft>
              <a:spcPct val="35000"/>
            </a:spcAft>
          </a:pPr>
          <a:r>
            <a:rPr lang="en-CA" sz="2500" b="1" kern="1200" dirty="0" smtClean="0">
              <a:solidFill>
                <a:schemeClr val="tx1"/>
              </a:solidFill>
            </a:rPr>
            <a:t>Quelles sont les diverses conceptions de existantes de </a:t>
          </a:r>
        </a:p>
        <a:p>
          <a:pPr lvl="0" algn="ctr" defTabSz="1111250">
            <a:lnSpc>
              <a:spcPct val="90000"/>
            </a:lnSpc>
            <a:spcBef>
              <a:spcPct val="0"/>
            </a:spcBef>
            <a:spcAft>
              <a:spcPct val="35000"/>
            </a:spcAft>
          </a:pPr>
          <a:r>
            <a:rPr lang="en-CA" sz="2500" b="1" kern="1200" dirty="0" smtClean="0">
              <a:solidFill>
                <a:schemeClr val="tx1"/>
              </a:solidFill>
            </a:rPr>
            <a:t>de l’apprentissage</a:t>
          </a:r>
          <a:endParaRPr lang="en-CA" sz="2500" b="1" kern="1200" dirty="0">
            <a:solidFill>
              <a:schemeClr val="tx1"/>
            </a:solidFill>
          </a:endParaRPr>
        </a:p>
      </dsp:txBody>
      <dsp:txXfrm>
        <a:off x="3524033" y="1108434"/>
        <a:ext cx="2125433" cy="3423517"/>
      </dsp:txXfrm>
    </dsp:sp>
    <dsp:sp modelId="{FF0BEDB3-B0B8-4A67-9B50-78036E59986F}">
      <dsp:nvSpPr>
        <dsp:cNvPr id="0" name=""/>
        <dsp:cNvSpPr/>
      </dsp:nvSpPr>
      <dsp:spPr>
        <a:xfrm>
          <a:off x="5906893" y="1012781"/>
          <a:ext cx="2852931" cy="342351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lvl="0" algn="r" defTabSz="1422400">
            <a:lnSpc>
              <a:spcPct val="90000"/>
            </a:lnSpc>
            <a:spcBef>
              <a:spcPct val="0"/>
            </a:spcBef>
            <a:spcAft>
              <a:spcPct val="35000"/>
            </a:spcAft>
          </a:pPr>
          <a:endParaRPr lang="en-CA" sz="3200" b="1" kern="1200" dirty="0"/>
        </a:p>
      </dsp:txBody>
      <dsp:txXfrm rot="16200000">
        <a:off x="4788544" y="2131130"/>
        <a:ext cx="2807284" cy="570586"/>
      </dsp:txXfrm>
    </dsp:sp>
    <dsp:sp modelId="{9D7C0897-6D84-42DF-953B-AB949FC5F9F3}">
      <dsp:nvSpPr>
        <dsp:cNvPr id="0" name=""/>
        <dsp:cNvSpPr/>
      </dsp:nvSpPr>
      <dsp:spPr>
        <a:xfrm rot="5400000">
          <a:off x="5669144" y="3826895"/>
          <a:ext cx="502702" cy="42793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134016B-E6C7-46F6-8EEB-5D6276AEC83E}">
      <dsp:nvSpPr>
        <dsp:cNvPr id="0" name=""/>
        <dsp:cNvSpPr/>
      </dsp:nvSpPr>
      <dsp:spPr>
        <a:xfrm>
          <a:off x="6477479" y="1012781"/>
          <a:ext cx="2125433" cy="342351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725" rIns="0" bIns="0" numCol="1" spcCol="1270" anchor="t" anchorCtr="0">
          <a:noAutofit/>
        </a:bodyPr>
        <a:lstStyle/>
        <a:p>
          <a:pPr lvl="0" algn="ctr" defTabSz="1111250">
            <a:lnSpc>
              <a:spcPct val="90000"/>
            </a:lnSpc>
            <a:spcBef>
              <a:spcPct val="0"/>
            </a:spcBef>
            <a:spcAft>
              <a:spcPct val="35000"/>
            </a:spcAft>
          </a:pPr>
          <a:r>
            <a:rPr lang="en-CA" sz="2500" b="1" kern="1200" baseline="0" dirty="0" smtClean="0"/>
            <a:t> </a:t>
          </a:r>
        </a:p>
        <a:p>
          <a:pPr lvl="0" algn="ctr" defTabSz="1111250">
            <a:lnSpc>
              <a:spcPct val="90000"/>
            </a:lnSpc>
            <a:spcBef>
              <a:spcPct val="0"/>
            </a:spcBef>
            <a:spcAft>
              <a:spcPct val="35000"/>
            </a:spcAft>
          </a:pPr>
          <a:r>
            <a:rPr lang="en-CA" sz="2500" b="1" kern="1200" baseline="0" dirty="0" smtClean="0">
              <a:solidFill>
                <a:schemeClr val="tx1"/>
              </a:solidFill>
            </a:rPr>
            <a:t>Quelle définition de l’apprentissage, scolaire peut-on proposer aujourd’hui?</a:t>
          </a:r>
          <a:endParaRPr lang="en-CA" sz="2500" b="1" kern="1200" dirty="0">
            <a:solidFill>
              <a:schemeClr val="tx1"/>
            </a:solidFill>
          </a:endParaRPr>
        </a:p>
      </dsp:txBody>
      <dsp:txXfrm>
        <a:off x="6477479" y="1012781"/>
        <a:ext cx="2125433" cy="342351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39</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hyperlink" Target="https://www.oct.ca/public/professional-standards/ethical-standards?sc_lang=fr-ca"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hyperlink" Target="https://www.oct.ca/public/professional-standards/ethical-standards?sc_lang=fr-ca"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hyperlink" Target="http://web5.uottawa.ca/mcs-smc/integritedanslesetudes/message_vr.php"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sp>
        <p:nvSpPr>
          <p:cNvPr id="10" name="Rectangle 9"/>
          <p:cNvSpPr/>
          <p:nvPr/>
        </p:nvSpPr>
        <p:spPr>
          <a:xfrm>
            <a:off x="134554" y="1219200"/>
            <a:ext cx="8780846" cy="6432530"/>
          </a:xfrm>
          <a:prstGeom prst="rect">
            <a:avLst/>
          </a:prstGeom>
        </p:spPr>
        <p:txBody>
          <a:bodyPr wrap="square">
            <a:spAutoFit/>
          </a:bodyPr>
          <a:lstStyle/>
          <a:p>
            <a:pPr lvl="0"/>
            <a:endParaRPr lang="en-CA" sz="2600" b="1" dirty="0" smtClean="0">
              <a:solidFill>
                <a:srgbClr val="002060"/>
              </a:solidFill>
            </a:endParaRPr>
          </a:p>
          <a:p>
            <a:pPr lvl="0"/>
            <a:endParaRPr lang="en-CA" sz="2600" b="1" dirty="0">
              <a:solidFill>
                <a:srgbClr val="002060"/>
              </a:solidFill>
            </a:endParaRPr>
          </a:p>
          <a:p>
            <a:pPr marL="514350" indent="-514350">
              <a:buAutoNum type="arabicPeriod"/>
            </a:pPr>
            <a:r>
              <a:rPr lang="fr-CA" sz="3200" b="1" dirty="0" smtClean="0">
                <a:latin typeface="Times New Roman" panose="02020603050405020304" pitchFamily="18" charset="0"/>
                <a:cs typeface="Times New Roman" panose="02020603050405020304" pitchFamily="18" charset="0"/>
              </a:rPr>
              <a:t>Description </a:t>
            </a:r>
            <a:r>
              <a:rPr lang="fr-CA" sz="3200" b="1" dirty="0">
                <a:latin typeface="Times New Roman" panose="02020603050405020304" pitchFamily="18" charset="0"/>
                <a:cs typeface="Times New Roman" panose="02020603050405020304" pitchFamily="18" charset="0"/>
              </a:rPr>
              <a:t>du cours </a:t>
            </a:r>
            <a:r>
              <a:rPr lang="fr-CA" sz="3200" b="1" dirty="0" smtClean="0">
                <a:latin typeface="Times New Roman" panose="02020603050405020304" pitchFamily="18" charset="0"/>
                <a:cs typeface="Times New Roman" panose="02020603050405020304" pitchFamily="18" charset="0"/>
              </a:rPr>
              <a:t>:</a:t>
            </a:r>
          </a:p>
          <a:p>
            <a:endParaRPr lang="en-CA" sz="3200" b="1" dirty="0">
              <a:solidFill>
                <a:srgbClr val="002060"/>
              </a:solidFill>
            </a:endParaRPr>
          </a:p>
          <a:p>
            <a:pPr marL="457200" lvl="0" indent="-457200">
              <a:buFont typeface="Arial" charset="0"/>
              <a:buChar char="•"/>
            </a:pPr>
            <a:r>
              <a:rPr lang="fr-CA" sz="2800" dirty="0" smtClean="0">
                <a:latin typeface="Times New Roman" panose="02020603050405020304" pitchFamily="18" charset="0"/>
                <a:cs typeface="Times New Roman" panose="02020603050405020304" pitchFamily="18" charset="0"/>
              </a:rPr>
              <a:t>Initiation </a:t>
            </a:r>
            <a:r>
              <a:rPr lang="fr-CA" sz="2800" dirty="0">
                <a:latin typeface="Times New Roman" panose="02020603050405020304" pitchFamily="18" charset="0"/>
                <a:cs typeface="Times New Roman" panose="02020603050405020304" pitchFamily="18" charset="0"/>
              </a:rPr>
              <a:t>à diverses conceptions portant </a:t>
            </a:r>
            <a:r>
              <a:rPr lang="fr-CA" sz="2800" dirty="0" smtClean="0">
                <a:latin typeface="Times New Roman" panose="02020603050405020304" pitchFamily="18" charset="0"/>
                <a:cs typeface="Times New Roman" panose="02020603050405020304" pitchFamily="18" charset="0"/>
              </a:rPr>
              <a:t>sur</a:t>
            </a:r>
          </a:p>
          <a:p>
            <a:pPr lvl="0"/>
            <a:r>
              <a:rPr lang="en-CA" sz="2800" dirty="0">
                <a:latin typeface="Times New Roman" panose="02020603050405020304" pitchFamily="18" charset="0"/>
                <a:cs typeface="Times New Roman" panose="02020603050405020304" pitchFamily="18" charset="0"/>
              </a:rPr>
              <a:t> </a:t>
            </a:r>
            <a:r>
              <a:rPr lang="en-CA" sz="2800" dirty="0" smtClean="0">
                <a:latin typeface="Times New Roman" panose="02020603050405020304" pitchFamily="18" charset="0"/>
                <a:cs typeface="Times New Roman" panose="02020603050405020304" pitchFamily="18" charset="0"/>
              </a:rPr>
              <a:t>    </a:t>
            </a:r>
            <a:r>
              <a:rPr lang="fr-CA" sz="2800" dirty="0" smtClean="0">
                <a:latin typeface="Times New Roman" panose="02020603050405020304" pitchFamily="18" charset="0"/>
                <a:cs typeface="Times New Roman" panose="02020603050405020304" pitchFamily="18" charset="0"/>
              </a:rPr>
              <a:t>l'enseignement </a:t>
            </a:r>
            <a:r>
              <a:rPr lang="fr-CA" sz="2800" dirty="0">
                <a:latin typeface="Times New Roman" panose="02020603050405020304" pitchFamily="18" charset="0"/>
                <a:cs typeface="Times New Roman" panose="02020603050405020304" pitchFamily="18" charset="0"/>
              </a:rPr>
              <a:t>et l'apprentissage.</a:t>
            </a:r>
            <a:endParaRPr lang="fr-CA" sz="2800" dirty="0" smtClean="0">
              <a:latin typeface="Times New Roman" panose="02020603050405020304" pitchFamily="18" charset="0"/>
              <a:cs typeface="Times New Roman" panose="02020603050405020304" pitchFamily="18" charset="0"/>
            </a:endParaRPr>
          </a:p>
          <a:p>
            <a:pPr marL="457200" lvl="0" indent="-457200">
              <a:buFont typeface="Arial" charset="0"/>
              <a:buChar char="•"/>
            </a:pPr>
            <a:r>
              <a:rPr lang="fr-CA" sz="2800" dirty="0">
                <a:latin typeface="Times New Roman" panose="02020603050405020304" pitchFamily="18" charset="0"/>
                <a:cs typeface="Times New Roman" panose="02020603050405020304" pitchFamily="18" charset="0"/>
              </a:rPr>
              <a:t>Analyse du triangle apprenant, enseignant et savoir</a:t>
            </a:r>
            <a:r>
              <a:rPr lang="fr-CA" sz="2800" dirty="0" smtClean="0">
                <a:latin typeface="Times New Roman" panose="02020603050405020304" pitchFamily="18" charset="0"/>
                <a:cs typeface="Times New Roman" panose="02020603050405020304" pitchFamily="18" charset="0"/>
              </a:rPr>
              <a:t>.</a:t>
            </a:r>
          </a:p>
          <a:p>
            <a:pPr marL="457200" indent="-457200">
              <a:buFont typeface="Arial" charset="0"/>
              <a:buChar char="•"/>
            </a:pPr>
            <a:r>
              <a:rPr lang="fr-CA" sz="2800" dirty="0">
                <a:latin typeface="Times New Roman" panose="02020603050405020304" pitchFamily="18" charset="0"/>
                <a:cs typeface="Times New Roman" panose="02020603050405020304" pitchFamily="18" charset="0"/>
              </a:rPr>
              <a:t>Transmission et intégration du </a:t>
            </a:r>
            <a:r>
              <a:rPr lang="fr-CA" sz="2800" dirty="0" smtClean="0">
                <a:latin typeface="Times New Roman" panose="02020603050405020304" pitchFamily="18" charset="0"/>
                <a:cs typeface="Times New Roman" panose="02020603050405020304" pitchFamily="18" charset="0"/>
              </a:rPr>
              <a:t>savoir.</a:t>
            </a:r>
          </a:p>
          <a:p>
            <a:pPr marL="457200" indent="-457200">
              <a:buFont typeface="Arial" charset="0"/>
              <a:buChar char="•"/>
            </a:pPr>
            <a:r>
              <a:rPr lang="fr-CA" sz="2800" dirty="0" smtClean="0">
                <a:latin typeface="Times New Roman" panose="02020603050405020304" pitchFamily="18" charset="0"/>
                <a:cs typeface="Times New Roman" panose="02020603050405020304" pitchFamily="18" charset="0"/>
              </a:rPr>
              <a:t>Exploration </a:t>
            </a:r>
            <a:r>
              <a:rPr lang="fr-CA" sz="2800" dirty="0">
                <a:latin typeface="Times New Roman" panose="02020603050405020304" pitchFamily="18" charset="0"/>
                <a:cs typeface="Times New Roman" panose="02020603050405020304" pitchFamily="18" charset="0"/>
              </a:rPr>
              <a:t>des principes </a:t>
            </a:r>
            <a:r>
              <a:rPr lang="fr-CA" sz="2800" dirty="0" smtClean="0">
                <a:latin typeface="Times New Roman" panose="02020603050405020304" pitchFamily="18" charset="0"/>
                <a:cs typeface="Times New Roman" panose="02020603050405020304" pitchFamily="18" charset="0"/>
              </a:rPr>
              <a:t>pédagogiques</a:t>
            </a:r>
            <a:endParaRPr lang="en-CA" sz="2800" dirty="0">
              <a:solidFill>
                <a:srgbClr val="002060"/>
              </a:solidFill>
              <a:latin typeface="Times New Roman" panose="02020603050405020304" pitchFamily="18" charset="0"/>
              <a:cs typeface="Times New Roman" panose="02020603050405020304" pitchFamily="18" charset="0"/>
            </a:endParaRPr>
          </a:p>
          <a:p>
            <a:r>
              <a:rPr lang="en-CA" sz="2600" b="1" dirty="0">
                <a:solidFill>
                  <a:srgbClr val="002060"/>
                </a:solidFill>
              </a:rPr>
              <a:t/>
            </a:r>
            <a:br>
              <a:rPr lang="en-CA" sz="2600" b="1" dirty="0">
                <a:solidFill>
                  <a:srgbClr val="002060"/>
                </a:solidFill>
              </a:rPr>
            </a:br>
            <a:endParaRPr lang="en-CA" sz="2600" b="1" dirty="0">
              <a:solidFill>
                <a:srgbClr val="002060"/>
              </a:solidFill>
            </a:endParaRPr>
          </a:p>
          <a:p>
            <a:pPr lvl="0"/>
            <a:endParaRPr lang="en-CA" sz="2600" b="1" i="1" dirty="0">
              <a:solidFill>
                <a:srgbClr val="002060"/>
              </a:solidFill>
            </a:endParaRPr>
          </a:p>
          <a:p>
            <a:pPr lvl="0"/>
            <a:endParaRPr lang="en-CA" sz="2600" b="1" dirty="0">
              <a:solidFill>
                <a:srgbClr val="002060"/>
              </a:solidFill>
            </a:endParaRPr>
          </a:p>
          <a:p>
            <a:pPr marL="514350" indent="-514350">
              <a:buAutoNum type="arabicPeriod" startAt="10"/>
            </a:pPr>
            <a:r>
              <a:rPr lang="en-CA" sz="2600" b="1" dirty="0" smtClean="0">
                <a:solidFill>
                  <a:schemeClr val="bg1"/>
                </a:solidFill>
              </a:rPr>
              <a:t>8- </a:t>
            </a:r>
            <a:endParaRPr lang="en-CA" sz="2600" b="1" dirty="0" smtClean="0">
              <a:solidFill>
                <a:srgbClr val="002060"/>
              </a:solidFill>
            </a:endParaRPr>
          </a:p>
          <a:p>
            <a:pPr lvl="0"/>
            <a:endParaRPr lang="en-CA" sz="2600" b="1" dirty="0" smtClean="0">
              <a:solidFill>
                <a:srgbClr val="002060"/>
              </a:solidFill>
            </a:endParaRPr>
          </a:p>
        </p:txBody>
      </p:sp>
    </p:spTree>
    <p:extLst>
      <p:ext uri="{BB962C8B-B14F-4D97-AF65-F5344CB8AC3E}">
        <p14:creationId xmlns:p14="http://schemas.microsoft.com/office/powerpoint/2010/main" val="318520588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2" end="12"/>
                                            </p:txEl>
                                          </p:spTgt>
                                        </p:tgtEl>
                                        <p:attrNameLst>
                                          <p:attrName>style.visibility</p:attrName>
                                        </p:attrNameLst>
                                      </p:cBhvr>
                                      <p:to>
                                        <p:strVal val="visible"/>
                                      </p:to>
                                    </p:set>
                                    <p:animEffect transition="in" filter="fade">
                                      <p:cBhvr>
                                        <p:cTn id="7" dur="1000"/>
                                        <p:tgtEl>
                                          <p:spTgt spid="10">
                                            <p:txEl>
                                              <p:pRg st="12" end="12"/>
                                            </p:txEl>
                                          </p:spTgt>
                                        </p:tgtEl>
                                      </p:cBhvr>
                                    </p:animEffect>
                                    <p:anim calcmode="lin" valueType="num">
                                      <p:cBhvr>
                                        <p:cTn id="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dirty="0"/>
          </a:p>
        </p:txBody>
      </p:sp>
      <p:sp>
        <p:nvSpPr>
          <p:cNvPr id="10" name="Rectangle 9"/>
          <p:cNvSpPr/>
          <p:nvPr/>
        </p:nvSpPr>
        <p:spPr>
          <a:xfrm>
            <a:off x="155574" y="1219199"/>
            <a:ext cx="8988426" cy="5693866"/>
          </a:xfrm>
          <a:prstGeom prst="rect">
            <a:avLst/>
          </a:prstGeom>
        </p:spPr>
        <p:txBody>
          <a:bodyPr wrap="square">
            <a:spAutoFit/>
          </a:bodyPr>
          <a:lstStyle/>
          <a:p>
            <a:pPr lvl="0"/>
            <a:r>
              <a:rPr lang="en-CA" sz="2800" b="1" dirty="0">
                <a:solidFill>
                  <a:srgbClr val="002060"/>
                </a:solidFill>
                <a:latin typeface="Times New Roman" panose="02020603050405020304" pitchFamily="18" charset="0"/>
                <a:cs typeface="Times New Roman" panose="02020603050405020304" pitchFamily="18" charset="0"/>
              </a:rPr>
              <a:t>4</a:t>
            </a:r>
            <a:r>
              <a:rPr lang="en-CA" sz="2800" b="1" dirty="0" smtClean="0">
                <a:solidFill>
                  <a:srgbClr val="002060"/>
                </a:solidFill>
                <a:latin typeface="Times New Roman" panose="02020603050405020304" pitchFamily="18" charset="0"/>
                <a:cs typeface="Times New Roman" panose="02020603050405020304" pitchFamily="18" charset="0"/>
              </a:rPr>
              <a:t>. </a:t>
            </a:r>
            <a:r>
              <a:rPr lang="fr-CA" sz="2800" b="1" dirty="0">
                <a:latin typeface="Times New Roman" panose="02020603050405020304" pitchFamily="18" charset="0"/>
                <a:cs typeface="Times New Roman" panose="02020603050405020304" pitchFamily="18" charset="0"/>
              </a:rPr>
              <a:t>Liens avec les normes </a:t>
            </a:r>
            <a:r>
              <a:rPr lang="fr-CA" sz="2800" b="1" dirty="0" smtClean="0">
                <a:latin typeface="Times New Roman" panose="02020603050405020304" pitchFamily="18" charset="0"/>
                <a:cs typeface="Times New Roman" panose="02020603050405020304" pitchFamily="18" charset="0"/>
              </a:rPr>
              <a:t>d’exercices de </a:t>
            </a:r>
            <a:r>
              <a:rPr lang="fr-CA" sz="2800" b="1" dirty="0">
                <a:latin typeface="Times New Roman" panose="02020603050405020304" pitchFamily="18" charset="0"/>
                <a:cs typeface="Times New Roman" panose="02020603050405020304" pitchFamily="18" charset="0"/>
              </a:rPr>
              <a:t>la profession : </a:t>
            </a:r>
            <a:r>
              <a:rPr lang="fr-CA" dirty="0" smtClean="0">
                <a:latin typeface="Times New Roman" panose="02020603050405020304" pitchFamily="18" charset="0"/>
                <a:cs typeface="Times New Roman" panose="02020603050405020304" pitchFamily="18" charset="0"/>
              </a:rPr>
              <a:t>(</a:t>
            </a:r>
            <a:r>
              <a:rPr lang="fr-CA" i="1" dirty="0">
                <a:latin typeface="Times New Roman" panose="02020603050405020304" pitchFamily="18" charset="0"/>
                <a:cs typeface="Times New Roman" panose="02020603050405020304" pitchFamily="18" charset="0"/>
                <a:hlinkClick r:id="rId3"/>
              </a:rPr>
              <a:t>https://www.oct.ca/public/professional-standards/ethical-standards?sc_lang=fr-ca</a:t>
            </a:r>
            <a:r>
              <a:rPr lang="fr-CA" sz="2400" i="1" dirty="0" smtClean="0">
                <a:latin typeface="Times New Roman" panose="02020603050405020304" pitchFamily="18" charset="0"/>
                <a:cs typeface="Times New Roman" panose="02020603050405020304" pitchFamily="18" charset="0"/>
              </a:rPr>
              <a:t>)</a:t>
            </a:r>
          </a:p>
          <a:p>
            <a:endParaRPr lang="fr-CA" sz="2400" b="1" i="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b="1" dirty="0">
                <a:latin typeface="Times New Roman" panose="02020603050405020304" pitchFamily="18" charset="0"/>
                <a:cs typeface="Times New Roman" panose="02020603050405020304" pitchFamily="18" charset="0"/>
              </a:rPr>
              <a:t>E</a:t>
            </a:r>
            <a:r>
              <a:rPr lang="fr-CA" sz="2000" b="1" dirty="0" smtClean="0">
                <a:latin typeface="Times New Roman" panose="02020603050405020304" pitchFamily="18" charset="0"/>
                <a:cs typeface="Times New Roman" panose="02020603050405020304" pitchFamily="18" charset="0"/>
              </a:rPr>
              <a:t>ngagement </a:t>
            </a:r>
            <a:r>
              <a:rPr lang="fr-CA" sz="2000" b="1" dirty="0">
                <a:latin typeface="Times New Roman" panose="02020603050405020304" pitchFamily="18" charset="0"/>
                <a:cs typeface="Times New Roman" panose="02020603050405020304" pitchFamily="18" charset="0"/>
              </a:rPr>
              <a:t>envers </a:t>
            </a:r>
            <a:r>
              <a:rPr lang="fr-CA" sz="2000" b="1" dirty="0" smtClean="0">
                <a:latin typeface="Times New Roman" panose="02020603050405020304" pitchFamily="18" charset="0"/>
                <a:cs typeface="Times New Roman" panose="02020603050405020304" pitchFamily="18" charset="0"/>
              </a:rPr>
              <a:t>les  élèves et  leur apprentissage</a:t>
            </a:r>
            <a:r>
              <a:rPr lang="fr-CA" sz="2800" b="1" dirty="0"/>
              <a:t> </a:t>
            </a:r>
            <a:r>
              <a:rPr lang="fr-CA" sz="2800" b="1" dirty="0" smtClean="0"/>
              <a:t>: </a:t>
            </a:r>
            <a:r>
              <a:rPr lang="fr-CA" sz="2000" dirty="0">
                <a:latin typeface="Times New Roman" panose="02020603050405020304" pitchFamily="18" charset="0"/>
                <a:cs typeface="Times New Roman" panose="02020603050405020304" pitchFamily="18" charset="0"/>
              </a:rPr>
              <a:t>les </a:t>
            </a:r>
            <a:r>
              <a:rPr lang="fr-CA" sz="2000" dirty="0" smtClean="0">
                <a:latin typeface="Times New Roman" panose="02020603050405020304" pitchFamily="18" charset="0"/>
                <a:cs typeface="Times New Roman" panose="02020603050405020304" pitchFamily="18" charset="0"/>
              </a:rPr>
              <a:t>traiter </a:t>
            </a:r>
            <a:r>
              <a:rPr lang="fr-CA" sz="2000" dirty="0">
                <a:latin typeface="Times New Roman" panose="02020603050405020304" pitchFamily="18" charset="0"/>
                <a:cs typeface="Times New Roman" panose="02020603050405020304" pitchFamily="18" charset="0"/>
              </a:rPr>
              <a:t>équitablement et </a:t>
            </a:r>
            <a:r>
              <a:rPr lang="fr-CA" sz="2000" dirty="0" smtClean="0">
                <a:latin typeface="Times New Roman" panose="02020603050405020304" pitchFamily="18" charset="0"/>
                <a:cs typeface="Times New Roman" panose="02020603050405020304" pitchFamily="18" charset="0"/>
              </a:rPr>
              <a:t>respectueusement et les encourager </a:t>
            </a:r>
            <a:r>
              <a:rPr lang="fr-CA" sz="2000" dirty="0"/>
              <a:t>à devenir membres actifs de la société canadienne.</a:t>
            </a:r>
            <a:r>
              <a:rPr lang="fr-CA" sz="2000" dirty="0" smtClean="0">
                <a:latin typeface="Times New Roman" panose="02020603050405020304" pitchFamily="18" charset="0"/>
                <a:cs typeface="Times New Roman" panose="02020603050405020304" pitchFamily="18" charset="0"/>
              </a:rPr>
              <a:t> </a:t>
            </a:r>
            <a:endParaRPr lang="fr-CA" sz="2000" b="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b="1" dirty="0" smtClean="0"/>
              <a:t>Connaissances </a:t>
            </a:r>
            <a:r>
              <a:rPr lang="fr-CA" sz="2000" b="1" dirty="0"/>
              <a:t>professionnelles </a:t>
            </a:r>
            <a:r>
              <a:rPr lang="fr-CA" sz="2000" b="1" dirty="0" smtClean="0"/>
              <a:t>: </a:t>
            </a:r>
            <a:r>
              <a:rPr lang="fr-CA" sz="2000" dirty="0"/>
              <a:t>tenir à jour leurs connaissances professionnelles </a:t>
            </a:r>
            <a:r>
              <a:rPr lang="fr-CA" sz="2000" dirty="0" smtClean="0"/>
              <a:t> au niveau de comprendre </a:t>
            </a:r>
            <a:r>
              <a:rPr lang="fr-CA" sz="2000" dirty="0"/>
              <a:t>les enjeux liés au développement des élèves, aux théories de l'apprentissage, à la pédagogie, aux programmes-cadres, à l'éthique, à la recherche en éducation, ainsi qu'aux politiques et aux lois pertinentes. </a:t>
            </a:r>
            <a:endParaRPr lang="fr-CA" sz="2000" dirty="0" smtClean="0"/>
          </a:p>
          <a:p>
            <a:pPr marL="342900" indent="-342900">
              <a:buFont typeface="Arial" charset="0"/>
              <a:buChar char="•"/>
            </a:pPr>
            <a:r>
              <a:rPr lang="fr-CA" sz="2000" b="1" dirty="0"/>
              <a:t>Pratique </a:t>
            </a:r>
            <a:r>
              <a:rPr lang="fr-CA" sz="2000" b="1" dirty="0" smtClean="0"/>
              <a:t>professionnelle : </a:t>
            </a:r>
            <a:r>
              <a:rPr lang="fr-CA" sz="2000" dirty="0" smtClean="0"/>
              <a:t>les enseignants/es peaufinent </a:t>
            </a:r>
            <a:r>
              <a:rPr lang="fr-CA" sz="2000" dirty="0"/>
              <a:t>leur pratique professionnelle et cherchent constamment à </a:t>
            </a:r>
            <a:r>
              <a:rPr lang="fr-CA" sz="2000" dirty="0" smtClean="0"/>
              <a:t>s'améliorer </a:t>
            </a:r>
            <a:r>
              <a:rPr lang="fr-CA" sz="2000" dirty="0"/>
              <a:t>par le questionnement, le dialogue et la </a:t>
            </a:r>
            <a:r>
              <a:rPr lang="fr-CA" sz="2000" dirty="0" smtClean="0"/>
              <a:t>réflexion en ayant </a:t>
            </a:r>
            <a:r>
              <a:rPr lang="fr-CA" sz="2000" dirty="0"/>
              <a:t>recours à la pédagogie, aux méthodes d'évaluation, à des ressources et à la technologie pour planifier leurs cours et répondre aux besoins particuliers des élèves et des communautés d'apprentissage.</a:t>
            </a:r>
            <a:r>
              <a:rPr lang="fr-CA" sz="2000" dirty="0" smtClean="0"/>
              <a:t> </a:t>
            </a:r>
            <a:endParaRPr lang="fr-CA" sz="2000" dirty="0"/>
          </a:p>
        </p:txBody>
      </p:sp>
    </p:spTree>
    <p:extLst>
      <p:ext uri="{BB962C8B-B14F-4D97-AF65-F5344CB8AC3E}">
        <p14:creationId xmlns:p14="http://schemas.microsoft.com/office/powerpoint/2010/main" val="54913635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dirty="0"/>
          </a:p>
        </p:txBody>
      </p:sp>
      <p:sp>
        <p:nvSpPr>
          <p:cNvPr id="10" name="Rectangle 9"/>
          <p:cNvSpPr/>
          <p:nvPr/>
        </p:nvSpPr>
        <p:spPr>
          <a:xfrm>
            <a:off x="155574" y="1219199"/>
            <a:ext cx="8988426" cy="5509200"/>
          </a:xfrm>
          <a:prstGeom prst="rect">
            <a:avLst/>
          </a:prstGeom>
        </p:spPr>
        <p:txBody>
          <a:bodyPr wrap="square">
            <a:spAutoFit/>
          </a:bodyPr>
          <a:lstStyle/>
          <a:p>
            <a:pPr lvl="0"/>
            <a:r>
              <a:rPr lang="en-CA" sz="2800" b="1" dirty="0">
                <a:solidFill>
                  <a:srgbClr val="002060"/>
                </a:solidFill>
                <a:latin typeface="Times New Roman" panose="02020603050405020304" pitchFamily="18" charset="0"/>
                <a:cs typeface="Times New Roman" panose="02020603050405020304" pitchFamily="18" charset="0"/>
              </a:rPr>
              <a:t>4</a:t>
            </a:r>
            <a:r>
              <a:rPr lang="en-CA" sz="2800" b="1" dirty="0" smtClean="0">
                <a:solidFill>
                  <a:srgbClr val="002060"/>
                </a:solidFill>
                <a:latin typeface="Times New Roman" panose="02020603050405020304" pitchFamily="18" charset="0"/>
                <a:cs typeface="Times New Roman" panose="02020603050405020304" pitchFamily="18" charset="0"/>
              </a:rPr>
              <a:t>. </a:t>
            </a:r>
            <a:r>
              <a:rPr lang="fr-CA" sz="2800" b="1" dirty="0">
                <a:latin typeface="Times New Roman" panose="02020603050405020304" pitchFamily="18" charset="0"/>
                <a:cs typeface="Times New Roman" panose="02020603050405020304" pitchFamily="18" charset="0"/>
              </a:rPr>
              <a:t>Liens avec les normes </a:t>
            </a:r>
            <a:r>
              <a:rPr lang="fr-CA" sz="2800" b="1" dirty="0" smtClean="0">
                <a:latin typeface="Times New Roman" panose="02020603050405020304" pitchFamily="18" charset="0"/>
                <a:cs typeface="Times New Roman" panose="02020603050405020304" pitchFamily="18" charset="0"/>
              </a:rPr>
              <a:t>d’exercices de </a:t>
            </a:r>
            <a:r>
              <a:rPr lang="fr-CA" sz="2800" b="1" dirty="0">
                <a:latin typeface="Times New Roman" panose="02020603050405020304" pitchFamily="18" charset="0"/>
                <a:cs typeface="Times New Roman" panose="02020603050405020304" pitchFamily="18" charset="0"/>
              </a:rPr>
              <a:t>la profession : </a:t>
            </a:r>
            <a:r>
              <a:rPr lang="fr-CA" dirty="0" smtClean="0">
                <a:latin typeface="Times New Roman" panose="02020603050405020304" pitchFamily="18" charset="0"/>
                <a:cs typeface="Times New Roman" panose="02020603050405020304" pitchFamily="18" charset="0"/>
              </a:rPr>
              <a:t>(</a:t>
            </a:r>
            <a:r>
              <a:rPr lang="fr-CA" i="1" dirty="0">
                <a:latin typeface="Times New Roman" panose="02020603050405020304" pitchFamily="18" charset="0"/>
                <a:cs typeface="Times New Roman" panose="02020603050405020304" pitchFamily="18" charset="0"/>
                <a:hlinkClick r:id="rId3"/>
              </a:rPr>
              <a:t>https://www.oct.ca/public/professional-standards/ethical-standards?sc_lang=fr-ca</a:t>
            </a:r>
            <a:r>
              <a:rPr lang="fr-CA" sz="2400" i="1" dirty="0" smtClean="0">
                <a:latin typeface="Times New Roman" panose="02020603050405020304" pitchFamily="18" charset="0"/>
                <a:cs typeface="Times New Roman" panose="02020603050405020304" pitchFamily="18" charset="0"/>
              </a:rPr>
              <a:t>)</a:t>
            </a:r>
          </a:p>
          <a:p>
            <a:endParaRPr lang="fr-CA" sz="2400" b="1" i="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400" b="1" dirty="0" smtClean="0">
                <a:latin typeface="Times New Roman" panose="02020603050405020304" pitchFamily="18" charset="0"/>
                <a:cs typeface="Times New Roman" panose="02020603050405020304" pitchFamily="18" charset="0"/>
              </a:rPr>
              <a:t>Leadership </a:t>
            </a:r>
            <a:r>
              <a:rPr lang="fr-CA" sz="2400" b="1" dirty="0">
                <a:latin typeface="Times New Roman" panose="02020603050405020304" pitchFamily="18" charset="0"/>
                <a:cs typeface="Times New Roman" panose="02020603050405020304" pitchFamily="18" charset="0"/>
              </a:rPr>
              <a:t>dans les communautés </a:t>
            </a:r>
            <a:r>
              <a:rPr lang="fr-CA" sz="2400" b="1" dirty="0" smtClean="0">
                <a:latin typeface="Times New Roman" panose="02020603050405020304" pitchFamily="18" charset="0"/>
                <a:cs typeface="Times New Roman" panose="02020603050405020304" pitchFamily="18" charset="0"/>
              </a:rPr>
              <a:t>d'apprentissage: </a:t>
            </a:r>
            <a:r>
              <a:rPr lang="fr-CA" sz="2000" dirty="0" smtClean="0">
                <a:latin typeface="Times New Roman" panose="02020603050405020304" pitchFamily="18" charset="0"/>
                <a:cs typeface="Times New Roman" panose="02020603050405020304" pitchFamily="18" charset="0"/>
              </a:rPr>
              <a:t>les enseignants/es</a:t>
            </a:r>
            <a:r>
              <a:rPr lang="fr-CA" sz="24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participent</a:t>
            </a:r>
            <a:r>
              <a:rPr lang="fr-CA" sz="24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la </a:t>
            </a:r>
            <a:r>
              <a:rPr lang="fr-CA" sz="2000" dirty="0">
                <a:latin typeface="Times New Roman" panose="02020603050405020304" pitchFamily="18" charset="0"/>
                <a:cs typeface="Times New Roman" panose="02020603050405020304" pitchFamily="18" charset="0"/>
              </a:rPr>
              <a:t>création de communautés </a:t>
            </a:r>
            <a:r>
              <a:rPr lang="fr-CA" sz="2000" dirty="0" smtClean="0">
                <a:latin typeface="Times New Roman" panose="02020603050405020304" pitchFamily="18" charset="0"/>
                <a:cs typeface="Times New Roman" panose="02020603050405020304" pitchFamily="18" charset="0"/>
              </a:rPr>
              <a:t>d'apprentissage </a:t>
            </a:r>
            <a:r>
              <a:rPr lang="fr-CA" sz="2000" dirty="0">
                <a:latin typeface="Times New Roman" panose="02020603050405020304" pitchFamily="18" charset="0"/>
                <a:cs typeface="Times New Roman" panose="02020603050405020304" pitchFamily="18" charset="0"/>
              </a:rPr>
              <a:t>basées sur la </a:t>
            </a:r>
            <a:r>
              <a:rPr lang="fr-CA" sz="2000" dirty="0" smtClean="0">
                <a:latin typeface="Times New Roman" panose="02020603050405020304" pitchFamily="18" charset="0"/>
                <a:cs typeface="Times New Roman" panose="02020603050405020304" pitchFamily="18" charset="0"/>
              </a:rPr>
              <a:t>collaboration</a:t>
            </a:r>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en</a:t>
            </a:r>
            <a:r>
              <a:rPr lang="fr-CA" sz="2000" dirty="0" smtClean="0"/>
              <a:t> reconnaissant </a:t>
            </a:r>
            <a:r>
              <a:rPr lang="fr-CA" sz="2000" dirty="0"/>
              <a:t>la part de responsabilité qui leur </a:t>
            </a:r>
            <a:r>
              <a:rPr lang="fr-CA" sz="2000" dirty="0" smtClean="0"/>
              <a:t>incombent et </a:t>
            </a:r>
            <a:r>
              <a:rPr lang="fr-CA" sz="2000" dirty="0"/>
              <a:t>assument le rôle de leader afin de favoriser la réussite des élèves.</a:t>
            </a:r>
            <a:r>
              <a:rPr lang="fr-CA" sz="2000" dirty="0" smtClean="0">
                <a:latin typeface="Times New Roman" panose="02020603050405020304" pitchFamily="18" charset="0"/>
                <a:cs typeface="Times New Roman" panose="02020603050405020304" pitchFamily="18" charset="0"/>
              </a:rPr>
              <a:t> </a:t>
            </a:r>
          </a:p>
          <a:p>
            <a:pPr marL="342900" indent="-342900">
              <a:buFont typeface="Arial" charset="0"/>
              <a:buChar char="•"/>
            </a:pPr>
            <a:r>
              <a:rPr lang="fr-CA" sz="2400" b="1" dirty="0" smtClean="0"/>
              <a:t>Perfectionnement </a:t>
            </a:r>
            <a:r>
              <a:rPr lang="fr-CA" sz="2400" b="1" dirty="0"/>
              <a:t>professionnel </a:t>
            </a:r>
            <a:r>
              <a:rPr lang="fr-CA" sz="2400" b="1" dirty="0" smtClean="0"/>
              <a:t>continu : </a:t>
            </a:r>
            <a:r>
              <a:rPr lang="fr-CA" sz="2000" dirty="0" smtClean="0">
                <a:latin typeface="Times New Roman" panose="02020603050405020304" pitchFamily="18" charset="0"/>
                <a:cs typeface="Times New Roman" panose="02020603050405020304" pitchFamily="18" charset="0"/>
              </a:rPr>
              <a:t>fait </a:t>
            </a:r>
            <a:r>
              <a:rPr lang="fr-CA" sz="2000" dirty="0">
                <a:latin typeface="Times New Roman" panose="02020603050405020304" pitchFamily="18" charset="0"/>
                <a:cs typeface="Times New Roman" panose="02020603050405020304" pitchFamily="18" charset="0"/>
              </a:rPr>
              <a:t>partie intégrante d'une pratique efficace et influence l'apprentissage des élèves. Les connaissances, l'expérience, les recherches et la collaboration nourrissent la pratique professionnelle et pavent la voie de l'apprentissage autonome.</a:t>
            </a:r>
          </a:p>
          <a:p>
            <a:pPr marL="342900" indent="-342900">
              <a:buFont typeface="Arial" charset="0"/>
              <a:buChar char="•"/>
            </a:pPr>
            <a:endParaRPr lang="fr-CA" sz="2400" dirty="0">
              <a:latin typeface="Times New Roman" panose="02020603050405020304" pitchFamily="18" charset="0"/>
              <a:cs typeface="Times New Roman" panose="02020603050405020304" pitchFamily="18" charset="0"/>
            </a:endParaRPr>
          </a:p>
          <a:p>
            <a:endParaRPr lang="fr-CA" sz="2000" b="1" dirty="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b="1"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b="1" dirty="0">
              <a:latin typeface="Times New Roman" panose="02020603050405020304" pitchFamily="18" charset="0"/>
              <a:cs typeface="Times New Roman" panose="02020603050405020304" pitchFamily="18" charset="0"/>
            </a:endParaRPr>
          </a:p>
          <a:p>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4681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dirty="0"/>
          </a:p>
        </p:txBody>
      </p:sp>
      <p:sp>
        <p:nvSpPr>
          <p:cNvPr id="10" name="Rectangle 9"/>
          <p:cNvSpPr/>
          <p:nvPr/>
        </p:nvSpPr>
        <p:spPr>
          <a:xfrm>
            <a:off x="155574" y="1219199"/>
            <a:ext cx="8988426" cy="5447645"/>
          </a:xfrm>
          <a:prstGeom prst="rect">
            <a:avLst/>
          </a:prstGeom>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5</a:t>
            </a:r>
            <a:r>
              <a:rPr lang="en-CA" sz="2800" b="1" dirty="0" smtClean="0">
                <a:solidFill>
                  <a:srgbClr val="002060"/>
                </a:solidFill>
                <a:latin typeface="Times New Roman" panose="02020603050405020304" pitchFamily="18" charset="0"/>
                <a:cs typeface="Times New Roman" panose="02020603050405020304" pitchFamily="18" charset="0"/>
              </a:rPr>
              <a:t>. </a:t>
            </a:r>
            <a:r>
              <a:rPr lang="fr-CA" sz="2800" b="1" dirty="0" smtClean="0">
                <a:latin typeface="Times New Roman" panose="02020603050405020304" pitchFamily="18" charset="0"/>
                <a:cs typeface="Times New Roman" panose="02020603050405020304" pitchFamily="18" charset="0"/>
              </a:rPr>
              <a:t>Intégrité intellectuelle: </a:t>
            </a:r>
          </a:p>
          <a:p>
            <a:endParaRPr lang="fr-CA" sz="2800" b="1" dirty="0" smtClean="0">
              <a:latin typeface="Times New Roman" panose="02020603050405020304" pitchFamily="18" charset="0"/>
              <a:cs typeface="Times New Roman" panose="02020603050405020304" pitchFamily="18" charset="0"/>
            </a:endParaRPr>
          </a:p>
          <a:p>
            <a:endParaRPr lang="fr-CA" sz="28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dirty="0" smtClean="0">
                <a:latin typeface="Times New Roman" panose="02020603050405020304" pitchFamily="18" charset="0"/>
                <a:cs typeface="Times New Roman" panose="02020603050405020304" pitchFamily="18" charset="0"/>
              </a:rPr>
              <a:t>Tout </a:t>
            </a:r>
            <a:r>
              <a:rPr lang="fr-CA" sz="2000" dirty="0">
                <a:latin typeface="Times New Roman" panose="02020603050405020304" pitchFamily="18" charset="0"/>
                <a:cs typeface="Times New Roman" panose="02020603050405020304" pitchFamily="18" charset="0"/>
              </a:rPr>
              <a:t>système d’éducation considère qu’éduquer, c’est former, éveiller aux grandes vertus : la personne éduquée doit posséder non seulement les habiletés et les connaissances propres à sa discipline, non seulement une riche culture personnelle pertinente pour le corps citoyen, mais aussi un comportement moral qui lui permette de bien servir l’humanité … ». </a:t>
            </a:r>
            <a:endParaRPr lang="fr-CA" sz="2000" dirty="0" smtClean="0">
              <a:latin typeface="Times New Roman" panose="02020603050405020304" pitchFamily="18" charset="0"/>
              <a:cs typeface="Times New Roman" panose="02020603050405020304" pitchFamily="18" charset="0"/>
            </a:endParaRPr>
          </a:p>
          <a:p>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dirty="0" smtClean="0">
                <a:latin typeface="Times New Roman" panose="02020603050405020304" pitchFamily="18" charset="0"/>
                <a:cs typeface="Times New Roman" panose="02020603050405020304" pitchFamily="18" charset="0"/>
              </a:rPr>
              <a:t>Veuillez </a:t>
            </a:r>
            <a:r>
              <a:rPr lang="fr-CA" sz="2000" dirty="0">
                <a:latin typeface="Times New Roman" panose="02020603050405020304" pitchFamily="18" charset="0"/>
                <a:cs typeface="Times New Roman" panose="02020603050405020304" pitchFamily="18" charset="0"/>
              </a:rPr>
              <a:t>consulter les différentes sections du site Web suivant pour l’intégralité du texte : </a:t>
            </a:r>
            <a:r>
              <a:rPr lang="fr-CA" sz="2000" u="sng" dirty="0" smtClean="0">
                <a:latin typeface="Times New Roman" panose="02020603050405020304" pitchFamily="18" charset="0"/>
                <a:cs typeface="Times New Roman" panose="02020603050405020304" pitchFamily="18" charset="0"/>
                <a:hlinkClick r:id="rId3"/>
              </a:rPr>
              <a:t>http</a:t>
            </a:r>
            <a:r>
              <a:rPr lang="fr-CA" sz="2000" u="sng" dirty="0">
                <a:latin typeface="Times New Roman" panose="02020603050405020304" pitchFamily="18" charset="0"/>
                <a:cs typeface="Times New Roman" panose="02020603050405020304" pitchFamily="18" charset="0"/>
                <a:hlinkClick r:id="rId3"/>
              </a:rPr>
              <a:t>://web5.uottawa.ca/mcs-smc/integritedanslesetudes/message_vr.php</a:t>
            </a:r>
            <a:r>
              <a:rPr lang="fr-CA" sz="2000" dirty="0">
                <a:latin typeface="Times New Roman" panose="02020603050405020304" pitchFamily="18" charset="0"/>
                <a:cs typeface="Times New Roman" panose="02020603050405020304" pitchFamily="18" charset="0"/>
              </a:rPr>
              <a:t>  </a:t>
            </a:r>
          </a:p>
          <a:p>
            <a:pPr marL="342900" indent="-342900">
              <a:buFont typeface="Arial" charset="0"/>
              <a:buChar char="•"/>
            </a:pPr>
            <a:endParaRPr lang="fr-CA" sz="2400" dirty="0">
              <a:latin typeface="Times New Roman" panose="02020603050405020304" pitchFamily="18" charset="0"/>
              <a:cs typeface="Times New Roman" panose="02020603050405020304" pitchFamily="18" charset="0"/>
            </a:endParaRPr>
          </a:p>
          <a:p>
            <a:endParaRPr lang="fr-CA" sz="2000" b="1" dirty="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b="1"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b="1" dirty="0">
              <a:latin typeface="Times New Roman" panose="02020603050405020304" pitchFamily="18" charset="0"/>
              <a:cs typeface="Times New Roman" panose="02020603050405020304" pitchFamily="18" charset="0"/>
            </a:endParaRPr>
          </a:p>
          <a:p>
            <a:endParaRPr lang="fr-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824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dirty="0"/>
          </a:p>
        </p:txBody>
      </p:sp>
      <p:sp>
        <p:nvSpPr>
          <p:cNvPr id="10" name="Rectangle 9"/>
          <p:cNvSpPr/>
          <p:nvPr/>
        </p:nvSpPr>
        <p:spPr>
          <a:xfrm>
            <a:off x="155574" y="1219199"/>
            <a:ext cx="8988426" cy="5509200"/>
          </a:xfrm>
          <a:prstGeom prst="rect">
            <a:avLst/>
          </a:prstGeom>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7</a:t>
            </a:r>
            <a:r>
              <a:rPr lang="en-CA" sz="2800" b="1" dirty="0" smtClean="0">
                <a:latin typeface="Times New Roman" panose="02020603050405020304" pitchFamily="18" charset="0"/>
                <a:cs typeface="Times New Roman" panose="02020603050405020304" pitchFamily="18" charset="0"/>
              </a:rPr>
              <a:t>. Buts, objectifs et compétences du cours : </a:t>
            </a:r>
            <a:r>
              <a:rPr lang="en-CA" sz="2000" dirty="0" smtClean="0">
                <a:latin typeface="Times New Roman" panose="02020603050405020304" pitchFamily="18" charset="0"/>
                <a:cs typeface="Times New Roman" panose="02020603050405020304" pitchFamily="18" charset="0"/>
              </a:rPr>
              <a:t>voir </a:t>
            </a:r>
            <a:r>
              <a:rPr lang="en-CA" sz="2000" b="1" dirty="0" smtClean="0">
                <a:latin typeface="Times New Roman" panose="02020603050405020304" pitchFamily="18" charset="0"/>
                <a:cs typeface="Times New Roman" panose="02020603050405020304" pitchFamily="18" charset="0"/>
              </a:rPr>
              <a:t>Plan de cours</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pages 4-5.</a:t>
            </a:r>
          </a:p>
          <a:p>
            <a:endParaRPr lang="fr-CA" sz="2800" b="1" dirty="0">
              <a:latin typeface="Times New Roman" panose="02020603050405020304" pitchFamily="18" charset="0"/>
              <a:cs typeface="Times New Roman" panose="02020603050405020304" pitchFamily="18" charset="0"/>
            </a:endParaRPr>
          </a:p>
          <a:p>
            <a:r>
              <a:rPr lang="en-CA" sz="2800" b="1" dirty="0">
                <a:latin typeface="Times New Roman" panose="02020603050405020304" pitchFamily="18" charset="0"/>
                <a:cs typeface="Times New Roman" panose="02020603050405020304" pitchFamily="18" charset="0"/>
              </a:rPr>
              <a:t>8</a:t>
            </a:r>
            <a:r>
              <a:rPr lang="en-CA" sz="2800" b="1" dirty="0" smtClean="0">
                <a:latin typeface="Times New Roman" panose="02020603050405020304" pitchFamily="18" charset="0"/>
                <a:cs typeface="Times New Roman" panose="02020603050405020304" pitchFamily="18" charset="0"/>
              </a:rPr>
              <a:t>. Travaux en retard : </a:t>
            </a:r>
            <a:r>
              <a:rPr lang="fr-FR" sz="2000" dirty="0"/>
              <a:t>l</a:t>
            </a:r>
            <a:r>
              <a:rPr lang="fr-FR" sz="2000" dirty="0" smtClean="0"/>
              <a:t>e </a:t>
            </a:r>
            <a:r>
              <a:rPr lang="fr-FR" sz="2000" dirty="0"/>
              <a:t>professeur se réserve le droit de refuser un travail remis en retard, ce qui entraîne automatiquement la note E pour le travail en question. Dans le cas d’un accord préalable avec </a:t>
            </a:r>
            <a:r>
              <a:rPr lang="fr-FR" sz="2000" dirty="0" smtClean="0"/>
              <a:t>le </a:t>
            </a:r>
            <a:r>
              <a:rPr lang="fr-FR" sz="2000" dirty="0"/>
              <a:t>professeur, la note sera accordée en conséquence, selon l’importance du délai entre le moment prévu pour la remise du travail et le moment où le travail est remis. (Par exemple, une note de B+ pourrait devenir un B si le travail est remis avec un jour de retard). Un accord préalable ne pourra se faire que pour des motifs graves, hors du contrôle de l’étudiante ou de l’étudiant et avec une présentation d’une pièce justificative valable</a:t>
            </a:r>
            <a:r>
              <a:rPr lang="fr-FR" sz="2000" dirty="0" smtClean="0"/>
              <a:t>.</a:t>
            </a:r>
          </a:p>
          <a:p>
            <a:endParaRPr lang="fr-FR" sz="2000" dirty="0"/>
          </a:p>
          <a:p>
            <a:r>
              <a:rPr lang="fr-FR" sz="2800" b="1" dirty="0">
                <a:latin typeface="Times New Roman" panose="02020603050405020304" pitchFamily="18" charset="0"/>
                <a:cs typeface="Times New Roman" panose="02020603050405020304" pitchFamily="18" charset="0"/>
              </a:rPr>
              <a:t>9</a:t>
            </a:r>
            <a:r>
              <a:rPr lang="fr-FR" sz="2800" b="1" dirty="0" smtClean="0">
                <a:latin typeface="Times New Roman" panose="02020603050405020304" pitchFamily="18" charset="0"/>
                <a:cs typeface="Times New Roman" panose="02020603050405020304" pitchFamily="18" charset="0"/>
              </a:rPr>
              <a:t>. Travail personnel : </a:t>
            </a:r>
            <a:r>
              <a:rPr lang="fr-CA" sz="2000" dirty="0">
                <a:latin typeface="Times New Roman" panose="02020603050405020304" pitchFamily="18" charset="0"/>
                <a:cs typeface="Times New Roman" panose="02020603050405020304" pitchFamily="18" charset="0"/>
              </a:rPr>
              <a:t>l</a:t>
            </a:r>
            <a:r>
              <a:rPr lang="fr-CA" sz="2000" dirty="0" smtClean="0">
                <a:latin typeface="Times New Roman" panose="02020603050405020304" pitchFamily="18" charset="0"/>
                <a:cs typeface="Times New Roman" panose="02020603050405020304" pitchFamily="18" charset="0"/>
              </a:rPr>
              <a:t>e </a:t>
            </a:r>
            <a:r>
              <a:rPr lang="fr-CA" sz="2000" dirty="0">
                <a:latin typeface="Times New Roman" panose="02020603050405020304" pitchFamily="18" charset="0"/>
                <a:cs typeface="Times New Roman" panose="02020603050405020304" pitchFamily="18" charset="0"/>
              </a:rPr>
              <a:t>programme de Formation à l’enseignement recommande que pour chaque cours de 3 crédits, vous devez fournir </a:t>
            </a:r>
            <a:r>
              <a:rPr lang="fr-CA" sz="2000" b="1" dirty="0">
                <a:latin typeface="Times New Roman" panose="02020603050405020304" pitchFamily="18" charset="0"/>
                <a:cs typeface="Times New Roman" panose="02020603050405020304" pitchFamily="18" charset="0"/>
              </a:rPr>
              <a:t>au minimum</a:t>
            </a:r>
            <a:r>
              <a:rPr lang="fr-CA" sz="2000" dirty="0">
                <a:latin typeface="Times New Roman" panose="02020603050405020304" pitchFamily="18" charset="0"/>
                <a:cs typeface="Times New Roman" panose="02020603050405020304" pitchFamily="18" charset="0"/>
              </a:rPr>
              <a:t> trois heures de travail personnel (lectures obligatoires, complémentaires, travaux) par semaine</a:t>
            </a:r>
            <a:r>
              <a:rPr lang="fr-CA" sz="2000" dirty="0" smtClean="0">
                <a:latin typeface="Times New Roman" panose="02020603050405020304" pitchFamily="18" charset="0"/>
                <a:cs typeface="Times New Roman" panose="02020603050405020304" pitchFamily="18" charset="0"/>
              </a:rPr>
              <a:t>.</a:t>
            </a:r>
            <a:endParaRPr lang="fr-FR"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8944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dirty="0"/>
          </a:p>
        </p:txBody>
      </p:sp>
      <p:sp>
        <p:nvSpPr>
          <p:cNvPr id="10" name="Rectangle 9"/>
          <p:cNvSpPr/>
          <p:nvPr/>
        </p:nvSpPr>
        <p:spPr>
          <a:xfrm>
            <a:off x="155574" y="1219199"/>
            <a:ext cx="8988426" cy="6063198"/>
          </a:xfrm>
          <a:prstGeom prst="rect">
            <a:avLst/>
          </a:prstGeom>
        </p:spPr>
        <p:txBody>
          <a:bodyPr wrap="square">
            <a:spAutoFit/>
          </a:bodyPr>
          <a:lstStyle/>
          <a:p>
            <a:pPr lvl="0"/>
            <a:r>
              <a:rPr lang="en-CA" sz="2800" b="1" dirty="0" smtClean="0">
                <a:solidFill>
                  <a:srgbClr val="002060"/>
                </a:solidFill>
                <a:latin typeface="Times New Roman" panose="02020603050405020304" pitchFamily="18" charset="0"/>
                <a:cs typeface="Times New Roman" panose="02020603050405020304" pitchFamily="18" charset="0"/>
              </a:rPr>
              <a:t>10</a:t>
            </a:r>
            <a:r>
              <a:rPr lang="en-CA" sz="2800" b="1" dirty="0" smtClean="0">
                <a:latin typeface="Times New Roman" panose="02020603050405020304" pitchFamily="18" charset="0"/>
                <a:cs typeface="Times New Roman" panose="02020603050405020304" pitchFamily="18" charset="0"/>
              </a:rPr>
              <a:t>. </a:t>
            </a:r>
            <a:r>
              <a:rPr lang="fr-CA" sz="2800" b="1" dirty="0" smtClean="0">
                <a:latin typeface="Times New Roman" panose="02020603050405020304" pitchFamily="18" charset="0"/>
                <a:cs typeface="Times New Roman" panose="02020603050405020304" pitchFamily="18" charset="0"/>
              </a:rPr>
              <a:t>Utilisation </a:t>
            </a:r>
            <a:r>
              <a:rPr lang="fr-CA" sz="2800" b="1" dirty="0">
                <a:latin typeface="Times New Roman" panose="02020603050405020304" pitchFamily="18" charset="0"/>
                <a:cs typeface="Times New Roman" panose="02020603050405020304" pitchFamily="18" charset="0"/>
              </a:rPr>
              <a:t>du téléphone cellulaire et de </a:t>
            </a:r>
            <a:r>
              <a:rPr lang="fr-CA" sz="2800" b="1" dirty="0" smtClean="0">
                <a:latin typeface="Times New Roman" panose="02020603050405020304" pitchFamily="18" charset="0"/>
                <a:cs typeface="Times New Roman" panose="02020603050405020304" pitchFamily="18" charset="0"/>
              </a:rPr>
              <a:t>l’ordinateur</a:t>
            </a:r>
          </a:p>
          <a:p>
            <a:r>
              <a:rPr lang="fr-CA" sz="2800" b="1" dirty="0">
                <a:latin typeface="Times New Roman" panose="02020603050405020304" pitchFamily="18" charset="0"/>
                <a:cs typeface="Times New Roman" panose="02020603050405020304" pitchFamily="18" charset="0"/>
              </a:rPr>
              <a:t> </a:t>
            </a:r>
            <a:r>
              <a:rPr lang="fr-CA" sz="2800" b="1" dirty="0" smtClean="0">
                <a:latin typeface="Times New Roman" panose="02020603050405020304" pitchFamily="18" charset="0"/>
                <a:cs typeface="Times New Roman" panose="02020603050405020304" pitchFamily="18" charset="0"/>
              </a:rPr>
              <a:t>   portable. </a:t>
            </a:r>
            <a:r>
              <a:rPr lang="en-CA" sz="2000" dirty="0">
                <a:latin typeface="Times New Roman" panose="02020603050405020304" pitchFamily="18" charset="0"/>
                <a:cs typeface="Times New Roman" panose="02020603050405020304" pitchFamily="18" charset="0"/>
              </a:rPr>
              <a:t>voir </a:t>
            </a:r>
            <a:r>
              <a:rPr lang="en-CA" sz="2000" b="1" dirty="0">
                <a:latin typeface="Times New Roman" panose="02020603050405020304" pitchFamily="18" charset="0"/>
                <a:cs typeface="Times New Roman" panose="02020603050405020304" pitchFamily="18" charset="0"/>
              </a:rPr>
              <a:t>Plan de </a:t>
            </a:r>
            <a:r>
              <a:rPr lang="en-CA" sz="2000" b="1" dirty="0" smtClean="0">
                <a:latin typeface="Times New Roman" panose="02020603050405020304" pitchFamily="18" charset="0"/>
                <a:cs typeface="Times New Roman" panose="02020603050405020304" pitchFamily="18" charset="0"/>
              </a:rPr>
              <a:t>cours </a:t>
            </a:r>
            <a:r>
              <a:rPr lang="en-CA" sz="2000" dirty="0" smtClean="0">
                <a:latin typeface="Times New Roman" panose="02020603050405020304" pitchFamily="18" charset="0"/>
                <a:cs typeface="Times New Roman" panose="02020603050405020304" pitchFamily="18" charset="0"/>
              </a:rPr>
              <a:t>page 6.</a:t>
            </a:r>
            <a:endParaRPr lang="en-CA" sz="2000" dirty="0">
              <a:latin typeface="Times New Roman" panose="02020603050405020304" pitchFamily="18" charset="0"/>
              <a:cs typeface="Times New Roman" panose="02020603050405020304" pitchFamily="18" charset="0"/>
            </a:endParaRPr>
          </a:p>
          <a:p>
            <a:pPr lvl="0"/>
            <a:r>
              <a:rPr lang="fr-CA" sz="2800" b="1" dirty="0" smtClean="0">
                <a:latin typeface="Times New Roman" panose="02020603050405020304" pitchFamily="18" charset="0"/>
                <a:cs typeface="Times New Roman" panose="02020603050405020304" pitchFamily="18" charset="0"/>
              </a:rPr>
              <a:t> </a:t>
            </a:r>
            <a:endParaRPr lang="fr-CA" sz="2800" dirty="0">
              <a:latin typeface="Times New Roman" panose="02020603050405020304" pitchFamily="18" charset="0"/>
              <a:cs typeface="Times New Roman" panose="02020603050405020304" pitchFamily="18" charset="0"/>
            </a:endParaRPr>
          </a:p>
          <a:p>
            <a:r>
              <a:rPr lang="en-CA" sz="2800" b="1" dirty="0" smtClean="0">
                <a:latin typeface="Times New Roman" panose="02020603050405020304" pitchFamily="18" charset="0"/>
                <a:cs typeface="Times New Roman" panose="02020603050405020304" pitchFamily="18" charset="0"/>
              </a:rPr>
              <a:t> </a:t>
            </a:r>
            <a:endParaRPr lang="fr-CA" sz="2800" b="1" dirty="0">
              <a:latin typeface="Times New Roman" panose="02020603050405020304" pitchFamily="18" charset="0"/>
              <a:cs typeface="Times New Roman" panose="02020603050405020304" pitchFamily="18" charset="0"/>
            </a:endParaRPr>
          </a:p>
          <a:p>
            <a:r>
              <a:rPr lang="en-CA" sz="2800" b="1" dirty="0" smtClean="0">
                <a:latin typeface="Times New Roman" panose="02020603050405020304" pitchFamily="18" charset="0"/>
                <a:cs typeface="Times New Roman" panose="02020603050405020304" pitchFamily="18" charset="0"/>
              </a:rPr>
              <a:t>11. </a:t>
            </a:r>
            <a:r>
              <a:rPr lang="fr-CA" sz="2800" b="1" dirty="0"/>
              <a:t>Enregistrement du </a:t>
            </a:r>
            <a:r>
              <a:rPr lang="fr-CA" sz="2800" b="1" dirty="0" smtClean="0"/>
              <a:t>cours</a:t>
            </a:r>
            <a:r>
              <a:rPr lang="fr-CA" sz="2800" dirty="0"/>
              <a:t> </a:t>
            </a:r>
            <a:r>
              <a:rPr lang="en-CA" sz="2800" b="1" dirty="0" smtClean="0">
                <a:latin typeface="Times New Roman" panose="02020603050405020304" pitchFamily="18" charset="0"/>
                <a:cs typeface="Times New Roman" panose="02020603050405020304" pitchFamily="18" charset="0"/>
              </a:rPr>
              <a:t>: </a:t>
            </a:r>
            <a:r>
              <a:rPr lang="fr-FR" sz="2000" dirty="0" smtClean="0"/>
              <a:t>l</a:t>
            </a:r>
            <a:r>
              <a:rPr lang="fr-CA" sz="2000" dirty="0" smtClean="0"/>
              <a:t>’enregistrement </a:t>
            </a:r>
            <a:r>
              <a:rPr lang="fr-CA" sz="2000" dirty="0"/>
              <a:t>du cours, quel que soit </a:t>
            </a:r>
            <a:r>
              <a:rPr lang="fr-CA" sz="2000" dirty="0" smtClean="0"/>
              <a:t>le</a:t>
            </a:r>
          </a:p>
          <a:p>
            <a:r>
              <a:rPr lang="fr-CA" sz="2000" dirty="0"/>
              <a:t> </a:t>
            </a:r>
            <a:r>
              <a:rPr lang="fr-CA" sz="2000" dirty="0" smtClean="0"/>
              <a:t>        moyen </a:t>
            </a:r>
            <a:r>
              <a:rPr lang="fr-CA" sz="2000" dirty="0"/>
              <a:t>utilisé, ne peut se faire que si la permission du professeur est </a:t>
            </a:r>
            <a:r>
              <a:rPr lang="fr-CA" sz="2000" dirty="0" smtClean="0"/>
              <a:t>accordé. </a:t>
            </a:r>
          </a:p>
          <a:p>
            <a:r>
              <a:rPr lang="fr-CA" sz="2000" dirty="0"/>
              <a:t> </a:t>
            </a:r>
            <a:r>
              <a:rPr lang="fr-CA" sz="2000" dirty="0" smtClean="0"/>
              <a:t>        </a:t>
            </a:r>
            <a:r>
              <a:rPr lang="fr-CA" sz="2000" dirty="0"/>
              <a:t>L’étudiante ou l’étudiant qui désire faire l’enregistrement du cours doit </a:t>
            </a:r>
            <a:r>
              <a:rPr lang="fr-CA" sz="2000" dirty="0" smtClean="0"/>
              <a:t>en</a:t>
            </a:r>
          </a:p>
          <a:p>
            <a:r>
              <a:rPr lang="fr-CA" sz="2000" dirty="0"/>
              <a:t> </a:t>
            </a:r>
            <a:r>
              <a:rPr lang="fr-CA" sz="2000" dirty="0" smtClean="0"/>
              <a:t>        </a:t>
            </a:r>
            <a:r>
              <a:rPr lang="fr-CA" sz="2000" dirty="0"/>
              <a:t>demander la permission par </a:t>
            </a:r>
            <a:r>
              <a:rPr lang="fr-CA" sz="2000" dirty="0" smtClean="0"/>
              <a:t>écrit, en indiquant </a:t>
            </a:r>
            <a:r>
              <a:rPr lang="fr-CA" sz="2000" dirty="0"/>
              <a:t>la raison pour laquelle </a:t>
            </a:r>
            <a:endParaRPr lang="fr-CA" sz="2000" dirty="0" smtClean="0"/>
          </a:p>
          <a:p>
            <a:r>
              <a:rPr lang="fr-CA" sz="2000" dirty="0"/>
              <a:t> </a:t>
            </a:r>
            <a:r>
              <a:rPr lang="fr-CA" sz="2000" dirty="0" smtClean="0"/>
              <a:t>        l’enregistrement </a:t>
            </a:r>
            <a:r>
              <a:rPr lang="fr-CA" sz="2000" dirty="0"/>
              <a:t>est nécessaire.</a:t>
            </a:r>
            <a:endParaRPr lang="fr-FR" sz="2000" dirty="0"/>
          </a:p>
          <a:p>
            <a:r>
              <a:rPr lang="fr-FR" sz="2800" b="1" dirty="0" smtClean="0">
                <a:latin typeface="Times New Roman" panose="02020603050405020304" pitchFamily="18" charset="0"/>
                <a:cs typeface="Times New Roman" panose="02020603050405020304" pitchFamily="18" charset="0"/>
              </a:rPr>
              <a:t>12. </a:t>
            </a:r>
            <a:r>
              <a:rPr lang="fr-CA" sz="2800" b="1" dirty="0">
                <a:latin typeface="Times New Roman" panose="02020603050405020304" pitchFamily="18" charset="0"/>
                <a:cs typeface="Times New Roman" panose="02020603050405020304" pitchFamily="18" charset="0"/>
              </a:rPr>
              <a:t>Politiques </a:t>
            </a:r>
            <a:r>
              <a:rPr lang="fr-CA" sz="2800" b="1" dirty="0" smtClean="0">
                <a:latin typeface="Times New Roman" panose="02020603050405020304" pitchFamily="18" charset="0"/>
                <a:cs typeface="Times New Roman" panose="02020603050405020304" pitchFamily="18" charset="0"/>
              </a:rPr>
              <a:t>linguistiques</a:t>
            </a:r>
            <a:r>
              <a:rPr lang="fr-CA" sz="2800" dirty="0">
                <a:latin typeface="Times New Roman" panose="02020603050405020304" pitchFamily="18" charset="0"/>
                <a:cs typeface="Times New Roman" panose="02020603050405020304" pitchFamily="18" charset="0"/>
              </a:rPr>
              <a:t> </a:t>
            </a:r>
            <a:r>
              <a:rPr lang="fr-FR" sz="28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l</a:t>
            </a:r>
            <a:r>
              <a:rPr lang="fr-CA" sz="2000" dirty="0" smtClean="0"/>
              <a:t>a </a:t>
            </a:r>
            <a:r>
              <a:rPr lang="fr-CA" sz="2000" dirty="0"/>
              <a:t>qualité du français est considérée dans </a:t>
            </a:r>
            <a:endParaRPr lang="fr-CA" sz="2000" dirty="0" smtClean="0"/>
          </a:p>
          <a:p>
            <a:r>
              <a:rPr lang="fr-CA" sz="2000" dirty="0"/>
              <a:t> </a:t>
            </a:r>
            <a:r>
              <a:rPr lang="fr-CA" sz="2000" dirty="0" smtClean="0"/>
              <a:t>         l’attribution </a:t>
            </a:r>
            <a:r>
              <a:rPr lang="fr-CA" sz="2000" dirty="0"/>
              <a:t>de la note finale pour tous les travaux du cours.  Dans les exposés, </a:t>
            </a:r>
          </a:p>
          <a:p>
            <a:r>
              <a:rPr lang="fr-CA" sz="2000" dirty="0" smtClean="0"/>
              <a:t>          le </a:t>
            </a:r>
            <a:r>
              <a:rPr lang="fr-CA" sz="2000" dirty="0"/>
              <a:t>respect des conventions linguistiques du français parlé est jugé dans sa </a:t>
            </a:r>
            <a:endParaRPr lang="fr-CA" sz="2000" dirty="0" smtClean="0"/>
          </a:p>
          <a:p>
            <a:r>
              <a:rPr lang="fr-CA" sz="2000" dirty="0"/>
              <a:t> </a:t>
            </a:r>
            <a:r>
              <a:rPr lang="fr-CA" sz="2000" dirty="0" smtClean="0"/>
              <a:t>         globalité</a:t>
            </a:r>
            <a:r>
              <a:rPr lang="fr-CA" sz="2000" dirty="0"/>
              <a:t>.  Dans les travaux écrits, on tiendra compte du nombre </a:t>
            </a:r>
            <a:r>
              <a:rPr lang="fr-CA" sz="2000" dirty="0" smtClean="0"/>
              <a:t>d’erreurs</a:t>
            </a:r>
          </a:p>
          <a:p>
            <a:r>
              <a:rPr lang="fr-CA" sz="2000" dirty="0"/>
              <a:t> </a:t>
            </a:r>
            <a:r>
              <a:rPr lang="fr-CA" sz="2000" dirty="0" smtClean="0"/>
              <a:t>         </a:t>
            </a:r>
            <a:r>
              <a:rPr lang="fr-CA" sz="2000" dirty="0"/>
              <a:t>(grammaticales, syntaxiques, lexicales) et de la structure du texte pour juger </a:t>
            </a:r>
            <a:r>
              <a:rPr lang="fr-CA" sz="2000" dirty="0" smtClean="0"/>
              <a:t>de</a:t>
            </a:r>
          </a:p>
          <a:p>
            <a:r>
              <a:rPr lang="fr-CA" sz="2000" dirty="0"/>
              <a:t> </a:t>
            </a:r>
            <a:r>
              <a:rPr lang="fr-CA" sz="2000" dirty="0" smtClean="0"/>
              <a:t>         </a:t>
            </a:r>
            <a:r>
              <a:rPr lang="fr-CA" sz="2000" dirty="0"/>
              <a:t>la qualité de la langue. Un maximum de 15% des points pourra être enlevé </a:t>
            </a:r>
            <a:r>
              <a:rPr lang="fr-CA" sz="2000" dirty="0" smtClean="0"/>
              <a:t>pour</a:t>
            </a:r>
          </a:p>
          <a:p>
            <a:r>
              <a:rPr lang="fr-CA" sz="2000" dirty="0"/>
              <a:t> </a:t>
            </a:r>
            <a:r>
              <a:rPr lang="fr-CA" sz="2000" dirty="0" smtClean="0"/>
              <a:t>         </a:t>
            </a:r>
            <a:r>
              <a:rPr lang="fr-CA" sz="2000" dirty="0"/>
              <a:t>les erreurs de français. </a:t>
            </a:r>
          </a:p>
          <a:p>
            <a:pPr lvl="0"/>
            <a:endParaRPr lang="fr-FR"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67863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1000"/>
                                        <p:tgtEl>
                                          <p:spTgt spid="10">
                                            <p:txEl>
                                              <p:pRg st="5" end="5"/>
                                            </p:txEl>
                                          </p:spTgt>
                                        </p:tgtEl>
                                      </p:cBhvr>
                                    </p:animEffect>
                                    <p:anim calcmode="lin" valueType="num">
                                      <p:cBhvr>
                                        <p:cTn id="43"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6" end="6"/>
                                            </p:txEl>
                                          </p:spTgt>
                                        </p:tgtEl>
                                        <p:attrNameLst>
                                          <p:attrName>style.visibility</p:attrName>
                                        </p:attrNameLst>
                                      </p:cBhvr>
                                      <p:to>
                                        <p:strVal val="visible"/>
                                      </p:to>
                                    </p:set>
                                    <p:animEffect transition="in" filter="fade">
                                      <p:cBhvr>
                                        <p:cTn id="49" dur="1000"/>
                                        <p:tgtEl>
                                          <p:spTgt spid="10">
                                            <p:txEl>
                                              <p:pRg st="6" end="6"/>
                                            </p:txEl>
                                          </p:spTgt>
                                        </p:tgtEl>
                                      </p:cBhvr>
                                    </p:animEffect>
                                    <p:anim calcmode="lin" valueType="num">
                                      <p:cBhvr>
                                        <p:cTn id="50"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7" end="7"/>
                                            </p:txEl>
                                          </p:spTgt>
                                        </p:tgtEl>
                                        <p:attrNameLst>
                                          <p:attrName>style.visibility</p:attrName>
                                        </p:attrNameLst>
                                      </p:cBhvr>
                                      <p:to>
                                        <p:strVal val="visible"/>
                                      </p:to>
                                    </p:set>
                                    <p:animEffect transition="in" filter="fade">
                                      <p:cBhvr>
                                        <p:cTn id="56" dur="1000"/>
                                        <p:tgtEl>
                                          <p:spTgt spid="10">
                                            <p:txEl>
                                              <p:pRg st="7" end="7"/>
                                            </p:txEl>
                                          </p:spTgt>
                                        </p:tgtEl>
                                      </p:cBhvr>
                                    </p:animEffect>
                                    <p:anim calcmode="lin" valueType="num">
                                      <p:cBhvr>
                                        <p:cTn id="57"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8" end="8"/>
                                            </p:txEl>
                                          </p:spTgt>
                                        </p:tgtEl>
                                        <p:attrNameLst>
                                          <p:attrName>style.visibility</p:attrName>
                                        </p:attrNameLst>
                                      </p:cBhvr>
                                      <p:to>
                                        <p:strVal val="visible"/>
                                      </p:to>
                                    </p:set>
                                    <p:animEffect transition="in" filter="fade">
                                      <p:cBhvr>
                                        <p:cTn id="63" dur="1000"/>
                                        <p:tgtEl>
                                          <p:spTgt spid="10">
                                            <p:txEl>
                                              <p:pRg st="8" end="8"/>
                                            </p:txEl>
                                          </p:spTgt>
                                        </p:tgtEl>
                                      </p:cBhvr>
                                    </p:animEffect>
                                    <p:anim calcmode="lin" valueType="num">
                                      <p:cBhvr>
                                        <p:cTn id="64"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9" end="9"/>
                                            </p:txEl>
                                          </p:spTgt>
                                        </p:tgtEl>
                                        <p:attrNameLst>
                                          <p:attrName>style.visibility</p:attrName>
                                        </p:attrNameLst>
                                      </p:cBhvr>
                                      <p:to>
                                        <p:strVal val="visible"/>
                                      </p:to>
                                    </p:set>
                                    <p:animEffect transition="in" filter="fade">
                                      <p:cBhvr>
                                        <p:cTn id="70" dur="1000"/>
                                        <p:tgtEl>
                                          <p:spTgt spid="10">
                                            <p:txEl>
                                              <p:pRg st="9" end="9"/>
                                            </p:txEl>
                                          </p:spTgt>
                                        </p:tgtEl>
                                      </p:cBhvr>
                                    </p:animEffect>
                                    <p:anim calcmode="lin" valueType="num">
                                      <p:cBhvr>
                                        <p:cTn id="71"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0" end="10"/>
                                            </p:txEl>
                                          </p:spTgt>
                                        </p:tgtEl>
                                        <p:attrNameLst>
                                          <p:attrName>style.visibility</p:attrName>
                                        </p:attrNameLst>
                                      </p:cBhvr>
                                      <p:to>
                                        <p:strVal val="visible"/>
                                      </p:to>
                                    </p:set>
                                    <p:animEffect transition="in" filter="fade">
                                      <p:cBhvr>
                                        <p:cTn id="77" dur="1000"/>
                                        <p:tgtEl>
                                          <p:spTgt spid="10">
                                            <p:txEl>
                                              <p:pRg st="10" end="10"/>
                                            </p:txEl>
                                          </p:spTgt>
                                        </p:tgtEl>
                                      </p:cBhvr>
                                    </p:animEffect>
                                    <p:anim calcmode="lin" valueType="num">
                                      <p:cBhvr>
                                        <p:cTn id="78"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1" end="11"/>
                                            </p:txEl>
                                          </p:spTgt>
                                        </p:tgtEl>
                                        <p:attrNameLst>
                                          <p:attrName>style.visibility</p:attrName>
                                        </p:attrNameLst>
                                      </p:cBhvr>
                                      <p:to>
                                        <p:strVal val="visible"/>
                                      </p:to>
                                    </p:set>
                                    <p:animEffect transition="in" filter="fade">
                                      <p:cBhvr>
                                        <p:cTn id="84" dur="1000"/>
                                        <p:tgtEl>
                                          <p:spTgt spid="10">
                                            <p:txEl>
                                              <p:pRg st="11" end="11"/>
                                            </p:txEl>
                                          </p:spTgt>
                                        </p:tgtEl>
                                      </p:cBhvr>
                                    </p:animEffect>
                                    <p:anim calcmode="lin" valueType="num">
                                      <p:cBhvr>
                                        <p:cTn id="85"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2" end="12"/>
                                            </p:txEl>
                                          </p:spTgt>
                                        </p:tgtEl>
                                        <p:attrNameLst>
                                          <p:attrName>style.visibility</p:attrName>
                                        </p:attrNameLst>
                                      </p:cBhvr>
                                      <p:to>
                                        <p:strVal val="visible"/>
                                      </p:to>
                                    </p:set>
                                    <p:animEffect transition="in" filter="fade">
                                      <p:cBhvr>
                                        <p:cTn id="91" dur="1000"/>
                                        <p:tgtEl>
                                          <p:spTgt spid="10">
                                            <p:txEl>
                                              <p:pRg st="12" end="12"/>
                                            </p:txEl>
                                          </p:spTgt>
                                        </p:tgtEl>
                                      </p:cBhvr>
                                    </p:animEffect>
                                    <p:anim calcmode="lin" valueType="num">
                                      <p:cBhvr>
                                        <p:cTn id="92"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3" end="13"/>
                                            </p:txEl>
                                          </p:spTgt>
                                        </p:tgtEl>
                                        <p:attrNameLst>
                                          <p:attrName>style.visibility</p:attrName>
                                        </p:attrNameLst>
                                      </p:cBhvr>
                                      <p:to>
                                        <p:strVal val="visible"/>
                                      </p:to>
                                    </p:set>
                                    <p:animEffect transition="in" filter="fade">
                                      <p:cBhvr>
                                        <p:cTn id="98" dur="1000"/>
                                        <p:tgtEl>
                                          <p:spTgt spid="10">
                                            <p:txEl>
                                              <p:pRg st="13" end="13"/>
                                            </p:txEl>
                                          </p:spTgt>
                                        </p:tgtEl>
                                      </p:cBhvr>
                                    </p:animEffect>
                                    <p:anim calcmode="lin" valueType="num">
                                      <p:cBhvr>
                                        <p:cTn id="99"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14" end="14"/>
                                            </p:txEl>
                                          </p:spTgt>
                                        </p:tgtEl>
                                        <p:attrNameLst>
                                          <p:attrName>style.visibility</p:attrName>
                                        </p:attrNameLst>
                                      </p:cBhvr>
                                      <p:to>
                                        <p:strVal val="visible"/>
                                      </p:to>
                                    </p:set>
                                    <p:animEffect transition="in" filter="fade">
                                      <p:cBhvr>
                                        <p:cTn id="105" dur="1000"/>
                                        <p:tgtEl>
                                          <p:spTgt spid="10">
                                            <p:txEl>
                                              <p:pRg st="14" end="14"/>
                                            </p:txEl>
                                          </p:spTgt>
                                        </p:tgtEl>
                                      </p:cBhvr>
                                    </p:animEffect>
                                    <p:anim calcmode="lin" valueType="num">
                                      <p:cBhvr>
                                        <p:cTn id="106"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10">
                                            <p:txEl>
                                              <p:pRg st="15" end="15"/>
                                            </p:txEl>
                                          </p:spTgt>
                                        </p:tgtEl>
                                        <p:attrNameLst>
                                          <p:attrName>style.visibility</p:attrName>
                                        </p:attrNameLst>
                                      </p:cBhvr>
                                      <p:to>
                                        <p:strVal val="visible"/>
                                      </p:to>
                                    </p:set>
                                    <p:animEffect transition="in" filter="fade">
                                      <p:cBhvr>
                                        <p:cTn id="112" dur="1000"/>
                                        <p:tgtEl>
                                          <p:spTgt spid="10">
                                            <p:txEl>
                                              <p:pRg st="15" end="15"/>
                                            </p:txEl>
                                          </p:spTgt>
                                        </p:tgtEl>
                                      </p:cBhvr>
                                    </p:animEffect>
                                    <p:anim calcmode="lin" valueType="num">
                                      <p:cBhvr>
                                        <p:cTn id="113"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114"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dirty="0"/>
          </a:p>
        </p:txBody>
      </p:sp>
      <p:sp>
        <p:nvSpPr>
          <p:cNvPr id="10" name="Rectangle 9"/>
          <p:cNvSpPr/>
          <p:nvPr/>
        </p:nvSpPr>
        <p:spPr>
          <a:xfrm>
            <a:off x="155574" y="1219199"/>
            <a:ext cx="8988426" cy="5816977"/>
          </a:xfrm>
          <a:prstGeom prst="rect">
            <a:avLst/>
          </a:prstGeom>
        </p:spPr>
        <p:txBody>
          <a:bodyPr wrap="square">
            <a:spAutoFit/>
          </a:bodyPr>
          <a:lstStyle/>
          <a:p>
            <a:pPr lvl="0"/>
            <a:r>
              <a:rPr lang="en-CA" sz="2800" b="1" dirty="0" smtClean="0">
                <a:latin typeface="Times New Roman" panose="02020603050405020304" pitchFamily="18" charset="0"/>
                <a:cs typeface="Times New Roman" panose="02020603050405020304" pitchFamily="18" charset="0"/>
              </a:rPr>
              <a:t>13. Communication</a:t>
            </a:r>
          </a:p>
          <a:p>
            <a:pPr lvl="0"/>
            <a:endParaRPr lang="fr-CA" sz="2800" b="1" dirty="0">
              <a:latin typeface="Times New Roman" panose="02020603050405020304" pitchFamily="18" charset="0"/>
              <a:cs typeface="Times New Roman" panose="02020603050405020304" pitchFamily="18" charset="0"/>
            </a:endParaRPr>
          </a:p>
          <a:p>
            <a:r>
              <a:rPr lang="en-CA" sz="2800" b="1" dirty="0" smtClean="0">
                <a:latin typeface="Times New Roman" panose="02020603050405020304" pitchFamily="18" charset="0"/>
                <a:cs typeface="Times New Roman" panose="02020603050405020304" pitchFamily="18" charset="0"/>
              </a:rPr>
              <a:t>14. Assiduité et ponctualité : </a:t>
            </a:r>
            <a:r>
              <a:rPr lang="fr-FR" sz="2000" dirty="0" smtClean="0"/>
              <a:t>l</a:t>
            </a:r>
            <a:r>
              <a:rPr lang="fr-CA" sz="2000" dirty="0" smtClean="0">
                <a:latin typeface="Times New Roman" panose="02020603050405020304" pitchFamily="18" charset="0"/>
                <a:cs typeface="Times New Roman" panose="02020603050405020304" pitchFamily="18" charset="0"/>
              </a:rPr>
              <a:t>a </a:t>
            </a:r>
            <a:r>
              <a:rPr lang="fr-CA" sz="2000" dirty="0">
                <a:latin typeface="Times New Roman" panose="02020603050405020304" pitchFamily="18" charset="0"/>
                <a:cs typeface="Times New Roman" panose="02020603050405020304" pitchFamily="18" charset="0"/>
              </a:rPr>
              <a:t>présence au cours est obligatoire afin </a:t>
            </a:r>
            <a:r>
              <a:rPr lang="fr-CA" sz="2000" dirty="0" smtClean="0">
                <a:latin typeface="Times New Roman" panose="02020603050405020304" pitchFamily="18" charset="0"/>
                <a:cs typeface="Times New Roman" panose="02020603050405020304" pitchFamily="18" charset="0"/>
              </a:rPr>
              <a:t>de</a:t>
            </a:r>
          </a:p>
          <a:p>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vous assurer une formation adéquate.  L’étudiante ou l’étudiant qui </a:t>
            </a:r>
            <a:r>
              <a:rPr lang="fr-CA" sz="2000" dirty="0" smtClean="0">
                <a:latin typeface="Times New Roman" panose="02020603050405020304" pitchFamily="18" charset="0"/>
                <a:cs typeface="Times New Roman" panose="02020603050405020304" pitchFamily="18" charset="0"/>
              </a:rPr>
              <a:t>prévoit</a:t>
            </a:r>
          </a:p>
          <a:p>
            <a:r>
              <a:rPr lang="fr-CA" sz="2000" dirty="0" smtClean="0">
                <a:latin typeface="Times New Roman" panose="02020603050405020304" pitchFamily="18" charset="0"/>
                <a:cs typeface="Times New Roman" panose="02020603050405020304" pitchFamily="18" charset="0"/>
              </a:rPr>
              <a:t>         s’absenter </a:t>
            </a:r>
            <a:r>
              <a:rPr lang="fr-CA" sz="2000" dirty="0">
                <a:latin typeface="Times New Roman" panose="02020603050405020304" pitchFamily="18" charset="0"/>
                <a:cs typeface="Times New Roman" panose="02020603050405020304" pitchFamily="18" charset="0"/>
              </a:rPr>
              <a:t>doit aviser préalablement le professeur par courrier électronique</a:t>
            </a:r>
            <a:r>
              <a:rPr lang="fr-CA" sz="2000" dirty="0" smtClean="0">
                <a:latin typeface="Times New Roman" panose="02020603050405020304" pitchFamily="18" charset="0"/>
                <a:cs typeface="Times New Roman" panose="02020603050405020304" pitchFamily="18" charset="0"/>
              </a:rPr>
              <a:t>.</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Après </a:t>
            </a:r>
            <a:r>
              <a:rPr lang="fr-CA" sz="2000" dirty="0">
                <a:latin typeface="Times New Roman" panose="02020603050405020304" pitchFamily="18" charset="0"/>
                <a:cs typeface="Times New Roman" panose="02020603050405020304" pitchFamily="18" charset="0"/>
              </a:rPr>
              <a:t>deux absences, elle ou il devra rencontrer le professeur pour discuter de </a:t>
            </a:r>
            <a:endParaRPr lang="fr-CA" sz="2000" dirty="0" smtClean="0">
              <a:latin typeface="Times New Roman" panose="02020603050405020304" pitchFamily="18" charset="0"/>
              <a:cs typeface="Times New Roman" panose="02020603050405020304" pitchFamily="18" charset="0"/>
            </a:endParaRP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son cheminement dans le cours</a:t>
            </a: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Par respect pour ses collègues et pour </a:t>
            </a:r>
            <a:r>
              <a:rPr lang="fr-CA" sz="2000" dirty="0" smtClean="0">
                <a:latin typeface="Times New Roman" panose="02020603050405020304" pitchFamily="18" charset="0"/>
                <a:cs typeface="Times New Roman" panose="02020603050405020304" pitchFamily="18" charset="0"/>
              </a:rPr>
              <a:t>le</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professeur, l’étudiante ou l’étudiant doit se présenter à l’heure prévue au début </a:t>
            </a:r>
            <a:endParaRPr lang="fr-CA" sz="2000" dirty="0" smtClean="0">
              <a:latin typeface="Times New Roman" panose="02020603050405020304" pitchFamily="18" charset="0"/>
              <a:cs typeface="Times New Roman" panose="02020603050405020304" pitchFamily="18" charset="0"/>
            </a:endParaRP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des cours </a:t>
            </a:r>
            <a:r>
              <a:rPr lang="fr-CA" sz="2000" dirty="0">
                <a:latin typeface="Times New Roman" panose="02020603050405020304" pitchFamily="18" charset="0"/>
                <a:cs typeface="Times New Roman" panose="02020603050405020304" pitchFamily="18" charset="0"/>
              </a:rPr>
              <a:t>et après la pause-santé</a:t>
            </a:r>
            <a:r>
              <a:rPr lang="fr-CA" sz="2000" dirty="0" smtClean="0">
                <a:latin typeface="Times New Roman" panose="02020603050405020304" pitchFamily="18" charset="0"/>
                <a:cs typeface="Times New Roman" panose="02020603050405020304" pitchFamily="18" charset="0"/>
              </a:rPr>
              <a:t>.</a:t>
            </a:r>
          </a:p>
          <a:p>
            <a:endParaRPr lang="fr-CA" sz="2000" dirty="0">
              <a:latin typeface="Times New Roman" panose="02020603050405020304" pitchFamily="18" charset="0"/>
              <a:cs typeface="Times New Roman" panose="02020603050405020304" pitchFamily="18" charset="0"/>
            </a:endParaRPr>
          </a:p>
          <a:p>
            <a:r>
              <a:rPr lang="fr-FR" sz="2800" b="1" dirty="0" smtClean="0">
                <a:latin typeface="Times New Roman" panose="02020603050405020304" pitchFamily="18" charset="0"/>
                <a:cs typeface="Times New Roman" panose="02020603050405020304" pitchFamily="18" charset="0"/>
              </a:rPr>
              <a:t>15. Plagiat : </a:t>
            </a:r>
            <a:r>
              <a:rPr lang="fr-CA" sz="2000" dirty="0"/>
              <a:t>l</a:t>
            </a:r>
            <a:r>
              <a:rPr lang="fr-CA" sz="2000" dirty="0" smtClean="0"/>
              <a:t>e </a:t>
            </a:r>
            <a:r>
              <a:rPr lang="fr-CA" sz="2000" dirty="0"/>
              <a:t>plagiat est un cas de fraude scolaire.  L’étudiante ou </a:t>
            </a:r>
            <a:r>
              <a:rPr lang="fr-CA" sz="2000" dirty="0" smtClean="0"/>
              <a:t>l’étudiant</a:t>
            </a:r>
          </a:p>
          <a:p>
            <a:r>
              <a:rPr lang="fr-CA" sz="2000" dirty="0"/>
              <a:t> </a:t>
            </a:r>
            <a:r>
              <a:rPr lang="fr-CA" sz="2000" dirty="0" smtClean="0"/>
              <a:t>         </a:t>
            </a:r>
            <a:r>
              <a:rPr lang="fr-CA" sz="2000" dirty="0"/>
              <a:t>trouvé coupable de plagiat s’expose à des sanctions pouvant aller de </a:t>
            </a:r>
            <a:r>
              <a:rPr lang="fr-CA" sz="2000" dirty="0" smtClean="0"/>
              <a:t>     </a:t>
            </a:r>
          </a:p>
          <a:p>
            <a:r>
              <a:rPr lang="fr-CA" sz="2000" dirty="0"/>
              <a:t> </a:t>
            </a:r>
            <a:r>
              <a:rPr lang="fr-CA" sz="2000" dirty="0" smtClean="0"/>
              <a:t>         l’attribution </a:t>
            </a:r>
            <a:r>
              <a:rPr lang="fr-CA" sz="2000" dirty="0"/>
              <a:t>de la note F pour un travail à l’expulsion de l’Université et même </a:t>
            </a:r>
            <a:r>
              <a:rPr lang="fr-CA" sz="2000" dirty="0" smtClean="0"/>
              <a:t>à</a:t>
            </a:r>
          </a:p>
          <a:p>
            <a:r>
              <a:rPr lang="fr-CA" sz="2000" dirty="0"/>
              <a:t> </a:t>
            </a:r>
            <a:r>
              <a:rPr lang="fr-CA" sz="2000" dirty="0" smtClean="0"/>
              <a:t>         </a:t>
            </a:r>
            <a:r>
              <a:rPr lang="fr-CA" sz="2000" dirty="0"/>
              <a:t>la révocation d’un grade, d’un diplôme ou d’un certificat déjà décerné.</a:t>
            </a:r>
          </a:p>
          <a:p>
            <a:endParaRPr lang="fr-CA" sz="2000" b="1" dirty="0" smtClean="0">
              <a:latin typeface="Times New Roman" panose="02020603050405020304" pitchFamily="18" charset="0"/>
              <a:cs typeface="Times New Roman" panose="02020603050405020304" pitchFamily="18" charset="0"/>
            </a:endParaRPr>
          </a:p>
          <a:p>
            <a:pPr lvl="0"/>
            <a:endParaRPr lang="fr-CA" sz="2000" dirty="0">
              <a:latin typeface="Times New Roman" panose="02020603050405020304" pitchFamily="18" charset="0"/>
              <a:cs typeface="Times New Roman" panose="02020603050405020304" pitchFamily="18" charset="0"/>
            </a:endParaRPr>
          </a:p>
          <a:p>
            <a:endParaRPr lang="fr-FR"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26377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dirty="0"/>
          </a:p>
        </p:txBody>
      </p:sp>
      <p:sp>
        <p:nvSpPr>
          <p:cNvPr id="10" name="Rectangle 9"/>
          <p:cNvSpPr/>
          <p:nvPr/>
        </p:nvSpPr>
        <p:spPr>
          <a:xfrm>
            <a:off x="155574" y="1219199"/>
            <a:ext cx="8988426" cy="5940088"/>
          </a:xfrm>
          <a:prstGeom prst="rect">
            <a:avLst/>
          </a:prstGeom>
        </p:spPr>
        <p:txBody>
          <a:bodyPr wrap="square">
            <a:spAutoFit/>
          </a:bodyPr>
          <a:lstStyle/>
          <a:p>
            <a:r>
              <a:rPr lang="en-CA" sz="2800" b="1" dirty="0" smtClean="0">
                <a:latin typeface="Times New Roman" panose="02020603050405020304" pitchFamily="18" charset="0"/>
                <a:cs typeface="Times New Roman" panose="02020603050405020304" pitchFamily="18" charset="0"/>
              </a:rPr>
              <a:t>16. </a:t>
            </a:r>
            <a:r>
              <a:rPr lang="fr-CA" sz="2800" b="1" dirty="0">
                <a:latin typeface="Times New Roman" panose="02020603050405020304" pitchFamily="18" charset="0"/>
                <a:cs typeface="Times New Roman" panose="02020603050405020304" pitchFamily="18" charset="0"/>
              </a:rPr>
              <a:t>Démarche </a:t>
            </a:r>
            <a:r>
              <a:rPr lang="fr-CA" sz="2800" b="1" dirty="0" smtClean="0">
                <a:latin typeface="Times New Roman" panose="02020603050405020304" pitchFamily="18" charset="0"/>
                <a:cs typeface="Times New Roman" panose="02020603050405020304" pitchFamily="18" charset="0"/>
              </a:rPr>
              <a:t>pédagogique : </a:t>
            </a:r>
            <a:r>
              <a:rPr lang="fr-CA" sz="2000" dirty="0">
                <a:latin typeface="Times New Roman" panose="02020603050405020304" pitchFamily="18" charset="0"/>
                <a:cs typeface="Times New Roman" panose="02020603050405020304" pitchFamily="18" charset="0"/>
              </a:rPr>
              <a:t>l</a:t>
            </a:r>
            <a:r>
              <a:rPr lang="fr-CA" sz="2000" dirty="0" smtClean="0">
                <a:latin typeface="Times New Roman" panose="02020603050405020304" pitchFamily="18" charset="0"/>
                <a:cs typeface="Times New Roman" panose="02020603050405020304" pitchFamily="18" charset="0"/>
              </a:rPr>
              <a:t>e </a:t>
            </a:r>
            <a:r>
              <a:rPr lang="fr-CA" sz="2000" dirty="0">
                <a:latin typeface="Times New Roman" panose="02020603050405020304" pitchFamily="18" charset="0"/>
                <a:cs typeface="Times New Roman" panose="02020603050405020304" pitchFamily="18" charset="0"/>
              </a:rPr>
              <a:t>professeur utilisera différentes </a:t>
            </a:r>
            <a:r>
              <a:rPr lang="fr-CA" sz="2000" dirty="0" smtClean="0">
                <a:latin typeface="Times New Roman" panose="02020603050405020304" pitchFamily="18" charset="0"/>
                <a:cs typeface="Times New Roman" panose="02020603050405020304" pitchFamily="18" charset="0"/>
              </a:rPr>
              <a:t>stratégies</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pédagogiques </a:t>
            </a:r>
            <a:r>
              <a:rPr lang="fr-CA" sz="2000" dirty="0">
                <a:latin typeface="Times New Roman" panose="02020603050405020304" pitchFamily="18" charset="0"/>
                <a:cs typeface="Times New Roman" panose="02020603050405020304" pitchFamily="18" charset="0"/>
              </a:rPr>
              <a:t>afin de rejoindre ses étudiants : </a:t>
            </a:r>
            <a:r>
              <a:rPr lang="fr-CA" sz="2000" dirty="0" smtClean="0">
                <a:latin typeface="Times New Roman" panose="02020603050405020304" pitchFamily="18" charset="0"/>
                <a:cs typeface="Times New Roman" panose="02020603050405020304" pitchFamily="18" charset="0"/>
              </a:rPr>
              <a:t>enseignements magistraux,</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activités </a:t>
            </a:r>
            <a:r>
              <a:rPr lang="fr-CA" sz="2000" dirty="0">
                <a:latin typeface="Times New Roman" panose="02020603050405020304" pitchFamily="18" charset="0"/>
                <a:cs typeface="Times New Roman" panose="02020603050405020304" pitchFamily="18" charset="0"/>
              </a:rPr>
              <a:t>individuelles, activités en équipe, exposés des pairs, études de cas, etc</a:t>
            </a:r>
            <a:r>
              <a:rPr lang="fr-CA" sz="2000" dirty="0" smtClean="0">
                <a:latin typeface="Times New Roman" panose="02020603050405020304" pitchFamily="18" charset="0"/>
                <a:cs typeface="Times New Roman" panose="02020603050405020304" pitchFamily="18" charset="0"/>
              </a:rPr>
              <a:t>.</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Des </a:t>
            </a:r>
            <a:r>
              <a:rPr lang="fr-CA" sz="2000" dirty="0">
                <a:latin typeface="Times New Roman" panose="02020603050405020304" pitchFamily="18" charset="0"/>
                <a:cs typeface="Times New Roman" panose="02020603050405020304" pitchFamily="18" charset="0"/>
              </a:rPr>
              <a:t>lectures seront assignées aux étudiants afin qu’ils puissent </a:t>
            </a:r>
            <a:r>
              <a:rPr lang="fr-CA" sz="2000" dirty="0" smtClean="0">
                <a:latin typeface="Times New Roman" panose="02020603050405020304" pitchFamily="18" charset="0"/>
                <a:cs typeface="Times New Roman" panose="02020603050405020304" pitchFamily="18" charset="0"/>
              </a:rPr>
              <a:t>commencer</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une </a:t>
            </a:r>
            <a:r>
              <a:rPr lang="fr-CA" sz="2000" dirty="0">
                <a:latin typeface="Times New Roman" panose="02020603050405020304" pitchFamily="18" charset="0"/>
                <a:cs typeface="Times New Roman" panose="02020603050405020304" pitchFamily="18" charset="0"/>
              </a:rPr>
              <a:t>réflexion sur les notions du cours.</a:t>
            </a:r>
            <a:r>
              <a:rPr lang="fr-CA" sz="2000" dirty="0" smtClean="0">
                <a:latin typeface="Times New Roman" panose="02020603050405020304" pitchFamily="18" charset="0"/>
                <a:cs typeface="Times New Roman" panose="02020603050405020304" pitchFamily="18" charset="0"/>
              </a:rPr>
              <a:t> </a:t>
            </a:r>
          </a:p>
          <a:p>
            <a:endParaRPr lang="fr-CA" sz="2800" b="1" dirty="0">
              <a:latin typeface="Times New Roman" panose="02020603050405020304" pitchFamily="18" charset="0"/>
              <a:cs typeface="Times New Roman" panose="02020603050405020304" pitchFamily="18" charset="0"/>
            </a:endParaRPr>
          </a:p>
          <a:p>
            <a:r>
              <a:rPr lang="en-CA" sz="2800" b="1" dirty="0" smtClean="0">
                <a:latin typeface="Times New Roman" panose="02020603050405020304" pitchFamily="18" charset="0"/>
                <a:cs typeface="Times New Roman" panose="02020603050405020304" pitchFamily="18" charset="0"/>
              </a:rPr>
              <a:t>17. Modalités d’évaluation :</a:t>
            </a:r>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deux travaux et un examen </a:t>
            </a:r>
            <a:r>
              <a:rPr lang="fr-CA" sz="2000" dirty="0">
                <a:latin typeface="Times New Roman" panose="02020603050405020304" pitchFamily="18" charset="0"/>
                <a:cs typeface="Times New Roman" panose="02020603050405020304" pitchFamily="18" charset="0"/>
              </a:rPr>
              <a:t>serviront à </a:t>
            </a:r>
            <a:endParaRPr lang="fr-CA" sz="2000" dirty="0" smtClean="0">
              <a:latin typeface="Times New Roman" panose="02020603050405020304" pitchFamily="18" charset="0"/>
              <a:cs typeface="Times New Roman" panose="02020603050405020304" pitchFamily="18" charset="0"/>
            </a:endParaRPr>
          </a:p>
          <a:p>
            <a:r>
              <a:rPr lang="fr-CA" sz="2000" dirty="0" smtClean="0">
                <a:latin typeface="Times New Roman" panose="02020603050405020304" pitchFamily="18" charset="0"/>
                <a:cs typeface="Times New Roman" panose="02020603050405020304" pitchFamily="18" charset="0"/>
              </a:rPr>
              <a:t>        déterminer </a:t>
            </a:r>
            <a:r>
              <a:rPr lang="fr-CA" sz="2000" dirty="0">
                <a:latin typeface="Times New Roman" panose="02020603050405020304" pitchFamily="18" charset="0"/>
                <a:cs typeface="Times New Roman" panose="02020603050405020304" pitchFamily="18" charset="0"/>
              </a:rPr>
              <a:t>la note obtenue dans ce cours.  Une description détaillée est </a:t>
            </a:r>
            <a:r>
              <a:rPr lang="fr-CA" sz="2000" dirty="0" smtClean="0">
                <a:latin typeface="Times New Roman" panose="02020603050405020304" pitchFamily="18" charset="0"/>
                <a:cs typeface="Times New Roman" panose="02020603050405020304" pitchFamily="18" charset="0"/>
              </a:rPr>
              <a:t>présentée</a:t>
            </a:r>
          </a:p>
          <a:p>
            <a:r>
              <a:rPr lang="fr-CA" sz="2000" dirty="0" smtClean="0">
                <a:latin typeface="Times New Roman" panose="02020603050405020304" pitchFamily="18" charset="0"/>
                <a:cs typeface="Times New Roman" panose="02020603050405020304" pitchFamily="18" charset="0"/>
              </a:rPr>
              <a:t>        dans </a:t>
            </a:r>
            <a:r>
              <a:rPr lang="fr-CA" sz="2000" dirty="0">
                <a:latin typeface="Times New Roman" panose="02020603050405020304" pitchFamily="18" charset="0"/>
                <a:cs typeface="Times New Roman" panose="02020603050405020304" pitchFamily="18" charset="0"/>
              </a:rPr>
              <a:t>les annexes, lesquels précisent également les critères d’évaluation propres </a:t>
            </a:r>
            <a:r>
              <a:rPr lang="fr-CA" sz="2000" dirty="0" smtClean="0">
                <a:latin typeface="Times New Roman" panose="02020603050405020304" pitchFamily="18" charset="0"/>
                <a:cs typeface="Times New Roman" panose="02020603050405020304" pitchFamily="18" charset="0"/>
              </a:rPr>
              <a:t>à</a:t>
            </a:r>
          </a:p>
          <a:p>
            <a:r>
              <a:rPr lang="fr-CA" sz="2000" dirty="0" smtClean="0">
                <a:latin typeface="Times New Roman" panose="02020603050405020304" pitchFamily="18" charset="0"/>
                <a:cs typeface="Times New Roman" panose="02020603050405020304" pitchFamily="18" charset="0"/>
              </a:rPr>
              <a:t>        chaque travail et l’examen.</a:t>
            </a:r>
            <a:endParaRPr lang="fr-CA" sz="2000" dirty="0">
              <a:latin typeface="Times New Roman" panose="02020603050405020304" pitchFamily="18" charset="0"/>
              <a:cs typeface="Times New Roman" panose="02020603050405020304" pitchFamily="18" charset="0"/>
            </a:endParaRPr>
          </a:p>
          <a:p>
            <a:endParaRPr lang="fr-CA" sz="2000" dirty="0">
              <a:latin typeface="Times New Roman" panose="02020603050405020304" pitchFamily="18" charset="0"/>
              <a:cs typeface="Times New Roman" panose="02020603050405020304" pitchFamily="18" charset="0"/>
            </a:endParaRPr>
          </a:p>
          <a:p>
            <a:r>
              <a:rPr lang="fr-FR" sz="2800" b="1" dirty="0" smtClean="0">
                <a:latin typeface="Times New Roman" panose="02020603050405020304" pitchFamily="18" charset="0"/>
                <a:cs typeface="Times New Roman" panose="02020603050405020304" pitchFamily="18" charset="0"/>
              </a:rPr>
              <a:t>18. Échelle de notation : </a:t>
            </a:r>
            <a:r>
              <a:rPr lang="fr-CA" sz="2000" dirty="0">
                <a:latin typeface="Times New Roman" panose="02020603050405020304" pitchFamily="18" charset="0"/>
                <a:cs typeface="Times New Roman" panose="02020603050405020304" pitchFamily="18" charset="0"/>
              </a:rPr>
              <a:t>l</a:t>
            </a:r>
            <a:r>
              <a:rPr lang="fr-CA" sz="2000" dirty="0" smtClean="0">
                <a:latin typeface="Times New Roman" panose="02020603050405020304" pitchFamily="18" charset="0"/>
                <a:cs typeface="Times New Roman" panose="02020603050405020304" pitchFamily="18" charset="0"/>
              </a:rPr>
              <a:t>a </a:t>
            </a:r>
            <a:r>
              <a:rPr lang="fr-CA" sz="2000" dirty="0">
                <a:latin typeface="Times New Roman" panose="02020603050405020304" pitchFamily="18" charset="0"/>
                <a:cs typeface="Times New Roman" panose="02020603050405020304" pitchFamily="18" charset="0"/>
              </a:rPr>
              <a:t>note finale est déterminée en </a:t>
            </a:r>
            <a:r>
              <a:rPr lang="fr-CA" sz="2000" dirty="0" smtClean="0">
                <a:latin typeface="Times New Roman" panose="02020603050405020304" pitchFamily="18" charset="0"/>
                <a:cs typeface="Times New Roman" panose="02020603050405020304" pitchFamily="18" charset="0"/>
              </a:rPr>
              <a:t>respectant </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l’échelle de notation </a:t>
            </a:r>
            <a:r>
              <a:rPr lang="fr-CA" sz="2000" dirty="0">
                <a:latin typeface="Times New Roman" panose="02020603050405020304" pitchFamily="18" charset="0"/>
                <a:cs typeface="Times New Roman" panose="02020603050405020304" pitchFamily="18" charset="0"/>
              </a:rPr>
              <a:t>prescrite par l’Université </a:t>
            </a:r>
            <a:r>
              <a:rPr lang="fr-CA" sz="2000" dirty="0" smtClean="0">
                <a:latin typeface="Times New Roman" panose="02020603050405020304" pitchFamily="18" charset="0"/>
                <a:cs typeface="Times New Roman" panose="02020603050405020304" pitchFamily="18" charset="0"/>
              </a:rPr>
              <a:t>d’Ottawa. </a:t>
            </a:r>
            <a:r>
              <a:rPr lang="en-CA" sz="2000" dirty="0" smtClean="0">
                <a:latin typeface="Times New Roman" panose="02020603050405020304" pitchFamily="18" charset="0"/>
                <a:cs typeface="Times New Roman" panose="02020603050405020304" pitchFamily="18" charset="0"/>
              </a:rPr>
              <a:t>Voir </a:t>
            </a:r>
            <a:r>
              <a:rPr lang="en-CA" sz="2000" b="1" dirty="0">
                <a:latin typeface="Times New Roman" panose="02020603050405020304" pitchFamily="18" charset="0"/>
                <a:cs typeface="Times New Roman" panose="02020603050405020304" pitchFamily="18" charset="0"/>
              </a:rPr>
              <a:t>Plan de cours</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pages 10-11.</a:t>
            </a:r>
            <a:endParaRPr lang="en-CA" sz="2000" dirty="0">
              <a:latin typeface="Times New Roman" panose="02020603050405020304" pitchFamily="18" charset="0"/>
              <a:cs typeface="Times New Roman" panose="02020603050405020304" pitchFamily="18" charset="0"/>
            </a:endParaRPr>
          </a:p>
          <a:p>
            <a:pPr marL="514350" indent="-514350">
              <a:buFontTx/>
              <a:buAutoNum type="arabicPeriod" startAt="17"/>
            </a:pPr>
            <a:endParaRPr lang="fr-CA" sz="2000" dirty="0">
              <a:latin typeface="Times New Roman" panose="02020603050405020304" pitchFamily="18" charset="0"/>
              <a:cs typeface="Times New Roman" panose="02020603050405020304" pitchFamily="18" charset="0"/>
            </a:endParaRPr>
          </a:p>
          <a:p>
            <a:pPr marL="514350" indent="-514350">
              <a:buAutoNum type="arabicPeriod" startAt="17"/>
            </a:pPr>
            <a:endParaRPr lang="fr-FR" sz="2800" b="1" dirty="0" smtClean="0">
              <a:latin typeface="Times New Roman" panose="02020603050405020304" pitchFamily="18" charset="0"/>
              <a:cs typeface="Times New Roman" panose="02020603050405020304" pitchFamily="18" charset="0"/>
            </a:endParaRPr>
          </a:p>
          <a:p>
            <a:endParaRPr lang="fr-FR"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25225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6" end="6"/>
                                            </p:txEl>
                                          </p:spTgt>
                                        </p:tgtEl>
                                        <p:attrNameLst>
                                          <p:attrName>style.visibility</p:attrName>
                                        </p:attrNameLst>
                                      </p:cBhvr>
                                      <p:to>
                                        <p:strVal val="visible"/>
                                      </p:to>
                                    </p:set>
                                    <p:animEffect transition="in" filter="fade">
                                      <p:cBhvr>
                                        <p:cTn id="7" dur="1000"/>
                                        <p:tgtEl>
                                          <p:spTgt spid="10">
                                            <p:txEl>
                                              <p:pRg st="6" end="6"/>
                                            </p:txEl>
                                          </p:spTgt>
                                        </p:tgtEl>
                                      </p:cBhvr>
                                    </p:animEffect>
                                    <p:anim calcmode="lin" valueType="num">
                                      <p:cBhvr>
                                        <p:cTn id="8"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7" end="7"/>
                                            </p:txEl>
                                          </p:spTgt>
                                        </p:tgtEl>
                                        <p:attrNameLst>
                                          <p:attrName>style.visibility</p:attrName>
                                        </p:attrNameLst>
                                      </p:cBhvr>
                                      <p:to>
                                        <p:strVal val="visible"/>
                                      </p:to>
                                    </p:set>
                                    <p:animEffect transition="in" filter="fade">
                                      <p:cBhvr>
                                        <p:cTn id="14" dur="1000"/>
                                        <p:tgtEl>
                                          <p:spTgt spid="10">
                                            <p:txEl>
                                              <p:pRg st="7" end="7"/>
                                            </p:txEl>
                                          </p:spTgt>
                                        </p:tgtEl>
                                      </p:cBhvr>
                                    </p:animEffect>
                                    <p:anim calcmode="lin" valueType="num">
                                      <p:cBhvr>
                                        <p:cTn id="15"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8" end="8"/>
                                            </p:txEl>
                                          </p:spTgt>
                                        </p:tgtEl>
                                        <p:attrNameLst>
                                          <p:attrName>style.visibility</p:attrName>
                                        </p:attrNameLst>
                                      </p:cBhvr>
                                      <p:to>
                                        <p:strVal val="visible"/>
                                      </p:to>
                                    </p:set>
                                    <p:animEffect transition="in" filter="fade">
                                      <p:cBhvr>
                                        <p:cTn id="21" dur="1000"/>
                                        <p:tgtEl>
                                          <p:spTgt spid="10">
                                            <p:txEl>
                                              <p:pRg st="8" end="8"/>
                                            </p:txEl>
                                          </p:spTgt>
                                        </p:tgtEl>
                                      </p:cBhvr>
                                    </p:animEffect>
                                    <p:anim calcmode="lin" valueType="num">
                                      <p:cBhvr>
                                        <p:cTn id="22"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fade">
                                      <p:cBhvr>
                                        <p:cTn id="35" dur="1000"/>
                                        <p:tgtEl>
                                          <p:spTgt spid="10">
                                            <p:txEl>
                                              <p:pRg st="0" end="0"/>
                                            </p:txEl>
                                          </p:spTgt>
                                        </p:tgtEl>
                                      </p:cBhvr>
                                    </p:animEffect>
                                    <p:anim calcmode="lin" valueType="num">
                                      <p:cBhvr>
                                        <p:cTn id="36"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fade">
                                      <p:cBhvr>
                                        <p:cTn id="42" dur="1000"/>
                                        <p:tgtEl>
                                          <p:spTgt spid="10">
                                            <p:txEl>
                                              <p:pRg st="1" end="1"/>
                                            </p:txEl>
                                          </p:spTgt>
                                        </p:tgtEl>
                                      </p:cBhvr>
                                    </p:animEffect>
                                    <p:anim calcmode="lin" valueType="num">
                                      <p:cBhvr>
                                        <p:cTn id="43"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2" end="2"/>
                                            </p:txEl>
                                          </p:spTgt>
                                        </p:tgtEl>
                                        <p:attrNameLst>
                                          <p:attrName>style.visibility</p:attrName>
                                        </p:attrNameLst>
                                      </p:cBhvr>
                                      <p:to>
                                        <p:strVal val="visible"/>
                                      </p:to>
                                    </p:set>
                                    <p:animEffect transition="in" filter="fade">
                                      <p:cBhvr>
                                        <p:cTn id="49" dur="1000"/>
                                        <p:tgtEl>
                                          <p:spTgt spid="10">
                                            <p:txEl>
                                              <p:pRg st="2" end="2"/>
                                            </p:txEl>
                                          </p:spTgt>
                                        </p:tgtEl>
                                      </p:cBhvr>
                                    </p:animEffect>
                                    <p:anim calcmode="lin" valueType="num">
                                      <p:cBhvr>
                                        <p:cTn id="50"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3" end="3"/>
                                            </p:txEl>
                                          </p:spTgt>
                                        </p:tgtEl>
                                        <p:attrNameLst>
                                          <p:attrName>style.visibility</p:attrName>
                                        </p:attrNameLst>
                                      </p:cBhvr>
                                      <p:to>
                                        <p:strVal val="visible"/>
                                      </p:to>
                                    </p:set>
                                    <p:animEffect transition="in" filter="fade">
                                      <p:cBhvr>
                                        <p:cTn id="56" dur="1000"/>
                                        <p:tgtEl>
                                          <p:spTgt spid="10">
                                            <p:txEl>
                                              <p:pRg st="3" end="3"/>
                                            </p:txEl>
                                          </p:spTgt>
                                        </p:tgtEl>
                                      </p:cBhvr>
                                    </p:animEffect>
                                    <p:anim calcmode="lin" valueType="num">
                                      <p:cBhvr>
                                        <p:cTn id="57"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4" end="4"/>
                                            </p:txEl>
                                          </p:spTgt>
                                        </p:tgtEl>
                                        <p:attrNameLst>
                                          <p:attrName>style.visibility</p:attrName>
                                        </p:attrNameLst>
                                      </p:cBhvr>
                                      <p:to>
                                        <p:strVal val="visible"/>
                                      </p:to>
                                    </p:set>
                                    <p:animEffect transition="in" filter="fade">
                                      <p:cBhvr>
                                        <p:cTn id="63" dur="1000"/>
                                        <p:tgtEl>
                                          <p:spTgt spid="10">
                                            <p:txEl>
                                              <p:pRg st="4" end="4"/>
                                            </p:txEl>
                                          </p:spTgt>
                                        </p:tgtEl>
                                      </p:cBhvr>
                                    </p:animEffect>
                                    <p:anim calcmode="lin" valueType="num">
                                      <p:cBhvr>
                                        <p:cTn id="64"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a:solidFill>
                  <a:srgbClr val="FFFF00"/>
                </a:solidFill>
              </a:rPr>
              <a:t>PLAN DE COURS</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dirty="0"/>
          </a:p>
        </p:txBody>
      </p:sp>
      <p:sp>
        <p:nvSpPr>
          <p:cNvPr id="10" name="Rectangle 9"/>
          <p:cNvSpPr/>
          <p:nvPr/>
        </p:nvSpPr>
        <p:spPr>
          <a:xfrm>
            <a:off x="155574" y="1219199"/>
            <a:ext cx="8988426" cy="6186309"/>
          </a:xfrm>
          <a:prstGeom prst="rect">
            <a:avLst/>
          </a:prstGeom>
        </p:spPr>
        <p:txBody>
          <a:bodyPr wrap="square">
            <a:spAutoFit/>
          </a:bodyPr>
          <a:lstStyle/>
          <a:p>
            <a:r>
              <a:rPr lang="en-CA" sz="2800" b="1" dirty="0" smtClean="0">
                <a:latin typeface="Times New Roman" panose="02020603050405020304" pitchFamily="18" charset="0"/>
                <a:cs typeface="Times New Roman" panose="02020603050405020304" pitchFamily="18" charset="0"/>
              </a:rPr>
              <a:t>19. Document obligatoire  </a:t>
            </a:r>
            <a:r>
              <a:rPr lang="fr-CA" sz="2800" b="1" dirty="0" smtClean="0">
                <a:latin typeface="Times New Roman" panose="02020603050405020304" pitchFamily="18" charset="0"/>
                <a:cs typeface="Times New Roman" panose="02020603050405020304" pitchFamily="18" charset="0"/>
              </a:rPr>
              <a:t>: </a:t>
            </a:r>
          </a:p>
          <a:p>
            <a:r>
              <a:rPr lang="fr-CA" sz="2800" b="1"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Vienneau</a:t>
            </a:r>
            <a:r>
              <a:rPr lang="fr-CA" sz="2000" dirty="0">
                <a:latin typeface="Times New Roman" panose="02020603050405020304" pitchFamily="18" charset="0"/>
                <a:cs typeface="Times New Roman" panose="02020603050405020304" pitchFamily="18" charset="0"/>
              </a:rPr>
              <a:t>, R. (2011). </a:t>
            </a:r>
            <a:r>
              <a:rPr lang="fr-CA" sz="2000" b="1" dirty="0">
                <a:latin typeface="Times New Roman" panose="02020603050405020304" pitchFamily="18" charset="0"/>
                <a:cs typeface="Times New Roman" panose="02020603050405020304" pitchFamily="18" charset="0"/>
              </a:rPr>
              <a:t>Apprentissage et enseignement</a:t>
            </a:r>
            <a:r>
              <a:rPr lang="fr-CA" sz="2000" dirty="0">
                <a:latin typeface="Times New Roman" panose="02020603050405020304" pitchFamily="18" charset="0"/>
                <a:cs typeface="Times New Roman" panose="02020603050405020304" pitchFamily="18" charset="0"/>
              </a:rPr>
              <a:t>, Montréal, </a:t>
            </a:r>
            <a:r>
              <a:rPr lang="fr-CA" sz="2000" dirty="0" err="1">
                <a:latin typeface="Times New Roman" panose="02020603050405020304" pitchFamily="18" charset="0"/>
                <a:cs typeface="Times New Roman" panose="02020603050405020304" pitchFamily="18" charset="0"/>
              </a:rPr>
              <a:t>Gaetan</a:t>
            </a:r>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Morin, éditeur.</a:t>
            </a: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Ministère </a:t>
            </a:r>
            <a:r>
              <a:rPr lang="fr-CA" sz="2000" dirty="0">
                <a:latin typeface="Times New Roman" panose="02020603050405020304" pitchFamily="18" charset="0"/>
                <a:cs typeface="Times New Roman" panose="02020603050405020304" pitchFamily="18" charset="0"/>
              </a:rPr>
              <a:t>de l’éducation de l’Ontario (2008) </a:t>
            </a:r>
            <a:r>
              <a:rPr lang="fr-CA" sz="2000" b="1" dirty="0">
                <a:latin typeface="Times New Roman" panose="02020603050405020304" pitchFamily="18" charset="0"/>
                <a:cs typeface="Times New Roman" panose="02020603050405020304" pitchFamily="18" charset="0"/>
              </a:rPr>
              <a:t>Faire croître le succès. </a:t>
            </a:r>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Toronto </a:t>
            </a:r>
            <a:r>
              <a:rPr lang="fr-CA" sz="2000" dirty="0">
                <a:latin typeface="Times New Roman" panose="02020603050405020304" pitchFamily="18" charset="0"/>
                <a:cs typeface="Times New Roman" panose="02020603050405020304" pitchFamily="18" charset="0"/>
              </a:rPr>
              <a:t>: Imprimeur de la Reine pour l’Ontario.</a:t>
            </a:r>
          </a:p>
          <a:p>
            <a:r>
              <a:rPr lang="fr-CA" sz="2000" dirty="0" smtClean="0">
                <a:latin typeface="Times New Roman" panose="02020603050405020304" pitchFamily="18" charset="0"/>
                <a:cs typeface="Times New Roman" panose="02020603050405020304" pitchFamily="18" charset="0"/>
              </a:rPr>
              <a:t> </a:t>
            </a:r>
            <a:endParaRPr lang="fr-CA" sz="2000" dirty="0">
              <a:latin typeface="Times New Roman" panose="02020603050405020304" pitchFamily="18" charset="0"/>
              <a:cs typeface="Times New Roman" panose="02020603050405020304" pitchFamily="18" charset="0"/>
            </a:endParaRPr>
          </a:p>
          <a:p>
            <a:endParaRPr lang="fr-CA" sz="2800" b="1" dirty="0">
              <a:latin typeface="Times New Roman" panose="02020603050405020304" pitchFamily="18" charset="0"/>
              <a:cs typeface="Times New Roman" panose="02020603050405020304" pitchFamily="18" charset="0"/>
            </a:endParaRPr>
          </a:p>
          <a:p>
            <a:pPr lvl="0"/>
            <a:r>
              <a:rPr lang="fr-CA" sz="2800" b="1" dirty="0" smtClean="0">
                <a:latin typeface="Times New Roman" panose="02020603050405020304" pitchFamily="18" charset="0"/>
                <a:cs typeface="Times New Roman" panose="02020603050405020304" pitchFamily="18" charset="0"/>
              </a:rPr>
              <a:t>20. </a:t>
            </a:r>
            <a:r>
              <a:rPr lang="fr-CA" sz="2800" b="1" dirty="0" smtClean="0"/>
              <a:t>Document </a:t>
            </a:r>
            <a:r>
              <a:rPr lang="fr-CA" sz="2800" b="1" dirty="0"/>
              <a:t>fortement </a:t>
            </a:r>
            <a:r>
              <a:rPr lang="fr-CA" sz="2800" b="1" dirty="0" smtClean="0"/>
              <a:t>suggéré :</a:t>
            </a:r>
            <a:endParaRPr lang="fr-CA" sz="2800" b="1" dirty="0"/>
          </a:p>
          <a:p>
            <a:r>
              <a:rPr lang="fr-CA" sz="2000" dirty="0" smtClean="0">
                <a:latin typeface="Times New Roman" panose="02020603050405020304" pitchFamily="18" charset="0"/>
                <a:cs typeface="Times New Roman" panose="02020603050405020304" pitchFamily="18" charset="0"/>
              </a:rPr>
              <a:t> 	Raby</a:t>
            </a:r>
            <a:r>
              <a:rPr lang="fr-CA" sz="2000" dirty="0">
                <a:latin typeface="Times New Roman" panose="02020603050405020304" pitchFamily="18" charset="0"/>
                <a:cs typeface="Times New Roman" panose="02020603050405020304" pitchFamily="18" charset="0"/>
              </a:rPr>
              <a:t>, C., Viola, S. (2006). </a:t>
            </a:r>
            <a:r>
              <a:rPr lang="fr-CA" sz="2000" b="1" dirty="0">
                <a:latin typeface="Times New Roman" panose="02020603050405020304" pitchFamily="18" charset="0"/>
                <a:cs typeface="Times New Roman" panose="02020603050405020304" pitchFamily="18" charset="0"/>
              </a:rPr>
              <a:t>Modèles d’enseignement,</a:t>
            </a:r>
            <a:r>
              <a:rPr lang="fr-CA" sz="2000" dirty="0">
                <a:latin typeface="Times New Roman" panose="02020603050405020304" pitchFamily="18" charset="0"/>
                <a:cs typeface="Times New Roman" panose="02020603050405020304" pitchFamily="18" charset="0"/>
              </a:rPr>
              <a:t> Montréal, les </a:t>
            </a:r>
            <a:endParaRPr lang="fr-CA" sz="2000" dirty="0" smtClean="0">
              <a:latin typeface="Times New Roman" panose="02020603050405020304" pitchFamily="18" charset="0"/>
              <a:cs typeface="Times New Roman" panose="02020603050405020304" pitchFamily="18" charset="0"/>
            </a:endParaRPr>
          </a:p>
          <a:p>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éditions </a:t>
            </a:r>
            <a:r>
              <a:rPr lang="fr-CA" sz="2000" dirty="0">
                <a:latin typeface="Times New Roman" panose="02020603050405020304" pitchFamily="18" charset="0"/>
                <a:cs typeface="Times New Roman" panose="02020603050405020304" pitchFamily="18" charset="0"/>
              </a:rPr>
              <a:t>CEC</a:t>
            </a:r>
            <a:r>
              <a:rPr lang="fr-CA" sz="2000" dirty="0" smtClean="0">
                <a:latin typeface="Times New Roman" panose="02020603050405020304" pitchFamily="18" charset="0"/>
                <a:cs typeface="Times New Roman" panose="02020603050405020304" pitchFamily="18" charset="0"/>
              </a:rPr>
              <a:t>.</a:t>
            </a:r>
            <a:endParaRPr lang="fr-CA" sz="2800" b="1" dirty="0" smtClean="0">
              <a:latin typeface="Times New Roman" panose="02020603050405020304" pitchFamily="18" charset="0"/>
              <a:cs typeface="Times New Roman" panose="02020603050405020304" pitchFamily="18" charset="0"/>
            </a:endParaRPr>
          </a:p>
          <a:p>
            <a:r>
              <a:rPr lang="fr-CA" sz="2000" dirty="0">
                <a:latin typeface="Times New Roman" panose="02020603050405020304" pitchFamily="18" charset="0"/>
                <a:cs typeface="Times New Roman" panose="02020603050405020304" pitchFamily="18" charset="0"/>
              </a:rPr>
              <a:t> </a:t>
            </a:r>
            <a:endParaRPr lang="fr-CA" sz="2000" dirty="0" smtClean="0">
              <a:latin typeface="Times New Roman" panose="02020603050405020304" pitchFamily="18" charset="0"/>
              <a:cs typeface="Times New Roman" panose="02020603050405020304" pitchFamily="18" charset="0"/>
            </a:endParaRPr>
          </a:p>
          <a:p>
            <a:r>
              <a:rPr lang="fr-CA" sz="2800" b="1" dirty="0" smtClean="0">
                <a:latin typeface="Times New Roman" panose="02020603050405020304" pitchFamily="18" charset="0"/>
                <a:cs typeface="Times New Roman" panose="02020603050405020304" pitchFamily="18" charset="0"/>
              </a:rPr>
              <a:t>21. Bibliographie </a:t>
            </a:r>
            <a:r>
              <a:rPr lang="fr-FR" sz="2800" b="1" dirty="0" smtClean="0">
                <a:latin typeface="Times New Roman" panose="02020603050405020304" pitchFamily="18" charset="0"/>
                <a:cs typeface="Times New Roman" panose="02020603050405020304" pitchFamily="18" charset="0"/>
              </a:rPr>
              <a:t>: </a:t>
            </a:r>
            <a:r>
              <a:rPr lang="en-CA" sz="2000" dirty="0">
                <a:latin typeface="Times New Roman" panose="02020603050405020304" pitchFamily="18" charset="0"/>
                <a:cs typeface="Times New Roman" panose="02020603050405020304" pitchFamily="18" charset="0"/>
              </a:rPr>
              <a:t>voir </a:t>
            </a:r>
            <a:r>
              <a:rPr lang="en-CA" sz="2000" b="1" dirty="0">
                <a:latin typeface="Times New Roman" panose="02020603050405020304" pitchFamily="18" charset="0"/>
                <a:cs typeface="Times New Roman" panose="02020603050405020304" pitchFamily="18" charset="0"/>
              </a:rPr>
              <a:t>Plan de </a:t>
            </a:r>
            <a:r>
              <a:rPr lang="en-CA" sz="2000" b="1" dirty="0" smtClean="0">
                <a:latin typeface="Times New Roman" panose="02020603050405020304" pitchFamily="18" charset="0"/>
                <a:cs typeface="Times New Roman" panose="02020603050405020304" pitchFamily="18" charset="0"/>
              </a:rPr>
              <a:t>cours </a:t>
            </a:r>
            <a:r>
              <a:rPr lang="en-CA" sz="2000" dirty="0" smtClean="0">
                <a:latin typeface="Times New Roman" panose="02020603050405020304" pitchFamily="18" charset="0"/>
                <a:cs typeface="Times New Roman" panose="02020603050405020304" pitchFamily="18" charset="0"/>
              </a:rPr>
              <a:t>pages 10-11.</a:t>
            </a:r>
          </a:p>
          <a:p>
            <a:endParaRPr lang="en-CA" sz="2000" b="1" dirty="0">
              <a:latin typeface="Times New Roman" panose="02020603050405020304" pitchFamily="18" charset="0"/>
              <a:cs typeface="Times New Roman" panose="02020603050405020304" pitchFamily="18" charset="0"/>
            </a:endParaRPr>
          </a:p>
          <a:p>
            <a:r>
              <a:rPr lang="en-CA" sz="2800" b="1" dirty="0">
                <a:latin typeface="Times New Roman" panose="02020603050405020304" pitchFamily="18" charset="0"/>
                <a:cs typeface="Times New Roman" panose="02020603050405020304" pitchFamily="18" charset="0"/>
              </a:rPr>
              <a:t>22. </a:t>
            </a:r>
            <a:r>
              <a:rPr lang="en-CA" sz="2800" b="1" dirty="0" err="1">
                <a:latin typeface="Times New Roman" panose="02020603050405020304" pitchFamily="18" charset="0"/>
                <a:cs typeface="Times New Roman" panose="02020603050405020304" pitchFamily="18" charset="0"/>
              </a:rPr>
              <a:t>Webographie</a:t>
            </a:r>
            <a:r>
              <a:rPr lang="en-CA" sz="2800" b="1" dirty="0">
                <a:latin typeface="Times New Roman" panose="02020603050405020304" pitchFamily="18" charset="0"/>
                <a:cs typeface="Times New Roman" panose="02020603050405020304" pitchFamily="18" charset="0"/>
              </a:rPr>
              <a:t> </a:t>
            </a:r>
            <a:r>
              <a:rPr lang="en-CA" sz="2800" b="1" dirty="0" smtClean="0">
                <a:latin typeface="Times New Roman" panose="02020603050405020304" pitchFamily="18" charset="0"/>
                <a:cs typeface="Times New Roman" panose="02020603050405020304" pitchFamily="18" charset="0"/>
              </a:rPr>
              <a:t>: </a:t>
            </a:r>
            <a:r>
              <a:rPr lang="en-CA" sz="2000" dirty="0">
                <a:latin typeface="Times New Roman" panose="02020603050405020304" pitchFamily="18" charset="0"/>
                <a:cs typeface="Times New Roman" panose="02020603050405020304" pitchFamily="18" charset="0"/>
              </a:rPr>
              <a:t>voir </a:t>
            </a:r>
            <a:r>
              <a:rPr lang="en-CA" sz="2000" b="1" dirty="0">
                <a:latin typeface="Times New Roman" panose="02020603050405020304" pitchFamily="18" charset="0"/>
                <a:cs typeface="Times New Roman" panose="02020603050405020304" pitchFamily="18" charset="0"/>
              </a:rPr>
              <a:t>Plan de cours </a:t>
            </a:r>
            <a:r>
              <a:rPr lang="en-CA" sz="2000" dirty="0">
                <a:latin typeface="Times New Roman" panose="02020603050405020304" pitchFamily="18" charset="0"/>
                <a:cs typeface="Times New Roman" panose="02020603050405020304" pitchFamily="18" charset="0"/>
              </a:rPr>
              <a:t>pages </a:t>
            </a:r>
            <a:r>
              <a:rPr lang="en-CA" sz="2000" dirty="0" smtClean="0">
                <a:latin typeface="Times New Roman" panose="02020603050405020304" pitchFamily="18" charset="0"/>
                <a:cs typeface="Times New Roman" panose="02020603050405020304" pitchFamily="18" charset="0"/>
              </a:rPr>
              <a:t>11-12.</a:t>
            </a:r>
            <a:endParaRPr lang="en-CA" sz="2000" dirty="0">
              <a:latin typeface="Times New Roman" panose="02020603050405020304" pitchFamily="18" charset="0"/>
              <a:cs typeface="Times New Roman" panose="02020603050405020304" pitchFamily="18" charset="0"/>
            </a:endParaRPr>
          </a:p>
          <a:p>
            <a:endParaRPr lang="en-CA" sz="2800" b="1" dirty="0">
              <a:latin typeface="Times New Roman" panose="02020603050405020304" pitchFamily="18" charset="0"/>
              <a:cs typeface="Times New Roman" panose="02020603050405020304" pitchFamily="18" charset="0"/>
            </a:endParaRPr>
          </a:p>
          <a:p>
            <a:endParaRPr lang="fr-FR" sz="2000" b="1" dirty="0" smtClean="0">
              <a:latin typeface="Times New Roman" panose="02020603050405020304" pitchFamily="18" charset="0"/>
              <a:cs typeface="Times New Roman" panose="02020603050405020304" pitchFamily="18" charset="0"/>
            </a:endParaRPr>
          </a:p>
          <a:p>
            <a:endParaRPr lang="fr-FR"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836200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8" end="8"/>
                                            </p:txEl>
                                          </p:spTgt>
                                        </p:tgtEl>
                                        <p:attrNameLst>
                                          <p:attrName>style.visibility</p:attrName>
                                        </p:attrNameLst>
                                      </p:cBhvr>
                                      <p:to>
                                        <p:strVal val="visible"/>
                                      </p:to>
                                    </p:set>
                                    <p:animEffect transition="in" filter="fade">
                                      <p:cBhvr>
                                        <p:cTn id="7" dur="1000"/>
                                        <p:tgtEl>
                                          <p:spTgt spid="10">
                                            <p:txEl>
                                              <p:pRg st="8" end="8"/>
                                            </p:txEl>
                                          </p:spTgt>
                                        </p:tgtEl>
                                      </p:cBhvr>
                                    </p:animEffect>
                                    <p:anim calcmode="lin" valueType="num">
                                      <p:cBhvr>
                                        <p:cTn id="8"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9" end="9"/>
                                            </p:txEl>
                                          </p:spTgt>
                                        </p:tgtEl>
                                        <p:attrNameLst>
                                          <p:attrName>style.visibility</p:attrName>
                                        </p:attrNameLst>
                                      </p:cBhvr>
                                      <p:to>
                                        <p:strVal val="visible"/>
                                      </p:to>
                                    </p:set>
                                    <p:animEffect transition="in" filter="fade">
                                      <p:cBhvr>
                                        <p:cTn id="14" dur="1000"/>
                                        <p:tgtEl>
                                          <p:spTgt spid="10">
                                            <p:txEl>
                                              <p:pRg st="9" end="9"/>
                                            </p:txEl>
                                          </p:spTgt>
                                        </p:tgtEl>
                                      </p:cBhvr>
                                    </p:animEffect>
                                    <p:anim calcmode="lin" valueType="num">
                                      <p:cBhvr>
                                        <p:cTn id="15"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11" end="11"/>
                                            </p:txEl>
                                          </p:spTgt>
                                        </p:tgtEl>
                                        <p:attrNameLst>
                                          <p:attrName>style.visibility</p:attrName>
                                        </p:attrNameLst>
                                      </p:cBhvr>
                                      <p:to>
                                        <p:strVal val="visible"/>
                                      </p:to>
                                    </p:set>
                                    <p:animEffect transition="in" filter="fade">
                                      <p:cBhvr>
                                        <p:cTn id="21" dur="1000"/>
                                        <p:tgtEl>
                                          <p:spTgt spid="10">
                                            <p:txEl>
                                              <p:pRg st="11" end="11"/>
                                            </p:txEl>
                                          </p:spTgt>
                                        </p:tgtEl>
                                      </p:cBhvr>
                                    </p:animEffect>
                                    <p:anim calcmode="lin" valueType="num">
                                      <p:cBhvr>
                                        <p:cTn id="22"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fade">
                                      <p:cBhvr>
                                        <p:cTn id="28" dur="1000"/>
                                        <p:tgtEl>
                                          <p:spTgt spid="10">
                                            <p:txEl>
                                              <p:pRg st="0" end="0"/>
                                            </p:txEl>
                                          </p:spTgt>
                                        </p:tgtEl>
                                      </p:cBhvr>
                                    </p:animEffect>
                                    <p:anim calcmode="lin" valueType="num">
                                      <p:cBhvr>
                                        <p:cTn id="2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 end="1"/>
                                            </p:txEl>
                                          </p:spTgt>
                                        </p:tgtEl>
                                        <p:attrNameLst>
                                          <p:attrName>style.visibility</p:attrName>
                                        </p:attrNameLst>
                                      </p:cBhvr>
                                      <p:to>
                                        <p:strVal val="visible"/>
                                      </p:to>
                                    </p:set>
                                    <p:animEffect transition="in" filter="fade">
                                      <p:cBhvr>
                                        <p:cTn id="35" dur="1000"/>
                                        <p:tgtEl>
                                          <p:spTgt spid="10">
                                            <p:txEl>
                                              <p:pRg st="1" end="1"/>
                                            </p:txEl>
                                          </p:spTgt>
                                        </p:tgtEl>
                                      </p:cBhvr>
                                    </p:animEffect>
                                    <p:anim calcmode="lin" valueType="num">
                                      <p:cBhvr>
                                        <p:cTn id="36"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2" end="2"/>
                                            </p:txEl>
                                          </p:spTgt>
                                        </p:tgtEl>
                                        <p:attrNameLst>
                                          <p:attrName>style.visibility</p:attrName>
                                        </p:attrNameLst>
                                      </p:cBhvr>
                                      <p:to>
                                        <p:strVal val="visible"/>
                                      </p:to>
                                    </p:set>
                                    <p:animEffect transition="in" filter="fade">
                                      <p:cBhvr>
                                        <p:cTn id="42" dur="1000"/>
                                        <p:tgtEl>
                                          <p:spTgt spid="10">
                                            <p:txEl>
                                              <p:pRg st="2" end="2"/>
                                            </p:txEl>
                                          </p:spTgt>
                                        </p:tgtEl>
                                      </p:cBhvr>
                                    </p:animEffect>
                                    <p:anim calcmode="lin" valueType="num">
                                      <p:cBhvr>
                                        <p:cTn id="43"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Effect transition="in" filter="fade">
                                      <p:cBhvr>
                                        <p:cTn id="49" dur="1000"/>
                                        <p:tgtEl>
                                          <p:spTgt spid="10">
                                            <p:txEl>
                                              <p:pRg st="3" end="3"/>
                                            </p:txEl>
                                          </p:spTgt>
                                        </p:tgtEl>
                                      </p:cBhvr>
                                    </p:animEffect>
                                    <p:anim calcmode="lin" valueType="num">
                                      <p:cBhvr>
                                        <p:cTn id="5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5" end="5"/>
                                            </p:txEl>
                                          </p:spTgt>
                                        </p:tgtEl>
                                        <p:attrNameLst>
                                          <p:attrName>style.visibility</p:attrName>
                                        </p:attrNameLst>
                                      </p:cBhvr>
                                      <p:to>
                                        <p:strVal val="visible"/>
                                      </p:to>
                                    </p:set>
                                    <p:animEffect transition="in" filter="fade">
                                      <p:cBhvr>
                                        <p:cTn id="56" dur="1000"/>
                                        <p:tgtEl>
                                          <p:spTgt spid="10">
                                            <p:txEl>
                                              <p:pRg st="5" end="5"/>
                                            </p:txEl>
                                          </p:spTgt>
                                        </p:tgtEl>
                                      </p:cBhvr>
                                    </p:animEffect>
                                    <p:anim calcmode="lin" valueType="num">
                                      <p:cBhvr>
                                        <p:cTn id="57"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6" end="6"/>
                                            </p:txEl>
                                          </p:spTgt>
                                        </p:tgtEl>
                                        <p:attrNameLst>
                                          <p:attrName>style.visibility</p:attrName>
                                        </p:attrNameLst>
                                      </p:cBhvr>
                                      <p:to>
                                        <p:strVal val="visible"/>
                                      </p:to>
                                    </p:set>
                                    <p:animEffect transition="in" filter="fade">
                                      <p:cBhvr>
                                        <p:cTn id="63" dur="1000"/>
                                        <p:tgtEl>
                                          <p:spTgt spid="10">
                                            <p:txEl>
                                              <p:pRg st="6" end="6"/>
                                            </p:txEl>
                                          </p:spTgt>
                                        </p:tgtEl>
                                      </p:cBhvr>
                                    </p:animEffect>
                                    <p:anim calcmode="lin" valueType="num">
                                      <p:cBhvr>
                                        <p:cTn id="64"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7" end="7"/>
                                            </p:txEl>
                                          </p:spTgt>
                                        </p:tgtEl>
                                        <p:attrNameLst>
                                          <p:attrName>style.visibility</p:attrName>
                                        </p:attrNameLst>
                                      </p:cBhvr>
                                      <p:to>
                                        <p:strVal val="visible"/>
                                      </p:to>
                                    </p:set>
                                    <p:animEffect transition="in" filter="fade">
                                      <p:cBhvr>
                                        <p:cTn id="70" dur="1000"/>
                                        <p:tgtEl>
                                          <p:spTgt spid="10">
                                            <p:txEl>
                                              <p:pRg st="7" end="7"/>
                                            </p:txEl>
                                          </p:spTgt>
                                        </p:tgtEl>
                                      </p:cBhvr>
                                    </p:animEffect>
                                    <p:anim calcmode="lin" valueType="num">
                                      <p:cBhvr>
                                        <p:cTn id="71"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155574" y="1219199"/>
            <a:ext cx="8988426" cy="5940088"/>
          </a:xfrm>
          <a:prstGeom prst="rect">
            <a:avLst/>
          </a:prstGeom>
        </p:spPr>
        <p:txBody>
          <a:bodyPr wrap="square">
            <a:spAutoFit/>
          </a:bodyPr>
          <a:lstStyle/>
          <a:p>
            <a:endParaRPr lang="fr-CA" sz="20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fr-CA" sz="2400" b="1" dirty="0" smtClean="0">
                <a:latin typeface="Times New Roman" panose="02020603050405020304" pitchFamily="18" charset="0"/>
                <a:cs typeface="Times New Roman" panose="02020603050405020304" pitchFamily="18" charset="0"/>
              </a:rPr>
              <a:t>Notes/Politiques </a:t>
            </a:r>
            <a:r>
              <a:rPr lang="fr-CA" sz="2400" b="1" dirty="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Un grand nombre de directives politiques du ministère sont</a:t>
            </a:r>
          </a:p>
          <a:p>
            <a:r>
              <a:rPr lang="fr-CA" sz="2000" dirty="0" smtClean="0">
                <a:latin typeface="Times New Roman" panose="02020603050405020304" pitchFamily="18" charset="0"/>
                <a:cs typeface="Times New Roman" panose="02020603050405020304" pitchFamily="18" charset="0"/>
              </a:rPr>
              <a:t>			envoyées </a:t>
            </a:r>
            <a:r>
              <a:rPr lang="fr-CA" sz="2000" dirty="0">
                <a:latin typeface="Times New Roman" panose="02020603050405020304" pitchFamily="18" charset="0"/>
                <a:cs typeface="Times New Roman" panose="02020603050405020304" pitchFamily="18" charset="0"/>
              </a:rPr>
              <a:t>aux conseils scolaires sous forme de </a:t>
            </a:r>
            <a:r>
              <a:rPr lang="fr-CA" sz="2000" dirty="0" smtClean="0">
                <a:latin typeface="Times New Roman" panose="02020603050405020304" pitchFamily="18" charset="0"/>
                <a:cs typeface="Times New Roman" panose="02020603050405020304" pitchFamily="18" charset="0"/>
              </a:rPr>
              <a:t>				Notes/Politiques </a:t>
            </a:r>
            <a:r>
              <a:rPr lang="fr-CA" sz="2000" dirty="0">
                <a:latin typeface="Times New Roman" panose="02020603050405020304" pitchFamily="18" charset="0"/>
                <a:cs typeface="Times New Roman" panose="02020603050405020304" pitchFamily="18" charset="0"/>
              </a:rPr>
              <a:t>numérotées</a:t>
            </a:r>
            <a:r>
              <a:rPr lang="fr-CA" sz="2000" dirty="0" smtClean="0">
                <a:latin typeface="Times New Roman" panose="02020603050405020304" pitchFamily="18" charset="0"/>
                <a:cs typeface="Times New Roman" panose="02020603050405020304" pitchFamily="18" charset="0"/>
              </a:rPr>
              <a:t>. Voici quelques exemples.</a:t>
            </a:r>
          </a:p>
          <a:p>
            <a:endParaRPr lang="fr-CA" sz="2400" dirty="0" smtClean="0">
              <a:latin typeface="Times New Roman" panose="02020603050405020304" pitchFamily="18" charset="0"/>
              <a:cs typeface="Times New Roman" panose="02020603050405020304" pitchFamily="18" charset="0"/>
            </a:endParaRPr>
          </a:p>
          <a:p>
            <a:pPr marL="342900" lvl="3" indent="-342900">
              <a:buFont typeface="Arial" pitchFamily="34" charset="0"/>
              <a:buChar char="•"/>
            </a:pPr>
            <a:r>
              <a:rPr lang="fr-CA" sz="2000" b="1" dirty="0">
                <a:latin typeface="Times New Roman" panose="02020603050405020304" pitchFamily="18" charset="0"/>
                <a:cs typeface="Times New Roman" panose="02020603050405020304" pitchFamily="18" charset="0"/>
              </a:rPr>
              <a:t>Note 59 : </a:t>
            </a:r>
            <a:r>
              <a:rPr lang="fr-CA" sz="2000" dirty="0" smtClean="0">
                <a:latin typeface="Times New Roman" panose="02020603050405020304" pitchFamily="18" charset="0"/>
                <a:cs typeface="Times New Roman" panose="02020603050405020304" pitchFamily="18" charset="0"/>
              </a:rPr>
              <a:t>Administration de tests psychologiques et évaluation des élèves et</a:t>
            </a:r>
          </a:p>
          <a:p>
            <a:pPr marL="342900" lvl="3" indent="-342900">
              <a:buFont typeface="Arial" pitchFamily="34" charset="0"/>
              <a:buChar char="•"/>
            </a:pPr>
            <a:r>
              <a:rPr lang="fr-CA" sz="2000" b="1" dirty="0" smtClean="0">
                <a:latin typeface="Times New Roman" panose="02020603050405020304" pitchFamily="18" charset="0"/>
                <a:cs typeface="Times New Roman" panose="02020603050405020304" pitchFamily="18" charset="0"/>
              </a:rPr>
              <a:t>Note</a:t>
            </a:r>
            <a:r>
              <a:rPr lang="fr-CA" sz="2000" b="1" dirty="0">
                <a:latin typeface="Times New Roman" panose="02020603050405020304" pitchFamily="18" charset="0"/>
                <a:cs typeface="Times New Roman" panose="02020603050405020304" pitchFamily="18" charset="0"/>
              </a:rPr>
              <a:t> 120 : </a:t>
            </a:r>
            <a:r>
              <a:rPr lang="fr-CA" sz="2000" dirty="0" smtClean="0">
                <a:latin typeface="Times New Roman" panose="02020603050405020304" pitchFamily="18" charset="0"/>
                <a:cs typeface="Times New Roman" panose="02020603050405020304" pitchFamily="18" charset="0"/>
              </a:rPr>
              <a:t>Signalement des incidents violents au ministère de l’Éducation</a:t>
            </a:r>
          </a:p>
          <a:p>
            <a:pPr marL="0" lvl="3"/>
            <a:endParaRPr lang="fr-CA" sz="2000" u="sng" dirty="0">
              <a:latin typeface="Times New Roman" panose="02020603050405020304" pitchFamily="18" charset="0"/>
              <a:cs typeface="Times New Roman" panose="02020603050405020304" pitchFamily="18" charset="0"/>
            </a:endParaRPr>
          </a:p>
          <a:p>
            <a:pPr marL="342900" indent="-342900">
              <a:buFont typeface="Arial" pitchFamily="34" charset="0"/>
              <a:buChar char="•"/>
            </a:pPr>
            <a:r>
              <a:rPr lang="fr-CA" sz="2400" b="1" dirty="0" smtClean="0">
                <a:latin typeface="Times New Roman" panose="02020603050405020304" pitchFamily="18" charset="0"/>
                <a:cs typeface="Times New Roman" panose="02020603050405020304" pitchFamily="18" charset="0"/>
              </a:rPr>
              <a:t>Financement 2015-2016 :  </a:t>
            </a:r>
          </a:p>
          <a:p>
            <a:r>
              <a:rPr lang="fr-CA" sz="24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Fonctionnement des écoles :	24,7 (M)</a:t>
            </a:r>
          </a:p>
          <a:p>
            <a:r>
              <a:rPr lang="fr-CA" sz="2000" dirty="0" smtClean="0">
                <a:latin typeface="Times New Roman" panose="02020603050405020304" pitchFamily="18" charset="0"/>
                <a:cs typeface="Times New Roman" panose="02020603050405020304" pitchFamily="18" charset="0"/>
              </a:rPr>
              <a:t>		Immobilisations :			  1,4 (M)     		 </a:t>
            </a:r>
          </a:p>
          <a:p>
            <a:r>
              <a:rPr lang="fr-CA" sz="24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Budget total :			</a:t>
            </a:r>
            <a:r>
              <a:rPr lang="fr-CA" sz="2000" b="1" dirty="0" smtClean="0">
                <a:latin typeface="Times New Roman" panose="02020603050405020304" pitchFamily="18" charset="0"/>
                <a:cs typeface="Times New Roman" panose="02020603050405020304" pitchFamily="18" charset="0"/>
              </a:rPr>
              <a:t>26,1 (M)</a:t>
            </a:r>
          </a:p>
          <a:p>
            <a:r>
              <a:rPr lang="fr-CA" sz="24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Coût par élève			11,451$</a:t>
            </a:r>
          </a:p>
          <a:p>
            <a:pPr marL="342900" indent="-342900">
              <a:buFont typeface="Arial" pitchFamily="34" charset="0"/>
              <a:buChar char="•"/>
            </a:pPr>
            <a:r>
              <a:rPr lang="fr-CA" sz="2400" b="1" dirty="0" smtClean="0">
                <a:latin typeface="Times New Roman" panose="02020603050405020304" pitchFamily="18" charset="0"/>
                <a:cs typeface="Times New Roman" panose="02020603050405020304" pitchFamily="18" charset="0"/>
              </a:rPr>
              <a:t>Le </a:t>
            </a:r>
            <a:r>
              <a:rPr lang="fr-CA" sz="2400" b="1" dirty="0">
                <a:latin typeface="Times New Roman" panose="02020603050405020304" pitchFamily="18" charset="0"/>
                <a:cs typeface="Times New Roman" panose="02020603050405020304" pitchFamily="18" charset="0"/>
              </a:rPr>
              <a:t>curriculum </a:t>
            </a:r>
            <a:r>
              <a:rPr lang="fr-CA" sz="2400" b="1" dirty="0" smtClean="0">
                <a:latin typeface="Times New Roman" panose="02020603050405020304" pitchFamily="18" charset="0"/>
                <a:cs typeface="Times New Roman" panose="02020603050405020304" pitchFamily="18" charset="0"/>
              </a:rPr>
              <a:t>ontarien :</a:t>
            </a:r>
          </a:p>
          <a:p>
            <a:endParaRPr lang="fr-CA" sz="2400" dirty="0" smtClean="0">
              <a:latin typeface="Times New Roman" panose="02020603050405020304" pitchFamily="18" charset="0"/>
              <a:cs typeface="Times New Roman" panose="02020603050405020304" pitchFamily="18" charset="0"/>
            </a:endParaRPr>
          </a:p>
          <a:p>
            <a:endParaRPr lang="fr-CA" sz="2400" b="1" dirty="0">
              <a:latin typeface="Times New Roman" panose="02020603050405020304" pitchFamily="18" charset="0"/>
              <a:cs typeface="Times New Roman" panose="02020603050405020304" pitchFamily="18" charset="0"/>
            </a:endParaRPr>
          </a:p>
          <a:p>
            <a:endParaRPr lang="fr-FR" sz="24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576839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fade">
                                      <p:cBhvr>
                                        <p:cTn id="49" dur="1000"/>
                                        <p:tgtEl>
                                          <p:spTgt spid="10">
                                            <p:txEl>
                                              <p:pRg st="11" end="11"/>
                                            </p:txEl>
                                          </p:spTgt>
                                        </p:tgtEl>
                                      </p:cBhvr>
                                    </p:animEffect>
                                    <p:anim calcmode="lin" valueType="num">
                                      <p:cBhvr>
                                        <p:cTn id="50"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4" end="4"/>
                                            </p:txEl>
                                          </p:spTgt>
                                        </p:tgtEl>
                                        <p:attrNameLst>
                                          <p:attrName>style.visibility</p:attrName>
                                        </p:attrNameLst>
                                      </p:cBhvr>
                                      <p:to>
                                        <p:strVal val="visible"/>
                                      </p:to>
                                    </p:set>
                                    <p:animEffect transition="in" filter="fade">
                                      <p:cBhvr>
                                        <p:cTn id="56" dur="1000"/>
                                        <p:tgtEl>
                                          <p:spTgt spid="10">
                                            <p:txEl>
                                              <p:pRg st="4" end="4"/>
                                            </p:txEl>
                                          </p:spTgt>
                                        </p:tgtEl>
                                      </p:cBhvr>
                                    </p:animEffect>
                                    <p:anim calcmode="lin" valueType="num">
                                      <p:cBhvr>
                                        <p:cTn id="57"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5" end="5"/>
                                            </p:txEl>
                                          </p:spTgt>
                                        </p:tgtEl>
                                        <p:attrNameLst>
                                          <p:attrName>style.visibility</p:attrName>
                                        </p:attrNameLst>
                                      </p:cBhvr>
                                      <p:to>
                                        <p:strVal val="visible"/>
                                      </p:to>
                                    </p:set>
                                    <p:animEffect transition="in" filter="fade">
                                      <p:cBhvr>
                                        <p:cTn id="63" dur="1000"/>
                                        <p:tgtEl>
                                          <p:spTgt spid="10">
                                            <p:txEl>
                                              <p:pRg st="5" end="5"/>
                                            </p:txEl>
                                          </p:spTgt>
                                        </p:tgtEl>
                                      </p:cBhvr>
                                    </p:animEffect>
                                    <p:anim calcmode="lin" valueType="num">
                                      <p:cBhvr>
                                        <p:cTn id="64"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2" end="12"/>
                                            </p:txEl>
                                          </p:spTgt>
                                        </p:tgtEl>
                                        <p:attrNameLst>
                                          <p:attrName>style.visibility</p:attrName>
                                        </p:attrNameLst>
                                      </p:cBhvr>
                                      <p:to>
                                        <p:strVal val="visible"/>
                                      </p:to>
                                    </p:set>
                                    <p:animEffect transition="in" filter="fade">
                                      <p:cBhvr>
                                        <p:cTn id="70" dur="1000"/>
                                        <p:tgtEl>
                                          <p:spTgt spid="10">
                                            <p:txEl>
                                              <p:pRg st="12" end="12"/>
                                            </p:txEl>
                                          </p:spTgt>
                                        </p:tgtEl>
                                      </p:cBhvr>
                                    </p:animEffect>
                                    <p:anim calcmode="lin" valueType="num">
                                      <p:cBhvr>
                                        <p:cTn id="7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155574" y="1219199"/>
            <a:ext cx="8988426" cy="5447645"/>
          </a:xfrm>
          <a:prstGeom prst="rect">
            <a:avLst/>
          </a:prstGeom>
        </p:spPr>
        <p:txBody>
          <a:bodyPr wrap="square">
            <a:spAutoFit/>
          </a:bodyPr>
          <a:lstStyle/>
          <a:p>
            <a:endParaRPr lang="fr-CA" sz="20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fr-CA" sz="2400" b="1" dirty="0">
                <a:latin typeface="Times New Roman" panose="02020603050405020304" pitchFamily="18" charset="0"/>
                <a:cs typeface="Times New Roman" panose="02020603050405020304" pitchFamily="18" charset="0"/>
              </a:rPr>
              <a:t>CURRICULUM ONTARIEN </a:t>
            </a:r>
            <a:r>
              <a:rPr lang="fr-CA" sz="2400" b="1" dirty="0" smtClean="0">
                <a:latin typeface="Times New Roman" panose="02020603050405020304" pitchFamily="18" charset="0"/>
                <a:cs typeface="Times New Roman" panose="02020603050405020304" pitchFamily="18" charset="0"/>
              </a:rPr>
              <a:t>:</a:t>
            </a:r>
          </a:p>
          <a:p>
            <a:endParaRPr lang="fr-CA" sz="2400" b="1" dirty="0" smtClean="0">
              <a:latin typeface="Times New Roman" panose="02020603050405020304" pitchFamily="18" charset="0"/>
              <a:cs typeface="Times New Roman" panose="02020603050405020304" pitchFamily="18" charset="0"/>
            </a:endParaRPr>
          </a:p>
          <a:p>
            <a:pPr marL="342900" lvl="6" indent="-342900">
              <a:buFont typeface="Arial" charset="0"/>
              <a:buChar char="•"/>
            </a:pPr>
            <a:r>
              <a:rPr lang="fr-CA" sz="2000" dirty="0">
                <a:latin typeface="Times New Roman" panose="02020603050405020304" pitchFamily="18" charset="0"/>
                <a:cs typeface="Times New Roman" panose="02020603050405020304" pitchFamily="18" charset="0"/>
              </a:rPr>
              <a:t>Le ministère de l'Éducation administre le système d'éducation que constituent les écoles élémentaires et secondaires financées par les fonds publics de l'Ontario, conformément à la </a:t>
            </a:r>
            <a:r>
              <a:rPr lang="fr-CA" sz="2000" i="1" dirty="0">
                <a:latin typeface="Times New Roman" panose="02020603050405020304" pitchFamily="18" charset="0"/>
                <a:cs typeface="Times New Roman" panose="02020603050405020304" pitchFamily="18" charset="0"/>
              </a:rPr>
              <a:t>Loi sur l'Éducation</a:t>
            </a:r>
            <a:r>
              <a:rPr lang="fr-CA" sz="2000" dirty="0">
                <a:latin typeface="Times New Roman" panose="02020603050405020304" pitchFamily="18" charset="0"/>
                <a:cs typeface="Times New Roman" panose="02020603050405020304" pitchFamily="18" charset="0"/>
              </a:rPr>
              <a:t> et en vertu de celle-ci.</a:t>
            </a:r>
          </a:p>
          <a:p>
            <a:pPr marL="342900" lvl="6" indent="-342900">
              <a:buFont typeface="Arial" charset="0"/>
              <a:buChar char="•"/>
            </a:pPr>
            <a:r>
              <a:rPr lang="fr-CA" sz="2000" dirty="0">
                <a:latin typeface="Times New Roman" panose="02020603050405020304" pitchFamily="18" charset="0"/>
                <a:cs typeface="Times New Roman" panose="02020603050405020304" pitchFamily="18" charset="0"/>
              </a:rPr>
              <a:t>La ministre de l'Éducation, par l'intermédiaire du Ministère, publie les programmes-cadres, définit les exigences relatives à l'obtention du diplôme et établit la politique en matière d'évaluation et de communication du rendement des élèves</a:t>
            </a:r>
            <a:r>
              <a:rPr lang="fr-CA" sz="2000" dirty="0" smtClean="0">
                <a:latin typeface="Times New Roman" panose="02020603050405020304" pitchFamily="18" charset="0"/>
                <a:cs typeface="Times New Roman" panose="02020603050405020304" pitchFamily="18" charset="0"/>
              </a:rPr>
              <a:t>.</a:t>
            </a:r>
          </a:p>
          <a:p>
            <a:pPr marL="0" lvl="6"/>
            <a:endParaRPr lang="fr-CA" sz="2000" dirty="0">
              <a:latin typeface="Times New Roman" panose="02020603050405020304" pitchFamily="18" charset="0"/>
              <a:cs typeface="Times New Roman" panose="02020603050405020304" pitchFamily="18" charset="0"/>
            </a:endParaRPr>
          </a:p>
          <a:p>
            <a:pPr marL="342900" lvl="6" indent="-342900">
              <a:buFont typeface="Arial" charset="0"/>
              <a:buChar char="•"/>
            </a:pPr>
            <a:r>
              <a:rPr lang="fr-CA" sz="2000" dirty="0">
                <a:latin typeface="Times New Roman" panose="02020603050405020304" pitchFamily="18" charset="0"/>
                <a:cs typeface="Times New Roman" panose="02020603050405020304" pitchFamily="18" charset="0"/>
              </a:rPr>
              <a:t>Le ministère de l'Éducation est responsable d'élaborer le curriculum, tandis que les conseils scolaires et les écoles sont chargés de le mettre en œuvre. </a:t>
            </a:r>
          </a:p>
          <a:p>
            <a:pPr marL="342900" lvl="6" indent="-342900">
              <a:buFont typeface="Arial" charset="0"/>
              <a:buChar char="•"/>
            </a:pPr>
            <a:r>
              <a:rPr lang="fr-CA" sz="2000" dirty="0" smtClean="0">
                <a:latin typeface="Times New Roman" panose="02020603050405020304" pitchFamily="18" charset="0"/>
                <a:cs typeface="Times New Roman" panose="02020603050405020304" pitchFamily="18" charset="0"/>
              </a:rPr>
              <a:t>Pour </a:t>
            </a:r>
            <a:r>
              <a:rPr lang="fr-CA" sz="2000" dirty="0">
                <a:latin typeface="Times New Roman" panose="02020603050405020304" pitchFamily="18" charset="0"/>
                <a:cs typeface="Times New Roman" panose="02020603050405020304" pitchFamily="18" charset="0"/>
              </a:rPr>
              <a:t>élaborer le curriculum, le ministère de l'Éducation a établi un cycle de révision afin d'assurer que le curriculum demeure à jour, pertinent et adapté au stade de développement des enfants de la maternelle à la 12e année. </a:t>
            </a:r>
            <a:endParaRPr lang="fr-CA" sz="2400" b="1" dirty="0" smtClean="0">
              <a:latin typeface="Times New Roman" panose="02020603050405020304" pitchFamily="18" charset="0"/>
              <a:cs typeface="Times New Roman" panose="02020603050405020304" pitchFamily="18" charset="0"/>
            </a:endParaRPr>
          </a:p>
          <a:p>
            <a:pPr marL="0" lvl="6"/>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43082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155574" y="1219199"/>
            <a:ext cx="8988426" cy="4924425"/>
          </a:xfrm>
          <a:prstGeom prst="rect">
            <a:avLst/>
          </a:prstGeom>
        </p:spPr>
        <p:txBody>
          <a:bodyPr wrap="square">
            <a:spAutoFit/>
          </a:bodyPr>
          <a:lstStyle/>
          <a:p>
            <a:endParaRPr lang="fr-CA" sz="2000" b="1" dirty="0">
              <a:latin typeface="Times New Roman" panose="02020603050405020304" pitchFamily="18" charset="0"/>
              <a:cs typeface="Times New Roman" panose="02020603050405020304" pitchFamily="18" charset="0"/>
            </a:endParaRPr>
          </a:p>
          <a:p>
            <a:pPr marL="0" lvl="4"/>
            <a:r>
              <a:rPr lang="fr-CA" sz="1700" b="1" dirty="0" smtClean="0">
                <a:latin typeface="Times New Roman" panose="02020603050405020304" pitchFamily="18" charset="0"/>
                <a:cs typeface="Times New Roman" panose="02020603050405020304" pitchFamily="18" charset="0"/>
              </a:rPr>
              <a:t>CURRICULUM :</a:t>
            </a:r>
          </a:p>
          <a:p>
            <a:pPr marL="0" lvl="4"/>
            <a:endParaRPr lang="fr-CA" sz="1700" b="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dirty="0">
                <a:latin typeface="Times New Roman" panose="02020603050405020304" pitchFamily="18" charset="0"/>
                <a:cs typeface="Times New Roman" panose="02020603050405020304" pitchFamily="18" charset="0"/>
              </a:rPr>
              <a:t>L'expression curriculum désigne les composantes aussi bien générales que détaillée de l'apprentissage proposé aux élèves. Les composantes les plus générales du</a:t>
            </a:r>
          </a:p>
          <a:p>
            <a:r>
              <a:rPr lang="fr-CA" sz="2000" dirty="0">
                <a:latin typeface="Times New Roman" panose="02020603050405020304" pitchFamily="18" charset="0"/>
                <a:cs typeface="Times New Roman" panose="02020603050405020304" pitchFamily="18" charset="0"/>
              </a:rPr>
              <a:t>      curriculum proposé pour l'Ontario énonceront les </a:t>
            </a:r>
            <a:r>
              <a:rPr lang="fr-CA" sz="2000" b="1" dirty="0">
                <a:latin typeface="Times New Roman" panose="02020603050405020304" pitchFamily="18" charset="0"/>
                <a:cs typeface="Times New Roman" panose="02020603050405020304" pitchFamily="18" charset="0"/>
              </a:rPr>
              <a:t>résultats globaux attendus des</a:t>
            </a:r>
          </a:p>
          <a:p>
            <a:r>
              <a:rPr lang="fr-CA" sz="2000" b="1" dirty="0">
                <a:latin typeface="Times New Roman" panose="02020603050405020304" pitchFamily="18" charset="0"/>
                <a:cs typeface="Times New Roman" panose="02020603050405020304" pitchFamily="18" charset="0"/>
              </a:rPr>
              <a:t>      élèves </a:t>
            </a:r>
            <a:r>
              <a:rPr lang="fr-CA" sz="2000" dirty="0">
                <a:latin typeface="Times New Roman" panose="02020603050405020304" pitchFamily="18" charset="0"/>
                <a:cs typeface="Times New Roman" panose="02020603050405020304" pitchFamily="18" charset="0"/>
              </a:rPr>
              <a:t>à la fin de leurs études élémentaires et secondaires</a:t>
            </a:r>
            <a:r>
              <a:rPr lang="fr-CA" sz="2000" dirty="0" smtClean="0">
                <a:latin typeface="Times New Roman" panose="02020603050405020304" pitchFamily="18" charset="0"/>
                <a:cs typeface="Times New Roman" panose="02020603050405020304" pitchFamily="18" charset="0"/>
              </a:rPr>
              <a:t>.</a:t>
            </a:r>
          </a:p>
          <a:p>
            <a:pPr marL="0" lvl="4"/>
            <a:endParaRPr lang="fr-CA" sz="2000" b="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dirty="0"/>
              <a:t>Le curriculum comporte deux autres composantes plus détaillées : </a:t>
            </a:r>
            <a:r>
              <a:rPr lang="fr-CA" sz="2000" b="1" dirty="0"/>
              <a:t>les </a:t>
            </a:r>
            <a:r>
              <a:rPr lang="fr-CA" sz="2000" b="1" dirty="0" smtClean="0"/>
              <a:t>programmes-cadres </a:t>
            </a:r>
            <a:r>
              <a:rPr lang="fr-CA" sz="2000" b="1" dirty="0"/>
              <a:t>et les esquisses de cours. </a:t>
            </a:r>
            <a:r>
              <a:rPr lang="fr-CA" sz="2000" dirty="0"/>
              <a:t>Ces documents contiendront des définitions explicites des compétences, des connaissances et des attitudes  dont les élèves feront l'acquisition dans les différentes matières</a:t>
            </a:r>
            <a:r>
              <a:rPr lang="fr-CA" sz="2000" dirty="0" smtClean="0"/>
              <a:t>.</a:t>
            </a:r>
          </a:p>
          <a:p>
            <a:pPr marL="342900" indent="-342900">
              <a:buFont typeface="Arial" charset="0"/>
              <a:buChar char="•"/>
            </a:pPr>
            <a:endParaRPr lang="fr-CA" sz="2000" dirty="0">
              <a:latin typeface="Times New Roman" panose="02020603050405020304" pitchFamily="18" charset="0"/>
              <a:cs typeface="Times New Roman" panose="02020603050405020304" pitchFamily="18" charset="0"/>
            </a:endParaRPr>
          </a:p>
          <a:p>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b="1" dirty="0" smtClean="0">
              <a:latin typeface="Times New Roman" panose="02020603050405020304" pitchFamily="18" charset="0"/>
              <a:cs typeface="Times New Roman" panose="02020603050405020304" pitchFamily="18" charset="0"/>
            </a:endParaRPr>
          </a:p>
          <a:p>
            <a:pPr marL="0" lvl="6"/>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21903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155574" y="1219199"/>
            <a:ext cx="8988426" cy="5586145"/>
          </a:xfrm>
          <a:prstGeom prst="rect">
            <a:avLst/>
          </a:prstGeom>
        </p:spPr>
        <p:txBody>
          <a:bodyPr wrap="square">
            <a:spAutoFit/>
          </a:bodyPr>
          <a:lstStyle/>
          <a:p>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PROGRAMMES CADRES:</a:t>
            </a:r>
          </a:p>
          <a:p>
            <a:pPr marL="0" lvl="4"/>
            <a:endParaRPr lang="fr-CA" sz="1700" b="1"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Les programmes-cadres définissent ce que les élèves doivent savoir et être capables de faire à la fin de chaque année d'études ou de chaque cours dans toutes les matières enseignées dans les écoles publiques de l'Ontario</a:t>
            </a:r>
            <a:r>
              <a:rPr lang="fr-CA" sz="2000" dirty="0" smtClean="0">
                <a:latin typeface="Times New Roman" panose="02020603050405020304" pitchFamily="18" charset="0"/>
                <a:cs typeface="Times New Roman" panose="02020603050405020304" pitchFamily="18" charset="0"/>
              </a:rPr>
              <a:t>.</a:t>
            </a:r>
          </a:p>
          <a:p>
            <a:pPr marL="0" lvl="4"/>
            <a:endParaRPr lang="fr-CA" sz="2000" dirty="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Chaque programme-cadre se compose de trois éléments </a:t>
            </a:r>
            <a:r>
              <a:rPr lang="fr-CA" sz="2000" dirty="0" smtClean="0">
                <a:latin typeface="Times New Roman" panose="02020603050405020304" pitchFamily="18" charset="0"/>
                <a:cs typeface="Times New Roman" panose="02020603050405020304" pitchFamily="18" charset="0"/>
              </a:rPr>
              <a:t>:</a:t>
            </a:r>
          </a:p>
          <a:p>
            <a:pPr marL="0" lvl="4"/>
            <a:endParaRPr lang="fr-CA" sz="2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Le texte préliminaire fournit des renseignements cruciaux sur le curriculum lui-même et sur la façon dont l'apprentissage est lié aux politiques, aux programmes et aux priorités du ministère de l'Éducation</a:t>
            </a:r>
            <a:r>
              <a:rPr lang="fr-CA" sz="2000" dirty="0" smtClean="0">
                <a:latin typeface="Times New Roman" panose="02020603050405020304" pitchFamily="18" charset="0"/>
                <a:cs typeface="Times New Roman" panose="02020603050405020304" pitchFamily="18" charset="0"/>
              </a:rPr>
              <a:t>;</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Les attentes du curriculum (générales et particulières) correspondent aux connaissances et aux aptitudes que les élèves sont censés avoir acquises dans chaque matière à la fin de chaque année d'études;</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Des aides pédagogiques supplémentaires, des glossaires et des survols servent à communiquer d'autres conseils et renseignements afin de soutenir la mise en œuvre du curriculum</a:t>
            </a:r>
            <a:r>
              <a:rPr lang="fr-CA" sz="2000" dirty="0" smtClean="0">
                <a:latin typeface="Times New Roman" panose="02020603050405020304" pitchFamily="18" charset="0"/>
                <a:cs typeface="Times New Roman" panose="02020603050405020304" pitchFamily="18" charset="0"/>
              </a:rPr>
              <a:t>.</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63627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155574" y="1219199"/>
            <a:ext cx="8988426" cy="4708981"/>
          </a:xfrm>
          <a:prstGeom prst="rect">
            <a:avLst/>
          </a:prstGeom>
        </p:spPr>
        <p:txBody>
          <a:bodyPr wrap="square">
            <a:spAutoFit/>
          </a:bodyPr>
          <a:lstStyle/>
          <a:p>
            <a:pPr marL="0" lvl="4"/>
            <a:r>
              <a:rPr lang="fr-CA" sz="2000" b="1" dirty="0" smtClean="0">
                <a:latin typeface="Times New Roman" panose="02020603050405020304" pitchFamily="18" charset="0"/>
                <a:cs typeface="Times New Roman" panose="02020603050405020304" pitchFamily="18" charset="0"/>
              </a:rPr>
              <a:t>PROGRAMME </a:t>
            </a:r>
            <a:r>
              <a:rPr lang="fr-CA" sz="2000" b="1" dirty="0">
                <a:latin typeface="Times New Roman" panose="02020603050405020304" pitchFamily="18" charset="0"/>
                <a:cs typeface="Times New Roman" panose="02020603050405020304" pitchFamily="18" charset="0"/>
              </a:rPr>
              <a:t>DE MARTENELLE ET JARDIN </a:t>
            </a:r>
            <a:r>
              <a:rPr lang="fr-CA" sz="2000" b="1" dirty="0" smtClean="0">
                <a:latin typeface="Times New Roman" panose="02020603050405020304" pitchFamily="18" charset="0"/>
                <a:cs typeface="Times New Roman" panose="02020603050405020304" pitchFamily="18" charset="0"/>
              </a:rPr>
              <a:t>: </a:t>
            </a:r>
          </a:p>
          <a:p>
            <a:pPr marL="0" lvl="4"/>
            <a:r>
              <a:rPr lang="fr-CA" sz="2000" b="1" dirty="0" smtClean="0">
                <a:latin typeface="Times New Roman" panose="02020603050405020304" pitchFamily="18" charset="0"/>
                <a:cs typeface="Times New Roman" panose="02020603050405020304" pitchFamily="18" charset="0"/>
              </a:rPr>
              <a:t> </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Le programme</a:t>
            </a:r>
            <a:r>
              <a:rPr lang="fr-CA" sz="2000" dirty="0"/>
              <a:t> le</a:t>
            </a:r>
            <a:r>
              <a:rPr lang="fr-CA" sz="2000" b="1" dirty="0"/>
              <a:t> </a:t>
            </a:r>
            <a:r>
              <a:rPr lang="fr-CA" sz="2000" dirty="0"/>
              <a:t>programme élémentaire comprend trois cycles, primaire, moyen et </a:t>
            </a:r>
            <a:r>
              <a:rPr lang="fr-CA" sz="2000" dirty="0" smtClean="0"/>
              <a:t>intermédiaire</a:t>
            </a:r>
            <a:endParaRPr lang="fr-CA" sz="2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b="1" dirty="0"/>
              <a:t>Les domaines d’apprentissage- PAJE : </a:t>
            </a:r>
            <a:r>
              <a:rPr lang="fr-CA" sz="2000" dirty="0"/>
              <a:t>chaque domaine a des attentes et contenus  d’apprentissage précis </a:t>
            </a:r>
            <a:r>
              <a:rPr lang="fr-CA" sz="2000" dirty="0" smtClean="0"/>
              <a:t>:</a:t>
            </a:r>
          </a:p>
          <a:p>
            <a:pPr marL="0" lvl="4"/>
            <a:endParaRPr lang="fr-CA" sz="2000" dirty="0" smtClean="0"/>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Développement </a:t>
            </a:r>
            <a:r>
              <a:rPr lang="fr-CA" sz="2000" dirty="0">
                <a:latin typeface="Times New Roman" panose="02020603050405020304" pitchFamily="18" charset="0"/>
                <a:cs typeface="Times New Roman" panose="02020603050405020304" pitchFamily="18" charset="0"/>
              </a:rPr>
              <a:t>personnel et </a:t>
            </a:r>
            <a:r>
              <a:rPr lang="fr-CA" sz="2000" dirty="0" smtClean="0">
                <a:latin typeface="Times New Roman" panose="02020603050405020304" pitchFamily="18" charset="0"/>
                <a:cs typeface="Times New Roman" panose="02020603050405020304" pitchFamily="18" charset="0"/>
              </a:rPr>
              <a:t>social</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Français </a:t>
            </a:r>
            <a:r>
              <a:rPr lang="fr-CA" sz="2000" dirty="0">
                <a:latin typeface="Times New Roman" panose="02020603050405020304" pitchFamily="18" charset="0"/>
                <a:cs typeface="Times New Roman" panose="02020603050405020304" pitchFamily="18" charset="0"/>
              </a:rPr>
              <a:t>: communication orale et écrite. </a:t>
            </a:r>
            <a:r>
              <a:rPr lang="fr-CA" sz="2000" dirty="0" smtClean="0">
                <a:latin typeface="Times New Roman" panose="02020603050405020304" pitchFamily="18" charset="0"/>
                <a:cs typeface="Times New Roman" panose="02020603050405020304" pitchFamily="18" charset="0"/>
              </a:rPr>
              <a:t>Lecture</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Mathématiques </a:t>
            </a:r>
            <a:r>
              <a:rPr lang="fr-CA" sz="2000" dirty="0">
                <a:latin typeface="Times New Roman" panose="02020603050405020304" pitchFamily="18" charset="0"/>
                <a:cs typeface="Times New Roman" panose="02020603050405020304" pitchFamily="18" charset="0"/>
              </a:rPr>
              <a:t>: numération et sens du nombre, mesure, géométrie et sens de l’espace, modélisation, traitement des données et </a:t>
            </a:r>
            <a:r>
              <a:rPr lang="fr-CA" sz="2000" dirty="0" smtClean="0">
                <a:latin typeface="Times New Roman" panose="02020603050405020304" pitchFamily="18" charset="0"/>
                <a:cs typeface="Times New Roman" panose="02020603050405020304" pitchFamily="18" charset="0"/>
              </a:rPr>
              <a:t>probabilité</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Sciences </a:t>
            </a:r>
            <a:r>
              <a:rPr lang="fr-CA" sz="2000" dirty="0">
                <a:latin typeface="Times New Roman" panose="02020603050405020304" pitchFamily="18" charset="0"/>
                <a:cs typeface="Times New Roman" panose="02020603050405020304" pitchFamily="18" charset="0"/>
              </a:rPr>
              <a:t>et </a:t>
            </a:r>
            <a:r>
              <a:rPr lang="fr-CA" sz="2000" dirty="0" smtClean="0">
                <a:latin typeface="Times New Roman" panose="02020603050405020304" pitchFamily="18" charset="0"/>
                <a:cs typeface="Times New Roman" panose="02020603050405020304" pitchFamily="18" charset="0"/>
              </a:rPr>
              <a:t>technologie</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Études sociales</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Éducation </a:t>
            </a:r>
            <a:r>
              <a:rPr lang="fr-CA" sz="2000" dirty="0">
                <a:latin typeface="Times New Roman" panose="02020603050405020304" pitchFamily="18" charset="0"/>
                <a:cs typeface="Times New Roman" panose="02020603050405020304" pitchFamily="18" charset="0"/>
              </a:rPr>
              <a:t>physique et </a:t>
            </a:r>
            <a:r>
              <a:rPr lang="fr-CA" sz="2000" dirty="0" smtClean="0">
                <a:latin typeface="Times New Roman" panose="02020603050405020304" pitchFamily="18" charset="0"/>
                <a:cs typeface="Times New Roman" panose="02020603050405020304" pitchFamily="18" charset="0"/>
              </a:rPr>
              <a:t>santé</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Étude </a:t>
            </a:r>
            <a:r>
              <a:rPr lang="fr-CA" sz="2000" dirty="0">
                <a:latin typeface="Times New Roman" panose="02020603050405020304" pitchFamily="18" charset="0"/>
                <a:cs typeface="Times New Roman" panose="02020603050405020304" pitchFamily="18" charset="0"/>
              </a:rPr>
              <a:t>artistique </a:t>
            </a:r>
            <a:r>
              <a:rPr lang="fr-CA" sz="2000" b="1" dirty="0">
                <a:latin typeface="Times New Roman" panose="02020603050405020304" pitchFamily="18" charset="0"/>
                <a:cs typeface="Times New Roman" panose="02020603050405020304" pitchFamily="18" charset="0"/>
              </a:rPr>
              <a:t>		</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533429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1" end="11"/>
                                            </p:txEl>
                                          </p:spTgt>
                                        </p:tgtEl>
                                        <p:attrNameLst>
                                          <p:attrName>style.visibility</p:attrName>
                                        </p:attrNameLst>
                                      </p:cBhvr>
                                      <p:to>
                                        <p:strVal val="visible"/>
                                      </p:to>
                                    </p:set>
                                    <p:animEffect transition="in" filter="fade">
                                      <p:cBhvr>
                                        <p:cTn id="77" dur="1000"/>
                                        <p:tgtEl>
                                          <p:spTgt spid="10">
                                            <p:txEl>
                                              <p:pRg st="11" end="11"/>
                                            </p:txEl>
                                          </p:spTgt>
                                        </p:tgtEl>
                                      </p:cBhvr>
                                    </p:animEffect>
                                    <p:anim calcmode="lin" valueType="num">
                                      <p:cBhvr>
                                        <p:cTn id="7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155574" y="1219199"/>
            <a:ext cx="8988426" cy="5324535"/>
          </a:xfrm>
          <a:prstGeom prst="rect">
            <a:avLst/>
          </a:prstGeom>
        </p:spPr>
        <p:txBody>
          <a:bodyPr wrap="square">
            <a:spAutoFit/>
          </a:bodyPr>
          <a:lstStyle/>
          <a:p>
            <a:pPr marL="0" lvl="4"/>
            <a:r>
              <a:rPr lang="fr-CA" sz="2000" b="1" dirty="0" smtClean="0">
                <a:latin typeface="Times New Roman" panose="02020603050405020304" pitchFamily="18" charset="0"/>
                <a:cs typeface="Times New Roman" panose="02020603050405020304" pitchFamily="18" charset="0"/>
              </a:rPr>
              <a:t>PROGRAMME 	ÉLÉMENTAIRE : </a:t>
            </a:r>
            <a:r>
              <a:rPr lang="fr-CA" sz="2000" dirty="0">
                <a:latin typeface="Times New Roman" panose="02020603050405020304" pitchFamily="18" charset="0"/>
                <a:cs typeface="Times New Roman" panose="02020603050405020304" pitchFamily="18" charset="0"/>
              </a:rPr>
              <a:t>l</a:t>
            </a:r>
            <a:r>
              <a:rPr lang="fr-CA" sz="2000" dirty="0" smtClean="0">
                <a:latin typeface="Times New Roman" panose="02020603050405020304" pitchFamily="18" charset="0"/>
                <a:cs typeface="Times New Roman" panose="02020603050405020304" pitchFamily="18" charset="0"/>
              </a:rPr>
              <a:t>e programme </a:t>
            </a:r>
            <a:r>
              <a:rPr lang="fr-CA" sz="2000" dirty="0"/>
              <a:t>élémentaire comprend trois cycles, primaire, moyen et intermédiaire. Le cycle primaire est composé des niveaux de 1</a:t>
            </a:r>
            <a:r>
              <a:rPr lang="fr-CA" sz="2000" baseline="30000" dirty="0"/>
              <a:t>re</a:t>
            </a:r>
            <a:r>
              <a:rPr lang="fr-CA" sz="2000" dirty="0"/>
              <a:t>, 2</a:t>
            </a:r>
            <a:r>
              <a:rPr lang="fr-CA" sz="2000" baseline="30000" dirty="0"/>
              <a:t>e</a:t>
            </a:r>
            <a:r>
              <a:rPr lang="fr-CA" sz="2000" dirty="0"/>
              <a:t> et 3</a:t>
            </a:r>
            <a:r>
              <a:rPr lang="fr-CA" sz="2000" baseline="30000" dirty="0"/>
              <a:t>e</a:t>
            </a:r>
            <a:r>
              <a:rPr lang="fr-CA" sz="2000" dirty="0"/>
              <a:t> année, le cycle moyen des niveaux 4</a:t>
            </a:r>
            <a:r>
              <a:rPr lang="fr-CA" sz="2000" baseline="30000" dirty="0"/>
              <a:t>e</a:t>
            </a:r>
            <a:r>
              <a:rPr lang="fr-CA" sz="2000" dirty="0"/>
              <a:t>, 5</a:t>
            </a:r>
            <a:r>
              <a:rPr lang="fr-CA" sz="2000" baseline="30000" dirty="0"/>
              <a:t>e</a:t>
            </a:r>
            <a:r>
              <a:rPr lang="fr-CA" sz="2000" dirty="0"/>
              <a:t> et 6</a:t>
            </a:r>
            <a:r>
              <a:rPr lang="fr-CA" sz="2000" baseline="30000" dirty="0"/>
              <a:t>e</a:t>
            </a:r>
            <a:r>
              <a:rPr lang="fr-CA" sz="2000" dirty="0"/>
              <a:t> année et le cycle intermédiaire des niveaux 7</a:t>
            </a:r>
            <a:r>
              <a:rPr lang="fr-CA" sz="2000" baseline="30000" dirty="0"/>
              <a:t>e</a:t>
            </a:r>
            <a:r>
              <a:rPr lang="fr-CA" sz="2000" dirty="0"/>
              <a:t> et 8</a:t>
            </a:r>
            <a:r>
              <a:rPr lang="fr-CA" sz="2000" baseline="30000" dirty="0"/>
              <a:t>e</a:t>
            </a:r>
            <a:r>
              <a:rPr lang="fr-CA" sz="2000" dirty="0"/>
              <a:t> année.  Chaque niveau a son programme-cadre qui est composé des matières suivantes </a:t>
            </a:r>
            <a:r>
              <a:rPr lang="fr-CA" sz="2000" dirty="0" smtClean="0"/>
              <a:t>:</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Anglais </a:t>
            </a:r>
            <a:r>
              <a:rPr lang="fr-CA" sz="2000" dirty="0">
                <a:latin typeface="Times New Roman" panose="02020603050405020304" pitchFamily="18" charset="0"/>
                <a:cs typeface="Times New Roman" panose="02020603050405020304" pitchFamily="18" charset="0"/>
              </a:rPr>
              <a:t>de la 4e à la 8e </a:t>
            </a:r>
            <a:r>
              <a:rPr lang="fr-CA" sz="2000" dirty="0" smtClean="0">
                <a:latin typeface="Times New Roman" panose="02020603050405020304" pitchFamily="18" charset="0"/>
                <a:cs typeface="Times New Roman" panose="02020603050405020304" pitchFamily="18" charset="0"/>
              </a:rPr>
              <a:t>année</a:t>
            </a:r>
            <a:endParaRPr lang="fr-CA" sz="1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Éducation </a:t>
            </a:r>
            <a:r>
              <a:rPr lang="fr-CA" sz="2000" dirty="0">
                <a:latin typeface="Times New Roman" panose="02020603050405020304" pitchFamily="18" charset="0"/>
                <a:cs typeface="Times New Roman" panose="02020603050405020304" pitchFamily="18" charset="0"/>
              </a:rPr>
              <a:t>artistique de la 1re à la 8e </a:t>
            </a:r>
            <a:r>
              <a:rPr lang="fr-CA" sz="2000" dirty="0" smtClean="0">
                <a:latin typeface="Times New Roman" panose="02020603050405020304" pitchFamily="18" charset="0"/>
                <a:cs typeface="Times New Roman" panose="02020603050405020304" pitchFamily="18" charset="0"/>
              </a:rPr>
              <a:t>année</a:t>
            </a:r>
            <a:endParaRPr lang="fr-CA" sz="1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Éducation </a:t>
            </a:r>
            <a:r>
              <a:rPr lang="fr-CA" sz="2000" dirty="0">
                <a:latin typeface="Times New Roman" panose="02020603050405020304" pitchFamily="18" charset="0"/>
                <a:cs typeface="Times New Roman" panose="02020603050405020304" pitchFamily="18" charset="0"/>
              </a:rPr>
              <a:t>physique et santé de la 1re à la 8e </a:t>
            </a:r>
            <a:r>
              <a:rPr lang="fr-CA" sz="2000" dirty="0" smtClean="0">
                <a:latin typeface="Times New Roman" panose="02020603050405020304" pitchFamily="18" charset="0"/>
                <a:cs typeface="Times New Roman" panose="02020603050405020304" pitchFamily="18" charset="0"/>
              </a:rPr>
              <a:t>année</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Études sociales, de la 1re à la 6e année</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Histoire et géographie, 7e et 8e année</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Français de la 1re à la 8e année</a:t>
            </a:r>
            <a:endParaRPr lang="fr-CA" sz="1600" dirty="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Mathématiques </a:t>
            </a:r>
            <a:r>
              <a:rPr lang="fr-CA" sz="2000" dirty="0">
                <a:latin typeface="Times New Roman" panose="02020603050405020304" pitchFamily="18" charset="0"/>
                <a:cs typeface="Times New Roman" panose="02020603050405020304" pitchFamily="18" charset="0"/>
              </a:rPr>
              <a:t>de la 1re à la 8e année</a:t>
            </a:r>
            <a:endParaRPr lang="fr-CA" sz="1600" dirty="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Sciences </a:t>
            </a:r>
            <a:r>
              <a:rPr lang="fr-CA" sz="2000" dirty="0">
                <a:latin typeface="Times New Roman" panose="02020603050405020304" pitchFamily="18" charset="0"/>
                <a:cs typeface="Times New Roman" panose="02020603050405020304" pitchFamily="18" charset="0"/>
              </a:rPr>
              <a:t>et technologie de la 1re à la 8e </a:t>
            </a:r>
            <a:r>
              <a:rPr lang="fr-CA" sz="2000" dirty="0" smtClean="0">
                <a:latin typeface="Times New Roman" panose="02020603050405020304" pitchFamily="18" charset="0"/>
                <a:cs typeface="Times New Roman" panose="02020603050405020304" pitchFamily="18" charset="0"/>
              </a:rPr>
              <a:t>année</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Actualisation </a:t>
            </a:r>
            <a:r>
              <a:rPr lang="fr-CA" sz="2000" dirty="0">
                <a:latin typeface="Times New Roman" panose="02020603050405020304" pitchFamily="18" charset="0"/>
                <a:cs typeface="Times New Roman" panose="02020603050405020304" pitchFamily="18" charset="0"/>
              </a:rPr>
              <a:t>linguistique en français de la 1re à la 8e année </a:t>
            </a:r>
            <a:endParaRPr lang="fr-CA" sz="1000" dirty="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Anglais </a:t>
            </a:r>
            <a:r>
              <a:rPr lang="fr-CA" sz="2000" dirty="0">
                <a:latin typeface="Times New Roman" panose="02020603050405020304" pitchFamily="18" charset="0"/>
                <a:cs typeface="Times New Roman" panose="02020603050405020304" pitchFamily="18" charset="0"/>
              </a:rPr>
              <a:t>pour débutants de la 4e à la 8e </a:t>
            </a:r>
            <a:r>
              <a:rPr lang="fr-CA" sz="2000" dirty="0" smtClean="0">
                <a:latin typeface="Times New Roman" panose="02020603050405020304" pitchFamily="18" charset="0"/>
                <a:cs typeface="Times New Roman" panose="02020603050405020304" pitchFamily="18" charset="0"/>
              </a:rPr>
              <a:t>année</a:t>
            </a: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Programme d'appui aux nouveaux arrivants de la 1re à la 8e année </a:t>
            </a:r>
            <a:endParaRPr lang="fr-CA" sz="2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a:latin typeface="Times New Roman" panose="02020603050405020304" pitchFamily="18" charset="0"/>
                <a:cs typeface="Times New Roman" panose="02020603050405020304" pitchFamily="18" charset="0"/>
              </a:rPr>
              <a:t>Langues autochtones de la 1re à la 8e </a:t>
            </a:r>
            <a:r>
              <a:rPr lang="fr-CA" sz="2000" dirty="0" smtClean="0">
                <a:latin typeface="Times New Roman" panose="02020603050405020304" pitchFamily="18" charset="0"/>
                <a:cs typeface="Times New Roman" panose="02020603050405020304" pitchFamily="18" charset="0"/>
              </a:rPr>
              <a:t>année</a:t>
            </a:r>
            <a:endParaRPr lang="fr-CA"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124226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1000"/>
                                        <p:tgtEl>
                                          <p:spTgt spid="10">
                                            <p:txEl>
                                              <p:pRg st="5" end="5"/>
                                            </p:txEl>
                                          </p:spTgt>
                                        </p:tgtEl>
                                      </p:cBhvr>
                                    </p:animEffect>
                                    <p:anim calcmode="lin" valueType="num">
                                      <p:cBhvr>
                                        <p:cTn id="43"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6" end="6"/>
                                            </p:txEl>
                                          </p:spTgt>
                                        </p:tgtEl>
                                        <p:attrNameLst>
                                          <p:attrName>style.visibility</p:attrName>
                                        </p:attrNameLst>
                                      </p:cBhvr>
                                      <p:to>
                                        <p:strVal val="visible"/>
                                      </p:to>
                                    </p:set>
                                    <p:animEffect transition="in" filter="fade">
                                      <p:cBhvr>
                                        <p:cTn id="49" dur="1000"/>
                                        <p:tgtEl>
                                          <p:spTgt spid="10">
                                            <p:txEl>
                                              <p:pRg st="6" end="6"/>
                                            </p:txEl>
                                          </p:spTgt>
                                        </p:tgtEl>
                                      </p:cBhvr>
                                    </p:animEffect>
                                    <p:anim calcmode="lin" valueType="num">
                                      <p:cBhvr>
                                        <p:cTn id="50"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7" end="7"/>
                                            </p:txEl>
                                          </p:spTgt>
                                        </p:tgtEl>
                                        <p:attrNameLst>
                                          <p:attrName>style.visibility</p:attrName>
                                        </p:attrNameLst>
                                      </p:cBhvr>
                                      <p:to>
                                        <p:strVal val="visible"/>
                                      </p:to>
                                    </p:set>
                                    <p:animEffect transition="in" filter="fade">
                                      <p:cBhvr>
                                        <p:cTn id="56" dur="1000"/>
                                        <p:tgtEl>
                                          <p:spTgt spid="10">
                                            <p:txEl>
                                              <p:pRg st="7" end="7"/>
                                            </p:txEl>
                                          </p:spTgt>
                                        </p:tgtEl>
                                      </p:cBhvr>
                                    </p:animEffect>
                                    <p:anim calcmode="lin" valueType="num">
                                      <p:cBhvr>
                                        <p:cTn id="57"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8" end="8"/>
                                            </p:txEl>
                                          </p:spTgt>
                                        </p:tgtEl>
                                        <p:attrNameLst>
                                          <p:attrName>style.visibility</p:attrName>
                                        </p:attrNameLst>
                                      </p:cBhvr>
                                      <p:to>
                                        <p:strVal val="visible"/>
                                      </p:to>
                                    </p:set>
                                    <p:animEffect transition="in" filter="fade">
                                      <p:cBhvr>
                                        <p:cTn id="63" dur="1000"/>
                                        <p:tgtEl>
                                          <p:spTgt spid="10">
                                            <p:txEl>
                                              <p:pRg st="8" end="8"/>
                                            </p:txEl>
                                          </p:spTgt>
                                        </p:tgtEl>
                                      </p:cBhvr>
                                    </p:animEffect>
                                    <p:anim calcmode="lin" valueType="num">
                                      <p:cBhvr>
                                        <p:cTn id="64"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9" end="9"/>
                                            </p:txEl>
                                          </p:spTgt>
                                        </p:tgtEl>
                                        <p:attrNameLst>
                                          <p:attrName>style.visibility</p:attrName>
                                        </p:attrNameLst>
                                      </p:cBhvr>
                                      <p:to>
                                        <p:strVal val="visible"/>
                                      </p:to>
                                    </p:set>
                                    <p:animEffect transition="in" filter="fade">
                                      <p:cBhvr>
                                        <p:cTn id="70" dur="1000"/>
                                        <p:tgtEl>
                                          <p:spTgt spid="10">
                                            <p:txEl>
                                              <p:pRg st="9" end="9"/>
                                            </p:txEl>
                                          </p:spTgt>
                                        </p:tgtEl>
                                      </p:cBhvr>
                                    </p:animEffect>
                                    <p:anim calcmode="lin" valueType="num">
                                      <p:cBhvr>
                                        <p:cTn id="71"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0" end="10"/>
                                            </p:txEl>
                                          </p:spTgt>
                                        </p:tgtEl>
                                        <p:attrNameLst>
                                          <p:attrName>style.visibility</p:attrName>
                                        </p:attrNameLst>
                                      </p:cBhvr>
                                      <p:to>
                                        <p:strVal val="visible"/>
                                      </p:to>
                                    </p:set>
                                    <p:animEffect transition="in" filter="fade">
                                      <p:cBhvr>
                                        <p:cTn id="77" dur="1000"/>
                                        <p:tgtEl>
                                          <p:spTgt spid="10">
                                            <p:txEl>
                                              <p:pRg st="10" end="10"/>
                                            </p:txEl>
                                          </p:spTgt>
                                        </p:tgtEl>
                                      </p:cBhvr>
                                    </p:animEffect>
                                    <p:anim calcmode="lin" valueType="num">
                                      <p:cBhvr>
                                        <p:cTn id="78"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1" end="11"/>
                                            </p:txEl>
                                          </p:spTgt>
                                        </p:tgtEl>
                                        <p:attrNameLst>
                                          <p:attrName>style.visibility</p:attrName>
                                        </p:attrNameLst>
                                      </p:cBhvr>
                                      <p:to>
                                        <p:strVal val="visible"/>
                                      </p:to>
                                    </p:set>
                                    <p:animEffect transition="in" filter="fade">
                                      <p:cBhvr>
                                        <p:cTn id="84" dur="1000"/>
                                        <p:tgtEl>
                                          <p:spTgt spid="10">
                                            <p:txEl>
                                              <p:pRg st="11" end="11"/>
                                            </p:txEl>
                                          </p:spTgt>
                                        </p:tgtEl>
                                      </p:cBhvr>
                                    </p:animEffect>
                                    <p:anim calcmode="lin" valueType="num">
                                      <p:cBhvr>
                                        <p:cTn id="85"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2" end="12"/>
                                            </p:txEl>
                                          </p:spTgt>
                                        </p:tgtEl>
                                        <p:attrNameLst>
                                          <p:attrName>style.visibility</p:attrName>
                                        </p:attrNameLst>
                                      </p:cBhvr>
                                      <p:to>
                                        <p:strVal val="visible"/>
                                      </p:to>
                                    </p:set>
                                    <p:animEffect transition="in" filter="fade">
                                      <p:cBhvr>
                                        <p:cTn id="91" dur="1000"/>
                                        <p:tgtEl>
                                          <p:spTgt spid="10">
                                            <p:txEl>
                                              <p:pRg st="12" end="12"/>
                                            </p:txEl>
                                          </p:spTgt>
                                        </p:tgtEl>
                                      </p:cBhvr>
                                    </p:animEffect>
                                    <p:anim calcmode="lin" valueType="num">
                                      <p:cBhvr>
                                        <p:cTn id="92"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155574" y="1219199"/>
            <a:ext cx="8988426" cy="5632311"/>
          </a:xfrm>
          <a:prstGeom prst="rect">
            <a:avLst/>
          </a:prstGeom>
        </p:spPr>
        <p:txBody>
          <a:bodyPr wrap="square">
            <a:spAutoFit/>
          </a:bodyPr>
          <a:lstStyle/>
          <a:p>
            <a:pPr marL="0" lvl="4"/>
            <a:r>
              <a:rPr lang="fr-CA" sz="2000" b="1" dirty="0" smtClean="0">
                <a:latin typeface="Times New Roman" panose="02020603050405020304" pitchFamily="18" charset="0"/>
                <a:cs typeface="Times New Roman" panose="02020603050405020304" pitchFamily="18" charset="0"/>
              </a:rPr>
              <a:t>PROGRAMME 	SECONDAIRE : l</a:t>
            </a:r>
            <a:r>
              <a:rPr lang="fr-CA" sz="2000" dirty="0" smtClean="0">
                <a:latin typeface="Times New Roman" panose="02020603050405020304" pitchFamily="18" charset="0"/>
                <a:cs typeface="Times New Roman" panose="02020603050405020304" pitchFamily="18" charset="0"/>
              </a:rPr>
              <a:t>e programme </a:t>
            </a:r>
            <a:r>
              <a:rPr lang="fr-CA" sz="2000" dirty="0" smtClean="0"/>
              <a:t>secondaire </a:t>
            </a:r>
            <a:r>
              <a:rPr lang="fr-CA" sz="2000" dirty="0"/>
              <a:t>comprend les niveaux de  la 9</a:t>
            </a:r>
            <a:r>
              <a:rPr lang="fr-CA" sz="2000" baseline="30000" dirty="0"/>
              <a:t>e</a:t>
            </a:r>
            <a:r>
              <a:rPr lang="fr-CA" sz="2000" dirty="0"/>
              <a:t> à 12</a:t>
            </a:r>
            <a:r>
              <a:rPr lang="fr-CA" sz="2000" baseline="30000" dirty="0"/>
              <a:t>e</a:t>
            </a:r>
            <a:r>
              <a:rPr lang="fr-CA" sz="2000" dirty="0"/>
              <a:t>  année. Chaque </a:t>
            </a:r>
            <a:r>
              <a:rPr lang="fr-CA" sz="2000" dirty="0" smtClean="0"/>
              <a:t>niveau </a:t>
            </a:r>
            <a:r>
              <a:rPr lang="fr-CA" sz="2000" dirty="0"/>
              <a:t>a son programme cadre. </a:t>
            </a:r>
            <a:endParaRPr lang="fr-CA" sz="2000" dirty="0" smtClean="0"/>
          </a:p>
          <a:p>
            <a:pPr marL="342900" lvl="4" indent="-342900">
              <a:buFont typeface="Arial" charset="0"/>
              <a:buChar char="•"/>
            </a:pPr>
            <a:endParaRPr lang="fr-CA" sz="2000" dirty="0" smtClean="0"/>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Programmes cadres : </a:t>
            </a:r>
            <a:r>
              <a:rPr lang="fr-CA" sz="2000" dirty="0">
                <a:latin typeface="Times New Roman" panose="02020603050405020304" pitchFamily="18" charset="0"/>
                <a:cs typeface="Times New Roman" panose="02020603050405020304" pitchFamily="18" charset="0"/>
              </a:rPr>
              <a:t>à chaque matière correspondra un  programme-cadre, qui précisera ce que les élèves devront obligatoirement apprendre à cet égard durant leurs années d'études </a:t>
            </a:r>
            <a:r>
              <a:rPr lang="fr-CA" sz="2000" dirty="0" smtClean="0">
                <a:latin typeface="Times New Roman" panose="02020603050405020304" pitchFamily="18" charset="0"/>
                <a:cs typeface="Times New Roman" panose="02020603050405020304" pitchFamily="18" charset="0"/>
              </a:rPr>
              <a:t>secondaires. Le </a:t>
            </a:r>
            <a:r>
              <a:rPr lang="fr-CA" sz="2000" dirty="0">
                <a:latin typeface="Times New Roman" panose="02020603050405020304" pitchFamily="18" charset="0"/>
                <a:cs typeface="Times New Roman" panose="02020603050405020304" pitchFamily="18" charset="0"/>
              </a:rPr>
              <a:t>programme-cadre fera mention des éléments formant les cours obligatoires de même que des éléments faisant l'objet de cours facultatifs</a:t>
            </a:r>
            <a:r>
              <a:rPr lang="fr-CA" sz="2000" dirty="0" smtClean="0">
                <a:latin typeface="Times New Roman" panose="02020603050405020304" pitchFamily="18" charset="0"/>
                <a:cs typeface="Times New Roman" panose="02020603050405020304" pitchFamily="18" charset="0"/>
              </a:rPr>
              <a:t>.</a:t>
            </a:r>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Esquisse de cours : </a:t>
            </a:r>
            <a:r>
              <a:rPr lang="fr-CA" sz="2000" dirty="0">
                <a:latin typeface="Times New Roman" panose="02020603050405020304" pitchFamily="18" charset="0"/>
                <a:cs typeface="Times New Roman" panose="02020603050405020304" pitchFamily="18" charset="0"/>
              </a:rPr>
              <a:t>à chaque cours offert par les écoles secondaires, qu'il soit obligatoire ou optionnel, correspondra une esquisse de cours. Les esquisses seront particulières à une matière, à une année </a:t>
            </a:r>
            <a:r>
              <a:rPr lang="fr-CA" sz="2000" dirty="0" smtClean="0">
                <a:latin typeface="Times New Roman" panose="02020603050405020304" pitchFamily="18" charset="0"/>
                <a:cs typeface="Times New Roman" panose="02020603050405020304" pitchFamily="18" charset="0"/>
              </a:rPr>
              <a:t>d'études </a:t>
            </a:r>
            <a:r>
              <a:rPr lang="fr-CA" sz="2000" dirty="0">
                <a:latin typeface="Times New Roman" panose="02020603050405020304" pitchFamily="18" charset="0"/>
                <a:cs typeface="Times New Roman" panose="02020603050405020304" pitchFamily="18" charset="0"/>
              </a:rPr>
              <a:t>et à un type de cours. </a:t>
            </a:r>
            <a:endParaRPr lang="fr-CA" sz="20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Modules d’apprentissage : </a:t>
            </a:r>
            <a:r>
              <a:rPr lang="fr-CA" sz="2000" dirty="0">
                <a:latin typeface="Times New Roman" panose="02020603050405020304" pitchFamily="18" charset="0"/>
                <a:cs typeface="Times New Roman" panose="02020603050405020304" pitchFamily="18" charset="0"/>
              </a:rPr>
              <a:t>Les composantes les plus détaillées du curriculum seront ce que nous conviendrons d'appeler des modules d'apprentissage et qui seront la formulation par les enseignantes et les enseignants des méthodes d'enseignement et d'évaluation qui leur semblent les mieux adaptées à certaines compétences et connaissances précises.</a:t>
            </a:r>
          </a:p>
          <a:p>
            <a:pPr marL="342900" lvl="4"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		</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820866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155574" y="1219199"/>
            <a:ext cx="8988426" cy="5386090"/>
          </a:xfrm>
          <a:prstGeom prst="rect">
            <a:avLst/>
          </a:prstGeom>
        </p:spPr>
        <p:txBody>
          <a:bodyPr wrap="square">
            <a:spAutoFit/>
          </a:bodyPr>
          <a:lstStyle/>
          <a:p>
            <a:pPr marL="0" lvl="4"/>
            <a:r>
              <a:rPr lang="fr-CA" sz="2000" b="1" dirty="0" smtClean="0">
                <a:latin typeface="Times New Roman" panose="02020603050405020304" pitchFamily="18" charset="0"/>
                <a:cs typeface="Times New Roman" panose="02020603050405020304" pitchFamily="18" charset="0"/>
              </a:rPr>
              <a:t>PROGRAMME 	SECONDAIRE : (suite)</a:t>
            </a:r>
          </a:p>
          <a:p>
            <a:pPr marL="0" lvl="4"/>
            <a:endParaRPr lang="fr-CA" sz="2000" b="1" dirty="0" smtClean="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Choix de programme :</a:t>
            </a:r>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Voie appliquée : </a:t>
            </a:r>
            <a:r>
              <a:rPr lang="fr-CA" sz="2000" dirty="0">
                <a:latin typeface="Times New Roman" panose="02020603050405020304" pitchFamily="18" charset="0"/>
                <a:cs typeface="Times New Roman" panose="02020603050405020304" pitchFamily="18" charset="0"/>
              </a:rPr>
              <a:t>programme qui prépare au marché du travail ou à des cours collégiaux après l’obtention du </a:t>
            </a:r>
            <a:r>
              <a:rPr lang="fr-CA" sz="2000" dirty="0" smtClean="0">
                <a:latin typeface="Times New Roman" panose="02020603050405020304" pitchFamily="18" charset="0"/>
                <a:cs typeface="Times New Roman" panose="02020603050405020304" pitchFamily="18" charset="0"/>
              </a:rPr>
              <a:t>diplôme</a:t>
            </a:r>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Voie théorique : </a:t>
            </a:r>
            <a:r>
              <a:rPr lang="fr-CA" sz="2000" dirty="0">
                <a:latin typeface="Times New Roman" panose="02020603050405020304" pitchFamily="18" charset="0"/>
                <a:cs typeface="Times New Roman" panose="02020603050405020304" pitchFamily="18" charset="0"/>
              </a:rPr>
              <a:t>programme qui prépare aux études universitaires ou collégiales après l’obtention du </a:t>
            </a:r>
            <a:r>
              <a:rPr lang="fr-CA" sz="2000" dirty="0" smtClean="0">
                <a:latin typeface="Times New Roman" panose="02020603050405020304" pitchFamily="18" charset="0"/>
                <a:cs typeface="Times New Roman" panose="02020603050405020304" pitchFamily="18" charset="0"/>
              </a:rPr>
              <a:t>diplôme</a:t>
            </a:r>
          </a:p>
          <a:p>
            <a:pPr marL="342900" lvl="4" indent="-342900">
              <a:buFont typeface="Arial" charset="0"/>
              <a:buChar char="•"/>
            </a:pPr>
            <a:r>
              <a:rPr lang="fr-CA" sz="2000" b="1" dirty="0">
                <a:latin typeface="Times New Roman" panose="02020603050405020304" pitchFamily="18" charset="0"/>
                <a:cs typeface="Times New Roman" panose="02020603050405020304" pitchFamily="18" charset="0"/>
              </a:rPr>
              <a:t>Cours à l’échelon local : </a:t>
            </a:r>
            <a:r>
              <a:rPr lang="fr-CA" sz="2000" dirty="0">
                <a:latin typeface="Times New Roman" panose="02020603050405020304" pitchFamily="18" charset="0"/>
                <a:cs typeface="Times New Roman" panose="02020603050405020304" pitchFamily="18" charset="0"/>
              </a:rPr>
              <a:t>pour les élèves qui ne sont pas en mesure de suivre la voie appliquée</a:t>
            </a:r>
          </a:p>
          <a:p>
            <a:pPr marL="342900" lvl="4" indent="-342900">
              <a:buFont typeface="Arial" charset="0"/>
              <a:buChar char="•"/>
            </a:pPr>
            <a:r>
              <a:rPr lang="fr-CA" sz="2400" b="1" dirty="0">
                <a:latin typeface="Times New Roman" panose="02020603050405020304" pitchFamily="18" charset="0"/>
                <a:cs typeface="Times New Roman" panose="02020603050405020304" pitchFamily="18" charset="0"/>
              </a:rPr>
              <a:t>Majeure Haute Spécialisation </a:t>
            </a:r>
            <a:r>
              <a:rPr lang="fr-CA" sz="2400" dirty="0">
                <a:latin typeface="Times New Roman" panose="02020603050405020304" pitchFamily="18" charset="0"/>
                <a:cs typeface="Times New Roman" panose="02020603050405020304" pitchFamily="18" charset="0"/>
              </a:rPr>
              <a:t>(élèves de 11e et 12e année)</a:t>
            </a:r>
            <a:r>
              <a:rPr lang="fr-CA" sz="2400" b="1" dirty="0">
                <a:latin typeface="Times New Roman" panose="02020603050405020304" pitchFamily="18" charset="0"/>
                <a:cs typeface="Times New Roman" panose="02020603050405020304" pitchFamily="18" charset="0"/>
              </a:rPr>
              <a:t> : </a:t>
            </a:r>
            <a:r>
              <a:rPr lang="fr-CA" sz="2000" dirty="0">
                <a:latin typeface="Times New Roman" panose="02020603050405020304" pitchFamily="18" charset="0"/>
                <a:cs typeface="Times New Roman" panose="02020603050405020304" pitchFamily="18" charset="0"/>
              </a:rPr>
              <a:t>Le programme de la Majeure Haute Spécialisation (majeure) permet aux élèves de se concentrer sur un cheminement de carrière compatible avec leurs compétences et leurs intérêts tout en répondant aux exigences du diplôme d'études secondaires de l'Ontario (DESO</a:t>
            </a: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Une mention spéciale (le sceau rouge de la majeure) sera apposée sur le diplôme des élèves inscrits à la majeure lorsqu'ils  complètent un ensemble de 8 à 10 cours dans un domaine </a:t>
            </a:r>
            <a:r>
              <a:rPr lang="fr-CA" sz="2000" dirty="0" smtClean="0">
                <a:latin typeface="Times New Roman" panose="02020603050405020304" pitchFamily="18" charset="0"/>
                <a:cs typeface="Times New Roman" panose="02020603050405020304" pitchFamily="18" charset="0"/>
              </a:rPr>
              <a:t>précis</a:t>
            </a:r>
            <a:r>
              <a:rPr lang="fr-CA" sz="2000" b="1" dirty="0">
                <a:latin typeface="Times New Roman" panose="02020603050405020304" pitchFamily="18" charset="0"/>
                <a:cs typeface="Times New Roman" panose="02020603050405020304" pitchFamily="18" charset="0"/>
              </a:rPr>
              <a:t>	</a:t>
            </a:r>
            <a:endParaRPr lang="fr-CA" sz="2000" b="1"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b="1" dirty="0"/>
              <a:t>Éducation coopérative </a:t>
            </a:r>
            <a:r>
              <a:rPr lang="fr-CA" sz="2000" b="1" dirty="0" smtClean="0"/>
              <a:t>: </a:t>
            </a:r>
            <a:r>
              <a:rPr lang="fr-CA" sz="2000" dirty="0" smtClean="0"/>
              <a:t>peut faire jusqu’à  14 crédits pour obtenir DESO</a:t>
            </a:r>
            <a:r>
              <a:rPr lang="fr-CA" sz="20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7984654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155574" y="1219199"/>
            <a:ext cx="8988426" cy="4462760"/>
          </a:xfrm>
          <a:prstGeom prst="rect">
            <a:avLst/>
          </a:prstGeom>
        </p:spPr>
        <p:txBody>
          <a:bodyPr wrap="square">
            <a:spAutoFit/>
          </a:bodyPr>
          <a:lstStyle/>
          <a:p>
            <a:pPr marL="0" lvl="4"/>
            <a:r>
              <a:rPr lang="fr-CA" sz="2000" b="1" dirty="0">
                <a:latin typeface="Times New Roman" panose="02020603050405020304" pitchFamily="18" charset="0"/>
                <a:cs typeface="Times New Roman" panose="02020603050405020304" pitchFamily="18" charset="0"/>
              </a:rPr>
              <a:t>ÉDUCATION DE L’ENFANCE EN </a:t>
            </a:r>
            <a:r>
              <a:rPr lang="fr-CA" sz="2000" b="1" dirty="0" smtClean="0">
                <a:latin typeface="Times New Roman" panose="02020603050405020304" pitchFamily="18" charset="0"/>
                <a:cs typeface="Times New Roman" panose="02020603050405020304" pitchFamily="18" charset="0"/>
              </a:rPr>
              <a:t>DIFFICULTÉ : </a:t>
            </a:r>
            <a:r>
              <a:rPr lang="fr-CA" sz="2000" dirty="0">
                <a:latin typeface="Times New Roman" panose="02020603050405020304" pitchFamily="18" charset="0"/>
                <a:cs typeface="Times New Roman" panose="02020603050405020304" pitchFamily="18" charset="0"/>
              </a:rPr>
              <a:t>l</a:t>
            </a:r>
            <a:r>
              <a:rPr lang="fr-CA" sz="2000" dirty="0" smtClean="0">
                <a:latin typeface="Times New Roman" panose="02020603050405020304" pitchFamily="18" charset="0"/>
                <a:cs typeface="Times New Roman" panose="02020603050405020304" pitchFamily="18" charset="0"/>
              </a:rPr>
              <a:t>es  </a:t>
            </a:r>
            <a:r>
              <a:rPr lang="fr-CA" sz="2000" dirty="0">
                <a:latin typeface="Times New Roman" panose="02020603050405020304" pitchFamily="18" charset="0"/>
                <a:cs typeface="Times New Roman" panose="02020603050405020304" pitchFamily="18" charset="0"/>
              </a:rPr>
              <a:t>catégories et les anomalies </a:t>
            </a:r>
            <a:r>
              <a:rPr lang="fr-CA" sz="2000" dirty="0" smtClean="0">
                <a:latin typeface="Times New Roman" panose="02020603050405020304" pitchFamily="18" charset="0"/>
                <a:cs typeface="Times New Roman" panose="02020603050405020304" pitchFamily="18" charset="0"/>
              </a:rPr>
              <a:t>des </a:t>
            </a:r>
            <a:r>
              <a:rPr lang="fr-CA" sz="2000" dirty="0">
                <a:latin typeface="Times New Roman" panose="02020603050405020304" pitchFamily="18" charset="0"/>
                <a:cs typeface="Times New Roman" panose="02020603050405020304" pitchFamily="18" charset="0"/>
              </a:rPr>
              <a:t>élèves ayant des besoins particuliers tels que définis par le </a:t>
            </a:r>
            <a:r>
              <a:rPr lang="fr-CA" sz="2000" dirty="0" smtClean="0">
                <a:latin typeface="Times New Roman" panose="02020603050405020304" pitchFamily="18" charset="0"/>
                <a:cs typeface="Times New Roman" panose="02020603050405020304" pitchFamily="18" charset="0"/>
              </a:rPr>
              <a:t>MEO</a:t>
            </a:r>
          </a:p>
          <a:p>
            <a:pPr marL="0" lvl="4"/>
            <a:r>
              <a:rPr lang="fr-CA" sz="2000" dirty="0" smtClean="0">
                <a:latin typeface="Times New Roman" panose="02020603050405020304" pitchFamily="18" charset="0"/>
                <a:cs typeface="Times New Roman" panose="02020603050405020304" pitchFamily="18" charset="0"/>
              </a:rPr>
              <a:t>.</a:t>
            </a:r>
            <a:endParaRPr lang="fr-CA" sz="2000"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1-  </a:t>
            </a:r>
            <a:r>
              <a:rPr lang="fr-CA" sz="2000" b="1" dirty="0">
                <a:latin typeface="Times New Roman" panose="02020603050405020304" pitchFamily="18" charset="0"/>
                <a:cs typeface="Times New Roman" panose="02020603050405020304" pitchFamily="18" charset="0"/>
              </a:rPr>
              <a:t>Anomalie de comportement : </a:t>
            </a:r>
            <a:r>
              <a:rPr lang="fr-CA" sz="2000" dirty="0">
                <a:latin typeface="Times New Roman" panose="02020603050405020304" pitchFamily="18" charset="0"/>
                <a:cs typeface="Times New Roman" panose="02020603050405020304" pitchFamily="18" charset="0"/>
              </a:rPr>
              <a:t>difficulté d’apprentissage caractérisée   par divers problèmes de comportement dont l’importance, la nature et la durée sont telles qu’elles entravent l’apprentissage scolaire. Peut s’accompagner des difficultés suivantes </a:t>
            </a:r>
            <a:r>
              <a:rPr lang="fr-CA" sz="2000" dirty="0" smtClean="0">
                <a:latin typeface="Times New Roman" panose="02020603050405020304" pitchFamily="18" charset="0"/>
                <a:cs typeface="Times New Roman" panose="02020603050405020304" pitchFamily="18" charset="0"/>
              </a:rPr>
              <a:t>:</a:t>
            </a:r>
          </a:p>
          <a:p>
            <a:pPr marL="0" lvl="4"/>
            <a:endParaRPr lang="fr-CA" sz="1200" dirty="0" smtClean="0">
              <a:latin typeface="Times New Roman" panose="02020603050405020304" pitchFamily="18" charset="0"/>
              <a:cs typeface="Times New Roman" panose="02020603050405020304" pitchFamily="18" charset="0"/>
            </a:endParaRPr>
          </a:p>
          <a:p>
            <a:pPr marL="0" lvl="4"/>
            <a:endParaRPr lang="fr-CA" sz="12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inaptitude </a:t>
            </a:r>
            <a:r>
              <a:rPr lang="fr-CA" sz="2000" dirty="0">
                <a:latin typeface="Times New Roman" panose="02020603050405020304" pitchFamily="18" charset="0"/>
                <a:cs typeface="Times New Roman" panose="02020603050405020304" pitchFamily="18" charset="0"/>
              </a:rPr>
              <a:t>à créer et à entretenir des relations </a:t>
            </a:r>
            <a:r>
              <a:rPr lang="fr-CA" sz="2000" dirty="0" smtClean="0">
                <a:latin typeface="Times New Roman" panose="02020603050405020304" pitchFamily="18" charset="0"/>
                <a:cs typeface="Times New Roman" panose="02020603050405020304" pitchFamily="18" charset="0"/>
              </a:rPr>
              <a:t>interpersonnelles;</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crainte </a:t>
            </a:r>
            <a:r>
              <a:rPr lang="fr-CA" sz="2000" dirty="0">
                <a:latin typeface="Times New Roman" panose="02020603050405020304" pitchFamily="18" charset="0"/>
                <a:cs typeface="Times New Roman" panose="02020603050405020304" pitchFamily="18" charset="0"/>
              </a:rPr>
              <a:t>ou anxiété </a:t>
            </a:r>
            <a:r>
              <a:rPr lang="fr-CA" sz="2000" dirty="0" smtClean="0">
                <a:latin typeface="Times New Roman" panose="02020603050405020304" pitchFamily="18" charset="0"/>
                <a:cs typeface="Times New Roman" panose="02020603050405020304" pitchFamily="18" charset="0"/>
              </a:rPr>
              <a:t>excessive;</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tendance </a:t>
            </a:r>
            <a:r>
              <a:rPr lang="fr-CA" sz="2000" dirty="0">
                <a:latin typeface="Times New Roman" panose="02020603050405020304" pitchFamily="18" charset="0"/>
                <a:cs typeface="Times New Roman" panose="02020603050405020304" pitchFamily="18" charset="0"/>
              </a:rPr>
              <a:t>à des réactions </a:t>
            </a:r>
            <a:r>
              <a:rPr lang="fr-CA" sz="2000" dirty="0" smtClean="0">
                <a:latin typeface="Times New Roman" panose="02020603050405020304" pitchFamily="18" charset="0"/>
                <a:cs typeface="Times New Roman" panose="02020603050405020304" pitchFamily="18" charset="0"/>
              </a:rPr>
              <a:t>impulsives;</a:t>
            </a:r>
          </a:p>
          <a:p>
            <a:pPr marL="342900" lvl="4" indent="-342900">
              <a:buFont typeface="Arial" charset="0"/>
              <a:buChar char="•"/>
            </a:pPr>
            <a:r>
              <a:rPr lang="fr-CA" sz="2000" dirty="0" smtClean="0">
                <a:latin typeface="Times New Roman" panose="02020603050405020304" pitchFamily="18" charset="0"/>
                <a:cs typeface="Times New Roman" panose="02020603050405020304" pitchFamily="18" charset="0"/>
              </a:rPr>
              <a:t>inaptitude </a:t>
            </a:r>
            <a:r>
              <a:rPr lang="fr-CA" sz="2000" dirty="0">
                <a:latin typeface="Times New Roman" panose="02020603050405020304" pitchFamily="18" charset="0"/>
                <a:cs typeface="Times New Roman" panose="02020603050405020304" pitchFamily="18" charset="0"/>
              </a:rPr>
              <a:t>à apprendre qui ne peut être attribuée à un facteur d’ordre intellectuel, sensoriel ou physique, ni à un ensemble de ces facteurs</a:t>
            </a:r>
            <a:endParaRPr lang="fr-CA" sz="2000" b="1" dirty="0">
              <a:latin typeface="Times New Roman" panose="02020603050405020304" pitchFamily="18" charset="0"/>
              <a:cs typeface="Times New Roman" panose="02020603050405020304" pitchFamily="18" charset="0"/>
            </a:endParaRPr>
          </a:p>
          <a:p>
            <a:pPr marL="342900" lvl="4"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67727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155574" y="1219199"/>
            <a:ext cx="8988426" cy="5016758"/>
          </a:xfrm>
          <a:prstGeom prst="rect">
            <a:avLst/>
          </a:prstGeom>
        </p:spPr>
        <p:txBody>
          <a:bodyPr wrap="square">
            <a:spAutoFit/>
          </a:bodyPr>
          <a:lstStyle/>
          <a:p>
            <a:pPr marL="0" lvl="4"/>
            <a:r>
              <a:rPr lang="fr-CA" sz="2000" b="1" dirty="0">
                <a:latin typeface="Times New Roman" panose="02020603050405020304" pitchFamily="18" charset="0"/>
                <a:cs typeface="Times New Roman" panose="02020603050405020304" pitchFamily="18" charset="0"/>
              </a:rPr>
              <a:t>ÉDUCATION DE L’ENFANCE EN </a:t>
            </a:r>
            <a:r>
              <a:rPr lang="fr-CA" sz="2000" b="1" dirty="0" smtClean="0">
                <a:latin typeface="Times New Roman" panose="02020603050405020304" pitchFamily="18" charset="0"/>
                <a:cs typeface="Times New Roman" panose="02020603050405020304" pitchFamily="18" charset="0"/>
              </a:rPr>
              <a:t>DIFFICULTÉ (suite)</a:t>
            </a:r>
          </a:p>
          <a:p>
            <a:pPr marL="0" lvl="4"/>
            <a:endParaRPr lang="fr-CA" sz="2000" dirty="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2</a:t>
            </a:r>
            <a:r>
              <a:rPr lang="fr-CA" sz="2000" b="1" dirty="0" smtClean="0">
                <a:latin typeface="Times New Roman" panose="02020603050405020304" pitchFamily="18" charset="0"/>
                <a:cs typeface="Times New Roman" panose="02020603050405020304" pitchFamily="18" charset="0"/>
              </a:rPr>
              <a:t> </a:t>
            </a:r>
            <a:r>
              <a:rPr lang="fr-CA" sz="2000" b="1" dirty="0"/>
              <a:t>.  </a:t>
            </a:r>
            <a:r>
              <a:rPr lang="fr-CA" sz="2000" b="1" dirty="0" smtClean="0"/>
              <a:t>Anomalie </a:t>
            </a:r>
            <a:r>
              <a:rPr lang="fr-CA" sz="2000" b="1" dirty="0"/>
              <a:t>de communication </a:t>
            </a:r>
            <a:r>
              <a:rPr lang="fr-CA" sz="2000" b="1" dirty="0" smtClean="0">
                <a:latin typeface="Times New Roman" panose="02020603050405020304" pitchFamily="18" charset="0"/>
                <a:cs typeface="Times New Roman" panose="02020603050405020304" pitchFamily="18" charset="0"/>
              </a:rPr>
              <a:t>:</a:t>
            </a:r>
            <a:endParaRPr lang="fr-CA" sz="1200" dirty="0" smtClean="0">
              <a:latin typeface="Times New Roman" panose="02020603050405020304" pitchFamily="18" charset="0"/>
              <a:cs typeface="Times New Roman" panose="02020603050405020304" pitchFamily="18" charset="0"/>
            </a:endParaRPr>
          </a:p>
          <a:p>
            <a:pPr marL="342900" lvl="4"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800100" lvl="5" indent="-342900">
              <a:buFont typeface="Arial" charset="0"/>
              <a:buChar char="•"/>
            </a:pPr>
            <a:r>
              <a:rPr lang="fr-CA" sz="2000" b="1" dirty="0">
                <a:latin typeface="Times New Roman" panose="02020603050405020304" pitchFamily="18" charset="0"/>
                <a:cs typeface="Times New Roman" panose="02020603050405020304" pitchFamily="18" charset="0"/>
              </a:rPr>
              <a:t>Autisme :</a:t>
            </a:r>
            <a:r>
              <a:rPr lang="fr-CA" sz="2000" dirty="0">
                <a:latin typeface="Times New Roman" panose="02020603050405020304" pitchFamily="18" charset="0"/>
                <a:cs typeface="Times New Roman" panose="02020603050405020304" pitchFamily="18" charset="0"/>
              </a:rPr>
              <a:t> grave difficulté d’apprentissage caractérisée par </a:t>
            </a:r>
            <a:r>
              <a:rPr lang="fr-CA" sz="2000" dirty="0" smtClean="0">
                <a:latin typeface="Times New Roman" panose="02020603050405020304" pitchFamily="18" charset="0"/>
                <a:cs typeface="Times New Roman" panose="02020603050405020304" pitchFamily="18" charset="0"/>
              </a:rPr>
              <a:t>:</a:t>
            </a:r>
          </a:p>
          <a:p>
            <a:pPr marL="0" lvl="4"/>
            <a:r>
              <a:rPr lang="fr-CA" sz="2000" dirty="0" smtClean="0">
                <a:latin typeface="Times New Roman" panose="02020603050405020304" pitchFamily="18" charset="0"/>
                <a:cs typeface="Times New Roman" panose="02020603050405020304" pitchFamily="18" charset="0"/>
              </a:rPr>
              <a:t>                        </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des </a:t>
            </a:r>
            <a:r>
              <a:rPr lang="fr-CA" sz="2000" dirty="0">
                <a:latin typeface="Times New Roman" panose="02020603050405020304" pitchFamily="18" charset="0"/>
                <a:cs typeface="Times New Roman" panose="02020603050405020304" pitchFamily="18" charset="0"/>
              </a:rPr>
              <a:t>problèmes graves </a:t>
            </a:r>
            <a:r>
              <a:rPr lang="fr-CA" sz="2000" dirty="0" smtClean="0">
                <a:latin typeface="Times New Roman" panose="02020603050405020304" pitchFamily="18" charset="0"/>
                <a:cs typeface="Times New Roman" panose="02020603050405020304" pitchFamily="18" charset="0"/>
              </a:rPr>
              <a:t>:</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a:t>
            </a:r>
            <a:r>
              <a:rPr lang="fr-CA" sz="1600" dirty="0" smtClean="0">
                <a:latin typeface="Times New Roman" panose="02020603050405020304" pitchFamily="18" charset="0"/>
                <a:cs typeface="Times New Roman" panose="02020603050405020304" pitchFamily="18" charset="0"/>
              </a:rPr>
              <a:t>de </a:t>
            </a:r>
            <a:r>
              <a:rPr lang="fr-CA" sz="1600" dirty="0">
                <a:latin typeface="Times New Roman" panose="02020603050405020304" pitchFamily="18" charset="0"/>
                <a:cs typeface="Times New Roman" panose="02020603050405020304" pitchFamily="18" charset="0"/>
              </a:rPr>
              <a:t>développement </a:t>
            </a:r>
            <a:r>
              <a:rPr lang="fr-CA" sz="1600" dirty="0" smtClean="0">
                <a:latin typeface="Times New Roman" panose="02020603050405020304" pitchFamily="18" charset="0"/>
                <a:cs typeface="Times New Roman" panose="02020603050405020304" pitchFamily="18" charset="0"/>
              </a:rPr>
              <a:t>éducatif,</a:t>
            </a:r>
          </a:p>
          <a:p>
            <a:pPr marL="0" lvl="4"/>
            <a:r>
              <a:rPr lang="fr-CA" sz="1600" dirty="0" smtClean="0">
                <a:latin typeface="Times New Roman" panose="02020603050405020304" pitchFamily="18" charset="0"/>
                <a:cs typeface="Times New Roman" panose="02020603050405020304" pitchFamily="18" charset="0"/>
              </a:rPr>
              <a:t>		* de </a:t>
            </a:r>
            <a:r>
              <a:rPr lang="fr-CA" sz="1600" dirty="0">
                <a:latin typeface="Times New Roman" panose="02020603050405020304" pitchFamily="18" charset="0"/>
                <a:cs typeface="Times New Roman" panose="02020603050405020304" pitchFamily="18" charset="0"/>
              </a:rPr>
              <a:t>relations avec </a:t>
            </a:r>
            <a:r>
              <a:rPr lang="fr-CA" sz="1600" dirty="0" smtClean="0">
                <a:latin typeface="Times New Roman" panose="02020603050405020304" pitchFamily="18" charset="0"/>
                <a:cs typeface="Times New Roman" panose="02020603050405020304" pitchFamily="18" charset="0"/>
              </a:rPr>
              <a:t>l’environnement,</a:t>
            </a:r>
          </a:p>
          <a:p>
            <a:pPr marL="0" lvl="4"/>
            <a:r>
              <a:rPr lang="fr-CA" sz="1600" dirty="0">
                <a:latin typeface="Times New Roman" panose="02020603050405020304" pitchFamily="18" charset="0"/>
                <a:cs typeface="Times New Roman" panose="02020603050405020304" pitchFamily="18" charset="0"/>
              </a:rPr>
              <a:t>	</a:t>
            </a:r>
            <a:r>
              <a:rPr lang="fr-CA" sz="1600" dirty="0" smtClean="0">
                <a:latin typeface="Times New Roman" panose="02020603050405020304" pitchFamily="18" charset="0"/>
                <a:cs typeface="Times New Roman" panose="02020603050405020304" pitchFamily="18" charset="0"/>
              </a:rPr>
              <a:t>	* de mobilité</a:t>
            </a:r>
          </a:p>
          <a:p>
            <a:pPr marL="0" lvl="4"/>
            <a:r>
              <a:rPr lang="fr-CA" sz="1600" dirty="0">
                <a:latin typeface="Times New Roman" panose="02020603050405020304" pitchFamily="18" charset="0"/>
                <a:cs typeface="Times New Roman" panose="02020603050405020304" pitchFamily="18" charset="0"/>
              </a:rPr>
              <a:t>	</a:t>
            </a:r>
            <a:r>
              <a:rPr lang="fr-CA" sz="1600" dirty="0" smtClean="0">
                <a:latin typeface="Times New Roman" panose="02020603050405020304" pitchFamily="18" charset="0"/>
                <a:cs typeface="Times New Roman" panose="02020603050405020304" pitchFamily="18" charset="0"/>
              </a:rPr>
              <a:t>	* de </a:t>
            </a:r>
            <a:r>
              <a:rPr lang="fr-CA" sz="1600" dirty="0">
                <a:latin typeface="Times New Roman" panose="02020603050405020304" pitchFamily="18" charset="0"/>
                <a:cs typeface="Times New Roman" panose="02020603050405020304" pitchFamily="18" charset="0"/>
              </a:rPr>
              <a:t>perception, de parole et de </a:t>
            </a:r>
            <a:r>
              <a:rPr lang="fr-CA" sz="1600" dirty="0" smtClean="0">
                <a:latin typeface="Times New Roman" panose="02020603050405020304" pitchFamily="18" charset="0"/>
                <a:cs typeface="Times New Roman" panose="02020603050405020304" pitchFamily="18" charset="0"/>
              </a:rPr>
              <a:t>langage;</a:t>
            </a:r>
          </a:p>
          <a:p>
            <a:pPr marL="0" lvl="4"/>
            <a:r>
              <a:rPr lang="fr-CA" sz="1600" dirty="0">
                <a:latin typeface="Times New Roman" panose="02020603050405020304" pitchFamily="18" charset="0"/>
                <a:cs typeface="Times New Roman" panose="02020603050405020304" pitchFamily="18" charset="0"/>
              </a:rPr>
              <a:t>	</a:t>
            </a:r>
            <a:r>
              <a:rPr lang="fr-CA" sz="1600" dirty="0" smtClean="0">
                <a:latin typeface="Times New Roman" panose="02020603050405020304" pitchFamily="18" charset="0"/>
                <a:cs typeface="Times New Roman" panose="02020603050405020304" pitchFamily="18" charset="0"/>
              </a:rPr>
              <a:t>	*une </a:t>
            </a:r>
            <a:r>
              <a:rPr lang="fr-CA" sz="1600" dirty="0">
                <a:latin typeface="Times New Roman" panose="02020603050405020304" pitchFamily="18" charset="0"/>
                <a:cs typeface="Times New Roman" panose="02020603050405020304" pitchFamily="18" charset="0"/>
              </a:rPr>
              <a:t>incapacité de représentation symbolique antérieurement à l’acquisition </a:t>
            </a:r>
            <a:r>
              <a:rPr lang="fr-CA" sz="1600" dirty="0" smtClean="0">
                <a:latin typeface="Times New Roman" panose="02020603050405020304" pitchFamily="18" charset="0"/>
                <a:cs typeface="Times New Roman" panose="02020603050405020304" pitchFamily="18" charset="0"/>
              </a:rPr>
              <a:t>du</a:t>
            </a:r>
          </a:p>
          <a:p>
            <a:pPr marL="0" lvl="4"/>
            <a:r>
              <a:rPr lang="fr-CA" sz="1600" dirty="0" smtClean="0">
                <a:latin typeface="Times New Roman" panose="02020603050405020304" pitchFamily="18" charset="0"/>
                <a:cs typeface="Times New Roman" panose="02020603050405020304" pitchFamily="18" charset="0"/>
              </a:rPr>
              <a:t> </a:t>
            </a:r>
          </a:p>
          <a:p>
            <a:pPr marL="800100" lvl="5" indent="-342900">
              <a:buFont typeface="Arial" charset="0"/>
              <a:buChar char="•"/>
            </a:pPr>
            <a:r>
              <a:rPr lang="fr-CA" sz="2000" b="1" dirty="0"/>
              <a:t>Surdité et surdité partielle :  </a:t>
            </a:r>
            <a:r>
              <a:rPr lang="fr-CA" sz="2000" dirty="0"/>
              <a:t>anomalie caractérisée par un manque de développement de la parole ou du langage en raison d’une perception auditive réduite ou inexistante. </a:t>
            </a:r>
          </a:p>
          <a:p>
            <a:pPr marL="342900" lvl="4"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041253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155574" y="1219199"/>
            <a:ext cx="8988426" cy="5509200"/>
          </a:xfrm>
          <a:prstGeom prst="rect">
            <a:avLst/>
          </a:prstGeom>
        </p:spPr>
        <p:txBody>
          <a:bodyPr wrap="square">
            <a:spAutoFit/>
          </a:bodyPr>
          <a:lstStyle/>
          <a:p>
            <a:pPr marL="0" lvl="4"/>
            <a:r>
              <a:rPr lang="fr-CA" sz="2000" b="1" dirty="0">
                <a:latin typeface="Times New Roman" panose="02020603050405020304" pitchFamily="18" charset="0"/>
                <a:cs typeface="Times New Roman" panose="02020603050405020304" pitchFamily="18" charset="0"/>
              </a:rPr>
              <a:t>ÉDUCATION DE L’ENFANCE EN </a:t>
            </a:r>
            <a:r>
              <a:rPr lang="fr-CA" sz="2000" b="1" dirty="0" smtClean="0">
                <a:latin typeface="Times New Roman" panose="02020603050405020304" pitchFamily="18" charset="0"/>
                <a:cs typeface="Times New Roman" panose="02020603050405020304" pitchFamily="18" charset="0"/>
              </a:rPr>
              <a:t>DIFFICULTÉ (suite)</a:t>
            </a:r>
          </a:p>
          <a:p>
            <a:pPr marL="0" lvl="4"/>
            <a:endParaRPr lang="fr-CA" sz="2000" dirty="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2</a:t>
            </a:r>
            <a:r>
              <a:rPr lang="fr-CA" sz="2000" b="1" dirty="0" smtClean="0">
                <a:latin typeface="Times New Roman" panose="02020603050405020304" pitchFamily="18" charset="0"/>
                <a:cs typeface="Times New Roman" panose="02020603050405020304" pitchFamily="18" charset="0"/>
              </a:rPr>
              <a:t> </a:t>
            </a:r>
            <a:r>
              <a:rPr lang="fr-CA" sz="2000" b="1" dirty="0"/>
              <a:t>.  </a:t>
            </a:r>
            <a:r>
              <a:rPr lang="fr-CA" sz="2000" b="1" dirty="0" smtClean="0"/>
              <a:t>Anomalie </a:t>
            </a:r>
            <a:r>
              <a:rPr lang="fr-CA" sz="2000" b="1" dirty="0"/>
              <a:t>de communication </a:t>
            </a:r>
            <a:r>
              <a:rPr lang="fr-CA" sz="2000" b="1" dirty="0">
                <a:latin typeface="Times New Roman" panose="02020603050405020304" pitchFamily="18" charset="0"/>
                <a:cs typeface="Times New Roman" panose="02020603050405020304" pitchFamily="18" charset="0"/>
              </a:rPr>
              <a:t> </a:t>
            </a:r>
            <a:r>
              <a:rPr lang="fr-CA" sz="2000" b="1" dirty="0" smtClean="0">
                <a:latin typeface="Times New Roman" panose="02020603050405020304" pitchFamily="18" charset="0"/>
                <a:cs typeface="Times New Roman" panose="02020603050405020304" pitchFamily="18" charset="0"/>
              </a:rPr>
              <a:t>(suite)</a:t>
            </a:r>
            <a:endParaRPr lang="fr-CA" sz="2000" dirty="0" smtClean="0">
              <a:latin typeface="Times New Roman" panose="02020603050405020304" pitchFamily="18" charset="0"/>
              <a:cs typeface="Times New Roman" panose="02020603050405020304" pitchFamily="18" charset="0"/>
            </a:endParaRPr>
          </a:p>
          <a:p>
            <a:pPr marL="800100" lvl="5" indent="-342900">
              <a:buFont typeface="Arial" charset="0"/>
              <a:buChar char="•"/>
            </a:pPr>
            <a:r>
              <a:rPr lang="fr-CA" sz="2000" b="1" dirty="0">
                <a:latin typeface="Times New Roman" panose="02020603050405020304" pitchFamily="18" charset="0"/>
                <a:cs typeface="Times New Roman" panose="02020603050405020304" pitchFamily="18" charset="0"/>
              </a:rPr>
              <a:t>Troubles du langage : </a:t>
            </a:r>
            <a:r>
              <a:rPr lang="fr-CA" sz="2000" dirty="0">
                <a:latin typeface="Times New Roman" panose="02020603050405020304" pitchFamily="18" charset="0"/>
                <a:cs typeface="Times New Roman" panose="02020603050405020304" pitchFamily="18" charset="0"/>
              </a:rPr>
              <a:t>difficulté d’apprentissage caractérisée par une compréhension ou une production déficiente de la communication verbale, écrite ou autre, qui peut s’expliquer par des facteurs neurologiques, psychologiques, physiques ou sensoriels et qui peut </a:t>
            </a:r>
            <a:r>
              <a:rPr lang="fr-CA" sz="2000" dirty="0" smtClean="0">
                <a:latin typeface="Times New Roman" panose="02020603050405020304" pitchFamily="18" charset="0"/>
                <a:cs typeface="Times New Roman" panose="02020603050405020304" pitchFamily="18" charset="0"/>
              </a:rPr>
              <a:t>:</a:t>
            </a:r>
          </a:p>
          <a:p>
            <a:pPr marL="457200" lvl="5"/>
            <a:r>
              <a:rPr lang="fr-CA" sz="1600" dirty="0" smtClean="0"/>
              <a:t>		* s’accompagner </a:t>
            </a:r>
            <a:r>
              <a:rPr lang="fr-CA" sz="1600" dirty="0"/>
              <a:t>d’une perturbation dans la forme, le contenu et la fonction du </a:t>
            </a:r>
            <a:r>
              <a:rPr lang="fr-CA" sz="1600" dirty="0" smtClean="0"/>
              <a:t>		* langage</a:t>
            </a:r>
            <a:r>
              <a:rPr lang="fr-CA" sz="1600" dirty="0"/>
              <a:t>;</a:t>
            </a:r>
          </a:p>
          <a:p>
            <a:pPr marL="457200" lvl="5"/>
            <a:r>
              <a:rPr lang="fr-CA" sz="1600" dirty="0"/>
              <a:t> 	     </a:t>
            </a:r>
            <a:r>
              <a:rPr lang="fr-CA" sz="1600" dirty="0" smtClean="0"/>
              <a:t>	* comprendre </a:t>
            </a:r>
            <a:r>
              <a:rPr lang="fr-CA" sz="1600" dirty="0"/>
              <a:t>:</a:t>
            </a:r>
          </a:p>
          <a:p>
            <a:pPr marL="457200" lvl="5"/>
            <a:r>
              <a:rPr lang="fr-CA" sz="1600" dirty="0"/>
              <a:t>	     </a:t>
            </a:r>
            <a:r>
              <a:rPr lang="fr-CA" sz="1600" dirty="0" smtClean="0"/>
              <a:t>	* des </a:t>
            </a:r>
            <a:r>
              <a:rPr lang="fr-CA" sz="1600" dirty="0"/>
              <a:t>retards de langage;</a:t>
            </a:r>
          </a:p>
          <a:p>
            <a:pPr marL="457200" lvl="5"/>
            <a:r>
              <a:rPr lang="fr-CA" sz="1600" dirty="0"/>
              <a:t>               </a:t>
            </a:r>
            <a:r>
              <a:rPr lang="fr-CA" sz="1600" dirty="0" smtClean="0"/>
              <a:t>	* des </a:t>
            </a:r>
            <a:r>
              <a:rPr lang="fr-CA" sz="1600" dirty="0"/>
              <a:t>défauts d’élocution;</a:t>
            </a:r>
          </a:p>
          <a:p>
            <a:pPr marL="457200" lvl="5"/>
            <a:r>
              <a:rPr lang="fr-CA" sz="1600" dirty="0"/>
              <a:t>             </a:t>
            </a:r>
            <a:r>
              <a:rPr lang="fr-CA" sz="1600" dirty="0" smtClean="0"/>
              <a:t>	* des </a:t>
            </a:r>
            <a:r>
              <a:rPr lang="fr-CA" sz="1600" dirty="0"/>
              <a:t>troubles de la phonation, qu’ils soient ou non organiques ou fonctionnels. </a:t>
            </a:r>
          </a:p>
          <a:p>
            <a:pPr marL="0" lvl="4"/>
            <a:r>
              <a:rPr lang="fr-CA" sz="1600" dirty="0">
                <a:latin typeface="Times New Roman" panose="02020603050405020304" pitchFamily="18" charset="0"/>
                <a:cs typeface="Times New Roman" panose="02020603050405020304" pitchFamily="18" charset="0"/>
              </a:rPr>
              <a:t>		</a:t>
            </a:r>
            <a:endParaRPr lang="fr-CA" sz="2000" dirty="0" smtClean="0">
              <a:latin typeface="Times New Roman" panose="02020603050405020304" pitchFamily="18" charset="0"/>
              <a:cs typeface="Times New Roman" panose="02020603050405020304" pitchFamily="18" charset="0"/>
            </a:endParaRPr>
          </a:p>
          <a:p>
            <a:pPr marL="800100" lvl="5" indent="-342900">
              <a:buFont typeface="Arial" charset="0"/>
              <a:buChar char="•"/>
            </a:pPr>
            <a:r>
              <a:rPr lang="fr-CA" sz="2000" b="1" dirty="0" smtClean="0">
                <a:latin typeface="Times New Roman" panose="02020603050405020304" pitchFamily="18" charset="0"/>
                <a:cs typeface="Times New Roman" panose="02020603050405020304" pitchFamily="18" charset="0"/>
              </a:rPr>
              <a:t>Troubles </a:t>
            </a:r>
            <a:r>
              <a:rPr lang="fr-CA" sz="2000" b="1" dirty="0">
                <a:latin typeface="Times New Roman" panose="02020603050405020304" pitchFamily="18" charset="0"/>
                <a:cs typeface="Times New Roman" panose="02020603050405020304" pitchFamily="18" charset="0"/>
              </a:rPr>
              <a:t>de la parole : </a:t>
            </a:r>
            <a:r>
              <a:rPr lang="fr-CA" sz="2000" dirty="0">
                <a:latin typeface="Times New Roman" panose="02020603050405020304" pitchFamily="18" charset="0"/>
                <a:cs typeface="Times New Roman" panose="02020603050405020304" pitchFamily="18" charset="0"/>
              </a:rPr>
              <a:t>difficulté éprouvée dans la formation du langage, pouvant s’expliquer par des raisons d’ordre neurologique, psychologique, physique ou sensoriel, qui porte sur les moyens perceptivomoteurs de transmission orale et qui peut se caractériser par des troubles d’articulation et d’émission des sons sur le plan du rythme ou de l’accent </a:t>
            </a:r>
            <a:r>
              <a:rPr lang="fr-CA" sz="2000" dirty="0" smtClean="0">
                <a:latin typeface="Times New Roman" panose="02020603050405020304" pitchFamily="18" charset="0"/>
                <a:cs typeface="Times New Roman" panose="02020603050405020304" pitchFamily="18" charset="0"/>
              </a:rPr>
              <a:t>tonique</a:t>
            </a:r>
            <a:endParaRPr lang="fr-CA"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104474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155574" y="1219199"/>
            <a:ext cx="8988426" cy="5986254"/>
          </a:xfrm>
          <a:prstGeom prst="rect">
            <a:avLst/>
          </a:prstGeom>
        </p:spPr>
        <p:txBody>
          <a:bodyPr wrap="square">
            <a:spAutoFit/>
          </a:bodyPr>
          <a:lstStyle/>
          <a:p>
            <a:pPr marL="0" lvl="4"/>
            <a:r>
              <a:rPr lang="fr-CA" sz="2000" b="1" dirty="0">
                <a:latin typeface="Times New Roman" panose="02020603050405020304" pitchFamily="18" charset="0"/>
                <a:cs typeface="Times New Roman" panose="02020603050405020304" pitchFamily="18" charset="0"/>
              </a:rPr>
              <a:t>ÉDUCATION DE L’ENFANCE EN </a:t>
            </a:r>
            <a:r>
              <a:rPr lang="fr-CA" sz="2000" b="1" dirty="0" smtClean="0">
                <a:latin typeface="Times New Roman" panose="02020603050405020304" pitchFamily="18" charset="0"/>
                <a:cs typeface="Times New Roman" panose="02020603050405020304" pitchFamily="18" charset="0"/>
              </a:rPr>
              <a:t>DIFFICULTÉ (suite)</a:t>
            </a:r>
          </a:p>
          <a:p>
            <a:pPr marL="0" lvl="4"/>
            <a:endParaRPr lang="fr-CA" sz="2000" dirty="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2</a:t>
            </a:r>
            <a:r>
              <a:rPr lang="fr-CA" sz="2000" b="1" dirty="0" smtClean="0">
                <a:latin typeface="Times New Roman" panose="02020603050405020304" pitchFamily="18" charset="0"/>
                <a:cs typeface="Times New Roman" panose="02020603050405020304" pitchFamily="18" charset="0"/>
              </a:rPr>
              <a:t> </a:t>
            </a:r>
            <a:r>
              <a:rPr lang="fr-CA" sz="2000" b="1" dirty="0"/>
              <a:t>.  </a:t>
            </a:r>
            <a:r>
              <a:rPr lang="fr-CA" sz="2000" b="1" dirty="0" smtClean="0"/>
              <a:t>Anomalie </a:t>
            </a:r>
            <a:r>
              <a:rPr lang="fr-CA" sz="2000" b="1" dirty="0"/>
              <a:t>de communication </a:t>
            </a:r>
            <a:r>
              <a:rPr lang="fr-CA" sz="2000" b="1" dirty="0">
                <a:latin typeface="Times New Roman" panose="02020603050405020304" pitchFamily="18" charset="0"/>
                <a:cs typeface="Times New Roman" panose="02020603050405020304" pitchFamily="18" charset="0"/>
              </a:rPr>
              <a:t> </a:t>
            </a:r>
            <a:r>
              <a:rPr lang="fr-CA" sz="2000" b="1" dirty="0" smtClean="0">
                <a:latin typeface="Times New Roman" panose="02020603050405020304" pitchFamily="18" charset="0"/>
                <a:cs typeface="Times New Roman" panose="02020603050405020304" pitchFamily="18" charset="0"/>
              </a:rPr>
              <a:t>(suite)</a:t>
            </a:r>
            <a:endParaRPr lang="fr-CA" sz="2000" dirty="0" smtClean="0">
              <a:latin typeface="Times New Roman" panose="02020603050405020304" pitchFamily="18" charset="0"/>
              <a:cs typeface="Times New Roman" panose="02020603050405020304" pitchFamily="18" charset="0"/>
            </a:endParaRPr>
          </a:p>
          <a:p>
            <a:pPr marL="800100" lvl="5" indent="-342900">
              <a:buFont typeface="Arial" charset="0"/>
              <a:buChar char="•"/>
            </a:pPr>
            <a:r>
              <a:rPr lang="fr-CA" sz="2000" b="1" dirty="0">
                <a:latin typeface="Times New Roman" panose="02020603050405020304" pitchFamily="18" charset="0"/>
                <a:cs typeface="Times New Roman" panose="02020603050405020304" pitchFamily="18" charset="0"/>
              </a:rPr>
              <a:t>Difficulté d’apprentissage: </a:t>
            </a:r>
            <a:r>
              <a:rPr lang="fr-CA" sz="2000" dirty="0">
                <a:latin typeface="Times New Roman" panose="02020603050405020304" pitchFamily="18" charset="0"/>
                <a:cs typeface="Times New Roman" panose="02020603050405020304" pitchFamily="18" charset="0"/>
              </a:rPr>
              <a:t>difficulté éprouvée tant sur le plan des études que le plan social, dans l’un ou l’autre des processus nécessaires à l’utilisation des symboles de communication ou du langage parlé :</a:t>
            </a:r>
            <a:r>
              <a:rPr lang="fr-CA" sz="2000" b="1" dirty="0">
                <a:latin typeface="Times New Roman" panose="02020603050405020304" pitchFamily="18" charset="0"/>
                <a:cs typeface="Times New Roman" panose="02020603050405020304" pitchFamily="18" charset="0"/>
              </a:rPr>
              <a:t> </a:t>
            </a:r>
            <a:endParaRPr lang="fr-CA" sz="2000" b="1" dirty="0" smtClean="0">
              <a:latin typeface="Times New Roman" panose="02020603050405020304" pitchFamily="18" charset="0"/>
              <a:cs typeface="Times New Roman" panose="02020603050405020304" pitchFamily="18" charset="0"/>
            </a:endParaRPr>
          </a:p>
          <a:p>
            <a:pPr marL="800100" lvl="5" indent="-342900">
              <a:buFont typeface="Arial" charset="0"/>
              <a:buChar char="•"/>
            </a:pPr>
            <a:endParaRPr lang="fr-CA" sz="2000" b="1" dirty="0">
              <a:latin typeface="Times New Roman" panose="02020603050405020304" pitchFamily="18" charset="0"/>
              <a:cs typeface="Times New Roman" panose="02020603050405020304" pitchFamily="18" charset="0"/>
            </a:endParaRPr>
          </a:p>
          <a:p>
            <a:pPr marL="457200" lvl="5"/>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elle </a:t>
            </a:r>
            <a:r>
              <a:rPr lang="fr-CA" sz="2000" dirty="0">
                <a:latin typeface="Times New Roman" panose="02020603050405020304" pitchFamily="18" charset="0"/>
                <a:cs typeface="Times New Roman" panose="02020603050405020304" pitchFamily="18" charset="0"/>
              </a:rPr>
              <a:t>n’est pas essentiellement due </a:t>
            </a:r>
            <a:r>
              <a:rPr lang="fr-CA" sz="2000" dirty="0" smtClean="0">
                <a:latin typeface="Times New Roman" panose="02020603050405020304" pitchFamily="18" charset="0"/>
                <a:cs typeface="Times New Roman" panose="02020603050405020304" pitchFamily="18" charset="0"/>
              </a:rPr>
              <a:t>:</a:t>
            </a: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à </a:t>
            </a:r>
            <a:r>
              <a:rPr lang="fr-CA" sz="2000" dirty="0">
                <a:latin typeface="Times New Roman" panose="02020603050405020304" pitchFamily="18" charset="0"/>
                <a:cs typeface="Times New Roman" panose="02020603050405020304" pitchFamily="18" charset="0"/>
              </a:rPr>
              <a:t>une déficience </a:t>
            </a:r>
            <a:r>
              <a:rPr lang="fr-CA" sz="2000" dirty="0" smtClean="0">
                <a:latin typeface="Times New Roman" panose="02020603050405020304" pitchFamily="18" charset="0"/>
                <a:cs typeface="Times New Roman" panose="02020603050405020304" pitchFamily="18" charset="0"/>
              </a:rPr>
              <a:t>visuelle;                     * à </a:t>
            </a:r>
            <a:r>
              <a:rPr lang="fr-CA" sz="2000" dirty="0">
                <a:latin typeface="Times New Roman" panose="02020603050405020304" pitchFamily="18" charset="0"/>
                <a:cs typeface="Times New Roman" panose="02020603050405020304" pitchFamily="18" charset="0"/>
              </a:rPr>
              <a:t>une déficience </a:t>
            </a:r>
            <a:r>
              <a:rPr lang="fr-CA" sz="2000" dirty="0" smtClean="0">
                <a:latin typeface="Times New Roman" panose="02020603050405020304" pitchFamily="18" charset="0"/>
                <a:cs typeface="Times New Roman" panose="02020603050405020304" pitchFamily="18" charset="0"/>
              </a:rPr>
              <a:t>auditive;</a:t>
            </a: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à </a:t>
            </a:r>
            <a:r>
              <a:rPr lang="fr-CA" sz="2000" dirty="0">
                <a:latin typeface="Times New Roman" panose="02020603050405020304" pitchFamily="18" charset="0"/>
                <a:cs typeface="Times New Roman" panose="02020603050405020304" pitchFamily="18" charset="0"/>
              </a:rPr>
              <a:t>un handicap </a:t>
            </a:r>
            <a:r>
              <a:rPr lang="fr-CA" sz="2000" dirty="0" smtClean="0">
                <a:latin typeface="Times New Roman" panose="02020603050405020304" pitchFamily="18" charset="0"/>
                <a:cs typeface="Times New Roman" panose="02020603050405020304" pitchFamily="18" charset="0"/>
              </a:rPr>
              <a:t>physique;                       * à </a:t>
            </a:r>
            <a:r>
              <a:rPr lang="fr-CA" sz="2000" dirty="0">
                <a:latin typeface="Times New Roman" panose="02020603050405020304" pitchFamily="18" charset="0"/>
                <a:cs typeface="Times New Roman" panose="02020603050405020304" pitchFamily="18" charset="0"/>
              </a:rPr>
              <a:t>un handicap de </a:t>
            </a:r>
            <a:r>
              <a:rPr lang="fr-CA" sz="2000" dirty="0" smtClean="0">
                <a:latin typeface="Times New Roman" panose="02020603050405020304" pitchFamily="18" charset="0"/>
                <a:cs typeface="Times New Roman" panose="02020603050405020304" pitchFamily="18" charset="0"/>
              </a:rPr>
              <a:t>développement;</a:t>
            </a: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à </a:t>
            </a:r>
            <a:r>
              <a:rPr lang="fr-CA" sz="2000" dirty="0">
                <a:latin typeface="Times New Roman" panose="02020603050405020304" pitchFamily="18" charset="0"/>
                <a:cs typeface="Times New Roman" panose="02020603050405020304" pitchFamily="18" charset="0"/>
              </a:rPr>
              <a:t>une perturbation affective </a:t>
            </a:r>
            <a:r>
              <a:rPr lang="fr-CA" sz="2000" dirty="0" smtClean="0">
                <a:latin typeface="Times New Roman" panose="02020603050405020304" pitchFamily="18" charset="0"/>
                <a:cs typeface="Times New Roman" panose="02020603050405020304" pitchFamily="18" charset="0"/>
              </a:rPr>
              <a:t>primaire   * à </a:t>
            </a:r>
            <a:r>
              <a:rPr lang="fr-CA" sz="2000" dirty="0">
                <a:latin typeface="Times New Roman" panose="02020603050405020304" pitchFamily="18" charset="0"/>
                <a:cs typeface="Times New Roman" panose="02020603050405020304" pitchFamily="18" charset="0"/>
              </a:rPr>
              <a:t>une différence culturelle.</a:t>
            </a:r>
          </a:p>
          <a:p>
            <a:pPr marL="457200" lvl="5"/>
            <a:r>
              <a:rPr lang="fr-CA" sz="1600" dirty="0" smtClean="0"/>
              <a:t>	</a:t>
            </a:r>
            <a:endParaRPr lang="fr-CA" sz="1600" dirty="0"/>
          </a:p>
          <a:p>
            <a:pPr marL="457200" lvl="5"/>
            <a:r>
              <a:rPr lang="fr-CA" sz="1600" dirty="0" smtClean="0"/>
              <a:t>	</a:t>
            </a:r>
            <a:r>
              <a:rPr lang="fr-CA" sz="1700" dirty="0" smtClean="0">
                <a:latin typeface="Times New Roman" panose="02020603050405020304" pitchFamily="18" charset="0"/>
                <a:cs typeface="Times New Roman" panose="02020603050405020304" pitchFamily="18" charset="0"/>
              </a:rPr>
              <a:t>elle </a:t>
            </a:r>
            <a:r>
              <a:rPr lang="fr-CA" sz="1700" dirty="0">
                <a:latin typeface="Times New Roman" panose="02020603050405020304" pitchFamily="18" charset="0"/>
                <a:cs typeface="Times New Roman" panose="02020603050405020304" pitchFamily="18" charset="0"/>
              </a:rPr>
              <a:t>entraîne un écart considérable entre le rendement scolaire et l’aptitude intellectuelle </a:t>
            </a:r>
            <a:r>
              <a:rPr lang="fr-CA" sz="1700" dirty="0" smtClean="0">
                <a:latin typeface="Times New Roman" panose="02020603050405020304" pitchFamily="18" charset="0"/>
                <a:cs typeface="Times New Roman" panose="02020603050405020304" pitchFamily="18" charset="0"/>
              </a:rPr>
              <a:t>	ainsi </a:t>
            </a:r>
            <a:r>
              <a:rPr lang="fr-CA" sz="1700" dirty="0">
                <a:latin typeface="Times New Roman" panose="02020603050405020304" pitchFamily="18" charset="0"/>
                <a:cs typeface="Times New Roman" panose="02020603050405020304" pitchFamily="18" charset="0"/>
              </a:rPr>
              <a:t>que des déficiences dans </a:t>
            </a:r>
            <a:r>
              <a:rPr lang="fr-CA" sz="1700" dirty="0" smtClean="0">
                <a:latin typeface="Times New Roman" panose="02020603050405020304" pitchFamily="18" charset="0"/>
                <a:cs typeface="Times New Roman" panose="02020603050405020304" pitchFamily="18" charset="0"/>
              </a:rPr>
              <a:t>:</a:t>
            </a:r>
          </a:p>
          <a:p>
            <a:pPr marL="457200" lvl="5"/>
            <a:r>
              <a:rPr lang="fr-CA" sz="1700" dirty="0">
                <a:latin typeface="Times New Roman" panose="02020603050405020304" pitchFamily="18" charset="0"/>
                <a:cs typeface="Times New Roman" panose="02020603050405020304" pitchFamily="18" charset="0"/>
              </a:rPr>
              <a:t>	 </a:t>
            </a:r>
            <a:r>
              <a:rPr lang="fr-CA" sz="1700" dirty="0" smtClean="0">
                <a:latin typeface="Times New Roman" panose="02020603050405020304" pitchFamily="18" charset="0"/>
                <a:cs typeface="Times New Roman" panose="02020603050405020304" pitchFamily="18" charset="0"/>
              </a:rPr>
              <a:t>   * </a:t>
            </a:r>
            <a:r>
              <a:rPr lang="fr-CA" sz="2000" dirty="0" smtClean="0">
                <a:latin typeface="Times New Roman" panose="02020603050405020304" pitchFamily="18" charset="0"/>
                <a:cs typeface="Times New Roman" panose="02020603050405020304" pitchFamily="18" charset="0"/>
              </a:rPr>
              <a:t>le </a:t>
            </a:r>
            <a:r>
              <a:rPr lang="fr-CA" sz="2000" dirty="0">
                <a:latin typeface="Times New Roman" panose="02020603050405020304" pitchFamily="18" charset="0"/>
                <a:cs typeface="Times New Roman" panose="02020603050405020304" pitchFamily="18" charset="0"/>
              </a:rPr>
              <a:t>langage réceptif (écoute, lecture</a:t>
            </a:r>
            <a:r>
              <a:rPr lang="fr-CA" sz="2000" dirty="0" smtClean="0">
                <a:latin typeface="Times New Roman" panose="02020603050405020304" pitchFamily="18" charset="0"/>
                <a:cs typeface="Times New Roman" panose="02020603050405020304" pitchFamily="18" charset="0"/>
              </a:rPr>
              <a:t>);</a:t>
            </a:r>
          </a:p>
          <a:p>
            <a:pPr marL="457200" lvl="5"/>
            <a:r>
              <a:rPr lang="fr-CA" sz="2000" dirty="0" smtClean="0">
                <a:latin typeface="Times New Roman" panose="02020603050405020304" pitchFamily="18" charset="0"/>
                <a:cs typeface="Times New Roman" panose="02020603050405020304" pitchFamily="18" charset="0"/>
              </a:rPr>
              <a:t> 	   * l’assimilation </a:t>
            </a:r>
            <a:r>
              <a:rPr lang="fr-CA" sz="2000" dirty="0">
                <a:latin typeface="Times New Roman" panose="02020603050405020304" pitchFamily="18" charset="0"/>
                <a:cs typeface="Times New Roman" panose="02020603050405020304" pitchFamily="18" charset="0"/>
              </a:rPr>
              <a:t>du langage (pensée, idéation, intégration</a:t>
            </a:r>
            <a:r>
              <a:rPr lang="fr-CA" sz="2000" dirty="0" smtClean="0">
                <a:latin typeface="Times New Roman" panose="02020603050405020304" pitchFamily="18" charset="0"/>
                <a:cs typeface="Times New Roman" panose="02020603050405020304" pitchFamily="18" charset="0"/>
              </a:rPr>
              <a:t>);</a:t>
            </a: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le </a:t>
            </a:r>
            <a:r>
              <a:rPr lang="fr-CA" sz="2000" dirty="0">
                <a:latin typeface="Times New Roman" panose="02020603050405020304" pitchFamily="18" charset="0"/>
                <a:cs typeface="Times New Roman" panose="02020603050405020304" pitchFamily="18" charset="0"/>
              </a:rPr>
              <a:t>langage expressif (</a:t>
            </a:r>
            <a:r>
              <a:rPr lang="fr-CA" sz="2000" dirty="0" smtClean="0">
                <a:latin typeface="Times New Roman" panose="02020603050405020304" pitchFamily="18" charset="0"/>
                <a:cs typeface="Times New Roman" panose="02020603050405020304" pitchFamily="18" charset="0"/>
              </a:rPr>
              <a:t>parole</a:t>
            </a:r>
            <a:r>
              <a:rPr lang="fr-CA" sz="2000" dirty="0">
                <a:latin typeface="Times New Roman" panose="02020603050405020304" pitchFamily="18" charset="0"/>
                <a:cs typeface="Times New Roman" panose="02020603050405020304" pitchFamily="18" charset="0"/>
              </a:rPr>
              <a:t>, orthographe, écriture); </a:t>
            </a:r>
            <a:endParaRPr lang="fr-CA" sz="2000" dirty="0" smtClean="0">
              <a:latin typeface="Times New Roman" panose="02020603050405020304" pitchFamily="18" charset="0"/>
              <a:cs typeface="Times New Roman" panose="02020603050405020304" pitchFamily="18" charset="0"/>
            </a:endParaRPr>
          </a:p>
          <a:p>
            <a:pPr marL="457200" lvl="5"/>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le </a:t>
            </a:r>
            <a:r>
              <a:rPr lang="fr-CA" sz="2000" dirty="0">
                <a:latin typeface="Times New Roman" panose="02020603050405020304" pitchFamily="18" charset="0"/>
                <a:cs typeface="Times New Roman" panose="02020603050405020304" pitchFamily="18" charset="0"/>
              </a:rPr>
              <a:t>calcul</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5"/>
            <a:endParaRPr lang="fr-CA" sz="1700" dirty="0" smtClean="0">
              <a:latin typeface="Times New Roman" panose="02020603050405020304" pitchFamily="18" charset="0"/>
              <a:cs typeface="Times New Roman" panose="02020603050405020304" pitchFamily="18" charset="0"/>
            </a:endParaRPr>
          </a:p>
          <a:p>
            <a:pPr marL="457200" lvl="5"/>
            <a:r>
              <a:rPr lang="fr-CA" sz="1600" dirty="0">
                <a:latin typeface="Times New Roman" panose="02020603050405020304" pitchFamily="18" charset="0"/>
                <a:cs typeface="Times New Roman" panose="02020603050405020304" pitchFamily="18" charset="0"/>
              </a:rPr>
              <a:t>		</a:t>
            </a: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588550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3" end="13"/>
                                            </p:txEl>
                                          </p:spTgt>
                                        </p:tgtEl>
                                        <p:attrNameLst>
                                          <p:attrName>style.visibility</p:attrName>
                                        </p:attrNameLst>
                                      </p:cBhvr>
                                      <p:to>
                                        <p:strVal val="visible"/>
                                      </p:to>
                                    </p:set>
                                    <p:animEffect transition="in" filter="fade">
                                      <p:cBhvr>
                                        <p:cTn id="84" dur="1000"/>
                                        <p:tgtEl>
                                          <p:spTgt spid="10">
                                            <p:txEl>
                                              <p:pRg st="13" end="13"/>
                                            </p:txEl>
                                          </p:spTgt>
                                        </p:tgtEl>
                                      </p:cBhvr>
                                    </p:animEffect>
                                    <p:anim calcmode="lin" valueType="num">
                                      <p:cBhvr>
                                        <p:cTn id="85"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4" end="14"/>
                                            </p:txEl>
                                          </p:spTgt>
                                        </p:tgtEl>
                                        <p:attrNameLst>
                                          <p:attrName>style.visibility</p:attrName>
                                        </p:attrNameLst>
                                      </p:cBhvr>
                                      <p:to>
                                        <p:strVal val="visible"/>
                                      </p:to>
                                    </p:set>
                                    <p:animEffect transition="in" filter="fade">
                                      <p:cBhvr>
                                        <p:cTn id="91" dur="1000"/>
                                        <p:tgtEl>
                                          <p:spTgt spid="10">
                                            <p:txEl>
                                              <p:pRg st="14" end="14"/>
                                            </p:txEl>
                                          </p:spTgt>
                                        </p:tgtEl>
                                      </p:cBhvr>
                                    </p:animEffect>
                                    <p:anim calcmode="lin" valueType="num">
                                      <p:cBhvr>
                                        <p:cTn id="92"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6" end="16"/>
                                            </p:txEl>
                                          </p:spTgt>
                                        </p:tgtEl>
                                        <p:attrNameLst>
                                          <p:attrName>style.visibility</p:attrName>
                                        </p:attrNameLst>
                                      </p:cBhvr>
                                      <p:to>
                                        <p:strVal val="visible"/>
                                      </p:to>
                                    </p:set>
                                    <p:animEffect transition="in" filter="fade">
                                      <p:cBhvr>
                                        <p:cTn id="98" dur="1000"/>
                                        <p:tgtEl>
                                          <p:spTgt spid="10">
                                            <p:txEl>
                                              <p:pRg st="16" end="16"/>
                                            </p:txEl>
                                          </p:spTgt>
                                        </p:tgtEl>
                                      </p:cBhvr>
                                    </p:animEffect>
                                    <p:anim calcmode="lin" valueType="num">
                                      <p:cBhvr>
                                        <p:cTn id="99" dur="1000" fill="hold"/>
                                        <p:tgtEl>
                                          <p:spTgt spid="10">
                                            <p:txEl>
                                              <p:pRg st="16" end="16"/>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CA" sz="4400" b="1" i="1" dirty="0" smtClean="0">
                <a:solidFill>
                  <a:srgbClr val="FFFF00"/>
                </a:solidFill>
              </a:rPr>
              <a:t>LE SYETÈME D’ÉDUCATION ONTARIEN</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155574" y="1219199"/>
            <a:ext cx="8988426" cy="4878259"/>
          </a:xfrm>
          <a:prstGeom prst="rect">
            <a:avLst/>
          </a:prstGeom>
        </p:spPr>
        <p:txBody>
          <a:bodyPr wrap="square">
            <a:spAutoFit/>
          </a:bodyPr>
          <a:lstStyle/>
          <a:p>
            <a:pPr marL="0" lvl="4"/>
            <a:r>
              <a:rPr lang="fr-CA" sz="2000" b="1" dirty="0">
                <a:latin typeface="Times New Roman" panose="02020603050405020304" pitchFamily="18" charset="0"/>
                <a:cs typeface="Times New Roman" panose="02020603050405020304" pitchFamily="18" charset="0"/>
              </a:rPr>
              <a:t>ÉDUCATION DE L’ENFANCE EN </a:t>
            </a:r>
            <a:r>
              <a:rPr lang="fr-CA" sz="2000" b="1" dirty="0" smtClean="0">
                <a:latin typeface="Times New Roman" panose="02020603050405020304" pitchFamily="18" charset="0"/>
                <a:cs typeface="Times New Roman" panose="02020603050405020304" pitchFamily="18" charset="0"/>
              </a:rPr>
              <a:t>DIFFICULTÉ (suite)</a:t>
            </a:r>
          </a:p>
          <a:p>
            <a:pPr marL="0" lvl="4"/>
            <a:endParaRPr lang="fr-CA" sz="2000"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3 </a:t>
            </a:r>
            <a:r>
              <a:rPr lang="fr-CA" sz="2000" b="1" dirty="0"/>
              <a:t>.  </a:t>
            </a:r>
            <a:r>
              <a:rPr lang="fr-CA" sz="2000" b="1" dirty="0" smtClean="0"/>
              <a:t>Anomalie </a:t>
            </a:r>
            <a:r>
              <a:rPr lang="fr-CA" sz="2000" b="1" dirty="0"/>
              <a:t>intellectuelle </a:t>
            </a:r>
            <a:r>
              <a:rPr lang="fr-CA" sz="2000" b="1" dirty="0" smtClean="0"/>
              <a:t>(suite)</a:t>
            </a:r>
            <a:endParaRPr lang="fr-CA" sz="1700" b="1" dirty="0" smtClean="0">
              <a:latin typeface="Times New Roman" panose="02020603050405020304" pitchFamily="18" charset="0"/>
              <a:cs typeface="Times New Roman" panose="02020603050405020304" pitchFamily="18" charset="0"/>
            </a:endParaRPr>
          </a:p>
          <a:p>
            <a:pPr marL="0" lvl="4"/>
            <a:r>
              <a:rPr lang="fr-CA" sz="1700" b="1" dirty="0">
                <a:latin typeface="Times New Roman" panose="02020603050405020304" pitchFamily="18" charset="0"/>
                <a:cs typeface="Times New Roman" panose="02020603050405020304" pitchFamily="18" charset="0"/>
              </a:rPr>
              <a:t> </a:t>
            </a:r>
            <a:r>
              <a:rPr lang="fr-CA" sz="1700" b="1" dirty="0" smtClean="0">
                <a:latin typeface="Times New Roman" panose="02020603050405020304" pitchFamily="18" charset="0"/>
                <a:cs typeface="Times New Roman" panose="02020603050405020304" pitchFamily="18" charset="0"/>
              </a:rPr>
              <a:t>             </a:t>
            </a:r>
            <a:endParaRPr lang="fr-CA" sz="2000" b="1" dirty="0" smtClean="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	* Handicap de développement (déficience moyenne et profonde) :</a:t>
            </a:r>
            <a:r>
              <a:rPr lang="fr-CA" sz="2000" dirty="0">
                <a:latin typeface="Times New Roman" panose="02020603050405020304" pitchFamily="18" charset="0"/>
                <a:cs typeface="Times New Roman" panose="02020603050405020304" pitchFamily="18" charset="0"/>
              </a:rPr>
              <a:t> grave 	    difficulté d’apprentissage caractérisée par : </a:t>
            </a:r>
          </a:p>
          <a:p>
            <a:pPr marL="0" lvl="4"/>
            <a:endParaRPr lang="fr-CA" sz="2000" dirty="0" smtClean="0">
              <a:latin typeface="Times New Roman" panose="02020603050405020304" pitchFamily="18" charset="0"/>
              <a:cs typeface="Times New Roman" panose="02020603050405020304" pitchFamily="18" charset="0"/>
            </a:endParaRP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 </a:t>
            </a:r>
            <a:r>
              <a:rPr lang="fr-CA" sz="1600" dirty="0" smtClean="0">
                <a:latin typeface="Times New Roman" panose="02020603050405020304" pitchFamily="18" charset="0"/>
                <a:cs typeface="Times New Roman" panose="02020603050405020304" pitchFamily="18" charset="0"/>
              </a:rPr>
              <a:t>l’inaptitude </a:t>
            </a:r>
            <a:r>
              <a:rPr lang="fr-CA" sz="1600" dirty="0">
                <a:latin typeface="Times New Roman" panose="02020603050405020304" pitchFamily="18" charset="0"/>
                <a:cs typeface="Times New Roman" panose="02020603050405020304" pitchFamily="18" charset="0"/>
              </a:rPr>
              <a:t>à suivre le programme d’enseignement destiné aux élèves ayant une </a:t>
            </a:r>
            <a:r>
              <a:rPr lang="fr-CA" sz="1600" dirty="0" smtClean="0">
                <a:latin typeface="Times New Roman" panose="02020603050405020304" pitchFamily="18" charset="0"/>
                <a:cs typeface="Times New Roman" panose="02020603050405020304" pitchFamily="18" charset="0"/>
              </a:rPr>
              <a:t>		    déficience </a:t>
            </a:r>
            <a:r>
              <a:rPr lang="fr-CA" sz="1600" dirty="0">
                <a:latin typeface="Times New Roman" panose="02020603050405020304" pitchFamily="18" charset="0"/>
                <a:cs typeface="Times New Roman" panose="02020603050405020304" pitchFamily="18" charset="0"/>
              </a:rPr>
              <a:t>légère en raison d’un développement intellectuel lent; </a:t>
            </a:r>
            <a:endParaRPr lang="fr-CA" sz="1600" dirty="0" smtClean="0">
              <a:latin typeface="Times New Roman" panose="02020603050405020304" pitchFamily="18" charset="0"/>
              <a:cs typeface="Times New Roman" panose="02020603050405020304" pitchFamily="18" charset="0"/>
            </a:endParaRPr>
          </a:p>
          <a:p>
            <a:pPr marL="0" lvl="4"/>
            <a:endParaRPr lang="fr-CA" sz="1600" dirty="0">
              <a:latin typeface="Times New Roman" panose="02020603050405020304" pitchFamily="18" charset="0"/>
              <a:cs typeface="Times New Roman" panose="02020603050405020304" pitchFamily="18" charset="0"/>
            </a:endParaRPr>
          </a:p>
          <a:p>
            <a:pPr marL="0" lvl="4"/>
            <a:r>
              <a:rPr lang="fr-CA" sz="1600" dirty="0" smtClean="0">
                <a:latin typeface="Times New Roman" panose="02020603050405020304" pitchFamily="18" charset="0"/>
                <a:cs typeface="Times New Roman" panose="02020603050405020304" pitchFamily="18" charset="0"/>
              </a:rPr>
              <a:t>		* l’aptitude </a:t>
            </a:r>
            <a:r>
              <a:rPr lang="fr-CA" sz="1600" dirty="0">
                <a:latin typeface="Times New Roman" panose="02020603050405020304" pitchFamily="18" charset="0"/>
                <a:cs typeface="Times New Roman" panose="02020603050405020304" pitchFamily="18" charset="0"/>
              </a:rPr>
              <a:t>à suivre le programme d’enseignement destiné aux élèves ayant une </a:t>
            </a:r>
            <a:r>
              <a:rPr lang="fr-CA" sz="1600" dirty="0" smtClean="0">
                <a:latin typeface="Times New Roman" panose="02020603050405020304" pitchFamily="18" charset="0"/>
                <a:cs typeface="Times New Roman" panose="02020603050405020304" pitchFamily="18" charset="0"/>
              </a:rPr>
              <a:t>		  déficience </a:t>
            </a:r>
            <a:r>
              <a:rPr lang="fr-CA" sz="1600" dirty="0">
                <a:latin typeface="Times New Roman" panose="02020603050405020304" pitchFamily="18" charset="0"/>
                <a:cs typeface="Times New Roman" panose="02020603050405020304" pitchFamily="18" charset="0"/>
              </a:rPr>
              <a:t>intellectuelle légère;</a:t>
            </a:r>
            <a:r>
              <a:rPr lang="fr-CA" dirty="0">
                <a:latin typeface="Times New Roman" panose="02020603050405020304" pitchFamily="18" charset="0"/>
                <a:cs typeface="Times New Roman" panose="02020603050405020304" pitchFamily="18" charset="0"/>
              </a:rPr>
              <a:t> </a:t>
            </a:r>
            <a:endParaRPr lang="fr-CA" dirty="0" smtClean="0">
              <a:latin typeface="Times New Roman" panose="02020603050405020304" pitchFamily="18" charset="0"/>
              <a:cs typeface="Times New Roman" panose="02020603050405020304" pitchFamily="18" charset="0"/>
            </a:endParaRPr>
          </a:p>
          <a:p>
            <a:pPr marL="0" lvl="4"/>
            <a:endParaRPr lang="fr-CA" sz="1600" dirty="0">
              <a:latin typeface="Times New Roman" panose="02020603050405020304" pitchFamily="18" charset="0"/>
              <a:cs typeface="Times New Roman" panose="02020603050405020304" pitchFamily="18" charset="0"/>
            </a:endParaRPr>
          </a:p>
          <a:p>
            <a:pPr marL="0" lvl="4"/>
            <a:r>
              <a:rPr lang="fr-CA" sz="1600" dirty="0" smtClean="0">
                <a:latin typeface="Times New Roman" panose="02020603050405020304" pitchFamily="18" charset="0"/>
                <a:cs typeface="Times New Roman" panose="02020603050405020304" pitchFamily="18" charset="0"/>
              </a:rPr>
              <a:t>		* une </a:t>
            </a:r>
            <a:r>
              <a:rPr lang="fr-CA" sz="1600" dirty="0">
                <a:latin typeface="Times New Roman" panose="02020603050405020304" pitchFamily="18" charset="0"/>
                <a:cs typeface="Times New Roman" panose="02020603050405020304" pitchFamily="18" charset="0"/>
              </a:rPr>
              <a:t>aptitude limitée à l’apprentissage scolaire, à l’adaptation sociale et à subvenir à </a:t>
            </a:r>
            <a:r>
              <a:rPr lang="fr-CA" sz="1600" dirty="0" smtClean="0">
                <a:latin typeface="Times New Roman" panose="02020603050405020304" pitchFamily="18" charset="0"/>
                <a:cs typeface="Times New Roman" panose="02020603050405020304" pitchFamily="18" charset="0"/>
              </a:rPr>
              <a:t>		   ses </a:t>
            </a:r>
            <a:r>
              <a:rPr lang="fr-CA" sz="1600" dirty="0">
                <a:latin typeface="Times New Roman" panose="02020603050405020304" pitchFamily="18" charset="0"/>
                <a:cs typeface="Times New Roman" panose="02020603050405020304" pitchFamily="18" charset="0"/>
              </a:rPr>
              <a:t>besoins. </a:t>
            </a:r>
            <a:r>
              <a:rPr lang="fr-CA" sz="1600" b="1" dirty="0">
                <a:latin typeface="Times New Roman" panose="02020603050405020304" pitchFamily="18" charset="0"/>
                <a:cs typeface="Times New Roman" panose="02020603050405020304" pitchFamily="18" charset="0"/>
              </a:rPr>
              <a:t>	</a:t>
            </a:r>
            <a:endParaRPr lang="fr-CA" sz="1600" dirty="0">
              <a:latin typeface="Times New Roman" panose="02020603050405020304" pitchFamily="18" charset="0"/>
              <a:cs typeface="Times New Roman" panose="02020603050405020304" pitchFamily="18" charset="0"/>
            </a:endParaRPr>
          </a:p>
          <a:p>
            <a:pPr marL="0" lvl="4"/>
            <a:endParaRPr lang="fr-CA" sz="2000"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1600" dirty="0">
                <a:latin typeface="Times New Roman" panose="02020603050405020304" pitchFamily="18" charset="0"/>
                <a:cs typeface="Times New Roman" panose="02020603050405020304" pitchFamily="18" charset="0"/>
              </a:rPr>
              <a:t>		</a:t>
            </a: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931930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2" end="12"/>
                                            </p:txEl>
                                          </p:spTgt>
                                        </p:tgtEl>
                                        <p:attrNameLst>
                                          <p:attrName>style.visibility</p:attrName>
                                        </p:attrNameLst>
                                      </p:cBhvr>
                                      <p:to>
                                        <p:strVal val="visible"/>
                                      </p:to>
                                    </p:set>
                                    <p:animEffect transition="in" filter="fade">
                                      <p:cBhvr>
                                        <p:cTn id="56" dur="1000"/>
                                        <p:tgtEl>
                                          <p:spTgt spid="10">
                                            <p:txEl>
                                              <p:pRg st="12" end="12"/>
                                            </p:txEl>
                                          </p:spTgt>
                                        </p:tgtEl>
                                      </p:cBhvr>
                                    </p:animEffect>
                                    <p:anim calcmode="lin" valueType="num">
                                      <p:cBhvr>
                                        <p:cTn id="57"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4400" b="1" i="1" dirty="0" smtClean="0">
                <a:solidFill>
                  <a:srgbClr val="FFFF00"/>
                </a:solidFill>
              </a:rPr>
              <a:t>Concept de base en enseignement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Left-Right Arrow 2"/>
          <p:cNvSpPr/>
          <p:nvPr/>
        </p:nvSpPr>
        <p:spPr>
          <a:xfrm>
            <a:off x="2303915" y="2004114"/>
            <a:ext cx="3352800" cy="789432"/>
          </a:xfrm>
          <a:prstGeom prst="lef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6" name="TextBox 5"/>
          <p:cNvSpPr txBox="1"/>
          <p:nvPr/>
        </p:nvSpPr>
        <p:spPr>
          <a:xfrm>
            <a:off x="457200" y="2075664"/>
            <a:ext cx="1846716" cy="523220"/>
          </a:xfrm>
          <a:prstGeom prst="rect">
            <a:avLst/>
          </a:prstGeom>
          <a:noFill/>
        </p:spPr>
        <p:txBody>
          <a:bodyPr wrap="square" rtlCol="0">
            <a:spAutoFit/>
          </a:bodyPr>
          <a:lstStyle/>
          <a:p>
            <a:r>
              <a:rPr lang="en-CA" sz="2800" b="1" dirty="0" smtClean="0">
                <a:solidFill>
                  <a:srgbClr val="002060"/>
                </a:solidFill>
                <a:effectLst>
                  <a:outerShdw blurRad="38100" dist="38100" dir="2700000" algn="tl">
                    <a:srgbClr val="000000">
                      <a:alpha val="43137"/>
                    </a:srgbClr>
                  </a:outerShdw>
                </a:effectLst>
              </a:rPr>
              <a:t>Enseignant</a:t>
            </a:r>
            <a:endParaRPr lang="en-CA" sz="2800" b="1" dirty="0">
              <a:solidFill>
                <a:srgbClr val="002060"/>
              </a:solidFill>
              <a:effectLst>
                <a:outerShdw blurRad="38100" dist="38100" dir="2700000" algn="tl">
                  <a:srgbClr val="000000">
                    <a:alpha val="43137"/>
                  </a:srgbClr>
                </a:outerShdw>
              </a:effectLst>
            </a:endParaRPr>
          </a:p>
        </p:txBody>
      </p:sp>
      <p:pic>
        <p:nvPicPr>
          <p:cNvPr id="13314" name="Picture 2" descr="https://encrypted-tbn3.gstatic.com/images?q=tbn:ANd9GcSh5xP66hBPZSbLtz5BoeW06RRqMuPk1H29kSgSMatnDCB9QxrKZ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1" y="3223314"/>
            <a:ext cx="7551502" cy="3429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806187" y="2004114"/>
            <a:ext cx="1777090" cy="523220"/>
          </a:xfrm>
          <a:prstGeom prst="rect">
            <a:avLst/>
          </a:prstGeom>
          <a:noFill/>
        </p:spPr>
        <p:txBody>
          <a:bodyPr wrap="none" rtlCol="0">
            <a:spAutoFit/>
          </a:bodyPr>
          <a:lstStyle/>
          <a:p>
            <a:r>
              <a:rPr lang="en-CA" sz="2800" b="1" dirty="0" err="1" smtClean="0">
                <a:solidFill>
                  <a:srgbClr val="002060"/>
                </a:solidFill>
                <a:effectLst>
                  <a:outerShdw blurRad="38100" dist="38100" dir="2700000" algn="tl">
                    <a:srgbClr val="000000">
                      <a:alpha val="43137"/>
                    </a:srgbClr>
                  </a:outerShdw>
                </a:effectLst>
              </a:rPr>
              <a:t>Apprenant</a:t>
            </a:r>
            <a:endParaRPr lang="en-CA" sz="2800" b="1" dirty="0">
              <a:solidFill>
                <a:srgbClr val="002060"/>
              </a:solidFill>
              <a:effectLst>
                <a:outerShdw blurRad="38100" dist="38100" dir="2700000" algn="tl">
                  <a:srgbClr val="000000">
                    <a:alpha val="43137"/>
                  </a:srgbClr>
                </a:outerShdw>
              </a:effectLst>
            </a:endParaRPr>
          </a:p>
        </p:txBody>
      </p:sp>
      <p:sp>
        <p:nvSpPr>
          <p:cNvPr id="7" name="Slide Number Placeholder 6"/>
          <p:cNvSpPr>
            <a:spLocks noGrp="1"/>
          </p:cNvSpPr>
          <p:nvPr>
            <p:ph type="sldNum" sz="quarter" idx="12"/>
          </p:nvPr>
        </p:nvSpPr>
        <p:spPr/>
        <p:txBody>
          <a:bodyPr/>
          <a:lstStyle/>
          <a:p>
            <a:fld id="{39D1954C-0CE5-4062-9D93-4B5A6F9BC0F3}" type="slidenum">
              <a:rPr lang="en-US" smtClean="0"/>
              <a:pPr/>
              <a:t>24</a:t>
            </a:fld>
            <a:endParaRPr lang="en-US"/>
          </a:p>
        </p:txBody>
      </p:sp>
      <p:sp>
        <p:nvSpPr>
          <p:cNvPr id="8" name="Rectangle 7"/>
          <p:cNvSpPr/>
          <p:nvPr/>
        </p:nvSpPr>
        <p:spPr>
          <a:xfrm>
            <a:off x="855277" y="1065213"/>
            <a:ext cx="7428252" cy="584775"/>
          </a:xfrm>
          <a:prstGeom prst="rect">
            <a:avLst/>
          </a:prstGeom>
        </p:spPr>
        <p:txBody>
          <a:bodyPr wrap="none">
            <a:spAutoFit/>
          </a:bodyPr>
          <a:lstStyle/>
          <a:p>
            <a:pPr lvl="0"/>
            <a:r>
              <a:rPr lang="en-CA" sz="3200" b="1" dirty="0" smtClean="0">
                <a:solidFill>
                  <a:srgbClr val="FF0000"/>
                </a:solidFill>
                <a:effectLst>
                  <a:outerShdw blurRad="38100" dist="38100" dir="2700000" algn="tl">
                    <a:srgbClr val="000000">
                      <a:alpha val="43137"/>
                    </a:srgbClr>
                  </a:outerShdw>
                </a:effectLst>
              </a:rPr>
              <a:t>Processus d’enseignement-apprentissage</a:t>
            </a:r>
            <a:endParaRPr lang="en-CA" sz="32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0898658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13314"/>
                                        </p:tgtEl>
                                        <p:attrNameLst>
                                          <p:attrName>style.visibility</p:attrName>
                                        </p:attrNameLst>
                                      </p:cBhvr>
                                      <p:to>
                                        <p:strVal val="visible"/>
                                      </p:to>
                                    </p:set>
                                    <p:animEffect transition="in" filter="wheel(1)">
                                      <p:cBhvr>
                                        <p:cTn id="14" dur="2000"/>
                                        <p:tgtEl>
                                          <p:spTgt spid="1331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32"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out)">
                                      <p:cBhvr>
                                        <p:cTn id="19" dur="2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9"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endParaRPr lang="en-US" sz="4400" b="1" i="1" dirty="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25</a:t>
            </a:fld>
            <a:endParaRPr lang="en-US"/>
          </a:p>
        </p:txBody>
      </p:sp>
      <p:sp>
        <p:nvSpPr>
          <p:cNvPr id="10" name="Rectangle 9"/>
          <p:cNvSpPr/>
          <p:nvPr/>
        </p:nvSpPr>
        <p:spPr>
          <a:xfrm>
            <a:off x="155574" y="1219199"/>
            <a:ext cx="8988426" cy="5786199"/>
          </a:xfrm>
          <a:prstGeom prst="rect">
            <a:avLst/>
          </a:prstGeom>
        </p:spPr>
        <p:txBody>
          <a:bodyPr wrap="square">
            <a:spAutoFit/>
          </a:bodyPr>
          <a:lstStyle/>
          <a:p>
            <a:endParaRPr lang="en-CA" sz="2000" b="1" dirty="0" smtClean="0">
              <a:latin typeface="Times New Roman" panose="02020603050405020304" pitchFamily="18" charset="0"/>
              <a:cs typeface="Times New Roman" panose="02020603050405020304" pitchFamily="18" charset="0"/>
            </a:endParaRPr>
          </a:p>
          <a:p>
            <a:r>
              <a:rPr lang="en-CA" sz="2600" b="1" dirty="0" smtClean="0">
                <a:latin typeface="Times New Roman" panose="02020603050405020304" pitchFamily="18" charset="0"/>
                <a:cs typeface="Times New Roman" panose="02020603050405020304" pitchFamily="18" charset="0"/>
              </a:rPr>
              <a:t>L’apprentissage (processus) et les apprentissages (produits)</a:t>
            </a:r>
          </a:p>
          <a:p>
            <a:endParaRPr lang="en-CA" sz="2800" b="1" dirty="0" smtClean="0">
              <a:latin typeface="Times New Roman" panose="02020603050405020304" pitchFamily="18" charset="0"/>
              <a:cs typeface="Times New Roman" panose="02020603050405020304" pitchFamily="18" charset="0"/>
            </a:endParaRPr>
          </a:p>
          <a:p>
            <a:endParaRPr lang="en-CA" sz="2800" b="1" dirty="0">
              <a:latin typeface="Times New Roman" panose="02020603050405020304" pitchFamily="18" charset="0"/>
              <a:cs typeface="Times New Roman" panose="02020603050405020304" pitchFamily="18" charset="0"/>
            </a:endParaRPr>
          </a:p>
          <a:p>
            <a:r>
              <a:rPr lang="en-CA" sz="2400" b="1" dirty="0" smtClean="0">
                <a:latin typeface="Times New Roman" panose="02020603050405020304" pitchFamily="18" charset="0"/>
                <a:cs typeface="Times New Roman" panose="02020603050405020304" pitchFamily="18" charset="0"/>
              </a:rPr>
              <a:t>Les  deux moments de l’apprentissage</a:t>
            </a:r>
          </a:p>
          <a:p>
            <a:endParaRPr lang="en-CA" sz="2800" b="1" dirty="0" smtClean="0">
              <a:latin typeface="Times New Roman" panose="02020603050405020304" pitchFamily="18" charset="0"/>
              <a:cs typeface="Times New Roman" panose="02020603050405020304" pitchFamily="18" charset="0"/>
            </a:endParaRPr>
          </a:p>
          <a:p>
            <a:r>
              <a:rPr lang="en-CA" sz="2800" b="1" dirty="0">
                <a:latin typeface="Times New Roman" panose="02020603050405020304" pitchFamily="18" charset="0"/>
                <a:cs typeface="Times New Roman" panose="02020603050405020304" pitchFamily="18" charset="0"/>
              </a:rPr>
              <a:t>	</a:t>
            </a:r>
          </a:p>
          <a:p>
            <a:pPr marL="342900" indent="-342900">
              <a:buFont typeface="Arial" charset="0"/>
              <a:buChar char="•"/>
            </a:pPr>
            <a:r>
              <a:rPr lang="fr-CA" sz="2400" b="1" dirty="0" smtClean="0">
                <a:latin typeface="Times New Roman" panose="02020603050405020304" pitchFamily="18" charset="0"/>
                <a:cs typeface="Times New Roman" panose="02020603050405020304" pitchFamily="18" charset="0"/>
              </a:rPr>
              <a:t>Processus (enseignant) : </a:t>
            </a:r>
            <a:r>
              <a:rPr lang="fr-CA" sz="2000" dirty="0" smtClean="0">
                <a:latin typeface="Times New Roman" panose="02020603050405020304" pitchFamily="18" charset="0"/>
                <a:cs typeface="Times New Roman" panose="02020603050405020304" pitchFamily="18" charset="0"/>
              </a:rPr>
              <a:t>accent mis sur le développement, l’actualisation et l’adaptation</a:t>
            </a:r>
          </a:p>
          <a:p>
            <a:endParaRPr lang="fr-CA" sz="20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fr-CA" sz="2400" b="1" dirty="0" smtClean="0">
                <a:latin typeface="Times New Roman" panose="02020603050405020304" pitchFamily="18" charset="0"/>
                <a:cs typeface="Times New Roman" panose="02020603050405020304" pitchFamily="18" charset="0"/>
              </a:rPr>
              <a:t>Produits (apprenant) : </a:t>
            </a:r>
            <a:r>
              <a:rPr lang="fr-CA" sz="2000" dirty="0">
                <a:latin typeface="Times New Roman" panose="02020603050405020304" pitchFamily="18" charset="0"/>
                <a:cs typeface="Times New Roman" panose="02020603050405020304" pitchFamily="18" charset="0"/>
              </a:rPr>
              <a:t>accent mis </a:t>
            </a:r>
            <a:r>
              <a:rPr lang="fr-CA" sz="2000" dirty="0" smtClean="0">
                <a:latin typeface="Times New Roman" panose="02020603050405020304" pitchFamily="18" charset="0"/>
                <a:cs typeface="Times New Roman" panose="02020603050405020304" pitchFamily="18" charset="0"/>
              </a:rPr>
              <a:t>sur les connaissances, les réponses apprises et </a:t>
            </a:r>
            <a:r>
              <a:rPr lang="fr-CA" sz="2000" dirty="0">
                <a:latin typeface="Times New Roman" panose="02020603050405020304" pitchFamily="18" charset="0"/>
                <a:cs typeface="Times New Roman" panose="02020603050405020304" pitchFamily="18" charset="0"/>
              </a:rPr>
              <a:t>les comportements </a:t>
            </a: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59751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endParaRPr lang="en-US" sz="4400" b="1" i="1" dirty="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26</a:t>
            </a:fld>
            <a:endParaRPr lang="en-US"/>
          </a:p>
        </p:txBody>
      </p:sp>
      <p:sp>
        <p:nvSpPr>
          <p:cNvPr id="10" name="Rectangle 9"/>
          <p:cNvSpPr/>
          <p:nvPr/>
        </p:nvSpPr>
        <p:spPr>
          <a:xfrm>
            <a:off x="155574" y="1219199"/>
            <a:ext cx="8988426" cy="5262979"/>
          </a:xfrm>
          <a:prstGeom prst="rect">
            <a:avLst/>
          </a:prstGeom>
        </p:spPr>
        <p:txBody>
          <a:bodyPr wrap="square">
            <a:spAutoFit/>
          </a:bodyPr>
          <a:lstStyle/>
          <a:p>
            <a:r>
              <a:rPr lang="en-CA" sz="2400" b="1" dirty="0" smtClean="0">
                <a:latin typeface="Times New Roman" panose="02020603050405020304" pitchFamily="18" charset="0"/>
                <a:cs typeface="Times New Roman" panose="02020603050405020304" pitchFamily="18" charset="0"/>
              </a:rPr>
              <a:t>Classification associée  aux domaines de l’apprentissage scolaire : </a:t>
            </a:r>
            <a:r>
              <a:rPr lang="en-CA" sz="2000" dirty="0" smtClean="0">
                <a:latin typeface="Times New Roman" panose="02020603050405020304" pitchFamily="18" charset="0"/>
                <a:cs typeface="Times New Roman" panose="02020603050405020304" pitchFamily="18" charset="0"/>
              </a:rPr>
              <a:t>Bloom et ses collègues proposent une typologie permettant de classifier les objectifs ou résultats d’apprentissage poursuivis à l’école en trois grands domaines.</a:t>
            </a:r>
            <a:endParaRPr lang="en-CA" sz="2000" b="1" dirty="0" smtClean="0">
              <a:latin typeface="Times New Roman" panose="02020603050405020304" pitchFamily="18" charset="0"/>
              <a:cs typeface="Times New Roman" panose="02020603050405020304" pitchFamily="18" charset="0"/>
            </a:endParaRPr>
          </a:p>
          <a:p>
            <a:endParaRPr lang="en-CA" sz="2400" b="1" dirty="0">
              <a:latin typeface="Times New Roman" panose="02020603050405020304" pitchFamily="18" charset="0"/>
              <a:cs typeface="Times New Roman" panose="02020603050405020304" pitchFamily="18" charset="0"/>
            </a:endParaRPr>
          </a:p>
          <a:p>
            <a:pPr marL="457200" indent="-457200">
              <a:buAutoNum type="arabicPeriod"/>
            </a:pPr>
            <a:r>
              <a:rPr lang="en-CA" sz="2000" b="1" dirty="0" smtClean="0">
                <a:latin typeface="Times New Roman" panose="02020603050405020304" pitchFamily="18" charset="0"/>
                <a:cs typeface="Times New Roman" panose="02020603050405020304" pitchFamily="18" charset="0"/>
              </a:rPr>
              <a:t>Domaine cognitif : </a:t>
            </a:r>
            <a:r>
              <a:rPr lang="en-CA" sz="2000" dirty="0" smtClean="0">
                <a:latin typeface="Times New Roman" panose="02020603050405020304" pitchFamily="18" charset="0"/>
                <a:cs typeface="Times New Roman" panose="02020603050405020304" pitchFamily="18" charset="0"/>
              </a:rPr>
              <a:t>qui concerne tous les apprentissages relatifs aux connaissances et aux habiletés intellectuelles ( par exemple, nommer les lettres de</a:t>
            </a:r>
          </a:p>
          <a:p>
            <a:r>
              <a:rPr lang="en-CA" sz="2000" dirty="0" smtClean="0">
                <a:latin typeface="Times New Roman" panose="02020603050405020304" pitchFamily="18" charset="0"/>
                <a:cs typeface="Times New Roman" panose="02020603050405020304" pitchFamily="18" charset="0"/>
              </a:rPr>
              <a:t>        l’alphabet, extraire la racine carrée d’un nombre).</a:t>
            </a:r>
          </a:p>
          <a:p>
            <a:endParaRPr lang="en-CA" sz="2800" dirty="0">
              <a:latin typeface="Times New Roman" panose="02020603050405020304" pitchFamily="18" charset="0"/>
              <a:cs typeface="Times New Roman" panose="02020603050405020304" pitchFamily="18" charset="0"/>
            </a:endParaRPr>
          </a:p>
          <a:p>
            <a:pPr marL="457200" indent="-457200">
              <a:buAutoNum type="arabicPeriod" startAt="2"/>
            </a:pPr>
            <a:r>
              <a:rPr lang="en-CA" sz="2000" b="1" dirty="0" smtClean="0">
                <a:latin typeface="Times New Roman" panose="02020603050405020304" pitchFamily="18" charset="0"/>
                <a:cs typeface="Times New Roman" panose="02020603050405020304" pitchFamily="18" charset="0"/>
              </a:rPr>
              <a:t>Domaine affectif : </a:t>
            </a:r>
            <a:r>
              <a:rPr lang="en-CA" sz="2000" dirty="0" smtClean="0">
                <a:latin typeface="Times New Roman" panose="02020603050405020304" pitchFamily="18" charset="0"/>
                <a:cs typeface="Times New Roman" panose="02020603050405020304" pitchFamily="18" charset="0"/>
              </a:rPr>
              <a:t> également désigné sous le nom de « domaine socioaffectif », </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qui inclut tous les apprentissages scolaires associés aux attitudes, valoriser la</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diversité) et aux valeurs (par</a:t>
            </a:r>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exemple, adopter une attitude de respect envers les</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différences individuelles.</a:t>
            </a:r>
          </a:p>
          <a:p>
            <a:r>
              <a:rPr lang="en-CA" sz="2000" dirty="0" smtClean="0">
                <a:latin typeface="Times New Roman" panose="02020603050405020304" pitchFamily="18" charset="0"/>
                <a:cs typeface="Times New Roman" panose="02020603050405020304" pitchFamily="18" charset="0"/>
              </a:rPr>
              <a:t> </a:t>
            </a:r>
            <a:endParaRPr lang="en-CA" sz="2000"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 </a:t>
            </a:r>
            <a:r>
              <a:rPr lang="en-CA" sz="2000" b="1" dirty="0">
                <a:latin typeface="Times New Roman" panose="02020603050405020304" pitchFamily="18" charset="0"/>
                <a:cs typeface="Times New Roman" panose="02020603050405020304" pitchFamily="18" charset="0"/>
              </a:rPr>
              <a:t>Domaine </a:t>
            </a:r>
            <a:r>
              <a:rPr lang="en-CA" sz="2000" b="1" dirty="0" smtClean="0">
                <a:latin typeface="Times New Roman" panose="02020603050405020304" pitchFamily="18" charset="0"/>
                <a:cs typeface="Times New Roman" panose="02020603050405020304" pitchFamily="18" charset="0"/>
              </a:rPr>
              <a:t>psychomoteur : </a:t>
            </a:r>
            <a:r>
              <a:rPr lang="en-CA" sz="2000" dirty="0" smtClean="0">
                <a:latin typeface="Times New Roman" panose="02020603050405020304" pitchFamily="18" charset="0"/>
                <a:cs typeface="Times New Roman" panose="02020603050405020304" pitchFamily="18" charset="0"/>
              </a:rPr>
              <a:t>qui porte sur les apprentissages scolaires impliquant la</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maîtrise d’ une habileté </a:t>
            </a:r>
            <a:r>
              <a:rPr lang="en-CA" sz="2000" dirty="0">
                <a:latin typeface="Times New Roman" panose="02020603050405020304" pitchFamily="18" charset="0"/>
                <a:cs typeface="Times New Roman" panose="02020603050405020304" pitchFamily="18" charset="0"/>
              </a:rPr>
              <a:t>motrice ou </a:t>
            </a:r>
            <a:r>
              <a:rPr lang="en-CA" sz="2000" dirty="0" smtClean="0">
                <a:latin typeface="Times New Roman" panose="02020603050405020304" pitchFamily="18" charset="0"/>
                <a:cs typeface="Times New Roman" panose="02020603050405020304" pitchFamily="18" charset="0"/>
              </a:rPr>
              <a:t>psychomotrice (par exemple, tracer les lettres </a:t>
            </a:r>
          </a:p>
          <a:p>
            <a:r>
              <a:rPr lang="en-CA" sz="2000" dirty="0">
                <a:latin typeface="Times New Roman" panose="02020603050405020304" pitchFamily="18" charset="0"/>
                <a:cs typeface="Times New Roman" panose="02020603050405020304" pitchFamily="18" charset="0"/>
              </a:rPr>
              <a:t> </a:t>
            </a:r>
            <a:r>
              <a:rPr lang="en-CA" sz="2000" dirty="0" smtClean="0">
                <a:latin typeface="Times New Roman" panose="02020603050405020304" pitchFamily="18" charset="0"/>
                <a:cs typeface="Times New Roman" panose="02020603050405020304" pitchFamily="18" charset="0"/>
              </a:rPr>
              <a:t>     de l’alphabet, dribler un ballon de basketball)</a:t>
            </a:r>
          </a:p>
        </p:txBody>
      </p:sp>
    </p:spTree>
    <p:extLst>
      <p:ext uri="{BB962C8B-B14F-4D97-AF65-F5344CB8AC3E}">
        <p14:creationId xmlns:p14="http://schemas.microsoft.com/office/powerpoint/2010/main" val="341090709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1" end="11"/>
                                            </p:txEl>
                                          </p:spTgt>
                                        </p:tgtEl>
                                        <p:attrNameLst>
                                          <p:attrName>style.visibility</p:attrName>
                                        </p:attrNameLst>
                                      </p:cBhvr>
                                      <p:to>
                                        <p:strVal val="visible"/>
                                      </p:to>
                                    </p:set>
                                    <p:animEffect transition="in" filter="fade">
                                      <p:cBhvr>
                                        <p:cTn id="70" dur="1000"/>
                                        <p:tgtEl>
                                          <p:spTgt spid="10">
                                            <p:txEl>
                                              <p:pRg st="11" end="11"/>
                                            </p:txEl>
                                          </p:spTgt>
                                        </p:tgtEl>
                                      </p:cBhvr>
                                    </p:animEffect>
                                    <p:anim calcmode="lin" valueType="num">
                                      <p:cBhvr>
                                        <p:cTn id="71"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Effect transition="in" filter="fade">
                                      <p:cBhvr>
                                        <p:cTn id="77" dur="1000"/>
                                        <p:tgtEl>
                                          <p:spTgt spid="10">
                                            <p:txEl>
                                              <p:pRg st="12" end="12"/>
                                            </p:txEl>
                                          </p:spTgt>
                                        </p:tgtEl>
                                      </p:cBhvr>
                                    </p:animEffect>
                                    <p:anim calcmode="lin" valueType="num">
                                      <p:cBhvr>
                                        <p:cTn id="78"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27</a:t>
            </a:fld>
            <a:endParaRPr lang="en-US" dirty="0"/>
          </a:p>
        </p:txBody>
      </p:sp>
      <p:sp>
        <p:nvSpPr>
          <p:cNvPr id="10" name="Rectangle 9"/>
          <p:cNvSpPr/>
          <p:nvPr/>
        </p:nvSpPr>
        <p:spPr>
          <a:xfrm>
            <a:off x="155574" y="1219199"/>
            <a:ext cx="8988426" cy="6001643"/>
          </a:xfrm>
          <a:prstGeom prst="rect">
            <a:avLst/>
          </a:prstGeom>
        </p:spPr>
        <p:txBody>
          <a:bodyPr wrap="square">
            <a:spAutoFit/>
          </a:bodyPr>
          <a:lstStyle/>
          <a:p>
            <a:pPr lvl="0"/>
            <a:r>
              <a:rPr lang="en-CA" sz="2800" b="1" dirty="0" smtClean="0">
                <a:solidFill>
                  <a:srgbClr val="002060"/>
                </a:solidFill>
                <a:latin typeface="Times New Roman" panose="02020603050405020304" pitchFamily="18" charset="0"/>
                <a:cs typeface="Times New Roman" panose="02020603050405020304" pitchFamily="18" charset="0"/>
              </a:rPr>
              <a:t>3</a:t>
            </a:r>
            <a:r>
              <a:rPr lang="en-CA" sz="2800" b="1" dirty="0">
                <a:solidFill>
                  <a:srgbClr val="002060"/>
                </a:solidFill>
                <a:latin typeface="Times New Roman" panose="02020603050405020304" pitchFamily="18" charset="0"/>
                <a:cs typeface="Times New Roman" panose="02020603050405020304" pitchFamily="18" charset="0"/>
              </a:rPr>
              <a:t>. </a:t>
            </a:r>
            <a:r>
              <a:rPr lang="fr-CA" sz="2800" b="1" dirty="0" smtClean="0">
                <a:latin typeface="Times New Roman" panose="02020603050405020304" pitchFamily="18" charset="0"/>
                <a:cs typeface="Times New Roman" panose="02020603050405020304" pitchFamily="18" charset="0"/>
              </a:rPr>
              <a:t>La classification des catégories de connaissances</a:t>
            </a:r>
          </a:p>
          <a:p>
            <a:endParaRPr lang="fr-CA" sz="2800" b="1" i="1" dirty="0" smtClean="0">
              <a:latin typeface="Times New Roman" panose="02020603050405020304" pitchFamily="18" charset="0"/>
              <a:cs typeface="Times New Roman" panose="02020603050405020304" pitchFamily="18" charset="0"/>
            </a:endParaRPr>
          </a:p>
          <a:p>
            <a:endParaRPr lang="fr-CA" sz="2400" b="1" i="1" dirty="0" smtClean="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a:latin typeface="Times New Roman" panose="02020603050405020304" pitchFamily="18" charset="0"/>
                <a:cs typeface="Times New Roman" panose="02020603050405020304" pitchFamily="18" charset="0"/>
              </a:rPr>
              <a:t>Connaissances antérieures </a:t>
            </a:r>
            <a:r>
              <a:rPr lang="fr-CA" sz="2000" b="1"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e</a:t>
            </a:r>
            <a:r>
              <a:rPr lang="fr-CA" sz="2000" dirty="0" smtClean="0">
                <a:latin typeface="Times New Roman" panose="02020603050405020304" pitchFamily="18" charset="0"/>
                <a:cs typeface="Times New Roman" panose="02020603050405020304" pitchFamily="18" charset="0"/>
              </a:rPr>
              <a:t>nsemble </a:t>
            </a:r>
            <a:r>
              <a:rPr lang="fr-CA" sz="2000" dirty="0">
                <a:latin typeface="Times New Roman" panose="02020603050405020304" pitchFamily="18" charset="0"/>
                <a:cs typeface="Times New Roman" panose="02020603050405020304" pitchFamily="18" charset="0"/>
              </a:rPr>
              <a:t>des connaissances, des stratégies d’apprentissage et outils </a:t>
            </a:r>
            <a:r>
              <a:rPr lang="fr-CA" sz="2000" dirty="0" smtClean="0">
                <a:latin typeface="Times New Roman" panose="02020603050405020304" pitchFamily="18" charset="0"/>
                <a:cs typeface="Times New Roman" panose="02020603050405020304" pitchFamily="18" charset="0"/>
              </a:rPr>
              <a:t>intellectuels </a:t>
            </a:r>
            <a:r>
              <a:rPr lang="fr-CA" sz="2000" dirty="0">
                <a:latin typeface="Times New Roman" panose="02020603050405020304" pitchFamily="18" charset="0"/>
                <a:cs typeface="Times New Roman" panose="02020603050405020304" pitchFamily="18" charset="0"/>
              </a:rPr>
              <a:t>intégrés dans la structure cognitive </a:t>
            </a:r>
            <a:r>
              <a:rPr lang="fr-CA" sz="2000" dirty="0" smtClean="0">
                <a:latin typeface="Times New Roman" panose="02020603050405020304" pitchFamily="18" charset="0"/>
                <a:cs typeface="Times New Roman" panose="02020603050405020304" pitchFamily="18" charset="0"/>
              </a:rPr>
              <a:t>de</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l’apprenant</a:t>
            </a:r>
            <a:r>
              <a:rPr lang="fr-CA" sz="2000" b="1" dirty="0" smtClean="0">
                <a:latin typeface="Times New Roman" panose="02020603050405020304" pitchFamily="18" charset="0"/>
                <a:cs typeface="Times New Roman" panose="02020603050405020304" pitchFamily="18" charset="0"/>
              </a:rPr>
              <a:t>(apprentissages </a:t>
            </a:r>
            <a:r>
              <a:rPr lang="fr-CA" sz="2000" b="1" dirty="0">
                <a:latin typeface="Times New Roman" panose="02020603050405020304" pitchFamily="18" charset="0"/>
                <a:cs typeface="Times New Roman" panose="02020603050405020304" pitchFamily="18" charset="0"/>
              </a:rPr>
              <a:t>acquis</a:t>
            </a:r>
            <a:r>
              <a:rPr lang="fr-CA" sz="2000" b="1"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2"/>
            </a:pPr>
            <a:r>
              <a:rPr lang="fr-CA" sz="2000" b="1" dirty="0">
                <a:latin typeface="Times New Roman" panose="02020603050405020304" pitchFamily="18" charset="0"/>
                <a:cs typeface="Times New Roman" panose="02020603050405020304" pitchFamily="18" charset="0"/>
              </a:rPr>
              <a:t>Connaissances déclaratives </a:t>
            </a:r>
            <a:r>
              <a:rPr lang="fr-CA" sz="2000" b="1" dirty="0" smtClean="0">
                <a:latin typeface="Times New Roman" panose="02020603050405020304" pitchFamily="18" charset="0"/>
                <a:cs typeface="Times New Roman" panose="02020603050405020304" pitchFamily="18" charset="0"/>
              </a:rPr>
              <a:t>:</a:t>
            </a:r>
            <a:r>
              <a:rPr lang="fr-CA" sz="2000" dirty="0" smtClean="0">
                <a:latin typeface="Times New Roman" panose="02020603050405020304" pitchFamily="18" charset="0"/>
                <a:cs typeface="Times New Roman" panose="02020603050405020304" pitchFamily="18" charset="0"/>
              </a:rPr>
              <a:t>Correspondent </a:t>
            </a:r>
            <a:r>
              <a:rPr lang="fr-CA" sz="2000" dirty="0">
                <a:latin typeface="Times New Roman" panose="02020603050405020304" pitchFamily="18" charset="0"/>
                <a:cs typeface="Times New Roman" panose="02020603050405020304" pitchFamily="18" charset="0"/>
              </a:rPr>
              <a:t>aux divers types d’information pouvant être mémorisée </a:t>
            </a:r>
            <a:r>
              <a:rPr lang="fr-CA" sz="2000" dirty="0" smtClean="0">
                <a:latin typeface="Times New Roman" panose="02020603050405020304" pitchFamily="18" charset="0"/>
                <a:cs typeface="Times New Roman" panose="02020603050405020304" pitchFamily="18" charset="0"/>
              </a:rPr>
              <a:t>par l’apprenant</a:t>
            </a:r>
            <a:r>
              <a:rPr lang="fr-CA" sz="2000" dirty="0">
                <a:latin typeface="Times New Roman" panose="02020603050405020304" pitchFamily="18" charset="0"/>
                <a:cs typeface="Times New Roman" panose="02020603050405020304" pitchFamily="18" charset="0"/>
              </a:rPr>
              <a:t>. Les connaissances peuvent </a:t>
            </a:r>
            <a:r>
              <a:rPr lang="fr-CA" sz="2000" dirty="0" smtClean="0">
                <a:latin typeface="Times New Roman" panose="02020603050405020304" pitchFamily="18" charset="0"/>
                <a:cs typeface="Times New Roman" panose="02020603050405020304" pitchFamily="18" charset="0"/>
              </a:rPr>
              <a:t>s’exprimer</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r>
              <a:rPr lang="fr-CA" sz="2000" dirty="0">
                <a:latin typeface="Times New Roman" panose="02020603050405020304" pitchFamily="18" charset="0"/>
                <a:cs typeface="Times New Roman" panose="02020603050405020304" pitchFamily="18" charset="0"/>
              </a:rPr>
              <a:t>par une </a:t>
            </a:r>
            <a:r>
              <a:rPr lang="fr-CA" sz="2000" dirty="0" smtClean="0">
                <a:latin typeface="Times New Roman" panose="02020603050405020304" pitchFamily="18" charset="0"/>
                <a:cs typeface="Times New Roman" panose="02020603050405020304" pitchFamily="18" charset="0"/>
              </a:rPr>
              <a:t>réponse. </a:t>
            </a:r>
          </a:p>
          <a:p>
            <a:pPr marL="457200" lvl="4" indent="-457200">
              <a:buAutoNum type="arabicPeriod" startAt="3"/>
            </a:pPr>
            <a:r>
              <a:rPr lang="fr-CA" sz="2000" b="1" dirty="0">
                <a:latin typeface="Times New Roman" panose="02020603050405020304" pitchFamily="18" charset="0"/>
                <a:cs typeface="Times New Roman" panose="02020603050405020304" pitchFamily="18" charset="0"/>
              </a:rPr>
              <a:t>Connaissances procédurales : </a:t>
            </a:r>
            <a:r>
              <a:rPr lang="fr-CA" sz="2000" dirty="0" smtClean="0">
                <a:latin typeface="Times New Roman" panose="02020603050405020304" pitchFamily="18" charset="0"/>
                <a:cs typeface="Times New Roman" panose="02020603050405020304" pitchFamily="18" charset="0"/>
              </a:rPr>
              <a:t>Application </a:t>
            </a:r>
            <a:r>
              <a:rPr lang="fr-CA" sz="2000" dirty="0">
                <a:latin typeface="Times New Roman" panose="02020603050405020304" pitchFamily="18" charset="0"/>
                <a:cs typeface="Times New Roman" panose="02020603050405020304" pitchFamily="18" charset="0"/>
              </a:rPr>
              <a:t>d’une procédure menant à la résolution d’un problème </a:t>
            </a:r>
            <a:r>
              <a:rPr lang="fr-CA" sz="2000" dirty="0" smtClean="0">
                <a:latin typeface="Times New Roman" panose="02020603050405020304" pitchFamily="18" charset="0"/>
                <a:cs typeface="Times New Roman" panose="02020603050405020304" pitchFamily="18" charset="0"/>
              </a:rPr>
              <a:t>donné ou </a:t>
            </a:r>
            <a:r>
              <a:rPr lang="fr-CA" sz="2000" dirty="0">
                <a:latin typeface="Times New Roman" panose="02020603050405020304" pitchFamily="18" charset="0"/>
                <a:cs typeface="Times New Roman" panose="02020603050405020304" pitchFamily="18" charset="0"/>
              </a:rPr>
              <a:t>l’applications d’étapes permettant la réalisation d’une </a:t>
            </a:r>
            <a:r>
              <a:rPr lang="fr-CA" sz="2000" dirty="0" smtClean="0">
                <a:latin typeface="Times New Roman" panose="02020603050405020304" pitchFamily="18" charset="0"/>
                <a:cs typeface="Times New Roman" panose="02020603050405020304" pitchFamily="18" charset="0"/>
              </a:rPr>
              <a:t>activité intellectuelle </a:t>
            </a:r>
            <a:r>
              <a:rPr lang="fr-CA" sz="2000" dirty="0">
                <a:latin typeface="Times New Roman" panose="02020603050405020304" pitchFamily="18" charset="0"/>
                <a:cs typeface="Times New Roman" panose="02020603050405020304" pitchFamily="18" charset="0"/>
              </a:rPr>
              <a:t>complexe. Elles correspondent à un </a:t>
            </a:r>
            <a:endParaRPr lang="fr-CA" sz="2000" dirty="0" smtClean="0">
              <a:latin typeface="Times New Roman" panose="02020603050405020304" pitchFamily="18" charset="0"/>
              <a:cs typeface="Times New Roman" panose="02020603050405020304" pitchFamily="18" charset="0"/>
            </a:endParaRP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savoir-faire</a:t>
            </a:r>
            <a:r>
              <a:rPr lang="fr-CA" sz="2000" dirty="0">
                <a:latin typeface="Times New Roman" panose="02020603050405020304" pitchFamily="18" charset="0"/>
                <a:cs typeface="Times New Roman" panose="02020603050405020304" pitchFamily="18" charset="0"/>
              </a:rPr>
              <a:t>.</a:t>
            </a:r>
          </a:p>
          <a:p>
            <a:pPr marL="457200" lvl="4" indent="-457200">
              <a:buAutoNum type="arabicPeriod" startAt="4"/>
            </a:pPr>
            <a:r>
              <a:rPr lang="fr-CA" sz="2000" b="1" dirty="0" smtClean="0">
                <a:latin typeface="Times New Roman" panose="02020603050405020304" pitchFamily="18" charset="0"/>
                <a:cs typeface="Times New Roman" panose="02020603050405020304" pitchFamily="18" charset="0"/>
              </a:rPr>
              <a:t>Connaissances </a:t>
            </a:r>
            <a:r>
              <a:rPr lang="fr-CA" sz="2000" b="1" dirty="0">
                <a:latin typeface="Times New Roman" panose="02020603050405020304" pitchFamily="18" charset="0"/>
                <a:cs typeface="Times New Roman" panose="02020603050405020304" pitchFamily="18" charset="0"/>
              </a:rPr>
              <a:t>conditionnelles </a:t>
            </a:r>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Capacité </a:t>
            </a:r>
            <a:r>
              <a:rPr lang="fr-CA" sz="2000" dirty="0">
                <a:latin typeface="Times New Roman" panose="02020603050405020304" pitchFamily="18" charset="0"/>
                <a:cs typeface="Times New Roman" panose="02020603050405020304" pitchFamily="18" charset="0"/>
              </a:rPr>
              <a:t>à utiliser le contexte pour déterminer la réponse à apporter </a:t>
            </a:r>
            <a:r>
              <a:rPr lang="fr-CA" sz="2000" dirty="0" smtClean="0">
                <a:latin typeface="Times New Roman" panose="02020603050405020304" pitchFamily="18" charset="0"/>
                <a:cs typeface="Times New Roman" panose="02020603050405020304" pitchFamily="18" charset="0"/>
              </a:rPr>
              <a:t>ou l’action </a:t>
            </a:r>
            <a:r>
              <a:rPr lang="fr-CA" sz="2000" dirty="0">
                <a:latin typeface="Times New Roman" panose="02020603050405020304" pitchFamily="18" charset="0"/>
                <a:cs typeface="Times New Roman" panose="02020603050405020304" pitchFamily="18" charset="0"/>
              </a:rPr>
              <a:t>à accomplir. Les connaissance conditionnelles font appel aux </a:t>
            </a:r>
            <a:r>
              <a:rPr lang="fr-CA" sz="2000" dirty="0" smtClean="0">
                <a:latin typeface="Times New Roman" panose="02020603050405020304" pitchFamily="18" charset="0"/>
                <a:cs typeface="Times New Roman" panose="02020603050405020304" pitchFamily="18" charset="0"/>
              </a:rPr>
              <a:t>processus </a:t>
            </a:r>
            <a:r>
              <a:rPr lang="fr-CA" sz="2000" dirty="0">
                <a:latin typeface="Times New Roman" panose="02020603050405020304" pitchFamily="18" charset="0"/>
                <a:cs typeface="Times New Roman" panose="02020603050405020304" pitchFamily="18" charset="0"/>
              </a:rPr>
              <a:t>cognitifs supérieurs de la taxonomie du domaine cognitif.</a:t>
            </a:r>
          </a:p>
          <a:p>
            <a:pPr marL="457200" lvl="4" indent="-457200">
              <a:buAutoNum type="arabicPeriod" startAt="2"/>
            </a:pPr>
            <a:endParaRPr lang="fr-CA" sz="2000" dirty="0"/>
          </a:p>
        </p:txBody>
      </p:sp>
    </p:spTree>
    <p:extLst>
      <p:ext uri="{BB962C8B-B14F-4D97-AF65-F5344CB8AC3E}">
        <p14:creationId xmlns:p14="http://schemas.microsoft.com/office/powerpoint/2010/main" val="61959870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Effect transition="in" filter="fade">
                                      <p:cBhvr>
                                        <p:cTn id="49" dur="1000"/>
                                        <p:tgtEl>
                                          <p:spTgt spid="10">
                                            <p:txEl>
                                              <p:pRg st="3" end="3"/>
                                            </p:txEl>
                                          </p:spTgt>
                                        </p:tgtEl>
                                      </p:cBhvr>
                                    </p:animEffect>
                                    <p:anim calcmode="lin" valueType="num">
                                      <p:cBhvr>
                                        <p:cTn id="5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4" end="4"/>
                                            </p:txEl>
                                          </p:spTgt>
                                        </p:tgtEl>
                                        <p:attrNameLst>
                                          <p:attrName>style.visibility</p:attrName>
                                        </p:attrNameLst>
                                      </p:cBhvr>
                                      <p:to>
                                        <p:strVal val="visible"/>
                                      </p:to>
                                    </p:set>
                                    <p:animEffect transition="in" filter="fade">
                                      <p:cBhvr>
                                        <p:cTn id="56" dur="1000"/>
                                        <p:tgtEl>
                                          <p:spTgt spid="10">
                                            <p:txEl>
                                              <p:pRg st="4" end="4"/>
                                            </p:txEl>
                                          </p:spTgt>
                                        </p:tgtEl>
                                      </p:cBhvr>
                                    </p:animEffect>
                                    <p:anim calcmode="lin" valueType="num">
                                      <p:cBhvr>
                                        <p:cTn id="57"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1275"/>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28</a:t>
            </a:fld>
            <a:endParaRPr lang="en-US" dirty="0"/>
          </a:p>
        </p:txBody>
      </p:sp>
      <p:sp>
        <p:nvSpPr>
          <p:cNvPr id="10" name="Rectangle 9"/>
          <p:cNvSpPr/>
          <p:nvPr/>
        </p:nvSpPr>
        <p:spPr>
          <a:xfrm>
            <a:off x="134554" y="1219200"/>
            <a:ext cx="8780846" cy="6001643"/>
          </a:xfrm>
          <a:prstGeom prst="rect">
            <a:avLst/>
          </a:prstGeom>
        </p:spPr>
        <p:txBody>
          <a:bodyPr wrap="square">
            <a:spAutoFit/>
          </a:bodyPr>
          <a:lstStyle/>
          <a:p>
            <a:pPr lvl="0"/>
            <a:r>
              <a:rPr lang="en-CA" sz="2400" b="1" dirty="0" smtClean="0">
                <a:solidFill>
                  <a:srgbClr val="002060"/>
                </a:solidFill>
                <a:latin typeface="Times New Roman" panose="02020603050405020304" pitchFamily="18" charset="0"/>
                <a:cs typeface="Times New Roman" panose="02020603050405020304" pitchFamily="18" charset="0"/>
              </a:rPr>
              <a:t>Les types d’apprentissage</a:t>
            </a:r>
          </a:p>
          <a:p>
            <a:pPr lvl="0"/>
            <a:endParaRPr lang="en-CA" sz="2400" b="1" dirty="0">
              <a:solidFill>
                <a:srgbClr val="002060"/>
              </a:solidFill>
              <a:latin typeface="Times New Roman" panose="02020603050405020304" pitchFamily="18" charset="0"/>
              <a:cs typeface="Times New Roman" panose="02020603050405020304" pitchFamily="18" charset="0"/>
            </a:endParaRPr>
          </a:p>
          <a:p>
            <a:pPr lvl="0"/>
            <a:endParaRPr lang="en-CA" sz="2400" b="1" dirty="0" smtClean="0">
              <a:solidFill>
                <a:srgbClr val="002060"/>
              </a:solidFill>
              <a:latin typeface="Times New Roman" panose="02020603050405020304" pitchFamily="18" charset="0"/>
              <a:cs typeface="Times New Roman" panose="02020603050405020304" pitchFamily="18" charset="0"/>
            </a:endParaRPr>
          </a:p>
          <a:p>
            <a:pPr marL="457200" indent="-457200">
              <a:buFont typeface="Arial" charset="0"/>
              <a:buChar char="•"/>
            </a:pPr>
            <a:r>
              <a:rPr lang="fr-CA" sz="2000" b="1" dirty="0" smtClean="0">
                <a:latin typeface="Times New Roman" panose="02020603050405020304" pitchFamily="18" charset="0"/>
                <a:cs typeface="Times New Roman" panose="02020603050405020304" pitchFamily="18" charset="0"/>
              </a:rPr>
              <a:t>informations </a:t>
            </a:r>
            <a:r>
              <a:rPr lang="fr-CA" sz="2000" b="1" dirty="0">
                <a:latin typeface="Times New Roman" panose="02020603050405020304" pitchFamily="18" charset="0"/>
                <a:cs typeface="Times New Roman" panose="02020603050405020304" pitchFamily="18" charset="0"/>
              </a:rPr>
              <a:t>verbales : </a:t>
            </a:r>
            <a:r>
              <a:rPr lang="fr-CA" sz="2000" dirty="0">
                <a:latin typeface="Times New Roman" panose="02020603050405020304" pitchFamily="18" charset="0"/>
                <a:cs typeface="Times New Roman" panose="02020603050405020304" pitchFamily="18" charset="0"/>
              </a:rPr>
              <a:t>constituent le matériel mental ou les  schémas utilisés pour représenter et communiquer la réalité. Ce sont des connaissances sémantiques qui permettent de nommer un objet ou une réalité, d’énoncer un fait, d’expliquer ou décrire un </a:t>
            </a:r>
            <a:r>
              <a:rPr lang="fr-CA" sz="2000" dirty="0" smtClean="0">
                <a:latin typeface="Times New Roman" panose="02020603050405020304" pitchFamily="18" charset="0"/>
                <a:cs typeface="Times New Roman" panose="02020603050405020304" pitchFamily="18" charset="0"/>
              </a:rPr>
              <a:t>phénomène.</a:t>
            </a:r>
          </a:p>
          <a:p>
            <a:endParaRPr lang="fr-CA" sz="2000" dirty="0" smtClean="0">
              <a:latin typeface="Times New Roman" panose="02020603050405020304" pitchFamily="18" charset="0"/>
              <a:cs typeface="Times New Roman" panose="02020603050405020304" pitchFamily="18" charset="0"/>
            </a:endParaRPr>
          </a:p>
          <a:p>
            <a:pPr marL="457200" indent="-457200">
              <a:buFont typeface="Arial" charset="0"/>
              <a:buChar char="•"/>
            </a:pPr>
            <a:r>
              <a:rPr lang="fr-CA" sz="2000" b="1" dirty="0" smtClean="0"/>
              <a:t>habiletés </a:t>
            </a:r>
            <a:r>
              <a:rPr lang="fr-CA" sz="2000" b="1" dirty="0"/>
              <a:t>intellectuelles : </a:t>
            </a:r>
            <a:r>
              <a:rPr lang="fr-CA" sz="2000" dirty="0"/>
              <a:t>constituent les opérations mentales effectuées sur les informations verbales et permettent de résoudre des problèmes, d'analyser un ensemble de </a:t>
            </a:r>
            <a:r>
              <a:rPr lang="fr-CA" sz="2000" dirty="0" smtClean="0"/>
              <a:t>données.</a:t>
            </a:r>
          </a:p>
          <a:p>
            <a:endParaRPr lang="fr-CA" sz="2000" dirty="0" smtClean="0"/>
          </a:p>
          <a:p>
            <a:pPr marL="457200" indent="-457200">
              <a:buFont typeface="Arial" charset="0"/>
              <a:buChar char="•"/>
            </a:pPr>
            <a:r>
              <a:rPr lang="fr-CA" sz="2000" b="1" dirty="0" smtClean="0"/>
              <a:t>habiletés </a:t>
            </a:r>
            <a:r>
              <a:rPr lang="fr-CA" sz="2000" b="1" dirty="0"/>
              <a:t>motrices : </a:t>
            </a:r>
            <a:r>
              <a:rPr lang="fr-CA" sz="2000" dirty="0"/>
              <a:t>représentent les habileté impliquant une activité physique simple (comme tracer une lettre) ou complexe (comme nager). Les habiletés motrices relèvent du domaine psychomoteur. </a:t>
            </a:r>
          </a:p>
          <a:p>
            <a:pPr marL="457200" indent="-457200">
              <a:buFont typeface="Arial" charset="0"/>
              <a:buChar char="•"/>
            </a:pPr>
            <a:endParaRPr lang="fr-CA" sz="2000" b="1" dirty="0" smtClean="0">
              <a:uFill>
                <a:solidFill/>
              </a:uFill>
              <a:latin typeface="Times New Roman Bold" panose="02020803070505020304" pitchFamily="18" charset="0"/>
              <a:ea typeface="Cambria"/>
              <a:cs typeface="Times New Roman Bold" panose="02020803070505020304" pitchFamily="18" charset="0"/>
              <a:sym typeface="Cambria"/>
            </a:endParaRPr>
          </a:p>
          <a:p>
            <a:pPr lvl="0"/>
            <a:endParaRPr lang="en-CA" sz="2600" b="1" dirty="0" smtClean="0">
              <a:solidFill>
                <a:srgbClr val="002060"/>
              </a:solidFill>
            </a:endParaRPr>
          </a:p>
          <a:p>
            <a:pPr lvl="0"/>
            <a:endParaRPr lang="en-CA" sz="2600" b="1" dirty="0" smtClean="0">
              <a:solidFill>
                <a:srgbClr val="002060"/>
              </a:solidFill>
            </a:endParaRPr>
          </a:p>
        </p:txBody>
      </p:sp>
    </p:spTree>
    <p:extLst>
      <p:ext uri="{BB962C8B-B14F-4D97-AF65-F5344CB8AC3E}">
        <p14:creationId xmlns:p14="http://schemas.microsoft.com/office/powerpoint/2010/main" val="264998329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fade">
                                      <p:cBhvr>
                                        <p:cTn id="28" dur="1000"/>
                                        <p:tgtEl>
                                          <p:spTgt spid="10">
                                            <p:txEl>
                                              <p:pRg st="0" end="0"/>
                                            </p:txEl>
                                          </p:spTgt>
                                        </p:tgtEl>
                                      </p:cBhvr>
                                    </p:animEffect>
                                    <p:anim calcmode="lin" valueType="num">
                                      <p:cBhvr>
                                        <p:cTn id="2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29</a:t>
            </a:fld>
            <a:endParaRPr lang="en-US" dirty="0"/>
          </a:p>
        </p:txBody>
      </p:sp>
      <p:sp>
        <p:nvSpPr>
          <p:cNvPr id="10" name="Rectangle 9"/>
          <p:cNvSpPr/>
          <p:nvPr/>
        </p:nvSpPr>
        <p:spPr>
          <a:xfrm>
            <a:off x="134554" y="1219200"/>
            <a:ext cx="8780846" cy="5878532"/>
          </a:xfrm>
          <a:prstGeom prst="rect">
            <a:avLst/>
          </a:prstGeom>
        </p:spPr>
        <p:txBody>
          <a:bodyPr wrap="square">
            <a:spAutoFit/>
          </a:bodyPr>
          <a:lstStyle/>
          <a:p>
            <a:pPr lvl="0"/>
            <a:r>
              <a:rPr lang="en-CA" sz="2400" b="1" dirty="0" smtClean="0">
                <a:solidFill>
                  <a:srgbClr val="002060"/>
                </a:solidFill>
                <a:latin typeface="Times New Roman" panose="02020603050405020304" pitchFamily="18" charset="0"/>
                <a:cs typeface="Times New Roman" panose="02020603050405020304" pitchFamily="18" charset="0"/>
              </a:rPr>
              <a:t>Les types d’apprentissage (suite)</a:t>
            </a:r>
          </a:p>
          <a:p>
            <a:pPr lvl="0"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457200" indent="-4572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attitudes :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sont </a:t>
            </a:r>
            <a:r>
              <a:rPr lang="fr-CA" sz="2000" dirty="0">
                <a:uFill>
                  <a:solidFill/>
                </a:uFill>
                <a:latin typeface="Times New Roman" panose="02020603050405020304" pitchFamily="18" charset="0"/>
                <a:ea typeface="Cambria"/>
                <a:cs typeface="Times New Roman" panose="02020603050405020304" pitchFamily="18" charset="0"/>
                <a:sym typeface="Cambria"/>
              </a:rPr>
              <a:t>en quelques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sortes </a:t>
            </a:r>
            <a:r>
              <a:rPr lang="fr-CA" sz="2000" dirty="0">
                <a:uFill>
                  <a:solidFill/>
                </a:uFill>
                <a:latin typeface="Times New Roman" panose="02020603050405020304" pitchFamily="18" charset="0"/>
                <a:ea typeface="Cambria"/>
                <a:cs typeface="Times New Roman" panose="02020603050405020304" pitchFamily="18" charset="0"/>
                <a:sym typeface="Cambria"/>
              </a:rPr>
              <a:t>les règles qui gèrent le comportement de l’individu dans telle ou telle situation. Bien qu’elles puissent être influencées par les croyances (composante  cognitive),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attitudes </a:t>
            </a:r>
            <a:r>
              <a:rPr lang="fr-CA" sz="2000" dirty="0">
                <a:uFill>
                  <a:solidFill/>
                </a:uFill>
                <a:latin typeface="Times New Roman" panose="02020603050405020304" pitchFamily="18" charset="0"/>
                <a:ea typeface="Cambria"/>
                <a:cs typeface="Times New Roman" panose="02020603050405020304" pitchFamily="18" charset="0"/>
                <a:sym typeface="Cambria"/>
              </a:rPr>
              <a:t>relèvent du domaine social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affectif.</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457200" indent="-4572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stratégies cognitives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ensemble des moyens utilisés par l’apprenant pour apprendre efficacement par exemple, pour  traiter  l'information (stratégies de compréhension), pour mémoriser des contenus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stratégies </a:t>
            </a:r>
            <a:r>
              <a:rPr lang="fr-CA" sz="2000" dirty="0">
                <a:uFill>
                  <a:solidFill/>
                </a:uFill>
                <a:latin typeface="Times New Roman" panose="02020603050405020304" pitchFamily="18" charset="0"/>
                <a:ea typeface="Cambria"/>
                <a:cs typeface="Times New Roman" panose="02020603050405020304" pitchFamily="18" charset="0"/>
                <a:sym typeface="Cambria"/>
              </a:rPr>
              <a:t>de mémorisation), pour effectuer une tâche. </a:t>
            </a:r>
          </a:p>
          <a:p>
            <a:pPr marL="457200" indent="-457200">
              <a:buFont typeface="Arial"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457200" indent="-457200">
              <a:buFont typeface="Arial" charset="0"/>
              <a:buChar char="•"/>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457200" indent="-457200">
              <a:buFont typeface="Arial" charset="0"/>
              <a:buChar char="•"/>
            </a:pPr>
            <a:endParaRPr lang="fr-CA" sz="2000" dirty="0" smtClean="0">
              <a:latin typeface="Times New Roman" panose="02020603050405020304" pitchFamily="18" charset="0"/>
              <a:cs typeface="Times New Roman" panose="02020603050405020304" pitchFamily="18" charset="0"/>
            </a:endParaRPr>
          </a:p>
          <a:p>
            <a:endParaRPr lang="fr-CA" sz="2000" b="1" dirty="0" smtClean="0">
              <a:uFill>
                <a:solidFill/>
              </a:uFill>
              <a:latin typeface="Times New Roman Bold" panose="02020803070505020304" pitchFamily="18" charset="0"/>
              <a:ea typeface="Cambria"/>
              <a:cs typeface="Times New Roman Bold" panose="02020803070505020304" pitchFamily="18" charset="0"/>
              <a:sym typeface="Cambria"/>
            </a:endParaRPr>
          </a:p>
          <a:p>
            <a:pPr lvl="0"/>
            <a:endParaRPr lang="en-CA" sz="2600" b="1" dirty="0" smtClean="0">
              <a:solidFill>
                <a:srgbClr val="002060"/>
              </a:solidFill>
            </a:endParaRPr>
          </a:p>
          <a:p>
            <a:pPr lvl="0"/>
            <a:endParaRPr lang="en-CA" sz="2600" b="1" dirty="0" smtClean="0">
              <a:solidFill>
                <a:srgbClr val="002060"/>
              </a:solidFill>
            </a:endParaRPr>
          </a:p>
        </p:txBody>
      </p:sp>
    </p:spTree>
    <p:extLst>
      <p:ext uri="{BB962C8B-B14F-4D97-AF65-F5344CB8AC3E}">
        <p14:creationId xmlns:p14="http://schemas.microsoft.com/office/powerpoint/2010/main" val="390600645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Effect transition="in" filter="fade">
                                      <p:cBhvr>
                                        <p:cTn id="21" dur="1000"/>
                                        <p:tgtEl>
                                          <p:spTgt spid="10">
                                            <p:txEl>
                                              <p:pRg st="0" end="0"/>
                                            </p:txEl>
                                          </p:spTgt>
                                        </p:tgtEl>
                                      </p:cBhvr>
                                    </p:animEffect>
                                    <p:anim calcmode="lin" valueType="num">
                                      <p:cBhvr>
                                        <p:cTn id="22"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30</a:t>
            </a:fld>
            <a:endParaRPr lang="en-US" dirty="0"/>
          </a:p>
        </p:txBody>
      </p:sp>
      <p:sp>
        <p:nvSpPr>
          <p:cNvPr id="10" name="Rectangle 9"/>
          <p:cNvSpPr/>
          <p:nvPr/>
        </p:nvSpPr>
        <p:spPr>
          <a:xfrm>
            <a:off x="155574" y="1219199"/>
            <a:ext cx="8988426" cy="6124754"/>
          </a:xfrm>
          <a:prstGeom prst="rect">
            <a:avLst/>
          </a:prstGeom>
        </p:spPr>
        <p:txBody>
          <a:bodyPr wrap="square">
            <a:spAutoFit/>
          </a:bodyPr>
          <a:lstStyle/>
          <a:p>
            <a:r>
              <a:rPr lang="en-CA" sz="2800" b="1" dirty="0" smtClean="0">
                <a:solidFill>
                  <a:srgbClr val="002060"/>
                </a:solidFill>
                <a:latin typeface="Times New Roman" panose="02020603050405020304" pitchFamily="18" charset="0"/>
                <a:cs typeface="Times New Roman" panose="02020603050405020304" pitchFamily="18" charset="0"/>
              </a:rPr>
              <a:t>Les facteurs qui influencent l’apprentissage scolaire :</a:t>
            </a:r>
          </a:p>
          <a:p>
            <a:endParaRPr lang="fr-CA" sz="2400" i="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niveau </a:t>
            </a:r>
            <a:r>
              <a:rPr lang="fr-CA" sz="2000" dirty="0">
                <a:uFill>
                  <a:solidFill/>
                </a:uFill>
                <a:latin typeface="Times New Roman" panose="02020603050405020304" pitchFamily="18" charset="0"/>
                <a:ea typeface="Cambria"/>
                <a:cs typeface="Times New Roman" panose="02020603050405020304" pitchFamily="18" charset="0"/>
                <a:sym typeface="Cambria"/>
              </a:rPr>
              <a:t>socioéconomique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connaissances antérieures</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intérêt </a:t>
            </a:r>
            <a:r>
              <a:rPr lang="fr-CA" sz="2000" dirty="0">
                <a:uFill>
                  <a:solidFill/>
                </a:uFill>
                <a:latin typeface="Times New Roman" panose="02020603050405020304" pitchFamily="18" charset="0"/>
                <a:ea typeface="Cambria"/>
                <a:cs typeface="Times New Roman" panose="02020603050405020304" pitchFamily="18" charset="0"/>
                <a:sym typeface="Cambria"/>
              </a:rPr>
              <a:t>pour la matière </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santé </a:t>
            </a:r>
            <a:r>
              <a:rPr lang="fr-CA" sz="2000" dirty="0">
                <a:uFill>
                  <a:solidFill/>
                </a:uFill>
                <a:latin typeface="Times New Roman" panose="02020603050405020304" pitchFamily="18" charset="0"/>
                <a:ea typeface="Cambria"/>
                <a:cs typeface="Times New Roman" panose="02020603050405020304" pitchFamily="18" charset="0"/>
                <a:sym typeface="Cambria"/>
              </a:rPr>
              <a:t>mentale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relations </a:t>
            </a:r>
            <a:r>
              <a:rPr lang="fr-CA" sz="2000" dirty="0">
                <a:uFill>
                  <a:solidFill/>
                </a:uFill>
                <a:latin typeface="Times New Roman" panose="02020603050405020304" pitchFamily="18" charset="0"/>
                <a:ea typeface="Cambria"/>
                <a:cs typeface="Times New Roman" panose="02020603050405020304" pitchFamily="18" charset="0"/>
                <a:sym typeface="Cambria"/>
              </a:rPr>
              <a:t>avec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l’enseignant</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influence </a:t>
            </a:r>
            <a:r>
              <a:rPr lang="fr-CA" sz="2000" dirty="0">
                <a:uFill>
                  <a:solidFill/>
                </a:uFill>
                <a:latin typeface="Times New Roman" panose="02020603050405020304" pitchFamily="18" charset="0"/>
                <a:ea typeface="Cambria"/>
                <a:cs typeface="Times New Roman" panose="02020603050405020304" pitchFamily="18" charset="0"/>
                <a:sym typeface="Cambria"/>
              </a:rPr>
              <a:t>des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pairs</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capacité </a:t>
            </a:r>
            <a:r>
              <a:rPr lang="fr-CA" sz="2000" dirty="0">
                <a:uFill>
                  <a:solidFill/>
                </a:uFill>
                <a:latin typeface="Times New Roman" panose="02020603050405020304" pitchFamily="18" charset="0"/>
                <a:ea typeface="Cambria"/>
                <a:cs typeface="Times New Roman" panose="02020603050405020304" pitchFamily="18" charset="0"/>
                <a:sym typeface="Cambria"/>
              </a:rPr>
              <a:t>d’attention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expériences </a:t>
            </a:r>
            <a:r>
              <a:rPr lang="fr-CA" sz="2000" dirty="0">
                <a:uFill>
                  <a:solidFill/>
                </a:uFill>
                <a:latin typeface="Times New Roman" panose="02020603050405020304" pitchFamily="18" charset="0"/>
                <a:ea typeface="Cambria"/>
                <a:cs typeface="Times New Roman" panose="02020603050405020304" pitchFamily="18" charset="0"/>
                <a:sym typeface="Cambria"/>
              </a:rPr>
              <a:t>hors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l’école</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qualité </a:t>
            </a:r>
            <a:r>
              <a:rPr lang="fr-CA" sz="2000" dirty="0">
                <a:uFill>
                  <a:solidFill/>
                </a:uFill>
                <a:latin typeface="Times New Roman" panose="02020603050405020304" pitchFamily="18" charset="0"/>
                <a:ea typeface="Cambria"/>
                <a:cs typeface="Times New Roman" panose="02020603050405020304" pitchFamily="18" charset="0"/>
                <a:sym typeface="Cambria"/>
              </a:rPr>
              <a:t>de l’enseignement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amis </a:t>
            </a:r>
            <a:r>
              <a:rPr lang="fr-CA" sz="2000" dirty="0">
                <a:uFill>
                  <a:solidFill/>
                </a:uFill>
                <a:latin typeface="Times New Roman" panose="02020603050405020304" pitchFamily="18" charset="0"/>
                <a:ea typeface="Cambria"/>
                <a:cs typeface="Times New Roman" panose="02020603050405020304" pitchFamily="18" charset="0"/>
                <a:sym typeface="Cambria"/>
              </a:rPr>
              <a:t>à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l’école</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besoins non comblés </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aide </a:t>
            </a:r>
            <a:r>
              <a:rPr lang="fr-CA" sz="2000" dirty="0">
                <a:uFill>
                  <a:solidFill/>
                </a:uFill>
                <a:latin typeface="Times New Roman" panose="02020603050405020304" pitchFamily="18" charset="0"/>
                <a:ea typeface="Cambria"/>
                <a:cs typeface="Times New Roman" panose="02020603050405020304" pitchFamily="18" charset="0"/>
                <a:sym typeface="Cambria"/>
              </a:rPr>
              <a:t>des parents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motivation </a:t>
            </a:r>
          </a:p>
          <a:p>
            <a:pPr marL="342900" indent="-342900">
              <a:buFont typeface="Arial"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style </a:t>
            </a:r>
            <a:r>
              <a:rPr lang="fr-CA" sz="2000" dirty="0">
                <a:uFill>
                  <a:solidFill/>
                </a:uFill>
                <a:latin typeface="Times New Roman" panose="02020603050405020304" pitchFamily="18" charset="0"/>
                <a:ea typeface="Cambria"/>
                <a:cs typeface="Times New Roman" panose="02020603050405020304" pitchFamily="18" charset="0"/>
                <a:sym typeface="Cambria"/>
              </a:rPr>
              <a:t>d’apprentissage</a:t>
            </a:r>
          </a:p>
          <a:p>
            <a:pPr marL="342900" indent="-342900">
              <a:buFont typeface="Arial"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06047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1" end="11"/>
                                            </p:txEl>
                                          </p:spTgt>
                                        </p:tgtEl>
                                        <p:attrNameLst>
                                          <p:attrName>style.visibility</p:attrName>
                                        </p:attrNameLst>
                                      </p:cBhvr>
                                      <p:to>
                                        <p:strVal val="visible"/>
                                      </p:to>
                                    </p:set>
                                    <p:animEffect transition="in" filter="fade">
                                      <p:cBhvr>
                                        <p:cTn id="77" dur="1000"/>
                                        <p:tgtEl>
                                          <p:spTgt spid="10">
                                            <p:txEl>
                                              <p:pRg st="11" end="11"/>
                                            </p:txEl>
                                          </p:spTgt>
                                        </p:tgtEl>
                                      </p:cBhvr>
                                    </p:animEffect>
                                    <p:anim calcmode="lin" valueType="num">
                                      <p:cBhvr>
                                        <p:cTn id="78"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2" end="12"/>
                                            </p:txEl>
                                          </p:spTgt>
                                        </p:tgtEl>
                                        <p:attrNameLst>
                                          <p:attrName>style.visibility</p:attrName>
                                        </p:attrNameLst>
                                      </p:cBhvr>
                                      <p:to>
                                        <p:strVal val="visible"/>
                                      </p:to>
                                    </p:set>
                                    <p:animEffect transition="in" filter="fade">
                                      <p:cBhvr>
                                        <p:cTn id="84" dur="1000"/>
                                        <p:tgtEl>
                                          <p:spTgt spid="10">
                                            <p:txEl>
                                              <p:pRg st="12" end="12"/>
                                            </p:txEl>
                                          </p:spTgt>
                                        </p:tgtEl>
                                      </p:cBhvr>
                                    </p:animEffect>
                                    <p:anim calcmode="lin" valueType="num">
                                      <p:cBhvr>
                                        <p:cTn id="85"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3" end="13"/>
                                            </p:txEl>
                                          </p:spTgt>
                                        </p:tgtEl>
                                        <p:attrNameLst>
                                          <p:attrName>style.visibility</p:attrName>
                                        </p:attrNameLst>
                                      </p:cBhvr>
                                      <p:to>
                                        <p:strVal val="visible"/>
                                      </p:to>
                                    </p:set>
                                    <p:animEffect transition="in" filter="fade">
                                      <p:cBhvr>
                                        <p:cTn id="91" dur="1000"/>
                                        <p:tgtEl>
                                          <p:spTgt spid="10">
                                            <p:txEl>
                                              <p:pRg st="13" end="13"/>
                                            </p:txEl>
                                          </p:spTgt>
                                        </p:tgtEl>
                                      </p:cBhvr>
                                    </p:animEffect>
                                    <p:anim calcmode="lin" valueType="num">
                                      <p:cBhvr>
                                        <p:cTn id="92"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10">
                                            <p:txEl>
                                              <p:pRg st="14" end="14"/>
                                            </p:txEl>
                                          </p:spTgt>
                                        </p:tgtEl>
                                        <p:attrNameLst>
                                          <p:attrName>style.visibility</p:attrName>
                                        </p:attrNameLst>
                                      </p:cBhvr>
                                      <p:to>
                                        <p:strVal val="visible"/>
                                      </p:to>
                                    </p:set>
                                    <p:animEffect transition="in" filter="fade">
                                      <p:cBhvr>
                                        <p:cTn id="98" dur="1000"/>
                                        <p:tgtEl>
                                          <p:spTgt spid="10">
                                            <p:txEl>
                                              <p:pRg st="14" end="14"/>
                                            </p:txEl>
                                          </p:spTgt>
                                        </p:tgtEl>
                                      </p:cBhvr>
                                    </p:animEffect>
                                    <p:anim calcmode="lin" valueType="num">
                                      <p:cBhvr>
                                        <p:cTn id="99"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100"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10">
                                            <p:txEl>
                                              <p:pRg st="15" end="15"/>
                                            </p:txEl>
                                          </p:spTgt>
                                        </p:tgtEl>
                                        <p:attrNameLst>
                                          <p:attrName>style.visibility</p:attrName>
                                        </p:attrNameLst>
                                      </p:cBhvr>
                                      <p:to>
                                        <p:strVal val="visible"/>
                                      </p:to>
                                    </p:set>
                                    <p:animEffect transition="in" filter="fade">
                                      <p:cBhvr>
                                        <p:cTn id="105" dur="1000"/>
                                        <p:tgtEl>
                                          <p:spTgt spid="10">
                                            <p:txEl>
                                              <p:pRg st="15" end="15"/>
                                            </p:txEl>
                                          </p:spTgt>
                                        </p:tgtEl>
                                      </p:cBhvr>
                                    </p:animEffect>
                                    <p:anim calcmode="lin" valueType="num">
                                      <p:cBhvr>
                                        <p:cTn id="106"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107"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31</a:t>
            </a:fld>
            <a:endParaRPr lang="en-US" dirty="0"/>
          </a:p>
        </p:txBody>
      </p:sp>
      <p:sp>
        <p:nvSpPr>
          <p:cNvPr id="10" name="Rectangle 9"/>
          <p:cNvSpPr/>
          <p:nvPr/>
        </p:nvSpPr>
        <p:spPr>
          <a:xfrm>
            <a:off x="155574" y="1219199"/>
            <a:ext cx="8988426" cy="5755422"/>
          </a:xfrm>
          <a:prstGeom prst="rect">
            <a:avLst/>
          </a:prstGeom>
        </p:spPr>
        <p:txBody>
          <a:bodyPr wrap="square">
            <a:spAutoFit/>
          </a:bodyPr>
          <a:lstStyle/>
          <a:p>
            <a:r>
              <a:rPr lang="en-CA" sz="2400" b="1" dirty="0" smtClean="0">
                <a:solidFill>
                  <a:srgbClr val="002060"/>
                </a:solidFill>
                <a:latin typeface="Times New Roman" panose="02020603050405020304" pitchFamily="18" charset="0"/>
                <a:cs typeface="Times New Roman" panose="02020603050405020304" pitchFamily="18" charset="0"/>
              </a:rPr>
              <a:t>Taxonomie du domaine cognitif : (Anderson et Krathwohl, 2001)</a:t>
            </a:r>
          </a:p>
          <a:p>
            <a:endParaRPr lang="fr-CA" sz="2400" i="1"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Se rappeler-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associer un animal à un habitat</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Comprendre-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résumer les principaux points en vos propres mots</a:t>
            </a:r>
          </a:p>
          <a:p>
            <a:pPr marL="342900" indent="-342900">
              <a:buFont typeface="Arial" charset="0"/>
              <a:buChar char="•"/>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Appliquer-</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faire une recherche sur un sujet</a:t>
            </a:r>
          </a:p>
          <a:p>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Analyser-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comparer deux expériences sous les points suivants: structure, statistiques, présomptions et conclusions</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Évaluer-</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déterminer si le basketball est un meilleur spectacle que le baseball</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Créer-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concevoir cinq nouvelles solutions au manque de places de stationnement en ville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807909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2" end="12"/>
                                            </p:txEl>
                                          </p:spTgt>
                                        </p:tgtEl>
                                        <p:attrNameLst>
                                          <p:attrName>style.visibility</p:attrName>
                                        </p:attrNameLst>
                                      </p:cBhvr>
                                      <p:to>
                                        <p:strVal val="visible"/>
                                      </p:to>
                                    </p:set>
                                    <p:animEffect transition="in" filter="fade">
                                      <p:cBhvr>
                                        <p:cTn id="49" dur="1000"/>
                                        <p:tgtEl>
                                          <p:spTgt spid="10">
                                            <p:txEl>
                                              <p:pRg st="12" end="12"/>
                                            </p:txEl>
                                          </p:spTgt>
                                        </p:tgtEl>
                                      </p:cBhvr>
                                    </p:animEffect>
                                    <p:anim calcmode="lin" valueType="num">
                                      <p:cBhvr>
                                        <p:cTn id="50"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32</a:t>
            </a:fld>
            <a:endParaRPr lang="en-US" dirty="0"/>
          </a:p>
        </p:txBody>
      </p:sp>
      <p:sp>
        <p:nvSpPr>
          <p:cNvPr id="10" name="Rectangle 9"/>
          <p:cNvSpPr/>
          <p:nvPr/>
        </p:nvSpPr>
        <p:spPr>
          <a:xfrm>
            <a:off x="155574" y="1219199"/>
            <a:ext cx="8988426" cy="6186309"/>
          </a:xfrm>
          <a:prstGeom prst="rect">
            <a:avLst/>
          </a:prstGeom>
        </p:spPr>
        <p:txBody>
          <a:bodyPr wrap="square">
            <a:spAutoFit/>
          </a:bodyPr>
          <a:lstStyle/>
          <a:p>
            <a:r>
              <a:rPr lang="fr-CA" sz="2400" b="1" dirty="0">
                <a:uFill>
                  <a:solidFill/>
                </a:uFill>
                <a:latin typeface="Times New Roman" panose="02020603050405020304" pitchFamily="18" charset="0"/>
                <a:ea typeface="Cambria"/>
                <a:cs typeface="Times New Roman" panose="02020603050405020304" pitchFamily="18" charset="0"/>
                <a:sym typeface="Cambria"/>
              </a:rPr>
              <a:t>Les huit formes d’intelligences de Gardner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endParaRPr lang="fr-CA" sz="2400" i="1" dirty="0">
              <a:latin typeface="Times New Roman" panose="02020603050405020304" pitchFamily="18" charset="0"/>
              <a:cs typeface="Times New Roman" panose="02020603050405020304" pitchFamily="18" charset="0"/>
            </a:endParaRPr>
          </a:p>
          <a:p>
            <a:endParaRPr lang="fr-CA" sz="2400" i="1" dirty="0" smtClean="0">
              <a:latin typeface="Times New Roman" panose="02020603050405020304" pitchFamily="18" charset="0"/>
              <a:cs typeface="Times New Roman" panose="02020603050405020304" pitchFamily="18" charset="0"/>
            </a:endParaRPr>
          </a:p>
          <a:p>
            <a:endParaRPr lang="fr-CA" sz="2400" i="1" dirty="0">
              <a:latin typeface="Times New Roman" panose="02020603050405020304" pitchFamily="18" charset="0"/>
              <a:cs typeface="Times New Roman" panose="02020603050405020304" pitchFamily="18" charset="0"/>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Musicale : </a:t>
            </a:r>
            <a:r>
              <a:rPr lang="fr-CA" sz="2000" dirty="0">
                <a:uFill>
                  <a:solidFill/>
                </a:uFill>
                <a:latin typeface="Cambria"/>
                <a:ea typeface="Cambria"/>
                <a:cs typeface="Cambria"/>
                <a:sym typeface="Cambria"/>
              </a:rPr>
              <a:t>la sensibilité aux sons, à leurs combinaisons harmonieuses, la capacité à apprécier et reproduire des œuvres musicales </a:t>
            </a:r>
          </a:p>
          <a:p>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Kinesthésiques : </a:t>
            </a:r>
            <a:r>
              <a:rPr lang="fr-CA" sz="2000" dirty="0">
                <a:uFill>
                  <a:solidFill/>
                </a:uFill>
                <a:latin typeface="Cambria"/>
                <a:ea typeface="Cambria"/>
                <a:cs typeface="Cambria"/>
                <a:sym typeface="Cambria"/>
              </a:rPr>
              <a:t>la sensibilité aux mouvements du corps, la capacité à imiter une gestuelle, produire et coordonner des </a:t>
            </a:r>
            <a:r>
              <a:rPr lang="fr-CA" sz="2000" dirty="0" smtClean="0">
                <a:uFill>
                  <a:solidFill/>
                </a:uFill>
                <a:latin typeface="Cambria"/>
                <a:ea typeface="Cambria"/>
                <a:cs typeface="Cambria"/>
                <a:sym typeface="Cambria"/>
              </a:rPr>
              <a:t>mouvements</a:t>
            </a:r>
          </a:p>
          <a:p>
            <a:pPr lvl="0"/>
            <a:endParaRPr lang="fr-CA" sz="2000" dirty="0" smtClean="0">
              <a:uFill>
                <a:solidFill/>
              </a:uFill>
              <a:latin typeface="Cambria"/>
              <a:ea typeface="Cambria"/>
              <a:cs typeface="Cambria"/>
              <a:sym typeface="Cambria"/>
            </a:endParaRPr>
          </a:p>
          <a:p>
            <a:pPr marL="342900" lvl="0" indent="-342900">
              <a:buFont typeface="Arial" charset="0"/>
              <a:buChar char="•"/>
            </a:pPr>
            <a:r>
              <a:rPr lang="fr-CA" sz="2000" b="1" dirty="0">
                <a:uFill>
                  <a:solidFill/>
                </a:uFill>
                <a:latin typeface="Times New Roman" panose="02020603050405020304" pitchFamily="18" charset="0"/>
                <a:ea typeface="Cambria"/>
                <a:cs typeface="Times New Roman" panose="02020603050405020304" pitchFamily="18" charset="0"/>
                <a:sym typeface="Cambria"/>
              </a:rPr>
              <a:t>Logicomathématique : </a:t>
            </a:r>
            <a:r>
              <a:rPr lang="fr-CA" sz="2000" dirty="0">
                <a:uFill>
                  <a:solidFill/>
                </a:uFill>
                <a:latin typeface="Cambria"/>
                <a:ea typeface="Cambria"/>
                <a:cs typeface="Cambria"/>
                <a:sym typeface="Cambria"/>
              </a:rPr>
              <a:t>la compréhension de symboles, 	la capacité à manipuler des concepts de logiques et de données </a:t>
            </a:r>
            <a:r>
              <a:rPr lang="fr-CA" sz="2000" dirty="0" smtClean="0">
                <a:uFill>
                  <a:solidFill/>
                </a:uFill>
                <a:latin typeface="Cambria"/>
                <a:ea typeface="Cambria"/>
                <a:cs typeface="Cambria"/>
                <a:sym typeface="Cambria"/>
              </a:rPr>
              <a:t>mathématiques</a:t>
            </a:r>
          </a:p>
          <a:p>
            <a:pPr lvl="0"/>
            <a:endParaRPr lang="fr-CA" sz="2000" dirty="0" smtClean="0">
              <a:uFill>
                <a:solidFill/>
              </a:uFill>
              <a:latin typeface="Cambria"/>
              <a:ea typeface="Cambria"/>
              <a:cs typeface="Cambria"/>
              <a:sym typeface="Cambria"/>
            </a:endParaRPr>
          </a:p>
          <a:p>
            <a:pPr marL="342900" indent="-342900">
              <a:buFont typeface="Arial" charset="0"/>
              <a:buChar char="•"/>
            </a:pPr>
            <a:r>
              <a:rPr lang="fr-CA" sz="2000" b="1" dirty="0">
                <a:uFill>
                  <a:solidFill/>
                </a:uFill>
                <a:latin typeface="Cambria"/>
                <a:ea typeface="Cambria"/>
                <a:cs typeface="Cambria"/>
                <a:sym typeface="Cambria"/>
              </a:rPr>
              <a:t>Langagière : </a:t>
            </a:r>
            <a:r>
              <a:rPr lang="fr-CA" sz="2000" dirty="0">
                <a:uFill>
                  <a:solidFill/>
                </a:uFill>
                <a:latin typeface="Cambria"/>
                <a:ea typeface="Cambria"/>
                <a:cs typeface="Cambria"/>
                <a:sym typeface="Cambria"/>
              </a:rPr>
              <a:t>la sensibilité à divers aspects du langage, la capacité à comprendre et communiquer un message oral et écrit</a:t>
            </a:r>
            <a:endParaRPr lang="fr-CA" sz="2400" b="1" dirty="0">
              <a:uFill>
                <a:solidFill/>
              </a:uFill>
              <a:latin typeface="Cambria"/>
              <a:ea typeface="Cambria"/>
              <a:cs typeface="Cambria"/>
              <a:sym typeface="Cambria"/>
            </a:endParaRPr>
          </a:p>
          <a:p>
            <a:pPr marL="342900" lvl="0" indent="-342900">
              <a:buFont typeface="Arial" charset="0"/>
              <a:buChar char="•"/>
            </a:pPr>
            <a:endParaRPr lang="fr-CA" sz="2000" dirty="0" smtClean="0">
              <a:uFill>
                <a:solidFill/>
              </a:uFill>
              <a:latin typeface="Cambria"/>
              <a:ea typeface="Cambria"/>
              <a:cs typeface="Cambria"/>
              <a:sym typeface="Cambria"/>
            </a:endParaRPr>
          </a:p>
          <a:p>
            <a:pPr marL="342900" lvl="0" indent="-342900">
              <a:buFont typeface="Arial"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70753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1000"/>
                                        <p:tgtEl>
                                          <p:spTgt spid="10">
                                            <p:txEl>
                                              <p:pRg st="4" end="4"/>
                                            </p:txEl>
                                          </p:spTgt>
                                        </p:tgtEl>
                                      </p:cBhvr>
                                    </p:animEffect>
                                    <p:anim calcmode="lin" valueType="num">
                                      <p:cBhvr>
                                        <p:cTn id="8"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endParaRPr lang="en-US" sz="4400" b="1" i="1" dirty="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33</a:t>
            </a:fld>
            <a:endParaRPr lang="en-US"/>
          </a:p>
        </p:txBody>
      </p:sp>
      <p:sp>
        <p:nvSpPr>
          <p:cNvPr id="10" name="Rectangle 9"/>
          <p:cNvSpPr/>
          <p:nvPr/>
        </p:nvSpPr>
        <p:spPr>
          <a:xfrm>
            <a:off x="155574" y="1219199"/>
            <a:ext cx="8988426" cy="5386090"/>
          </a:xfrm>
          <a:prstGeom prst="rect">
            <a:avLst/>
          </a:prstGeom>
        </p:spPr>
        <p:txBody>
          <a:bodyPr wrap="square">
            <a:spAutoFit/>
          </a:bodyPr>
          <a:lstStyle/>
          <a:p>
            <a:r>
              <a:rPr lang="en-CA" sz="2800" b="1" dirty="0" smtClean="0">
                <a:latin typeface="Times New Roman" panose="02020603050405020304" pitchFamily="18" charset="0"/>
                <a:cs typeface="Times New Roman" panose="02020603050405020304" pitchFamily="18" charset="0"/>
              </a:rPr>
              <a:t>APPRENTISSAGE SCOLAIRE</a:t>
            </a:r>
          </a:p>
          <a:p>
            <a:endParaRPr lang="en-CA" sz="2800" b="1" dirty="0">
              <a:latin typeface="Times New Roman" panose="02020603050405020304" pitchFamily="18" charset="0"/>
              <a:cs typeface="Times New Roman" panose="02020603050405020304" pitchFamily="18" charset="0"/>
            </a:endParaRPr>
          </a:p>
          <a:p>
            <a:r>
              <a:rPr lang="en-CA" sz="2000" b="1" dirty="0" smtClean="0">
                <a:latin typeface="Times New Roman" panose="02020603050405020304" pitchFamily="18" charset="0"/>
                <a:cs typeface="Times New Roman" panose="02020603050405020304" pitchFamily="18" charset="0"/>
              </a:rPr>
              <a:t>DÉFINITION DE L’APPRENTISSAGE SCOLAIRE  :</a:t>
            </a:r>
            <a:r>
              <a:rPr lang="en-CA" sz="2000" dirty="0" smtClean="0">
                <a:latin typeface="Times New Roman" panose="02020603050405020304" pitchFamily="18" charset="0"/>
                <a:cs typeface="Times New Roman" panose="02020603050405020304" pitchFamily="18" charset="0"/>
              </a:rPr>
              <a:t>. </a:t>
            </a:r>
          </a:p>
          <a:p>
            <a:endParaRPr lang="en-CA" sz="28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est un </a:t>
            </a:r>
            <a:r>
              <a:rPr lang="en-CA" sz="2000" dirty="0">
                <a:latin typeface="Times New Roman" panose="02020603050405020304" pitchFamily="18" charset="0"/>
                <a:cs typeface="Times New Roman" panose="02020603050405020304" pitchFamily="18" charset="0"/>
              </a:rPr>
              <a:t>processus interne et continu par lequel l’apprenant construit lui-même sa connaissance de soi et du monde</a:t>
            </a:r>
            <a:r>
              <a:rPr lang="en-CA" sz="2000" dirty="0" smtClean="0">
                <a:latin typeface="Times New Roman" panose="02020603050405020304" pitchFamily="18" charset="0"/>
                <a:cs typeface="Times New Roman" panose="02020603050405020304" pitchFamily="18" charset="0"/>
              </a:rPr>
              <a:t>.</a:t>
            </a:r>
          </a:p>
          <a:p>
            <a:pPr marL="342900" indent="-342900">
              <a:buFont typeface="Arial" charset="0"/>
              <a:buChar char="•"/>
            </a:pPr>
            <a:endParaRPr lang="en-CA" sz="2000"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s’agit </a:t>
            </a:r>
            <a:r>
              <a:rPr lang="en-CA" sz="2000" dirty="0">
                <a:latin typeface="Times New Roman" panose="02020603050405020304" pitchFamily="18" charset="0"/>
                <a:cs typeface="Times New Roman" panose="02020603050405020304" pitchFamily="18" charset="0"/>
              </a:rPr>
              <a:t>d’un processus interactif, alimenté par les interactions entre les pairs et la médiation de </a:t>
            </a:r>
            <a:r>
              <a:rPr lang="en-CA" sz="2000" dirty="0" smtClean="0">
                <a:latin typeface="Times New Roman" panose="02020603050405020304" pitchFamily="18" charset="0"/>
                <a:cs typeface="Times New Roman" panose="02020603050405020304" pitchFamily="18" charset="0"/>
              </a:rPr>
              <a:t>l’adulte.</a:t>
            </a:r>
          </a:p>
          <a:p>
            <a:pPr marL="342900" indent="-342900">
              <a:buFont typeface="Arial" charset="0"/>
              <a:buChar char="•"/>
            </a:pPr>
            <a:endParaRPr lang="en-CA" sz="2000" dirty="0" smtClean="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l’apprentissage </a:t>
            </a:r>
            <a:r>
              <a:rPr lang="en-CA" sz="2000" dirty="0">
                <a:latin typeface="Times New Roman" panose="02020603050405020304" pitchFamily="18" charset="0"/>
                <a:cs typeface="Times New Roman" panose="02020603050405020304" pitchFamily="18" charset="0"/>
              </a:rPr>
              <a:t>est un processus </a:t>
            </a:r>
            <a:r>
              <a:rPr lang="en-CA" sz="2000" dirty="0" smtClean="0">
                <a:latin typeface="Times New Roman" panose="02020603050405020304" pitchFamily="18" charset="0"/>
                <a:cs typeface="Times New Roman" panose="02020603050405020304" pitchFamily="18" charset="0"/>
              </a:rPr>
              <a:t>cumulatif, toutes nouvelles connaissances venant enrichir la structure cognitives de l’apprenant.   </a:t>
            </a:r>
          </a:p>
          <a:p>
            <a:endParaRPr lang="en-CA" sz="2000" b="1" dirty="0">
              <a:latin typeface="Times New Roman" panose="02020603050405020304" pitchFamily="18" charset="0"/>
              <a:cs typeface="Times New Roman" panose="02020603050405020304" pitchFamily="18" charset="0"/>
            </a:endParaRPr>
          </a:p>
          <a:p>
            <a:pPr marL="342900" indent="-342900">
              <a:buFont typeface="Arial" charset="0"/>
              <a:buChar char="•"/>
            </a:pPr>
            <a:r>
              <a:rPr lang="en-CA" sz="2000" dirty="0" smtClean="0">
                <a:latin typeface="Times New Roman" panose="02020603050405020304" pitchFamily="18" charset="0"/>
                <a:cs typeface="Times New Roman" panose="02020603050405020304" pitchFamily="18" charset="0"/>
              </a:rPr>
              <a:t> est aussi un processus de nature culturelle et multidimensionnelle dans lequel toutes dimensions de la personne apprenante sont engagées en vue de l’acquisition de connaissances, d’habiletés, d’attitudes et de valeurs.</a:t>
            </a:r>
          </a:p>
        </p:txBody>
      </p:sp>
    </p:spTree>
    <p:extLst>
      <p:ext uri="{BB962C8B-B14F-4D97-AF65-F5344CB8AC3E}">
        <p14:creationId xmlns:p14="http://schemas.microsoft.com/office/powerpoint/2010/main" val="6509430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34</a:t>
            </a:fld>
            <a:endParaRPr lang="en-US"/>
          </a:p>
        </p:txBody>
      </p:sp>
      <p:sp>
        <p:nvSpPr>
          <p:cNvPr id="10" name="Rectangle 9"/>
          <p:cNvSpPr/>
          <p:nvPr/>
        </p:nvSpPr>
        <p:spPr>
          <a:xfrm>
            <a:off x="155574" y="1219199"/>
            <a:ext cx="8988426" cy="5016758"/>
          </a:xfrm>
          <a:prstGeom prst="rect">
            <a:avLst/>
          </a:prstGeom>
        </p:spPr>
        <p:txBody>
          <a:bodyPr wrap="square">
            <a:spAutoFit/>
          </a:bodyPr>
          <a:lstStyle/>
          <a:p>
            <a:pPr marL="0" lvl="4"/>
            <a:endParaRPr lang="fr-CA" sz="2000" b="1" dirty="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smtClean="0">
                <a:latin typeface="Times New Roman" panose="02020603050405020304" pitchFamily="18" charset="0"/>
                <a:cs typeface="Times New Roman" panose="02020603050405020304" pitchFamily="18" charset="0"/>
              </a:rPr>
              <a:t>Connaissances antérieures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Ensemble des connaissances, des stratégies d’apprentissage et outils 	intellectuels intégrés dans la structure cognitive de l’apprenant 	</a:t>
            </a:r>
            <a:r>
              <a:rPr lang="fr-CA" sz="2000" b="1" dirty="0" smtClean="0">
                <a:latin typeface="Times New Roman" panose="02020603050405020304" pitchFamily="18" charset="0"/>
                <a:cs typeface="Times New Roman" panose="02020603050405020304" pitchFamily="18" charset="0"/>
              </a:rPr>
              <a:t>(</a:t>
            </a:r>
            <a:r>
              <a:rPr lang="fr-CA" sz="2000" b="1" dirty="0">
                <a:latin typeface="Times New Roman" panose="02020603050405020304" pitchFamily="18" charset="0"/>
                <a:cs typeface="Times New Roman" panose="02020603050405020304" pitchFamily="18" charset="0"/>
              </a:rPr>
              <a:t>apprentissages acquis) </a:t>
            </a:r>
          </a:p>
          <a:p>
            <a:pPr marL="457200" lvl="4" indent="-457200">
              <a:buAutoNum type="arabicPeriod" startAt="2"/>
            </a:pPr>
            <a:r>
              <a:rPr lang="fr-CA" sz="2000" b="1" dirty="0" smtClean="0">
                <a:latin typeface="Times New Roman" panose="02020603050405020304" pitchFamily="18" charset="0"/>
                <a:cs typeface="Times New Roman" panose="02020603050405020304" pitchFamily="18" charset="0"/>
              </a:rPr>
              <a:t>Connaissances déclaratives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Correspondent aux divers types d’information pouvant être mémorisée par</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l’apprenant. Les connaissances peuvent s’exprimer par une réponse verbale.</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3"/>
            </a:pPr>
            <a:r>
              <a:rPr lang="fr-CA" sz="2000" b="1" dirty="0" smtClean="0">
                <a:latin typeface="Times New Roman" panose="02020603050405020304" pitchFamily="18" charset="0"/>
                <a:cs typeface="Times New Roman" panose="02020603050405020304" pitchFamily="18" charset="0"/>
              </a:rPr>
              <a:t>Connaissances procédurales : </a:t>
            </a:r>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Application d’une procédure menant à la résolution d’un problème donné	ou l’applications d’étapes permettant la réalisation d’une activité 	intellectuelle complexe. Elles correspondent à un savoir faire.</a:t>
            </a:r>
          </a:p>
          <a:p>
            <a:pPr marL="457200" lvl="4" indent="-457200">
              <a:buAutoNum type="arabicPeriod" startAt="4"/>
            </a:pPr>
            <a:r>
              <a:rPr lang="fr-CA" sz="2000" b="1" dirty="0" smtClean="0">
                <a:latin typeface="Times New Roman" panose="02020603050405020304" pitchFamily="18" charset="0"/>
                <a:cs typeface="Times New Roman" panose="02020603050405020304" pitchFamily="18" charset="0"/>
              </a:rPr>
              <a:t>Connaissances conditionnelles :</a:t>
            </a:r>
          </a:p>
          <a:p>
            <a:pPr marL="0" lvl="4"/>
            <a:r>
              <a:rPr lang="fr-CA" sz="2000" b="1"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Capacité à utiliser le contexte pour déterminer la réponse à apporter ou</a:t>
            </a:r>
          </a:p>
          <a:p>
            <a:pPr marL="0" lvl="4"/>
            <a:r>
              <a:rPr lang="fr-CA" sz="2000" dirty="0" smtClean="0">
                <a:latin typeface="Times New Roman" panose="02020603050405020304" pitchFamily="18" charset="0"/>
                <a:cs typeface="Times New Roman" panose="02020603050405020304" pitchFamily="18" charset="0"/>
              </a:rPr>
              <a:t> 	l’action à accomplir. Les connaissance conditionnelles font appel aux 	processus cognitifs supérieurs de la </a:t>
            </a:r>
            <a:r>
              <a:rPr lang="fr-CA" sz="2000" dirty="0">
                <a:latin typeface="Times New Roman" panose="02020603050405020304" pitchFamily="18" charset="0"/>
                <a:cs typeface="Times New Roman" panose="02020603050405020304" pitchFamily="18" charset="0"/>
              </a:rPr>
              <a:t>taxonomie </a:t>
            </a:r>
            <a:r>
              <a:rPr lang="fr-CA" sz="2000" dirty="0" smtClean="0">
                <a:latin typeface="Times New Roman" panose="02020603050405020304" pitchFamily="18" charset="0"/>
                <a:cs typeface="Times New Roman" panose="02020603050405020304" pitchFamily="18" charset="0"/>
              </a:rPr>
              <a:t>du domaine cognitif.</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38206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35</a:t>
            </a:fld>
            <a:endParaRPr lang="en-US"/>
          </a:p>
        </p:txBody>
      </p:sp>
      <p:sp>
        <p:nvSpPr>
          <p:cNvPr id="10" name="Rectangle 9"/>
          <p:cNvSpPr/>
          <p:nvPr/>
        </p:nvSpPr>
        <p:spPr>
          <a:xfrm>
            <a:off x="155574" y="1219199"/>
            <a:ext cx="8988426" cy="5940088"/>
          </a:xfrm>
          <a:prstGeom prst="rect">
            <a:avLst/>
          </a:prstGeom>
        </p:spPr>
        <p:txBody>
          <a:bodyPr wrap="square">
            <a:spAutoFit/>
          </a:bodyPr>
          <a:lstStyle/>
          <a:p>
            <a:pPr marL="0" lvl="4"/>
            <a:r>
              <a:rPr lang="fr-CA" sz="2000" b="1" dirty="0" smtClean="0">
                <a:latin typeface="Times New Roman" panose="02020603050405020304" pitchFamily="18" charset="0"/>
                <a:cs typeface="Times New Roman" panose="02020603050405020304" pitchFamily="18" charset="0"/>
              </a:rPr>
              <a:t>Quelques principes à la base de la conception actuelle de apprentissage scolaire: </a:t>
            </a:r>
            <a:r>
              <a:rPr lang="fr-CA" sz="2000" dirty="0" smtClean="0">
                <a:latin typeface="Times New Roman" panose="02020603050405020304" pitchFamily="18" charset="0"/>
                <a:cs typeface="Times New Roman" panose="02020603050405020304" pitchFamily="18" charset="0"/>
              </a:rPr>
              <a:t>on associe le terme « </a:t>
            </a:r>
            <a:r>
              <a:rPr lang="fr-CA" sz="2000" b="1" dirty="0" smtClean="0">
                <a:latin typeface="Times New Roman" panose="02020603050405020304" pitchFamily="18" charset="0"/>
                <a:cs typeface="Times New Roman" panose="02020603050405020304" pitchFamily="18" charset="0"/>
              </a:rPr>
              <a:t>savoir » </a:t>
            </a:r>
            <a:r>
              <a:rPr lang="fr-CA" sz="2000" dirty="0" smtClean="0">
                <a:latin typeface="Times New Roman" panose="02020603050405020304" pitchFamily="18" charset="0"/>
                <a:cs typeface="Times New Roman" panose="02020603050405020304" pitchFamily="18" charset="0"/>
              </a:rPr>
              <a:t>à l’apprentissage scolaire. Par conséquent,  l’apprentissage est </a:t>
            </a:r>
            <a:r>
              <a:rPr lang="fr-CA" sz="2000" b="1" dirty="0" smtClean="0">
                <a:latin typeface="Times New Roman" panose="02020603050405020304" pitchFamily="18" charset="0"/>
                <a:cs typeface="Times New Roman" panose="02020603050405020304" pitchFamily="18" charset="0"/>
              </a:rPr>
              <a:t>un processus, interne, constructif, interactif, cumulatif, multidimensionnel et le produit d’une culture.   </a:t>
            </a:r>
          </a:p>
          <a:p>
            <a:pPr marL="0" lvl="4"/>
            <a:endParaRPr lang="fr-CA" sz="2000" dirty="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smtClean="0">
                <a:latin typeface="Times New Roman" panose="02020603050405020304" pitchFamily="18" charset="0"/>
                <a:cs typeface="Times New Roman" panose="02020603050405020304" pitchFamily="18" charset="0"/>
              </a:rPr>
              <a:t>Savoir : </a:t>
            </a:r>
            <a:r>
              <a:rPr lang="fr-CA" sz="2000" dirty="0" smtClean="0">
                <a:latin typeface="Times New Roman" panose="02020603050405020304" pitchFamily="18" charset="0"/>
                <a:cs typeface="Times New Roman" panose="02020603050405020304" pitchFamily="18" charset="0"/>
              </a:rPr>
              <a:t>au singulier, désigne l’ensemble des connaissances acquises grâce à l’étude. l’observation et à l’expérience. Au pluriel, les savoirs réfèrent souvent aux connaissances de théorique (connaissances déclaratives) apprises à l’école</a:t>
            </a:r>
            <a:r>
              <a:rPr lang="fr-CA" sz="2000" b="1" dirty="0" smtClean="0">
                <a:latin typeface="Times New Roman" panose="02020603050405020304" pitchFamily="18" charset="0"/>
                <a:cs typeface="Times New Roman" panose="02020603050405020304" pitchFamily="18" charset="0"/>
              </a:rPr>
              <a:t>	</a:t>
            </a:r>
          </a:p>
          <a:p>
            <a:pPr marL="457200" lvl="4" indent="-457200">
              <a:buAutoNum type="arabicPeriod" startAt="2"/>
            </a:pPr>
            <a:r>
              <a:rPr lang="fr-CA" sz="2000" b="1" dirty="0" smtClean="0">
                <a:latin typeface="Times New Roman" panose="02020603050405020304" pitchFamily="18" charset="0"/>
                <a:cs typeface="Times New Roman" panose="02020603050405020304" pitchFamily="18" charset="0"/>
              </a:rPr>
              <a:t>Savoir-faire :</a:t>
            </a:r>
            <a:r>
              <a:rPr lang="fr-CA" sz="2000" dirty="0" smtClean="0">
                <a:latin typeface="Times New Roman" panose="02020603050405020304" pitchFamily="18" charset="0"/>
                <a:cs typeface="Times New Roman" panose="02020603050405020304" pitchFamily="18" charset="0"/>
              </a:rPr>
              <a:t>  habiletés intellectuelles ou dans tout autre domaine (moteur,</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social, etc.) en milieu scolaire correspondent aux connaissances procédurales et</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conditionnelles.  </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3"/>
            </a:pPr>
            <a:r>
              <a:rPr lang="fr-CA" sz="2000" b="1" dirty="0" smtClean="0">
                <a:latin typeface="Times New Roman" panose="02020603050405020304" pitchFamily="18" charset="0"/>
                <a:cs typeface="Times New Roman" panose="02020603050405020304" pitchFamily="18" charset="0"/>
              </a:rPr>
              <a:t>Savoir-être :	</a:t>
            </a:r>
            <a:r>
              <a:rPr lang="fr-CA" sz="2000" dirty="0" smtClean="0">
                <a:latin typeface="Times New Roman" panose="02020603050405020304" pitchFamily="18" charset="0"/>
                <a:cs typeface="Times New Roman" panose="02020603050405020304" pitchFamily="18" charset="0"/>
              </a:rPr>
              <a:t> attitudes et croyances, réponses affectives et comportements sociaux, connaissances de soi et des autres : tout apprentissage associé au domaine social et affectif </a:t>
            </a:r>
          </a:p>
          <a:p>
            <a:pPr marL="0" lvl="4"/>
            <a:endParaRPr lang="fr-CA" sz="2000" dirty="0" smtClean="0">
              <a:latin typeface="Times New Roman" panose="02020603050405020304" pitchFamily="18" charset="0"/>
              <a:cs typeface="Times New Roman" panose="02020603050405020304" pitchFamily="18" charset="0"/>
            </a:endParaRPr>
          </a:p>
          <a:p>
            <a:pPr marL="0" lvl="4"/>
            <a:endParaRPr lang="fr-CA" sz="2000" dirty="0">
              <a:latin typeface="Times New Roman" panose="02020603050405020304" pitchFamily="18" charset="0"/>
              <a:cs typeface="Times New Roman" panose="02020603050405020304" pitchFamily="18" charset="0"/>
            </a:endParaRPr>
          </a:p>
          <a:p>
            <a:pPr marL="0" lvl="4"/>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972509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36</a:t>
            </a:fld>
            <a:endParaRPr lang="en-US"/>
          </a:p>
        </p:txBody>
      </p:sp>
      <p:sp>
        <p:nvSpPr>
          <p:cNvPr id="10" name="Rectangle 9"/>
          <p:cNvSpPr/>
          <p:nvPr/>
        </p:nvSpPr>
        <p:spPr>
          <a:xfrm>
            <a:off x="155574" y="1219199"/>
            <a:ext cx="8988426" cy="4401205"/>
          </a:xfrm>
          <a:prstGeom prst="rect">
            <a:avLst/>
          </a:prstGeom>
        </p:spPr>
        <p:txBody>
          <a:bodyPr wrap="square">
            <a:spAutoFit/>
          </a:bodyPr>
          <a:lstStyle/>
          <a:p>
            <a:pPr marL="0" lvl="4"/>
            <a:endParaRPr lang="fr-CA" sz="2000" b="1" dirty="0">
              <a:latin typeface="Times New Roman" panose="02020603050405020304" pitchFamily="18" charset="0"/>
              <a:cs typeface="Times New Roman" panose="02020603050405020304" pitchFamily="18" charset="0"/>
            </a:endParaRP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a:t>
            </a:r>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4"/>
            </a:pPr>
            <a:r>
              <a:rPr lang="fr-CA" sz="2000" b="1" dirty="0" smtClean="0">
                <a:latin typeface="Times New Roman" panose="02020603050405020304" pitchFamily="18" charset="0"/>
                <a:cs typeface="Times New Roman" panose="02020603050405020304" pitchFamily="18" charset="0"/>
              </a:rPr>
              <a:t>Savoir-devenir : </a:t>
            </a:r>
            <a:r>
              <a:rPr lang="fr-CA" sz="2000" dirty="0" smtClean="0">
                <a:latin typeface="Times New Roman" panose="02020603050405020304" pitchFamily="18" charset="0"/>
                <a:cs typeface="Times New Roman" panose="02020603050405020304" pitchFamily="18" charset="0"/>
              </a:rPr>
              <a:t>savoirs associés au développement personnel, à la capacité de s’inscrire au présent dans un projet de vie visant la pleine actualisation de soi.</a:t>
            </a:r>
          </a:p>
          <a:p>
            <a:pPr marL="0" lvl="4"/>
            <a:endParaRPr lang="fr-CA" sz="2000" dirty="0" smtClean="0">
              <a:latin typeface="Times New Roman" panose="02020603050405020304" pitchFamily="18" charset="0"/>
              <a:cs typeface="Times New Roman" panose="02020603050405020304" pitchFamily="18" charset="0"/>
            </a:endParaRPr>
          </a:p>
          <a:p>
            <a:pPr marL="457200" lvl="4" indent="-457200">
              <a:buAutoNum type="arabicPeriod" startAt="5"/>
            </a:pPr>
            <a:r>
              <a:rPr lang="fr-CA" sz="2000" b="1" dirty="0" smtClean="0">
                <a:latin typeface="Times New Roman" panose="02020603050405020304" pitchFamily="18" charset="0"/>
                <a:cs typeface="Times New Roman" panose="02020603050405020304" pitchFamily="18" charset="0"/>
              </a:rPr>
              <a:t>Savoir-vivre ensemble : </a:t>
            </a:r>
            <a:r>
              <a:rPr lang="fr-CA" sz="2000" dirty="0" smtClean="0">
                <a:latin typeface="Times New Roman" panose="02020603050405020304" pitchFamily="18" charset="0"/>
                <a:cs typeface="Times New Roman" panose="02020603050405020304" pitchFamily="18" charset="0"/>
              </a:rPr>
              <a:t>respect et appréciation des différences individuelles,</a:t>
            </a:r>
          </a:p>
          <a:p>
            <a:pPr marL="0" lvl="4"/>
            <a:r>
              <a:rPr lang="fr-CA" sz="2000" dirty="0" smtClean="0">
                <a:latin typeface="Times New Roman" panose="02020603050405020304" pitchFamily="18" charset="0"/>
                <a:cs typeface="Times New Roman" panose="02020603050405020304" pitchFamily="18" charset="0"/>
              </a:rPr>
              <a:t>       capacité à établir des relations harmonieuses avec autrui tout en exprimant sa</a:t>
            </a:r>
          </a:p>
          <a:p>
            <a:pPr marL="0" lvl="4"/>
            <a:r>
              <a:rPr lang="fr-CA" sz="2000" dirty="0">
                <a:latin typeface="Times New Roman" panose="02020603050405020304" pitchFamily="18" charset="0"/>
                <a:cs typeface="Times New Roman" panose="02020603050405020304" pitchFamily="18" charset="0"/>
              </a:rPr>
              <a:t> </a:t>
            </a:r>
            <a:r>
              <a:rPr lang="fr-CA" sz="2000" dirty="0" smtClean="0">
                <a:latin typeface="Times New Roman" panose="02020603050405020304" pitchFamily="18" charset="0"/>
                <a:cs typeface="Times New Roman" panose="02020603050405020304" pitchFamily="18" charset="0"/>
              </a:rPr>
              <a:t>      personnalité propre</a:t>
            </a:r>
          </a:p>
          <a:p>
            <a:pPr marL="0" lvl="4"/>
            <a:endParaRPr lang="fr-CA" sz="2000" b="1" dirty="0">
              <a:latin typeface="Times New Roman" panose="02020603050405020304" pitchFamily="18" charset="0"/>
              <a:cs typeface="Times New Roman" panose="02020603050405020304" pitchFamily="18" charset="0"/>
            </a:endParaRPr>
          </a:p>
          <a:p>
            <a:pPr marL="457200" lvl="4" indent="-457200">
              <a:buAutoNum type="arabicPeriod" startAt="6"/>
            </a:pPr>
            <a:r>
              <a:rPr lang="fr-CA" sz="2000" b="1" dirty="0" smtClean="0">
                <a:latin typeface="Times New Roman" panose="02020603050405020304" pitchFamily="18" charset="0"/>
                <a:cs typeface="Times New Roman" panose="02020603050405020304" pitchFamily="18" charset="0"/>
              </a:rPr>
              <a:t>Savoir-agir : </a:t>
            </a:r>
            <a:r>
              <a:rPr lang="fr-CA" sz="2000" dirty="0" smtClean="0">
                <a:latin typeface="Times New Roman" panose="02020603050405020304" pitchFamily="18" charset="0"/>
                <a:cs typeface="Times New Roman" panose="02020603050405020304" pitchFamily="18" charset="0"/>
              </a:rPr>
              <a:t>savoir qui intègre plusieurs autres types de savoirs (savoirs, savoir-faire, savoir être, etc.)dans une réponse plus complexe ; l’expression d’une compétence</a:t>
            </a:r>
          </a:p>
          <a:p>
            <a:pPr marL="457200" lvl="4" indent="-457200">
              <a:buAutoNum type="arabicPeriod" startAt="6"/>
            </a:pPr>
            <a:endParaRPr lang="fr-CA" sz="2000" b="1" dirty="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79755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37</a:t>
            </a:fld>
            <a:endParaRPr lang="en-US"/>
          </a:p>
        </p:txBody>
      </p:sp>
      <p:graphicFrame>
        <p:nvGraphicFramePr>
          <p:cNvPr id="6" name="Diagram 5"/>
          <p:cNvGraphicFramePr/>
          <p:nvPr>
            <p:extLst>
              <p:ext uri="{D42A27DB-BD31-4B8C-83A1-F6EECF244321}">
                <p14:modId xmlns:p14="http://schemas.microsoft.com/office/powerpoint/2010/main" val="3878640628"/>
              </p:ext>
            </p:extLst>
          </p:nvPr>
        </p:nvGraphicFramePr>
        <p:xfrm>
          <a:off x="155575" y="1065213"/>
          <a:ext cx="8759825" cy="56403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1851" y="1113362"/>
            <a:ext cx="8581149" cy="954107"/>
          </a:xfrm>
          <a:prstGeom prst="rect">
            <a:avLst/>
          </a:prstGeom>
          <a:noFill/>
        </p:spPr>
        <p:txBody>
          <a:bodyPr wrap="square" rtlCol="0">
            <a:spAutoFit/>
          </a:bodyPr>
          <a:lstStyle/>
          <a:p>
            <a:pPr lvl="0" algn="ctr"/>
            <a:r>
              <a:rPr lang="en-CA" sz="2800" b="1" dirty="0" smtClean="0">
                <a:solidFill>
                  <a:srgbClr val="FF0000"/>
                </a:solidFill>
                <a:effectLst>
                  <a:outerShdw blurRad="38100" dist="38100" dir="2700000" algn="tl">
                    <a:srgbClr val="000000">
                      <a:alpha val="43137"/>
                    </a:srgbClr>
                  </a:outerShdw>
                </a:effectLst>
              </a:rPr>
              <a:t>Processus </a:t>
            </a:r>
            <a:r>
              <a:rPr lang="en-CA" sz="2800" b="1" dirty="0">
                <a:solidFill>
                  <a:srgbClr val="FF0000"/>
                </a:solidFill>
                <a:effectLst>
                  <a:outerShdw blurRad="38100" dist="38100" dir="2700000" algn="tl">
                    <a:srgbClr val="000000">
                      <a:alpha val="43137"/>
                    </a:srgbClr>
                  </a:outerShdw>
                </a:effectLst>
              </a:rPr>
              <a:t>d’enseignement-apprentissage</a:t>
            </a:r>
          </a:p>
          <a:p>
            <a:endParaRPr lang="en-CA" sz="2800" b="1" i="1" dirty="0">
              <a:solidFill>
                <a:srgbClr val="002060"/>
              </a:solidFill>
            </a:endParaRPr>
          </a:p>
        </p:txBody>
      </p:sp>
    </p:spTree>
    <p:extLst>
      <p:ext uri="{BB962C8B-B14F-4D97-AF65-F5344CB8AC3E}">
        <p14:creationId xmlns:p14="http://schemas.microsoft.com/office/powerpoint/2010/main" val="41263285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graphicEl>
                                              <a:dgm id="{F0E01688-3994-41AB-AD41-03C342736723}"/>
                                            </p:graphicEl>
                                          </p:spTgt>
                                        </p:tgtEl>
                                        <p:attrNameLst>
                                          <p:attrName>style.visibility</p:attrName>
                                        </p:attrNameLst>
                                      </p:cBhvr>
                                      <p:to>
                                        <p:strVal val="visible"/>
                                      </p:to>
                                    </p:set>
                                    <p:animEffect transition="in" filter="diamond(in)">
                                      <p:cBhvr>
                                        <p:cTn id="7" dur="2000"/>
                                        <p:tgtEl>
                                          <p:spTgt spid="6">
                                            <p:graphicEl>
                                              <a:dgm id="{F0E01688-3994-41AB-AD41-03C34273672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6">
                                            <p:graphicEl>
                                              <a:dgm id="{59AAA04A-1F14-4D7C-A595-90C656CEC4E2}"/>
                                            </p:graphicEl>
                                          </p:spTgt>
                                        </p:tgtEl>
                                        <p:attrNameLst>
                                          <p:attrName>style.visibility</p:attrName>
                                        </p:attrNameLst>
                                      </p:cBhvr>
                                      <p:to>
                                        <p:strVal val="visible"/>
                                      </p:to>
                                    </p:set>
                                    <p:animEffect transition="in" filter="diamond(in)">
                                      <p:cBhvr>
                                        <p:cTn id="12" dur="2000"/>
                                        <p:tgtEl>
                                          <p:spTgt spid="6">
                                            <p:graphicEl>
                                              <a:dgm id="{59AAA04A-1F14-4D7C-A595-90C656CEC4E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graphicEl>
                                              <a:dgm id="{B4459C0D-0F49-4027-B104-55D4247E6B99}"/>
                                            </p:graphicEl>
                                          </p:spTgt>
                                        </p:tgtEl>
                                        <p:attrNameLst>
                                          <p:attrName>style.visibility</p:attrName>
                                        </p:attrNameLst>
                                      </p:cBhvr>
                                      <p:to>
                                        <p:strVal val="visible"/>
                                      </p:to>
                                    </p:set>
                                    <p:animEffect transition="in" filter="diamond(in)">
                                      <p:cBhvr>
                                        <p:cTn id="17" dur="2000"/>
                                        <p:tgtEl>
                                          <p:spTgt spid="6">
                                            <p:graphicEl>
                                              <a:dgm id="{B4459C0D-0F49-4027-B104-55D4247E6B99}"/>
                                            </p:graphicEl>
                                          </p:spTgt>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6">
                                            <p:graphicEl>
                                              <a:dgm id="{9E606E1C-3682-4F07-93FE-EC32626BACCA}"/>
                                            </p:graphicEl>
                                          </p:spTgt>
                                        </p:tgtEl>
                                        <p:attrNameLst>
                                          <p:attrName>style.visibility</p:attrName>
                                        </p:attrNameLst>
                                      </p:cBhvr>
                                      <p:to>
                                        <p:strVal val="visible"/>
                                      </p:to>
                                    </p:set>
                                    <p:animEffect transition="in" filter="diamond(in)">
                                      <p:cBhvr>
                                        <p:cTn id="20" dur="2000"/>
                                        <p:tgtEl>
                                          <p:spTgt spid="6">
                                            <p:graphicEl>
                                              <a:dgm id="{9E606E1C-3682-4F07-93FE-EC32626BACC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6">
                                            <p:graphicEl>
                                              <a:dgm id="{20A8B59D-D9FF-4AFB-9169-DE295EF1EF67}"/>
                                            </p:graphicEl>
                                          </p:spTgt>
                                        </p:tgtEl>
                                        <p:attrNameLst>
                                          <p:attrName>style.visibility</p:attrName>
                                        </p:attrNameLst>
                                      </p:cBhvr>
                                      <p:to>
                                        <p:strVal val="visible"/>
                                      </p:to>
                                    </p:set>
                                    <p:animEffect transition="in" filter="diamond(in)">
                                      <p:cBhvr>
                                        <p:cTn id="25" dur="2000"/>
                                        <p:tgtEl>
                                          <p:spTgt spid="6">
                                            <p:graphicEl>
                                              <a:dgm id="{20A8B59D-D9FF-4AFB-9169-DE295EF1EF67}"/>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grpId="0" nodeType="clickEffect">
                                  <p:stCondLst>
                                    <p:cond delay="0"/>
                                  </p:stCondLst>
                                  <p:childTnLst>
                                    <p:set>
                                      <p:cBhvr>
                                        <p:cTn id="29" dur="1" fill="hold">
                                          <p:stCondLst>
                                            <p:cond delay="0"/>
                                          </p:stCondLst>
                                        </p:cTn>
                                        <p:tgtEl>
                                          <p:spTgt spid="6">
                                            <p:graphicEl>
                                              <a:dgm id="{9D7C0897-6D84-42DF-953B-AB949FC5F9F3}"/>
                                            </p:graphicEl>
                                          </p:spTgt>
                                        </p:tgtEl>
                                        <p:attrNameLst>
                                          <p:attrName>style.visibility</p:attrName>
                                        </p:attrNameLst>
                                      </p:cBhvr>
                                      <p:to>
                                        <p:strVal val="visible"/>
                                      </p:to>
                                    </p:set>
                                    <p:animEffect transition="in" filter="diamond(in)">
                                      <p:cBhvr>
                                        <p:cTn id="30" dur="2000"/>
                                        <p:tgtEl>
                                          <p:spTgt spid="6">
                                            <p:graphicEl>
                                              <a:dgm id="{9D7C0897-6D84-42DF-953B-AB949FC5F9F3}"/>
                                            </p:graphicEl>
                                          </p:spTgt>
                                        </p:tgtEl>
                                      </p:cBhvr>
                                    </p:animEffect>
                                  </p:childTnLst>
                                </p:cTn>
                              </p:par>
                              <p:par>
                                <p:cTn id="31" presetID="8" presetClass="entr" presetSubtype="16" fill="hold" grpId="0" nodeType="withEffect">
                                  <p:stCondLst>
                                    <p:cond delay="0"/>
                                  </p:stCondLst>
                                  <p:childTnLst>
                                    <p:set>
                                      <p:cBhvr>
                                        <p:cTn id="32" dur="1" fill="hold">
                                          <p:stCondLst>
                                            <p:cond delay="0"/>
                                          </p:stCondLst>
                                        </p:cTn>
                                        <p:tgtEl>
                                          <p:spTgt spid="6">
                                            <p:graphicEl>
                                              <a:dgm id="{FF0BEDB3-B0B8-4A67-9B50-78036E59986F}"/>
                                            </p:graphicEl>
                                          </p:spTgt>
                                        </p:tgtEl>
                                        <p:attrNameLst>
                                          <p:attrName>style.visibility</p:attrName>
                                        </p:attrNameLst>
                                      </p:cBhvr>
                                      <p:to>
                                        <p:strVal val="visible"/>
                                      </p:to>
                                    </p:set>
                                    <p:animEffect transition="in" filter="diamond(in)">
                                      <p:cBhvr>
                                        <p:cTn id="33" dur="2000"/>
                                        <p:tgtEl>
                                          <p:spTgt spid="6">
                                            <p:graphicEl>
                                              <a:dgm id="{FF0BEDB3-B0B8-4A67-9B50-78036E59986F}"/>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grpId="0" nodeType="clickEffect">
                                  <p:stCondLst>
                                    <p:cond delay="0"/>
                                  </p:stCondLst>
                                  <p:childTnLst>
                                    <p:set>
                                      <p:cBhvr>
                                        <p:cTn id="37" dur="1" fill="hold">
                                          <p:stCondLst>
                                            <p:cond delay="0"/>
                                          </p:stCondLst>
                                        </p:cTn>
                                        <p:tgtEl>
                                          <p:spTgt spid="6">
                                            <p:graphicEl>
                                              <a:dgm id="{1134016B-E6C7-46F6-8EEB-5D6276AEC83E}"/>
                                            </p:graphicEl>
                                          </p:spTgt>
                                        </p:tgtEl>
                                        <p:attrNameLst>
                                          <p:attrName>style.visibility</p:attrName>
                                        </p:attrNameLst>
                                      </p:cBhvr>
                                      <p:to>
                                        <p:strVal val="visible"/>
                                      </p:to>
                                    </p:set>
                                    <p:animEffect transition="in" filter="diamond(in)">
                                      <p:cBhvr>
                                        <p:cTn id="38" dur="2000"/>
                                        <p:tgtEl>
                                          <p:spTgt spid="6">
                                            <p:graphicEl>
                                              <a:dgm id="{1134016B-E6C7-46F6-8EEB-5D6276AEC83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38</a:t>
            </a:fld>
            <a:endParaRPr lang="en-US"/>
          </a:p>
        </p:txBody>
      </p:sp>
      <p:sp>
        <p:nvSpPr>
          <p:cNvPr id="10" name="Rectangle 9"/>
          <p:cNvSpPr/>
          <p:nvPr/>
        </p:nvSpPr>
        <p:spPr>
          <a:xfrm>
            <a:off x="155574" y="1219199"/>
            <a:ext cx="8988426" cy="5139869"/>
          </a:xfrm>
          <a:prstGeom prst="rect">
            <a:avLst/>
          </a:prstGeom>
        </p:spPr>
        <p:txBody>
          <a:bodyPr wrap="square">
            <a:spAutoFit/>
          </a:bodyPr>
          <a:lstStyle/>
          <a:p>
            <a:pPr marL="0" lvl="4"/>
            <a:r>
              <a:rPr lang="fr-CA" sz="2400" b="1" dirty="0" smtClean="0">
                <a:latin typeface="Times New Roman" panose="02020603050405020304" pitchFamily="18" charset="0"/>
                <a:cs typeface="Times New Roman" panose="02020603050405020304" pitchFamily="18" charset="0"/>
              </a:rPr>
              <a:t>Les conceptions de l’apprentissage selon divers courants pédagogiques :</a:t>
            </a:r>
          </a:p>
          <a:p>
            <a:pPr marL="0" lvl="4"/>
            <a:endParaRPr lang="fr-CA" sz="2000" dirty="0">
              <a:latin typeface="Times New Roman" panose="02020603050405020304" pitchFamily="18" charset="0"/>
              <a:cs typeface="Times New Roman" panose="02020603050405020304" pitchFamily="18" charset="0"/>
            </a:endParaRPr>
          </a:p>
          <a:p>
            <a:pPr marL="457200" lvl="0" indent="-457200" defTabSz="449580">
              <a:buAutoNum type="arabicPeriod"/>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courant béhavioriste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cette</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conception dite « mécaniste » est basée sur l’association stimulus-réponse. L’apprentissage est directement lié </a:t>
            </a:r>
            <a:r>
              <a:rPr lang="fr-CA" sz="2000" dirty="0">
                <a:uFill>
                  <a:solidFill/>
                </a:uFill>
                <a:latin typeface="Times New Roman" panose="02020603050405020304" pitchFamily="18" charset="0"/>
                <a:ea typeface="Cambria"/>
                <a:cs typeface="Times New Roman" panose="02020603050405020304" pitchFamily="18" charset="0"/>
                <a:sym typeface="Cambria"/>
              </a:rPr>
              <a:t>aux conséquences fournies par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l’environnement. L,apprentissage est défini en fonction du produit (les bonnes réponses). </a:t>
            </a:r>
          </a:p>
          <a:p>
            <a:pPr marL="457200" lvl="0" indent="-457200" defTabSz="449580">
              <a:buAutoNum type="arabicPeriod"/>
              <a:defRPr sz="1800"/>
            </a:pPr>
            <a:endParaRPr lang="fr-CA" sz="2000" b="1" dirty="0">
              <a:uFill>
                <a:solidFill/>
              </a:uFill>
              <a:latin typeface="Times New Roman" panose="02020603050405020304" pitchFamily="18" charset="0"/>
              <a:cs typeface="Times New Roman" panose="02020603050405020304" pitchFamily="18" charset="0"/>
              <a:sym typeface="Cambria"/>
            </a:endParaRPr>
          </a:p>
          <a:p>
            <a:pPr marL="457200" lvl="0" indent="-457200" defTabSz="457200">
              <a:buAutoNum type="arabicPeriod" startAt="2"/>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courant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humanisme:</a:t>
            </a:r>
            <a:r>
              <a:rPr lang="fr-CA" sz="2000" dirty="0">
                <a:uFill>
                  <a:solidFill/>
                </a:uFill>
                <a:latin typeface="Times New Roman" panose="02020603050405020304" pitchFamily="18" charset="0"/>
                <a:ea typeface="Cambria"/>
                <a:cs typeface="Times New Roman" panose="02020603050405020304" pitchFamily="18" charset="0"/>
                <a:sym typeface="Cambria"/>
              </a:rPr>
              <a:t> cette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conception dite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personnalisée » reconnaît la valeur subjective des connaissances. </a:t>
            </a:r>
            <a:r>
              <a:rPr lang="fr-CA" sz="2000" dirty="0">
                <a:uFill>
                  <a:solidFill/>
                </a:uFill>
                <a:latin typeface="Times New Roman" panose="02020603050405020304" pitchFamily="18" charset="0"/>
                <a:ea typeface="Cambria"/>
                <a:cs typeface="Times New Roman" panose="02020603050405020304" pitchFamily="18" charset="0"/>
                <a:sym typeface="Cambria"/>
              </a:rPr>
              <a:t>L’apprentissage est déterminé par la qualité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 </a:t>
            </a:r>
            <a:r>
              <a:rPr lang="fr-CA" sz="2000" dirty="0">
                <a:uFill>
                  <a:solidFill/>
                </a:uFill>
                <a:latin typeface="Times New Roman" panose="02020603050405020304" pitchFamily="18" charset="0"/>
                <a:ea typeface="Cambria"/>
                <a:cs typeface="Times New Roman" panose="02020603050405020304" pitchFamily="18" charset="0"/>
                <a:sym typeface="Cambria"/>
              </a:rPr>
              <a:t>l’engagement personnel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l’élève (l’environnement joue un rôle secondaire).</a:t>
            </a:r>
          </a:p>
          <a:p>
            <a:pPr lvl="0" defTabSz="457200">
              <a:defRPr sz="1800"/>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457200" lvl="0" indent="-457200" defTabSz="457200">
              <a:buAutoNum type="arabicPeriod" startAt="3"/>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courant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cognitiviste : </a:t>
            </a:r>
            <a:r>
              <a:rPr lang="fr-CA" sz="2000" dirty="0">
                <a:uFill>
                  <a:solidFill/>
                </a:uFill>
                <a:latin typeface="Times New Roman" panose="02020603050405020304" pitchFamily="18" charset="0"/>
                <a:ea typeface="Cambria"/>
                <a:cs typeface="Times New Roman" panose="02020603050405020304" pitchFamily="18" charset="0"/>
                <a:sym typeface="Cambria"/>
              </a:rPr>
              <a:t>cette</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conception dite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interactionniste </a:t>
            </a:r>
            <a:r>
              <a:rPr lang="fr-CA" sz="2000" dirty="0">
                <a:uFill>
                  <a:solidFill/>
                </a:uFill>
                <a:latin typeface="Times New Roman" panose="02020603050405020304" pitchFamily="18" charset="0"/>
                <a:ea typeface="Cambria"/>
                <a:cs typeface="Times New Roman" panose="02020603050405020304" pitchFamily="18" charset="0"/>
                <a:sym typeface="Cambria"/>
              </a:rPr>
              <a:t>» est basée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sur</a:t>
            </a:r>
          </a:p>
          <a:p>
            <a:pPr lvl="0" defTabSz="457200">
              <a:defRPr sz="1800"/>
            </a:pP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entre l’apprenant et son environnement éducatif. </a:t>
            </a: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’apprentissage est directement 	lié à la capacité de traitement de l’information. L’apprentissage met directement 	l’accent sur l’élaboration de stratégies cognitives et métacognitives.</a:t>
            </a:r>
            <a:endParaRPr lang="fr-CA" sz="2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569372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fade">
                                      <p:cBhvr>
                                        <p:cTn id="35" dur="1000"/>
                                        <p:tgtEl>
                                          <p:spTgt spid="10">
                                            <p:txEl>
                                              <p:pRg st="0" end="0"/>
                                            </p:txEl>
                                          </p:spTgt>
                                        </p:tgtEl>
                                      </p:cBhvr>
                                    </p:animEffect>
                                    <p:anim calcmode="lin" valueType="num">
                                      <p:cBhvr>
                                        <p:cTn id="36"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39</a:t>
            </a:fld>
            <a:endParaRPr lang="en-US"/>
          </a:p>
        </p:txBody>
      </p:sp>
      <p:sp>
        <p:nvSpPr>
          <p:cNvPr id="10" name="Rectangle 9"/>
          <p:cNvSpPr/>
          <p:nvPr/>
        </p:nvSpPr>
        <p:spPr>
          <a:xfrm>
            <a:off x="155574" y="1219199"/>
            <a:ext cx="8988426" cy="6063198"/>
          </a:xfrm>
          <a:prstGeom prst="rect">
            <a:avLst/>
          </a:prstGeom>
        </p:spPr>
        <p:txBody>
          <a:bodyPr wrap="square">
            <a:spAutoFit/>
          </a:bodyPr>
          <a:lstStyle/>
          <a:p>
            <a:pPr marL="0" lvl="4"/>
            <a:r>
              <a:rPr lang="fr-CA" sz="2400" b="1" dirty="0" smtClean="0">
                <a:latin typeface="Times New Roman" panose="02020603050405020304" pitchFamily="18" charset="0"/>
                <a:cs typeface="Times New Roman" panose="02020603050405020304" pitchFamily="18" charset="0"/>
              </a:rPr>
              <a:t>Les conceptions de l’apprentissage selon divers courants pédagogiques (suite)</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457200" indent="-457200" defTabSz="449580">
              <a:buAutoNum type="arabicPeriod" startAt="4"/>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constructiviste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selon cette conception personnalisée de l’apprentissage, tout  nouveau savoir s’intègre dans la structure cognitive unique de chaque apprenant. L’apprentissage est déterminé par le sujet qui apprend, en fonction de ses expériences et de ses connaissances antérieures. L’apprentissage est défini comme un processus de construction personnelle du savoir.</a:t>
            </a:r>
          </a:p>
          <a:p>
            <a:pPr marL="457200" indent="-457200" defTabSz="449580">
              <a:buAutoNum type="arabicPeriod" startAt="5"/>
              <a:defRPr sz="1800"/>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socioconstructiviste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selon cette conception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interactionnelle de, </a:t>
            </a:r>
            <a:r>
              <a:rPr lang="fr-CA" sz="2000" dirty="0">
                <a:uFill>
                  <a:solidFill/>
                </a:uFill>
                <a:latin typeface="Times New Roman" panose="02020603050405020304" pitchFamily="18" charset="0"/>
                <a:ea typeface="Cambria"/>
                <a:cs typeface="Times New Roman" panose="02020603050405020304" pitchFamily="18" charset="0"/>
                <a:sym typeface="Cambria"/>
              </a:rPr>
              <a:t>tout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savoir est coconstruit par l’apprenant en interaction avec ses pairs et l’enseignant. L’apprentissage est déterminé par la qualité du climat d’apprentissage et des conflits socio-cognitifs vécus par l’apprenant. L’apprentissage est défini comme un processus de construction collective de la réalité. </a:t>
            </a:r>
          </a:p>
          <a:p>
            <a:pPr defTabSz="449580">
              <a:defRPr sz="1800"/>
            </a:pPr>
            <a:r>
              <a:rPr lang="fr-CA" sz="2000" b="1" dirty="0" smtClean="0">
                <a:uFill>
                  <a:solidFill/>
                </a:uFill>
                <a:latin typeface="Times New Roman" panose="02020603050405020304" pitchFamily="18" charset="0"/>
                <a:cs typeface="Times New Roman" panose="02020603050405020304" pitchFamily="18" charset="0"/>
                <a:sym typeface="Cambria"/>
              </a:rPr>
              <a:t>6.    La conception critique et citoyenne : </a:t>
            </a:r>
            <a:r>
              <a:rPr lang="fr-CA" sz="2000" dirty="0" smtClean="0">
                <a:uFill>
                  <a:solidFill/>
                </a:uFill>
                <a:latin typeface="Times New Roman" panose="02020603050405020304" pitchFamily="18" charset="0"/>
                <a:cs typeface="Times New Roman" panose="02020603050405020304" pitchFamily="18" charset="0"/>
                <a:sym typeface="Cambria"/>
              </a:rPr>
              <a:t>cette conception ouverte de 	l’apprentissage inclut des dimensions intrapersonnelle, interpersonnelle, sociale 	(engagement civique) et environnementale (responsabilité planétaire), 	L’apprentissage est associé au développement de la pensée critique et à la capacité 	d’analyser des enjeux sociaux et planétaires. L’apprentissage est défini comme un 	processus de développement social et de développement de citoyenneté 	responsable. </a:t>
            </a:r>
            <a:endParaRPr lang="fr-CA" sz="2000" b="1" dirty="0">
              <a:uFill>
                <a:solidFill/>
              </a:uFill>
              <a:latin typeface="Cambria"/>
              <a:cs typeface="Times New Roman" panose="02020603050405020304" pitchFamily="18" charset="0"/>
              <a:sym typeface="Cambria"/>
            </a:endParaRPr>
          </a:p>
        </p:txBody>
      </p:sp>
    </p:spTree>
    <p:extLst>
      <p:ext uri="{BB962C8B-B14F-4D97-AF65-F5344CB8AC3E}">
        <p14:creationId xmlns:p14="http://schemas.microsoft.com/office/powerpoint/2010/main" val="141867293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fade">
                                      <p:cBhvr>
                                        <p:cTn id="28" dur="1000"/>
                                        <p:tgtEl>
                                          <p:spTgt spid="10">
                                            <p:txEl>
                                              <p:pRg st="0" end="0"/>
                                            </p:txEl>
                                          </p:spTgt>
                                        </p:tgtEl>
                                      </p:cBhvr>
                                    </p:animEffect>
                                    <p:anim calcmode="lin" valueType="num">
                                      <p:cBhvr>
                                        <p:cTn id="29"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7471</TotalTime>
  <Words>2703</Words>
  <Application>Microsoft Macintosh PowerPoint</Application>
  <PresentationFormat>On-screen Show (4:3)</PresentationFormat>
  <Paragraphs>549</Paragraphs>
  <Slides>39</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Calibri</vt:lpstr>
      <vt:lpstr>Cambria</vt:lpstr>
      <vt:lpstr>Times New Roman</vt:lpstr>
      <vt:lpstr>Times New Roman 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497</cp:revision>
  <cp:lastPrinted>2016-09-08T00:49:08Z</cp:lastPrinted>
  <dcterms:created xsi:type="dcterms:W3CDTF">2009-08-30T11:17:03Z</dcterms:created>
  <dcterms:modified xsi:type="dcterms:W3CDTF">2016-11-09T19:58:46Z</dcterms:modified>
</cp:coreProperties>
</file>