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238" r:id="rId2"/>
  </p:sldMasterIdLst>
  <p:notesMasterIdLst>
    <p:notesMasterId r:id="rId76"/>
  </p:notesMasterIdLst>
  <p:handoutMasterIdLst>
    <p:handoutMasterId r:id="rId77"/>
  </p:handoutMasterIdLst>
  <p:sldIdLst>
    <p:sldId id="404" r:id="rId3"/>
    <p:sldId id="533" r:id="rId4"/>
    <p:sldId id="477" r:id="rId5"/>
    <p:sldId id="478" r:id="rId6"/>
    <p:sldId id="479" r:id="rId7"/>
    <p:sldId id="480" r:id="rId8"/>
    <p:sldId id="535" r:id="rId9"/>
    <p:sldId id="536" r:id="rId10"/>
    <p:sldId id="481" r:id="rId11"/>
    <p:sldId id="482" r:id="rId12"/>
    <p:sldId id="534" r:id="rId13"/>
    <p:sldId id="483" r:id="rId14"/>
    <p:sldId id="484" r:id="rId15"/>
    <p:sldId id="537" r:id="rId16"/>
    <p:sldId id="538" r:id="rId17"/>
    <p:sldId id="486" r:id="rId18"/>
    <p:sldId id="487" r:id="rId19"/>
    <p:sldId id="488" r:id="rId20"/>
    <p:sldId id="489" r:id="rId21"/>
    <p:sldId id="490" r:id="rId22"/>
    <p:sldId id="491" r:id="rId23"/>
    <p:sldId id="519" r:id="rId24"/>
    <p:sldId id="492" r:id="rId25"/>
    <p:sldId id="493" r:id="rId26"/>
    <p:sldId id="494" r:id="rId27"/>
    <p:sldId id="495" r:id="rId28"/>
    <p:sldId id="496" r:id="rId29"/>
    <p:sldId id="497" r:id="rId30"/>
    <p:sldId id="498" r:id="rId31"/>
    <p:sldId id="499" r:id="rId32"/>
    <p:sldId id="500" r:id="rId33"/>
    <p:sldId id="501" r:id="rId34"/>
    <p:sldId id="502" r:id="rId35"/>
    <p:sldId id="522" r:id="rId36"/>
    <p:sldId id="525" r:id="rId37"/>
    <p:sldId id="503" r:id="rId38"/>
    <p:sldId id="549" r:id="rId39"/>
    <p:sldId id="550" r:id="rId40"/>
    <p:sldId id="548" r:id="rId41"/>
    <p:sldId id="521" r:id="rId42"/>
    <p:sldId id="547" r:id="rId43"/>
    <p:sldId id="539" r:id="rId44"/>
    <p:sldId id="540" r:id="rId45"/>
    <p:sldId id="504" r:id="rId46"/>
    <p:sldId id="505" r:id="rId47"/>
    <p:sldId id="506" r:id="rId48"/>
    <p:sldId id="541" r:id="rId49"/>
    <p:sldId id="542" r:id="rId50"/>
    <p:sldId id="507" r:id="rId51"/>
    <p:sldId id="508" r:id="rId52"/>
    <p:sldId id="509" r:id="rId53"/>
    <p:sldId id="510" r:id="rId54"/>
    <p:sldId id="543" r:id="rId55"/>
    <p:sldId id="544" r:id="rId56"/>
    <p:sldId id="511" r:id="rId57"/>
    <p:sldId id="512" r:id="rId58"/>
    <p:sldId id="513" r:id="rId59"/>
    <p:sldId id="514" r:id="rId60"/>
    <p:sldId id="523" r:id="rId61"/>
    <p:sldId id="515" r:id="rId62"/>
    <p:sldId id="524" r:id="rId63"/>
    <p:sldId id="517" r:id="rId64"/>
    <p:sldId id="518" r:id="rId65"/>
    <p:sldId id="526" r:id="rId66"/>
    <p:sldId id="529" r:id="rId67"/>
    <p:sldId id="527" r:id="rId68"/>
    <p:sldId id="528" r:id="rId69"/>
    <p:sldId id="530" r:id="rId70"/>
    <p:sldId id="531" r:id="rId71"/>
    <p:sldId id="532" r:id="rId72"/>
    <p:sldId id="545" r:id="rId73"/>
    <p:sldId id="546" r:id="rId74"/>
    <p:sldId id="472" r:id="rId75"/>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953735"/>
    <a:srgbClr val="FF0000"/>
    <a:srgbClr val="60497B"/>
    <a:srgbClr val="664E84"/>
    <a:srgbClr val="584371"/>
    <a:srgbClr val="403152"/>
    <a:srgbClr val="948A54"/>
    <a:srgbClr val="4A452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502" autoAdjust="0"/>
  </p:normalViewPr>
  <p:slideViewPr>
    <p:cSldViewPr>
      <p:cViewPr>
        <p:scale>
          <a:sx n="70" d="100"/>
          <a:sy n="70" d="100"/>
        </p:scale>
        <p:origin x="-1284" y="-72"/>
      </p:cViewPr>
      <p:guideLst>
        <p:guide orient="horz" pos="240"/>
        <p:guide pos="288"/>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66" d="100"/>
        <a:sy n="66" d="100"/>
      </p:scale>
      <p:origin x="0" y="2676"/>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492113-ECFA-42F7-A3A6-98D989EB48B4}" type="doc">
      <dgm:prSet loTypeId="urn:microsoft.com/office/officeart/2005/8/layout/cycle6" loCatId="cycle" qsTypeId="urn:microsoft.com/office/officeart/2005/8/quickstyle/simple1" qsCatId="simple" csTypeId="urn:microsoft.com/office/officeart/2005/8/colors/accent1_1" csCatId="accent1" phldr="1"/>
      <dgm:spPr/>
    </dgm:pt>
    <dgm:pt modelId="{6643F403-06F2-4AB5-970B-102EC124CF01}">
      <dgm:prSet custT="1">
        <dgm:style>
          <a:lnRef idx="2">
            <a:schemeClr val="dk1"/>
          </a:lnRef>
          <a:fillRef idx="1">
            <a:schemeClr val="lt1"/>
          </a:fillRef>
          <a:effectRef idx="0">
            <a:schemeClr val="dk1"/>
          </a:effectRef>
          <a:fontRef idx="minor">
            <a:schemeClr val="dk1"/>
          </a:fontRef>
        </dgm:styl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Develop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Budgets</a:t>
          </a:r>
        </a:p>
      </dgm:t>
    </dgm:pt>
    <dgm:pt modelId="{93619ABC-F535-4A1D-A091-EEBEE01615B4}" type="parTrans" cxnId="{AFB6A469-0E7C-4D4F-90B7-1737AA98BCD8}">
      <dgm:prSet/>
      <dgm:spPr/>
      <dgm:t>
        <a:bodyPr/>
        <a:lstStyle/>
        <a:p>
          <a:endParaRPr lang="en-US"/>
        </a:p>
      </dgm:t>
    </dgm:pt>
    <dgm:pt modelId="{2AB9A31F-797A-4E9B-AB34-8D1ACC8DA6C0}" type="sibTrans" cxnId="{AFB6A469-0E7C-4D4F-90B7-1737AA98BCD8}">
      <dgm:prSet>
        <dgm:style>
          <a:lnRef idx="1">
            <a:schemeClr val="dk1"/>
          </a:lnRef>
          <a:fillRef idx="0">
            <a:schemeClr val="dk1"/>
          </a:fillRef>
          <a:effectRef idx="0">
            <a:schemeClr val="dk1"/>
          </a:effectRef>
          <a:fontRef idx="minor">
            <a:schemeClr val="tx1"/>
          </a:fontRef>
        </dgm:style>
      </dgm:prSet>
      <dgm:spPr/>
      <dgm:t>
        <a:bodyPr/>
        <a:lstStyle/>
        <a:p>
          <a:endParaRPr lang="en-US"/>
        </a:p>
      </dgm:t>
    </dgm:pt>
    <dgm:pt modelId="{7052DB47-3A98-453A-B80D-9ECB3ED60A28}">
      <dgm:prSet custT="1">
        <dgm:style>
          <a:lnRef idx="2">
            <a:schemeClr val="dk1"/>
          </a:lnRef>
          <a:fillRef idx="1">
            <a:schemeClr val="lt1"/>
          </a:fillRef>
          <a:effectRef idx="0">
            <a:schemeClr val="dk1"/>
          </a:effectRef>
          <a:fontRef idx="minor">
            <a:schemeClr val="dk1"/>
          </a:fontRef>
        </dgm:styl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Analyze difference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between 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and budget</a:t>
          </a:r>
        </a:p>
      </dgm:t>
    </dgm:pt>
    <dgm:pt modelId="{FE781721-33B3-4981-8A40-4FCC321A1333}" type="parTrans" cxnId="{7B6012D8-5FB3-4D6F-8632-CF39D76EE066}">
      <dgm:prSet/>
      <dgm:spPr/>
      <dgm:t>
        <a:bodyPr/>
        <a:lstStyle/>
        <a:p>
          <a:endParaRPr lang="en-US"/>
        </a:p>
      </dgm:t>
    </dgm:pt>
    <dgm:pt modelId="{4FAA62F7-7395-4FFB-9A9C-0D8EB634CB29}" type="sibTrans" cxnId="{7B6012D8-5FB3-4D6F-8632-CF39D76EE066}">
      <dgm:prSet>
        <dgm:style>
          <a:lnRef idx="1">
            <a:schemeClr val="dk1"/>
          </a:lnRef>
          <a:fillRef idx="0">
            <a:schemeClr val="dk1"/>
          </a:fillRef>
          <a:effectRef idx="0">
            <a:schemeClr val="dk1"/>
          </a:effectRef>
          <a:fontRef idx="minor">
            <a:schemeClr val="tx1"/>
          </a:fontRef>
        </dgm:style>
      </dgm:prSet>
      <dgm:spPr/>
      <dgm:t>
        <a:bodyPr/>
        <a:lstStyle/>
        <a:p>
          <a:endParaRPr lang="en-US"/>
        </a:p>
      </dgm:t>
    </dgm:pt>
    <dgm:pt modelId="{6C17763F-9913-4631-AFA8-499759548046}">
      <dgm:prSet custT="1">
        <dgm:style>
          <a:lnRef idx="2">
            <a:schemeClr val="dk1"/>
          </a:lnRef>
          <a:fillRef idx="1">
            <a:schemeClr val="lt1"/>
          </a:fillRef>
          <a:effectRef idx="0">
            <a:schemeClr val="dk1"/>
          </a:effectRef>
          <a:fontRef idx="minor">
            <a:schemeClr val="dk1"/>
          </a:fontRef>
        </dgm:styl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Take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corrective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actions</a:t>
          </a:r>
          <a:endParaRPr kumimoji="0" lang="en-CA" sz="1200" b="1" i="0" u="none" strike="noStrike" cap="none" normalizeH="0" baseline="0" dirty="0" smtClean="0">
            <a:ln/>
            <a:effectLst/>
            <a:latin typeface="Calibri" pitchFamily="34" charset="0"/>
          </a:endParaRPr>
        </a:p>
      </dgm:t>
    </dgm:pt>
    <dgm:pt modelId="{728FD5C2-BFB8-4EB7-97E1-3CD731E287F0}" type="parTrans" cxnId="{7B3B2571-D680-4793-B940-7CDC4A374A90}">
      <dgm:prSet/>
      <dgm:spPr/>
      <dgm:t>
        <a:bodyPr/>
        <a:lstStyle/>
        <a:p>
          <a:endParaRPr lang="en-US"/>
        </a:p>
      </dgm:t>
    </dgm:pt>
    <dgm:pt modelId="{912479AB-78DE-48D3-AA43-BB338125CC7E}" type="sibTrans" cxnId="{7B3B2571-D680-4793-B940-7CDC4A374A90}">
      <dgm:prSet>
        <dgm:style>
          <a:lnRef idx="1">
            <a:schemeClr val="dk1"/>
          </a:lnRef>
          <a:fillRef idx="0">
            <a:schemeClr val="dk1"/>
          </a:fillRef>
          <a:effectRef idx="0">
            <a:schemeClr val="dk1"/>
          </a:effectRef>
          <a:fontRef idx="minor">
            <a:schemeClr val="tx1"/>
          </a:fontRef>
        </dgm:style>
      </dgm:prSet>
      <dgm:spPr/>
      <dgm:t>
        <a:bodyPr/>
        <a:lstStyle/>
        <a:p>
          <a:endParaRPr lang="en-US"/>
        </a:p>
      </dgm:t>
    </dgm:pt>
    <dgm:pt modelId="{7E620954-35E9-4687-8BA2-F361B099B798}">
      <dgm:prSet custT="1">
        <dgm:style>
          <a:lnRef idx="2">
            <a:schemeClr val="dk1"/>
          </a:lnRef>
          <a:fillRef idx="1">
            <a:schemeClr val="lt1"/>
          </a:fillRef>
          <a:effectRef idx="0">
            <a:schemeClr val="dk1"/>
          </a:effectRef>
          <a:fontRef idx="minor">
            <a:schemeClr val="dk1"/>
          </a:fontRef>
        </dgm:styl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Modify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future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cap="none" normalizeH="0" baseline="0" dirty="0" smtClean="0">
              <a:ln/>
              <a:effectLst/>
              <a:latin typeface="Calibri" pitchFamily="34" charset="0"/>
            </a:rPr>
            <a:t>plans</a:t>
          </a:r>
        </a:p>
      </dgm:t>
    </dgm:pt>
    <dgm:pt modelId="{3F9AD19F-7A9C-4C55-9C02-F047F19C817D}" type="parTrans" cxnId="{3344E532-6CD5-4330-AE0B-8EF9B1719630}">
      <dgm:prSet/>
      <dgm:spPr/>
      <dgm:t>
        <a:bodyPr/>
        <a:lstStyle/>
        <a:p>
          <a:endParaRPr lang="en-US"/>
        </a:p>
      </dgm:t>
    </dgm:pt>
    <dgm:pt modelId="{91CA7642-EF5F-40BC-A5B3-471EF186198C}" type="sibTrans" cxnId="{3344E532-6CD5-4330-AE0B-8EF9B1719630}">
      <dgm:prSet>
        <dgm:style>
          <a:lnRef idx="1">
            <a:schemeClr val="dk1"/>
          </a:lnRef>
          <a:fillRef idx="0">
            <a:schemeClr val="dk1"/>
          </a:fillRef>
          <a:effectRef idx="0">
            <a:schemeClr val="dk1"/>
          </a:effectRef>
          <a:fontRef idx="minor">
            <a:schemeClr val="tx1"/>
          </a:fontRef>
        </dgm:style>
      </dgm:prSet>
      <dgm:spPr/>
      <dgm:t>
        <a:bodyPr/>
        <a:lstStyle/>
        <a:p>
          <a:endParaRPr lang="en-US"/>
        </a:p>
      </dgm:t>
    </dgm:pt>
    <dgm:pt modelId="{1084CAE1-18DC-40F3-AD89-9C19C9EA61D7}" type="pres">
      <dgm:prSet presAssocID="{2D492113-ECFA-42F7-A3A6-98D989EB48B4}" presName="cycle" presStyleCnt="0">
        <dgm:presLayoutVars>
          <dgm:dir/>
          <dgm:resizeHandles val="exact"/>
        </dgm:presLayoutVars>
      </dgm:prSet>
      <dgm:spPr/>
    </dgm:pt>
    <dgm:pt modelId="{2CBB1113-6C6E-42C7-B150-067D1A02C914}" type="pres">
      <dgm:prSet presAssocID="{6643F403-06F2-4AB5-970B-102EC124CF01}" presName="node" presStyleLbl="node1" presStyleIdx="0" presStyleCnt="4" custScaleY="108939" custRadScaleRad="94190">
        <dgm:presLayoutVars>
          <dgm:bulletEnabled val="1"/>
        </dgm:presLayoutVars>
      </dgm:prSet>
      <dgm:spPr/>
      <dgm:t>
        <a:bodyPr/>
        <a:lstStyle/>
        <a:p>
          <a:endParaRPr lang="en-US"/>
        </a:p>
      </dgm:t>
    </dgm:pt>
    <dgm:pt modelId="{DE3CF7CF-2D1C-466B-B5C0-10C584E296BF}" type="pres">
      <dgm:prSet presAssocID="{6643F403-06F2-4AB5-970B-102EC124CF01}" presName="spNode" presStyleCnt="0"/>
      <dgm:spPr/>
    </dgm:pt>
    <dgm:pt modelId="{B254E5FD-CF17-4035-889E-54513C17DD31}" type="pres">
      <dgm:prSet presAssocID="{2AB9A31F-797A-4E9B-AB34-8D1ACC8DA6C0}" presName="sibTrans" presStyleLbl="sibTrans1D1" presStyleIdx="0" presStyleCnt="4"/>
      <dgm:spPr/>
      <dgm:t>
        <a:bodyPr/>
        <a:lstStyle/>
        <a:p>
          <a:endParaRPr lang="en-US"/>
        </a:p>
      </dgm:t>
    </dgm:pt>
    <dgm:pt modelId="{47E46359-28D9-41C6-85C6-E57A3BCE3351}" type="pres">
      <dgm:prSet presAssocID="{7052DB47-3A98-453A-B80D-9ECB3ED60A28}" presName="node" presStyleLbl="node1" presStyleIdx="1" presStyleCnt="4" custScaleX="156820" custScaleY="110649">
        <dgm:presLayoutVars>
          <dgm:bulletEnabled val="1"/>
        </dgm:presLayoutVars>
      </dgm:prSet>
      <dgm:spPr/>
      <dgm:t>
        <a:bodyPr/>
        <a:lstStyle/>
        <a:p>
          <a:endParaRPr lang="en-US"/>
        </a:p>
      </dgm:t>
    </dgm:pt>
    <dgm:pt modelId="{E4C75D15-66E8-40BE-99AB-7F49DF6901D0}" type="pres">
      <dgm:prSet presAssocID="{7052DB47-3A98-453A-B80D-9ECB3ED60A28}" presName="spNode" presStyleCnt="0"/>
      <dgm:spPr/>
    </dgm:pt>
    <dgm:pt modelId="{71270866-000A-4C2E-A5FA-6692111EC6F5}" type="pres">
      <dgm:prSet presAssocID="{4FAA62F7-7395-4FFB-9A9C-0D8EB634CB29}" presName="sibTrans" presStyleLbl="sibTrans1D1" presStyleIdx="1" presStyleCnt="4"/>
      <dgm:spPr/>
      <dgm:t>
        <a:bodyPr/>
        <a:lstStyle/>
        <a:p>
          <a:endParaRPr lang="en-US"/>
        </a:p>
      </dgm:t>
    </dgm:pt>
    <dgm:pt modelId="{ADE6EA7E-101C-4504-95EA-4A72A6B875F6}" type="pres">
      <dgm:prSet presAssocID="{6C17763F-9913-4631-AFA8-499759548046}" presName="node" presStyleLbl="node1" presStyleIdx="2" presStyleCnt="4" custScaleY="103644">
        <dgm:presLayoutVars>
          <dgm:bulletEnabled val="1"/>
        </dgm:presLayoutVars>
      </dgm:prSet>
      <dgm:spPr/>
      <dgm:t>
        <a:bodyPr/>
        <a:lstStyle/>
        <a:p>
          <a:endParaRPr lang="en-US"/>
        </a:p>
      </dgm:t>
    </dgm:pt>
    <dgm:pt modelId="{7F980E89-CB39-4547-AE2F-54BE4068D818}" type="pres">
      <dgm:prSet presAssocID="{6C17763F-9913-4631-AFA8-499759548046}" presName="spNode" presStyleCnt="0"/>
      <dgm:spPr/>
    </dgm:pt>
    <dgm:pt modelId="{03CA47FB-BFF1-426C-A281-112DABF21CAD}" type="pres">
      <dgm:prSet presAssocID="{912479AB-78DE-48D3-AA43-BB338125CC7E}" presName="sibTrans" presStyleLbl="sibTrans1D1" presStyleIdx="2" presStyleCnt="4"/>
      <dgm:spPr/>
      <dgm:t>
        <a:bodyPr/>
        <a:lstStyle/>
        <a:p>
          <a:endParaRPr lang="en-US"/>
        </a:p>
      </dgm:t>
    </dgm:pt>
    <dgm:pt modelId="{5ECB9D26-4096-45A3-A13E-803C48777663}" type="pres">
      <dgm:prSet presAssocID="{7E620954-35E9-4687-8BA2-F361B099B798}" presName="node" presStyleLbl="node1" presStyleIdx="3" presStyleCnt="4" custScaleX="139878" custScaleY="113297">
        <dgm:presLayoutVars>
          <dgm:bulletEnabled val="1"/>
        </dgm:presLayoutVars>
      </dgm:prSet>
      <dgm:spPr/>
      <dgm:t>
        <a:bodyPr/>
        <a:lstStyle/>
        <a:p>
          <a:endParaRPr lang="en-US"/>
        </a:p>
      </dgm:t>
    </dgm:pt>
    <dgm:pt modelId="{BF6150C0-362E-4D06-8E79-ED9BDA559B41}" type="pres">
      <dgm:prSet presAssocID="{7E620954-35E9-4687-8BA2-F361B099B798}" presName="spNode" presStyleCnt="0"/>
      <dgm:spPr/>
    </dgm:pt>
    <dgm:pt modelId="{5F0713F8-E542-4DF0-A2E0-0A48440E4269}" type="pres">
      <dgm:prSet presAssocID="{91CA7642-EF5F-40BC-A5B3-471EF186198C}" presName="sibTrans" presStyleLbl="sibTrans1D1" presStyleIdx="3" presStyleCnt="4"/>
      <dgm:spPr/>
      <dgm:t>
        <a:bodyPr/>
        <a:lstStyle/>
        <a:p>
          <a:endParaRPr lang="en-US"/>
        </a:p>
      </dgm:t>
    </dgm:pt>
  </dgm:ptLst>
  <dgm:cxnLst>
    <dgm:cxn modelId="{FAC60C19-0496-410C-AE69-9FED312A2CAE}" type="presOf" srcId="{2AB9A31F-797A-4E9B-AB34-8D1ACC8DA6C0}" destId="{B254E5FD-CF17-4035-889E-54513C17DD31}" srcOrd="0" destOrd="0" presId="urn:microsoft.com/office/officeart/2005/8/layout/cycle6"/>
    <dgm:cxn modelId="{0FEE1998-E3A2-4D17-986C-C5291DD61B27}" type="presOf" srcId="{6C17763F-9913-4631-AFA8-499759548046}" destId="{ADE6EA7E-101C-4504-95EA-4A72A6B875F6}" srcOrd="0" destOrd="0" presId="urn:microsoft.com/office/officeart/2005/8/layout/cycle6"/>
    <dgm:cxn modelId="{A37599FB-9004-4108-99A3-EE3FECDEC577}" type="presOf" srcId="{4FAA62F7-7395-4FFB-9A9C-0D8EB634CB29}" destId="{71270866-000A-4C2E-A5FA-6692111EC6F5}" srcOrd="0" destOrd="0" presId="urn:microsoft.com/office/officeart/2005/8/layout/cycle6"/>
    <dgm:cxn modelId="{7A5E80DE-0A6A-4703-BE1A-5FD892781D91}" type="presOf" srcId="{91CA7642-EF5F-40BC-A5B3-471EF186198C}" destId="{5F0713F8-E542-4DF0-A2E0-0A48440E4269}" srcOrd="0" destOrd="0" presId="urn:microsoft.com/office/officeart/2005/8/layout/cycle6"/>
    <dgm:cxn modelId="{6B58BB96-9F9B-4890-8815-49852DC80F90}" type="presOf" srcId="{7052DB47-3A98-453A-B80D-9ECB3ED60A28}" destId="{47E46359-28D9-41C6-85C6-E57A3BCE3351}" srcOrd="0" destOrd="0" presId="urn:microsoft.com/office/officeart/2005/8/layout/cycle6"/>
    <dgm:cxn modelId="{7B3B2571-D680-4793-B940-7CDC4A374A90}" srcId="{2D492113-ECFA-42F7-A3A6-98D989EB48B4}" destId="{6C17763F-9913-4631-AFA8-499759548046}" srcOrd="2" destOrd="0" parTransId="{728FD5C2-BFB8-4EB7-97E1-3CD731E287F0}" sibTransId="{912479AB-78DE-48D3-AA43-BB338125CC7E}"/>
    <dgm:cxn modelId="{AFB6A469-0E7C-4D4F-90B7-1737AA98BCD8}" srcId="{2D492113-ECFA-42F7-A3A6-98D989EB48B4}" destId="{6643F403-06F2-4AB5-970B-102EC124CF01}" srcOrd="0" destOrd="0" parTransId="{93619ABC-F535-4A1D-A091-EEBEE01615B4}" sibTransId="{2AB9A31F-797A-4E9B-AB34-8D1ACC8DA6C0}"/>
    <dgm:cxn modelId="{854125DA-D72C-4F75-9043-8D312A198AFC}" type="presOf" srcId="{912479AB-78DE-48D3-AA43-BB338125CC7E}" destId="{03CA47FB-BFF1-426C-A281-112DABF21CAD}" srcOrd="0" destOrd="0" presId="urn:microsoft.com/office/officeart/2005/8/layout/cycle6"/>
    <dgm:cxn modelId="{7B6012D8-5FB3-4D6F-8632-CF39D76EE066}" srcId="{2D492113-ECFA-42F7-A3A6-98D989EB48B4}" destId="{7052DB47-3A98-453A-B80D-9ECB3ED60A28}" srcOrd="1" destOrd="0" parTransId="{FE781721-33B3-4981-8A40-4FCC321A1333}" sibTransId="{4FAA62F7-7395-4FFB-9A9C-0D8EB634CB29}"/>
    <dgm:cxn modelId="{3344E532-6CD5-4330-AE0B-8EF9B1719630}" srcId="{2D492113-ECFA-42F7-A3A6-98D989EB48B4}" destId="{7E620954-35E9-4687-8BA2-F361B099B798}" srcOrd="3" destOrd="0" parTransId="{3F9AD19F-7A9C-4C55-9C02-F047F19C817D}" sibTransId="{91CA7642-EF5F-40BC-A5B3-471EF186198C}"/>
    <dgm:cxn modelId="{385CDE8F-1543-456B-89D1-CB247E299D9C}" type="presOf" srcId="{2D492113-ECFA-42F7-A3A6-98D989EB48B4}" destId="{1084CAE1-18DC-40F3-AD89-9C19C9EA61D7}" srcOrd="0" destOrd="0" presId="urn:microsoft.com/office/officeart/2005/8/layout/cycle6"/>
    <dgm:cxn modelId="{F279F5BD-8730-4400-8A1C-0E01915BC958}" type="presOf" srcId="{7E620954-35E9-4687-8BA2-F361B099B798}" destId="{5ECB9D26-4096-45A3-A13E-803C48777663}" srcOrd="0" destOrd="0" presId="urn:microsoft.com/office/officeart/2005/8/layout/cycle6"/>
    <dgm:cxn modelId="{74254E12-752A-41CF-9415-FB8B9ED3D582}" type="presOf" srcId="{6643F403-06F2-4AB5-970B-102EC124CF01}" destId="{2CBB1113-6C6E-42C7-B150-067D1A02C914}" srcOrd="0" destOrd="0" presId="urn:microsoft.com/office/officeart/2005/8/layout/cycle6"/>
    <dgm:cxn modelId="{D37D6E69-1BFC-4F9E-A334-92C0F53B09FF}" type="presParOf" srcId="{1084CAE1-18DC-40F3-AD89-9C19C9EA61D7}" destId="{2CBB1113-6C6E-42C7-B150-067D1A02C914}" srcOrd="0" destOrd="0" presId="urn:microsoft.com/office/officeart/2005/8/layout/cycle6"/>
    <dgm:cxn modelId="{E13E530F-B8AC-44D8-87F0-7005F6F0325C}" type="presParOf" srcId="{1084CAE1-18DC-40F3-AD89-9C19C9EA61D7}" destId="{DE3CF7CF-2D1C-466B-B5C0-10C584E296BF}" srcOrd="1" destOrd="0" presId="urn:microsoft.com/office/officeart/2005/8/layout/cycle6"/>
    <dgm:cxn modelId="{ADEE0C3F-21D9-403B-9F20-C454CD16A76B}" type="presParOf" srcId="{1084CAE1-18DC-40F3-AD89-9C19C9EA61D7}" destId="{B254E5FD-CF17-4035-889E-54513C17DD31}" srcOrd="2" destOrd="0" presId="urn:microsoft.com/office/officeart/2005/8/layout/cycle6"/>
    <dgm:cxn modelId="{35773B84-7991-4195-B604-71AD50E01D88}" type="presParOf" srcId="{1084CAE1-18DC-40F3-AD89-9C19C9EA61D7}" destId="{47E46359-28D9-41C6-85C6-E57A3BCE3351}" srcOrd="3" destOrd="0" presId="urn:microsoft.com/office/officeart/2005/8/layout/cycle6"/>
    <dgm:cxn modelId="{50724388-0449-4F85-BCC8-141F8EB48643}" type="presParOf" srcId="{1084CAE1-18DC-40F3-AD89-9C19C9EA61D7}" destId="{E4C75D15-66E8-40BE-99AB-7F49DF6901D0}" srcOrd="4" destOrd="0" presId="urn:microsoft.com/office/officeart/2005/8/layout/cycle6"/>
    <dgm:cxn modelId="{C4EE0BE3-E9B7-4F11-9AD4-87048E54A08A}" type="presParOf" srcId="{1084CAE1-18DC-40F3-AD89-9C19C9EA61D7}" destId="{71270866-000A-4C2E-A5FA-6692111EC6F5}" srcOrd="5" destOrd="0" presId="urn:microsoft.com/office/officeart/2005/8/layout/cycle6"/>
    <dgm:cxn modelId="{84877B97-2A11-48E1-9FE2-872006B7B677}" type="presParOf" srcId="{1084CAE1-18DC-40F3-AD89-9C19C9EA61D7}" destId="{ADE6EA7E-101C-4504-95EA-4A72A6B875F6}" srcOrd="6" destOrd="0" presId="urn:microsoft.com/office/officeart/2005/8/layout/cycle6"/>
    <dgm:cxn modelId="{836E1887-D239-4DA1-B4D2-9BBD57EC2451}" type="presParOf" srcId="{1084CAE1-18DC-40F3-AD89-9C19C9EA61D7}" destId="{7F980E89-CB39-4547-AE2F-54BE4068D818}" srcOrd="7" destOrd="0" presId="urn:microsoft.com/office/officeart/2005/8/layout/cycle6"/>
    <dgm:cxn modelId="{735D6724-9486-4F60-A3E7-61A8CB53AC70}" type="presParOf" srcId="{1084CAE1-18DC-40F3-AD89-9C19C9EA61D7}" destId="{03CA47FB-BFF1-426C-A281-112DABF21CAD}" srcOrd="8" destOrd="0" presId="urn:microsoft.com/office/officeart/2005/8/layout/cycle6"/>
    <dgm:cxn modelId="{789FEA23-AF11-4E32-95D0-C6E9E30BB725}" type="presParOf" srcId="{1084CAE1-18DC-40F3-AD89-9C19C9EA61D7}" destId="{5ECB9D26-4096-45A3-A13E-803C48777663}" srcOrd="9" destOrd="0" presId="urn:microsoft.com/office/officeart/2005/8/layout/cycle6"/>
    <dgm:cxn modelId="{EB7EC589-C333-4821-B844-CB3E9B4EB7E4}" type="presParOf" srcId="{1084CAE1-18DC-40F3-AD89-9C19C9EA61D7}" destId="{BF6150C0-362E-4D06-8E79-ED9BDA559B41}" srcOrd="10" destOrd="0" presId="urn:microsoft.com/office/officeart/2005/8/layout/cycle6"/>
    <dgm:cxn modelId="{CD4022DB-7A21-461F-82CF-4413CCC5E399}" type="presParOf" srcId="{1084CAE1-18DC-40F3-AD89-9C19C9EA61D7}" destId="{5F0713F8-E542-4DF0-A2E0-0A48440E4269}" srcOrd="11" destOrd="0" presId="urn:microsoft.com/office/officeart/2005/8/layout/cycle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BB1113-6C6E-42C7-B150-067D1A02C914}">
      <dsp:nvSpPr>
        <dsp:cNvPr id="0" name=""/>
        <dsp:cNvSpPr/>
      </dsp:nvSpPr>
      <dsp:spPr>
        <a:xfrm>
          <a:off x="1496210" y="44337"/>
          <a:ext cx="1034727" cy="732694"/>
        </a:xfrm>
        <a:prstGeom prst="round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53340" tIns="53340" rIns="53340" bIns="533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Develop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Budgets</a:t>
          </a:r>
        </a:p>
      </dsp:txBody>
      <dsp:txXfrm>
        <a:off x="1496210" y="44337"/>
        <a:ext cx="1034727" cy="732694"/>
      </dsp:txXfrm>
    </dsp:sp>
    <dsp:sp modelId="{B254E5FD-CF17-4035-889E-54513C17DD31}">
      <dsp:nvSpPr>
        <dsp:cNvPr id="0" name=""/>
        <dsp:cNvSpPr/>
      </dsp:nvSpPr>
      <dsp:spPr>
        <a:xfrm>
          <a:off x="940680" y="438632"/>
          <a:ext cx="2221082" cy="2221082"/>
        </a:xfrm>
        <a:custGeom>
          <a:avLst/>
          <a:gdLst/>
          <a:ahLst/>
          <a:cxnLst/>
          <a:rect l="0" t="0" r="0" b="0"/>
          <a:pathLst>
            <a:path>
              <a:moveTo>
                <a:pt x="1597045" y="112234"/>
              </a:moveTo>
              <a:arcTo wR="1110541" hR="1110541" stAng="17758879" swAng="2334050"/>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47E46359-28D9-41C6-85C6-E57A3BCE3351}">
      <dsp:nvSpPr>
        <dsp:cNvPr id="0" name=""/>
        <dsp:cNvSpPr/>
      </dsp:nvSpPr>
      <dsp:spPr>
        <a:xfrm>
          <a:off x="2312785" y="1084605"/>
          <a:ext cx="1622659" cy="744195"/>
        </a:xfrm>
        <a:prstGeom prst="round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53340" tIns="53340" rIns="53340" bIns="533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Analyze difference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between 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and budget</a:t>
          </a:r>
        </a:p>
      </dsp:txBody>
      <dsp:txXfrm>
        <a:off x="2312785" y="1084605"/>
        <a:ext cx="1622659" cy="744195"/>
      </dsp:txXfrm>
    </dsp:sp>
    <dsp:sp modelId="{71270866-000A-4C2E-A5FA-6692111EC6F5}">
      <dsp:nvSpPr>
        <dsp:cNvPr id="0" name=""/>
        <dsp:cNvSpPr/>
      </dsp:nvSpPr>
      <dsp:spPr>
        <a:xfrm>
          <a:off x="903032" y="346161"/>
          <a:ext cx="2221082" cy="2221082"/>
        </a:xfrm>
        <a:custGeom>
          <a:avLst/>
          <a:gdLst/>
          <a:ahLst/>
          <a:cxnLst/>
          <a:rect l="0" t="0" r="0" b="0"/>
          <a:pathLst>
            <a:path>
              <a:moveTo>
                <a:pt x="2154155" y="1490240"/>
              </a:moveTo>
              <a:arcTo wR="1110541" hR="1110541" stAng="1199577" swAng="2509437"/>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ADE6EA7E-101C-4504-95EA-4A72A6B875F6}">
      <dsp:nvSpPr>
        <dsp:cNvPr id="0" name=""/>
        <dsp:cNvSpPr/>
      </dsp:nvSpPr>
      <dsp:spPr>
        <a:xfrm>
          <a:off x="1496210" y="2218703"/>
          <a:ext cx="1034727" cy="697081"/>
        </a:xfrm>
        <a:prstGeom prst="round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53340" tIns="53340" rIns="53340" bIns="533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Take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corrective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actions</a:t>
          </a:r>
          <a:endParaRPr kumimoji="0" lang="en-CA" sz="1200" b="1" i="0" u="none" strike="noStrike" kern="1200" cap="none" normalizeH="0" baseline="0" dirty="0" smtClean="0">
            <a:ln/>
            <a:effectLst/>
            <a:latin typeface="Calibri" pitchFamily="34" charset="0"/>
          </a:endParaRPr>
        </a:p>
      </dsp:txBody>
      <dsp:txXfrm>
        <a:off x="1496210" y="2218703"/>
        <a:ext cx="1034727" cy="697081"/>
      </dsp:txXfrm>
    </dsp:sp>
    <dsp:sp modelId="{03CA47FB-BFF1-426C-A281-112DABF21CAD}">
      <dsp:nvSpPr>
        <dsp:cNvPr id="0" name=""/>
        <dsp:cNvSpPr/>
      </dsp:nvSpPr>
      <dsp:spPr>
        <a:xfrm>
          <a:off x="903032" y="346161"/>
          <a:ext cx="2221082" cy="2221082"/>
        </a:xfrm>
        <a:custGeom>
          <a:avLst/>
          <a:gdLst/>
          <a:ahLst/>
          <a:cxnLst/>
          <a:rect l="0" t="0" r="0" b="0"/>
          <a:pathLst>
            <a:path>
              <a:moveTo>
                <a:pt x="586120" y="2089461"/>
              </a:moveTo>
              <a:arcTo wR="1110541" hR="1110541" stAng="7090712" swAng="2480682"/>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5ECB9D26-4096-45A3-A13E-803C48777663}">
      <dsp:nvSpPr>
        <dsp:cNvPr id="0" name=""/>
        <dsp:cNvSpPr/>
      </dsp:nvSpPr>
      <dsp:spPr>
        <a:xfrm>
          <a:off x="179354" y="1075700"/>
          <a:ext cx="1447356" cy="762004"/>
        </a:xfrm>
        <a:prstGeom prst="round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53340" tIns="53340" rIns="53340" bIns="533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Modify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future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effectLst/>
              <a:latin typeface="Calibri" pitchFamily="34" charset="0"/>
            </a:rPr>
            <a:t>plans</a:t>
          </a:r>
        </a:p>
      </dsp:txBody>
      <dsp:txXfrm>
        <a:off x="179354" y="1075700"/>
        <a:ext cx="1447356" cy="762004"/>
      </dsp:txXfrm>
    </dsp:sp>
    <dsp:sp modelId="{5F0713F8-E542-4DF0-A2E0-0A48440E4269}">
      <dsp:nvSpPr>
        <dsp:cNvPr id="0" name=""/>
        <dsp:cNvSpPr/>
      </dsp:nvSpPr>
      <dsp:spPr>
        <a:xfrm>
          <a:off x="864172" y="439212"/>
          <a:ext cx="2221082" cy="2221082"/>
        </a:xfrm>
        <a:custGeom>
          <a:avLst/>
          <a:gdLst/>
          <a:ahLst/>
          <a:cxnLst/>
          <a:rect l="0" t="0" r="0" b="0"/>
          <a:pathLst>
            <a:path>
              <a:moveTo>
                <a:pt x="109466" y="629759"/>
              </a:moveTo>
              <a:arcTo wR="1110541" hR="1110541" stAng="12339202" swAng="2306347"/>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94B27334-CF58-420C-8EC2-305CADFDE3B5}"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23"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09600" y="0"/>
            <a:ext cx="27432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3C00FA7C-5D61-4C29-BDE8-5B6EB0765AC3}"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29DCDAD9-DFDB-415F-8FAE-8EF9DA72D8F0}"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157C8FB6-DEE3-495D-90EF-164263050F71}"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D139EA70-33BE-4605-977E-B5E7C9F6AEDA}"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F0A39F50-A76F-4ED9-9CF2-91D2BD82727E}"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12243E9B-9BDB-42E2-8695-A8E4DB49C7E2}"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E72DE6F5-807D-4B9B-BCF4-A375C13135B0}"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E1018C96-C63E-4DD4-8604-CE893ECA3996}"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56093CA2-0C7F-4CCA-B979-F4756DF3CD2C}"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5"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69"/>
          <p:cNvSpPr>
            <a:spLocks noGrp="1" noChangeArrowheads="1"/>
          </p:cNvSpPr>
          <p:nvPr>
            <p:ph type="dt" sz="half" idx="14"/>
          </p:nvPr>
        </p:nvSpPr>
        <p:spPr>
          <a:xfrm>
            <a:off x="479425" y="6661150"/>
            <a:ext cx="2241550" cy="508000"/>
          </a:xfrm>
          <a:prstGeom prst="rect">
            <a:avLst/>
          </a:prstGeom>
        </p:spPr>
        <p:txBody>
          <a:bodyPr/>
          <a:lstStyle>
            <a:lvl1pPr>
              <a:defRPr/>
            </a:lvl1pPr>
          </a:lstStyle>
          <a:p>
            <a:pPr>
              <a:defRPr/>
            </a:pPr>
            <a:endParaRPr lang="en-US"/>
          </a:p>
        </p:txBody>
      </p:sp>
      <p:sp>
        <p:nvSpPr>
          <p:cNvPr id="4" name="Rectangle 70"/>
          <p:cNvSpPr>
            <a:spLocks noGrp="1" noChangeArrowheads="1"/>
          </p:cNvSpPr>
          <p:nvPr>
            <p:ph type="ftr" sz="quarter" idx="15"/>
          </p:nvPr>
        </p:nvSpPr>
        <p:spPr/>
        <p:txBody>
          <a:bodyPr/>
          <a:lstStyle>
            <a:lvl1pPr>
              <a:defRPr/>
            </a:lvl1pPr>
          </a:lstStyle>
          <a:p>
            <a:pPr>
              <a:defRPr/>
            </a:pPr>
            <a:r>
              <a:rPr lang="en-CA"/>
              <a:t>Copyright John Wiley &amp; Sons Canada, Ltd.</a:t>
            </a:r>
            <a:endParaRPr lang="en-US"/>
          </a:p>
        </p:txBody>
      </p:sp>
      <p:sp>
        <p:nvSpPr>
          <p:cNvPr id="6" name="Rectangle 71"/>
          <p:cNvSpPr>
            <a:spLocks noGrp="1" noChangeArrowheads="1"/>
          </p:cNvSpPr>
          <p:nvPr>
            <p:ph type="sldNum" sz="quarter" idx="16"/>
          </p:nvPr>
        </p:nvSpPr>
        <p:spPr/>
        <p:txBody>
          <a:bodyPr/>
          <a:lstStyle>
            <a:lvl1pPr>
              <a:defRPr/>
            </a:lvl1pPr>
          </a:lstStyle>
          <a:p>
            <a:pPr>
              <a:defRPr/>
            </a:pPr>
            <a:fld id="{78C489A7-AF89-4961-8C1B-D24F9F9C636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ECD009BE-28D5-4186-A943-1563B8570266}"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4852F237-E76A-4CC4-934D-350505E0590F}"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a:ln/>
        </p:spPr>
        <p:txBody>
          <a:bodyPr/>
          <a:lstStyle>
            <a:lvl1pPr>
              <a:defRPr/>
            </a:lvl1pPr>
          </a:lstStyle>
          <a:p>
            <a:pPr>
              <a:defRPr/>
            </a:pPr>
            <a:fld id="{4336CD21-9B2D-46A3-86D4-3A63B64542F5}"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a:ln/>
        </p:spPr>
        <p:txBody>
          <a:bodyPr/>
          <a:lstStyle>
            <a:lvl1pPr>
              <a:defRPr/>
            </a:lvl1pPr>
          </a:lstStyle>
          <a:p>
            <a:pPr>
              <a:defRPr/>
            </a:pPr>
            <a:fld id="{A2AF70CD-ECE1-4EAE-9B90-9A5AE2AD8621}"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a:ln/>
        </p:spPr>
        <p:txBody>
          <a:bodyPr/>
          <a:lstStyle>
            <a:lvl1pPr>
              <a:defRPr/>
            </a:lvl1pPr>
          </a:lstStyle>
          <a:p>
            <a:pPr>
              <a:defRPr/>
            </a:pPr>
            <a:fld id="{FDE655EE-99E8-43EC-873C-054E876A7EB9}" type="slidenum">
              <a:rPr lang="en-US"/>
              <a:pPr>
                <a:defRPr/>
              </a:pPr>
              <a:t>‹#›</a:t>
            </a:fld>
            <a:endParaRPr lang="en-US"/>
          </a:p>
        </p:txBody>
      </p:sp>
      <p:sp>
        <p:nvSpPr>
          <p:cNvPr id="8"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a:ln/>
        </p:spPr>
        <p:txBody>
          <a:bodyPr/>
          <a:lstStyle>
            <a:lvl1pPr>
              <a:defRPr/>
            </a:lvl1pPr>
          </a:lstStyle>
          <a:p>
            <a:pPr>
              <a:defRPr/>
            </a:pPr>
            <a:fld id="{76795A5D-31A8-4C75-9731-E8C074E3F65F}" type="slidenum">
              <a:rPr lang="en-US"/>
              <a:pPr>
                <a:defRPr/>
              </a:pPr>
              <a:t>‹#›</a:t>
            </a:fld>
            <a:endParaRPr lang="en-US"/>
          </a:p>
        </p:txBody>
      </p:sp>
      <p:sp>
        <p:nvSpPr>
          <p:cNvPr id="4"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1"/>
          <p:cNvSpPr>
            <a:spLocks noGrp="1" noChangeArrowheads="1"/>
          </p:cNvSpPr>
          <p:nvPr>
            <p:ph type="sldNum" sz="quarter" idx="10"/>
          </p:nvPr>
        </p:nvSpPr>
        <p:spPr>
          <a:ln/>
        </p:spPr>
        <p:txBody>
          <a:bodyPr/>
          <a:lstStyle>
            <a:lvl1pPr>
              <a:defRPr/>
            </a:lvl1pPr>
          </a:lstStyle>
          <a:p>
            <a:pPr>
              <a:defRPr/>
            </a:pPr>
            <a:fld id="{E6D4202B-3C5E-4D4D-87E1-F7E30166CD0E}" type="slidenum">
              <a:rPr lang="en-US"/>
              <a:pPr>
                <a:defRPr/>
              </a:pPr>
              <a:t>‹#›</a:t>
            </a:fld>
            <a:endParaRPr lang="en-US"/>
          </a:p>
        </p:txBody>
      </p:sp>
      <p:sp>
        <p:nvSpPr>
          <p:cNvPr id="3"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2046096C-CDD0-4A36-A816-5FAC0E48E3EB}"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F2F5B815-B476-4A72-90BD-58FE8C004558}"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34591B0E-E3BA-4B03-AAE1-16D496B646DB}"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7CFC90A1-B6EC-4B30-B4F7-698701AE1CB6}"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BEDA8324-4218-4C86-A93D-ECCDFA75D4A8}"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860" r:id="rId1"/>
    <p:sldLayoutId id="2147484861" r:id="rId2"/>
    <p:sldLayoutId id="2147484841" r:id="rId3"/>
    <p:sldLayoutId id="2147484842" r:id="rId4"/>
    <p:sldLayoutId id="2147484862" r:id="rId5"/>
    <p:sldLayoutId id="2147484843" r:id="rId6"/>
    <p:sldLayoutId id="2147484844" r:id="rId7"/>
    <p:sldLayoutId id="2147484845" r:id="rId8"/>
    <p:sldLayoutId id="2147484846" r:id="rId9"/>
    <p:sldLayoutId id="2147484847" r:id="rId10"/>
    <p:sldLayoutId id="2147484848" r:id="rId11"/>
    <p:sldLayoutId id="2147484863" r:id="rId12"/>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676400" cy="338138"/>
          </a:xfrm>
          <a:prstGeom prst="rect">
            <a:avLst/>
          </a:prstGeom>
          <a:noFill/>
        </p:spPr>
        <p:txBody>
          <a:bodyPr anchor="ctr">
            <a:spAutoFit/>
          </a:bodyPr>
          <a:lstStyle/>
          <a:p>
            <a:pPr>
              <a:defRPr/>
            </a:pPr>
            <a:r>
              <a:rPr lang="en-US" sz="1600" dirty="0">
                <a:solidFill>
                  <a:schemeClr val="bg1"/>
                </a:solidFill>
                <a:latin typeface="Arial" pitchFamily="34" charset="0"/>
                <a:cs typeface="Arial" pitchFamily="34" charset="0"/>
              </a:rPr>
              <a:t>CHAPTER </a:t>
            </a:r>
          </a:p>
        </p:txBody>
      </p:sp>
      <p:sp>
        <p:nvSpPr>
          <p:cNvPr id="13" name="Rectangle 12"/>
          <p:cNvSpPr/>
          <p:nvPr userDrawn="1"/>
        </p:nvSpPr>
        <p:spPr>
          <a:xfrm>
            <a:off x="0" y="0"/>
            <a:ext cx="9601200" cy="1524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055" name="Rectangle 67"/>
          <p:cNvSpPr>
            <a:spLocks noGrp="1" noChangeArrowheads="1"/>
          </p:cNvSpPr>
          <p:nvPr>
            <p:ph type="title"/>
          </p:nvPr>
        </p:nvSpPr>
        <p:spPr bwMode="auto">
          <a:xfrm>
            <a:off x="1981200" y="0"/>
            <a:ext cx="7620000" cy="14478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6"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BAABA451-2277-4912-BCF1-9AF9C29F7987}" type="slidenum">
              <a:rPr lang="en-US"/>
              <a:pPr>
                <a:defRPr/>
              </a:pPr>
              <a:t>‹#›</a:t>
            </a:fld>
            <a:endParaRPr lang="en-US"/>
          </a:p>
        </p:txBody>
      </p:sp>
      <p:sp>
        <p:nvSpPr>
          <p:cNvPr id="18" name="Rectangle 70"/>
          <p:cNvSpPr>
            <a:spLocks noGrp="1" noChangeArrowheads="1"/>
          </p:cNvSpPr>
          <p:nvPr>
            <p:ph type="ftr" sz="quarter" idx="3"/>
          </p:nvPr>
        </p:nvSpPr>
        <p:spPr bwMode="auto">
          <a:xfrm>
            <a:off x="3124200" y="6661150"/>
            <a:ext cx="3352800" cy="508000"/>
          </a:xfrm>
          <a:prstGeom prst="rect">
            <a:avLst/>
          </a:prstGeom>
          <a:ln>
            <a:miter lim="800000"/>
            <a:headEnd/>
            <a:tailEnd/>
          </a:ln>
        </p:spPr>
        <p:txBody>
          <a:bodyPr vert="horz" wrap="square" lIns="96661" tIns="48331" rIns="96661" bIns="48331" numCol="1" anchor="ctr" anchorCtr="0" compatLnSpc="1">
            <a:prstTxWarp prst="textNoShape">
              <a:avLst/>
            </a:prstTxWarp>
          </a:bodyPr>
          <a:lstStyle>
            <a:lvl1pPr algn="ctr" eaLnBrk="1" hangingPunct="1">
              <a:defRPr sz="1300">
                <a:solidFill>
                  <a:schemeClr val="accent6">
                    <a:lumMod val="75000"/>
                  </a:schemeClr>
                </a:solidFill>
                <a:effectLst/>
              </a:defRPr>
            </a:lvl1pPr>
          </a:lstStyle>
          <a:p>
            <a:pPr>
              <a:defRPr/>
            </a:pPr>
            <a:r>
              <a:rPr lang="en-US"/>
              <a:t>Copyright John Wiley &amp; Sons Canada, Ltd.</a:t>
            </a:r>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4"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rgbClr val="953735"/>
              </a:buClr>
              <a:buSzPct val="80000"/>
              <a:buFont typeface="Wingdings" pitchFamily="2" charset="2"/>
              <a:buNone/>
              <a:defRPr/>
            </a:pPr>
            <a:r>
              <a:rPr lang="en-US" kern="0" dirty="0" smtClean="0">
                <a:latin typeface="Arial" pitchFamily="34" charset="0"/>
                <a:cs typeface="Arial" pitchFamily="34" charset="0"/>
              </a:rPr>
              <a:t>11</a:t>
            </a:r>
          </a:p>
        </p:txBody>
      </p:sp>
    </p:spTree>
  </p:cSld>
  <p:clrMap bg1="lt1" tx1="dk1" bg2="lt2" tx2="dk2" accent1="accent1" accent2="accent2" accent3="accent3" accent4="accent4" accent5="accent5" accent6="accent6" hlink="hlink" folHlink="folHlink"/>
  <p:sldLayoutIdLst>
    <p:sldLayoutId id="2147484849" r:id="rId1"/>
    <p:sldLayoutId id="2147484850" r:id="rId2"/>
    <p:sldLayoutId id="2147484851" r:id="rId3"/>
    <p:sldLayoutId id="2147484852" r:id="rId4"/>
    <p:sldLayoutId id="2147484853" r:id="rId5"/>
    <p:sldLayoutId id="2147484854" r:id="rId6"/>
    <p:sldLayoutId id="2147484855" r:id="rId7"/>
    <p:sldLayoutId id="2147484856" r:id="rId8"/>
    <p:sldLayoutId id="2147484857" r:id="rId9"/>
    <p:sldLayoutId id="2147484858" r:id="rId10"/>
    <p:sldLayoutId id="2147484859"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0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2pPr>
      <a:lvl3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3pPr>
      <a:lvl4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4pPr>
      <a:lvl5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002060"/>
          </a:solidFill>
          <a:latin typeface="Cambria" pitchFamily="18" charset="0"/>
          <a:ea typeface="+mn-ea"/>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9.xml"/></Relationships>
</file>

<file path=ppt/slides/_rels/slide6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9.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p:txBody>
          <a:bodyPr/>
          <a:lstStyle/>
          <a:p>
            <a:r>
              <a:rPr lang="en-US" smtClean="0">
                <a:latin typeface="Arial" charset="0"/>
                <a:cs typeface="Arial" charset="0"/>
              </a:rPr>
              <a:t>Weygandt-Kimmel-Kieso-Aly</a:t>
            </a:r>
          </a:p>
        </p:txBody>
      </p:sp>
      <p:sp>
        <p:nvSpPr>
          <p:cNvPr id="7171" name="Content Placeholder 2"/>
          <p:cNvSpPr>
            <a:spLocks noGrp="1"/>
          </p:cNvSpPr>
          <p:nvPr>
            <p:ph idx="1"/>
          </p:nvPr>
        </p:nvSpPr>
        <p:spPr/>
        <p:txBody>
          <a:bodyPr/>
          <a:lstStyle/>
          <a:p>
            <a:r>
              <a:rPr lang="en-US" smtClean="0">
                <a:latin typeface="Arial" charset="0"/>
                <a:cs typeface="Arial" charset="0"/>
              </a:rPr>
              <a:t>11</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1"/>
          <p:cNvSpPr>
            <a:spLocks noGrp="1"/>
          </p:cNvSpPr>
          <p:nvPr>
            <p:ph idx="13"/>
          </p:nvPr>
        </p:nvSpPr>
        <p:spPr>
          <a:xfrm>
            <a:off x="914400" y="2514600"/>
            <a:ext cx="8686800" cy="685800"/>
          </a:xfrm>
        </p:spPr>
        <p:txBody>
          <a:bodyPr anchor="ctr"/>
          <a:lstStyle/>
          <a:p>
            <a:r>
              <a:rPr lang="en-CA" smtClean="0">
                <a:latin typeface="Arial" charset="0"/>
                <a:cs typeface="Arial" charset="0"/>
              </a:rPr>
              <a:t>Study Objectives</a:t>
            </a:r>
          </a:p>
        </p:txBody>
      </p:sp>
      <p:sp>
        <p:nvSpPr>
          <p:cNvPr id="3" name="Content Placeholder 2"/>
          <p:cNvSpPr>
            <a:spLocks noGrp="1"/>
          </p:cNvSpPr>
          <p:nvPr>
            <p:ph idx="14"/>
          </p:nvPr>
        </p:nvSpPr>
        <p:spPr>
          <a:xfrm>
            <a:off x="1524000" y="3200400"/>
            <a:ext cx="8077200" cy="3200400"/>
          </a:xfrm>
        </p:spPr>
        <p:txBody>
          <a:bodyPr/>
          <a:lstStyle/>
          <a:p>
            <a:pPr>
              <a:defRPr/>
            </a:pPr>
            <a:r>
              <a:rPr lang="en-US" sz="1800" dirty="0" smtClean="0"/>
              <a:t>Describe the concept of budgetary control.</a:t>
            </a:r>
          </a:p>
          <a:p>
            <a:pPr>
              <a:defRPr/>
            </a:pPr>
            <a:r>
              <a:rPr lang="en-US" sz="1800" dirty="0" smtClean="0"/>
              <a:t>Evaluate the usefulness of static budget reports.</a:t>
            </a:r>
          </a:p>
          <a:p>
            <a:pPr>
              <a:defRPr/>
            </a:pPr>
            <a:r>
              <a:rPr lang="en-US" sz="1800" dirty="0" smtClean="0"/>
              <a:t>Explain the development of flexible budgets and the usefulness of flexible budget reports.</a:t>
            </a:r>
          </a:p>
          <a:p>
            <a:pPr>
              <a:defRPr/>
            </a:pPr>
            <a:r>
              <a:rPr lang="en-US" sz="1800" dirty="0" smtClean="0"/>
              <a:t>Describe the concept of responsibility accounting.</a:t>
            </a:r>
          </a:p>
          <a:p>
            <a:pPr>
              <a:defRPr/>
            </a:pPr>
            <a:r>
              <a:rPr lang="en-US" sz="1800" dirty="0" smtClean="0"/>
              <a:t>Indicate the features of responsibility reports for cost </a:t>
            </a:r>
            <a:r>
              <a:rPr lang="en-US" sz="1800" dirty="0" err="1" smtClean="0"/>
              <a:t>centres</a:t>
            </a:r>
            <a:r>
              <a:rPr lang="en-US" sz="1800" dirty="0" smtClean="0"/>
              <a:t>.</a:t>
            </a:r>
          </a:p>
          <a:p>
            <a:pPr>
              <a:defRPr/>
            </a:pPr>
            <a:r>
              <a:rPr lang="en-US" sz="1800" dirty="0" smtClean="0"/>
              <a:t>Identify the content of responsibility reports for profit </a:t>
            </a:r>
            <a:r>
              <a:rPr lang="en-US" sz="1800" dirty="0" err="1" smtClean="0"/>
              <a:t>centres</a:t>
            </a:r>
            <a:r>
              <a:rPr lang="en-US" sz="1800" dirty="0" smtClean="0"/>
              <a:t>.</a:t>
            </a:r>
          </a:p>
          <a:p>
            <a:pPr>
              <a:defRPr/>
            </a:pPr>
            <a:r>
              <a:rPr lang="en-US" sz="1800" dirty="0" smtClean="0"/>
              <a:t>Explain the basis and formula used for evaluating performance in investment </a:t>
            </a:r>
            <a:r>
              <a:rPr lang="en-US" sz="1800" dirty="0" err="1" smtClean="0"/>
              <a:t>centres</a:t>
            </a:r>
            <a:r>
              <a:rPr lang="en-US" sz="1800" dirty="0" smtClean="0"/>
              <a:t>.</a:t>
            </a:r>
          </a:p>
          <a:p>
            <a:pPr>
              <a:defRPr/>
            </a:pPr>
            <a:r>
              <a:rPr lang="en-US" sz="1800" dirty="0" smtClean="0"/>
              <a:t>Explain the difference between ROI and residual income</a:t>
            </a:r>
          </a:p>
          <a:p>
            <a:pPr>
              <a:defRPr/>
            </a:pPr>
            <a:endParaRPr lang="en-CA" sz="1600" dirty="0"/>
          </a:p>
        </p:txBody>
      </p:sp>
      <p:sp>
        <p:nvSpPr>
          <p:cNvPr id="8196" name="Content Placeholder 3"/>
          <p:cNvSpPr>
            <a:spLocks noGrp="1"/>
          </p:cNvSpPr>
          <p:nvPr>
            <p:ph idx="15"/>
          </p:nvPr>
        </p:nvSpPr>
        <p:spPr>
          <a:xfrm>
            <a:off x="609600" y="0"/>
            <a:ext cx="3200400" cy="2514600"/>
          </a:xfrm>
        </p:spPr>
        <p:txBody>
          <a:bodyPr/>
          <a:lstStyle/>
          <a:p>
            <a:r>
              <a:rPr lang="en-CA" smtClean="0">
                <a:latin typeface="Arial" charset="0"/>
                <a:cs typeface="Arial" charset="0"/>
              </a:rPr>
              <a:t>11</a:t>
            </a:r>
          </a:p>
        </p:txBody>
      </p:sp>
      <p:sp>
        <p:nvSpPr>
          <p:cNvPr id="8197" name="Content Placeholder 4"/>
          <p:cNvSpPr>
            <a:spLocks noGrp="1"/>
          </p:cNvSpPr>
          <p:nvPr>
            <p:ph idx="16"/>
          </p:nvPr>
        </p:nvSpPr>
        <p:spPr/>
        <p:txBody>
          <a:bodyPr/>
          <a:lstStyle/>
          <a:p>
            <a:r>
              <a:rPr lang="en-US" smtClean="0">
                <a:latin typeface="Arial" charset="0"/>
                <a:cs typeface="Arial" charset="0"/>
              </a:rPr>
              <a:t>Budgetary Control</a:t>
            </a:r>
          </a:p>
          <a:p>
            <a:r>
              <a:rPr lang="en-US" smtClean="0">
                <a:latin typeface="Arial" charset="0"/>
                <a:cs typeface="Arial" charset="0"/>
              </a:rPr>
              <a:t>and Responsibility Accounting</a:t>
            </a:r>
          </a:p>
        </p:txBody>
      </p:sp>
      <p:sp>
        <p:nvSpPr>
          <p:cNvPr id="8198" name="Content Placeholder 5"/>
          <p:cNvSpPr>
            <a:spLocks noGrp="1"/>
          </p:cNvSpPr>
          <p:nvPr>
            <p:ph idx="1"/>
          </p:nvPr>
        </p:nvSpPr>
        <p:spPr/>
        <p:txBody>
          <a:bodyPr/>
          <a:lstStyle/>
          <a:p>
            <a:r>
              <a:rPr lang="en-CA" smtClean="0">
                <a:latin typeface="Arial" charset="0"/>
                <a:cs typeface="Arial" charset="0"/>
              </a:rPr>
              <a:t>11</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838200" y="0"/>
            <a:ext cx="8763000" cy="1524000"/>
          </a:xfrm>
        </p:spPr>
        <p:txBody>
          <a:bodyPr lIns="95139" tIns="49472" rIns="95139" bIns="49472" anchorCtr="0"/>
          <a:lstStyle/>
          <a:p>
            <a:pPr eaLnBrk="1" hangingPunct="1">
              <a:lnSpc>
                <a:spcPct val="80000"/>
              </a:lnSpc>
            </a:pPr>
            <a:r>
              <a:rPr lang="en-US" smtClean="0">
                <a:latin typeface="Arial" charset="0"/>
                <a:cs typeface="Arial" charset="0"/>
              </a:rPr>
              <a:t>Budgetary Control</a:t>
            </a:r>
          </a:p>
        </p:txBody>
      </p:sp>
      <p:sp>
        <p:nvSpPr>
          <p:cNvPr id="9219" name="Rectangle 3"/>
          <p:cNvSpPr>
            <a:spLocks noGrp="1" noChangeArrowheads="1"/>
          </p:cNvSpPr>
          <p:nvPr>
            <p:ph type="body" sz="half" idx="4294967295"/>
          </p:nvPr>
        </p:nvSpPr>
        <p:spPr>
          <a:xfrm>
            <a:off x="533400" y="1981200"/>
            <a:ext cx="8763000" cy="990600"/>
          </a:xfrm>
        </p:spPr>
        <p:txBody>
          <a:bodyPr lIns="0" tIns="0" rIns="0" bIns="0"/>
          <a:lstStyle/>
          <a:p>
            <a:pPr eaLnBrk="1" hangingPunct="1">
              <a:spcBef>
                <a:spcPts val="600"/>
              </a:spcBef>
            </a:pPr>
            <a:r>
              <a:rPr lang="en-US" sz="2800" smtClean="0"/>
              <a:t>A major function of management is to control operations</a:t>
            </a:r>
          </a:p>
        </p:txBody>
      </p:sp>
      <p:graphicFrame>
        <p:nvGraphicFramePr>
          <p:cNvPr id="8" name="Diagram 7"/>
          <p:cNvGraphicFramePr/>
          <p:nvPr/>
        </p:nvGraphicFramePr>
        <p:xfrm>
          <a:off x="5257800" y="2895600"/>
          <a:ext cx="4114800" cy="289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221" name="Text Box 5"/>
          <p:cNvSpPr txBox="1">
            <a:spLocks noChangeArrowheads="1"/>
          </p:cNvSpPr>
          <p:nvPr/>
        </p:nvSpPr>
        <p:spPr bwMode="auto">
          <a:xfrm>
            <a:off x="3413125" y="5553075"/>
            <a:ext cx="3292475" cy="503238"/>
          </a:xfrm>
          <a:prstGeom prst="rect">
            <a:avLst/>
          </a:prstGeom>
          <a:noFill/>
          <a:ln w="12700">
            <a:noFill/>
            <a:miter lim="800000"/>
            <a:headEnd/>
            <a:tailEnd/>
          </a:ln>
        </p:spPr>
        <p:txBody>
          <a:bodyPr lIns="91432" tIns="45716" rIns="91432" bIns="45716">
            <a:spAutoFit/>
          </a:bodyPr>
          <a:lstStyle/>
          <a:p>
            <a:pPr eaLnBrk="1" hangingPunct="1"/>
            <a:endParaRPr lang="en-CA" sz="2700">
              <a:latin typeface="Times New Roman" pitchFamily="18" charset="0"/>
            </a:endParaRPr>
          </a:p>
        </p:txBody>
      </p:sp>
      <p:sp>
        <p:nvSpPr>
          <p:cNvPr id="9222" name="Slide Number Placeholder 5"/>
          <p:cNvSpPr>
            <a:spLocks noGrp="1"/>
          </p:cNvSpPr>
          <p:nvPr>
            <p:ph type="sldNum" sz="quarter" idx="10"/>
          </p:nvPr>
        </p:nvSpPr>
        <p:spPr>
          <a:noFill/>
        </p:spPr>
        <p:txBody>
          <a:bodyPr/>
          <a:lstStyle/>
          <a:p>
            <a:fld id="{F4372B18-83AE-4214-853A-41735203536D}" type="slidenum">
              <a:rPr lang="en-US" smtClean="0"/>
              <a:pPr/>
              <a:t>3</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
        <p:nvSpPr>
          <p:cNvPr id="9224" name="TextBox 8"/>
          <p:cNvSpPr txBox="1">
            <a:spLocks noChangeArrowheads="1"/>
          </p:cNvSpPr>
          <p:nvPr/>
        </p:nvSpPr>
        <p:spPr bwMode="auto">
          <a:xfrm>
            <a:off x="381000" y="2895600"/>
            <a:ext cx="5257800" cy="3032125"/>
          </a:xfrm>
          <a:prstGeom prst="rect">
            <a:avLst/>
          </a:prstGeom>
          <a:noFill/>
          <a:ln w="9525">
            <a:noFill/>
            <a:miter lim="800000"/>
            <a:headEnd/>
            <a:tailEnd/>
          </a:ln>
        </p:spPr>
        <p:txBody>
          <a:bodyPr>
            <a:spAutoFit/>
          </a:bodyPr>
          <a:lstStyle/>
          <a:p>
            <a:pPr marL="395288" indent="-395288" eaLnBrk="1" hangingPunct="1">
              <a:spcBef>
                <a:spcPts val="600"/>
              </a:spcBef>
              <a:buClr>
                <a:srgbClr val="953735"/>
              </a:buClr>
              <a:buFont typeface="Wingdings" pitchFamily="2" charset="2"/>
              <a:buChar char="Ø"/>
            </a:pPr>
            <a:r>
              <a:rPr lang="en-US" sz="2800">
                <a:latin typeface="Cambria" pitchFamily="18" charset="0"/>
              </a:rPr>
              <a:t>Takes place by means of budget reports which compare actual results with planned objectives</a:t>
            </a:r>
          </a:p>
          <a:p>
            <a:pPr marL="395288" indent="-395288" eaLnBrk="1" hangingPunct="1">
              <a:spcBef>
                <a:spcPts val="600"/>
              </a:spcBef>
              <a:buClr>
                <a:srgbClr val="953735"/>
              </a:buClr>
              <a:buFont typeface="Wingdings" pitchFamily="2" charset="2"/>
              <a:buChar char="Ø"/>
            </a:pPr>
            <a:r>
              <a:rPr lang="en-US" sz="2800">
                <a:latin typeface="Cambria" pitchFamily="18" charset="0"/>
              </a:rPr>
              <a:t>Provides management with feedback on operations</a:t>
            </a:r>
          </a:p>
          <a:p>
            <a:pPr marL="395288" indent="-395288">
              <a:spcBef>
                <a:spcPts val="25"/>
              </a:spcBef>
            </a:pPr>
            <a:endParaRPr lang="en-CA"/>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lnSpc>
                <a:spcPct val="80000"/>
              </a:lnSpc>
            </a:pPr>
            <a:r>
              <a:rPr lang="en-US" smtClean="0">
                <a:latin typeface="Arial" charset="0"/>
                <a:cs typeface="Arial" charset="0"/>
              </a:rPr>
              <a:t>Budgetary Control</a:t>
            </a:r>
          </a:p>
        </p:txBody>
      </p:sp>
      <p:sp>
        <p:nvSpPr>
          <p:cNvPr id="10243" name="Rectangle 3"/>
          <p:cNvSpPr>
            <a:spLocks noGrp="1" noChangeArrowheads="1"/>
          </p:cNvSpPr>
          <p:nvPr>
            <p:ph type="body" sz="half" idx="4294967295"/>
          </p:nvPr>
        </p:nvSpPr>
        <p:spPr>
          <a:xfrm>
            <a:off x="381000" y="1905000"/>
            <a:ext cx="8610600" cy="4114800"/>
          </a:xfrm>
        </p:spPr>
        <p:txBody>
          <a:bodyPr lIns="0" tIns="0" rIns="0" bIns="0"/>
          <a:lstStyle/>
          <a:p>
            <a:pPr eaLnBrk="1" hangingPunct="1">
              <a:spcBef>
                <a:spcPct val="45000"/>
              </a:spcBef>
            </a:pPr>
            <a:r>
              <a:rPr lang="en-US" sz="2800" smtClean="0"/>
              <a:t>Works best when a company has a formalized reporting system which:</a:t>
            </a:r>
          </a:p>
          <a:p>
            <a:pPr marL="1031875" lvl="1" eaLnBrk="1" hangingPunct="1">
              <a:spcBef>
                <a:spcPts val="600"/>
              </a:spcBef>
              <a:buSzPct val="100000"/>
              <a:buFont typeface="Arial" charset="0"/>
              <a:buChar char="•"/>
            </a:pPr>
            <a:r>
              <a:rPr lang="en-US" sz="2700" smtClean="0"/>
              <a:t>Identifies the name of the budget report (such as the sales budget or the manufacturing overhead budget)</a:t>
            </a:r>
          </a:p>
          <a:p>
            <a:pPr marL="1031875" lvl="1" eaLnBrk="1" hangingPunct="1">
              <a:spcBef>
                <a:spcPts val="600"/>
              </a:spcBef>
              <a:buSzPct val="100000"/>
              <a:buFont typeface="Arial" charset="0"/>
              <a:buChar char="•"/>
            </a:pPr>
            <a:r>
              <a:rPr lang="en-US" sz="2700" smtClean="0"/>
              <a:t>States the frequency of the report (weekly or monthly)</a:t>
            </a:r>
          </a:p>
          <a:p>
            <a:pPr marL="1031875" lvl="1" eaLnBrk="1" hangingPunct="1">
              <a:spcBef>
                <a:spcPts val="600"/>
              </a:spcBef>
              <a:buSzPct val="100000"/>
              <a:buFont typeface="Arial" charset="0"/>
              <a:buChar char="•"/>
            </a:pPr>
            <a:r>
              <a:rPr lang="en-US" sz="2700" smtClean="0"/>
              <a:t>Specifies the purpose of the report</a:t>
            </a:r>
          </a:p>
          <a:p>
            <a:pPr marL="1031875" lvl="1" eaLnBrk="1" hangingPunct="1">
              <a:spcBef>
                <a:spcPts val="600"/>
              </a:spcBef>
              <a:buSzPct val="100000"/>
              <a:buFont typeface="Arial" charset="0"/>
              <a:buChar char="•"/>
            </a:pPr>
            <a:r>
              <a:rPr lang="en-US" sz="2700" smtClean="0"/>
              <a:t>Indicates recipient of the report</a:t>
            </a:r>
          </a:p>
          <a:p>
            <a:pPr eaLnBrk="1" hangingPunct="1">
              <a:lnSpc>
                <a:spcPct val="80000"/>
              </a:lnSpc>
              <a:spcBef>
                <a:spcPct val="45000"/>
              </a:spcBef>
              <a:buClr>
                <a:srgbClr val="FF0000"/>
              </a:buClr>
            </a:pPr>
            <a:endParaRPr lang="en-US" sz="2700" smtClean="0"/>
          </a:p>
        </p:txBody>
      </p:sp>
      <p:sp>
        <p:nvSpPr>
          <p:cNvPr id="10244" name="Slide Number Placeholder 3"/>
          <p:cNvSpPr>
            <a:spLocks noGrp="1"/>
          </p:cNvSpPr>
          <p:nvPr>
            <p:ph type="sldNum" sz="quarter" idx="10"/>
          </p:nvPr>
        </p:nvSpPr>
        <p:spPr>
          <a:noFill/>
        </p:spPr>
        <p:txBody>
          <a:bodyPr/>
          <a:lstStyle/>
          <a:p>
            <a:fld id="{C06FAAD9-DB09-461A-A2CB-1F5C98D2DA51}" type="slidenum">
              <a:rPr lang="en-US" smtClean="0"/>
              <a:pPr/>
              <a:t>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1131888" y="0"/>
            <a:ext cx="8469312" cy="1524000"/>
          </a:xfrm>
        </p:spPr>
        <p:txBody>
          <a:bodyPr lIns="95139" tIns="49472" rIns="95139" bIns="49472" anchorCtr="0"/>
          <a:lstStyle/>
          <a:p>
            <a:pPr eaLnBrk="1" hangingPunct="1">
              <a:lnSpc>
                <a:spcPct val="80000"/>
              </a:lnSpc>
            </a:pPr>
            <a:r>
              <a:rPr lang="en-US" smtClean="0">
                <a:latin typeface="Arial" charset="0"/>
                <a:cs typeface="Arial" charset="0"/>
              </a:rPr>
              <a:t>Budgetary Control</a:t>
            </a:r>
          </a:p>
        </p:txBody>
      </p:sp>
      <p:sp>
        <p:nvSpPr>
          <p:cNvPr id="11267" name="Rectangle 3"/>
          <p:cNvSpPr>
            <a:spLocks noGrp="1" noChangeArrowheads="1"/>
          </p:cNvSpPr>
          <p:nvPr>
            <p:ph type="body" sz="half" idx="4294967295"/>
          </p:nvPr>
        </p:nvSpPr>
        <p:spPr>
          <a:xfrm>
            <a:off x="609600" y="2209800"/>
            <a:ext cx="8382000" cy="2819400"/>
          </a:xfrm>
        </p:spPr>
        <p:txBody>
          <a:bodyPr lIns="0" tIns="0" rIns="0" bIns="0"/>
          <a:lstStyle/>
          <a:p>
            <a:pPr eaLnBrk="1" hangingPunct="1"/>
            <a:r>
              <a:rPr lang="en-US" sz="2800" smtClean="0"/>
              <a:t>Schedule on next slide illustrates a partial budgetary control system for a manufacturing company.</a:t>
            </a:r>
          </a:p>
          <a:p>
            <a:pPr eaLnBrk="1" hangingPunct="1"/>
            <a:r>
              <a:rPr lang="en-US" sz="2800" smtClean="0"/>
              <a:t>Note the frequency of reports and their emphasis on control.</a:t>
            </a:r>
          </a:p>
        </p:txBody>
      </p:sp>
      <p:sp>
        <p:nvSpPr>
          <p:cNvPr id="11268" name="Text Box 5"/>
          <p:cNvSpPr txBox="1">
            <a:spLocks noChangeArrowheads="1"/>
          </p:cNvSpPr>
          <p:nvPr/>
        </p:nvSpPr>
        <p:spPr bwMode="auto">
          <a:xfrm>
            <a:off x="3413125" y="5553075"/>
            <a:ext cx="3292475" cy="503238"/>
          </a:xfrm>
          <a:prstGeom prst="rect">
            <a:avLst/>
          </a:prstGeom>
          <a:noFill/>
          <a:ln w="12700">
            <a:noFill/>
            <a:miter lim="800000"/>
            <a:headEnd/>
            <a:tailEnd/>
          </a:ln>
        </p:spPr>
        <p:txBody>
          <a:bodyPr lIns="91432" tIns="45716" rIns="91432" bIns="45716">
            <a:spAutoFit/>
          </a:bodyPr>
          <a:lstStyle/>
          <a:p>
            <a:pPr eaLnBrk="1" hangingPunct="1"/>
            <a:endParaRPr lang="en-CA" sz="2700">
              <a:latin typeface="Times New Roman" pitchFamily="18" charset="0"/>
            </a:endParaRPr>
          </a:p>
        </p:txBody>
      </p:sp>
      <p:sp>
        <p:nvSpPr>
          <p:cNvPr id="11269" name="Slide Number Placeholder 4"/>
          <p:cNvSpPr>
            <a:spLocks noGrp="1"/>
          </p:cNvSpPr>
          <p:nvPr>
            <p:ph type="sldNum" sz="quarter" idx="10"/>
          </p:nvPr>
        </p:nvSpPr>
        <p:spPr>
          <a:noFill/>
        </p:spPr>
        <p:txBody>
          <a:bodyPr/>
          <a:lstStyle/>
          <a:p>
            <a:fld id="{18D8068B-43F4-4864-870F-E2F7B13BC8D3}" type="slidenum">
              <a:rPr lang="en-US" smtClean="0"/>
              <a:pPr/>
              <a:t>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lnSpc>
                <a:spcPct val="80000"/>
              </a:lnSpc>
            </a:pPr>
            <a:r>
              <a:rPr lang="en-US" smtClean="0">
                <a:latin typeface="Arial" charset="0"/>
                <a:cs typeface="Arial" charset="0"/>
              </a:rPr>
              <a:t>Budgetary Control</a:t>
            </a:r>
          </a:p>
        </p:txBody>
      </p:sp>
      <p:sp>
        <p:nvSpPr>
          <p:cNvPr id="12291" name="Slide Number Placeholder 3"/>
          <p:cNvSpPr>
            <a:spLocks noGrp="1"/>
          </p:cNvSpPr>
          <p:nvPr>
            <p:ph type="sldNum" sz="quarter" idx="10"/>
          </p:nvPr>
        </p:nvSpPr>
        <p:spPr>
          <a:noFill/>
        </p:spPr>
        <p:txBody>
          <a:bodyPr/>
          <a:lstStyle/>
          <a:p>
            <a:fld id="{2682A85A-3E8D-480B-90B0-A3BB15F8944F}" type="slidenum">
              <a:rPr lang="en-US" smtClean="0"/>
              <a:pPr/>
              <a:t>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12293" name="Picture 6" descr="Ch11_1.jpg"/>
          <p:cNvPicPr>
            <a:picLocks noChangeAspect="1"/>
          </p:cNvPicPr>
          <p:nvPr/>
        </p:nvPicPr>
        <p:blipFill>
          <a:blip r:embed="rId2" cstate="print"/>
          <a:srcRect/>
          <a:stretch>
            <a:fillRect/>
          </a:stretch>
        </p:blipFill>
        <p:spPr bwMode="auto">
          <a:xfrm>
            <a:off x="0" y="2514600"/>
            <a:ext cx="9601200" cy="2654300"/>
          </a:xfrm>
          <a:prstGeom prst="rect">
            <a:avLst/>
          </a:prstGeom>
          <a:noFill/>
          <a:ln w="9525">
            <a:noFill/>
            <a:miter lim="800000"/>
            <a:headEnd/>
            <a:tailEnd/>
          </a:ln>
        </p:spPr>
      </p:pic>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0"/>
            <a:ext cx="9144000" cy="1447800"/>
          </a:xfrm>
        </p:spPr>
        <p:txBody>
          <a:bodyPr/>
          <a:lstStyle/>
          <a:p>
            <a:r>
              <a:rPr lang="en-CA" smtClean="0">
                <a:latin typeface="Arial" charset="0"/>
                <a:cs typeface="Arial" charset="0"/>
              </a:rPr>
              <a:t>Let’s Review</a:t>
            </a:r>
          </a:p>
        </p:txBody>
      </p:sp>
      <p:sp>
        <p:nvSpPr>
          <p:cNvPr id="13315" name="Content Placeholder 2"/>
          <p:cNvSpPr>
            <a:spLocks noGrp="1"/>
          </p:cNvSpPr>
          <p:nvPr>
            <p:ph idx="1"/>
          </p:nvPr>
        </p:nvSpPr>
        <p:spPr/>
        <p:txBody>
          <a:bodyPr/>
          <a:lstStyle/>
          <a:p>
            <a:pPr eaLnBrk="1" hangingPunct="1">
              <a:buClr>
                <a:schemeClr val="bg2"/>
              </a:buClr>
            </a:pPr>
            <a:r>
              <a:rPr lang="en-CA" sz="2800" smtClean="0"/>
              <a:t>Without a well-conceived plan against which to compare actual performance </a:t>
            </a:r>
            <a:endParaRPr lang="en-US" sz="2800" smtClean="0"/>
          </a:p>
          <a:p>
            <a:pPr marL="1054100" lvl="1" indent="-571500" eaLnBrk="1" hangingPunct="1">
              <a:spcBef>
                <a:spcPts val="1800"/>
              </a:spcBef>
              <a:buClr>
                <a:srgbClr val="C00000"/>
              </a:buClr>
              <a:buSzPct val="80000"/>
              <a:buFontTx/>
              <a:buAutoNum type="alphaLcPeriod"/>
            </a:pPr>
            <a:r>
              <a:rPr lang="en-CA" smtClean="0">
                <a:solidFill>
                  <a:schemeClr val="tx1"/>
                </a:solidFill>
              </a:rPr>
              <a:t>it is difficult to determine how a company is doing.</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it is difficult to determine what a company could do to improve.</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a company will not be able to make a profit.</a:t>
            </a:r>
          </a:p>
          <a:p>
            <a:pPr marL="1054100" lvl="1" indent="-571500" eaLnBrk="1" hangingPunct="1">
              <a:spcBef>
                <a:spcPts val="1800"/>
              </a:spcBef>
              <a:buClr>
                <a:srgbClr val="C00000"/>
              </a:buClr>
              <a:buSzPct val="80000"/>
              <a:buFontTx/>
              <a:buAutoNum type="alphaLcPeriod"/>
            </a:pPr>
            <a:r>
              <a:rPr lang="en-CA" smtClean="0">
                <a:solidFill>
                  <a:schemeClr val="tx1"/>
                </a:solidFill>
              </a:rPr>
              <a:t>both a. and b.</a:t>
            </a:r>
          </a:p>
        </p:txBody>
      </p:sp>
      <p:sp>
        <p:nvSpPr>
          <p:cNvPr id="13316" name="Slide Number Placeholder 3"/>
          <p:cNvSpPr>
            <a:spLocks noGrp="1"/>
          </p:cNvSpPr>
          <p:nvPr>
            <p:ph type="sldNum" sz="quarter" idx="10"/>
          </p:nvPr>
        </p:nvSpPr>
        <p:spPr>
          <a:noFill/>
        </p:spPr>
        <p:txBody>
          <a:bodyPr/>
          <a:lstStyle/>
          <a:p>
            <a:fld id="{7A1BD659-28F8-4493-B52D-515A0E64C89E}" type="slidenum">
              <a:rPr lang="en-US" smtClean="0"/>
              <a:pPr/>
              <a:t>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533400" y="0"/>
            <a:ext cx="90678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14339" name="Content Placeholder 2"/>
          <p:cNvSpPr>
            <a:spLocks noGrp="1"/>
          </p:cNvSpPr>
          <p:nvPr>
            <p:ph idx="1"/>
          </p:nvPr>
        </p:nvSpPr>
        <p:spPr/>
        <p:txBody>
          <a:bodyPr/>
          <a:lstStyle/>
          <a:p>
            <a:pPr eaLnBrk="1" hangingPunct="1">
              <a:buClr>
                <a:schemeClr val="bg2"/>
              </a:buClr>
            </a:pPr>
            <a:r>
              <a:rPr lang="en-CA" sz="2800" smtClean="0"/>
              <a:t>Without a well-conceived plan against which to compare actual performance </a:t>
            </a:r>
            <a:endParaRPr lang="en-US" sz="2800" smtClean="0"/>
          </a:p>
          <a:p>
            <a:pPr marL="1054100" lvl="1" indent="-571500" eaLnBrk="1" hangingPunct="1">
              <a:spcBef>
                <a:spcPts val="1800"/>
              </a:spcBef>
              <a:buClr>
                <a:srgbClr val="C00000"/>
              </a:buClr>
              <a:buSzPct val="80000"/>
              <a:buFontTx/>
              <a:buAutoNum type="alphaLcPeriod"/>
            </a:pPr>
            <a:r>
              <a:rPr lang="en-CA" smtClean="0">
                <a:solidFill>
                  <a:schemeClr val="tx1"/>
                </a:solidFill>
              </a:rPr>
              <a:t>it is difficult to determine how a company is doing.</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it is difficult to determine what a company could do to improve.</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a company will not be able to make a profit.</a:t>
            </a:r>
          </a:p>
          <a:p>
            <a:pPr marL="1054100" lvl="1" indent="-571500" eaLnBrk="1" hangingPunct="1">
              <a:spcBef>
                <a:spcPts val="1800"/>
              </a:spcBef>
              <a:buClr>
                <a:srgbClr val="C00000"/>
              </a:buClr>
              <a:buSzPct val="80000"/>
              <a:buFontTx/>
              <a:buAutoNum type="alphaLcPeriod"/>
            </a:pPr>
            <a:r>
              <a:rPr lang="en-CA" smtClean="0">
                <a:solidFill>
                  <a:srgbClr val="FF0000"/>
                </a:solidFill>
              </a:rPr>
              <a:t>both a. and b.</a:t>
            </a:r>
          </a:p>
          <a:p>
            <a:endParaRPr lang="en-CA" smtClean="0"/>
          </a:p>
        </p:txBody>
      </p:sp>
      <p:sp>
        <p:nvSpPr>
          <p:cNvPr id="14340" name="Slide Number Placeholder 3"/>
          <p:cNvSpPr>
            <a:spLocks noGrp="1"/>
          </p:cNvSpPr>
          <p:nvPr>
            <p:ph type="sldNum" sz="quarter" idx="10"/>
          </p:nvPr>
        </p:nvSpPr>
        <p:spPr>
          <a:noFill/>
        </p:spPr>
        <p:txBody>
          <a:bodyPr/>
          <a:lstStyle/>
          <a:p>
            <a:fld id="{0982333F-0B62-464C-9892-57D3D1F9294C}" type="slidenum">
              <a:rPr lang="en-US" smtClean="0"/>
              <a:pPr/>
              <a:t>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958850" y="0"/>
            <a:ext cx="8642350" cy="1482725"/>
          </a:xfrm>
        </p:spPr>
        <p:txBody>
          <a:bodyPr lIns="95139" tIns="49472" rIns="95139" bIns="49472" anchorCtr="0"/>
          <a:lstStyle/>
          <a:p>
            <a:pPr eaLnBrk="1" hangingPunct="1"/>
            <a:r>
              <a:rPr lang="en-US" smtClean="0">
                <a:latin typeface="Arial" charset="0"/>
                <a:cs typeface="Arial" charset="0"/>
              </a:rPr>
              <a:t>Static Budget Reports</a:t>
            </a:r>
          </a:p>
        </p:txBody>
      </p:sp>
      <p:sp>
        <p:nvSpPr>
          <p:cNvPr id="15363" name="Rectangle 3"/>
          <p:cNvSpPr>
            <a:spLocks noGrp="1" noChangeArrowheads="1"/>
          </p:cNvSpPr>
          <p:nvPr>
            <p:ph type="body" sz="half" idx="4294967295"/>
          </p:nvPr>
        </p:nvSpPr>
        <p:spPr>
          <a:xfrm>
            <a:off x="609600" y="1981200"/>
            <a:ext cx="5029200" cy="3962400"/>
          </a:xfrm>
        </p:spPr>
        <p:txBody>
          <a:bodyPr lIns="0" tIns="0" rIns="0" bIns="0"/>
          <a:lstStyle/>
          <a:p>
            <a:pPr eaLnBrk="1" hangingPunct="1">
              <a:spcBef>
                <a:spcPct val="60000"/>
              </a:spcBef>
            </a:pPr>
            <a:r>
              <a:rPr lang="en-US" sz="2800" smtClean="0"/>
              <a:t>Projection of budget data at one level of activity</a:t>
            </a:r>
          </a:p>
          <a:p>
            <a:pPr eaLnBrk="1" hangingPunct="1">
              <a:spcBef>
                <a:spcPct val="60000"/>
              </a:spcBef>
            </a:pPr>
            <a:r>
              <a:rPr lang="en-US" sz="2800" smtClean="0"/>
              <a:t>Ignores data for different levels of activity</a:t>
            </a:r>
          </a:p>
          <a:p>
            <a:pPr eaLnBrk="1" hangingPunct="1">
              <a:spcBef>
                <a:spcPct val="60000"/>
              </a:spcBef>
            </a:pPr>
            <a:r>
              <a:rPr lang="en-US" sz="2800" smtClean="0"/>
              <a:t>Always compares actual results with the budget data at the activity level used in the master budget</a:t>
            </a:r>
          </a:p>
        </p:txBody>
      </p:sp>
      <p:sp>
        <p:nvSpPr>
          <p:cNvPr id="15364" name="Rectangle 9"/>
          <p:cNvSpPr>
            <a:spLocks noChangeArrowheads="1"/>
          </p:cNvSpPr>
          <p:nvPr/>
        </p:nvSpPr>
        <p:spPr bwMode="auto">
          <a:xfrm>
            <a:off x="6629400" y="5562600"/>
            <a:ext cx="457200" cy="4572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b="1">
              <a:latin typeface="Times New Roman" pitchFamily="18" charset="0"/>
            </a:endParaRPr>
          </a:p>
        </p:txBody>
      </p:sp>
      <p:sp>
        <p:nvSpPr>
          <p:cNvPr id="15365" name="Text Box 15"/>
          <p:cNvSpPr txBox="1">
            <a:spLocks noChangeArrowheads="1"/>
          </p:cNvSpPr>
          <p:nvPr/>
        </p:nvSpPr>
        <p:spPr bwMode="auto">
          <a:xfrm>
            <a:off x="6096000" y="4800600"/>
            <a:ext cx="1752600" cy="638175"/>
          </a:xfrm>
          <a:prstGeom prst="rect">
            <a:avLst/>
          </a:prstGeom>
          <a:noFill/>
          <a:ln w="12700" algn="ctr">
            <a:noFill/>
            <a:miter lim="800000"/>
            <a:headEnd/>
            <a:tailEnd/>
          </a:ln>
        </p:spPr>
        <p:txBody>
          <a:bodyPr lIns="90472" tIns="44442" rIns="90472" bIns="44442">
            <a:spAutoFit/>
          </a:bodyPr>
          <a:lstStyle/>
          <a:p>
            <a:pPr>
              <a:spcBef>
                <a:spcPct val="50000"/>
              </a:spcBef>
            </a:pPr>
            <a:endParaRPr lang="en-CA" sz="3600">
              <a:latin typeface="Times New Roman" pitchFamily="18" charset="0"/>
            </a:endParaRPr>
          </a:p>
        </p:txBody>
      </p:sp>
      <p:sp>
        <p:nvSpPr>
          <p:cNvPr id="15366" name="Slide Number Placeholder 7"/>
          <p:cNvSpPr>
            <a:spLocks noGrp="1"/>
          </p:cNvSpPr>
          <p:nvPr>
            <p:ph type="sldNum" sz="quarter" idx="10"/>
          </p:nvPr>
        </p:nvSpPr>
        <p:spPr>
          <a:noFill/>
        </p:spPr>
        <p:txBody>
          <a:bodyPr/>
          <a:lstStyle/>
          <a:p>
            <a:fld id="{30FEC2BC-C674-428A-B866-13D344016360}" type="slidenum">
              <a:rPr lang="en-US" smtClean="0"/>
              <a:pPr/>
              <a:t>9</a:t>
            </a:fld>
            <a:endParaRPr lang="en-US" smtClean="0"/>
          </a:p>
        </p:txBody>
      </p:sp>
      <p:sp>
        <p:nvSpPr>
          <p:cNvPr id="9" name="Footer Placeholder 8"/>
          <p:cNvSpPr>
            <a:spLocks noGrp="1"/>
          </p:cNvSpPr>
          <p:nvPr>
            <p:ph type="ftr" sz="quarter" idx="11"/>
          </p:nvPr>
        </p:nvSpPr>
        <p:spPr/>
        <p:txBody>
          <a:bodyPr/>
          <a:lstStyle/>
          <a:p>
            <a:pPr>
              <a:defRPr/>
            </a:pPr>
            <a:r>
              <a:rPr lang="en-US" smtClean="0"/>
              <a:t>Copyright John Wiley &amp; Sons Canada, Ltd.</a:t>
            </a:r>
            <a:endParaRPr lang="en-US"/>
          </a:p>
        </p:txBody>
      </p:sp>
      <p:pic>
        <p:nvPicPr>
          <p:cNvPr id="15368" name="Picture 9" descr="Ch11_2.jpg"/>
          <p:cNvPicPr>
            <a:picLocks noChangeAspect="1"/>
          </p:cNvPicPr>
          <p:nvPr/>
        </p:nvPicPr>
        <p:blipFill>
          <a:blip r:embed="rId2" cstate="print"/>
          <a:srcRect/>
          <a:stretch>
            <a:fillRect/>
          </a:stretch>
        </p:blipFill>
        <p:spPr bwMode="auto">
          <a:xfrm>
            <a:off x="6248400" y="1600200"/>
            <a:ext cx="3000375" cy="50292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81200" y="0"/>
            <a:ext cx="7620000" cy="1524000"/>
          </a:xfrm>
        </p:spPr>
        <p:txBody>
          <a:bodyPr lIns="95139" tIns="49472" rIns="95139" bIns="49472" anchorCtr="0"/>
          <a:lstStyle/>
          <a:p>
            <a:pPr eaLnBrk="1" hangingPunct="1"/>
            <a:r>
              <a:rPr lang="en-US" smtClean="0">
                <a:latin typeface="Arial" charset="0"/>
                <a:cs typeface="Arial" charset="0"/>
              </a:rPr>
              <a:t>Static Budget Reports</a:t>
            </a:r>
            <a:br>
              <a:rPr lang="en-US" smtClean="0">
                <a:latin typeface="Arial" charset="0"/>
                <a:cs typeface="Arial" charset="0"/>
              </a:rPr>
            </a:br>
            <a:r>
              <a:rPr lang="en-US" sz="3500" smtClean="0">
                <a:solidFill>
                  <a:srgbClr val="FF0000"/>
                </a:solidFill>
                <a:latin typeface="Arial" charset="0"/>
                <a:cs typeface="Arial" charset="0"/>
              </a:rPr>
              <a:t>Hayes Company – Example</a:t>
            </a:r>
          </a:p>
        </p:txBody>
      </p:sp>
      <p:sp>
        <p:nvSpPr>
          <p:cNvPr id="16387" name="Content Placeholder 4"/>
          <p:cNvSpPr>
            <a:spLocks noGrp="1"/>
          </p:cNvSpPr>
          <p:nvPr>
            <p:ph idx="1"/>
          </p:nvPr>
        </p:nvSpPr>
        <p:spPr>
          <a:xfrm>
            <a:off x="228600" y="2438400"/>
            <a:ext cx="8839200" cy="4343400"/>
          </a:xfrm>
        </p:spPr>
        <p:txBody>
          <a:bodyPr/>
          <a:lstStyle/>
          <a:p>
            <a:r>
              <a:rPr lang="en-US" sz="2800" smtClean="0"/>
              <a:t>We will use selected data for Hayes Company that provides budget and actual sales data for the Kitchen-mate product in the first and second quarters of 2012.</a:t>
            </a:r>
          </a:p>
        </p:txBody>
      </p:sp>
      <p:sp>
        <p:nvSpPr>
          <p:cNvPr id="16388" name="Slide Number Placeholder 5"/>
          <p:cNvSpPr>
            <a:spLocks noGrp="1"/>
          </p:cNvSpPr>
          <p:nvPr>
            <p:ph type="sldNum" sz="quarter" idx="10"/>
          </p:nvPr>
        </p:nvSpPr>
        <p:spPr>
          <a:noFill/>
        </p:spPr>
        <p:txBody>
          <a:bodyPr/>
          <a:lstStyle/>
          <a:p>
            <a:fld id="{905FCD63-77B4-45D1-B357-3ABA41C6EBC5}" type="slidenum">
              <a:rPr lang="en-US" smtClean="0"/>
              <a:pPr/>
              <a:t>10</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16390" name="Picture 7" descr="Ch11_3.jpg"/>
          <p:cNvPicPr>
            <a:picLocks noChangeAspect="1"/>
          </p:cNvPicPr>
          <p:nvPr/>
        </p:nvPicPr>
        <p:blipFill>
          <a:blip r:embed="rId2" cstate="print"/>
          <a:srcRect/>
          <a:stretch>
            <a:fillRect/>
          </a:stretch>
        </p:blipFill>
        <p:spPr bwMode="auto">
          <a:xfrm>
            <a:off x="0" y="4267200"/>
            <a:ext cx="9601200" cy="12382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81200" y="0"/>
            <a:ext cx="7620000" cy="1524000"/>
          </a:xfrm>
        </p:spPr>
        <p:txBody>
          <a:bodyPr lIns="95139" tIns="49472" rIns="95139" bIns="49472" anchorCtr="0"/>
          <a:lstStyle/>
          <a:p>
            <a:pPr eaLnBrk="1" hangingPunct="1"/>
            <a:r>
              <a:rPr lang="en-US" smtClean="0">
                <a:latin typeface="Arial" charset="0"/>
                <a:cs typeface="Arial" charset="0"/>
              </a:rPr>
              <a:t>Static Budget Reports</a:t>
            </a:r>
            <a:br>
              <a:rPr lang="en-US" smtClean="0">
                <a:latin typeface="Arial" charset="0"/>
                <a:cs typeface="Arial" charset="0"/>
              </a:rPr>
            </a:br>
            <a:r>
              <a:rPr lang="en-US" sz="3500" smtClean="0">
                <a:solidFill>
                  <a:srgbClr val="FF0000"/>
                </a:solidFill>
                <a:latin typeface="Arial" charset="0"/>
                <a:cs typeface="Arial" charset="0"/>
              </a:rPr>
              <a:t>Hayes Company – Example</a:t>
            </a:r>
          </a:p>
        </p:txBody>
      </p:sp>
      <p:sp>
        <p:nvSpPr>
          <p:cNvPr id="17411" name="Content Placeholder 4"/>
          <p:cNvSpPr>
            <a:spLocks noGrp="1"/>
          </p:cNvSpPr>
          <p:nvPr>
            <p:ph idx="1"/>
          </p:nvPr>
        </p:nvSpPr>
        <p:spPr>
          <a:xfrm>
            <a:off x="228600" y="2057400"/>
            <a:ext cx="8839200" cy="1524000"/>
          </a:xfrm>
        </p:spPr>
        <p:txBody>
          <a:bodyPr/>
          <a:lstStyle/>
          <a:p>
            <a:r>
              <a:rPr lang="en-US" sz="2800" smtClean="0"/>
              <a:t>The sales budget report for Hayes Company’s first quarter is below. The rightmost column reports the difference between the budgeted and actual amounts.</a:t>
            </a:r>
          </a:p>
        </p:txBody>
      </p:sp>
      <p:sp>
        <p:nvSpPr>
          <p:cNvPr id="17412" name="Slide Number Placeholder 5"/>
          <p:cNvSpPr>
            <a:spLocks noGrp="1"/>
          </p:cNvSpPr>
          <p:nvPr>
            <p:ph type="sldNum" sz="quarter" idx="10"/>
          </p:nvPr>
        </p:nvSpPr>
        <p:spPr>
          <a:noFill/>
        </p:spPr>
        <p:txBody>
          <a:bodyPr/>
          <a:lstStyle/>
          <a:p>
            <a:fld id="{8FAEFD1E-E9CD-4EB0-A1A0-A666FD66BD9D}" type="slidenum">
              <a:rPr lang="en-US" smtClean="0"/>
              <a:pPr/>
              <a:t>11</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17414" name="Picture 7" descr="Ch11_4.jpg"/>
          <p:cNvPicPr>
            <a:picLocks noChangeAspect="1"/>
          </p:cNvPicPr>
          <p:nvPr/>
        </p:nvPicPr>
        <p:blipFill>
          <a:blip r:embed="rId2" cstate="print"/>
          <a:srcRect/>
          <a:stretch>
            <a:fillRect/>
          </a:stretch>
        </p:blipFill>
        <p:spPr bwMode="auto">
          <a:xfrm>
            <a:off x="0" y="3657600"/>
            <a:ext cx="9601200" cy="21510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000"/>
            <a:ext cx="457200"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8435" name="Rectangle 2"/>
          <p:cNvSpPr>
            <a:spLocks noGrp="1" noChangeArrowheads="1"/>
          </p:cNvSpPr>
          <p:nvPr>
            <p:ph type="title" idx="4294967295"/>
          </p:nvPr>
        </p:nvSpPr>
        <p:spPr>
          <a:xfrm>
            <a:off x="838200" y="0"/>
            <a:ext cx="8763000" cy="1524000"/>
          </a:xfrm>
        </p:spPr>
        <p:txBody>
          <a:bodyPr lIns="95139" tIns="49472" rIns="95139" bIns="49472" anchorCtr="0"/>
          <a:lstStyle/>
          <a:p>
            <a:pPr eaLnBrk="1" hangingPunct="1">
              <a:lnSpc>
                <a:spcPct val="90000"/>
              </a:lnSpc>
            </a:pPr>
            <a:r>
              <a:rPr lang="en-US" sz="3600" smtClean="0">
                <a:latin typeface="Arial" charset="0"/>
                <a:cs typeface="Arial" charset="0"/>
              </a:rPr>
              <a:t>Static Budget Reports</a:t>
            </a:r>
            <a:br>
              <a:rPr lang="en-US" sz="3600" smtClean="0">
                <a:latin typeface="Arial" charset="0"/>
                <a:cs typeface="Arial" charset="0"/>
              </a:rPr>
            </a:br>
            <a:r>
              <a:rPr lang="en-US" sz="3600" smtClean="0">
                <a:solidFill>
                  <a:srgbClr val="FF0000"/>
                </a:solidFill>
                <a:latin typeface="Arial" charset="0"/>
                <a:cs typeface="Arial" charset="0"/>
              </a:rPr>
              <a:t>Hayes Company – </a:t>
            </a:r>
            <a:br>
              <a:rPr lang="en-US" sz="3600" smtClean="0">
                <a:solidFill>
                  <a:srgbClr val="FF0000"/>
                </a:solidFill>
                <a:latin typeface="Arial" charset="0"/>
                <a:cs typeface="Arial" charset="0"/>
              </a:rPr>
            </a:br>
            <a:r>
              <a:rPr lang="en-US" sz="3600" smtClean="0">
                <a:solidFill>
                  <a:srgbClr val="FF0000"/>
                </a:solidFill>
                <a:latin typeface="Arial" charset="0"/>
                <a:cs typeface="Arial" charset="0"/>
              </a:rPr>
              <a:t>Example: Continued</a:t>
            </a:r>
          </a:p>
        </p:txBody>
      </p:sp>
      <p:sp>
        <p:nvSpPr>
          <p:cNvPr id="2" name="Rectangle 3"/>
          <p:cNvSpPr>
            <a:spLocks noGrp="1" noChangeArrowheads="1"/>
          </p:cNvSpPr>
          <p:nvPr>
            <p:ph type="body" sz="half" idx="4294967295"/>
          </p:nvPr>
        </p:nvSpPr>
        <p:spPr>
          <a:xfrm>
            <a:off x="228600" y="1524000"/>
            <a:ext cx="9067800" cy="5105400"/>
          </a:xfrm>
          <a:solidFill>
            <a:schemeClr val="bg1"/>
          </a:solidFill>
        </p:spPr>
        <p:txBody>
          <a:bodyPr lIns="0" tIns="0" rIns="0" bIns="0"/>
          <a:lstStyle/>
          <a:p>
            <a:pPr marL="396000" indent="-396000">
              <a:buSzPct val="100000"/>
              <a:defRPr/>
            </a:pPr>
            <a:r>
              <a:rPr lang="en-US" sz="2200" dirty="0" smtClean="0"/>
              <a:t>The difference of $1,000 is immaterial in this case, we will assume that Hayes Company’s management takes no specific corrective action. Below is the budget report for the second quarter. It has cumulative year-to-date information.</a:t>
            </a:r>
          </a:p>
          <a:p>
            <a:pPr marL="396000" indent="-396000">
              <a:buSzPct val="100000"/>
              <a:defRPr/>
            </a:pPr>
            <a:endParaRPr lang="en-US" sz="1600" dirty="0" smtClean="0"/>
          </a:p>
          <a:p>
            <a:pPr marL="396000" indent="-396000">
              <a:buSzPct val="100000"/>
              <a:defRPr/>
            </a:pPr>
            <a:endParaRPr lang="en-US" sz="2400" dirty="0" smtClean="0"/>
          </a:p>
          <a:p>
            <a:pPr marL="396000" indent="-396000">
              <a:buSzPct val="100000"/>
              <a:defRPr/>
            </a:pPr>
            <a:endParaRPr lang="en-US" sz="2400" dirty="0" smtClean="0"/>
          </a:p>
          <a:p>
            <a:pPr marL="396000" indent="-396000">
              <a:buSzPct val="100000"/>
              <a:defRPr/>
            </a:pPr>
            <a:endParaRPr lang="en-US" sz="2400" dirty="0" smtClean="0"/>
          </a:p>
          <a:p>
            <a:pPr marL="396000" indent="-396000">
              <a:buSzPct val="100000"/>
              <a:defRPr/>
            </a:pPr>
            <a:endParaRPr lang="en-US" sz="2400" dirty="0" smtClean="0"/>
          </a:p>
          <a:p>
            <a:pPr marL="396000" indent="-396000">
              <a:buSzPct val="100000"/>
              <a:defRPr/>
            </a:pPr>
            <a:endParaRPr lang="en-US" sz="2400" dirty="0" smtClean="0"/>
          </a:p>
          <a:p>
            <a:pPr marL="396000" indent="-396000">
              <a:buSzPct val="100000"/>
              <a:defRPr/>
            </a:pPr>
            <a:r>
              <a:rPr lang="en-US" sz="2200" dirty="0" smtClean="0"/>
              <a:t>This report indicates that sales for the second quarter were $10,500 below budget (5% of budgeted sales of $210,000). Top management may now conclude that the difference between budgeted and actual sales requires investigation.</a:t>
            </a:r>
          </a:p>
          <a:p>
            <a:pPr marL="0" indent="0">
              <a:buFont typeface="Wingdings" pitchFamily="2" charset="2"/>
              <a:buNone/>
              <a:defRPr/>
            </a:pPr>
            <a:endParaRPr lang="en-US" sz="2400" dirty="0" smtClean="0"/>
          </a:p>
        </p:txBody>
      </p:sp>
      <p:sp>
        <p:nvSpPr>
          <p:cNvPr id="18437" name="Slide Number Placeholder 4"/>
          <p:cNvSpPr>
            <a:spLocks noGrp="1"/>
          </p:cNvSpPr>
          <p:nvPr>
            <p:ph type="sldNum" sz="quarter" idx="10"/>
          </p:nvPr>
        </p:nvSpPr>
        <p:spPr>
          <a:noFill/>
        </p:spPr>
        <p:txBody>
          <a:bodyPr/>
          <a:lstStyle/>
          <a:p>
            <a:fld id="{A5F06EF5-5683-4AEA-AA88-4680DC0D877C}" type="slidenum">
              <a:rPr lang="en-US" smtClean="0"/>
              <a:pPr/>
              <a:t>12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8439" name="Picture 6" descr="Ch11_5.jpg"/>
          <p:cNvPicPr>
            <a:picLocks noChangeAspect="1"/>
          </p:cNvPicPr>
          <p:nvPr/>
        </p:nvPicPr>
        <p:blipFill>
          <a:blip r:embed="rId2" cstate="print"/>
          <a:srcRect/>
          <a:stretch>
            <a:fillRect/>
          </a:stretch>
        </p:blipFill>
        <p:spPr bwMode="auto">
          <a:xfrm>
            <a:off x="0" y="2895600"/>
            <a:ext cx="9601200" cy="24479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882650" y="304800"/>
            <a:ext cx="8642350" cy="1071563"/>
          </a:xfrm>
        </p:spPr>
        <p:txBody>
          <a:bodyPr lIns="95139" tIns="49472" rIns="95139" bIns="49472" anchorCtr="0"/>
          <a:lstStyle/>
          <a:p>
            <a:pPr eaLnBrk="1" hangingPunct="1"/>
            <a:r>
              <a:rPr lang="en-US" smtClean="0">
                <a:latin typeface="Arial" charset="0"/>
                <a:cs typeface="Arial" charset="0"/>
              </a:rPr>
              <a:t>Static Budget Reports</a:t>
            </a:r>
            <a:br>
              <a:rPr lang="en-US" smtClean="0">
                <a:latin typeface="Arial" charset="0"/>
                <a:cs typeface="Arial" charset="0"/>
              </a:rPr>
            </a:br>
            <a:r>
              <a:rPr lang="en-US" sz="3500" smtClean="0">
                <a:solidFill>
                  <a:srgbClr val="FF0000"/>
                </a:solidFill>
                <a:latin typeface="Arial" charset="0"/>
                <a:cs typeface="Arial" charset="0"/>
              </a:rPr>
              <a:t>Uses and Limitations</a:t>
            </a:r>
          </a:p>
        </p:txBody>
      </p:sp>
      <p:sp>
        <p:nvSpPr>
          <p:cNvPr id="19459" name="Rectangle 3"/>
          <p:cNvSpPr>
            <a:spLocks noGrp="1" noChangeArrowheads="1"/>
          </p:cNvSpPr>
          <p:nvPr>
            <p:ph type="body" sz="half" idx="4294967295"/>
          </p:nvPr>
        </p:nvSpPr>
        <p:spPr>
          <a:xfrm>
            <a:off x="609600" y="1870075"/>
            <a:ext cx="8382000" cy="4497388"/>
          </a:xfrm>
        </p:spPr>
        <p:txBody>
          <a:bodyPr lIns="0" tIns="0" rIns="0" bIns="0"/>
          <a:lstStyle/>
          <a:p>
            <a:pPr eaLnBrk="1" hangingPunct="1"/>
            <a:r>
              <a:rPr lang="en-US" sz="2800" smtClean="0"/>
              <a:t>Appropriate for evaluating a manager’s effectiveness in controlling costs when:</a:t>
            </a:r>
          </a:p>
          <a:p>
            <a:pPr marL="974725" lvl="1" eaLnBrk="1" hangingPunct="1">
              <a:spcBef>
                <a:spcPts val="600"/>
              </a:spcBef>
              <a:buSzPct val="100000"/>
              <a:buFont typeface="Arial" charset="0"/>
              <a:buChar char="•"/>
            </a:pPr>
            <a:r>
              <a:rPr lang="en-US" sz="2700" smtClean="0"/>
              <a:t>Actual level of activity closely approximates the master budget activity level</a:t>
            </a:r>
          </a:p>
          <a:p>
            <a:pPr marL="974725" lvl="1" eaLnBrk="1" hangingPunct="1">
              <a:spcBef>
                <a:spcPts val="600"/>
              </a:spcBef>
              <a:buSzPct val="100000"/>
              <a:buFont typeface="Arial" charset="0"/>
              <a:buChar char="•"/>
            </a:pPr>
            <a:r>
              <a:rPr lang="en-US" sz="2700" smtClean="0"/>
              <a:t>Behaviour of the costs is fixed in response to changes in activity</a:t>
            </a:r>
          </a:p>
          <a:p>
            <a:pPr eaLnBrk="1" hangingPunct="1">
              <a:spcBef>
                <a:spcPts val="1200"/>
              </a:spcBef>
            </a:pPr>
            <a:r>
              <a:rPr lang="en-US" sz="2800" smtClean="0"/>
              <a:t>Appropriate for fixed costs</a:t>
            </a:r>
          </a:p>
          <a:p>
            <a:pPr eaLnBrk="1" hangingPunct="1">
              <a:spcBef>
                <a:spcPts val="1200"/>
              </a:spcBef>
            </a:pPr>
            <a:r>
              <a:rPr lang="en-US" sz="2800" smtClean="0"/>
              <a:t>Not appropriate for variable costs</a:t>
            </a:r>
          </a:p>
        </p:txBody>
      </p:sp>
      <p:sp>
        <p:nvSpPr>
          <p:cNvPr id="19460" name="Slide Number Placeholder 3"/>
          <p:cNvSpPr>
            <a:spLocks noGrp="1"/>
          </p:cNvSpPr>
          <p:nvPr>
            <p:ph type="sldNum" sz="quarter" idx="10"/>
          </p:nvPr>
        </p:nvSpPr>
        <p:spPr>
          <a:noFill/>
        </p:spPr>
        <p:txBody>
          <a:bodyPr/>
          <a:lstStyle/>
          <a:p>
            <a:fld id="{55EB03B2-D987-4F45-9BA9-2C3D0D77AA5A}" type="slidenum">
              <a:rPr lang="en-US" smtClean="0"/>
              <a:pPr/>
              <a:t>13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381000" y="0"/>
            <a:ext cx="9220200" cy="1447800"/>
          </a:xfrm>
        </p:spPr>
        <p:txBody>
          <a:bodyPr/>
          <a:lstStyle/>
          <a:p>
            <a:r>
              <a:rPr lang="en-CA" smtClean="0">
                <a:latin typeface="Arial" charset="0"/>
                <a:cs typeface="Arial" charset="0"/>
              </a:rPr>
              <a:t>Let’s Review</a:t>
            </a:r>
          </a:p>
        </p:txBody>
      </p:sp>
      <p:sp>
        <p:nvSpPr>
          <p:cNvPr id="20483"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The limitation of a static budget is: </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timeliness.</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timeliness and specificity.</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data at one level of activity.</a:t>
            </a:r>
          </a:p>
          <a:p>
            <a:pPr marL="1054100" lvl="1" indent="-571500" eaLnBrk="1" hangingPunct="1">
              <a:spcBef>
                <a:spcPts val="2000"/>
              </a:spcBef>
              <a:buClr>
                <a:srgbClr val="C00000"/>
              </a:buClr>
              <a:buSzPct val="80000"/>
              <a:buFontTx/>
              <a:buAutoNum type="alphaLcPeriod"/>
            </a:pPr>
            <a:r>
              <a:rPr lang="en-CA" smtClean="0">
                <a:solidFill>
                  <a:schemeClr val="tx1"/>
                </a:solidFill>
              </a:rPr>
              <a:t>data at many levels of activity.</a:t>
            </a:r>
          </a:p>
          <a:p>
            <a:endParaRPr lang="en-CA" smtClean="0"/>
          </a:p>
        </p:txBody>
      </p:sp>
      <p:sp>
        <p:nvSpPr>
          <p:cNvPr id="20484" name="Slide Number Placeholder 3"/>
          <p:cNvSpPr>
            <a:spLocks noGrp="1"/>
          </p:cNvSpPr>
          <p:nvPr>
            <p:ph type="sldNum" sz="quarter" idx="10"/>
          </p:nvPr>
        </p:nvSpPr>
        <p:spPr>
          <a:noFill/>
        </p:spPr>
        <p:txBody>
          <a:bodyPr/>
          <a:lstStyle/>
          <a:p>
            <a:fld id="{7EE9BFE3-3AFF-4BD6-A98F-65E81BB1BFCA}" type="slidenum">
              <a:rPr lang="en-US" smtClean="0"/>
              <a:pPr/>
              <a:t>14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0"/>
            <a:ext cx="91440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21507"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The limitation of a static budget is: </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timeliness.</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timeliness and specificity.</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rgbClr val="FF0000"/>
                </a:solidFill>
              </a:rPr>
              <a:t>data at one level of activity.</a:t>
            </a:r>
          </a:p>
          <a:p>
            <a:pPr marL="1054100" lvl="1" indent="-571500" eaLnBrk="1" hangingPunct="1">
              <a:spcBef>
                <a:spcPts val="2000"/>
              </a:spcBef>
              <a:buClr>
                <a:srgbClr val="C00000"/>
              </a:buClr>
              <a:buSzPct val="80000"/>
              <a:buFontTx/>
              <a:buAutoNum type="alphaLcPeriod"/>
            </a:pPr>
            <a:r>
              <a:rPr lang="en-CA" smtClean="0">
                <a:solidFill>
                  <a:schemeClr val="tx1"/>
                </a:solidFill>
              </a:rPr>
              <a:t>data at many levels of activity.</a:t>
            </a:r>
          </a:p>
          <a:p>
            <a:endParaRPr lang="en-CA" smtClean="0"/>
          </a:p>
        </p:txBody>
      </p:sp>
      <p:sp>
        <p:nvSpPr>
          <p:cNvPr id="21508" name="Slide Number Placeholder 3"/>
          <p:cNvSpPr>
            <a:spLocks noGrp="1"/>
          </p:cNvSpPr>
          <p:nvPr>
            <p:ph type="sldNum" sz="quarter" idx="10"/>
          </p:nvPr>
        </p:nvSpPr>
        <p:spPr>
          <a:noFill/>
        </p:spPr>
        <p:txBody>
          <a:bodyPr/>
          <a:lstStyle/>
          <a:p>
            <a:fld id="{69B0E2E7-7925-425A-8BD4-CD5AB7B91181}" type="slidenum">
              <a:rPr lang="en-US" smtClean="0"/>
              <a:pPr/>
              <a:t>15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r>
              <a:rPr lang="en-US" smtClean="0">
                <a:latin typeface="Arial" charset="0"/>
                <a:cs typeface="Arial" charset="0"/>
              </a:rPr>
              <a:t>Flexible Budgets</a:t>
            </a:r>
          </a:p>
        </p:txBody>
      </p:sp>
      <p:sp>
        <p:nvSpPr>
          <p:cNvPr id="22531" name="Rectangle 3"/>
          <p:cNvSpPr>
            <a:spLocks noGrp="1" noChangeArrowheads="1"/>
          </p:cNvSpPr>
          <p:nvPr>
            <p:ph type="body" sz="half" idx="4294967295"/>
          </p:nvPr>
        </p:nvSpPr>
        <p:spPr>
          <a:xfrm>
            <a:off x="533400" y="1905000"/>
            <a:ext cx="5387975" cy="4724400"/>
          </a:xfrm>
        </p:spPr>
        <p:txBody>
          <a:bodyPr lIns="0" tIns="0" rIns="0" bIns="0"/>
          <a:lstStyle/>
          <a:p>
            <a:pPr eaLnBrk="1" hangingPunct="1">
              <a:spcBef>
                <a:spcPts val="600"/>
              </a:spcBef>
            </a:pPr>
            <a:r>
              <a:rPr lang="en-US" sz="2800" smtClean="0"/>
              <a:t>Projects budget data for various levels of activity</a:t>
            </a:r>
          </a:p>
          <a:p>
            <a:pPr eaLnBrk="1" hangingPunct="1">
              <a:spcBef>
                <a:spcPts val="600"/>
              </a:spcBef>
            </a:pPr>
            <a:r>
              <a:rPr lang="en-US" sz="2800" smtClean="0"/>
              <a:t>Essentially, a series of static budgets at different activity levels</a:t>
            </a:r>
          </a:p>
          <a:p>
            <a:pPr eaLnBrk="1" hangingPunct="1">
              <a:spcBef>
                <a:spcPts val="600"/>
              </a:spcBef>
            </a:pPr>
            <a:r>
              <a:rPr lang="en-US" sz="2800" smtClean="0"/>
              <a:t>Budgetary process more useful if it is adaptable to changes in operating conditions</a:t>
            </a:r>
          </a:p>
          <a:p>
            <a:pPr eaLnBrk="1" hangingPunct="1">
              <a:spcBef>
                <a:spcPts val="600"/>
              </a:spcBef>
            </a:pPr>
            <a:r>
              <a:rPr lang="en-US" sz="2800" smtClean="0"/>
              <a:t>Can be prepared for each type of budget in the master budget</a:t>
            </a:r>
          </a:p>
        </p:txBody>
      </p:sp>
      <p:sp>
        <p:nvSpPr>
          <p:cNvPr id="22532" name="Slide Number Placeholder 5"/>
          <p:cNvSpPr>
            <a:spLocks noGrp="1"/>
          </p:cNvSpPr>
          <p:nvPr>
            <p:ph type="sldNum" sz="quarter" idx="10"/>
          </p:nvPr>
        </p:nvSpPr>
        <p:spPr>
          <a:noFill/>
        </p:spPr>
        <p:txBody>
          <a:bodyPr/>
          <a:lstStyle/>
          <a:p>
            <a:fld id="{FF8DCDB0-1486-43B3-82F3-C02B809E6955}" type="slidenum">
              <a:rPr lang="en-US" smtClean="0"/>
              <a:pPr/>
              <a:t>16</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22534" name="Picture 7" descr="Ch11_6.jpg"/>
          <p:cNvPicPr>
            <a:picLocks noChangeAspect="1"/>
          </p:cNvPicPr>
          <p:nvPr/>
        </p:nvPicPr>
        <p:blipFill>
          <a:blip r:embed="rId2" cstate="print"/>
          <a:srcRect/>
          <a:stretch>
            <a:fillRect/>
          </a:stretch>
        </p:blipFill>
        <p:spPr bwMode="auto">
          <a:xfrm>
            <a:off x="6477000" y="1600200"/>
            <a:ext cx="2865438" cy="51054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1447800" y="0"/>
            <a:ext cx="8153400" cy="1524000"/>
          </a:xfrm>
        </p:spPr>
        <p:txBody>
          <a:bodyPr lIns="95139" tIns="49472" rIns="95139" bIns="49472" anchorCtr="0"/>
          <a:lstStyle/>
          <a:p>
            <a:pPr eaLnBrk="1" hangingPunct="1">
              <a:lnSpc>
                <a:spcPct val="85000"/>
              </a:lnSpc>
            </a:pPr>
            <a:r>
              <a:rPr lang="en-US" smtClean="0">
                <a:latin typeface="Arial" charset="0"/>
                <a:cs typeface="Arial" charset="0"/>
              </a:rPr>
              <a:t>Developing the Flexible Budget</a:t>
            </a:r>
            <a:br>
              <a:rPr lang="en-US" smtClean="0">
                <a:latin typeface="Arial" charset="0"/>
                <a:cs typeface="Arial" charset="0"/>
              </a:rPr>
            </a:br>
            <a:r>
              <a:rPr lang="en-US" smtClean="0">
                <a:solidFill>
                  <a:srgbClr val="FF0000"/>
                </a:solidFill>
                <a:latin typeface="Arial" charset="0"/>
                <a:cs typeface="Arial" charset="0"/>
              </a:rPr>
              <a:t>Steps</a:t>
            </a:r>
          </a:p>
        </p:txBody>
      </p:sp>
      <p:sp>
        <p:nvSpPr>
          <p:cNvPr id="23555" name="Rectangle 3"/>
          <p:cNvSpPr>
            <a:spLocks noGrp="1" noChangeArrowheads="1"/>
          </p:cNvSpPr>
          <p:nvPr>
            <p:ph idx="4294967295"/>
          </p:nvPr>
        </p:nvSpPr>
        <p:spPr>
          <a:xfrm>
            <a:off x="762000" y="1828800"/>
            <a:ext cx="7931150" cy="4497388"/>
          </a:xfrm>
        </p:spPr>
        <p:txBody>
          <a:bodyPr lIns="0" tIns="0" rIns="0" bIns="0"/>
          <a:lstStyle/>
          <a:p>
            <a:pPr marL="465138" indent="-465138" eaLnBrk="1" hangingPunct="1">
              <a:buFont typeface="Wingdings" pitchFamily="2" charset="2"/>
              <a:buChar char=""/>
            </a:pPr>
            <a:r>
              <a:rPr lang="en-US" sz="2800" smtClean="0"/>
              <a:t>Identify the activity index</a:t>
            </a:r>
            <a:r>
              <a:rPr lang="en-US" sz="2800" i="1" smtClean="0"/>
              <a:t> </a:t>
            </a:r>
            <a:r>
              <a:rPr lang="en-US" sz="2800" smtClean="0"/>
              <a:t>and</a:t>
            </a:r>
            <a:r>
              <a:rPr lang="en-US" sz="2800" i="1" smtClean="0"/>
              <a:t> </a:t>
            </a:r>
            <a:r>
              <a:rPr lang="en-US" sz="2800" smtClean="0"/>
              <a:t>the relevant range of activity.</a:t>
            </a:r>
          </a:p>
          <a:p>
            <a:pPr marL="465138" indent="-465138" eaLnBrk="1" hangingPunct="1">
              <a:buFont typeface="Wingdings" pitchFamily="2" charset="2"/>
              <a:buChar char=""/>
            </a:pPr>
            <a:r>
              <a:rPr lang="en-US" sz="2800" smtClean="0"/>
              <a:t>Identify the variable costs and determine the budgeted variable cost per unit of activity for each cost.</a:t>
            </a:r>
          </a:p>
          <a:p>
            <a:pPr marL="465138" indent="-465138" eaLnBrk="1" hangingPunct="1">
              <a:buFont typeface="Wingdings" pitchFamily="2" charset="2"/>
              <a:buChar char=""/>
            </a:pPr>
            <a:r>
              <a:rPr lang="en-US" sz="2800" smtClean="0"/>
              <a:t>Identify the fixed costs and determine the budgeted amount for each cost.</a:t>
            </a:r>
          </a:p>
          <a:p>
            <a:pPr marL="465138" indent="-465138" eaLnBrk="1" hangingPunct="1">
              <a:buFont typeface="Wingdings" pitchFamily="2" charset="2"/>
              <a:buChar char=""/>
            </a:pPr>
            <a:r>
              <a:rPr lang="en-US" sz="2800" smtClean="0"/>
              <a:t>Prepare the budget for selected increments of activity within the relevant range.</a:t>
            </a:r>
          </a:p>
        </p:txBody>
      </p:sp>
      <p:sp>
        <p:nvSpPr>
          <p:cNvPr id="23556" name="Slide Number Placeholder 3"/>
          <p:cNvSpPr>
            <a:spLocks noGrp="1"/>
          </p:cNvSpPr>
          <p:nvPr>
            <p:ph type="sldNum" sz="quarter" idx="10"/>
          </p:nvPr>
        </p:nvSpPr>
        <p:spPr>
          <a:noFill/>
        </p:spPr>
        <p:txBody>
          <a:bodyPr/>
          <a:lstStyle/>
          <a:p>
            <a:fld id="{7F510938-0493-47BD-AAA3-AD4E6E82A800}" type="slidenum">
              <a:rPr lang="en-US" smtClean="0"/>
              <a:pPr/>
              <a:t>17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1187450" y="0"/>
            <a:ext cx="8413750" cy="1524000"/>
          </a:xfrm>
        </p:spPr>
        <p:txBody>
          <a:bodyPr lIns="95139" tIns="49472" rIns="95139" bIns="49472" anchorCtr="0"/>
          <a:lstStyle/>
          <a:p>
            <a:pPr eaLnBrk="1" hangingPunct="1"/>
            <a:r>
              <a:rPr lang="en-US" sz="3600" smtClean="0">
                <a:latin typeface="Arial" charset="0"/>
                <a:cs typeface="Arial" charset="0"/>
              </a:rPr>
              <a:t>Flexible Budget </a:t>
            </a:r>
            <a:r>
              <a:rPr lang="en-US" smtClean="0">
                <a:latin typeface="Arial" charset="0"/>
                <a:cs typeface="Arial" charset="0"/>
              </a:rPr>
              <a:t/>
            </a:r>
            <a:br>
              <a:rPr lang="en-US" smtClean="0">
                <a:latin typeface="Arial" charset="0"/>
                <a:cs typeface="Arial" charset="0"/>
              </a:rPr>
            </a:br>
            <a:r>
              <a:rPr lang="en-US" sz="3600" smtClean="0">
                <a:solidFill>
                  <a:srgbClr val="FF0000"/>
                </a:solidFill>
                <a:latin typeface="Arial" charset="0"/>
                <a:cs typeface="Arial" charset="0"/>
              </a:rPr>
              <a:t>Fox Manufacturing Co. – </a:t>
            </a:r>
            <a:br>
              <a:rPr lang="en-US" sz="3600" smtClean="0">
                <a:solidFill>
                  <a:srgbClr val="FF0000"/>
                </a:solidFill>
                <a:latin typeface="Arial" charset="0"/>
                <a:cs typeface="Arial" charset="0"/>
              </a:rPr>
            </a:br>
            <a:r>
              <a:rPr lang="en-US" sz="3600" smtClean="0">
                <a:latin typeface="Arial" charset="0"/>
                <a:cs typeface="Arial" charset="0"/>
              </a:rPr>
              <a:t>Example</a:t>
            </a:r>
            <a:endParaRPr lang="en-US" smtClean="0">
              <a:latin typeface="Arial" charset="0"/>
              <a:cs typeface="Arial" charset="0"/>
            </a:endParaRPr>
          </a:p>
        </p:txBody>
      </p:sp>
      <p:sp>
        <p:nvSpPr>
          <p:cNvPr id="24579" name="Rectangle 3"/>
          <p:cNvSpPr>
            <a:spLocks noGrp="1" noChangeArrowheads="1"/>
          </p:cNvSpPr>
          <p:nvPr>
            <p:ph type="body" sz="half" idx="4294967295"/>
          </p:nvPr>
        </p:nvSpPr>
        <p:spPr>
          <a:xfrm>
            <a:off x="381000" y="1905000"/>
            <a:ext cx="8991600" cy="2743200"/>
          </a:xfrm>
        </p:spPr>
        <p:txBody>
          <a:bodyPr lIns="0" tIns="0" rIns="0" bIns="0"/>
          <a:lstStyle/>
          <a:p>
            <a:pPr eaLnBrk="1" hangingPunct="1">
              <a:lnSpc>
                <a:spcPct val="85000"/>
              </a:lnSpc>
              <a:spcBef>
                <a:spcPct val="35000"/>
              </a:spcBef>
            </a:pPr>
            <a:r>
              <a:rPr lang="en-US" sz="2800" smtClean="0"/>
              <a:t>Monthly comparisons of actual and budgeted manufacturing overhead costs for Finishing Department</a:t>
            </a:r>
          </a:p>
          <a:p>
            <a:pPr eaLnBrk="1" hangingPunct="1">
              <a:lnSpc>
                <a:spcPct val="85000"/>
              </a:lnSpc>
              <a:spcBef>
                <a:spcPct val="45000"/>
              </a:spcBef>
            </a:pPr>
            <a:r>
              <a:rPr lang="en-US" sz="2800" smtClean="0"/>
              <a:t>2012 master budget:</a:t>
            </a:r>
          </a:p>
          <a:p>
            <a:pPr lvl="1" eaLnBrk="1" hangingPunct="1">
              <a:lnSpc>
                <a:spcPct val="85000"/>
              </a:lnSpc>
              <a:spcBef>
                <a:spcPct val="35000"/>
              </a:spcBef>
              <a:buSzPct val="100000"/>
              <a:buFont typeface="Arial" charset="0"/>
              <a:buChar char="•"/>
            </a:pPr>
            <a:r>
              <a:rPr lang="en-US" sz="2700" smtClean="0"/>
              <a:t>Expected operating capacity of 120,000 direct labour hours</a:t>
            </a:r>
          </a:p>
          <a:p>
            <a:pPr lvl="1" eaLnBrk="1" hangingPunct="1">
              <a:lnSpc>
                <a:spcPct val="85000"/>
              </a:lnSpc>
              <a:spcBef>
                <a:spcPct val="35000"/>
              </a:spcBef>
              <a:buSzPct val="100000"/>
              <a:buFont typeface="Arial" charset="0"/>
              <a:buChar char="•"/>
            </a:pPr>
            <a:r>
              <a:rPr lang="en-US" sz="2700" smtClean="0"/>
              <a:t>Overhead costs:</a:t>
            </a:r>
          </a:p>
        </p:txBody>
      </p:sp>
      <p:sp>
        <p:nvSpPr>
          <p:cNvPr id="24580" name="Slide Number Placeholder 4"/>
          <p:cNvSpPr>
            <a:spLocks noGrp="1"/>
          </p:cNvSpPr>
          <p:nvPr>
            <p:ph type="sldNum" sz="quarter" idx="10"/>
          </p:nvPr>
        </p:nvSpPr>
        <p:spPr>
          <a:noFill/>
        </p:spPr>
        <p:txBody>
          <a:bodyPr/>
          <a:lstStyle/>
          <a:p>
            <a:fld id="{3A584D64-FFCB-412C-8868-38F19A067AE3}" type="slidenum">
              <a:rPr lang="en-US" smtClean="0"/>
              <a:pPr/>
              <a:t>18</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24582" name="Picture 6" descr="Ch11_7.jpg"/>
          <p:cNvPicPr>
            <a:picLocks noChangeAspect="1"/>
          </p:cNvPicPr>
          <p:nvPr/>
        </p:nvPicPr>
        <p:blipFill>
          <a:blip r:embed="rId2" cstate="print"/>
          <a:srcRect/>
          <a:stretch>
            <a:fillRect/>
          </a:stretch>
        </p:blipFill>
        <p:spPr bwMode="auto">
          <a:xfrm>
            <a:off x="0" y="4572000"/>
            <a:ext cx="9601200" cy="17018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457200" y="0"/>
            <a:ext cx="9144000" cy="1524000"/>
          </a:xfrm>
        </p:spPr>
        <p:txBody>
          <a:bodyPr lIns="95139" tIns="49472" rIns="95139" bIns="49472" anchorCtr="0"/>
          <a:lstStyle/>
          <a:p>
            <a:pPr eaLnBrk="1" hangingPunct="1"/>
            <a:r>
              <a:rPr lang="en-US" sz="3600" smtClean="0">
                <a:latin typeface="Arial" charset="0"/>
                <a:cs typeface="Arial" charset="0"/>
              </a:rPr>
              <a:t>Flexible Budget </a:t>
            </a:r>
            <a:br>
              <a:rPr lang="en-US" sz="3600" smtClean="0">
                <a:latin typeface="Arial" charset="0"/>
                <a:cs typeface="Arial" charset="0"/>
              </a:rPr>
            </a:br>
            <a:r>
              <a:rPr lang="en-US" sz="3600" smtClean="0">
                <a:solidFill>
                  <a:srgbClr val="FF0000"/>
                </a:solidFill>
                <a:latin typeface="Arial" charset="0"/>
                <a:cs typeface="Arial" charset="0"/>
              </a:rPr>
              <a:t>Fox Manufacturing Co. – </a:t>
            </a:r>
            <a:br>
              <a:rPr lang="en-US" sz="3600" smtClean="0">
                <a:solidFill>
                  <a:srgbClr val="FF0000"/>
                </a:solidFill>
                <a:latin typeface="Arial" charset="0"/>
                <a:cs typeface="Arial" charset="0"/>
              </a:rPr>
            </a:br>
            <a:r>
              <a:rPr lang="en-US" sz="3600" smtClean="0">
                <a:latin typeface="Arial" charset="0"/>
                <a:cs typeface="Arial" charset="0"/>
              </a:rPr>
              <a:t>Example: Continued</a:t>
            </a:r>
          </a:p>
        </p:txBody>
      </p:sp>
      <p:sp>
        <p:nvSpPr>
          <p:cNvPr id="25603" name="Rectangle 3"/>
          <p:cNvSpPr>
            <a:spLocks noGrp="1" noChangeArrowheads="1"/>
          </p:cNvSpPr>
          <p:nvPr>
            <p:ph type="body" sz="half" idx="4294967295"/>
          </p:nvPr>
        </p:nvSpPr>
        <p:spPr>
          <a:xfrm>
            <a:off x="457200" y="1905000"/>
            <a:ext cx="8915400" cy="2667000"/>
          </a:xfrm>
        </p:spPr>
        <p:txBody>
          <a:bodyPr lIns="0" tIns="0" rIns="0" bIns="0"/>
          <a:lstStyle/>
          <a:p>
            <a:pPr eaLnBrk="1" hangingPunct="1">
              <a:lnSpc>
                <a:spcPct val="85000"/>
              </a:lnSpc>
              <a:spcBef>
                <a:spcPct val="45000"/>
              </a:spcBef>
              <a:buFont typeface="Wingdings" pitchFamily="2" charset="2"/>
              <a:buChar char=""/>
            </a:pPr>
            <a:r>
              <a:rPr lang="en-US" sz="2800" smtClean="0"/>
              <a:t>Identify the activity index and the relevant range:</a:t>
            </a:r>
          </a:p>
          <a:p>
            <a:pPr lvl="1" eaLnBrk="1" hangingPunct="1">
              <a:spcBef>
                <a:spcPct val="0"/>
              </a:spcBef>
              <a:buSzPct val="100000"/>
              <a:buFont typeface="Arial" charset="0"/>
              <a:buChar char="•"/>
            </a:pPr>
            <a:r>
              <a:rPr lang="en-US" sz="2700" smtClean="0"/>
              <a:t>activity index: direct labour hours</a:t>
            </a:r>
          </a:p>
          <a:p>
            <a:pPr lvl="1" eaLnBrk="1" hangingPunct="1">
              <a:spcBef>
                <a:spcPct val="0"/>
              </a:spcBef>
              <a:buSzPct val="100000"/>
              <a:buFont typeface="Arial" charset="0"/>
              <a:buChar char="•"/>
            </a:pPr>
            <a:r>
              <a:rPr lang="en-US" sz="2700" smtClean="0"/>
              <a:t>relevant range: 8,000 – 12,000 direct labour hours per month</a:t>
            </a:r>
          </a:p>
          <a:p>
            <a:pPr eaLnBrk="1" hangingPunct="1">
              <a:lnSpc>
                <a:spcPct val="85000"/>
              </a:lnSpc>
              <a:spcBef>
                <a:spcPct val="45000"/>
              </a:spcBef>
              <a:buFont typeface="Wingdings" pitchFamily="2" charset="2"/>
              <a:buChar char=""/>
            </a:pPr>
            <a:r>
              <a:rPr lang="en-US" sz="2800" smtClean="0"/>
              <a:t>Identify the variable costs and determine the budgeted variable cost per unit of activity for each cost</a:t>
            </a:r>
          </a:p>
        </p:txBody>
      </p:sp>
      <p:sp>
        <p:nvSpPr>
          <p:cNvPr id="25604" name="Slide Number Placeholder 4"/>
          <p:cNvSpPr>
            <a:spLocks noGrp="1"/>
          </p:cNvSpPr>
          <p:nvPr>
            <p:ph type="sldNum" sz="quarter" idx="10"/>
          </p:nvPr>
        </p:nvSpPr>
        <p:spPr>
          <a:noFill/>
        </p:spPr>
        <p:txBody>
          <a:bodyPr/>
          <a:lstStyle/>
          <a:p>
            <a:fld id="{D34CBABC-2ACF-4453-92B7-281F1A116ED4}" type="slidenum">
              <a:rPr lang="en-US" smtClean="0"/>
              <a:pPr/>
              <a:t>19</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25606" name="Picture 6" descr="Ch11_8.jpg"/>
          <p:cNvPicPr>
            <a:picLocks noChangeAspect="1"/>
          </p:cNvPicPr>
          <p:nvPr/>
        </p:nvPicPr>
        <p:blipFill>
          <a:blip r:embed="rId2" cstate="print"/>
          <a:srcRect/>
          <a:stretch>
            <a:fillRect/>
          </a:stretch>
        </p:blipFill>
        <p:spPr bwMode="auto">
          <a:xfrm>
            <a:off x="0" y="4495800"/>
            <a:ext cx="9601200" cy="19732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sz="half" idx="4294967295"/>
          </p:nvPr>
        </p:nvSpPr>
        <p:spPr>
          <a:xfrm>
            <a:off x="609600" y="1981200"/>
            <a:ext cx="8458200" cy="4419600"/>
          </a:xfrm>
        </p:spPr>
        <p:txBody>
          <a:bodyPr lIns="0" tIns="0" rIns="0" bIns="0"/>
          <a:lstStyle/>
          <a:p>
            <a:pPr eaLnBrk="1" hangingPunct="1">
              <a:spcBef>
                <a:spcPct val="45000"/>
              </a:spcBef>
              <a:buFont typeface="Wingdings" pitchFamily="2" charset="2"/>
              <a:buChar char=""/>
              <a:defRPr/>
            </a:pPr>
            <a:r>
              <a:rPr lang="en-US" sz="2800" dirty="0" smtClean="0"/>
              <a:t>Identify the fixed costs and determine the budgeted amount for each cost:</a:t>
            </a:r>
          </a:p>
          <a:p>
            <a:pPr marL="915988" lvl="1" eaLnBrk="1" hangingPunct="1">
              <a:spcBef>
                <a:spcPts val="0"/>
              </a:spcBef>
              <a:buSzPct val="100000"/>
              <a:buFont typeface="Arial" pitchFamily="34" charset="0"/>
              <a:buChar char="•"/>
              <a:defRPr/>
            </a:pPr>
            <a:r>
              <a:rPr lang="en-US" sz="2700" dirty="0" smtClean="0"/>
              <a:t>Three fixed costs per month: 	</a:t>
            </a:r>
          </a:p>
          <a:p>
            <a:pPr lvl="1" eaLnBrk="1" hangingPunct="1">
              <a:lnSpc>
                <a:spcPct val="85000"/>
              </a:lnSpc>
              <a:spcBef>
                <a:spcPts val="0"/>
              </a:spcBef>
              <a:buFont typeface="Wingdings" pitchFamily="2" charset="2"/>
              <a:buNone/>
              <a:defRPr/>
            </a:pPr>
            <a:r>
              <a:rPr lang="en-US" sz="2700" dirty="0" smtClean="0"/>
              <a:t>		   Amortization 	$15,000</a:t>
            </a:r>
          </a:p>
          <a:p>
            <a:pPr lvl="1" eaLnBrk="1" hangingPunct="1">
              <a:lnSpc>
                <a:spcPct val="85000"/>
              </a:lnSpc>
              <a:spcBef>
                <a:spcPts val="0"/>
              </a:spcBef>
              <a:buFont typeface="Wingdings" pitchFamily="2" charset="2"/>
              <a:buNone/>
              <a:defRPr/>
            </a:pPr>
            <a:r>
              <a:rPr lang="en-US" sz="2700" dirty="0" smtClean="0"/>
              <a:t>		   Property taxes 	 $ 5,000</a:t>
            </a:r>
          </a:p>
          <a:p>
            <a:pPr lvl="1" eaLnBrk="1" hangingPunct="1">
              <a:lnSpc>
                <a:spcPct val="85000"/>
              </a:lnSpc>
              <a:spcBef>
                <a:spcPts val="0"/>
              </a:spcBef>
              <a:buFont typeface="Wingdings" pitchFamily="2" charset="2"/>
              <a:buNone/>
              <a:defRPr/>
            </a:pPr>
            <a:r>
              <a:rPr lang="en-US" sz="2700" dirty="0" smtClean="0"/>
              <a:t>		   Supervision 	$10,000</a:t>
            </a:r>
          </a:p>
          <a:p>
            <a:pPr eaLnBrk="1" hangingPunct="1">
              <a:spcBef>
                <a:spcPts val="1800"/>
              </a:spcBef>
              <a:buFont typeface="Wingdings" pitchFamily="2" charset="2"/>
              <a:buChar char=""/>
              <a:defRPr/>
            </a:pPr>
            <a:r>
              <a:rPr lang="en-US" sz="2800" dirty="0" smtClean="0"/>
              <a:t>Prepare the budget for selected increments  of activity within the relevant range:</a:t>
            </a:r>
          </a:p>
          <a:p>
            <a:pPr marL="915988" lvl="1" eaLnBrk="1" hangingPunct="1">
              <a:spcBef>
                <a:spcPts val="0"/>
              </a:spcBef>
              <a:buSzPct val="100000"/>
              <a:buFont typeface="Arial" pitchFamily="34" charset="0"/>
              <a:buChar char="•"/>
              <a:defRPr/>
            </a:pPr>
            <a:r>
              <a:rPr lang="en-US" sz="2700" dirty="0" smtClean="0"/>
              <a:t>Prepared in increments of 1,000 direct </a:t>
            </a:r>
            <a:r>
              <a:rPr lang="en-US" sz="2700" dirty="0" err="1" smtClean="0"/>
              <a:t>labour</a:t>
            </a:r>
            <a:r>
              <a:rPr lang="en-US" sz="2700" dirty="0" smtClean="0"/>
              <a:t> hours</a:t>
            </a:r>
          </a:p>
        </p:txBody>
      </p:sp>
      <p:sp>
        <p:nvSpPr>
          <p:cNvPr id="26627" name="Slide Number Placeholder 3"/>
          <p:cNvSpPr>
            <a:spLocks noGrp="1"/>
          </p:cNvSpPr>
          <p:nvPr>
            <p:ph type="sldNum" sz="quarter" idx="10"/>
          </p:nvPr>
        </p:nvSpPr>
        <p:spPr>
          <a:noFill/>
        </p:spPr>
        <p:txBody>
          <a:bodyPr/>
          <a:lstStyle/>
          <a:p>
            <a:fld id="{58C37EBA-5804-4B4A-AADC-7979BEACE17A}" type="slidenum">
              <a:rPr lang="en-US" smtClean="0"/>
              <a:pPr/>
              <a:t>20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Rectangle 2"/>
          <p:cNvSpPr txBox="1">
            <a:spLocks noChangeArrowheads="1"/>
          </p:cNvSpPr>
          <p:nvPr/>
        </p:nvSpPr>
        <p:spPr bwMode="auto">
          <a:xfrm>
            <a:off x="457200" y="0"/>
            <a:ext cx="9144000"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Flexible Budget </a:t>
            </a:r>
            <a:br>
              <a:rPr lang="en-US" sz="3600" kern="0" dirty="0">
                <a:solidFill>
                  <a:schemeClr val="bg1"/>
                </a:solidFill>
                <a:latin typeface="Arial" pitchFamily="34" charset="0"/>
                <a:ea typeface="+mj-ea"/>
                <a:cs typeface="Arial" pitchFamily="34" charset="0"/>
              </a:rPr>
            </a:br>
            <a:r>
              <a:rPr lang="en-US" sz="3600" kern="0" dirty="0">
                <a:solidFill>
                  <a:srgbClr val="FF0000"/>
                </a:solidFill>
                <a:latin typeface="Arial" pitchFamily="34" charset="0"/>
                <a:ea typeface="+mj-ea"/>
                <a:cs typeface="Arial" pitchFamily="34" charset="0"/>
              </a:rPr>
              <a:t>Fox Manufacturing Co. – </a:t>
            </a:r>
            <a:br>
              <a:rPr lang="en-US" sz="3600" kern="0" dirty="0">
                <a:solidFill>
                  <a:srgbClr val="FF0000"/>
                </a:solidFill>
                <a:latin typeface="Arial" pitchFamily="34" charset="0"/>
                <a:ea typeface="+mj-ea"/>
                <a:cs typeface="Arial" pitchFamily="34" charset="0"/>
              </a:rPr>
            </a:br>
            <a:r>
              <a:rPr lang="en-US" sz="3600" kern="0" dirty="0">
                <a:solidFill>
                  <a:schemeClr val="bg1"/>
                </a:solidFill>
                <a:latin typeface="Arial" pitchFamily="34" charset="0"/>
                <a:ea typeface="+mj-ea"/>
                <a:cs typeface="Arial" pitchFamily="34" charset="0"/>
              </a:rPr>
              <a:t>Example: Continued</a:t>
            </a:r>
          </a:p>
        </p:txBody>
      </p:sp>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7651" name="Slide Number Placeholder 3"/>
          <p:cNvSpPr>
            <a:spLocks noGrp="1"/>
          </p:cNvSpPr>
          <p:nvPr>
            <p:ph type="sldNum" sz="quarter" idx="10"/>
          </p:nvPr>
        </p:nvSpPr>
        <p:spPr>
          <a:noFill/>
        </p:spPr>
        <p:txBody>
          <a:bodyPr/>
          <a:lstStyle/>
          <a:p>
            <a:fld id="{9C181FEE-695B-4287-B315-A3B6B7423048}" type="slidenum">
              <a:rPr lang="en-US" smtClean="0"/>
              <a:pPr/>
              <a:t>21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27653" name="Rectangle 2"/>
          <p:cNvSpPr>
            <a:spLocks noGrp="1" noChangeArrowheads="1"/>
          </p:cNvSpPr>
          <p:nvPr>
            <p:ph type="title" idx="4294967295"/>
          </p:nvPr>
        </p:nvSpPr>
        <p:spPr>
          <a:xfrm>
            <a:off x="457200" y="0"/>
            <a:ext cx="9144000" cy="1524000"/>
          </a:xfrm>
        </p:spPr>
        <p:txBody>
          <a:bodyPr lIns="95139" tIns="49472" rIns="95139" bIns="49472" anchorCtr="0"/>
          <a:lstStyle/>
          <a:p>
            <a:pPr eaLnBrk="1" hangingPunct="1"/>
            <a:r>
              <a:rPr lang="en-US" sz="3600" smtClean="0">
                <a:latin typeface="Arial" charset="0"/>
                <a:cs typeface="Arial" charset="0"/>
              </a:rPr>
              <a:t>Flexible Budget </a:t>
            </a:r>
            <a:br>
              <a:rPr lang="en-US" sz="3600" smtClean="0">
                <a:latin typeface="Arial" charset="0"/>
                <a:cs typeface="Arial" charset="0"/>
              </a:rPr>
            </a:br>
            <a:r>
              <a:rPr lang="en-US" sz="3600" smtClean="0">
                <a:solidFill>
                  <a:srgbClr val="FF0000"/>
                </a:solidFill>
                <a:latin typeface="Arial" charset="0"/>
                <a:cs typeface="Arial" charset="0"/>
              </a:rPr>
              <a:t>Fox Manufacturing Co. – </a:t>
            </a:r>
            <a:br>
              <a:rPr lang="en-US" sz="3600" smtClean="0">
                <a:solidFill>
                  <a:srgbClr val="FF0000"/>
                </a:solidFill>
                <a:latin typeface="Arial" charset="0"/>
                <a:cs typeface="Arial" charset="0"/>
              </a:rPr>
            </a:br>
            <a:r>
              <a:rPr lang="en-US" sz="3600" smtClean="0">
                <a:latin typeface="Arial" charset="0"/>
                <a:cs typeface="Arial" charset="0"/>
              </a:rPr>
              <a:t>Example: Continued</a:t>
            </a:r>
          </a:p>
        </p:txBody>
      </p:sp>
      <p:pic>
        <p:nvPicPr>
          <p:cNvPr id="27654" name="Picture 7" descr="Ch11_9.jpg"/>
          <p:cNvPicPr>
            <a:picLocks noChangeAspect="1"/>
          </p:cNvPicPr>
          <p:nvPr/>
        </p:nvPicPr>
        <p:blipFill>
          <a:blip r:embed="rId2" cstate="print"/>
          <a:srcRect/>
          <a:stretch>
            <a:fillRect/>
          </a:stretch>
        </p:blipFill>
        <p:spPr bwMode="auto">
          <a:xfrm>
            <a:off x="838200" y="1676400"/>
            <a:ext cx="8181975" cy="50292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1"/>
          </p:nvPr>
        </p:nvSpPr>
        <p:spPr>
          <a:xfrm>
            <a:off x="457200" y="1828800"/>
            <a:ext cx="8610600" cy="1828800"/>
          </a:xfrm>
        </p:spPr>
        <p:txBody>
          <a:bodyPr/>
          <a:lstStyle/>
          <a:p>
            <a:r>
              <a:rPr lang="en-US" smtClean="0"/>
              <a:t>Using the budget data, management can use this formula to determine the total budgeted costs at any level of activity.</a:t>
            </a:r>
          </a:p>
          <a:p>
            <a:pPr>
              <a:buFont typeface="Wingdings" pitchFamily="2" charset="2"/>
              <a:buNone/>
            </a:pPr>
            <a:endParaRPr lang="en-US" smtClean="0"/>
          </a:p>
        </p:txBody>
      </p:sp>
      <p:sp>
        <p:nvSpPr>
          <p:cNvPr id="28675" name="Slide Number Placeholder 3"/>
          <p:cNvSpPr>
            <a:spLocks noGrp="1"/>
          </p:cNvSpPr>
          <p:nvPr>
            <p:ph type="sldNum" sz="quarter" idx="10"/>
          </p:nvPr>
        </p:nvSpPr>
        <p:spPr>
          <a:noFill/>
        </p:spPr>
        <p:txBody>
          <a:bodyPr/>
          <a:lstStyle/>
          <a:p>
            <a:fld id="{069B6DCD-3E0C-484B-93C3-CB33E300DC00}" type="slidenum">
              <a:rPr lang="en-US" smtClean="0"/>
              <a:pPr/>
              <a:t>22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28677" name="Rectangle 2"/>
          <p:cNvSpPr>
            <a:spLocks noGrp="1" noChangeArrowheads="1"/>
          </p:cNvSpPr>
          <p:nvPr>
            <p:ph type="title" idx="4294967295"/>
          </p:nvPr>
        </p:nvSpPr>
        <p:spPr>
          <a:xfrm>
            <a:off x="457200" y="0"/>
            <a:ext cx="9144000" cy="1524000"/>
          </a:xfrm>
        </p:spPr>
        <p:txBody>
          <a:bodyPr lIns="95139" tIns="49472" rIns="95139" bIns="49472" anchorCtr="0"/>
          <a:lstStyle/>
          <a:p>
            <a:pPr eaLnBrk="1" hangingPunct="1"/>
            <a:r>
              <a:rPr lang="en-US" sz="3600" smtClean="0">
                <a:latin typeface="Arial" charset="0"/>
                <a:cs typeface="Arial" charset="0"/>
              </a:rPr>
              <a:t>Flexible Budget </a:t>
            </a:r>
            <a:br>
              <a:rPr lang="en-US" sz="3600" smtClean="0">
                <a:latin typeface="Arial" charset="0"/>
                <a:cs typeface="Arial" charset="0"/>
              </a:rPr>
            </a:br>
            <a:r>
              <a:rPr lang="en-US" sz="3600" smtClean="0">
                <a:solidFill>
                  <a:srgbClr val="FF0000"/>
                </a:solidFill>
                <a:latin typeface="Arial" charset="0"/>
                <a:cs typeface="Arial" charset="0"/>
              </a:rPr>
              <a:t>Fox Manufacturing Co. – </a:t>
            </a:r>
            <a:br>
              <a:rPr lang="en-US" sz="3600" smtClean="0">
                <a:solidFill>
                  <a:srgbClr val="FF0000"/>
                </a:solidFill>
                <a:latin typeface="Arial" charset="0"/>
                <a:cs typeface="Arial" charset="0"/>
              </a:rPr>
            </a:br>
            <a:r>
              <a:rPr lang="en-US" sz="3600" smtClean="0">
                <a:latin typeface="Arial" charset="0"/>
                <a:cs typeface="Arial" charset="0"/>
              </a:rPr>
              <a:t>Example: Continued</a:t>
            </a:r>
          </a:p>
        </p:txBody>
      </p:sp>
      <p:pic>
        <p:nvPicPr>
          <p:cNvPr id="28678" name="Picture 8" descr="Ch11_10.jpg"/>
          <p:cNvPicPr>
            <a:picLocks noChangeAspect="1"/>
          </p:cNvPicPr>
          <p:nvPr/>
        </p:nvPicPr>
        <p:blipFill>
          <a:blip r:embed="rId2" cstate="print"/>
          <a:srcRect/>
          <a:stretch>
            <a:fillRect/>
          </a:stretch>
        </p:blipFill>
        <p:spPr bwMode="auto">
          <a:xfrm>
            <a:off x="0" y="3886200"/>
            <a:ext cx="9601200" cy="1444625"/>
          </a:xfrm>
          <a:prstGeom prst="rect">
            <a:avLst/>
          </a:prstGeom>
          <a:noFill/>
          <a:ln w="9525">
            <a:noFill/>
            <a:miter lim="800000"/>
            <a:headEnd/>
            <a:tailEnd/>
          </a:ln>
        </p:spPr>
      </p:pic>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4"/>
          <p:cNvSpPr>
            <a:spLocks noGrp="1"/>
          </p:cNvSpPr>
          <p:nvPr>
            <p:ph type="sldNum" sz="quarter" idx="10"/>
          </p:nvPr>
        </p:nvSpPr>
        <p:spPr>
          <a:noFill/>
        </p:spPr>
        <p:txBody>
          <a:bodyPr/>
          <a:lstStyle/>
          <a:p>
            <a:fld id="{4E2A48B3-2FE8-446E-B4B9-B76511C07327}" type="slidenum">
              <a:rPr lang="en-US" smtClean="0"/>
              <a:pPr/>
              <a:t>23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Rectangle 2"/>
          <p:cNvSpPr txBox="1">
            <a:spLocks noChangeArrowheads="1"/>
          </p:cNvSpPr>
          <p:nvPr/>
        </p:nvSpPr>
        <p:spPr bwMode="auto">
          <a:xfrm>
            <a:off x="457200" y="0"/>
            <a:ext cx="9144000"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Flexible Budget </a:t>
            </a:r>
            <a:br>
              <a:rPr lang="en-US" sz="3600" kern="0" dirty="0">
                <a:solidFill>
                  <a:schemeClr val="bg1"/>
                </a:solidFill>
                <a:latin typeface="Arial" pitchFamily="34" charset="0"/>
                <a:ea typeface="+mj-ea"/>
                <a:cs typeface="Arial" pitchFamily="34" charset="0"/>
              </a:rPr>
            </a:br>
            <a:r>
              <a:rPr lang="en-US" sz="3600" kern="0" dirty="0">
                <a:solidFill>
                  <a:srgbClr val="FF0000"/>
                </a:solidFill>
                <a:latin typeface="Arial" pitchFamily="34" charset="0"/>
                <a:ea typeface="+mj-ea"/>
                <a:cs typeface="Arial" pitchFamily="34" charset="0"/>
              </a:rPr>
              <a:t>Fox Manufacturing Co. – </a:t>
            </a:r>
            <a:br>
              <a:rPr lang="en-US" sz="3600" kern="0" dirty="0">
                <a:solidFill>
                  <a:srgbClr val="FF0000"/>
                </a:solidFill>
                <a:latin typeface="Arial" pitchFamily="34" charset="0"/>
                <a:ea typeface="+mj-ea"/>
                <a:cs typeface="Arial" pitchFamily="34" charset="0"/>
              </a:rPr>
            </a:br>
            <a:r>
              <a:rPr lang="en-US" sz="3600" kern="0" dirty="0">
                <a:solidFill>
                  <a:schemeClr val="bg1"/>
                </a:solidFill>
                <a:latin typeface="Arial" pitchFamily="34" charset="0"/>
                <a:ea typeface="+mj-ea"/>
                <a:cs typeface="Arial" pitchFamily="34" charset="0"/>
              </a:rPr>
              <a:t>Example: Continued</a:t>
            </a:r>
          </a:p>
        </p:txBody>
      </p:sp>
      <p:pic>
        <p:nvPicPr>
          <p:cNvPr id="29701" name="Picture 7" descr="Ch11_11.jpg"/>
          <p:cNvPicPr>
            <a:picLocks noChangeAspect="1"/>
          </p:cNvPicPr>
          <p:nvPr/>
        </p:nvPicPr>
        <p:blipFill>
          <a:blip r:embed="rId2" cstate="print"/>
          <a:srcRect/>
          <a:stretch>
            <a:fillRect/>
          </a:stretch>
        </p:blipFill>
        <p:spPr bwMode="auto">
          <a:xfrm>
            <a:off x="3040063" y="1981200"/>
            <a:ext cx="6561137" cy="4343400"/>
          </a:xfrm>
          <a:prstGeom prst="rect">
            <a:avLst/>
          </a:prstGeom>
          <a:noFill/>
          <a:ln w="9525">
            <a:noFill/>
            <a:miter lim="800000"/>
            <a:headEnd/>
            <a:tailEnd/>
          </a:ln>
        </p:spPr>
      </p:pic>
      <p:sp>
        <p:nvSpPr>
          <p:cNvPr id="29702" name="Rectangle 3"/>
          <p:cNvSpPr>
            <a:spLocks noGrp="1" noChangeArrowheads="1"/>
          </p:cNvSpPr>
          <p:nvPr>
            <p:ph idx="4294967295"/>
          </p:nvPr>
        </p:nvSpPr>
        <p:spPr>
          <a:xfrm>
            <a:off x="152400" y="2438400"/>
            <a:ext cx="2971800" cy="3581400"/>
          </a:xfrm>
        </p:spPr>
        <p:txBody>
          <a:bodyPr lIns="0" tIns="0" rIns="0" bIns="0"/>
          <a:lstStyle/>
          <a:p>
            <a:pPr eaLnBrk="1" hangingPunct="1"/>
            <a:r>
              <a:rPr lang="en-US" sz="2800" smtClean="0"/>
              <a:t>Graphic flexible budget data highlighting 10,000 and 12,000 activity levels</a:t>
            </a:r>
            <a:endParaRPr lang="en-US" sz="3200" smtClean="0"/>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882650" y="0"/>
            <a:ext cx="8718550" cy="1524000"/>
          </a:xfrm>
        </p:spPr>
        <p:txBody>
          <a:bodyPr lIns="95139" tIns="49472" rIns="95139" bIns="49472" anchorCtr="0"/>
          <a:lstStyle/>
          <a:p>
            <a:pPr eaLnBrk="1" hangingPunct="1"/>
            <a:r>
              <a:rPr lang="en-US" smtClean="0">
                <a:latin typeface="Arial" charset="0"/>
                <a:cs typeface="Arial" charset="0"/>
              </a:rPr>
              <a:t>Flexible Budget Reports</a:t>
            </a:r>
          </a:p>
        </p:txBody>
      </p:sp>
      <p:sp>
        <p:nvSpPr>
          <p:cNvPr id="30723" name="Rectangle 3"/>
          <p:cNvSpPr>
            <a:spLocks noGrp="1" noChangeArrowheads="1"/>
          </p:cNvSpPr>
          <p:nvPr>
            <p:ph idx="4294967295"/>
          </p:nvPr>
        </p:nvSpPr>
        <p:spPr>
          <a:xfrm>
            <a:off x="533400" y="1676400"/>
            <a:ext cx="8534400" cy="5105400"/>
          </a:xfrm>
        </p:spPr>
        <p:txBody>
          <a:bodyPr lIns="0" tIns="0" rIns="0" bIns="0"/>
          <a:lstStyle/>
          <a:p>
            <a:pPr eaLnBrk="1" hangingPunct="1"/>
            <a:r>
              <a:rPr lang="en-US" sz="2800" smtClean="0"/>
              <a:t>A type of internal report</a:t>
            </a:r>
          </a:p>
          <a:p>
            <a:pPr eaLnBrk="1" hangingPunct="1">
              <a:spcBef>
                <a:spcPts val="1800"/>
              </a:spcBef>
            </a:pPr>
            <a:r>
              <a:rPr lang="en-US" sz="2800" smtClean="0"/>
              <a:t>Consists of two sections:</a:t>
            </a:r>
          </a:p>
          <a:p>
            <a:pPr lvl="1" eaLnBrk="1" hangingPunct="1">
              <a:spcBef>
                <a:spcPct val="0"/>
              </a:spcBef>
              <a:buSzPct val="100000"/>
              <a:buFont typeface="Arial" charset="0"/>
              <a:buChar char="•"/>
            </a:pPr>
            <a:r>
              <a:rPr lang="en-US" sz="2700" smtClean="0"/>
              <a:t>Production data for a selected activity index, such as direct labour hours</a:t>
            </a:r>
          </a:p>
          <a:p>
            <a:pPr lvl="1" eaLnBrk="1" hangingPunct="1">
              <a:spcBef>
                <a:spcPct val="0"/>
              </a:spcBef>
              <a:buSzPct val="100000"/>
              <a:buFont typeface="Arial" charset="0"/>
              <a:buChar char="•"/>
            </a:pPr>
            <a:r>
              <a:rPr lang="en-US" sz="2700" smtClean="0"/>
              <a:t>Cost data for variable and fixed costs </a:t>
            </a:r>
          </a:p>
          <a:p>
            <a:pPr eaLnBrk="1" hangingPunct="1">
              <a:spcBef>
                <a:spcPts val="1800"/>
              </a:spcBef>
            </a:pPr>
            <a:r>
              <a:rPr lang="en-US" sz="2800" smtClean="0"/>
              <a:t>Widely used in production and service departments to evaluate a manager’s performance in production control and cost control</a:t>
            </a:r>
          </a:p>
          <a:p>
            <a:pPr eaLnBrk="1" hangingPunct="1">
              <a:spcBef>
                <a:spcPts val="1800"/>
              </a:spcBef>
            </a:pPr>
            <a:r>
              <a:rPr lang="en-US" sz="2800" smtClean="0"/>
              <a:t>A budget report for the Finishing Department for the month of January follows</a:t>
            </a:r>
          </a:p>
        </p:txBody>
      </p:sp>
      <p:sp>
        <p:nvSpPr>
          <p:cNvPr id="30724" name="Slide Number Placeholder 3"/>
          <p:cNvSpPr>
            <a:spLocks noGrp="1"/>
          </p:cNvSpPr>
          <p:nvPr>
            <p:ph type="sldNum" sz="quarter" idx="10"/>
          </p:nvPr>
        </p:nvSpPr>
        <p:spPr>
          <a:noFill/>
        </p:spPr>
        <p:txBody>
          <a:bodyPr/>
          <a:lstStyle/>
          <a:p>
            <a:fld id="{D9F65692-92E1-4474-BC10-519F2CDD03DA}" type="slidenum">
              <a:rPr lang="en-US" smtClean="0"/>
              <a:pPr/>
              <a:t>24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717827" name="Rectangle 3"/>
          <p:cNvSpPr>
            <a:spLocks noChangeArrowheads="1"/>
          </p:cNvSpPr>
          <p:nvPr/>
        </p:nvSpPr>
        <p:spPr bwMode="auto">
          <a:xfrm>
            <a:off x="884238" y="0"/>
            <a:ext cx="8716962" cy="1524000"/>
          </a:xfrm>
          <a:prstGeom prst="rect">
            <a:avLst/>
          </a:prstGeom>
          <a:noFill/>
          <a:ln w="9525" algn="ctr">
            <a:noFill/>
            <a:miter lim="800000"/>
            <a:headEnd/>
            <a:tailEnd/>
          </a:ln>
          <a:effectLst/>
        </p:spPr>
        <p:txBody>
          <a:bodyPr lIns="96653" tIns="48326" rIns="96653" bIns="48326" anchor="ctr"/>
          <a:lstStyle/>
          <a:p>
            <a:pPr algn="ctr" defTabSz="966788" eaLnBrk="1" hangingPunct="1">
              <a:defRPr/>
            </a:pPr>
            <a:r>
              <a:rPr lang="en-US" sz="4000" dirty="0">
                <a:solidFill>
                  <a:schemeClr val="bg1"/>
                </a:solidFill>
                <a:latin typeface="+mn-lt"/>
              </a:rPr>
              <a:t>Flexible Budget Report</a:t>
            </a:r>
          </a:p>
        </p:txBody>
      </p:sp>
      <p:sp>
        <p:nvSpPr>
          <p:cNvPr id="31748" name="Slide Number Placeholder 3"/>
          <p:cNvSpPr>
            <a:spLocks noGrp="1"/>
          </p:cNvSpPr>
          <p:nvPr>
            <p:ph type="sldNum" sz="quarter" idx="10"/>
          </p:nvPr>
        </p:nvSpPr>
        <p:spPr>
          <a:noFill/>
        </p:spPr>
        <p:txBody>
          <a:bodyPr/>
          <a:lstStyle/>
          <a:p>
            <a:fld id="{FC954B89-6758-4868-BC3C-983F6DCC61DE}" type="slidenum">
              <a:rPr lang="en-US" smtClean="0"/>
              <a:pPr/>
              <a:t>25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31750" name="Picture 6" descr="Ch11_12.jpg"/>
          <p:cNvPicPr>
            <a:picLocks noChangeAspect="1"/>
          </p:cNvPicPr>
          <p:nvPr/>
        </p:nvPicPr>
        <p:blipFill>
          <a:blip r:embed="rId2" cstate="print"/>
          <a:srcRect/>
          <a:stretch>
            <a:fillRect/>
          </a:stretch>
        </p:blipFill>
        <p:spPr bwMode="auto">
          <a:xfrm>
            <a:off x="1306513" y="1524000"/>
            <a:ext cx="7189787" cy="51054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1055688" y="0"/>
            <a:ext cx="8545512" cy="1524000"/>
          </a:xfrm>
        </p:spPr>
        <p:txBody>
          <a:bodyPr lIns="95139" tIns="49472" rIns="95139" bIns="49472" anchorCtr="0"/>
          <a:lstStyle/>
          <a:p>
            <a:pPr eaLnBrk="1" hangingPunct="1"/>
            <a:r>
              <a:rPr lang="en-US" smtClean="0">
                <a:latin typeface="Arial" charset="0"/>
                <a:cs typeface="Arial" charset="0"/>
              </a:rPr>
              <a:t>Management by Exception</a:t>
            </a:r>
          </a:p>
        </p:txBody>
      </p:sp>
      <p:sp>
        <p:nvSpPr>
          <p:cNvPr id="32771" name="Rectangle 3"/>
          <p:cNvSpPr>
            <a:spLocks noGrp="1" noChangeArrowheads="1"/>
          </p:cNvSpPr>
          <p:nvPr>
            <p:ph type="body" sz="half" idx="4294967295"/>
          </p:nvPr>
        </p:nvSpPr>
        <p:spPr>
          <a:xfrm>
            <a:off x="381000" y="1828800"/>
            <a:ext cx="8686800" cy="4648200"/>
          </a:xfrm>
        </p:spPr>
        <p:txBody>
          <a:bodyPr lIns="0" tIns="0" rIns="0" bIns="0"/>
          <a:lstStyle/>
          <a:p>
            <a:pPr eaLnBrk="1" hangingPunct="1"/>
            <a:r>
              <a:rPr lang="en-US" sz="2800" smtClean="0"/>
              <a:t>Focus of top management’s review of a budget report:</a:t>
            </a:r>
            <a:r>
              <a:rPr lang="en-US" sz="2800" i="1" smtClean="0"/>
              <a:t> </a:t>
            </a:r>
          </a:p>
          <a:p>
            <a:pPr algn="ctr" eaLnBrk="1" hangingPunct="1">
              <a:spcBef>
                <a:spcPts val="650"/>
              </a:spcBef>
              <a:buSzPct val="100000"/>
              <a:buFont typeface="Arial" charset="0"/>
              <a:buChar char="•"/>
            </a:pPr>
            <a:r>
              <a:rPr lang="en-US" sz="2700" smtClean="0">
                <a:solidFill>
                  <a:srgbClr val="002060"/>
                </a:solidFill>
              </a:rPr>
              <a:t>Differences between actual and planned results</a:t>
            </a:r>
          </a:p>
          <a:p>
            <a:pPr eaLnBrk="1" hangingPunct="1">
              <a:spcBef>
                <a:spcPts val="1800"/>
              </a:spcBef>
            </a:pPr>
            <a:r>
              <a:rPr lang="en-US" sz="2800" smtClean="0"/>
              <a:t>Able to focus on problem areas</a:t>
            </a:r>
          </a:p>
          <a:p>
            <a:pPr eaLnBrk="1" hangingPunct="1">
              <a:spcBef>
                <a:spcPts val="1800"/>
              </a:spcBef>
            </a:pPr>
            <a:r>
              <a:rPr lang="en-US" sz="2800" smtClean="0"/>
              <a:t>Investigate only material and</a:t>
            </a:r>
            <a:r>
              <a:rPr lang="en-US" sz="2800" i="1" smtClean="0"/>
              <a:t> </a:t>
            </a:r>
            <a:r>
              <a:rPr lang="en-US" sz="2800" smtClean="0"/>
              <a:t>controllable exceptions:</a:t>
            </a:r>
          </a:p>
          <a:p>
            <a:pPr marL="1089025" lvl="2" indent="-349250" eaLnBrk="1" hangingPunct="1">
              <a:spcBef>
                <a:spcPts val="650"/>
              </a:spcBef>
            </a:pPr>
            <a:r>
              <a:rPr lang="en-US" sz="2700" smtClean="0">
                <a:solidFill>
                  <a:srgbClr val="002060"/>
                </a:solidFill>
              </a:rPr>
              <a:t>Express materiality as a percentage difference from budget</a:t>
            </a:r>
          </a:p>
          <a:p>
            <a:pPr marL="1089025" lvl="2" indent="-349250" eaLnBrk="1" hangingPunct="1">
              <a:spcBef>
                <a:spcPts val="650"/>
              </a:spcBef>
            </a:pPr>
            <a:r>
              <a:rPr lang="en-US" sz="2700" smtClean="0">
                <a:solidFill>
                  <a:srgbClr val="002060"/>
                </a:solidFill>
              </a:rPr>
              <a:t>Controllability relates to those items controllable by the manager</a:t>
            </a:r>
          </a:p>
        </p:txBody>
      </p:sp>
      <p:sp>
        <p:nvSpPr>
          <p:cNvPr id="32772" name="Slide Number Placeholder 3"/>
          <p:cNvSpPr>
            <a:spLocks noGrp="1"/>
          </p:cNvSpPr>
          <p:nvPr>
            <p:ph type="sldNum" sz="quarter" idx="10"/>
          </p:nvPr>
        </p:nvSpPr>
        <p:spPr>
          <a:noFill/>
        </p:spPr>
        <p:txBody>
          <a:bodyPr/>
          <a:lstStyle/>
          <a:p>
            <a:fld id="{597FEEBE-179D-4E73-A958-B00C0499FC53}" type="slidenum">
              <a:rPr lang="en-US" smtClean="0"/>
              <a:pPr/>
              <a:t>26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457200" y="0"/>
            <a:ext cx="9144000" cy="1524000"/>
          </a:xfrm>
          <a:prstGeom prst="rect">
            <a:avLst/>
          </a:prstGeom>
          <a:noFill/>
          <a:ln w="9525" algn="ctr">
            <a:noFill/>
            <a:miter lim="800000"/>
            <a:headEnd/>
            <a:tailEnd/>
          </a:ln>
        </p:spPr>
        <p:txBody>
          <a:bodyPr lIns="96653" tIns="48326" rIns="96653" bIns="48326" anchor="ctr"/>
          <a:lstStyle/>
          <a:p>
            <a:pPr algn="ctr" defTabSz="966788" eaLnBrk="1" hangingPunct="1"/>
            <a:r>
              <a:rPr lang="en-US" sz="4000">
                <a:solidFill>
                  <a:schemeClr val="bg1"/>
                </a:solidFill>
                <a:cs typeface="Arial" charset="0"/>
              </a:rPr>
              <a:t>Let’s Review</a:t>
            </a:r>
          </a:p>
        </p:txBody>
      </p:sp>
      <p:sp>
        <p:nvSpPr>
          <p:cNvPr id="719875" name="Rectangle 3"/>
          <p:cNvSpPr>
            <a:spLocks noChangeArrowheads="1"/>
          </p:cNvSpPr>
          <p:nvPr/>
        </p:nvSpPr>
        <p:spPr bwMode="auto">
          <a:xfrm>
            <a:off x="457200" y="1905000"/>
            <a:ext cx="8534400" cy="4572000"/>
          </a:xfrm>
          <a:prstGeom prst="rect">
            <a:avLst/>
          </a:prstGeom>
          <a:noFill/>
          <a:ln w="19050">
            <a:noFill/>
            <a:miter lim="800000"/>
            <a:headEnd/>
            <a:tailEnd/>
          </a:ln>
        </p:spPr>
        <p:txBody>
          <a:bodyPr lIns="96644" tIns="48322" rIns="96644" bIns="48322" anchor="ctr"/>
          <a:lstStyle/>
          <a:p>
            <a:pPr marL="361950" indent="-361950" defTabSz="966788" eaLnBrk="1" hangingPunct="1">
              <a:spcBef>
                <a:spcPts val="1800"/>
              </a:spcBef>
              <a:buClr>
                <a:schemeClr val="bg2"/>
              </a:buClr>
            </a:pPr>
            <a:r>
              <a:rPr lang="en-CA" sz="2800"/>
              <a:t>	</a:t>
            </a:r>
            <a:r>
              <a:rPr lang="en-CA" sz="2800">
                <a:latin typeface="Cambria" pitchFamily="18" charset="0"/>
              </a:rPr>
              <a:t>To develop the flexible budget management should take the following steps</a:t>
            </a:r>
            <a:r>
              <a:rPr lang="en-US" sz="2800">
                <a:latin typeface="Cambria" pitchFamily="18" charset="0"/>
              </a:rPr>
              <a:t>:</a:t>
            </a: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activity index and the relevant range of activity.</a:t>
            </a: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variable costs, and determine the budgeted variable cost per unit of activity for each cost.</a:t>
            </a:r>
            <a:endParaRPr lang="en-US" sz="2400">
              <a:solidFill>
                <a:srgbClr val="002060"/>
              </a:solidFill>
              <a:latin typeface="Cambria" pitchFamily="18" charset="0"/>
            </a:endParaRP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fixed costs, and determine the budgeted amount for each cost.</a:t>
            </a:r>
            <a:endParaRPr lang="en-US" sz="2400">
              <a:solidFill>
                <a:srgbClr val="002060"/>
              </a:solidFill>
              <a:latin typeface="Cambria" pitchFamily="18" charset="0"/>
            </a:endParaRP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All of the above</a:t>
            </a:r>
            <a:endParaRPr lang="en-US" sz="2400">
              <a:solidFill>
                <a:srgbClr val="002060"/>
              </a:solidFill>
              <a:latin typeface="Cambria" pitchFamily="18" charset="0"/>
            </a:endParaRPr>
          </a:p>
        </p:txBody>
      </p:sp>
      <p:sp>
        <p:nvSpPr>
          <p:cNvPr id="33796" name="Slide Number Placeholder 3"/>
          <p:cNvSpPr>
            <a:spLocks noGrp="1"/>
          </p:cNvSpPr>
          <p:nvPr>
            <p:ph type="sldNum" sz="quarter" idx="10"/>
          </p:nvPr>
        </p:nvSpPr>
        <p:spPr>
          <a:noFill/>
        </p:spPr>
        <p:txBody>
          <a:bodyPr/>
          <a:lstStyle/>
          <a:p>
            <a:fld id="{A4C3338B-791C-457C-A8F4-18034BED760E}" type="slidenum">
              <a:rPr lang="en-US" smtClean="0"/>
              <a:pPr/>
              <a:t>27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1987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987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198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ChangeArrowheads="1"/>
          </p:cNvSpPr>
          <p:nvPr/>
        </p:nvSpPr>
        <p:spPr bwMode="auto">
          <a:xfrm>
            <a:off x="73025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34819" name="Rectangle 5"/>
          <p:cNvSpPr>
            <a:spLocks noChangeArrowheads="1"/>
          </p:cNvSpPr>
          <p:nvPr/>
        </p:nvSpPr>
        <p:spPr bwMode="auto">
          <a:xfrm>
            <a:off x="457200" y="1981200"/>
            <a:ext cx="8534400" cy="4572000"/>
          </a:xfrm>
          <a:prstGeom prst="rect">
            <a:avLst/>
          </a:prstGeom>
          <a:noFill/>
          <a:ln w="19050">
            <a:noFill/>
            <a:miter lim="800000"/>
            <a:headEnd/>
            <a:tailEnd/>
          </a:ln>
        </p:spPr>
        <p:txBody>
          <a:bodyPr lIns="96644" tIns="48322" rIns="96644" bIns="48322" anchor="ctr"/>
          <a:lstStyle/>
          <a:p>
            <a:pPr marL="361950" indent="-361950" defTabSz="966788" eaLnBrk="1" hangingPunct="1">
              <a:spcBef>
                <a:spcPts val="1800"/>
              </a:spcBef>
              <a:buClr>
                <a:schemeClr val="bg2"/>
              </a:buClr>
            </a:pPr>
            <a:r>
              <a:rPr lang="en-CA" sz="2800">
                <a:latin typeface="Cambria" pitchFamily="18" charset="0"/>
              </a:rPr>
              <a:t>To develop the flexible budget management should take the following steps</a:t>
            </a:r>
            <a:r>
              <a:rPr lang="en-US" sz="2800">
                <a:latin typeface="Cambria" pitchFamily="18" charset="0"/>
              </a:rPr>
              <a:t>:</a:t>
            </a: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activity index and the relevant range of activity.</a:t>
            </a: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variable costs, and determine the budgeted variable cost per unit of activity for each cost.</a:t>
            </a:r>
            <a:endParaRPr lang="en-US" sz="2400">
              <a:solidFill>
                <a:srgbClr val="002060"/>
              </a:solidFill>
              <a:latin typeface="Cambria" pitchFamily="18" charset="0"/>
            </a:endParaRPr>
          </a:p>
          <a:p>
            <a:pPr marL="1054100" lvl="1" indent="-571500" defTabSz="966788" eaLnBrk="1" hangingPunct="1">
              <a:spcBef>
                <a:spcPts val="1800"/>
              </a:spcBef>
              <a:buClr>
                <a:srgbClr val="C00000"/>
              </a:buClr>
              <a:buSzPct val="80000"/>
              <a:buFontTx/>
              <a:buAutoNum type="alphaLcPeriod"/>
            </a:pPr>
            <a:r>
              <a:rPr lang="en-CA" sz="2400">
                <a:latin typeface="Cambria" pitchFamily="18" charset="0"/>
              </a:rPr>
              <a:t>Identify the fixed costs, and determine the budgeted amount for each cost.</a:t>
            </a:r>
            <a:endParaRPr lang="en-US" sz="2400">
              <a:solidFill>
                <a:srgbClr val="002060"/>
              </a:solidFill>
              <a:latin typeface="Cambria" pitchFamily="18" charset="0"/>
            </a:endParaRPr>
          </a:p>
          <a:p>
            <a:pPr marL="1054100" lvl="1" indent="-571500" defTabSz="966788" eaLnBrk="1" hangingPunct="1">
              <a:spcBef>
                <a:spcPts val="1800"/>
              </a:spcBef>
              <a:buClr>
                <a:srgbClr val="C00000"/>
              </a:buClr>
              <a:buSzPct val="80000"/>
              <a:buFontTx/>
              <a:buAutoNum type="alphaLcPeriod"/>
            </a:pPr>
            <a:r>
              <a:rPr lang="en-CA" sz="2400">
                <a:solidFill>
                  <a:srgbClr val="FF0000"/>
                </a:solidFill>
                <a:latin typeface="Cambria" pitchFamily="18" charset="0"/>
              </a:rPr>
              <a:t>All of the above</a:t>
            </a:r>
            <a:endParaRPr lang="en-US" sz="2400">
              <a:solidFill>
                <a:srgbClr val="FF0000"/>
              </a:solidFill>
              <a:latin typeface="Cambria" pitchFamily="18" charset="0"/>
            </a:endParaRPr>
          </a:p>
        </p:txBody>
      </p:sp>
      <p:sp>
        <p:nvSpPr>
          <p:cNvPr id="34820" name="Slide Number Placeholder 3"/>
          <p:cNvSpPr>
            <a:spLocks noGrp="1"/>
          </p:cNvSpPr>
          <p:nvPr>
            <p:ph type="sldNum" sz="quarter" idx="10"/>
          </p:nvPr>
        </p:nvSpPr>
        <p:spPr>
          <a:noFill/>
        </p:spPr>
        <p:txBody>
          <a:bodyPr/>
          <a:lstStyle/>
          <a:p>
            <a:fld id="{EE54E4A0-44E3-42BC-847D-9B6ED7955CDB}" type="slidenum">
              <a:rPr lang="en-US" smtClean="0"/>
              <a:pPr/>
              <a:t>28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1055688" y="0"/>
            <a:ext cx="8545512" cy="1524000"/>
          </a:xfrm>
        </p:spPr>
        <p:txBody>
          <a:bodyPr lIns="95139" tIns="49472" rIns="95139" bIns="49472" anchorCtr="0"/>
          <a:lstStyle/>
          <a:p>
            <a:pPr eaLnBrk="1" hangingPunct="1"/>
            <a:r>
              <a:rPr lang="en-US" smtClean="0">
                <a:latin typeface="Arial" charset="0"/>
                <a:cs typeface="Arial" charset="0"/>
              </a:rPr>
              <a:t>The Concept of </a:t>
            </a:r>
            <a:br>
              <a:rPr lang="en-US" smtClean="0">
                <a:latin typeface="Arial" charset="0"/>
                <a:cs typeface="Arial" charset="0"/>
              </a:rPr>
            </a:br>
            <a:r>
              <a:rPr lang="en-US" smtClean="0">
                <a:latin typeface="Arial" charset="0"/>
                <a:cs typeface="Arial" charset="0"/>
              </a:rPr>
              <a:t>Responsibility Accounting</a:t>
            </a:r>
          </a:p>
        </p:txBody>
      </p:sp>
      <p:pic>
        <p:nvPicPr>
          <p:cNvPr id="35843" name="Picture 5" descr="MCj01987450000[1]"/>
          <p:cNvPicPr>
            <a:picLocks noGrp="1" noChangeAspect="1" noChangeArrowheads="1"/>
          </p:cNvPicPr>
          <p:nvPr>
            <p:ph sz="half" idx="4294967295"/>
          </p:nvPr>
        </p:nvPicPr>
        <p:blipFill>
          <a:blip r:embed="rId2" cstate="print"/>
          <a:srcRect/>
          <a:stretch>
            <a:fillRect/>
          </a:stretch>
        </p:blipFill>
        <p:spPr>
          <a:xfrm>
            <a:off x="7543800" y="3581400"/>
            <a:ext cx="1798638" cy="2459038"/>
          </a:xfrm>
          <a:noFill/>
        </p:spPr>
      </p:pic>
      <p:sp>
        <p:nvSpPr>
          <p:cNvPr id="35844" name="Rectangle 3"/>
          <p:cNvSpPr>
            <a:spLocks noGrp="1" noChangeArrowheads="1"/>
          </p:cNvSpPr>
          <p:nvPr>
            <p:ph sz="half" idx="4294967295"/>
          </p:nvPr>
        </p:nvSpPr>
        <p:spPr>
          <a:xfrm>
            <a:off x="457200" y="1905000"/>
            <a:ext cx="7543800" cy="3733800"/>
          </a:xfrm>
        </p:spPr>
        <p:txBody>
          <a:bodyPr lIns="0" tIns="0" rIns="0" bIns="0"/>
          <a:lstStyle/>
          <a:p>
            <a:pPr eaLnBrk="1" hangingPunct="1">
              <a:spcBef>
                <a:spcPts val="600"/>
              </a:spcBef>
            </a:pPr>
            <a:r>
              <a:rPr lang="en-US" sz="2800" smtClean="0"/>
              <a:t>Involves accumulating and reporting costs on the basis of the manager who has the authority to make the day-to-day decisions about the items</a:t>
            </a:r>
          </a:p>
          <a:p>
            <a:pPr eaLnBrk="1" hangingPunct="1">
              <a:spcBef>
                <a:spcPts val="600"/>
              </a:spcBef>
            </a:pPr>
            <a:r>
              <a:rPr lang="en-US" sz="2800" smtClean="0"/>
              <a:t>Means a manager's performance is evaluated on the matters directly under the manager's control</a:t>
            </a:r>
          </a:p>
        </p:txBody>
      </p:sp>
      <p:sp>
        <p:nvSpPr>
          <p:cNvPr id="35845" name="Text Box 8"/>
          <p:cNvSpPr txBox="1">
            <a:spLocks noChangeArrowheads="1"/>
          </p:cNvSpPr>
          <p:nvPr/>
        </p:nvSpPr>
        <p:spPr bwMode="auto">
          <a:xfrm>
            <a:off x="533400" y="5334000"/>
            <a:ext cx="6705600" cy="523875"/>
          </a:xfrm>
          <a:prstGeom prst="rect">
            <a:avLst/>
          </a:prstGeom>
          <a:noFill/>
          <a:ln w="12700" algn="ctr">
            <a:noFill/>
            <a:miter lim="800000"/>
            <a:headEnd/>
            <a:tailEnd/>
          </a:ln>
        </p:spPr>
        <p:txBody>
          <a:bodyPr>
            <a:spAutoFit/>
          </a:bodyPr>
          <a:lstStyle/>
          <a:p>
            <a:pPr eaLnBrk="1" hangingPunct="1"/>
            <a:r>
              <a:rPr lang="en-CA" sz="2800" b="1">
                <a:latin typeface="Calibri" pitchFamily="34" charset="0"/>
              </a:rPr>
              <a:t>There are different levels of responsibility</a:t>
            </a:r>
          </a:p>
        </p:txBody>
      </p:sp>
      <p:sp>
        <p:nvSpPr>
          <p:cNvPr id="35846" name="Slide Number Placeholder 5"/>
          <p:cNvSpPr>
            <a:spLocks noGrp="1"/>
          </p:cNvSpPr>
          <p:nvPr>
            <p:ph type="sldNum" sz="quarter" idx="10"/>
          </p:nvPr>
        </p:nvSpPr>
        <p:spPr>
          <a:noFill/>
        </p:spPr>
        <p:txBody>
          <a:bodyPr/>
          <a:lstStyle/>
          <a:p>
            <a:fld id="{290EA84C-AEC8-462C-9678-083C3C612CC8}" type="slidenum">
              <a:rPr lang="en-US" smtClean="0"/>
              <a:pPr/>
              <a:t>29</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806450" y="0"/>
            <a:ext cx="8794750" cy="1524000"/>
          </a:xfrm>
        </p:spPr>
        <p:txBody>
          <a:bodyPr lIns="95139" tIns="49472" rIns="95139" bIns="49472" anchorCtr="0"/>
          <a:lstStyle/>
          <a:p>
            <a:pPr eaLnBrk="1" hangingPunct="1"/>
            <a:r>
              <a:rPr lang="en-US" smtClean="0">
                <a:latin typeface="Arial" charset="0"/>
                <a:cs typeface="Arial" charset="0"/>
              </a:rPr>
              <a:t>The Concept of </a:t>
            </a:r>
            <a:br>
              <a:rPr lang="en-US" smtClean="0">
                <a:latin typeface="Arial" charset="0"/>
                <a:cs typeface="Arial" charset="0"/>
              </a:rPr>
            </a:br>
            <a:r>
              <a:rPr lang="en-US" smtClean="0">
                <a:latin typeface="Arial" charset="0"/>
                <a:cs typeface="Arial" charset="0"/>
              </a:rPr>
              <a:t>Responsibility Accounting</a:t>
            </a:r>
          </a:p>
        </p:txBody>
      </p:sp>
      <p:sp>
        <p:nvSpPr>
          <p:cNvPr id="36867" name="Rectangle 3"/>
          <p:cNvSpPr>
            <a:spLocks noGrp="1" noChangeArrowheads="1"/>
          </p:cNvSpPr>
          <p:nvPr>
            <p:ph type="body" sz="half" idx="4294967295"/>
          </p:nvPr>
        </p:nvSpPr>
        <p:spPr>
          <a:xfrm>
            <a:off x="457200" y="1905000"/>
            <a:ext cx="8686800" cy="4572000"/>
          </a:xfrm>
        </p:spPr>
        <p:txBody>
          <a:bodyPr lIns="0" tIns="0" rIns="0" bIns="0"/>
          <a:lstStyle/>
          <a:p>
            <a:pPr eaLnBrk="1" hangingPunct="1">
              <a:spcBef>
                <a:spcPct val="45000"/>
              </a:spcBef>
            </a:pPr>
            <a:r>
              <a:rPr lang="en-US" sz="2800" smtClean="0"/>
              <a:t>Conditions for using responsibility accounting:</a:t>
            </a:r>
          </a:p>
          <a:p>
            <a:pPr marL="914400" lvl="1" indent="-373063" eaLnBrk="1" hangingPunct="1">
              <a:spcBef>
                <a:spcPts val="600"/>
              </a:spcBef>
              <a:buSzPct val="100000"/>
              <a:buFont typeface="Arial" charset="0"/>
              <a:buChar char="•"/>
            </a:pPr>
            <a:r>
              <a:rPr lang="en-US" sz="2700" smtClean="0"/>
              <a:t>Costs and revenues can be directly associated with the specific level of management responsibility</a:t>
            </a:r>
          </a:p>
          <a:p>
            <a:pPr marL="914400" lvl="1" indent="-373063" eaLnBrk="1" hangingPunct="1">
              <a:spcBef>
                <a:spcPct val="45000"/>
              </a:spcBef>
              <a:buSzPct val="100000"/>
              <a:buFont typeface="Arial" charset="0"/>
              <a:buChar char="•"/>
            </a:pPr>
            <a:r>
              <a:rPr lang="en-US" sz="2700" smtClean="0"/>
              <a:t>The costs and revenues are controllable at the level of responsibility with which they are associated</a:t>
            </a:r>
          </a:p>
          <a:p>
            <a:pPr marL="914400" lvl="1" indent="-373063" eaLnBrk="1" hangingPunct="1">
              <a:spcBef>
                <a:spcPct val="45000"/>
              </a:spcBef>
              <a:buSzPct val="100000"/>
              <a:buFont typeface="Arial" charset="0"/>
              <a:buChar char="•"/>
            </a:pPr>
            <a:r>
              <a:rPr lang="en-US" sz="2700" smtClean="0"/>
              <a:t>Budget data can be developed for evaluating the manager's effectiveness in controlling the costs and revenues</a:t>
            </a:r>
            <a:endParaRPr lang="en-US" smtClean="0"/>
          </a:p>
        </p:txBody>
      </p:sp>
      <p:sp>
        <p:nvSpPr>
          <p:cNvPr id="36868" name="Slide Number Placeholder 3"/>
          <p:cNvSpPr>
            <a:spLocks noGrp="1"/>
          </p:cNvSpPr>
          <p:nvPr>
            <p:ph type="sldNum" sz="quarter" idx="10"/>
          </p:nvPr>
        </p:nvSpPr>
        <p:spPr>
          <a:noFill/>
        </p:spPr>
        <p:txBody>
          <a:bodyPr/>
          <a:lstStyle/>
          <a:p>
            <a:fld id="{4B5D2B78-CEB5-4798-BAD8-491914602EDA}" type="slidenum">
              <a:rPr lang="en-US" smtClean="0"/>
              <a:pPr/>
              <a:t>30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37891" name="Rectangle 2"/>
          <p:cNvSpPr>
            <a:spLocks noGrp="1" noChangeArrowheads="1"/>
          </p:cNvSpPr>
          <p:nvPr>
            <p:ph type="title" idx="4294967295"/>
          </p:nvPr>
        </p:nvSpPr>
        <p:spPr>
          <a:xfrm>
            <a:off x="1055688" y="0"/>
            <a:ext cx="8545512" cy="1524000"/>
          </a:xfrm>
        </p:spPr>
        <p:txBody>
          <a:bodyPr lIns="95139" tIns="49472" rIns="95139" bIns="49472" anchorCtr="0"/>
          <a:lstStyle/>
          <a:p>
            <a:pPr eaLnBrk="1" hangingPunct="1"/>
            <a:r>
              <a:rPr lang="en-US" smtClean="0">
                <a:latin typeface="Arial" charset="0"/>
                <a:cs typeface="Arial" charset="0"/>
              </a:rPr>
              <a:t>The Concept of </a:t>
            </a:r>
            <a:br>
              <a:rPr lang="en-US" smtClean="0">
                <a:latin typeface="Arial" charset="0"/>
                <a:cs typeface="Arial" charset="0"/>
              </a:rPr>
            </a:br>
            <a:r>
              <a:rPr lang="en-US" smtClean="0">
                <a:latin typeface="Arial" charset="0"/>
                <a:cs typeface="Arial" charset="0"/>
              </a:rPr>
              <a:t>Responsibility Accounting</a:t>
            </a:r>
          </a:p>
        </p:txBody>
      </p:sp>
      <p:sp>
        <p:nvSpPr>
          <p:cNvPr id="37892" name="Rectangle 3"/>
          <p:cNvSpPr>
            <a:spLocks noGrp="1" noChangeArrowheads="1"/>
          </p:cNvSpPr>
          <p:nvPr>
            <p:ph type="body" sz="half" idx="4294967295"/>
          </p:nvPr>
        </p:nvSpPr>
        <p:spPr>
          <a:xfrm>
            <a:off x="533400" y="1524000"/>
            <a:ext cx="8610600" cy="4979988"/>
          </a:xfrm>
          <a:solidFill>
            <a:schemeClr val="bg1"/>
          </a:solidFill>
        </p:spPr>
        <p:txBody>
          <a:bodyPr lIns="0" tIns="0" rIns="0" bIns="0"/>
          <a:lstStyle/>
          <a:p>
            <a:pPr eaLnBrk="1" hangingPunct="1">
              <a:spcBef>
                <a:spcPts val="600"/>
              </a:spcBef>
            </a:pPr>
            <a:r>
              <a:rPr lang="en-US" sz="2800" smtClean="0"/>
              <a:t>Responsibility centre - any individual who has control and is accountable </a:t>
            </a:r>
          </a:p>
          <a:p>
            <a:pPr eaLnBrk="1" hangingPunct="1">
              <a:spcBef>
                <a:spcPts val="600"/>
              </a:spcBef>
            </a:pPr>
            <a:r>
              <a:rPr lang="en-US" sz="2800" smtClean="0"/>
              <a:t>May extend from the lowest levels of management to the top strata of management</a:t>
            </a:r>
          </a:p>
          <a:p>
            <a:pPr eaLnBrk="1" hangingPunct="1">
              <a:spcBef>
                <a:spcPts val="600"/>
              </a:spcBef>
            </a:pPr>
            <a:r>
              <a:rPr lang="en-US" sz="2800" smtClean="0"/>
              <a:t>Responsibility accounting is especially valuable in a decentralized company with</a:t>
            </a:r>
            <a:r>
              <a:rPr lang="en-US" sz="2800" i="1" smtClean="0"/>
              <a:t> </a:t>
            </a:r>
            <a:r>
              <a:rPr lang="en-US" sz="2800" smtClean="0"/>
              <a:t>control of operations delegated to many managers throughout the organization</a:t>
            </a:r>
          </a:p>
          <a:p>
            <a:pPr eaLnBrk="1" hangingPunct="1">
              <a:spcBef>
                <a:spcPts val="600"/>
              </a:spcBef>
            </a:pPr>
            <a:r>
              <a:rPr lang="en-US" sz="2800" smtClean="0"/>
              <a:t>Applies to both</a:t>
            </a:r>
            <a:r>
              <a:rPr lang="en-US" sz="2800" i="1" smtClean="0"/>
              <a:t> </a:t>
            </a:r>
            <a:r>
              <a:rPr lang="en-US" sz="2800" smtClean="0"/>
              <a:t>profit and not-for-profit entities:</a:t>
            </a:r>
          </a:p>
          <a:p>
            <a:pPr lvl="1" eaLnBrk="1" hangingPunct="1">
              <a:spcBef>
                <a:spcPts val="600"/>
              </a:spcBef>
              <a:buSzPct val="100000"/>
              <a:buFont typeface="Arial" charset="0"/>
              <a:buChar char="•"/>
            </a:pPr>
            <a:r>
              <a:rPr lang="en-US" sz="2700" smtClean="0"/>
              <a:t>Profit entities: maximize net income </a:t>
            </a:r>
          </a:p>
          <a:p>
            <a:pPr lvl="1" eaLnBrk="1" hangingPunct="1">
              <a:spcBef>
                <a:spcPts val="600"/>
              </a:spcBef>
              <a:buSzPct val="100000"/>
              <a:buFont typeface="Arial" charset="0"/>
              <a:buChar char="•"/>
            </a:pPr>
            <a:r>
              <a:rPr lang="en-US" sz="2700" smtClean="0"/>
              <a:t>Not-for-profit: minimize cost of providing services</a:t>
            </a:r>
          </a:p>
        </p:txBody>
      </p:sp>
      <p:sp>
        <p:nvSpPr>
          <p:cNvPr id="37893" name="Slide Number Placeholder 3"/>
          <p:cNvSpPr>
            <a:spLocks noGrp="1"/>
          </p:cNvSpPr>
          <p:nvPr>
            <p:ph type="sldNum" sz="quarter" idx="10"/>
          </p:nvPr>
        </p:nvSpPr>
        <p:spPr>
          <a:noFill/>
        </p:spPr>
        <p:txBody>
          <a:bodyPr/>
          <a:lstStyle/>
          <a:p>
            <a:fld id="{259AD70C-9DBC-4C88-B9BE-ACDFDEF0EB1E}" type="slidenum">
              <a:rPr lang="en-US" smtClean="0"/>
              <a:pPr/>
              <a:t>31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1600200" y="0"/>
            <a:ext cx="8001000" cy="1524000"/>
          </a:xfrm>
        </p:spPr>
        <p:txBody>
          <a:bodyPr lIns="95139" tIns="49472" rIns="95139" bIns="49472" anchorCtr="0"/>
          <a:lstStyle/>
          <a:p>
            <a:pPr eaLnBrk="1" hangingPunct="1"/>
            <a:r>
              <a:rPr lang="en-US" sz="3600" smtClean="0">
                <a:latin typeface="Arial" charset="0"/>
                <a:cs typeface="Arial" charset="0"/>
              </a:rPr>
              <a:t>Controllable versus Noncontrollable </a:t>
            </a:r>
            <a:br>
              <a:rPr lang="en-US" sz="3600" smtClean="0">
                <a:latin typeface="Arial" charset="0"/>
                <a:cs typeface="Arial" charset="0"/>
              </a:rPr>
            </a:br>
            <a:r>
              <a:rPr lang="en-US" sz="3600" smtClean="0">
                <a:latin typeface="Arial" charset="0"/>
                <a:cs typeface="Arial" charset="0"/>
              </a:rPr>
              <a:t>Revenues and Costs</a:t>
            </a:r>
          </a:p>
        </p:txBody>
      </p:sp>
      <p:sp>
        <p:nvSpPr>
          <p:cNvPr id="38915" name="Rectangle 3"/>
          <p:cNvSpPr>
            <a:spLocks noGrp="1" noChangeArrowheads="1"/>
          </p:cNvSpPr>
          <p:nvPr>
            <p:ph idx="4294967295"/>
          </p:nvPr>
        </p:nvSpPr>
        <p:spPr>
          <a:xfrm>
            <a:off x="609600" y="1905000"/>
            <a:ext cx="8534400" cy="3886200"/>
          </a:xfrm>
        </p:spPr>
        <p:txBody>
          <a:bodyPr lIns="0" tIns="0" rIns="0" bIns="0"/>
          <a:lstStyle/>
          <a:p>
            <a:pPr eaLnBrk="1" hangingPunct="1"/>
            <a:r>
              <a:rPr lang="en-US" sz="2800" smtClean="0"/>
              <a:t>All costs controllable by top management</a:t>
            </a:r>
          </a:p>
          <a:p>
            <a:pPr eaLnBrk="1" hangingPunct="1"/>
            <a:r>
              <a:rPr lang="en-US" sz="2800" smtClean="0"/>
              <a:t>Fewer costs controllable as one moves down to lower levels of management</a:t>
            </a:r>
          </a:p>
          <a:p>
            <a:pPr eaLnBrk="1" hangingPunct="1"/>
            <a:r>
              <a:rPr lang="en-US" sz="2800" smtClean="0"/>
              <a:t>Controllable costs </a:t>
            </a:r>
            <a:r>
              <a:rPr lang="en-US" sz="2800" i="1" smtClean="0"/>
              <a:t>–</a:t>
            </a:r>
            <a:r>
              <a:rPr lang="en-US" sz="2800" smtClean="0"/>
              <a:t> costs incurred directly by a level of responsibility that are controllable at that level</a:t>
            </a:r>
          </a:p>
          <a:p>
            <a:pPr eaLnBrk="1" hangingPunct="1"/>
            <a:r>
              <a:rPr lang="en-US" sz="2800" smtClean="0"/>
              <a:t>Noncontrollable costs</a:t>
            </a:r>
            <a:r>
              <a:rPr lang="en-US" sz="2800" i="1" smtClean="0"/>
              <a:t> – </a:t>
            </a:r>
            <a:r>
              <a:rPr lang="en-US" sz="2800" smtClean="0"/>
              <a:t>costs incurred indirectly which are allocated to a responsibility level</a:t>
            </a:r>
          </a:p>
        </p:txBody>
      </p:sp>
      <p:sp>
        <p:nvSpPr>
          <p:cNvPr id="38916" name="Slide Number Placeholder 3"/>
          <p:cNvSpPr>
            <a:spLocks noGrp="1"/>
          </p:cNvSpPr>
          <p:nvPr>
            <p:ph type="sldNum" sz="quarter" idx="10"/>
          </p:nvPr>
        </p:nvSpPr>
        <p:spPr>
          <a:noFill/>
        </p:spPr>
        <p:txBody>
          <a:bodyPr/>
          <a:lstStyle/>
          <a:p>
            <a:fld id="{58B228D8-AB69-4287-8451-7FDC7D23C346}" type="slidenum">
              <a:rPr lang="en-US" smtClean="0"/>
              <a:pPr/>
              <a:t>32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1752600" y="0"/>
            <a:ext cx="7848600" cy="1524000"/>
          </a:xfrm>
        </p:spPr>
        <p:txBody>
          <a:bodyPr lIns="95139" tIns="49472" rIns="95139" bIns="49472" anchorCtr="0"/>
          <a:lstStyle/>
          <a:p>
            <a:pPr eaLnBrk="1" hangingPunct="1"/>
            <a:r>
              <a:rPr lang="en-US" smtClean="0">
                <a:latin typeface="Arial" charset="0"/>
                <a:cs typeface="Arial" charset="0"/>
              </a:rPr>
              <a:t>Responsibility Reporting System</a:t>
            </a:r>
          </a:p>
        </p:txBody>
      </p:sp>
      <p:sp>
        <p:nvSpPr>
          <p:cNvPr id="39939" name="Rectangle 3"/>
          <p:cNvSpPr>
            <a:spLocks noGrp="1" noChangeArrowheads="1"/>
          </p:cNvSpPr>
          <p:nvPr>
            <p:ph type="body" sz="half" idx="4294967295"/>
          </p:nvPr>
        </p:nvSpPr>
        <p:spPr>
          <a:xfrm>
            <a:off x="457200" y="1828800"/>
            <a:ext cx="8915400" cy="5029200"/>
          </a:xfrm>
        </p:spPr>
        <p:txBody>
          <a:bodyPr lIns="0" tIns="0" rIns="0" bIns="0"/>
          <a:lstStyle/>
          <a:p>
            <a:pPr eaLnBrk="1" hangingPunct="1">
              <a:spcBef>
                <a:spcPct val="60000"/>
              </a:spcBef>
            </a:pPr>
            <a:r>
              <a:rPr lang="en-US" sz="2500" smtClean="0"/>
              <a:t>Involves preparation of a report for </a:t>
            </a:r>
            <a:r>
              <a:rPr lang="en-US" sz="2500" i="1" smtClean="0"/>
              <a:t>each level of responsibility</a:t>
            </a:r>
            <a:r>
              <a:rPr lang="en-US" sz="2500" smtClean="0"/>
              <a:t> in the company's organization chart</a:t>
            </a:r>
          </a:p>
          <a:p>
            <a:pPr eaLnBrk="1" hangingPunct="1">
              <a:spcBef>
                <a:spcPts val="1200"/>
              </a:spcBef>
            </a:pPr>
            <a:r>
              <a:rPr lang="en-US" sz="2500" smtClean="0"/>
              <a:t>Begins with the </a:t>
            </a:r>
            <a:r>
              <a:rPr lang="en-US" sz="2500" i="1" smtClean="0"/>
              <a:t>lowest</a:t>
            </a:r>
            <a:r>
              <a:rPr lang="en-US" sz="2500" smtClean="0"/>
              <a:t> level of responsibility and </a:t>
            </a:r>
            <a:r>
              <a:rPr lang="en-US" sz="2500" i="1" smtClean="0"/>
              <a:t>moves upward</a:t>
            </a:r>
            <a:r>
              <a:rPr lang="en-US" sz="2500" smtClean="0"/>
              <a:t> to higher levels</a:t>
            </a:r>
          </a:p>
          <a:p>
            <a:pPr eaLnBrk="1" hangingPunct="1">
              <a:spcBef>
                <a:spcPts val="1200"/>
              </a:spcBef>
            </a:pPr>
            <a:r>
              <a:rPr lang="en-US" sz="2500" smtClean="0"/>
              <a:t>Permits management by exception at each level of responsibility</a:t>
            </a:r>
          </a:p>
          <a:p>
            <a:pPr eaLnBrk="1" hangingPunct="1">
              <a:spcBef>
                <a:spcPts val="1200"/>
              </a:spcBef>
            </a:pPr>
            <a:r>
              <a:rPr lang="en-US" sz="2500" smtClean="0"/>
              <a:t>Permits comparative evaluations</a:t>
            </a:r>
          </a:p>
          <a:p>
            <a:pPr eaLnBrk="1" hangingPunct="1">
              <a:spcBef>
                <a:spcPts val="1200"/>
              </a:spcBef>
            </a:pPr>
            <a:r>
              <a:rPr lang="en-US" sz="2500" smtClean="0"/>
              <a:t>Plant manager can rank the department manager’s effectiveness in controlling manufacturing costs</a:t>
            </a:r>
          </a:p>
          <a:p>
            <a:pPr eaLnBrk="1" hangingPunct="1">
              <a:spcBef>
                <a:spcPts val="1200"/>
              </a:spcBef>
            </a:pPr>
            <a:r>
              <a:rPr lang="en-US" sz="2500" smtClean="0"/>
              <a:t>Comparative ranking provides incentive for a manager to control costs</a:t>
            </a:r>
          </a:p>
        </p:txBody>
      </p:sp>
      <p:sp>
        <p:nvSpPr>
          <p:cNvPr id="39940" name="Rectangle 5"/>
          <p:cNvSpPr>
            <a:spLocks noChangeArrowheads="1"/>
          </p:cNvSpPr>
          <p:nvPr/>
        </p:nvSpPr>
        <p:spPr bwMode="auto">
          <a:xfrm>
            <a:off x="1295400" y="4267200"/>
            <a:ext cx="7391400" cy="4724400"/>
          </a:xfrm>
          <a:prstGeom prst="rect">
            <a:avLst/>
          </a:prstGeom>
          <a:noFill/>
          <a:ln w="12700">
            <a:noFill/>
            <a:miter lim="800000"/>
            <a:headEnd/>
            <a:tailEnd/>
          </a:ln>
        </p:spPr>
        <p:txBody>
          <a:bodyPr lIns="96653" tIns="48326" rIns="96653" bIns="48326"/>
          <a:lstStyle/>
          <a:p>
            <a:pPr marL="361950" indent="-361950" defTabSz="966788" eaLnBrk="1" hangingPunct="1">
              <a:spcBef>
                <a:spcPct val="20000"/>
              </a:spcBef>
              <a:buClr>
                <a:srgbClr val="FF0000"/>
              </a:buClr>
              <a:buFont typeface="Wingdings" pitchFamily="2" charset="2"/>
              <a:buChar char="Ø"/>
            </a:pPr>
            <a:endParaRPr lang="en-CA" sz="2400" b="1">
              <a:solidFill>
                <a:schemeClr val="bg2"/>
              </a:solidFill>
            </a:endParaRPr>
          </a:p>
        </p:txBody>
      </p:sp>
      <p:sp>
        <p:nvSpPr>
          <p:cNvPr id="39941" name="Slide Number Placeholder 4"/>
          <p:cNvSpPr>
            <a:spLocks noGrp="1"/>
          </p:cNvSpPr>
          <p:nvPr>
            <p:ph type="sldNum" sz="quarter" idx="10"/>
          </p:nvPr>
        </p:nvSpPr>
        <p:spPr>
          <a:noFill/>
        </p:spPr>
        <p:txBody>
          <a:bodyPr/>
          <a:lstStyle/>
          <a:p>
            <a:fld id="{D2AD958E-50C8-440F-8D1C-B712FE9BD1DA}" type="slidenum">
              <a:rPr lang="en-US" smtClean="0"/>
              <a:pPr/>
              <a:t>33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0963" name="Title 1"/>
          <p:cNvSpPr>
            <a:spLocks noGrp="1"/>
          </p:cNvSpPr>
          <p:nvPr>
            <p:ph type="title"/>
          </p:nvPr>
        </p:nvSpPr>
        <p:spPr>
          <a:xfrm>
            <a:off x="1981200" y="0"/>
            <a:ext cx="7620000" cy="1524000"/>
          </a:xfrm>
        </p:spPr>
        <p:txBody>
          <a:bodyPr/>
          <a:lstStyle/>
          <a:p>
            <a:r>
              <a:rPr lang="en-US" smtClean="0">
                <a:latin typeface="Arial" charset="0"/>
                <a:cs typeface="Arial" charset="0"/>
              </a:rPr>
              <a:t>Principles of Performance Evaluation</a:t>
            </a:r>
          </a:p>
        </p:txBody>
      </p:sp>
      <p:sp>
        <p:nvSpPr>
          <p:cNvPr id="40964" name="Content Placeholder 2"/>
          <p:cNvSpPr>
            <a:spLocks noGrp="1"/>
          </p:cNvSpPr>
          <p:nvPr>
            <p:ph idx="1"/>
          </p:nvPr>
        </p:nvSpPr>
        <p:spPr>
          <a:xfrm>
            <a:off x="152400" y="1524000"/>
            <a:ext cx="9448800" cy="5181600"/>
          </a:xfrm>
          <a:solidFill>
            <a:schemeClr val="bg1"/>
          </a:solidFill>
        </p:spPr>
        <p:txBody>
          <a:bodyPr/>
          <a:lstStyle/>
          <a:p>
            <a:pPr>
              <a:spcBef>
                <a:spcPts val="600"/>
              </a:spcBef>
            </a:pPr>
            <a:r>
              <a:rPr lang="en-US" sz="2600" smtClean="0"/>
              <a:t>Performance evaluation under responsibility accounting should be based on certain reporting principles. These principles relate mostly to the internal reports that provide the basis for evaluating performance. Performance reports should:</a:t>
            </a:r>
          </a:p>
          <a:p>
            <a:pPr marL="881063" lvl="1" indent="-457200">
              <a:spcBef>
                <a:spcPts val="400"/>
              </a:spcBef>
              <a:buSzPct val="80000"/>
              <a:buFont typeface="HYGothic-Extra" pitchFamily="18" charset="-127"/>
              <a:buAutoNum type="arabicPeriod"/>
            </a:pPr>
            <a:r>
              <a:rPr lang="en-US" sz="2400" smtClean="0"/>
              <a:t>Contain only data that are controllable by the manager of the responsibility centre,</a:t>
            </a:r>
          </a:p>
          <a:p>
            <a:pPr marL="881063" lvl="1" indent="-457200">
              <a:spcBef>
                <a:spcPts val="400"/>
              </a:spcBef>
              <a:buSzPct val="80000"/>
              <a:buFont typeface="HYGothic-Extra" pitchFamily="18" charset="-127"/>
              <a:buAutoNum type="arabicPeriod"/>
            </a:pPr>
            <a:r>
              <a:rPr lang="en-US" sz="2400" smtClean="0"/>
              <a:t>Provide accurate and reliable budget data to measure performance,</a:t>
            </a:r>
          </a:p>
          <a:p>
            <a:pPr marL="881063" lvl="1" indent="-457200">
              <a:spcBef>
                <a:spcPts val="400"/>
              </a:spcBef>
              <a:buSzPct val="80000"/>
              <a:buFont typeface="HYGothic-Extra" pitchFamily="18" charset="-127"/>
              <a:buAutoNum type="arabicPeriod"/>
            </a:pPr>
            <a:r>
              <a:rPr lang="en-US" sz="2400" smtClean="0"/>
              <a:t>Highlight significant differences between actual results and budget goals,</a:t>
            </a:r>
          </a:p>
          <a:p>
            <a:pPr marL="881063" lvl="1" indent="-457200">
              <a:spcBef>
                <a:spcPts val="400"/>
              </a:spcBef>
              <a:buSzPct val="80000"/>
              <a:buFont typeface="HYGothic-Extra" pitchFamily="18" charset="-127"/>
              <a:buAutoNum type="arabicPeriod"/>
            </a:pPr>
            <a:r>
              <a:rPr lang="en-US" sz="2400" smtClean="0"/>
              <a:t>Be tailor-made for the intended evaluation, and</a:t>
            </a:r>
          </a:p>
          <a:p>
            <a:pPr marL="881063" lvl="1" indent="-457200">
              <a:spcBef>
                <a:spcPts val="400"/>
              </a:spcBef>
              <a:buSzPct val="80000"/>
              <a:buFont typeface="HYGothic-Extra" pitchFamily="18" charset="-127"/>
              <a:buAutoNum type="arabicPeriod"/>
            </a:pPr>
            <a:r>
              <a:rPr lang="en-US" sz="2400" smtClean="0"/>
              <a:t>Be prepared at reasonable intervals</a:t>
            </a:r>
            <a:r>
              <a:rPr lang="en-US" sz="3600" smtClean="0"/>
              <a:t>.</a:t>
            </a:r>
          </a:p>
        </p:txBody>
      </p:sp>
      <p:sp>
        <p:nvSpPr>
          <p:cNvPr id="40965" name="Slide Number Placeholder 3"/>
          <p:cNvSpPr>
            <a:spLocks noGrp="1"/>
          </p:cNvSpPr>
          <p:nvPr>
            <p:ph type="sldNum" sz="quarter" idx="10"/>
          </p:nvPr>
        </p:nvSpPr>
        <p:spPr>
          <a:noFill/>
        </p:spPr>
        <p:txBody>
          <a:bodyPr/>
          <a:lstStyle/>
          <a:p>
            <a:fld id="{5431E4F7-61C3-4D81-993C-CBED926805D6}" type="slidenum">
              <a:rPr lang="en-US" smtClean="0"/>
              <a:pPr/>
              <a:t>34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1752600" y="0"/>
            <a:ext cx="7848600" cy="1524000"/>
          </a:xfrm>
        </p:spPr>
        <p:txBody>
          <a:bodyPr lIns="95139" tIns="49472" rIns="95139" bIns="49472" anchorCtr="0"/>
          <a:lstStyle/>
          <a:p>
            <a:pPr eaLnBrk="1" hangingPunct="1"/>
            <a:r>
              <a:rPr lang="en-US" sz="3600" smtClean="0">
                <a:latin typeface="Arial" charset="0"/>
                <a:cs typeface="Arial" charset="0"/>
              </a:rPr>
              <a:t>Principles of Performance Evaluation </a:t>
            </a:r>
            <a:r>
              <a:rPr lang="en-US" sz="3500" smtClean="0">
                <a:solidFill>
                  <a:srgbClr val="FF0000"/>
                </a:solidFill>
                <a:latin typeface="Arial" charset="0"/>
                <a:cs typeface="Arial" charset="0"/>
              </a:rPr>
              <a:t>Behavioural Principles</a:t>
            </a:r>
          </a:p>
        </p:txBody>
      </p:sp>
      <p:sp>
        <p:nvSpPr>
          <p:cNvPr id="41987" name="Rectangle 3"/>
          <p:cNvSpPr>
            <a:spLocks noGrp="1" noChangeArrowheads="1"/>
          </p:cNvSpPr>
          <p:nvPr>
            <p:ph idx="4294967295"/>
          </p:nvPr>
        </p:nvSpPr>
        <p:spPr>
          <a:xfrm>
            <a:off x="304800" y="1905000"/>
            <a:ext cx="8991600" cy="5105400"/>
          </a:xfrm>
        </p:spPr>
        <p:txBody>
          <a:bodyPr lIns="0" tIns="0" rIns="0" bIns="0"/>
          <a:lstStyle/>
          <a:p>
            <a:pPr eaLnBrk="1" hangingPunct="1"/>
            <a:r>
              <a:rPr lang="en-US" sz="2800" smtClean="0"/>
              <a:t>Human factor is critical in performance evaluation</a:t>
            </a:r>
          </a:p>
          <a:p>
            <a:pPr eaLnBrk="1" hangingPunct="1"/>
            <a:r>
              <a:rPr lang="en-US" sz="2800" smtClean="0"/>
              <a:t>Behavioural principles:</a:t>
            </a:r>
          </a:p>
          <a:p>
            <a:pPr lvl="1" eaLnBrk="1" hangingPunct="1">
              <a:spcBef>
                <a:spcPct val="0"/>
              </a:spcBef>
              <a:buSzPct val="100000"/>
              <a:buFont typeface="Arial" charset="0"/>
              <a:buChar char="•"/>
            </a:pPr>
            <a:r>
              <a:rPr lang="en-US" sz="2400" smtClean="0"/>
              <a:t>Managers of responsibility centres should have direct input into the process of establishing budget goals for their area of responsibility</a:t>
            </a:r>
          </a:p>
          <a:p>
            <a:pPr lvl="1" eaLnBrk="1" hangingPunct="1">
              <a:spcBef>
                <a:spcPct val="0"/>
              </a:spcBef>
              <a:buSzPct val="100000"/>
              <a:buFont typeface="Arial" charset="0"/>
              <a:buChar char="•"/>
            </a:pPr>
            <a:r>
              <a:rPr lang="en-US" sz="2400" smtClean="0"/>
              <a:t>The evaluation of performance should be based entirely on matters that are controllable by the manager being evaluated</a:t>
            </a:r>
          </a:p>
          <a:p>
            <a:pPr lvl="1" eaLnBrk="1" hangingPunct="1">
              <a:spcBef>
                <a:spcPct val="0"/>
              </a:spcBef>
              <a:buSzPct val="100000"/>
              <a:buFont typeface="Arial" charset="0"/>
              <a:buChar char="•"/>
            </a:pPr>
            <a:r>
              <a:rPr lang="en-US" sz="2400" smtClean="0"/>
              <a:t>Top management should support the evaluation process</a:t>
            </a:r>
          </a:p>
          <a:p>
            <a:pPr lvl="1" eaLnBrk="1" hangingPunct="1">
              <a:spcBef>
                <a:spcPct val="0"/>
              </a:spcBef>
              <a:buSzPct val="100000"/>
              <a:buFont typeface="Arial" charset="0"/>
              <a:buChar char="•"/>
            </a:pPr>
            <a:r>
              <a:rPr lang="en-US" sz="2400" smtClean="0"/>
              <a:t>The evaluation process must allow managers to respond to their evaluations</a:t>
            </a:r>
          </a:p>
          <a:p>
            <a:pPr lvl="1" eaLnBrk="1" hangingPunct="1">
              <a:spcBef>
                <a:spcPct val="0"/>
              </a:spcBef>
              <a:buSzPct val="100000"/>
              <a:buFont typeface="Arial" charset="0"/>
              <a:buChar char="•"/>
            </a:pPr>
            <a:r>
              <a:rPr lang="en-US" sz="2400" smtClean="0"/>
              <a:t>The evaluation should identify both good and poor performance</a:t>
            </a:r>
          </a:p>
        </p:txBody>
      </p:sp>
      <p:sp>
        <p:nvSpPr>
          <p:cNvPr id="41988" name="Slide Number Placeholder 3"/>
          <p:cNvSpPr>
            <a:spLocks noGrp="1"/>
          </p:cNvSpPr>
          <p:nvPr>
            <p:ph type="sldNum" sz="quarter" idx="10"/>
          </p:nvPr>
        </p:nvSpPr>
        <p:spPr>
          <a:noFill/>
        </p:spPr>
        <p:txBody>
          <a:bodyPr/>
          <a:lstStyle/>
          <a:p>
            <a:fld id="{4A771E33-AC4C-49CB-8E0D-2DBCE1CCF3A6}" type="slidenum">
              <a:rPr lang="en-US" smtClean="0"/>
              <a:pPr/>
              <a:t>35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1828800" y="0"/>
            <a:ext cx="7772400" cy="1524000"/>
          </a:xfrm>
        </p:spPr>
        <p:txBody>
          <a:bodyPr lIns="95139" tIns="49472" rIns="95139" bIns="49472" anchorCtr="0"/>
          <a:lstStyle/>
          <a:p>
            <a:pPr eaLnBrk="1" hangingPunct="1"/>
            <a:r>
              <a:rPr lang="en-US" smtClean="0">
                <a:latin typeface="Arial" charset="0"/>
                <a:cs typeface="Arial" charset="0"/>
              </a:rPr>
              <a:t>Responsibility Reporting System</a:t>
            </a:r>
          </a:p>
        </p:txBody>
      </p:sp>
      <p:sp>
        <p:nvSpPr>
          <p:cNvPr id="43011" name="Slide Number Placeholder 3"/>
          <p:cNvSpPr>
            <a:spLocks noGrp="1"/>
          </p:cNvSpPr>
          <p:nvPr>
            <p:ph type="sldNum" sz="quarter" idx="10"/>
          </p:nvPr>
        </p:nvSpPr>
        <p:spPr>
          <a:noFill/>
        </p:spPr>
        <p:txBody>
          <a:bodyPr/>
          <a:lstStyle/>
          <a:p>
            <a:fld id="{073D2130-14F5-4CE0-A09F-0EFFEEB09321}" type="slidenum">
              <a:rPr lang="en-US" smtClean="0"/>
              <a:pPr/>
              <a:t>36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43013" name="Picture 8" descr="A.jpg"/>
          <p:cNvPicPr>
            <a:picLocks noChangeAspect="1"/>
          </p:cNvPicPr>
          <p:nvPr/>
        </p:nvPicPr>
        <p:blipFill>
          <a:blip r:embed="rId2" cstate="print"/>
          <a:srcRect/>
          <a:stretch>
            <a:fillRect/>
          </a:stretch>
        </p:blipFill>
        <p:spPr bwMode="auto">
          <a:xfrm>
            <a:off x="0" y="1905000"/>
            <a:ext cx="9601200" cy="4662488"/>
          </a:xfrm>
          <a:prstGeom prst="rect">
            <a:avLst/>
          </a:prstGeom>
          <a:noFill/>
          <a:ln w="9525">
            <a:noFill/>
            <a:miter lim="800000"/>
            <a:headEnd/>
            <a:tailEnd/>
          </a:ln>
        </p:spPr>
      </p:pic>
      <p:sp>
        <p:nvSpPr>
          <p:cNvPr id="43014" name="TextBox 7"/>
          <p:cNvSpPr txBox="1">
            <a:spLocks noChangeArrowheads="1"/>
          </p:cNvSpPr>
          <p:nvPr/>
        </p:nvSpPr>
        <p:spPr bwMode="auto">
          <a:xfrm>
            <a:off x="3886200" y="62484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in report B</a:t>
            </a:r>
          </a:p>
        </p:txBody>
      </p:sp>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9" descr="B.jpg"/>
          <p:cNvPicPr>
            <a:picLocks noChangeAspect="1"/>
          </p:cNvPicPr>
          <p:nvPr/>
        </p:nvPicPr>
        <p:blipFill>
          <a:blip r:embed="rId2" cstate="print"/>
          <a:srcRect/>
          <a:stretch>
            <a:fillRect/>
          </a:stretch>
        </p:blipFill>
        <p:spPr bwMode="auto">
          <a:xfrm>
            <a:off x="0" y="1905000"/>
            <a:ext cx="9601200" cy="4849813"/>
          </a:xfrm>
          <a:prstGeom prst="rect">
            <a:avLst/>
          </a:prstGeom>
          <a:noFill/>
          <a:ln w="9525">
            <a:noFill/>
            <a:miter lim="800000"/>
            <a:headEnd/>
            <a:tailEnd/>
          </a:ln>
        </p:spPr>
      </p:pic>
      <p:sp>
        <p:nvSpPr>
          <p:cNvPr id="44035" name="Slide Number Placeholder 2"/>
          <p:cNvSpPr>
            <a:spLocks noGrp="1"/>
          </p:cNvSpPr>
          <p:nvPr>
            <p:ph type="sldNum" sz="quarter" idx="10"/>
          </p:nvPr>
        </p:nvSpPr>
        <p:spPr>
          <a:noFill/>
        </p:spPr>
        <p:txBody>
          <a:bodyPr/>
          <a:lstStyle/>
          <a:p>
            <a:fld id="{558A68E2-0471-4AAD-9DCE-FB7D31C90AC2}" type="slidenum">
              <a:rPr lang="en-US" smtClean="0"/>
              <a:pPr/>
              <a:t>37</a:t>
            </a:fld>
            <a:endParaRPr lang="en-US" smtClean="0"/>
          </a:p>
        </p:txBody>
      </p:sp>
      <p:sp>
        <p:nvSpPr>
          <p:cNvPr id="4" name="Footer Placeholder 3"/>
          <p:cNvSpPr>
            <a:spLocks noGrp="1"/>
          </p:cNvSpPr>
          <p:nvPr>
            <p:ph type="ftr" sz="quarter" idx="11"/>
          </p:nvPr>
        </p:nvSpPr>
        <p:spPr/>
        <p:txBody>
          <a:bodyPr/>
          <a:lstStyle/>
          <a:p>
            <a:pPr>
              <a:defRPr/>
            </a:pPr>
            <a:r>
              <a:rPr lang="en-US" smtClean="0"/>
              <a:t>Copyright John Wiley &amp; Sons Canada, Ltd.</a:t>
            </a:r>
            <a:endParaRPr lang="en-US"/>
          </a:p>
        </p:txBody>
      </p:sp>
      <p:sp>
        <p:nvSpPr>
          <p:cNvPr id="44037" name="Title 1"/>
          <p:cNvSpPr>
            <a:spLocks noGrp="1"/>
          </p:cNvSpPr>
          <p:nvPr>
            <p:ph type="title"/>
          </p:nvPr>
        </p:nvSpPr>
        <p:spPr/>
        <p:txBody>
          <a:bodyPr/>
          <a:lstStyle/>
          <a:p>
            <a:r>
              <a:rPr lang="en-US" smtClean="0">
                <a:latin typeface="Arial" charset="0"/>
                <a:cs typeface="Arial" charset="0"/>
              </a:rPr>
              <a:t>Responsibility Reporting System:</a:t>
            </a:r>
            <a:r>
              <a:rPr lang="en-US" smtClean="0">
                <a:solidFill>
                  <a:srgbClr val="FF0000"/>
                </a:solidFill>
                <a:latin typeface="Arial" charset="0"/>
                <a:cs typeface="Arial" charset="0"/>
              </a:rPr>
              <a:t> Continued</a:t>
            </a:r>
            <a:endParaRPr lang="en-CA" smtClean="0">
              <a:solidFill>
                <a:srgbClr val="FF0000"/>
              </a:solidFill>
              <a:latin typeface="Arial" charset="0"/>
              <a:cs typeface="Arial" charset="0"/>
            </a:endParaRPr>
          </a:p>
        </p:txBody>
      </p:sp>
      <p:sp>
        <p:nvSpPr>
          <p:cNvPr id="44038" name="TextBox 5"/>
          <p:cNvSpPr txBox="1">
            <a:spLocks noChangeArrowheads="1"/>
          </p:cNvSpPr>
          <p:nvPr/>
        </p:nvSpPr>
        <p:spPr bwMode="auto">
          <a:xfrm>
            <a:off x="3962400" y="63246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in report C</a:t>
            </a:r>
          </a:p>
        </p:txBody>
      </p:sp>
      <p:sp>
        <p:nvSpPr>
          <p:cNvPr id="44039" name="TextBox 7"/>
          <p:cNvSpPr txBox="1">
            <a:spLocks noChangeArrowheads="1"/>
          </p:cNvSpPr>
          <p:nvPr/>
        </p:nvSpPr>
        <p:spPr bwMode="auto">
          <a:xfrm>
            <a:off x="3886200" y="18288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from report A</a:t>
            </a:r>
          </a:p>
        </p:txBody>
      </p:sp>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9" descr="C.jpg"/>
          <p:cNvPicPr>
            <a:picLocks noChangeAspect="1"/>
          </p:cNvPicPr>
          <p:nvPr/>
        </p:nvPicPr>
        <p:blipFill>
          <a:blip r:embed="rId2" cstate="print"/>
          <a:srcRect/>
          <a:stretch>
            <a:fillRect/>
          </a:stretch>
        </p:blipFill>
        <p:spPr bwMode="auto">
          <a:xfrm>
            <a:off x="0" y="1905000"/>
            <a:ext cx="9601200" cy="4792663"/>
          </a:xfrm>
          <a:prstGeom prst="rect">
            <a:avLst/>
          </a:prstGeom>
          <a:noFill/>
          <a:ln w="9525">
            <a:noFill/>
            <a:miter lim="800000"/>
            <a:headEnd/>
            <a:tailEnd/>
          </a:ln>
        </p:spPr>
      </p:pic>
      <p:sp>
        <p:nvSpPr>
          <p:cNvPr id="45059" name="Slide Number Placeholder 2"/>
          <p:cNvSpPr>
            <a:spLocks noGrp="1"/>
          </p:cNvSpPr>
          <p:nvPr>
            <p:ph type="sldNum" sz="quarter" idx="10"/>
          </p:nvPr>
        </p:nvSpPr>
        <p:spPr>
          <a:noFill/>
        </p:spPr>
        <p:txBody>
          <a:bodyPr/>
          <a:lstStyle/>
          <a:p>
            <a:fld id="{DAB667A6-9454-45BC-98B4-7E1DB452F340}" type="slidenum">
              <a:rPr lang="en-US" smtClean="0"/>
              <a:pPr/>
              <a:t>38</a:t>
            </a:fld>
            <a:endParaRPr lang="en-US" smtClean="0"/>
          </a:p>
        </p:txBody>
      </p:sp>
      <p:sp>
        <p:nvSpPr>
          <p:cNvPr id="4" name="Footer Placeholder 3"/>
          <p:cNvSpPr>
            <a:spLocks noGrp="1"/>
          </p:cNvSpPr>
          <p:nvPr>
            <p:ph type="ftr" sz="quarter" idx="11"/>
          </p:nvPr>
        </p:nvSpPr>
        <p:spPr/>
        <p:txBody>
          <a:bodyPr/>
          <a:lstStyle/>
          <a:p>
            <a:pPr>
              <a:defRPr/>
            </a:pPr>
            <a:r>
              <a:rPr lang="en-US" smtClean="0"/>
              <a:t>Copyright John Wiley &amp; Sons Canada, Ltd.</a:t>
            </a:r>
            <a:endParaRPr lang="en-US"/>
          </a:p>
        </p:txBody>
      </p:sp>
      <p:sp>
        <p:nvSpPr>
          <p:cNvPr id="45061" name="Title 1"/>
          <p:cNvSpPr>
            <a:spLocks noGrp="1"/>
          </p:cNvSpPr>
          <p:nvPr>
            <p:ph type="title"/>
          </p:nvPr>
        </p:nvSpPr>
        <p:spPr/>
        <p:txBody>
          <a:bodyPr/>
          <a:lstStyle/>
          <a:p>
            <a:r>
              <a:rPr lang="en-US" smtClean="0">
                <a:latin typeface="Arial" charset="0"/>
                <a:cs typeface="Arial" charset="0"/>
              </a:rPr>
              <a:t>Responsibility Reporting System:</a:t>
            </a:r>
            <a:r>
              <a:rPr lang="en-US" smtClean="0">
                <a:solidFill>
                  <a:srgbClr val="FF0000"/>
                </a:solidFill>
                <a:latin typeface="Arial" charset="0"/>
                <a:cs typeface="Arial" charset="0"/>
              </a:rPr>
              <a:t> Continued</a:t>
            </a:r>
            <a:endParaRPr lang="en-CA" smtClean="0">
              <a:solidFill>
                <a:srgbClr val="FF0000"/>
              </a:solidFill>
              <a:latin typeface="Arial" charset="0"/>
              <a:cs typeface="Arial" charset="0"/>
            </a:endParaRPr>
          </a:p>
        </p:txBody>
      </p:sp>
      <p:sp>
        <p:nvSpPr>
          <p:cNvPr id="45062" name="TextBox 7"/>
          <p:cNvSpPr txBox="1">
            <a:spLocks noChangeArrowheads="1"/>
          </p:cNvSpPr>
          <p:nvPr/>
        </p:nvSpPr>
        <p:spPr bwMode="auto">
          <a:xfrm>
            <a:off x="4038600" y="17526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from report B</a:t>
            </a:r>
          </a:p>
        </p:txBody>
      </p:sp>
      <p:sp>
        <p:nvSpPr>
          <p:cNvPr id="45063" name="TextBox 8"/>
          <p:cNvSpPr txBox="1">
            <a:spLocks noChangeArrowheads="1"/>
          </p:cNvSpPr>
          <p:nvPr/>
        </p:nvSpPr>
        <p:spPr bwMode="auto">
          <a:xfrm>
            <a:off x="4038600" y="63246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in report D</a:t>
            </a:r>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1" descr="D.jpg"/>
          <p:cNvPicPr>
            <a:picLocks noChangeAspect="1"/>
          </p:cNvPicPr>
          <p:nvPr/>
        </p:nvPicPr>
        <p:blipFill>
          <a:blip r:embed="rId2" cstate="print"/>
          <a:srcRect/>
          <a:stretch>
            <a:fillRect/>
          </a:stretch>
        </p:blipFill>
        <p:spPr bwMode="auto">
          <a:xfrm>
            <a:off x="0" y="2286000"/>
            <a:ext cx="9601200" cy="4321175"/>
          </a:xfrm>
          <a:prstGeom prst="rect">
            <a:avLst/>
          </a:prstGeom>
          <a:noFill/>
          <a:ln w="9525">
            <a:noFill/>
            <a:miter lim="800000"/>
            <a:headEnd/>
            <a:tailEnd/>
          </a:ln>
        </p:spPr>
      </p:pic>
      <p:sp>
        <p:nvSpPr>
          <p:cNvPr id="46083" name="Slide Number Placeholder 2"/>
          <p:cNvSpPr>
            <a:spLocks noGrp="1"/>
          </p:cNvSpPr>
          <p:nvPr>
            <p:ph type="sldNum" sz="quarter" idx="10"/>
          </p:nvPr>
        </p:nvSpPr>
        <p:spPr>
          <a:noFill/>
        </p:spPr>
        <p:txBody>
          <a:bodyPr/>
          <a:lstStyle/>
          <a:p>
            <a:fld id="{83558015-0FDE-4C39-8B9F-69608B7D54F0}" type="slidenum">
              <a:rPr lang="en-US" smtClean="0"/>
              <a:pPr/>
              <a:t>39</a:t>
            </a:fld>
            <a:endParaRPr lang="en-US" smtClean="0"/>
          </a:p>
        </p:txBody>
      </p:sp>
      <p:sp>
        <p:nvSpPr>
          <p:cNvPr id="4" name="Footer Placeholder 3"/>
          <p:cNvSpPr>
            <a:spLocks noGrp="1"/>
          </p:cNvSpPr>
          <p:nvPr>
            <p:ph type="ftr" sz="quarter" idx="11"/>
          </p:nvPr>
        </p:nvSpPr>
        <p:spPr/>
        <p:txBody>
          <a:bodyPr/>
          <a:lstStyle/>
          <a:p>
            <a:pPr>
              <a:defRPr/>
            </a:pPr>
            <a:r>
              <a:rPr lang="en-US" smtClean="0"/>
              <a:t>Copyright John Wiley &amp; Sons Canada, Ltd.</a:t>
            </a:r>
            <a:endParaRPr lang="en-US"/>
          </a:p>
        </p:txBody>
      </p:sp>
      <p:sp>
        <p:nvSpPr>
          <p:cNvPr id="46085" name="Title 1"/>
          <p:cNvSpPr>
            <a:spLocks noGrp="1"/>
          </p:cNvSpPr>
          <p:nvPr>
            <p:ph type="title"/>
          </p:nvPr>
        </p:nvSpPr>
        <p:spPr/>
        <p:txBody>
          <a:bodyPr/>
          <a:lstStyle/>
          <a:p>
            <a:r>
              <a:rPr lang="en-US" smtClean="0">
                <a:latin typeface="Arial" charset="0"/>
                <a:cs typeface="Arial" charset="0"/>
              </a:rPr>
              <a:t>Responsibility Reporting System:</a:t>
            </a:r>
            <a:r>
              <a:rPr lang="en-US" smtClean="0">
                <a:solidFill>
                  <a:srgbClr val="FF0000"/>
                </a:solidFill>
                <a:latin typeface="Arial" charset="0"/>
                <a:cs typeface="Arial" charset="0"/>
              </a:rPr>
              <a:t> Continued</a:t>
            </a:r>
            <a:endParaRPr lang="en-CA" smtClean="0">
              <a:solidFill>
                <a:srgbClr val="FF0000"/>
              </a:solidFill>
              <a:latin typeface="Arial" charset="0"/>
              <a:cs typeface="Arial" charset="0"/>
            </a:endParaRPr>
          </a:p>
        </p:txBody>
      </p:sp>
      <p:sp>
        <p:nvSpPr>
          <p:cNvPr id="46086" name="TextBox 9"/>
          <p:cNvSpPr txBox="1">
            <a:spLocks noChangeArrowheads="1"/>
          </p:cNvSpPr>
          <p:nvPr/>
        </p:nvSpPr>
        <p:spPr bwMode="auto">
          <a:xfrm>
            <a:off x="3886200" y="2133600"/>
            <a:ext cx="2743200" cy="369888"/>
          </a:xfrm>
          <a:prstGeom prst="rect">
            <a:avLst/>
          </a:prstGeom>
          <a:noFill/>
          <a:ln w="9525">
            <a:noFill/>
            <a:miter lim="800000"/>
            <a:headEnd/>
            <a:tailEnd/>
          </a:ln>
        </p:spPr>
        <p:txBody>
          <a:bodyPr>
            <a:spAutoFit/>
          </a:bodyPr>
          <a:lstStyle/>
          <a:p>
            <a:r>
              <a:rPr lang="en-CA" b="1">
                <a:solidFill>
                  <a:srgbClr val="C00000"/>
                </a:solidFill>
                <a:latin typeface="Calibri" pitchFamily="34" charset="0"/>
              </a:rPr>
              <a:t>Continued from report C</a:t>
            </a:r>
          </a:p>
        </p:txBody>
      </p:sp>
    </p:spTree>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0"/>
          </p:nvPr>
        </p:nvSpPr>
        <p:spPr>
          <a:noFill/>
        </p:spPr>
        <p:txBody>
          <a:bodyPr/>
          <a:lstStyle/>
          <a:p>
            <a:fld id="{C922D09D-FB9D-4525-9C91-470BE9F41130}" type="slidenum">
              <a:rPr lang="en-US" smtClean="0"/>
              <a:pPr/>
              <a:t>40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47108" name="Content Placeholder 2"/>
          <p:cNvSpPr>
            <a:spLocks noGrp="1"/>
          </p:cNvSpPr>
          <p:nvPr>
            <p:ph idx="1"/>
          </p:nvPr>
        </p:nvSpPr>
        <p:spPr>
          <a:xfrm>
            <a:off x="381000" y="1752600"/>
            <a:ext cx="8839200" cy="4800600"/>
          </a:xfrm>
        </p:spPr>
        <p:txBody>
          <a:bodyPr/>
          <a:lstStyle/>
          <a:p>
            <a:pPr marL="457200" indent="-457200">
              <a:buFont typeface="HYGothic-Extra" pitchFamily="18" charset="-127"/>
              <a:buAutoNum type="arabicPeriod"/>
            </a:pPr>
            <a:r>
              <a:rPr lang="en-US" sz="2600" smtClean="0"/>
              <a:t>Report D is typical of reports that go to managers at the lowest level of responsibility shown in the organization chart—department managers. Similar reports are prepared for the managers of the fabricating, assembling, and enamelling departments.</a:t>
            </a:r>
          </a:p>
          <a:p>
            <a:pPr marL="457200" indent="-457200">
              <a:buFont typeface="HYGothic-Extra" pitchFamily="18" charset="-127"/>
              <a:buAutoNum type="arabicPeriod"/>
            </a:pPr>
            <a:r>
              <a:rPr lang="en-US" sz="2600" smtClean="0"/>
              <a:t>Report C is an example of reports that are sent to plant managers. It shows the costs of the Montreal plant that are controllable at the second level of responsibility. In addition, Report C shows summary data for each department that the plant manager controls. Similar reports are prepared for the Toronto and Halifax plant managers.</a:t>
            </a:r>
          </a:p>
        </p:txBody>
      </p:sp>
      <p:sp>
        <p:nvSpPr>
          <p:cNvPr id="47109" name="Title 1"/>
          <p:cNvSpPr>
            <a:spLocks noGrp="1"/>
          </p:cNvSpPr>
          <p:nvPr>
            <p:ph type="title"/>
          </p:nvPr>
        </p:nvSpPr>
        <p:spPr/>
        <p:txBody>
          <a:bodyPr/>
          <a:lstStyle/>
          <a:p>
            <a:r>
              <a:rPr lang="en-US" smtClean="0">
                <a:latin typeface="Arial" charset="0"/>
                <a:cs typeface="Arial" charset="0"/>
              </a:rPr>
              <a:t>Responsibility Reporting System:</a:t>
            </a:r>
            <a:r>
              <a:rPr lang="en-US" smtClean="0">
                <a:solidFill>
                  <a:srgbClr val="FF0000"/>
                </a:solidFill>
                <a:latin typeface="Arial" charset="0"/>
                <a:cs typeface="Arial" charset="0"/>
              </a:rPr>
              <a:t> Continued</a:t>
            </a:r>
            <a:endParaRPr lang="en-CA" smtClean="0">
              <a:solidFill>
                <a:srgbClr val="FF0000"/>
              </a:solidFill>
              <a:latin typeface="Arial" charset="0"/>
              <a:cs typeface="Arial" charset="0"/>
            </a:endParaRPr>
          </a:p>
        </p:txBody>
      </p:sp>
    </p:spTree>
  </p:cSld>
  <p:clrMapOvr>
    <a:masterClrMapping/>
  </p:clrMapOvr>
  <p:transition>
    <p:wipe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latin typeface="Arial" charset="0"/>
                <a:cs typeface="Arial" charset="0"/>
              </a:rPr>
              <a:t>Responsibility Reporting System:</a:t>
            </a:r>
            <a:r>
              <a:rPr lang="en-US" smtClean="0">
                <a:solidFill>
                  <a:srgbClr val="FF0000"/>
                </a:solidFill>
                <a:latin typeface="Arial" charset="0"/>
                <a:cs typeface="Arial" charset="0"/>
              </a:rPr>
              <a:t> Continued</a:t>
            </a:r>
            <a:endParaRPr lang="en-CA" smtClean="0">
              <a:solidFill>
                <a:srgbClr val="FF0000"/>
              </a:solidFill>
              <a:latin typeface="Arial" charset="0"/>
              <a:cs typeface="Arial" charset="0"/>
            </a:endParaRPr>
          </a:p>
        </p:txBody>
      </p:sp>
      <p:sp>
        <p:nvSpPr>
          <p:cNvPr id="3" name="Content Placeholder 2"/>
          <p:cNvSpPr>
            <a:spLocks noGrp="1"/>
          </p:cNvSpPr>
          <p:nvPr>
            <p:ph idx="1"/>
          </p:nvPr>
        </p:nvSpPr>
        <p:spPr>
          <a:xfrm>
            <a:off x="381000" y="1752600"/>
            <a:ext cx="8839200" cy="4781550"/>
          </a:xfrm>
        </p:spPr>
        <p:txBody>
          <a:bodyPr/>
          <a:lstStyle/>
          <a:p>
            <a:pPr marL="514350" indent="-514350">
              <a:buFont typeface="+mj-lt"/>
              <a:buAutoNum type="arabicPeriod" startAt="3"/>
              <a:defRPr/>
            </a:pPr>
            <a:r>
              <a:rPr lang="en-US" sz="2600" dirty="0" smtClean="0"/>
              <a:t>Report B is a report at the third level of responsibility. It shows the controllable costs of the vice-president of production and summary data on the three assembly plants that this officer is responsible for.</a:t>
            </a:r>
          </a:p>
          <a:p>
            <a:pPr marL="457200" indent="-457200">
              <a:buFont typeface="HYGothic-Extra" pitchFamily="18" charset="-127"/>
              <a:buAutoNum type="arabicPeriod" startAt="3"/>
              <a:defRPr/>
            </a:pPr>
            <a:r>
              <a:rPr lang="en-US" sz="2600" dirty="0" smtClean="0"/>
              <a:t>Report A is typical of the reports that go to the top level of responsibility—the president. This report shows the controllable costs and expenses of this position and summary data on the vice-presidents who are accountable to the president.</a:t>
            </a:r>
          </a:p>
          <a:p>
            <a:pPr>
              <a:defRPr/>
            </a:pPr>
            <a:endParaRPr lang="en-CA" sz="2600" dirty="0"/>
          </a:p>
        </p:txBody>
      </p:sp>
      <p:sp>
        <p:nvSpPr>
          <p:cNvPr id="48132" name="Slide Number Placeholder 3"/>
          <p:cNvSpPr>
            <a:spLocks noGrp="1"/>
          </p:cNvSpPr>
          <p:nvPr>
            <p:ph type="sldNum" sz="quarter" idx="10"/>
          </p:nvPr>
        </p:nvSpPr>
        <p:spPr>
          <a:noFill/>
        </p:spPr>
        <p:txBody>
          <a:bodyPr/>
          <a:lstStyle/>
          <a:p>
            <a:fld id="{28DAC05A-1C63-4D65-ADC4-CE778FFE572F}" type="slidenum">
              <a:rPr lang="en-US" smtClean="0"/>
              <a:pPr/>
              <a:t>41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0"/>
            <a:ext cx="9144000" cy="1447800"/>
          </a:xfrm>
        </p:spPr>
        <p:txBody>
          <a:bodyPr/>
          <a:lstStyle/>
          <a:p>
            <a:r>
              <a:rPr lang="en-CA" smtClean="0">
                <a:latin typeface="Arial" charset="0"/>
                <a:cs typeface="Arial" charset="0"/>
              </a:rPr>
              <a:t>Let’s Review</a:t>
            </a:r>
          </a:p>
        </p:txBody>
      </p:sp>
      <p:sp>
        <p:nvSpPr>
          <p:cNvPr id="49155"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Which of the following is NOT a common form of a responsibility centre? </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Cost centre</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Investment centre</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fr-CA" smtClean="0">
                <a:solidFill>
                  <a:schemeClr val="tx1"/>
                </a:solidFill>
              </a:rPr>
              <a:t>Division centre</a:t>
            </a:r>
            <a:endParaRPr lang="en-CA" smtClean="0">
              <a:solidFill>
                <a:schemeClr val="tx1"/>
              </a:solidFill>
            </a:endParaRPr>
          </a:p>
          <a:p>
            <a:pPr marL="1054100" lvl="1" indent="-571500" eaLnBrk="1" hangingPunct="1">
              <a:spcBef>
                <a:spcPts val="2000"/>
              </a:spcBef>
              <a:buClr>
                <a:srgbClr val="C00000"/>
              </a:buClr>
              <a:buSzPct val="80000"/>
              <a:buFontTx/>
              <a:buAutoNum type="alphaLcPeriod"/>
            </a:pPr>
            <a:r>
              <a:rPr lang="fr-CA" smtClean="0">
                <a:solidFill>
                  <a:schemeClr val="tx1"/>
                </a:solidFill>
              </a:rPr>
              <a:t>Profit centre</a:t>
            </a:r>
            <a:endParaRPr lang="en-CA" smtClean="0">
              <a:solidFill>
                <a:schemeClr val="tx1"/>
              </a:solidFill>
            </a:endParaRPr>
          </a:p>
          <a:p>
            <a:endParaRPr lang="en-CA" smtClean="0"/>
          </a:p>
        </p:txBody>
      </p:sp>
      <p:sp>
        <p:nvSpPr>
          <p:cNvPr id="49156" name="Slide Number Placeholder 3"/>
          <p:cNvSpPr>
            <a:spLocks noGrp="1"/>
          </p:cNvSpPr>
          <p:nvPr>
            <p:ph type="sldNum" sz="quarter" idx="10"/>
          </p:nvPr>
        </p:nvSpPr>
        <p:spPr>
          <a:noFill/>
        </p:spPr>
        <p:txBody>
          <a:bodyPr/>
          <a:lstStyle/>
          <a:p>
            <a:fld id="{58D18A7D-7D12-47F5-B2B2-96F3677E881D}" type="slidenum">
              <a:rPr lang="en-US" smtClean="0"/>
              <a:pPr/>
              <a:t>42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533400" y="0"/>
            <a:ext cx="90678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0179"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Which of the following is NOT a common form of a responsibility centre? </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Cost centre</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Investment centre</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fr-CA" smtClean="0">
                <a:solidFill>
                  <a:srgbClr val="FF0000"/>
                </a:solidFill>
              </a:rPr>
              <a:t>Division centre</a:t>
            </a:r>
            <a:endParaRPr lang="en-CA" smtClean="0">
              <a:solidFill>
                <a:srgbClr val="FF0000"/>
              </a:solidFill>
            </a:endParaRPr>
          </a:p>
          <a:p>
            <a:pPr marL="1054100" lvl="1" indent="-571500" eaLnBrk="1" hangingPunct="1">
              <a:spcBef>
                <a:spcPts val="2000"/>
              </a:spcBef>
              <a:buClr>
                <a:srgbClr val="C00000"/>
              </a:buClr>
              <a:buSzPct val="80000"/>
              <a:buFontTx/>
              <a:buAutoNum type="alphaLcPeriod"/>
            </a:pPr>
            <a:r>
              <a:rPr lang="fr-CA" smtClean="0">
                <a:solidFill>
                  <a:schemeClr val="tx1"/>
                </a:solidFill>
              </a:rPr>
              <a:t>Profit centre</a:t>
            </a:r>
            <a:endParaRPr lang="en-CA" smtClean="0">
              <a:solidFill>
                <a:schemeClr val="tx1"/>
              </a:solidFill>
            </a:endParaRPr>
          </a:p>
          <a:p>
            <a:endParaRPr lang="en-CA" smtClean="0"/>
          </a:p>
        </p:txBody>
      </p:sp>
      <p:sp>
        <p:nvSpPr>
          <p:cNvPr id="50180" name="Slide Number Placeholder 3"/>
          <p:cNvSpPr>
            <a:spLocks noGrp="1"/>
          </p:cNvSpPr>
          <p:nvPr>
            <p:ph type="sldNum" sz="quarter" idx="10"/>
          </p:nvPr>
        </p:nvSpPr>
        <p:spPr>
          <a:noFill/>
        </p:spPr>
        <p:txBody>
          <a:bodyPr/>
          <a:lstStyle/>
          <a:p>
            <a:fld id="{4423B4E5-95DC-4A25-868C-82A9A0223FDF}" type="slidenum">
              <a:rPr lang="en-US" smtClean="0"/>
              <a:pPr/>
              <a:t>43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1600200" y="0"/>
            <a:ext cx="8001000" cy="1524000"/>
          </a:xfrm>
        </p:spPr>
        <p:txBody>
          <a:bodyPr lIns="95139" tIns="49472" rIns="95139" bIns="49472" anchorCtr="0"/>
          <a:lstStyle/>
          <a:p>
            <a:pPr eaLnBrk="1" hangingPunct="1"/>
            <a:r>
              <a:rPr lang="en-US" smtClean="0">
                <a:latin typeface="Arial" charset="0"/>
                <a:cs typeface="Arial" charset="0"/>
              </a:rPr>
              <a:t>Types of Responsibility Centres</a:t>
            </a:r>
          </a:p>
        </p:txBody>
      </p:sp>
      <p:sp>
        <p:nvSpPr>
          <p:cNvPr id="733187" name="Rectangle 3"/>
          <p:cNvSpPr>
            <a:spLocks noGrp="1" noChangeArrowheads="1"/>
          </p:cNvSpPr>
          <p:nvPr>
            <p:ph type="body" sz="half" idx="4294967295"/>
          </p:nvPr>
        </p:nvSpPr>
        <p:spPr>
          <a:xfrm>
            <a:off x="457200" y="2057400"/>
            <a:ext cx="8610600" cy="3962400"/>
          </a:xfrm>
        </p:spPr>
        <p:txBody>
          <a:bodyPr lIns="0" tIns="0" rIns="0" bIns="0"/>
          <a:lstStyle/>
          <a:p>
            <a:pPr eaLnBrk="1" hangingPunct="1">
              <a:spcBef>
                <a:spcPct val="45000"/>
              </a:spcBef>
              <a:defRPr/>
            </a:pPr>
            <a:r>
              <a:rPr lang="en-US" sz="2850" dirty="0" smtClean="0"/>
              <a:t>Three basic types:</a:t>
            </a:r>
          </a:p>
          <a:p>
            <a:pPr marL="857250" lvl="1" eaLnBrk="1" hangingPunct="1">
              <a:spcBef>
                <a:spcPts val="600"/>
              </a:spcBef>
              <a:buSzPct val="100000"/>
              <a:buFont typeface="Arial" pitchFamily="34" charset="0"/>
              <a:buChar char="•"/>
              <a:defRPr/>
            </a:pPr>
            <a:r>
              <a:rPr lang="en-US" sz="2700" dirty="0" smtClean="0"/>
              <a:t>Cost </a:t>
            </a:r>
            <a:r>
              <a:rPr lang="en-US" sz="2700" dirty="0" err="1" smtClean="0"/>
              <a:t>centres</a:t>
            </a:r>
            <a:r>
              <a:rPr lang="en-US" sz="2700" dirty="0" smtClean="0"/>
              <a:t> - Responsible for Expenses</a:t>
            </a:r>
          </a:p>
          <a:p>
            <a:pPr lvl="2" eaLnBrk="1" hangingPunct="1">
              <a:spcBef>
                <a:spcPts val="0"/>
              </a:spcBef>
              <a:buSzPct val="90000"/>
              <a:defRPr/>
            </a:pPr>
            <a:r>
              <a:rPr lang="en-US" sz="2600" dirty="0" smtClean="0"/>
              <a:t>Example: Production centre or service department</a:t>
            </a:r>
          </a:p>
          <a:p>
            <a:pPr marL="857250" lvl="1" eaLnBrk="1" hangingPunct="1">
              <a:spcBef>
                <a:spcPct val="45000"/>
              </a:spcBef>
              <a:buSzPct val="100000"/>
              <a:buFont typeface="Arial" pitchFamily="34" charset="0"/>
              <a:buChar char="•"/>
              <a:defRPr/>
            </a:pPr>
            <a:r>
              <a:rPr lang="en-US" sz="2700" dirty="0" smtClean="0"/>
              <a:t>Profit </a:t>
            </a:r>
            <a:r>
              <a:rPr lang="en-US" sz="2700" dirty="0" err="1" smtClean="0"/>
              <a:t>centres</a:t>
            </a:r>
            <a:r>
              <a:rPr lang="en-US" sz="2700" dirty="0" smtClean="0"/>
              <a:t> - Responsible for Revenue and Expenses</a:t>
            </a:r>
          </a:p>
          <a:p>
            <a:pPr lvl="2" eaLnBrk="1" hangingPunct="1">
              <a:spcBef>
                <a:spcPts val="0"/>
              </a:spcBef>
              <a:buSzPct val="90000"/>
              <a:defRPr/>
            </a:pPr>
            <a:r>
              <a:rPr lang="en-US" sz="2600" dirty="0" smtClean="0"/>
              <a:t>Example: Individual retail store, bank branch</a:t>
            </a:r>
          </a:p>
          <a:p>
            <a:pPr marL="857250" lvl="1" eaLnBrk="1" hangingPunct="1">
              <a:spcBef>
                <a:spcPct val="45000"/>
              </a:spcBef>
              <a:buSzPct val="100000"/>
              <a:buFont typeface="Arial" pitchFamily="34" charset="0"/>
              <a:buChar char="•"/>
              <a:defRPr/>
            </a:pPr>
            <a:r>
              <a:rPr lang="en-US" sz="2700" dirty="0" smtClean="0"/>
              <a:t>Investment </a:t>
            </a:r>
            <a:r>
              <a:rPr lang="en-US" sz="2700" dirty="0" err="1" smtClean="0"/>
              <a:t>centres</a:t>
            </a:r>
            <a:r>
              <a:rPr lang="en-US" sz="2700" dirty="0" smtClean="0"/>
              <a:t> - Responsible for: Revenue, Expenses and Return on Investment </a:t>
            </a:r>
          </a:p>
          <a:p>
            <a:pPr lvl="2" eaLnBrk="1" hangingPunct="1">
              <a:spcBef>
                <a:spcPts val="0"/>
              </a:spcBef>
              <a:buSzPct val="90000"/>
              <a:defRPr/>
            </a:pPr>
            <a:r>
              <a:rPr lang="en-US" sz="2700" dirty="0" smtClean="0"/>
              <a:t>Example: Subsidiary company</a:t>
            </a:r>
          </a:p>
        </p:txBody>
      </p:sp>
      <p:sp>
        <p:nvSpPr>
          <p:cNvPr id="51204" name="Slide Number Placeholder 3"/>
          <p:cNvSpPr>
            <a:spLocks noGrp="1"/>
          </p:cNvSpPr>
          <p:nvPr>
            <p:ph type="sldNum" sz="quarter" idx="10"/>
          </p:nvPr>
        </p:nvSpPr>
        <p:spPr>
          <a:noFill/>
        </p:spPr>
        <p:txBody>
          <a:bodyPr/>
          <a:lstStyle/>
          <a:p>
            <a:fld id="{D56F513F-45E4-4B85-9847-0EC4D5143DDB}" type="slidenum">
              <a:rPr lang="en-US" smtClean="0"/>
              <a:pPr/>
              <a:t>44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mtClean="0">
                <a:latin typeface="Arial" charset="0"/>
                <a:cs typeface="Arial" charset="0"/>
              </a:rPr>
              <a:t>Responsibility Accounting for</a:t>
            </a:r>
            <a:br>
              <a:rPr lang="en-US" smtClean="0">
                <a:latin typeface="Arial" charset="0"/>
                <a:cs typeface="Arial" charset="0"/>
              </a:rPr>
            </a:br>
            <a:r>
              <a:rPr lang="en-US" smtClean="0">
                <a:latin typeface="Arial" charset="0"/>
                <a:cs typeface="Arial" charset="0"/>
              </a:rPr>
              <a:t>Cost Centres</a:t>
            </a:r>
          </a:p>
        </p:txBody>
      </p:sp>
      <p:sp>
        <p:nvSpPr>
          <p:cNvPr id="52227" name="Rectangle 3"/>
          <p:cNvSpPr>
            <a:spLocks noGrp="1" noChangeArrowheads="1"/>
          </p:cNvSpPr>
          <p:nvPr>
            <p:ph type="body" sz="half" idx="4294967295"/>
          </p:nvPr>
        </p:nvSpPr>
        <p:spPr>
          <a:xfrm>
            <a:off x="457200" y="2057400"/>
            <a:ext cx="8664575" cy="3276600"/>
          </a:xfrm>
        </p:spPr>
        <p:txBody>
          <a:bodyPr lIns="0" tIns="0" rIns="0" bIns="0"/>
          <a:lstStyle/>
          <a:p>
            <a:pPr eaLnBrk="1" hangingPunct="1">
              <a:spcBef>
                <a:spcPct val="60000"/>
              </a:spcBef>
            </a:pPr>
            <a:r>
              <a:rPr lang="en-US" sz="2800" smtClean="0"/>
              <a:t>Based on a manager’s ability to meet budgeted goals for controllable costs</a:t>
            </a:r>
          </a:p>
          <a:p>
            <a:pPr eaLnBrk="1" hangingPunct="1">
              <a:spcBef>
                <a:spcPct val="60000"/>
              </a:spcBef>
            </a:pPr>
            <a:r>
              <a:rPr lang="en-US" sz="2800" smtClean="0"/>
              <a:t>Results in responsibility reports which compare actual controllable costs with flexible budget data:</a:t>
            </a:r>
          </a:p>
          <a:p>
            <a:pPr marL="974725" lvl="1" eaLnBrk="1" hangingPunct="1">
              <a:spcBef>
                <a:spcPts val="600"/>
              </a:spcBef>
              <a:buSzPct val="100000"/>
              <a:buFont typeface="Arial" charset="0"/>
              <a:buChar char="•"/>
            </a:pPr>
            <a:r>
              <a:rPr lang="en-US" sz="2700" smtClean="0"/>
              <a:t>Include only controllable costs in reports</a:t>
            </a:r>
          </a:p>
          <a:p>
            <a:pPr marL="974725" lvl="1" eaLnBrk="1" hangingPunct="1">
              <a:spcBef>
                <a:spcPts val="600"/>
              </a:spcBef>
              <a:buSzPct val="100000"/>
              <a:buFont typeface="Arial" charset="0"/>
              <a:buChar char="•"/>
            </a:pPr>
            <a:r>
              <a:rPr lang="en-US" sz="2700" smtClean="0"/>
              <a:t>No distinction between variable and fixed costs</a:t>
            </a:r>
          </a:p>
          <a:p>
            <a:pPr eaLnBrk="1" hangingPunct="1"/>
            <a:endParaRPr lang="en-US" sz="2800" smtClean="0"/>
          </a:p>
        </p:txBody>
      </p:sp>
      <p:sp>
        <p:nvSpPr>
          <p:cNvPr id="52228" name="Slide Number Placeholder 3"/>
          <p:cNvSpPr>
            <a:spLocks noGrp="1"/>
          </p:cNvSpPr>
          <p:nvPr>
            <p:ph type="sldNum" sz="quarter" idx="10"/>
          </p:nvPr>
        </p:nvSpPr>
        <p:spPr>
          <a:noFill/>
        </p:spPr>
        <p:txBody>
          <a:bodyPr/>
          <a:lstStyle/>
          <a:p>
            <a:fld id="{958E5755-8148-4664-B2C8-D007E29A6214}" type="slidenum">
              <a:rPr lang="en-US" smtClean="0"/>
              <a:pPr/>
              <a:t>45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53251" name="Rectangle 2"/>
          <p:cNvSpPr>
            <a:spLocks noGrp="1" noChangeArrowheads="1"/>
          </p:cNvSpPr>
          <p:nvPr>
            <p:ph type="title" idx="4294967295"/>
          </p:nvPr>
        </p:nvSpPr>
        <p:spPr>
          <a:xfrm>
            <a:off x="1349375" y="0"/>
            <a:ext cx="8251825" cy="1524000"/>
          </a:xfrm>
        </p:spPr>
        <p:txBody>
          <a:bodyPr lIns="95139" tIns="49472" rIns="95139" bIns="49472" anchorCtr="0"/>
          <a:lstStyle/>
          <a:p>
            <a:pPr eaLnBrk="1" hangingPunct="1"/>
            <a:r>
              <a:rPr lang="en-US" sz="3600" smtClean="0">
                <a:latin typeface="Arial" charset="0"/>
                <a:cs typeface="Arial" charset="0"/>
              </a:rPr>
              <a:t>Responsibility Accounting for</a:t>
            </a:r>
            <a:br>
              <a:rPr lang="en-US" sz="3600" smtClean="0">
                <a:latin typeface="Arial" charset="0"/>
                <a:cs typeface="Arial" charset="0"/>
              </a:rPr>
            </a:br>
            <a:r>
              <a:rPr lang="en-US" sz="3600" smtClean="0">
                <a:latin typeface="Arial" charset="0"/>
                <a:cs typeface="Arial" charset="0"/>
              </a:rPr>
              <a:t>Cost Centres</a:t>
            </a:r>
            <a:br>
              <a:rPr lang="en-US" sz="3600" smtClean="0">
                <a:latin typeface="Arial" charset="0"/>
                <a:cs typeface="Arial" charset="0"/>
              </a:rPr>
            </a:br>
            <a:r>
              <a:rPr lang="en-US" sz="3400" smtClean="0">
                <a:solidFill>
                  <a:srgbClr val="FF0000"/>
                </a:solidFill>
                <a:latin typeface="Arial" charset="0"/>
                <a:cs typeface="Arial" charset="0"/>
              </a:rPr>
              <a:t>Fox Manufacturing Co. – Example</a:t>
            </a:r>
          </a:p>
        </p:txBody>
      </p:sp>
      <p:sp>
        <p:nvSpPr>
          <p:cNvPr id="53252" name="Rectangle 3"/>
          <p:cNvSpPr>
            <a:spLocks noGrp="1" noChangeArrowheads="1"/>
          </p:cNvSpPr>
          <p:nvPr>
            <p:ph type="body" sz="half" idx="4294967295"/>
          </p:nvPr>
        </p:nvSpPr>
        <p:spPr>
          <a:xfrm>
            <a:off x="457200" y="1524000"/>
            <a:ext cx="8740775" cy="1524000"/>
          </a:xfrm>
          <a:solidFill>
            <a:schemeClr val="bg1"/>
          </a:solidFill>
        </p:spPr>
        <p:txBody>
          <a:bodyPr lIns="0" tIns="0" rIns="0" bIns="0" anchor="ctr"/>
          <a:lstStyle/>
          <a:p>
            <a:pPr eaLnBrk="1" hangingPunct="1"/>
            <a:r>
              <a:rPr lang="en-US" sz="2800" smtClean="0"/>
              <a:t>Assumes department manager can control all manufacturing overhead costs except depreciation, property taxes, and his own monthly salary of $4,000</a:t>
            </a:r>
          </a:p>
        </p:txBody>
      </p:sp>
      <p:sp>
        <p:nvSpPr>
          <p:cNvPr id="53253" name="Slide Number Placeholder 4"/>
          <p:cNvSpPr>
            <a:spLocks noGrp="1"/>
          </p:cNvSpPr>
          <p:nvPr>
            <p:ph type="sldNum" sz="quarter" idx="10"/>
          </p:nvPr>
        </p:nvSpPr>
        <p:spPr>
          <a:noFill/>
        </p:spPr>
        <p:txBody>
          <a:bodyPr/>
          <a:lstStyle/>
          <a:p>
            <a:fld id="{B4DF6DBE-E512-445F-856F-B6C787A8931D}" type="slidenum">
              <a:rPr lang="en-US" smtClean="0"/>
              <a:pPr/>
              <a:t>46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53255" name="Picture 6" descr="Ch11_14.jpg"/>
          <p:cNvPicPr>
            <a:picLocks noChangeAspect="1"/>
          </p:cNvPicPr>
          <p:nvPr/>
        </p:nvPicPr>
        <p:blipFill>
          <a:blip r:embed="rId2" cstate="print"/>
          <a:srcRect/>
          <a:stretch>
            <a:fillRect/>
          </a:stretch>
        </p:blipFill>
        <p:spPr bwMode="auto">
          <a:xfrm>
            <a:off x="990600" y="2971800"/>
            <a:ext cx="7667625" cy="37338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57200" y="0"/>
            <a:ext cx="9144000" cy="1447800"/>
          </a:xfrm>
        </p:spPr>
        <p:txBody>
          <a:bodyPr/>
          <a:lstStyle/>
          <a:p>
            <a:r>
              <a:rPr lang="en-CA" smtClean="0">
                <a:latin typeface="Arial" charset="0"/>
                <a:cs typeface="Arial" charset="0"/>
              </a:rPr>
              <a:t>Let’s Review</a:t>
            </a:r>
          </a:p>
        </p:txBody>
      </p:sp>
      <p:sp>
        <p:nvSpPr>
          <p:cNvPr id="54275" name="Content Placeholder 2"/>
          <p:cNvSpPr>
            <a:spLocks noGrp="1"/>
          </p:cNvSpPr>
          <p:nvPr>
            <p:ph idx="1"/>
          </p:nvPr>
        </p:nvSpPr>
        <p:spPr/>
        <p:txBody>
          <a:bodyPr/>
          <a:lstStyle/>
          <a:p>
            <a:pPr eaLnBrk="1" hangingPunct="1">
              <a:buClr>
                <a:schemeClr val="bg2"/>
              </a:buClr>
            </a:pPr>
            <a:r>
              <a:rPr lang="en-US" sz="2400" smtClean="0"/>
              <a:t>Responsibility reports for cost centres compare actual controllable costs with flexible budget data. The main feature of a Responsibility report is to:</a:t>
            </a:r>
            <a:r>
              <a:rPr lang="en-CA" sz="2400" smtClean="0"/>
              <a:t> </a:t>
            </a:r>
            <a:endParaRPr lang="en-US" sz="2400" smtClean="0"/>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areas where management would like to receive more information.</a:t>
            </a:r>
            <a:endParaRPr lang="en-US" sz="2200" smtClean="0">
              <a:solidFill>
                <a:schemeClr val="tx1"/>
              </a:solidFill>
            </a:endParaRPr>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costs where management would like more analytical information on Favourable or Unfavourable variances.</a:t>
            </a:r>
            <a:endParaRPr lang="en-US" sz="2200" smtClean="0">
              <a:solidFill>
                <a:schemeClr val="tx1"/>
              </a:solidFill>
            </a:endParaRPr>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costs where management would like to analyze the Unfavourable variances.</a:t>
            </a:r>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costs where management would like to analyze the Favourable variances.</a:t>
            </a:r>
          </a:p>
          <a:p>
            <a:endParaRPr lang="en-CA" smtClean="0"/>
          </a:p>
        </p:txBody>
      </p:sp>
      <p:sp>
        <p:nvSpPr>
          <p:cNvPr id="54276" name="Slide Number Placeholder 3"/>
          <p:cNvSpPr>
            <a:spLocks noGrp="1"/>
          </p:cNvSpPr>
          <p:nvPr>
            <p:ph type="sldNum" sz="quarter" idx="10"/>
          </p:nvPr>
        </p:nvSpPr>
        <p:spPr>
          <a:noFill/>
        </p:spPr>
        <p:txBody>
          <a:bodyPr/>
          <a:lstStyle/>
          <a:p>
            <a:fld id="{091EC616-2104-4BE7-9161-90E4F5A1570B}" type="slidenum">
              <a:rPr lang="en-US" smtClean="0"/>
              <a:pPr/>
              <a:t>47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457200" y="0"/>
            <a:ext cx="91440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5299" name="Content Placeholder 2"/>
          <p:cNvSpPr>
            <a:spLocks noGrp="1"/>
          </p:cNvSpPr>
          <p:nvPr>
            <p:ph idx="1"/>
          </p:nvPr>
        </p:nvSpPr>
        <p:spPr/>
        <p:txBody>
          <a:bodyPr/>
          <a:lstStyle/>
          <a:p>
            <a:pPr eaLnBrk="1" hangingPunct="1">
              <a:buClr>
                <a:schemeClr val="bg2"/>
              </a:buClr>
            </a:pPr>
            <a:r>
              <a:rPr lang="en-US" sz="2400" smtClean="0"/>
              <a:t>Responsibility reports for cost centres compare actual controllable costs with flexible budget data. The main feature of a Responsibility report is to:</a:t>
            </a:r>
            <a:r>
              <a:rPr lang="en-CA" sz="2400" smtClean="0"/>
              <a:t> </a:t>
            </a:r>
            <a:endParaRPr lang="en-US" sz="2400" smtClean="0"/>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areas where management would like to receive more information.</a:t>
            </a:r>
            <a:endParaRPr lang="en-US" sz="2200" smtClean="0">
              <a:solidFill>
                <a:schemeClr val="tx1"/>
              </a:solidFill>
            </a:endParaRPr>
          </a:p>
          <a:p>
            <a:pPr marL="1054100" lvl="1" indent="-571500" eaLnBrk="1" hangingPunct="1">
              <a:spcBef>
                <a:spcPts val="2000"/>
              </a:spcBef>
              <a:buClr>
                <a:srgbClr val="C00000"/>
              </a:buClr>
              <a:buSzPct val="80000"/>
              <a:buFontTx/>
              <a:buAutoNum type="alphaLcPeriod"/>
            </a:pPr>
            <a:r>
              <a:rPr lang="en-CA" sz="2200" smtClean="0">
                <a:solidFill>
                  <a:srgbClr val="FF0000"/>
                </a:solidFill>
              </a:rPr>
              <a:t>identify costs where management would like more analytical information on Favourable or Unfavourable variances.</a:t>
            </a:r>
            <a:endParaRPr lang="en-US" sz="2200" smtClean="0">
              <a:solidFill>
                <a:srgbClr val="FF0000"/>
              </a:solidFill>
            </a:endParaRPr>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costs where management would like to analyze the Unfavourable variances.</a:t>
            </a:r>
          </a:p>
          <a:p>
            <a:pPr marL="1054100" lvl="1" indent="-571500" eaLnBrk="1" hangingPunct="1">
              <a:spcBef>
                <a:spcPts val="2000"/>
              </a:spcBef>
              <a:buClr>
                <a:srgbClr val="C00000"/>
              </a:buClr>
              <a:buSzPct val="80000"/>
              <a:buFontTx/>
              <a:buAutoNum type="alphaLcPeriod"/>
            </a:pPr>
            <a:r>
              <a:rPr lang="en-CA" sz="2200" smtClean="0">
                <a:solidFill>
                  <a:schemeClr val="tx1"/>
                </a:solidFill>
              </a:rPr>
              <a:t>identify costs where management would like to analyze the Favourable variances.</a:t>
            </a:r>
            <a:endParaRPr lang="en-CA" sz="2200" smtClean="0"/>
          </a:p>
        </p:txBody>
      </p:sp>
      <p:sp>
        <p:nvSpPr>
          <p:cNvPr id="55300" name="Slide Number Placeholder 3"/>
          <p:cNvSpPr>
            <a:spLocks noGrp="1"/>
          </p:cNvSpPr>
          <p:nvPr>
            <p:ph type="sldNum" sz="quarter" idx="10"/>
          </p:nvPr>
        </p:nvSpPr>
        <p:spPr>
          <a:noFill/>
        </p:spPr>
        <p:txBody>
          <a:bodyPr/>
          <a:lstStyle/>
          <a:p>
            <a:fld id="{77A7B94F-D725-4E1F-9924-B28D6C786BED}" type="slidenum">
              <a:rPr lang="en-US" smtClean="0"/>
              <a:pPr/>
              <a:t>48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r>
              <a:rPr lang="en-US" smtClean="0">
                <a:latin typeface="Arial" charset="0"/>
                <a:cs typeface="Arial" charset="0"/>
              </a:rPr>
              <a:t>Responsibility Accounting for</a:t>
            </a:r>
            <a:br>
              <a:rPr lang="en-US" smtClean="0">
                <a:latin typeface="Arial" charset="0"/>
                <a:cs typeface="Arial" charset="0"/>
              </a:rPr>
            </a:br>
            <a:r>
              <a:rPr lang="en-US" smtClean="0">
                <a:latin typeface="Arial" charset="0"/>
                <a:cs typeface="Arial" charset="0"/>
              </a:rPr>
              <a:t>Profit Centres</a:t>
            </a:r>
          </a:p>
        </p:txBody>
      </p:sp>
      <p:sp>
        <p:nvSpPr>
          <p:cNvPr id="56323" name="Rectangle 3"/>
          <p:cNvSpPr>
            <a:spLocks noGrp="1" noChangeArrowheads="1"/>
          </p:cNvSpPr>
          <p:nvPr>
            <p:ph type="body" sz="half" idx="4294967295"/>
          </p:nvPr>
        </p:nvSpPr>
        <p:spPr>
          <a:xfrm>
            <a:off x="609600" y="1981200"/>
            <a:ext cx="7924800" cy="4238625"/>
          </a:xfrm>
        </p:spPr>
        <p:txBody>
          <a:bodyPr lIns="0" tIns="0" rIns="0" bIns="0"/>
          <a:lstStyle/>
          <a:p>
            <a:pPr eaLnBrk="1" hangingPunct="1">
              <a:lnSpc>
                <a:spcPct val="85000"/>
              </a:lnSpc>
              <a:spcBef>
                <a:spcPct val="45000"/>
              </a:spcBef>
            </a:pPr>
            <a:r>
              <a:rPr lang="en-US" sz="2800" smtClean="0"/>
              <a:t>Based on detailed information from both controllable revenues and controllable costs</a:t>
            </a:r>
          </a:p>
          <a:p>
            <a:pPr eaLnBrk="1" hangingPunct="1">
              <a:lnSpc>
                <a:spcPct val="85000"/>
              </a:lnSpc>
              <a:spcBef>
                <a:spcPct val="80000"/>
              </a:spcBef>
            </a:pPr>
            <a:r>
              <a:rPr lang="en-US" sz="2800" smtClean="0"/>
              <a:t>Manager controls operating revenues earned, such as sales</a:t>
            </a:r>
          </a:p>
          <a:p>
            <a:pPr eaLnBrk="1" hangingPunct="1">
              <a:lnSpc>
                <a:spcPct val="85000"/>
              </a:lnSpc>
              <a:spcBef>
                <a:spcPct val="80000"/>
              </a:spcBef>
            </a:pPr>
            <a:r>
              <a:rPr lang="en-US" sz="2800" smtClean="0"/>
              <a:t>Manager controls all variable costs (and expenses) incurred by the centre because they vary with sales</a:t>
            </a:r>
          </a:p>
        </p:txBody>
      </p:sp>
      <p:sp>
        <p:nvSpPr>
          <p:cNvPr id="56324" name="Slide Number Placeholder 3"/>
          <p:cNvSpPr>
            <a:spLocks noGrp="1"/>
          </p:cNvSpPr>
          <p:nvPr>
            <p:ph type="sldNum" sz="quarter" idx="10"/>
          </p:nvPr>
        </p:nvSpPr>
        <p:spPr>
          <a:noFill/>
        </p:spPr>
        <p:txBody>
          <a:bodyPr/>
          <a:lstStyle/>
          <a:p>
            <a:fld id="{EA4FFA31-DA39-440B-ADA7-E7FA0B08D7FE}" type="slidenum">
              <a:rPr lang="en-US" smtClean="0"/>
              <a:pPr/>
              <a:t>49</a:t>
            </a:fld>
            <a:endParaRPr lang="en-US" smtClean="0"/>
          </a:p>
        </p:txBody>
      </p:sp>
      <p:sp>
        <p:nvSpPr>
          <p:cNvPr id="5" name="Footer Placeholder 4"/>
          <p:cNvSpPr>
            <a:spLocks noGrp="1"/>
          </p:cNvSpPr>
          <p:nvPr>
            <p:ph type="ftr" sz="quarter" idx="11"/>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936625" y="0"/>
            <a:ext cx="8664575" cy="1524000"/>
          </a:xfrm>
        </p:spPr>
        <p:txBody>
          <a:bodyPr lIns="95139" tIns="49472" rIns="95139" bIns="49472" anchorCtr="0"/>
          <a:lstStyle/>
          <a:p>
            <a:pPr eaLnBrk="1" hangingPunct="1"/>
            <a:r>
              <a:rPr lang="en-US" sz="3600" smtClean="0">
                <a:latin typeface="Arial" charset="0"/>
                <a:cs typeface="Arial" charset="0"/>
              </a:rPr>
              <a:t>Responsibility Accounting for</a:t>
            </a:r>
            <a:br>
              <a:rPr lang="en-US" sz="3600" smtClean="0">
                <a:latin typeface="Arial" charset="0"/>
                <a:cs typeface="Arial" charset="0"/>
              </a:rPr>
            </a:br>
            <a:r>
              <a:rPr lang="en-US" sz="3600" smtClean="0">
                <a:latin typeface="Arial" charset="0"/>
                <a:cs typeface="Arial" charset="0"/>
              </a:rPr>
              <a:t>Profit Centres </a:t>
            </a:r>
            <a:br>
              <a:rPr lang="en-US" sz="3600" smtClean="0">
                <a:latin typeface="Arial" charset="0"/>
                <a:cs typeface="Arial" charset="0"/>
              </a:rPr>
            </a:br>
            <a:r>
              <a:rPr lang="en-US" sz="3600" smtClean="0">
                <a:latin typeface="Arial" charset="0"/>
                <a:cs typeface="Arial" charset="0"/>
              </a:rPr>
              <a:t> </a:t>
            </a:r>
            <a:r>
              <a:rPr lang="en-US" sz="3400" smtClean="0">
                <a:solidFill>
                  <a:srgbClr val="FF0000"/>
                </a:solidFill>
                <a:latin typeface="Arial" charset="0"/>
                <a:cs typeface="Arial" charset="0"/>
              </a:rPr>
              <a:t>Direct and Indirect Fixed Costs</a:t>
            </a:r>
          </a:p>
        </p:txBody>
      </p:sp>
      <p:sp>
        <p:nvSpPr>
          <p:cNvPr id="57347" name="Rectangle 3"/>
          <p:cNvSpPr>
            <a:spLocks noGrp="1" noChangeArrowheads="1"/>
          </p:cNvSpPr>
          <p:nvPr>
            <p:ph type="body" sz="half" idx="4294967295"/>
          </p:nvPr>
        </p:nvSpPr>
        <p:spPr>
          <a:xfrm>
            <a:off x="381000" y="1828800"/>
            <a:ext cx="8763000" cy="4724400"/>
          </a:xfrm>
        </p:spPr>
        <p:txBody>
          <a:bodyPr lIns="0" tIns="0" rIns="0" bIns="0"/>
          <a:lstStyle/>
          <a:p>
            <a:pPr eaLnBrk="1" hangingPunct="1"/>
            <a:r>
              <a:rPr lang="en-US" sz="2800" smtClean="0"/>
              <a:t>May have both direct and indirect fixed costs</a:t>
            </a:r>
          </a:p>
          <a:p>
            <a:pPr eaLnBrk="1" hangingPunct="1"/>
            <a:r>
              <a:rPr lang="en-US" sz="2800" smtClean="0"/>
              <a:t>Direct fixed costs (also called traceable costs):</a:t>
            </a:r>
          </a:p>
          <a:p>
            <a:pPr lvl="1" eaLnBrk="1" hangingPunct="1">
              <a:spcBef>
                <a:spcPts val="400"/>
              </a:spcBef>
              <a:buSzPct val="100000"/>
              <a:buFont typeface="Arial" charset="0"/>
              <a:buChar char="•"/>
            </a:pPr>
            <a:r>
              <a:rPr lang="en-US" sz="2700" smtClean="0"/>
              <a:t>Relate specifically to a responsibility centre </a:t>
            </a:r>
          </a:p>
          <a:p>
            <a:pPr lvl="1" eaLnBrk="1" hangingPunct="1">
              <a:spcBef>
                <a:spcPts val="400"/>
              </a:spcBef>
              <a:buSzPct val="100000"/>
              <a:buFont typeface="Arial" charset="0"/>
              <a:buChar char="•"/>
            </a:pPr>
            <a:r>
              <a:rPr lang="en-US" sz="2700" smtClean="0"/>
              <a:t>Incurred for the sole benefit of the centre</a:t>
            </a:r>
          </a:p>
          <a:p>
            <a:pPr lvl="1" eaLnBrk="1" hangingPunct="1">
              <a:spcBef>
                <a:spcPts val="400"/>
              </a:spcBef>
              <a:buSzPct val="100000"/>
              <a:buFont typeface="Arial" charset="0"/>
              <a:buChar char="•"/>
            </a:pPr>
            <a:r>
              <a:rPr lang="en-US" sz="2700" smtClean="0"/>
              <a:t>Mostly controllable by the profit centre manager</a:t>
            </a:r>
          </a:p>
          <a:p>
            <a:pPr eaLnBrk="1" hangingPunct="1"/>
            <a:r>
              <a:rPr lang="en-US" sz="2800" smtClean="0"/>
              <a:t>Indirect fixed costs:</a:t>
            </a:r>
            <a:endParaRPr lang="en-US" sz="2800" i="1" smtClean="0"/>
          </a:p>
          <a:p>
            <a:pPr lvl="1" eaLnBrk="1" hangingPunct="1">
              <a:spcBef>
                <a:spcPts val="400"/>
              </a:spcBef>
              <a:buSzPct val="100000"/>
              <a:buFont typeface="Arial" charset="0"/>
              <a:buChar char="•"/>
            </a:pPr>
            <a:r>
              <a:rPr lang="en-US" sz="2700" smtClean="0"/>
              <a:t>Pertain to a company's overall operating activities </a:t>
            </a:r>
          </a:p>
          <a:p>
            <a:pPr lvl="1" eaLnBrk="1" hangingPunct="1">
              <a:spcBef>
                <a:spcPts val="400"/>
              </a:spcBef>
              <a:buSzPct val="100000"/>
              <a:buFont typeface="Arial" charset="0"/>
              <a:buChar char="•"/>
            </a:pPr>
            <a:r>
              <a:rPr lang="en-US" sz="2700" smtClean="0"/>
              <a:t>Incurred for the benefit of more than one profit centre </a:t>
            </a:r>
          </a:p>
          <a:p>
            <a:pPr lvl="1" eaLnBrk="1" hangingPunct="1">
              <a:spcBef>
                <a:spcPts val="400"/>
              </a:spcBef>
              <a:buSzPct val="100000"/>
              <a:buFont typeface="Arial" charset="0"/>
              <a:buChar char="•"/>
            </a:pPr>
            <a:r>
              <a:rPr lang="en-US" sz="2700" smtClean="0"/>
              <a:t>Mostly not controllable by the profit centre manager</a:t>
            </a:r>
          </a:p>
        </p:txBody>
      </p:sp>
      <p:sp>
        <p:nvSpPr>
          <p:cNvPr id="57348" name="Slide Number Placeholder 3"/>
          <p:cNvSpPr>
            <a:spLocks noGrp="1"/>
          </p:cNvSpPr>
          <p:nvPr>
            <p:ph type="sldNum" sz="quarter" idx="10"/>
          </p:nvPr>
        </p:nvSpPr>
        <p:spPr>
          <a:noFill/>
        </p:spPr>
        <p:txBody>
          <a:bodyPr/>
          <a:lstStyle/>
          <a:p>
            <a:fld id="{685CF3FA-80BC-43FE-B55F-22BBAF18F506}" type="slidenum">
              <a:rPr lang="en-US" smtClean="0"/>
              <a:pPr/>
              <a:t>50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685800" y="0"/>
            <a:ext cx="8915400" cy="1524000"/>
          </a:xfrm>
        </p:spPr>
        <p:txBody>
          <a:bodyPr lIns="95139" tIns="49472" rIns="95139" bIns="49472" anchorCtr="0"/>
          <a:lstStyle/>
          <a:p>
            <a:pPr eaLnBrk="1" hangingPunct="1"/>
            <a:r>
              <a:rPr lang="en-US" smtClean="0">
                <a:latin typeface="Arial" charset="0"/>
                <a:cs typeface="Arial" charset="0"/>
              </a:rPr>
              <a:t>Profit Centres</a:t>
            </a:r>
            <a:br>
              <a:rPr lang="en-US" smtClean="0">
                <a:latin typeface="Arial" charset="0"/>
                <a:cs typeface="Arial" charset="0"/>
              </a:rPr>
            </a:br>
            <a:r>
              <a:rPr lang="en-US" sz="3500" smtClean="0">
                <a:solidFill>
                  <a:srgbClr val="FF0000"/>
                </a:solidFill>
                <a:latin typeface="Arial" charset="0"/>
                <a:cs typeface="Arial" charset="0"/>
              </a:rPr>
              <a:t>Responsibility Reports</a:t>
            </a:r>
          </a:p>
        </p:txBody>
      </p:sp>
      <p:sp>
        <p:nvSpPr>
          <p:cNvPr id="58371" name="Rectangle 3"/>
          <p:cNvSpPr>
            <a:spLocks noGrp="1" noChangeArrowheads="1"/>
          </p:cNvSpPr>
          <p:nvPr>
            <p:ph idx="4294967295"/>
          </p:nvPr>
        </p:nvSpPr>
        <p:spPr>
          <a:xfrm>
            <a:off x="457200" y="1828800"/>
            <a:ext cx="8686800" cy="5105400"/>
          </a:xfrm>
        </p:spPr>
        <p:txBody>
          <a:bodyPr lIns="0" tIns="0" rIns="0" bIns="0"/>
          <a:lstStyle/>
          <a:p>
            <a:pPr eaLnBrk="1" hangingPunct="1">
              <a:spcBef>
                <a:spcPts val="600"/>
              </a:spcBef>
            </a:pPr>
            <a:r>
              <a:rPr lang="en-US" sz="2800" smtClean="0"/>
              <a:t>Shows budgeted</a:t>
            </a:r>
            <a:r>
              <a:rPr lang="en-US" sz="2800" i="1" smtClean="0"/>
              <a:t> </a:t>
            </a:r>
            <a:r>
              <a:rPr lang="en-US" sz="2800" smtClean="0"/>
              <a:t>and</a:t>
            </a:r>
            <a:r>
              <a:rPr lang="en-US" sz="2800" i="1" smtClean="0"/>
              <a:t> </a:t>
            </a:r>
            <a:r>
              <a:rPr lang="en-US" sz="2800" smtClean="0"/>
              <a:t>actual</a:t>
            </a:r>
            <a:r>
              <a:rPr lang="en-US" sz="2800" i="1" smtClean="0"/>
              <a:t> </a:t>
            </a:r>
            <a:r>
              <a:rPr lang="en-US" sz="2800" smtClean="0"/>
              <a:t>controllable revenues and costs</a:t>
            </a:r>
          </a:p>
          <a:p>
            <a:pPr eaLnBrk="1" hangingPunct="1">
              <a:spcBef>
                <a:spcPts val="600"/>
              </a:spcBef>
            </a:pPr>
            <a:r>
              <a:rPr lang="en-US" sz="2800" smtClean="0"/>
              <a:t>Prepared using the cost-volume-profit income statement format:</a:t>
            </a:r>
          </a:p>
          <a:p>
            <a:pPr marL="914400" lvl="1" indent="-315913" eaLnBrk="1" hangingPunct="1">
              <a:spcBef>
                <a:spcPts val="600"/>
              </a:spcBef>
              <a:buSzPct val="100000"/>
              <a:buFont typeface="Arial" charset="0"/>
              <a:buChar char="•"/>
            </a:pPr>
            <a:r>
              <a:rPr lang="en-US" sz="2600" smtClean="0"/>
              <a:t>Deduct controllable fixed costs from the contribution margin</a:t>
            </a:r>
          </a:p>
          <a:p>
            <a:pPr marL="914400" lvl="1" indent="-315913" eaLnBrk="1" hangingPunct="1">
              <a:spcBef>
                <a:spcPts val="600"/>
              </a:spcBef>
              <a:buSzPct val="100000"/>
              <a:buFont typeface="Arial" charset="0"/>
              <a:buChar char="•"/>
            </a:pPr>
            <a:r>
              <a:rPr lang="en-US" sz="2600" smtClean="0"/>
              <a:t>Controllable margin</a:t>
            </a:r>
            <a:r>
              <a:rPr lang="en-US" sz="2600" i="1" smtClean="0"/>
              <a:t> </a:t>
            </a:r>
            <a:r>
              <a:rPr lang="en-US" sz="2600" smtClean="0"/>
              <a:t>- excess of contribution margin over controllable fixed costs – best measure of manager’s performance in controlling revenues and costs</a:t>
            </a:r>
          </a:p>
          <a:p>
            <a:pPr marL="914400" lvl="1" indent="-315913" eaLnBrk="1" hangingPunct="1">
              <a:spcBef>
                <a:spcPts val="600"/>
              </a:spcBef>
              <a:buSzPct val="100000"/>
              <a:buFont typeface="Arial" charset="0"/>
              <a:buChar char="•"/>
            </a:pPr>
            <a:r>
              <a:rPr lang="en-US" sz="2600" smtClean="0"/>
              <a:t>Do not report noncontrollable fixed costs</a:t>
            </a:r>
          </a:p>
        </p:txBody>
      </p:sp>
      <p:sp>
        <p:nvSpPr>
          <p:cNvPr id="58372" name="Slide Number Placeholder 3"/>
          <p:cNvSpPr>
            <a:spLocks noGrp="1"/>
          </p:cNvSpPr>
          <p:nvPr>
            <p:ph type="sldNum" sz="quarter" idx="10"/>
          </p:nvPr>
        </p:nvSpPr>
        <p:spPr>
          <a:noFill/>
        </p:spPr>
        <p:txBody>
          <a:bodyPr/>
          <a:lstStyle/>
          <a:p>
            <a:fld id="{C60C116C-A3BF-4907-80CE-DE9B1E035C9D}" type="slidenum">
              <a:rPr lang="en-US" smtClean="0"/>
              <a:pPr/>
              <a:t>51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lnSpc>
                <a:spcPct val="85000"/>
              </a:lnSpc>
            </a:pPr>
            <a:r>
              <a:rPr lang="en-US" smtClean="0">
                <a:latin typeface="Arial" charset="0"/>
                <a:cs typeface="Arial" charset="0"/>
              </a:rPr>
              <a:t>  Profit Centres </a:t>
            </a:r>
            <a:br>
              <a:rPr lang="en-US" smtClean="0">
                <a:latin typeface="Arial" charset="0"/>
                <a:cs typeface="Arial" charset="0"/>
              </a:rPr>
            </a:br>
            <a:r>
              <a:rPr lang="en-US" sz="3500" smtClean="0">
                <a:solidFill>
                  <a:srgbClr val="FF0000"/>
                </a:solidFill>
                <a:latin typeface="Arial" charset="0"/>
                <a:cs typeface="Arial" charset="0"/>
              </a:rPr>
              <a:t>Responsibility Reports</a:t>
            </a:r>
            <a:r>
              <a:rPr lang="en-US" smtClean="0">
                <a:latin typeface="Arial" charset="0"/>
                <a:cs typeface="Arial" charset="0"/>
              </a:rPr>
              <a:t/>
            </a:r>
            <a:br>
              <a:rPr lang="en-US" smtClean="0">
                <a:latin typeface="Arial" charset="0"/>
                <a:cs typeface="Arial" charset="0"/>
              </a:rPr>
            </a:br>
            <a:r>
              <a:rPr lang="en-US" sz="3200" smtClean="0">
                <a:latin typeface="Arial" charset="0"/>
                <a:cs typeface="Arial" charset="0"/>
              </a:rPr>
              <a:t>Marine Division – </a:t>
            </a:r>
            <a:r>
              <a:rPr lang="en-US" sz="3200" smtClean="0">
                <a:solidFill>
                  <a:srgbClr val="FF0000"/>
                </a:solidFill>
                <a:latin typeface="Arial" charset="0"/>
                <a:cs typeface="Arial" charset="0"/>
              </a:rPr>
              <a:t>Example</a:t>
            </a:r>
          </a:p>
        </p:txBody>
      </p:sp>
      <p:sp>
        <p:nvSpPr>
          <p:cNvPr id="59395" name="Rectangle 3"/>
          <p:cNvSpPr>
            <a:spLocks noGrp="1" noChangeArrowheads="1"/>
          </p:cNvSpPr>
          <p:nvPr>
            <p:ph type="body" sz="half" idx="4294967295"/>
          </p:nvPr>
        </p:nvSpPr>
        <p:spPr>
          <a:xfrm>
            <a:off x="6934200" y="2590800"/>
            <a:ext cx="2514600" cy="3124200"/>
          </a:xfrm>
          <a:ln>
            <a:solidFill>
              <a:schemeClr val="tx1"/>
            </a:solidFill>
          </a:ln>
        </p:spPr>
        <p:txBody>
          <a:bodyPr lIns="0" tIns="0" rIns="0" bIns="0" anchor="ctr"/>
          <a:lstStyle/>
          <a:p>
            <a:pPr marL="0" indent="0" algn="ctr" eaLnBrk="1" hangingPunct="1">
              <a:buClr>
                <a:srgbClr val="FF0000"/>
              </a:buClr>
              <a:buFont typeface="Wingdings" pitchFamily="2" charset="2"/>
              <a:buNone/>
            </a:pPr>
            <a:r>
              <a:rPr lang="en-US" sz="2800" b="1" smtClean="0">
                <a:latin typeface="Calibri" pitchFamily="34" charset="0"/>
              </a:rPr>
              <a:t>* $60,000 of indirect fixed costs are not controllable</a:t>
            </a:r>
          </a:p>
          <a:p>
            <a:pPr marL="0" indent="0" algn="ctr" eaLnBrk="1" hangingPunct="1">
              <a:buClr>
                <a:srgbClr val="FF0000"/>
              </a:buClr>
              <a:buFont typeface="Wingdings" pitchFamily="2" charset="2"/>
              <a:buNone/>
            </a:pPr>
            <a:r>
              <a:rPr lang="en-US" sz="2800" b="1" smtClean="0">
                <a:latin typeface="Calibri" pitchFamily="34" charset="0"/>
              </a:rPr>
              <a:t>by manager and not shown</a:t>
            </a:r>
          </a:p>
        </p:txBody>
      </p:sp>
      <p:sp>
        <p:nvSpPr>
          <p:cNvPr id="59396" name="Slide Number Placeholder 4"/>
          <p:cNvSpPr>
            <a:spLocks noGrp="1"/>
          </p:cNvSpPr>
          <p:nvPr>
            <p:ph type="sldNum" sz="quarter" idx="10"/>
          </p:nvPr>
        </p:nvSpPr>
        <p:spPr>
          <a:noFill/>
        </p:spPr>
        <p:txBody>
          <a:bodyPr/>
          <a:lstStyle/>
          <a:p>
            <a:fld id="{1D9C9236-B77C-481D-9A5D-1749484605AC}" type="slidenum">
              <a:rPr lang="en-US" smtClean="0"/>
              <a:pPr/>
              <a:t>52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59398" name="Picture 6" descr="Ch11_15.jpg"/>
          <p:cNvPicPr>
            <a:picLocks noChangeAspect="1"/>
          </p:cNvPicPr>
          <p:nvPr/>
        </p:nvPicPr>
        <p:blipFill>
          <a:blip r:embed="rId2" cstate="print"/>
          <a:srcRect/>
          <a:stretch>
            <a:fillRect/>
          </a:stretch>
        </p:blipFill>
        <p:spPr bwMode="auto">
          <a:xfrm>
            <a:off x="152400" y="1981200"/>
            <a:ext cx="6708775" cy="42783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381000" y="0"/>
            <a:ext cx="9220200" cy="1447800"/>
          </a:xfrm>
        </p:spPr>
        <p:txBody>
          <a:bodyPr/>
          <a:lstStyle/>
          <a:p>
            <a:r>
              <a:rPr lang="en-CA" smtClean="0">
                <a:latin typeface="Arial" charset="0"/>
                <a:cs typeface="Arial" charset="0"/>
              </a:rPr>
              <a:t>Let’s Review</a:t>
            </a:r>
          </a:p>
        </p:txBody>
      </p:sp>
      <p:sp>
        <p:nvSpPr>
          <p:cNvPr id="60419" name="Content Placeholder 2"/>
          <p:cNvSpPr>
            <a:spLocks noGrp="1"/>
          </p:cNvSpPr>
          <p:nvPr>
            <p:ph idx="1"/>
          </p:nvPr>
        </p:nvSpPr>
        <p:spPr/>
        <p:txBody>
          <a:bodyPr/>
          <a:lstStyle/>
          <a:p>
            <a:pPr eaLnBrk="1" hangingPunct="1">
              <a:buClr>
                <a:schemeClr val="bg2"/>
              </a:buClr>
            </a:pPr>
            <a:r>
              <a:rPr lang="en-US" sz="2600" smtClean="0"/>
              <a:t>What are the types of costs that a Profit Centre may have</a:t>
            </a:r>
            <a:r>
              <a:rPr lang="en-CA" sz="2600" smtClean="0"/>
              <a:t>? </a:t>
            </a:r>
            <a:endParaRPr lang="en-US" sz="2600" smtClean="0"/>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may have both direct and indirect fixed costs.</a:t>
            </a:r>
            <a:endParaRPr lang="en-US" sz="2400" smtClean="0">
              <a:solidFill>
                <a:schemeClr val="tx1"/>
              </a:solidFill>
            </a:endParaRP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may have only controllable costs such as fixed costs.</a:t>
            </a:r>
            <a:endParaRPr lang="en-US" sz="2400" smtClean="0">
              <a:solidFill>
                <a:schemeClr val="tx1"/>
              </a:solidFill>
            </a:endParaRP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may control its uncontrollable costs, if the costs are small enough.</a:t>
            </a: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will always include uncontrollable fixed costs.</a:t>
            </a:r>
          </a:p>
          <a:p>
            <a:endParaRPr lang="en-CA" smtClean="0"/>
          </a:p>
        </p:txBody>
      </p:sp>
      <p:sp>
        <p:nvSpPr>
          <p:cNvPr id="60420" name="Slide Number Placeholder 3"/>
          <p:cNvSpPr>
            <a:spLocks noGrp="1"/>
          </p:cNvSpPr>
          <p:nvPr>
            <p:ph type="sldNum" sz="quarter" idx="10"/>
          </p:nvPr>
        </p:nvSpPr>
        <p:spPr>
          <a:noFill/>
        </p:spPr>
        <p:txBody>
          <a:bodyPr/>
          <a:lstStyle/>
          <a:p>
            <a:fld id="{BA04FCC8-267F-4DB8-8D80-233E3199D8CA}" type="slidenum">
              <a:rPr lang="en-US" smtClean="0"/>
              <a:pPr/>
              <a:t>53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0"/>
            <a:ext cx="91440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61443" name="Content Placeholder 2"/>
          <p:cNvSpPr>
            <a:spLocks noGrp="1"/>
          </p:cNvSpPr>
          <p:nvPr>
            <p:ph idx="1"/>
          </p:nvPr>
        </p:nvSpPr>
        <p:spPr/>
        <p:txBody>
          <a:bodyPr/>
          <a:lstStyle/>
          <a:p>
            <a:pPr eaLnBrk="1" hangingPunct="1">
              <a:buClr>
                <a:schemeClr val="bg2"/>
              </a:buClr>
            </a:pPr>
            <a:r>
              <a:rPr lang="en-US" sz="2600" smtClean="0"/>
              <a:t>What are the types of costs that a Profit Centre may have</a:t>
            </a:r>
            <a:r>
              <a:rPr lang="en-CA" sz="2600" smtClean="0"/>
              <a:t>? </a:t>
            </a:r>
            <a:endParaRPr lang="en-US" sz="2600" smtClean="0"/>
          </a:p>
          <a:p>
            <a:pPr marL="1054100" lvl="1" indent="-571500" eaLnBrk="1" hangingPunct="1">
              <a:spcBef>
                <a:spcPts val="2000"/>
              </a:spcBef>
              <a:buClr>
                <a:srgbClr val="C00000"/>
              </a:buClr>
              <a:buSzPct val="80000"/>
              <a:buFontTx/>
              <a:buAutoNum type="alphaLcPeriod"/>
            </a:pPr>
            <a:r>
              <a:rPr lang="en-CA" sz="2400" smtClean="0">
                <a:solidFill>
                  <a:srgbClr val="FF0000"/>
                </a:solidFill>
              </a:rPr>
              <a:t>A profit centre may have both direct and indirect fixed costs.</a:t>
            </a:r>
            <a:endParaRPr lang="en-US" sz="2400" smtClean="0">
              <a:solidFill>
                <a:srgbClr val="FF0000"/>
              </a:solidFill>
            </a:endParaRP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may have only controllable costs such as fixed costs.</a:t>
            </a:r>
            <a:endParaRPr lang="en-US" sz="2400" smtClean="0">
              <a:solidFill>
                <a:schemeClr val="tx1"/>
              </a:solidFill>
            </a:endParaRP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may control its uncontrollable costs, if the costs are small enough.</a:t>
            </a:r>
          </a:p>
          <a:p>
            <a:pPr marL="1054100" lvl="1" indent="-571500" eaLnBrk="1" hangingPunct="1">
              <a:spcBef>
                <a:spcPts val="2000"/>
              </a:spcBef>
              <a:buClr>
                <a:srgbClr val="C00000"/>
              </a:buClr>
              <a:buSzPct val="80000"/>
              <a:buFontTx/>
              <a:buAutoNum type="alphaLcPeriod"/>
            </a:pPr>
            <a:r>
              <a:rPr lang="en-CA" sz="2400" smtClean="0">
                <a:solidFill>
                  <a:schemeClr val="tx1"/>
                </a:solidFill>
              </a:rPr>
              <a:t>A profit centre will always include uncontrollable fixed costs.</a:t>
            </a:r>
          </a:p>
          <a:p>
            <a:endParaRPr lang="en-CA" smtClean="0"/>
          </a:p>
        </p:txBody>
      </p:sp>
      <p:sp>
        <p:nvSpPr>
          <p:cNvPr id="61444" name="Slide Number Placeholder 3"/>
          <p:cNvSpPr>
            <a:spLocks noGrp="1"/>
          </p:cNvSpPr>
          <p:nvPr>
            <p:ph type="sldNum" sz="quarter" idx="10"/>
          </p:nvPr>
        </p:nvSpPr>
        <p:spPr>
          <a:noFill/>
        </p:spPr>
        <p:txBody>
          <a:bodyPr/>
          <a:lstStyle/>
          <a:p>
            <a:fld id="{60A55460-F93E-4BFE-A4AB-16FAD82984BE}" type="slidenum">
              <a:rPr lang="en-US" smtClean="0"/>
              <a:pPr/>
              <a:t>54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2467"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mtClean="0">
                <a:latin typeface="Arial" charset="0"/>
                <a:cs typeface="Arial" charset="0"/>
              </a:rPr>
              <a:t>Responsibility Accounting </a:t>
            </a:r>
            <a:br>
              <a:rPr lang="en-US" smtClean="0">
                <a:latin typeface="Arial" charset="0"/>
                <a:cs typeface="Arial" charset="0"/>
              </a:rPr>
            </a:br>
            <a:r>
              <a:rPr lang="en-US" smtClean="0">
                <a:latin typeface="Arial" charset="0"/>
                <a:cs typeface="Arial" charset="0"/>
              </a:rPr>
              <a:t>for Investment Centres  - </a:t>
            </a:r>
            <a:r>
              <a:rPr lang="en-US" sz="3500" smtClean="0">
                <a:solidFill>
                  <a:srgbClr val="FF0000"/>
                </a:solidFill>
                <a:latin typeface="Arial" charset="0"/>
                <a:cs typeface="Arial" charset="0"/>
              </a:rPr>
              <a:t>ROI</a:t>
            </a:r>
          </a:p>
        </p:txBody>
      </p:sp>
      <p:sp>
        <p:nvSpPr>
          <p:cNvPr id="62468" name="Slide Number Placeholder 4"/>
          <p:cNvSpPr>
            <a:spLocks noGrp="1"/>
          </p:cNvSpPr>
          <p:nvPr>
            <p:ph type="sldNum" sz="quarter" idx="10"/>
          </p:nvPr>
        </p:nvSpPr>
        <p:spPr>
          <a:noFill/>
        </p:spPr>
        <p:txBody>
          <a:bodyPr/>
          <a:lstStyle/>
          <a:p>
            <a:fld id="{B096C3E7-E0EB-438F-ACC8-4D8CDEC105BC}" type="slidenum">
              <a:rPr lang="en-US" smtClean="0"/>
              <a:pPr/>
              <a:t>55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2470" name="Picture 6" descr="Ch11_16.jpg"/>
          <p:cNvPicPr>
            <a:picLocks noChangeAspect="1"/>
          </p:cNvPicPr>
          <p:nvPr/>
        </p:nvPicPr>
        <p:blipFill>
          <a:blip r:embed="rId2" cstate="print"/>
          <a:srcRect/>
          <a:stretch>
            <a:fillRect/>
          </a:stretch>
        </p:blipFill>
        <p:spPr bwMode="auto">
          <a:xfrm>
            <a:off x="0" y="4876800"/>
            <a:ext cx="9601200" cy="1790700"/>
          </a:xfrm>
          <a:prstGeom prst="rect">
            <a:avLst/>
          </a:prstGeom>
          <a:noFill/>
          <a:ln w="9525">
            <a:noFill/>
            <a:miter lim="800000"/>
            <a:headEnd/>
            <a:tailEnd/>
          </a:ln>
        </p:spPr>
      </p:pic>
      <p:sp>
        <p:nvSpPr>
          <p:cNvPr id="62471" name="Rectangle 3"/>
          <p:cNvSpPr>
            <a:spLocks noGrp="1" noChangeArrowheads="1"/>
          </p:cNvSpPr>
          <p:nvPr>
            <p:ph type="body" sz="half" idx="4294967295"/>
          </p:nvPr>
        </p:nvSpPr>
        <p:spPr>
          <a:xfrm>
            <a:off x="381000" y="1524000"/>
            <a:ext cx="8839200" cy="3352800"/>
          </a:xfrm>
          <a:solidFill>
            <a:schemeClr val="bg1"/>
          </a:solidFill>
        </p:spPr>
        <p:txBody>
          <a:bodyPr lIns="0" tIns="0" rIns="0" bIns="0"/>
          <a:lstStyle/>
          <a:p>
            <a:pPr eaLnBrk="1" hangingPunct="1">
              <a:lnSpc>
                <a:spcPct val="85000"/>
              </a:lnSpc>
              <a:spcBef>
                <a:spcPct val="60000"/>
              </a:spcBef>
            </a:pPr>
            <a:r>
              <a:rPr lang="en-US" sz="2600" smtClean="0"/>
              <a:t>ROI shows the effectiveness of the manager in utilizing the assets at his or her disposal</a:t>
            </a:r>
          </a:p>
          <a:p>
            <a:pPr eaLnBrk="1" hangingPunct="1">
              <a:lnSpc>
                <a:spcPct val="85000"/>
              </a:lnSpc>
              <a:spcBef>
                <a:spcPct val="45000"/>
              </a:spcBef>
            </a:pPr>
            <a:r>
              <a:rPr lang="en-US" sz="2600" smtClean="0"/>
              <a:t>ROI is calculated as follows:</a:t>
            </a:r>
          </a:p>
          <a:p>
            <a:pPr lvl="1" eaLnBrk="1" hangingPunct="1">
              <a:lnSpc>
                <a:spcPct val="85000"/>
              </a:lnSpc>
              <a:spcBef>
                <a:spcPts val="600"/>
              </a:spcBef>
              <a:buSzPct val="100000"/>
              <a:buFont typeface="Arial" charset="0"/>
              <a:buChar char="•"/>
            </a:pPr>
            <a:r>
              <a:rPr lang="en-US" sz="2600" smtClean="0"/>
              <a:t>Operating assets include current assets and plant assets used in operations by the centre</a:t>
            </a:r>
          </a:p>
          <a:p>
            <a:pPr lvl="2" eaLnBrk="1" hangingPunct="1">
              <a:lnSpc>
                <a:spcPct val="85000"/>
              </a:lnSpc>
              <a:spcBef>
                <a:spcPts val="600"/>
              </a:spcBef>
              <a:buSzPct val="90000"/>
            </a:pPr>
            <a:r>
              <a:rPr lang="en-US" smtClean="0"/>
              <a:t>Exclude non-operating assets such as idle plant assets and land held for future use</a:t>
            </a:r>
          </a:p>
          <a:p>
            <a:pPr lvl="1" eaLnBrk="1" hangingPunct="1">
              <a:lnSpc>
                <a:spcPct val="85000"/>
              </a:lnSpc>
              <a:spcBef>
                <a:spcPts val="600"/>
              </a:spcBef>
              <a:buSzPct val="100000"/>
              <a:buFont typeface="Arial" charset="0"/>
              <a:buChar char="•"/>
            </a:pPr>
            <a:r>
              <a:rPr lang="en-US" sz="2600" smtClean="0"/>
              <a:t>Base average operating assets on the beginning and ending cost or book values of the assets</a:t>
            </a:r>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a:xfrm>
            <a:off x="914400" y="0"/>
            <a:ext cx="8686800" cy="1511300"/>
          </a:xfrm>
        </p:spPr>
        <p:txBody>
          <a:bodyPr lIns="95139" tIns="49472" rIns="95139" bIns="49472" anchorCtr="0"/>
          <a:lstStyle/>
          <a:p>
            <a:pPr eaLnBrk="1" hangingPunct="1"/>
            <a:r>
              <a:rPr lang="en-US" sz="3600" smtClean="0">
                <a:latin typeface="Arial" charset="0"/>
                <a:cs typeface="Arial" charset="0"/>
              </a:rPr>
              <a:t>Investment Centres </a:t>
            </a:r>
            <a:br>
              <a:rPr lang="en-US" sz="3600" smtClean="0">
                <a:latin typeface="Arial" charset="0"/>
                <a:cs typeface="Arial" charset="0"/>
              </a:rPr>
            </a:br>
            <a:r>
              <a:rPr lang="en-US" sz="3600" smtClean="0">
                <a:solidFill>
                  <a:srgbClr val="FF0000"/>
                </a:solidFill>
                <a:latin typeface="Arial" charset="0"/>
                <a:cs typeface="Arial" charset="0"/>
              </a:rPr>
              <a:t>Responsibility Report  </a:t>
            </a:r>
            <a:br>
              <a:rPr lang="en-US" sz="3600" smtClean="0">
                <a:solidFill>
                  <a:srgbClr val="FF0000"/>
                </a:solidFill>
                <a:latin typeface="Arial" charset="0"/>
                <a:cs typeface="Arial" charset="0"/>
              </a:rPr>
            </a:br>
            <a:r>
              <a:rPr lang="en-US" sz="3400" smtClean="0">
                <a:latin typeface="Arial" charset="0"/>
                <a:cs typeface="Arial" charset="0"/>
              </a:rPr>
              <a:t>Marine Division – </a:t>
            </a:r>
            <a:r>
              <a:rPr lang="en-US" sz="3400" smtClean="0">
                <a:solidFill>
                  <a:srgbClr val="FF0000"/>
                </a:solidFill>
                <a:latin typeface="Arial" charset="0"/>
                <a:cs typeface="Arial" charset="0"/>
              </a:rPr>
              <a:t>Example</a:t>
            </a:r>
          </a:p>
        </p:txBody>
      </p:sp>
      <p:cxnSp>
        <p:nvCxnSpPr>
          <p:cNvPr id="63491" name="AutoShape 5"/>
          <p:cNvCxnSpPr>
            <a:cxnSpLocks noChangeShapeType="1"/>
          </p:cNvCxnSpPr>
          <p:nvPr/>
        </p:nvCxnSpPr>
        <p:spPr bwMode="auto">
          <a:xfrm>
            <a:off x="609600" y="3810000"/>
            <a:ext cx="1371600" cy="990600"/>
          </a:xfrm>
          <a:prstGeom prst="bentConnector3">
            <a:avLst>
              <a:gd name="adj1" fmla="val 50000"/>
            </a:avLst>
          </a:prstGeom>
          <a:noFill/>
          <a:ln w="28575">
            <a:solidFill>
              <a:schemeClr val="hlink"/>
            </a:solidFill>
            <a:miter lim="800000"/>
            <a:headEnd/>
            <a:tailEnd type="triangle" w="med" len="med"/>
          </a:ln>
        </p:spPr>
      </p:cxnSp>
      <p:sp>
        <p:nvSpPr>
          <p:cNvPr id="63492" name="Slide Number Placeholder 5"/>
          <p:cNvSpPr>
            <a:spLocks noGrp="1"/>
          </p:cNvSpPr>
          <p:nvPr>
            <p:ph type="sldNum" sz="quarter" idx="10"/>
          </p:nvPr>
        </p:nvSpPr>
        <p:spPr>
          <a:noFill/>
        </p:spPr>
        <p:txBody>
          <a:bodyPr/>
          <a:lstStyle/>
          <a:p>
            <a:fld id="{CEC46190-7ED2-47E5-B867-843D3A2C7E5A}" type="slidenum">
              <a:rPr lang="en-US" smtClean="0"/>
              <a:pPr/>
              <a:t>56</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63494" name="Picture 7" descr="Ch11_17.jpg"/>
          <p:cNvPicPr>
            <a:picLocks noChangeAspect="1"/>
          </p:cNvPicPr>
          <p:nvPr/>
        </p:nvPicPr>
        <p:blipFill>
          <a:blip r:embed="rId2" cstate="print"/>
          <a:srcRect/>
          <a:stretch>
            <a:fillRect/>
          </a:stretch>
        </p:blipFill>
        <p:spPr bwMode="auto">
          <a:xfrm>
            <a:off x="2133600" y="1524000"/>
            <a:ext cx="7467600" cy="5795963"/>
          </a:xfrm>
          <a:prstGeom prst="rect">
            <a:avLst/>
          </a:prstGeom>
          <a:noFill/>
          <a:ln w="9525">
            <a:noFill/>
            <a:miter lim="800000"/>
            <a:headEnd/>
            <a:tailEnd/>
          </a:ln>
        </p:spPr>
      </p:pic>
      <p:sp>
        <p:nvSpPr>
          <p:cNvPr id="63495" name="Rectangle 3"/>
          <p:cNvSpPr>
            <a:spLocks noGrp="1" noChangeArrowheads="1"/>
          </p:cNvSpPr>
          <p:nvPr>
            <p:ph type="body" sz="half" idx="4294967295"/>
          </p:nvPr>
        </p:nvSpPr>
        <p:spPr>
          <a:xfrm>
            <a:off x="228600" y="2286000"/>
            <a:ext cx="1828800" cy="1600200"/>
          </a:xfrm>
          <a:solidFill>
            <a:schemeClr val="bg1"/>
          </a:solidFill>
          <a:ln>
            <a:solidFill>
              <a:srgbClr val="C00000"/>
            </a:solidFill>
          </a:ln>
        </p:spPr>
        <p:txBody>
          <a:bodyPr lIns="0" tIns="0" rIns="0" bIns="0" anchor="ctr"/>
          <a:lstStyle/>
          <a:p>
            <a:pPr algn="ctr" eaLnBrk="1" hangingPunct="1">
              <a:lnSpc>
                <a:spcPct val="90000"/>
              </a:lnSpc>
              <a:buFontTx/>
              <a:buNone/>
            </a:pPr>
            <a:r>
              <a:rPr lang="en-US" sz="2400" smtClean="0"/>
              <a:t>All fixed costs </a:t>
            </a:r>
          </a:p>
          <a:p>
            <a:pPr algn="ctr" eaLnBrk="1" hangingPunct="1">
              <a:lnSpc>
                <a:spcPct val="90000"/>
              </a:lnSpc>
              <a:buFontTx/>
              <a:buNone/>
            </a:pPr>
            <a:r>
              <a:rPr lang="en-US" sz="2400" smtClean="0"/>
              <a:t>are</a:t>
            </a:r>
          </a:p>
          <a:p>
            <a:pPr algn="ctr" eaLnBrk="1" hangingPunct="1">
              <a:lnSpc>
                <a:spcPct val="90000"/>
              </a:lnSpc>
              <a:buFontTx/>
              <a:buNone/>
            </a:pPr>
            <a:r>
              <a:rPr lang="en-US" sz="2400" smtClean="0"/>
              <a:t>controllable </a:t>
            </a:r>
          </a:p>
          <a:p>
            <a:pPr algn="ctr" eaLnBrk="1" hangingPunct="1">
              <a:lnSpc>
                <a:spcPct val="90000"/>
              </a:lnSpc>
              <a:buFontTx/>
              <a:buNone/>
            </a:pPr>
            <a:r>
              <a:rPr lang="en-US" sz="2400" smtClean="0"/>
              <a:t>by manager</a:t>
            </a:r>
          </a:p>
        </p:txBody>
      </p:sp>
    </p:spTree>
  </p:cSld>
  <p:clrMapOvr>
    <a:masterClrMapping/>
  </p:clrMapOvr>
  <p:transition>
    <p:wipe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idx="4294967295"/>
          </p:nvPr>
        </p:nvSpPr>
        <p:spPr>
          <a:xfrm>
            <a:off x="2057400" y="533400"/>
            <a:ext cx="7315200" cy="644525"/>
          </a:xfrm>
        </p:spPr>
        <p:txBody>
          <a:bodyPr lIns="95139" tIns="49472" rIns="95139" bIns="49472" anchorCtr="0"/>
          <a:lstStyle/>
          <a:p>
            <a:pPr eaLnBrk="1" hangingPunct="1"/>
            <a:r>
              <a:rPr lang="en-US" smtClean="0">
                <a:latin typeface="Arial" charset="0"/>
                <a:cs typeface="Arial" charset="0"/>
              </a:rPr>
              <a:t>Judgemental Factors in ROI</a:t>
            </a:r>
          </a:p>
        </p:txBody>
      </p:sp>
      <p:sp>
        <p:nvSpPr>
          <p:cNvPr id="64515" name="Rectangle 3"/>
          <p:cNvSpPr>
            <a:spLocks noGrp="1" noChangeArrowheads="1"/>
          </p:cNvSpPr>
          <p:nvPr>
            <p:ph type="body" sz="half" idx="4294967295"/>
          </p:nvPr>
        </p:nvSpPr>
        <p:spPr>
          <a:xfrm>
            <a:off x="609600" y="2286000"/>
            <a:ext cx="8305800" cy="3959225"/>
          </a:xfrm>
        </p:spPr>
        <p:txBody>
          <a:bodyPr lIns="0" tIns="0" rIns="0" bIns="0"/>
          <a:lstStyle/>
          <a:p>
            <a:pPr eaLnBrk="1" hangingPunct="1"/>
            <a:r>
              <a:rPr lang="en-US" sz="2800" smtClean="0"/>
              <a:t>Valuation of operating assets:</a:t>
            </a:r>
          </a:p>
          <a:p>
            <a:pPr marL="915988" lvl="1" eaLnBrk="1" hangingPunct="1">
              <a:buSzPct val="100000"/>
              <a:buFont typeface="Arial" charset="0"/>
              <a:buChar char="•"/>
            </a:pPr>
            <a:r>
              <a:rPr lang="en-US" sz="2700" smtClean="0"/>
              <a:t>May be valued at acquisition cost, book value, appraised value, or market value</a:t>
            </a:r>
            <a:endParaRPr lang="en-US" smtClean="0">
              <a:solidFill>
                <a:schemeClr val="tx1"/>
              </a:solidFill>
            </a:endParaRPr>
          </a:p>
          <a:p>
            <a:pPr eaLnBrk="1" hangingPunct="1"/>
            <a:r>
              <a:rPr lang="en-US" sz="2800" smtClean="0"/>
              <a:t>Margin (income) measure:</a:t>
            </a:r>
          </a:p>
          <a:p>
            <a:pPr marL="915988" lvl="1" eaLnBrk="1" hangingPunct="1">
              <a:buSzPct val="100000"/>
              <a:buFont typeface="Arial" charset="0"/>
              <a:buChar char="•"/>
            </a:pPr>
            <a:r>
              <a:rPr lang="en-US" sz="2700" smtClean="0"/>
              <a:t>May be controllable margin, income from operations, or net income</a:t>
            </a:r>
          </a:p>
        </p:txBody>
      </p:sp>
      <p:sp>
        <p:nvSpPr>
          <p:cNvPr id="64516" name="Slide Number Placeholder 3"/>
          <p:cNvSpPr>
            <a:spLocks noGrp="1"/>
          </p:cNvSpPr>
          <p:nvPr>
            <p:ph type="sldNum" sz="quarter" idx="10"/>
          </p:nvPr>
        </p:nvSpPr>
        <p:spPr>
          <a:noFill/>
        </p:spPr>
        <p:txBody>
          <a:bodyPr/>
          <a:lstStyle/>
          <a:p>
            <a:fld id="{B53A2AC0-0B1D-4CFC-BEA8-B5924EBAC895}" type="slidenum">
              <a:rPr lang="en-US" smtClean="0"/>
              <a:pPr/>
              <a:t>57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5539" name="Rectangle 2"/>
          <p:cNvSpPr>
            <a:spLocks noGrp="1" noChangeArrowheads="1"/>
          </p:cNvSpPr>
          <p:nvPr>
            <p:ph type="title" idx="4294967295"/>
          </p:nvPr>
        </p:nvSpPr>
        <p:spPr>
          <a:xfrm>
            <a:off x="1676400" y="381000"/>
            <a:ext cx="7467600" cy="644525"/>
          </a:xfrm>
        </p:spPr>
        <p:txBody>
          <a:bodyPr lIns="95139" tIns="49472" rIns="95139" bIns="49472" anchorCtr="0"/>
          <a:lstStyle/>
          <a:p>
            <a:pPr eaLnBrk="1" hangingPunct="1"/>
            <a:r>
              <a:rPr lang="en-US" smtClean="0">
                <a:latin typeface="Arial" charset="0"/>
                <a:cs typeface="Arial" charset="0"/>
              </a:rPr>
              <a:t>Improving ROI</a:t>
            </a:r>
          </a:p>
        </p:txBody>
      </p:sp>
      <p:sp>
        <p:nvSpPr>
          <p:cNvPr id="65540" name="Rectangle 3"/>
          <p:cNvSpPr>
            <a:spLocks noGrp="1" noChangeArrowheads="1"/>
          </p:cNvSpPr>
          <p:nvPr>
            <p:ph type="body" sz="half" idx="4294967295"/>
          </p:nvPr>
        </p:nvSpPr>
        <p:spPr>
          <a:xfrm>
            <a:off x="457200" y="1524000"/>
            <a:ext cx="8763000" cy="5105400"/>
          </a:xfrm>
          <a:solidFill>
            <a:schemeClr val="bg1"/>
          </a:solidFill>
        </p:spPr>
        <p:txBody>
          <a:bodyPr lIns="0" tIns="0" rIns="0" bIns="0"/>
          <a:lstStyle/>
          <a:p>
            <a:pPr eaLnBrk="1" hangingPunct="1"/>
            <a:r>
              <a:rPr lang="en-US" sz="2600" smtClean="0"/>
              <a:t>ROI can be improved by:</a:t>
            </a:r>
          </a:p>
          <a:p>
            <a:pPr lvl="1" eaLnBrk="1" hangingPunct="1">
              <a:spcBef>
                <a:spcPct val="0"/>
              </a:spcBef>
              <a:buSzPct val="100000"/>
              <a:buFont typeface="Arial" charset="0"/>
              <a:buChar char="•"/>
            </a:pPr>
            <a:r>
              <a:rPr lang="en-US" sz="2600" smtClean="0"/>
              <a:t>Increasing controllable margin</a:t>
            </a:r>
            <a:r>
              <a:rPr lang="en-US" sz="2600" i="1" smtClean="0"/>
              <a:t> or</a:t>
            </a:r>
          </a:p>
          <a:p>
            <a:pPr lvl="1" eaLnBrk="1" hangingPunct="1">
              <a:spcBef>
                <a:spcPct val="0"/>
              </a:spcBef>
              <a:buSzPct val="100000"/>
              <a:buFont typeface="Arial" charset="0"/>
              <a:buChar char="•"/>
            </a:pPr>
            <a:r>
              <a:rPr lang="en-US" sz="2600" smtClean="0"/>
              <a:t>Reducing average operating assets</a:t>
            </a:r>
          </a:p>
          <a:p>
            <a:pPr eaLnBrk="1" hangingPunct="1"/>
            <a:r>
              <a:rPr lang="en-US" sz="2600" smtClean="0"/>
              <a:t>Expanded formula of ROI:</a:t>
            </a:r>
          </a:p>
          <a:p>
            <a:pPr eaLnBrk="1" hangingPunct="1"/>
            <a:endParaRPr lang="en-US" sz="1200" smtClean="0"/>
          </a:p>
          <a:p>
            <a:pPr eaLnBrk="1" hangingPunct="1"/>
            <a:endParaRPr lang="en-US" sz="1200" smtClean="0"/>
          </a:p>
          <a:p>
            <a:pPr eaLnBrk="1" hangingPunct="1"/>
            <a:endParaRPr lang="en-US" sz="2800" smtClean="0"/>
          </a:p>
          <a:p>
            <a:pPr eaLnBrk="1" hangingPunct="1"/>
            <a:endParaRPr lang="en-US" sz="2800" smtClean="0"/>
          </a:p>
          <a:p>
            <a:r>
              <a:rPr lang="en-US" sz="2600" smtClean="0"/>
              <a:t>Profit margin shows how the operating margin can be improved by increasing the margin on each dollar of sales.</a:t>
            </a:r>
          </a:p>
          <a:p>
            <a:r>
              <a:rPr lang="en-US" sz="2600" smtClean="0"/>
              <a:t>Investment turnover shows how investment turnover can be improved by generating more sales for each dollar invested.</a:t>
            </a:r>
          </a:p>
          <a:p>
            <a:pPr>
              <a:buFont typeface="Wingdings" pitchFamily="2" charset="2"/>
              <a:buNone/>
            </a:pPr>
            <a:endParaRPr lang="en-US" sz="2800" smtClean="0"/>
          </a:p>
        </p:txBody>
      </p:sp>
      <p:sp>
        <p:nvSpPr>
          <p:cNvPr id="65541" name="Slide Number Placeholder 4"/>
          <p:cNvSpPr>
            <a:spLocks noGrp="1"/>
          </p:cNvSpPr>
          <p:nvPr>
            <p:ph type="sldNum" sz="quarter" idx="10"/>
          </p:nvPr>
        </p:nvSpPr>
        <p:spPr>
          <a:noFill/>
        </p:spPr>
        <p:txBody>
          <a:bodyPr/>
          <a:lstStyle/>
          <a:p>
            <a:fld id="{396A1100-A084-48DE-83DD-EE1942193269}" type="slidenum">
              <a:rPr lang="en-US" smtClean="0"/>
              <a:pPr/>
              <a:t>58</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5543" name="Picture 6" descr="Ch11_18.jpg"/>
          <p:cNvPicPr>
            <a:picLocks noChangeAspect="1"/>
          </p:cNvPicPr>
          <p:nvPr/>
        </p:nvPicPr>
        <p:blipFill>
          <a:blip r:embed="rId2" cstate="print"/>
          <a:srcRect/>
          <a:stretch>
            <a:fillRect/>
          </a:stretch>
        </p:blipFill>
        <p:spPr bwMode="auto">
          <a:xfrm>
            <a:off x="0" y="3276600"/>
            <a:ext cx="9601200" cy="14763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1752600" y="228600"/>
            <a:ext cx="7467600" cy="990600"/>
          </a:xfrm>
        </p:spPr>
        <p:txBody>
          <a:bodyPr lIns="95139" tIns="49472" rIns="95139" bIns="49472" anchorCtr="0"/>
          <a:lstStyle/>
          <a:p>
            <a:pPr eaLnBrk="1" hangingPunct="1"/>
            <a:r>
              <a:rPr lang="en-US" smtClean="0">
                <a:latin typeface="Arial" charset="0"/>
                <a:cs typeface="Arial" charset="0"/>
              </a:rPr>
              <a:t>Improving ROI</a:t>
            </a:r>
            <a:br>
              <a:rPr lang="en-US" smtClean="0">
                <a:latin typeface="Arial" charset="0"/>
                <a:cs typeface="Arial" charset="0"/>
              </a:rPr>
            </a:br>
            <a:r>
              <a:rPr lang="en-US" smtClean="0">
                <a:latin typeface="Arial" charset="0"/>
                <a:cs typeface="Arial" charset="0"/>
              </a:rPr>
              <a:t> </a:t>
            </a:r>
            <a:r>
              <a:rPr lang="en-US" smtClean="0">
                <a:solidFill>
                  <a:srgbClr val="FF0000"/>
                </a:solidFill>
                <a:latin typeface="Arial" charset="0"/>
                <a:cs typeface="Arial" charset="0"/>
              </a:rPr>
              <a:t>Marine Division – Example</a:t>
            </a:r>
          </a:p>
        </p:txBody>
      </p:sp>
      <p:sp>
        <p:nvSpPr>
          <p:cNvPr id="66563" name="Rectangle 3"/>
          <p:cNvSpPr>
            <a:spLocks noGrp="1" noChangeArrowheads="1"/>
          </p:cNvSpPr>
          <p:nvPr>
            <p:ph type="body" sz="half" idx="4294967295"/>
          </p:nvPr>
        </p:nvSpPr>
        <p:spPr>
          <a:xfrm>
            <a:off x="533400" y="2057400"/>
            <a:ext cx="8458200" cy="1066800"/>
          </a:xfrm>
        </p:spPr>
        <p:txBody>
          <a:bodyPr lIns="0" tIns="0" rIns="0" bIns="0"/>
          <a:lstStyle/>
          <a:p>
            <a:pPr eaLnBrk="1" hangingPunct="1">
              <a:spcBef>
                <a:spcPts val="1200"/>
              </a:spcBef>
            </a:pPr>
            <a:r>
              <a:rPr lang="en-US" sz="2800" smtClean="0"/>
              <a:t>Assume the following data for Marine Division of Mantle Manufacturing:</a:t>
            </a:r>
          </a:p>
        </p:txBody>
      </p:sp>
      <p:sp>
        <p:nvSpPr>
          <p:cNvPr id="66564" name="Slide Number Placeholder 4"/>
          <p:cNvSpPr>
            <a:spLocks noGrp="1"/>
          </p:cNvSpPr>
          <p:nvPr>
            <p:ph type="sldNum" sz="quarter" idx="10"/>
          </p:nvPr>
        </p:nvSpPr>
        <p:spPr>
          <a:noFill/>
        </p:spPr>
        <p:txBody>
          <a:bodyPr/>
          <a:lstStyle/>
          <a:p>
            <a:fld id="{90FFE87E-4A47-4B33-9DB7-02648178C5BD}" type="slidenum">
              <a:rPr lang="en-US" smtClean="0"/>
              <a:pPr/>
              <a:t>59</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6566" name="Picture 6" descr="Ch11_19.jpg"/>
          <p:cNvPicPr>
            <a:picLocks noChangeAspect="1"/>
          </p:cNvPicPr>
          <p:nvPr/>
        </p:nvPicPr>
        <p:blipFill>
          <a:blip r:embed="rId2" cstate="print"/>
          <a:srcRect/>
          <a:stretch>
            <a:fillRect/>
          </a:stretch>
        </p:blipFill>
        <p:spPr bwMode="auto">
          <a:xfrm>
            <a:off x="0" y="3505200"/>
            <a:ext cx="9601200" cy="20955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1524000"/>
            <a:ext cx="96012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7587" name="Rectangle 2"/>
          <p:cNvSpPr>
            <a:spLocks noGrp="1" noChangeArrowheads="1"/>
          </p:cNvSpPr>
          <p:nvPr>
            <p:ph type="title" idx="4294967295"/>
          </p:nvPr>
        </p:nvSpPr>
        <p:spPr>
          <a:xfrm>
            <a:off x="882650" y="0"/>
            <a:ext cx="8718550" cy="1524000"/>
          </a:xfrm>
        </p:spPr>
        <p:txBody>
          <a:bodyPr lIns="95139" tIns="49472" rIns="95139" bIns="49472" anchorCtr="0"/>
          <a:lstStyle/>
          <a:p>
            <a:pPr eaLnBrk="1" hangingPunct="1"/>
            <a:r>
              <a:rPr lang="en-US" sz="3600" smtClean="0">
                <a:latin typeface="Arial" charset="0"/>
                <a:cs typeface="Arial" charset="0"/>
              </a:rPr>
              <a:t>Improving ROI</a:t>
            </a:r>
            <a:br>
              <a:rPr lang="en-US" sz="3600" smtClean="0">
                <a:latin typeface="Arial" charset="0"/>
                <a:cs typeface="Arial" charset="0"/>
              </a:rPr>
            </a:br>
            <a:r>
              <a:rPr lang="en-US" sz="3600" smtClean="0">
                <a:solidFill>
                  <a:srgbClr val="FF0000"/>
                </a:solidFill>
                <a:latin typeface="Arial" charset="0"/>
                <a:cs typeface="Arial" charset="0"/>
              </a:rPr>
              <a:t>Marine Division – Example</a:t>
            </a:r>
          </a:p>
        </p:txBody>
      </p:sp>
      <p:sp>
        <p:nvSpPr>
          <p:cNvPr id="67588" name="Slide Number Placeholder 6"/>
          <p:cNvSpPr>
            <a:spLocks noGrp="1"/>
          </p:cNvSpPr>
          <p:nvPr>
            <p:ph type="sldNum" sz="quarter" idx="10"/>
          </p:nvPr>
        </p:nvSpPr>
        <p:spPr>
          <a:noFill/>
        </p:spPr>
        <p:txBody>
          <a:bodyPr/>
          <a:lstStyle/>
          <a:p>
            <a:fld id="{4136BDF6-936F-4FB9-BDD0-26922209C4B8}" type="slidenum">
              <a:rPr lang="en-US" smtClean="0"/>
              <a:pPr/>
              <a:t>60</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pic>
        <p:nvPicPr>
          <p:cNvPr id="67590" name="Picture 8" descr="Ch11_20.jpg"/>
          <p:cNvPicPr>
            <a:picLocks noChangeAspect="1"/>
          </p:cNvPicPr>
          <p:nvPr/>
        </p:nvPicPr>
        <p:blipFill>
          <a:blip r:embed="rId2" cstate="print"/>
          <a:srcRect/>
          <a:stretch>
            <a:fillRect/>
          </a:stretch>
        </p:blipFill>
        <p:spPr bwMode="auto">
          <a:xfrm>
            <a:off x="0" y="1981200"/>
            <a:ext cx="9601200" cy="2024063"/>
          </a:xfrm>
          <a:prstGeom prst="rect">
            <a:avLst/>
          </a:prstGeom>
          <a:noFill/>
          <a:ln w="9525">
            <a:noFill/>
            <a:miter lim="800000"/>
            <a:headEnd/>
            <a:tailEnd/>
          </a:ln>
        </p:spPr>
      </p:pic>
      <p:pic>
        <p:nvPicPr>
          <p:cNvPr id="67591" name="Picture 9" descr="Ch11_21.jpg"/>
          <p:cNvPicPr>
            <a:picLocks noChangeAspect="1"/>
          </p:cNvPicPr>
          <p:nvPr/>
        </p:nvPicPr>
        <p:blipFill>
          <a:blip r:embed="rId3" cstate="print"/>
          <a:srcRect/>
          <a:stretch>
            <a:fillRect/>
          </a:stretch>
        </p:blipFill>
        <p:spPr bwMode="auto">
          <a:xfrm>
            <a:off x="0" y="4572000"/>
            <a:ext cx="9601200" cy="2071688"/>
          </a:xfrm>
          <a:prstGeom prst="rect">
            <a:avLst/>
          </a:prstGeom>
          <a:noFill/>
          <a:ln w="9525">
            <a:noFill/>
            <a:miter lim="800000"/>
            <a:headEnd/>
            <a:tailEnd/>
          </a:ln>
        </p:spPr>
      </p:pic>
      <p:sp>
        <p:nvSpPr>
          <p:cNvPr id="67592" name="Rectangle 9"/>
          <p:cNvSpPr>
            <a:spLocks noChangeArrowheads="1"/>
          </p:cNvSpPr>
          <p:nvPr/>
        </p:nvSpPr>
        <p:spPr bwMode="auto">
          <a:xfrm>
            <a:off x="228600" y="4191000"/>
            <a:ext cx="8435975" cy="381000"/>
          </a:xfrm>
          <a:prstGeom prst="rect">
            <a:avLst/>
          </a:prstGeom>
          <a:noFill/>
          <a:ln w="9525">
            <a:noFill/>
            <a:miter lim="800000"/>
            <a:headEnd/>
            <a:tailEnd/>
          </a:ln>
        </p:spPr>
        <p:txBody>
          <a:bodyPr lIns="96653" tIns="48326" rIns="96653" bIns="48326"/>
          <a:lstStyle/>
          <a:p>
            <a:pPr marL="361950" indent="-361950" defTabSz="966788" eaLnBrk="1" hangingPunct="1">
              <a:lnSpc>
                <a:spcPct val="90000"/>
              </a:lnSpc>
              <a:spcBef>
                <a:spcPct val="20000"/>
              </a:spcBef>
              <a:buClr>
                <a:srgbClr val="953735"/>
              </a:buClr>
              <a:buSzPct val="80000"/>
              <a:buFont typeface="Wingdings" pitchFamily="2" charset="2"/>
              <a:buChar char="Ø"/>
            </a:pPr>
            <a:r>
              <a:rPr lang="en-US" sz="2800">
                <a:latin typeface="Cambria" pitchFamily="18" charset="0"/>
              </a:rPr>
              <a:t>Decrease variable and fixed costs by 10.72%.</a:t>
            </a:r>
          </a:p>
        </p:txBody>
      </p:sp>
      <p:sp>
        <p:nvSpPr>
          <p:cNvPr id="67593" name="Rectangle 3"/>
          <p:cNvSpPr>
            <a:spLocks noGrp="1" noChangeArrowheads="1"/>
          </p:cNvSpPr>
          <p:nvPr>
            <p:ph type="body" sz="half" idx="4294967295"/>
          </p:nvPr>
        </p:nvSpPr>
        <p:spPr>
          <a:xfrm>
            <a:off x="228600" y="1524000"/>
            <a:ext cx="8915400" cy="457200"/>
          </a:xfrm>
          <a:solidFill>
            <a:schemeClr val="bg1"/>
          </a:solidFill>
        </p:spPr>
        <p:txBody>
          <a:bodyPr lIns="0" tIns="0" rIns="0" bIns="0" anchor="b"/>
          <a:lstStyle/>
          <a:p>
            <a:pPr eaLnBrk="1" hangingPunct="1">
              <a:lnSpc>
                <a:spcPct val="90000"/>
              </a:lnSpc>
            </a:pPr>
            <a:r>
              <a:rPr lang="en-US" sz="2800" smtClean="0"/>
              <a:t>Increasing sales by 25%</a:t>
            </a:r>
          </a:p>
        </p:txBody>
      </p:sp>
    </p:spTree>
  </p:cSld>
  <p:clrMapOvr>
    <a:masterClrMapping/>
  </p:clrMapOvr>
  <p:transition>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882650" y="0"/>
            <a:ext cx="8718550" cy="1524000"/>
          </a:xfrm>
        </p:spPr>
        <p:txBody>
          <a:bodyPr lIns="95139" tIns="49472" rIns="95139" bIns="49472" anchorCtr="0"/>
          <a:lstStyle/>
          <a:p>
            <a:pPr eaLnBrk="1" hangingPunct="1"/>
            <a:r>
              <a:rPr lang="en-US" sz="3600" smtClean="0">
                <a:latin typeface="Arial" charset="0"/>
                <a:cs typeface="Arial" charset="0"/>
              </a:rPr>
              <a:t>Improving ROI</a:t>
            </a:r>
            <a:br>
              <a:rPr lang="en-US" sz="3600" smtClean="0">
                <a:latin typeface="Arial" charset="0"/>
                <a:cs typeface="Arial" charset="0"/>
              </a:rPr>
            </a:br>
            <a:r>
              <a:rPr lang="en-US" sz="3600" smtClean="0">
                <a:solidFill>
                  <a:srgbClr val="FF0000"/>
                </a:solidFill>
                <a:latin typeface="Arial" charset="0"/>
                <a:cs typeface="Arial" charset="0"/>
              </a:rPr>
              <a:t>Marine Division – Example</a:t>
            </a:r>
          </a:p>
        </p:txBody>
      </p:sp>
      <p:sp>
        <p:nvSpPr>
          <p:cNvPr id="68611" name="Rectangle 9"/>
          <p:cNvSpPr>
            <a:spLocks noChangeArrowheads="1"/>
          </p:cNvSpPr>
          <p:nvPr/>
        </p:nvSpPr>
        <p:spPr bwMode="auto">
          <a:xfrm>
            <a:off x="457200" y="2362200"/>
            <a:ext cx="8283575" cy="381000"/>
          </a:xfrm>
          <a:prstGeom prst="rect">
            <a:avLst/>
          </a:prstGeom>
          <a:noFill/>
          <a:ln w="9525">
            <a:noFill/>
            <a:miter lim="800000"/>
            <a:headEnd/>
            <a:tailEnd/>
          </a:ln>
        </p:spPr>
        <p:txBody>
          <a:bodyPr lIns="96653" tIns="48326" rIns="96653" bIns="48326"/>
          <a:lstStyle/>
          <a:p>
            <a:pPr marL="361950" indent="-361950" defTabSz="966788" eaLnBrk="1" hangingPunct="1">
              <a:lnSpc>
                <a:spcPct val="90000"/>
              </a:lnSpc>
              <a:spcBef>
                <a:spcPct val="20000"/>
              </a:spcBef>
              <a:buClr>
                <a:srgbClr val="953735"/>
              </a:buClr>
              <a:buSzPct val="80000"/>
              <a:buFont typeface="Wingdings" pitchFamily="2" charset="2"/>
              <a:buChar char="Ø"/>
            </a:pPr>
            <a:r>
              <a:rPr lang="en-US" sz="2800">
                <a:latin typeface="Cambria" pitchFamily="18" charset="0"/>
              </a:rPr>
              <a:t>Reducing average operating assets by 20%</a:t>
            </a:r>
          </a:p>
        </p:txBody>
      </p:sp>
      <p:sp>
        <p:nvSpPr>
          <p:cNvPr id="68612" name="Slide Number Placeholder 4"/>
          <p:cNvSpPr>
            <a:spLocks noGrp="1"/>
          </p:cNvSpPr>
          <p:nvPr>
            <p:ph type="sldNum" sz="quarter" idx="10"/>
          </p:nvPr>
        </p:nvSpPr>
        <p:spPr>
          <a:noFill/>
        </p:spPr>
        <p:txBody>
          <a:bodyPr/>
          <a:lstStyle/>
          <a:p>
            <a:fld id="{0D1AC1DE-9BA7-497A-8AC9-850EA11A89E5}" type="slidenum">
              <a:rPr lang="en-US" smtClean="0"/>
              <a:pPr/>
              <a:t>61</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8614" name="Picture 6" descr="Ch11_22.jpg"/>
          <p:cNvPicPr>
            <a:picLocks noChangeAspect="1"/>
          </p:cNvPicPr>
          <p:nvPr/>
        </p:nvPicPr>
        <p:blipFill>
          <a:blip r:embed="rId2" cstate="print"/>
          <a:srcRect/>
          <a:stretch>
            <a:fillRect/>
          </a:stretch>
        </p:blipFill>
        <p:spPr bwMode="auto">
          <a:xfrm>
            <a:off x="0" y="3124200"/>
            <a:ext cx="9601200" cy="20320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a:t>
            </a:r>
          </a:p>
        </p:txBody>
      </p:sp>
      <p:sp>
        <p:nvSpPr>
          <p:cNvPr id="69635" name="Rectangle 3"/>
          <p:cNvSpPr>
            <a:spLocks noChangeArrowheads="1"/>
          </p:cNvSpPr>
          <p:nvPr/>
        </p:nvSpPr>
        <p:spPr bwMode="auto">
          <a:xfrm>
            <a:off x="609600" y="1905000"/>
            <a:ext cx="8382000" cy="4648200"/>
          </a:xfrm>
          <a:prstGeom prst="rect">
            <a:avLst/>
          </a:prstGeom>
          <a:noFill/>
          <a:ln w="19050">
            <a:noFill/>
            <a:miter lim="800000"/>
            <a:headEnd/>
            <a:tailEnd/>
          </a:ln>
        </p:spPr>
        <p:txBody>
          <a:bodyPr lIns="96644" tIns="48322" rIns="96644" bIns="48322" anchor="ctr"/>
          <a:lstStyle/>
          <a:p>
            <a:pPr eaLnBrk="1" hangingPunct="1">
              <a:spcBef>
                <a:spcPts val="1800"/>
              </a:spcBef>
              <a:buClr>
                <a:schemeClr val="bg2"/>
              </a:buClr>
            </a:pPr>
            <a:r>
              <a:rPr lang="en-CA" sz="2800">
                <a:latin typeface="Cambria" pitchFamily="18" charset="0"/>
              </a:rPr>
              <a:t>T</a:t>
            </a:r>
            <a:r>
              <a:rPr lang="en-US" sz="2800">
                <a:latin typeface="Cambria" pitchFamily="18" charset="0"/>
              </a:rPr>
              <a:t>he formula for calculating the ROI for an investment centre is:</a:t>
            </a:r>
            <a:r>
              <a:rPr lang="en-CA" sz="2800">
                <a:latin typeface="Cambria" pitchFamily="18" charset="0"/>
              </a:rPr>
              <a:t> </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latin typeface="Cambria" pitchFamily="18" charset="0"/>
              </a:rPr>
              <a:t>Operating Income X Sales/Operating Assets = ROI.</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latin typeface="Cambria" pitchFamily="18" charset="0"/>
              </a:rPr>
              <a:t>(Operating Income /Sales) X (Sales /Operating Assets) = ROI.</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US" sz="2800">
                <a:latin typeface="Cambria" pitchFamily="18" charset="0"/>
              </a:rPr>
              <a:t>Controllable Margin /Average Operating Assets = ROI.</a:t>
            </a:r>
            <a:endParaRPr lang="en-CA"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latin typeface="Cambria" pitchFamily="18" charset="0"/>
              </a:rPr>
              <a:t>Both b. and c. are correct</a:t>
            </a:r>
          </a:p>
        </p:txBody>
      </p:sp>
      <p:sp>
        <p:nvSpPr>
          <p:cNvPr id="69636" name="Slide Number Placeholder 3"/>
          <p:cNvSpPr>
            <a:spLocks noGrp="1"/>
          </p:cNvSpPr>
          <p:nvPr>
            <p:ph type="sldNum" sz="quarter" idx="10"/>
          </p:nvPr>
        </p:nvSpPr>
        <p:spPr>
          <a:noFill/>
        </p:spPr>
        <p:txBody>
          <a:bodyPr/>
          <a:lstStyle/>
          <a:p>
            <a:fld id="{F3511FB2-2BC8-4CE4-AACB-66F82ACCCDB6}" type="slidenum">
              <a:rPr lang="en-US" smtClean="0"/>
              <a:pPr/>
              <a:t>62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70659" name="Rectangle 5"/>
          <p:cNvSpPr>
            <a:spLocks noChangeArrowheads="1"/>
          </p:cNvSpPr>
          <p:nvPr/>
        </p:nvSpPr>
        <p:spPr bwMode="auto">
          <a:xfrm>
            <a:off x="609600" y="1905000"/>
            <a:ext cx="8382000" cy="4648200"/>
          </a:xfrm>
          <a:prstGeom prst="rect">
            <a:avLst/>
          </a:prstGeom>
          <a:noFill/>
          <a:ln w="19050">
            <a:noFill/>
            <a:miter lim="800000"/>
            <a:headEnd/>
            <a:tailEnd/>
          </a:ln>
        </p:spPr>
        <p:txBody>
          <a:bodyPr lIns="96644" tIns="48322" rIns="96644" bIns="48322" anchor="ctr"/>
          <a:lstStyle/>
          <a:p>
            <a:pPr eaLnBrk="1" hangingPunct="1">
              <a:spcBef>
                <a:spcPts val="1800"/>
              </a:spcBef>
              <a:buClr>
                <a:schemeClr val="bg2"/>
              </a:buClr>
            </a:pPr>
            <a:r>
              <a:rPr lang="en-CA" sz="2800">
                <a:latin typeface="Cambria" pitchFamily="18" charset="0"/>
              </a:rPr>
              <a:t>T</a:t>
            </a:r>
            <a:r>
              <a:rPr lang="en-US" sz="2800">
                <a:latin typeface="Cambria" pitchFamily="18" charset="0"/>
              </a:rPr>
              <a:t>he formula for calculating the ROI for an investment centre is:</a:t>
            </a:r>
            <a:r>
              <a:rPr lang="en-CA" sz="2800">
                <a:latin typeface="Cambria" pitchFamily="18" charset="0"/>
              </a:rPr>
              <a:t> </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latin typeface="Cambria" pitchFamily="18" charset="0"/>
              </a:rPr>
              <a:t>Operating Income X Sales/Operating Assets = ROI.</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latin typeface="Cambria" pitchFamily="18" charset="0"/>
              </a:rPr>
              <a:t>(Operating Income /Sales) X (Sales /Operating Assets) = ROI.</a:t>
            </a:r>
            <a:endParaRPr lang="en-US" sz="2800">
              <a:latin typeface="Cambria" pitchFamily="18" charset="0"/>
            </a:endParaRPr>
          </a:p>
          <a:p>
            <a:pPr marL="1054100" lvl="1" indent="-571500" eaLnBrk="1" hangingPunct="1">
              <a:spcBef>
                <a:spcPts val="1800"/>
              </a:spcBef>
              <a:buClr>
                <a:srgbClr val="C00000"/>
              </a:buClr>
              <a:buSzPct val="80000"/>
              <a:buFontTx/>
              <a:buAutoNum type="alphaLcPeriod"/>
            </a:pPr>
            <a:r>
              <a:rPr lang="en-US" sz="2800">
                <a:latin typeface="Cambria" pitchFamily="18" charset="0"/>
              </a:rPr>
              <a:t>Controllable Margin /Average Operating Assets = ROI.</a:t>
            </a:r>
            <a:endParaRPr lang="en-CA" sz="2800">
              <a:latin typeface="Cambria" pitchFamily="18" charset="0"/>
            </a:endParaRPr>
          </a:p>
          <a:p>
            <a:pPr marL="1054100" lvl="1" indent="-571500" eaLnBrk="1" hangingPunct="1">
              <a:spcBef>
                <a:spcPts val="1800"/>
              </a:spcBef>
              <a:buClr>
                <a:srgbClr val="C00000"/>
              </a:buClr>
              <a:buSzPct val="80000"/>
              <a:buFontTx/>
              <a:buAutoNum type="alphaLcPeriod"/>
            </a:pPr>
            <a:r>
              <a:rPr lang="en-CA" sz="2800">
                <a:solidFill>
                  <a:srgbClr val="FF0000"/>
                </a:solidFill>
                <a:latin typeface="Cambria" pitchFamily="18" charset="0"/>
              </a:rPr>
              <a:t>Both b. and c. are correct</a:t>
            </a:r>
            <a:endParaRPr lang="en-US" sz="2800">
              <a:solidFill>
                <a:srgbClr val="FF0000"/>
              </a:solidFill>
              <a:latin typeface="Cambria" pitchFamily="18" charset="0"/>
            </a:endParaRPr>
          </a:p>
        </p:txBody>
      </p:sp>
      <p:sp>
        <p:nvSpPr>
          <p:cNvPr id="70660" name="Slide Number Placeholder 3"/>
          <p:cNvSpPr>
            <a:spLocks noGrp="1"/>
          </p:cNvSpPr>
          <p:nvPr>
            <p:ph type="sldNum" sz="quarter" idx="10"/>
          </p:nvPr>
        </p:nvSpPr>
        <p:spPr>
          <a:noFill/>
        </p:spPr>
        <p:txBody>
          <a:bodyPr/>
          <a:lstStyle/>
          <a:p>
            <a:fld id="{349148C9-F573-428B-8B20-18B569F86E33}" type="slidenum">
              <a:rPr lang="en-US" smtClean="0"/>
              <a:pPr/>
              <a:t>63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idx="4294967295"/>
          </p:nvPr>
        </p:nvSpPr>
        <p:spPr>
          <a:xfrm>
            <a:off x="1066800" y="0"/>
            <a:ext cx="8534400" cy="1524000"/>
          </a:xfrm>
        </p:spPr>
        <p:txBody>
          <a:bodyPr lIns="95139" tIns="49472" rIns="95139" bIns="49472" anchorCtr="0"/>
          <a:lstStyle/>
          <a:p>
            <a:pPr eaLnBrk="1" hangingPunct="1"/>
            <a:r>
              <a:rPr lang="en-US" smtClean="0">
                <a:latin typeface="Arial" charset="0"/>
                <a:cs typeface="Arial" charset="0"/>
              </a:rPr>
              <a:t>Residual Income – Another Performance Measurement</a:t>
            </a:r>
          </a:p>
        </p:txBody>
      </p:sp>
      <p:sp>
        <p:nvSpPr>
          <p:cNvPr id="71683" name="Rectangle 3"/>
          <p:cNvSpPr>
            <a:spLocks noGrp="1" noChangeArrowheads="1"/>
          </p:cNvSpPr>
          <p:nvPr>
            <p:ph type="body" sz="half" idx="4294967295"/>
          </p:nvPr>
        </p:nvSpPr>
        <p:spPr>
          <a:xfrm>
            <a:off x="609600" y="1981200"/>
            <a:ext cx="8312150" cy="2667000"/>
          </a:xfrm>
        </p:spPr>
        <p:txBody>
          <a:bodyPr lIns="0" tIns="0" rIns="0" bIns="0"/>
          <a:lstStyle/>
          <a:p>
            <a:pPr eaLnBrk="1" hangingPunct="1"/>
            <a:r>
              <a:rPr lang="en-US" sz="2800" smtClean="0"/>
              <a:t>Most companies use ROI to evaluate investment performance</a:t>
            </a:r>
          </a:p>
          <a:p>
            <a:pPr eaLnBrk="1" hangingPunct="1"/>
            <a:r>
              <a:rPr lang="en-US" sz="2800" smtClean="0"/>
              <a:t>Significant disadvantage – ignores the minimum rate of return on operating assets</a:t>
            </a:r>
          </a:p>
          <a:p>
            <a:pPr marL="914400" lvl="1" indent="-315913" eaLnBrk="1" hangingPunct="1">
              <a:buSzPct val="100000"/>
              <a:buFont typeface="Arial" charset="0"/>
              <a:buChar char="•"/>
            </a:pPr>
            <a:r>
              <a:rPr lang="en-US" sz="2700" smtClean="0"/>
              <a:t>Rate at which cost are covered and a profit earned</a:t>
            </a:r>
          </a:p>
        </p:txBody>
      </p:sp>
      <p:sp>
        <p:nvSpPr>
          <p:cNvPr id="71684" name="Slide Number Placeholder 3"/>
          <p:cNvSpPr>
            <a:spLocks noGrp="1"/>
          </p:cNvSpPr>
          <p:nvPr>
            <p:ph type="sldNum" sz="quarter" idx="10"/>
          </p:nvPr>
        </p:nvSpPr>
        <p:spPr>
          <a:noFill/>
        </p:spPr>
        <p:txBody>
          <a:bodyPr/>
          <a:lstStyle/>
          <a:p>
            <a:fld id="{F0A81C42-AEA8-420F-8E07-7ABE7D6A85D2}" type="slidenum">
              <a:rPr lang="en-US" smtClean="0"/>
              <a:pPr/>
              <a:t>64</a:t>
            </a:fld>
            <a:endParaRPr lang="en-US" smtClean="0"/>
          </a:p>
        </p:txBody>
      </p:sp>
      <p:sp>
        <p:nvSpPr>
          <p:cNvPr id="5" name="Footer Placeholder 4"/>
          <p:cNvSpPr>
            <a:spLocks noGrp="1"/>
          </p:cNvSpPr>
          <p:nvPr>
            <p:ph type="ftr" sz="quarter" idx="11"/>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mtClean="0">
                <a:latin typeface="Arial" charset="0"/>
                <a:cs typeface="Arial" charset="0"/>
              </a:rPr>
              <a:t>Residual Income Compared </a:t>
            </a:r>
            <a:br>
              <a:rPr lang="en-US" smtClean="0">
                <a:latin typeface="Arial" charset="0"/>
                <a:cs typeface="Arial" charset="0"/>
              </a:rPr>
            </a:br>
            <a:r>
              <a:rPr lang="en-US" smtClean="0">
                <a:latin typeface="Arial" charset="0"/>
                <a:cs typeface="Arial" charset="0"/>
              </a:rPr>
              <a:t>to ROI</a:t>
            </a:r>
          </a:p>
        </p:txBody>
      </p:sp>
      <p:sp>
        <p:nvSpPr>
          <p:cNvPr id="72707" name="Rectangle 3"/>
          <p:cNvSpPr>
            <a:spLocks noGrp="1" noChangeArrowheads="1"/>
          </p:cNvSpPr>
          <p:nvPr>
            <p:ph type="body" sz="half" idx="4294967295"/>
          </p:nvPr>
        </p:nvSpPr>
        <p:spPr>
          <a:xfrm>
            <a:off x="533400" y="1905000"/>
            <a:ext cx="8382000" cy="2667000"/>
          </a:xfrm>
        </p:spPr>
        <p:txBody>
          <a:bodyPr lIns="0" tIns="0" rIns="0" bIns="0"/>
          <a:lstStyle/>
          <a:p>
            <a:pPr eaLnBrk="1" hangingPunct="1"/>
            <a:r>
              <a:rPr lang="en-US" sz="2800" smtClean="0"/>
              <a:t>Use the residual income approach to evaluate performance using the minimum rate of return</a:t>
            </a:r>
          </a:p>
          <a:p>
            <a:pPr eaLnBrk="1" hangingPunct="1"/>
            <a:r>
              <a:rPr lang="en-US" sz="2800" smtClean="0"/>
              <a:t>Residual Income: The income that remains after subtracting  from controllable margin the minimum rate of return on average operating assets</a:t>
            </a:r>
          </a:p>
        </p:txBody>
      </p:sp>
      <p:sp>
        <p:nvSpPr>
          <p:cNvPr id="72708" name="Slide Number Placeholder 3"/>
          <p:cNvSpPr>
            <a:spLocks noGrp="1"/>
          </p:cNvSpPr>
          <p:nvPr>
            <p:ph type="sldNum" sz="quarter" idx="10"/>
          </p:nvPr>
        </p:nvSpPr>
        <p:spPr>
          <a:noFill/>
        </p:spPr>
        <p:txBody>
          <a:bodyPr/>
          <a:lstStyle/>
          <a:p>
            <a:fld id="{9A8857EB-9B47-4965-9333-A928518F1B1B}" type="slidenum">
              <a:rPr lang="en-US" smtClean="0"/>
              <a:pPr/>
              <a:t>65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1676400" y="0"/>
            <a:ext cx="7924800" cy="1495425"/>
          </a:xfrm>
        </p:spPr>
        <p:txBody>
          <a:bodyPr lIns="95139" tIns="49472" rIns="95139" bIns="49472" anchorCtr="0"/>
          <a:lstStyle/>
          <a:p>
            <a:pPr eaLnBrk="1" hangingPunct="1"/>
            <a:r>
              <a:rPr lang="en-US" sz="3600" smtClean="0">
                <a:latin typeface="Arial" charset="0"/>
                <a:cs typeface="Arial" charset="0"/>
              </a:rPr>
              <a:t>Residual Income – </a:t>
            </a:r>
            <a:br>
              <a:rPr lang="en-US" sz="3600" smtClean="0">
                <a:latin typeface="Arial" charset="0"/>
                <a:cs typeface="Arial" charset="0"/>
              </a:rPr>
            </a:br>
            <a:r>
              <a:rPr lang="en-US" sz="3600" smtClean="0">
                <a:latin typeface="Arial" charset="0"/>
                <a:cs typeface="Arial" charset="0"/>
              </a:rPr>
              <a:t>Another Performance Measurement </a:t>
            </a:r>
            <a:br>
              <a:rPr lang="en-US" sz="3600" smtClean="0">
                <a:latin typeface="Arial" charset="0"/>
                <a:cs typeface="Arial" charset="0"/>
              </a:rPr>
            </a:br>
            <a:r>
              <a:rPr lang="en-US" sz="3600" smtClean="0">
                <a:solidFill>
                  <a:srgbClr val="FF0000"/>
                </a:solidFill>
                <a:latin typeface="Arial" charset="0"/>
                <a:cs typeface="Arial" charset="0"/>
              </a:rPr>
              <a:t>– Example</a:t>
            </a:r>
          </a:p>
        </p:txBody>
      </p:sp>
      <p:sp>
        <p:nvSpPr>
          <p:cNvPr id="73731" name="Rectangle 3"/>
          <p:cNvSpPr>
            <a:spLocks noGrp="1" noChangeArrowheads="1"/>
          </p:cNvSpPr>
          <p:nvPr>
            <p:ph type="body" sz="half" idx="4294967295"/>
          </p:nvPr>
        </p:nvSpPr>
        <p:spPr>
          <a:xfrm>
            <a:off x="457200" y="1905000"/>
            <a:ext cx="8839200" cy="5029200"/>
          </a:xfrm>
        </p:spPr>
        <p:txBody>
          <a:bodyPr lIns="0" tIns="0" rIns="0" bIns="0"/>
          <a:lstStyle/>
          <a:p>
            <a:pPr eaLnBrk="1" hangingPunct="1">
              <a:lnSpc>
                <a:spcPct val="120000"/>
              </a:lnSpc>
            </a:pPr>
            <a:r>
              <a:rPr lang="en-US" sz="2800" smtClean="0"/>
              <a:t>Electronics Division has the following ROI:</a:t>
            </a:r>
          </a:p>
          <a:p>
            <a:pPr eaLnBrk="1" hangingPunct="1">
              <a:lnSpc>
                <a:spcPct val="120000"/>
              </a:lnSpc>
            </a:pPr>
            <a:endParaRPr lang="en-US" sz="1200" smtClean="0"/>
          </a:p>
          <a:p>
            <a:pPr eaLnBrk="1" hangingPunct="1"/>
            <a:endParaRPr lang="en-US" sz="2800" smtClean="0"/>
          </a:p>
          <a:p>
            <a:pPr eaLnBrk="1" hangingPunct="1"/>
            <a:endParaRPr lang="en-US" sz="2800" smtClean="0"/>
          </a:p>
          <a:p>
            <a:pPr eaLnBrk="1" hangingPunct="1"/>
            <a:endParaRPr lang="en-US" sz="2800" smtClean="0"/>
          </a:p>
          <a:p>
            <a:pPr eaLnBrk="1" hangingPunct="1"/>
            <a:r>
              <a:rPr lang="en-US" sz="2800" smtClean="0"/>
              <a:t>Considering producing a new product – </a:t>
            </a:r>
            <a:r>
              <a:rPr lang="en-US" sz="2800" i="1" smtClean="0"/>
              <a:t>Tracker</a:t>
            </a:r>
          </a:p>
          <a:p>
            <a:pPr eaLnBrk="1" hangingPunct="1"/>
            <a:r>
              <a:rPr lang="en-US" sz="2800" smtClean="0"/>
              <a:t>To produce the product, operating assets increase $2,000,000</a:t>
            </a:r>
          </a:p>
          <a:p>
            <a:pPr eaLnBrk="1" hangingPunct="1"/>
            <a:r>
              <a:rPr lang="en-US" sz="2800" i="1" smtClean="0"/>
              <a:t>Tracker</a:t>
            </a:r>
            <a:r>
              <a:rPr lang="en-US" sz="2800" smtClean="0"/>
              <a:t> expected to generate an additional $260,000 of controllable margin </a:t>
            </a:r>
          </a:p>
        </p:txBody>
      </p:sp>
      <p:sp>
        <p:nvSpPr>
          <p:cNvPr id="73732" name="Slide Number Placeholder 4"/>
          <p:cNvSpPr>
            <a:spLocks noGrp="1"/>
          </p:cNvSpPr>
          <p:nvPr>
            <p:ph type="sldNum" sz="quarter" idx="10"/>
          </p:nvPr>
        </p:nvSpPr>
        <p:spPr>
          <a:noFill/>
        </p:spPr>
        <p:txBody>
          <a:bodyPr/>
          <a:lstStyle/>
          <a:p>
            <a:fld id="{DCC4C1C6-DD37-42D3-BC18-6D016079E2F8}" type="slidenum">
              <a:rPr lang="en-US" smtClean="0"/>
              <a:pPr/>
              <a:t>66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73734" name="Picture 6" descr="Ch11_23.jpg"/>
          <p:cNvPicPr>
            <a:picLocks noChangeAspect="1"/>
          </p:cNvPicPr>
          <p:nvPr/>
        </p:nvPicPr>
        <p:blipFill>
          <a:blip r:embed="rId2" cstate="print"/>
          <a:srcRect/>
          <a:stretch>
            <a:fillRect/>
          </a:stretch>
        </p:blipFill>
        <p:spPr bwMode="auto">
          <a:xfrm>
            <a:off x="0" y="2362200"/>
            <a:ext cx="9601200" cy="18351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1600200" y="0"/>
            <a:ext cx="8001000" cy="1524000"/>
          </a:xfrm>
        </p:spPr>
        <p:txBody>
          <a:bodyPr lIns="95139" tIns="49472" rIns="95139" bIns="49472" anchorCtr="0"/>
          <a:lstStyle/>
          <a:p>
            <a:pPr eaLnBrk="1" hangingPunct="1"/>
            <a:r>
              <a:rPr lang="en-US" sz="3600" smtClean="0">
                <a:latin typeface="Arial" charset="0"/>
                <a:cs typeface="Arial" charset="0"/>
              </a:rPr>
              <a:t>Residual Income – </a:t>
            </a:r>
            <a:br>
              <a:rPr lang="en-US" sz="3600" smtClean="0">
                <a:latin typeface="Arial" charset="0"/>
                <a:cs typeface="Arial" charset="0"/>
              </a:rPr>
            </a:br>
            <a:r>
              <a:rPr lang="en-US" sz="3600" smtClean="0">
                <a:latin typeface="Arial" charset="0"/>
                <a:cs typeface="Arial" charset="0"/>
              </a:rPr>
              <a:t>Another Performance Measurement </a:t>
            </a:r>
            <a:br>
              <a:rPr lang="en-US" sz="3600" smtClean="0">
                <a:latin typeface="Arial" charset="0"/>
                <a:cs typeface="Arial" charset="0"/>
              </a:rPr>
            </a:br>
            <a:r>
              <a:rPr lang="en-US" sz="3600" smtClean="0">
                <a:solidFill>
                  <a:srgbClr val="FF0000"/>
                </a:solidFill>
                <a:latin typeface="Arial" charset="0"/>
                <a:cs typeface="Arial" charset="0"/>
              </a:rPr>
              <a:t>– Example: Continued</a:t>
            </a:r>
          </a:p>
        </p:txBody>
      </p:sp>
      <p:sp>
        <p:nvSpPr>
          <p:cNvPr id="74755" name="Rectangle 3"/>
          <p:cNvSpPr>
            <a:spLocks noGrp="1" noChangeArrowheads="1"/>
          </p:cNvSpPr>
          <p:nvPr>
            <p:ph type="body" sz="half" idx="4294967295"/>
          </p:nvPr>
        </p:nvSpPr>
        <p:spPr>
          <a:xfrm>
            <a:off x="304800" y="1905000"/>
            <a:ext cx="8664575" cy="4648200"/>
          </a:xfrm>
        </p:spPr>
        <p:txBody>
          <a:bodyPr lIns="0" tIns="0" rIns="0" bIns="0"/>
          <a:lstStyle/>
          <a:p>
            <a:pPr eaLnBrk="1" hangingPunct="1">
              <a:lnSpc>
                <a:spcPct val="120000"/>
              </a:lnSpc>
            </a:pPr>
            <a:r>
              <a:rPr lang="en-US" sz="2800" smtClean="0"/>
              <a:t>Making </a:t>
            </a:r>
            <a:r>
              <a:rPr lang="en-US" sz="2800" i="1" smtClean="0"/>
              <a:t>Tracker</a:t>
            </a:r>
            <a:r>
              <a:rPr lang="en-US" sz="2800" smtClean="0"/>
              <a:t> reduces ROI from 20% to 18%:</a:t>
            </a:r>
          </a:p>
          <a:p>
            <a:pPr eaLnBrk="1" hangingPunct="1">
              <a:lnSpc>
                <a:spcPct val="120000"/>
              </a:lnSpc>
            </a:pPr>
            <a:endParaRPr lang="en-US" sz="2800" smtClean="0"/>
          </a:p>
          <a:p>
            <a:pPr eaLnBrk="1" hangingPunct="1"/>
            <a:endParaRPr lang="en-US" sz="2800" smtClean="0"/>
          </a:p>
          <a:p>
            <a:pPr eaLnBrk="1" hangingPunct="1"/>
            <a:endParaRPr lang="en-US" sz="2800" smtClean="0"/>
          </a:p>
          <a:p>
            <a:pPr eaLnBrk="1" hangingPunct="1"/>
            <a:endParaRPr lang="en-US" sz="1200" smtClean="0"/>
          </a:p>
          <a:p>
            <a:pPr eaLnBrk="1" hangingPunct="1">
              <a:spcBef>
                <a:spcPct val="0"/>
              </a:spcBef>
            </a:pPr>
            <a:r>
              <a:rPr lang="en-US" sz="2800" smtClean="0"/>
              <a:t>If Electronics only uses ROI, they would not produce </a:t>
            </a:r>
            <a:r>
              <a:rPr lang="en-US" sz="2800" i="1" smtClean="0"/>
              <a:t>Tracker</a:t>
            </a:r>
          </a:p>
          <a:p>
            <a:pPr eaLnBrk="1" hangingPunct="1"/>
            <a:r>
              <a:rPr lang="en-US" sz="2800" smtClean="0"/>
              <a:t>However, if Electronics has a minimum rate of return of 10%, </a:t>
            </a:r>
            <a:r>
              <a:rPr lang="en-US" sz="2800" i="1" smtClean="0"/>
              <a:t>Tracker</a:t>
            </a:r>
            <a:r>
              <a:rPr lang="en-US" sz="2800" smtClean="0"/>
              <a:t> would be produced because its ROI, 13%, is greater</a:t>
            </a:r>
          </a:p>
        </p:txBody>
      </p:sp>
      <p:sp>
        <p:nvSpPr>
          <p:cNvPr id="74756" name="Slide Number Placeholder 4"/>
          <p:cNvSpPr>
            <a:spLocks noGrp="1"/>
          </p:cNvSpPr>
          <p:nvPr>
            <p:ph type="sldNum" sz="quarter" idx="10"/>
          </p:nvPr>
        </p:nvSpPr>
        <p:spPr>
          <a:noFill/>
        </p:spPr>
        <p:txBody>
          <a:bodyPr/>
          <a:lstStyle/>
          <a:p>
            <a:fld id="{6460CD7D-820F-4FAB-95EC-EFDF43C5080F}" type="slidenum">
              <a:rPr lang="en-US" smtClean="0"/>
              <a:pPr/>
              <a:t>67</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74758" name="Picture 6" descr="Ch11_24.jpg"/>
          <p:cNvPicPr>
            <a:picLocks noChangeAspect="1"/>
          </p:cNvPicPr>
          <p:nvPr/>
        </p:nvPicPr>
        <p:blipFill>
          <a:blip r:embed="rId2" cstate="print"/>
          <a:srcRect/>
          <a:stretch>
            <a:fillRect/>
          </a:stretch>
        </p:blipFill>
        <p:spPr bwMode="auto">
          <a:xfrm>
            <a:off x="0" y="2590800"/>
            <a:ext cx="9601200" cy="14303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noChangeArrowheads="1"/>
          </p:cNvSpPr>
          <p:nvPr>
            <p:ph type="body" sz="half" idx="4294967295"/>
          </p:nvPr>
        </p:nvSpPr>
        <p:spPr>
          <a:xfrm>
            <a:off x="457200" y="1752600"/>
            <a:ext cx="8893175" cy="5334000"/>
          </a:xfrm>
        </p:spPr>
        <p:txBody>
          <a:bodyPr lIns="0" tIns="0" rIns="0" bIns="0"/>
          <a:lstStyle/>
          <a:p>
            <a:pPr eaLnBrk="1" hangingPunct="1">
              <a:lnSpc>
                <a:spcPct val="120000"/>
              </a:lnSpc>
            </a:pPr>
            <a:r>
              <a:rPr lang="en-US" sz="2800" smtClean="0"/>
              <a:t>The residual income for </a:t>
            </a:r>
            <a:r>
              <a:rPr lang="en-US" sz="2800" i="1" smtClean="0"/>
              <a:t>Tracker:</a:t>
            </a:r>
          </a:p>
          <a:p>
            <a:pPr eaLnBrk="1" hangingPunct="1">
              <a:lnSpc>
                <a:spcPct val="120000"/>
              </a:lnSpc>
            </a:pPr>
            <a:endParaRPr lang="en-US" sz="2800" smtClean="0"/>
          </a:p>
          <a:p>
            <a:pPr eaLnBrk="1" hangingPunct="1">
              <a:lnSpc>
                <a:spcPct val="90000"/>
              </a:lnSpc>
            </a:pPr>
            <a:endParaRPr lang="en-US" sz="2800" smtClean="0"/>
          </a:p>
          <a:p>
            <a:pPr eaLnBrk="1" hangingPunct="1">
              <a:lnSpc>
                <a:spcPct val="90000"/>
              </a:lnSpc>
            </a:pPr>
            <a:endParaRPr lang="en-US" sz="1400" smtClean="0"/>
          </a:p>
          <a:p>
            <a:pPr eaLnBrk="1" hangingPunct="1">
              <a:lnSpc>
                <a:spcPct val="90000"/>
              </a:lnSpc>
              <a:spcBef>
                <a:spcPts val="1800"/>
              </a:spcBef>
            </a:pPr>
            <a:r>
              <a:rPr lang="en-US" sz="2800" smtClean="0"/>
              <a:t>With </a:t>
            </a:r>
            <a:r>
              <a:rPr lang="en-US" sz="2800" i="1" smtClean="0"/>
              <a:t>Tracker</a:t>
            </a:r>
            <a:r>
              <a:rPr lang="en-US" sz="2800" smtClean="0"/>
              <a:t>, Electronics’ residual income increases:</a:t>
            </a:r>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800" smtClean="0"/>
          </a:p>
          <a:p>
            <a:pPr eaLnBrk="1" hangingPunct="1">
              <a:lnSpc>
                <a:spcPct val="90000"/>
              </a:lnSpc>
            </a:pPr>
            <a:r>
              <a:rPr lang="en-US" sz="2800" smtClean="0"/>
              <a:t>Thus, ROI can be misleading by rejecting a project that actually increases income</a:t>
            </a:r>
          </a:p>
        </p:txBody>
      </p:sp>
      <p:sp>
        <p:nvSpPr>
          <p:cNvPr id="75779" name="Slide Number Placeholder 5"/>
          <p:cNvSpPr>
            <a:spLocks noGrp="1"/>
          </p:cNvSpPr>
          <p:nvPr>
            <p:ph type="sldNum" sz="quarter" idx="10"/>
          </p:nvPr>
        </p:nvSpPr>
        <p:spPr>
          <a:noFill/>
        </p:spPr>
        <p:txBody>
          <a:bodyPr/>
          <a:lstStyle/>
          <a:p>
            <a:fld id="{B5D17848-E6EB-4BB6-82F0-E84FC68FD06F}" type="slidenum">
              <a:rPr lang="en-US" smtClean="0"/>
              <a:pPr/>
              <a:t>68</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75781" name="Picture 7" descr="Ch11_25.jpg"/>
          <p:cNvPicPr>
            <a:picLocks noChangeAspect="1"/>
          </p:cNvPicPr>
          <p:nvPr/>
        </p:nvPicPr>
        <p:blipFill>
          <a:blip r:embed="rId2" cstate="print"/>
          <a:srcRect/>
          <a:stretch>
            <a:fillRect/>
          </a:stretch>
        </p:blipFill>
        <p:spPr bwMode="auto">
          <a:xfrm>
            <a:off x="0" y="2209800"/>
            <a:ext cx="9601200" cy="1466850"/>
          </a:xfrm>
          <a:prstGeom prst="rect">
            <a:avLst/>
          </a:prstGeom>
          <a:noFill/>
          <a:ln w="9525">
            <a:noFill/>
            <a:miter lim="800000"/>
            <a:headEnd/>
            <a:tailEnd/>
          </a:ln>
        </p:spPr>
      </p:pic>
      <p:pic>
        <p:nvPicPr>
          <p:cNvPr id="75782" name="Picture 8" descr="Ch11_26.jpg"/>
          <p:cNvPicPr>
            <a:picLocks noChangeAspect="1"/>
          </p:cNvPicPr>
          <p:nvPr/>
        </p:nvPicPr>
        <p:blipFill>
          <a:blip r:embed="rId3" cstate="print"/>
          <a:srcRect/>
          <a:stretch>
            <a:fillRect/>
          </a:stretch>
        </p:blipFill>
        <p:spPr bwMode="auto">
          <a:xfrm>
            <a:off x="0" y="4267200"/>
            <a:ext cx="9601200" cy="1479550"/>
          </a:xfrm>
          <a:prstGeom prst="rect">
            <a:avLst/>
          </a:prstGeom>
          <a:noFill/>
          <a:ln w="9525">
            <a:noFill/>
            <a:miter lim="800000"/>
            <a:headEnd/>
            <a:tailEnd/>
          </a:ln>
        </p:spPr>
      </p:pic>
      <p:sp>
        <p:nvSpPr>
          <p:cNvPr id="8" name="Rectangle 2"/>
          <p:cNvSpPr txBox="1">
            <a:spLocks noChangeArrowheads="1"/>
          </p:cNvSpPr>
          <p:nvPr/>
        </p:nvSpPr>
        <p:spPr bwMode="auto">
          <a:xfrm>
            <a:off x="1600200" y="0"/>
            <a:ext cx="8001000"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ea typeface="+mj-ea"/>
                <a:cs typeface="Arial" charset="0"/>
              </a:rPr>
              <a:t>Residual Income – </a:t>
            </a:r>
            <a:br>
              <a:rPr lang="en-US" sz="3600" kern="0" dirty="0">
                <a:solidFill>
                  <a:schemeClr val="bg1"/>
                </a:solidFill>
                <a:ea typeface="+mj-ea"/>
                <a:cs typeface="Arial" charset="0"/>
              </a:rPr>
            </a:br>
            <a:r>
              <a:rPr lang="en-US" sz="3600" kern="0" dirty="0">
                <a:solidFill>
                  <a:schemeClr val="bg1"/>
                </a:solidFill>
                <a:ea typeface="+mj-ea"/>
                <a:cs typeface="Arial" charset="0"/>
              </a:rPr>
              <a:t>Another Performance Measurement </a:t>
            </a:r>
            <a:br>
              <a:rPr lang="en-US" sz="3600" kern="0" dirty="0">
                <a:solidFill>
                  <a:schemeClr val="bg1"/>
                </a:solidFill>
                <a:ea typeface="+mj-ea"/>
                <a:cs typeface="Arial" charset="0"/>
              </a:rPr>
            </a:br>
            <a:r>
              <a:rPr lang="en-US" sz="3600" kern="0" dirty="0">
                <a:solidFill>
                  <a:srgbClr val="FF0000"/>
                </a:solidFill>
                <a:ea typeface="+mj-ea"/>
                <a:cs typeface="Arial" charset="0"/>
              </a:rPr>
              <a:t>– Example: Continued</a:t>
            </a:r>
          </a:p>
        </p:txBody>
      </p:sp>
    </p:spTree>
  </p:cSld>
  <p:clrMapOvr>
    <a:masterClrMapping/>
  </p:clrMapOvr>
  <p:transition>
    <p:wipe di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806450" y="0"/>
            <a:ext cx="8794750" cy="1524000"/>
          </a:xfrm>
        </p:spPr>
        <p:txBody>
          <a:bodyPr lIns="95139" tIns="49472" rIns="95139" bIns="49472" anchorCtr="0"/>
          <a:lstStyle/>
          <a:p>
            <a:pPr eaLnBrk="1" hangingPunct="1"/>
            <a:r>
              <a:rPr lang="en-US" sz="4500" smtClean="0">
                <a:solidFill>
                  <a:srgbClr val="669900"/>
                </a:solidFill>
                <a:latin typeface="Arial" charset="0"/>
                <a:cs typeface="Arial" charset="0"/>
              </a:rPr>
              <a:t> </a:t>
            </a:r>
            <a:r>
              <a:rPr lang="en-US" smtClean="0">
                <a:latin typeface="Arial" charset="0"/>
                <a:cs typeface="Arial" charset="0"/>
              </a:rPr>
              <a:t>Residual Income Weakness</a:t>
            </a:r>
          </a:p>
        </p:txBody>
      </p:sp>
      <p:sp>
        <p:nvSpPr>
          <p:cNvPr id="76803" name="Rectangle 3"/>
          <p:cNvSpPr>
            <a:spLocks noGrp="1" noChangeArrowheads="1"/>
          </p:cNvSpPr>
          <p:nvPr>
            <p:ph idx="4294967295"/>
          </p:nvPr>
        </p:nvSpPr>
        <p:spPr>
          <a:xfrm>
            <a:off x="533400" y="1981200"/>
            <a:ext cx="8458200" cy="4141788"/>
          </a:xfrm>
        </p:spPr>
        <p:txBody>
          <a:bodyPr lIns="0" tIns="0" rIns="0" bIns="0"/>
          <a:lstStyle/>
          <a:p>
            <a:pPr eaLnBrk="1" hangingPunct="1"/>
            <a:r>
              <a:rPr lang="en-US" sz="2800" smtClean="0"/>
              <a:t>Attempting to evaluate a company only on maximizing residual income ignores the fact that one division might use substantially fewer assets to attain the same level of residual income</a:t>
            </a:r>
          </a:p>
          <a:p>
            <a:pPr eaLnBrk="1" hangingPunct="1"/>
            <a:r>
              <a:rPr lang="en-US" sz="2800" smtClean="0"/>
              <a:t>Electronics Division used $2,000,000 of average operating assets to generate $260,000 of residual income</a:t>
            </a:r>
          </a:p>
          <a:p>
            <a:pPr eaLnBrk="1" hangingPunct="1"/>
            <a:r>
              <a:rPr lang="en-US" sz="2800" smtClean="0"/>
              <a:t>Can a different division use fewer operating assets to generate a greater amount of residual income?</a:t>
            </a:r>
          </a:p>
        </p:txBody>
      </p:sp>
      <p:sp>
        <p:nvSpPr>
          <p:cNvPr id="76804" name="Slide Number Placeholder 3"/>
          <p:cNvSpPr>
            <a:spLocks noGrp="1"/>
          </p:cNvSpPr>
          <p:nvPr>
            <p:ph type="sldNum" sz="quarter" idx="10"/>
          </p:nvPr>
        </p:nvSpPr>
        <p:spPr>
          <a:noFill/>
        </p:spPr>
        <p:txBody>
          <a:bodyPr/>
          <a:lstStyle/>
          <a:p>
            <a:fld id="{1BEA133E-3B4A-49AE-9714-F78BB5EACB29}" type="slidenum">
              <a:rPr lang="en-US" smtClean="0"/>
              <a:pPr/>
              <a:t>69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lnSpc>
                <a:spcPct val="90000"/>
              </a:lnSpc>
            </a:pPr>
            <a:r>
              <a:rPr lang="en-US" sz="3600" smtClean="0">
                <a:latin typeface="Arial" charset="0"/>
                <a:cs typeface="Arial" charset="0"/>
              </a:rPr>
              <a:t>Residual Income Weakness </a:t>
            </a:r>
            <a:br>
              <a:rPr lang="en-US" sz="3600" smtClean="0">
                <a:latin typeface="Arial" charset="0"/>
                <a:cs typeface="Arial" charset="0"/>
              </a:rPr>
            </a:br>
            <a:r>
              <a:rPr lang="en-US" sz="3600" smtClean="0">
                <a:solidFill>
                  <a:srgbClr val="FF0000"/>
                </a:solidFill>
                <a:latin typeface="Arial" charset="0"/>
                <a:cs typeface="Arial" charset="0"/>
              </a:rPr>
              <a:t>Electronics Division versus </a:t>
            </a:r>
            <a:br>
              <a:rPr lang="en-US" sz="3600" smtClean="0">
                <a:solidFill>
                  <a:srgbClr val="FF0000"/>
                </a:solidFill>
                <a:latin typeface="Arial" charset="0"/>
                <a:cs typeface="Arial" charset="0"/>
              </a:rPr>
            </a:br>
            <a:r>
              <a:rPr lang="en-US" sz="3600" smtClean="0">
                <a:solidFill>
                  <a:srgbClr val="FF0000"/>
                </a:solidFill>
                <a:latin typeface="Arial" charset="0"/>
                <a:cs typeface="Arial" charset="0"/>
              </a:rPr>
              <a:t>Seadog Division – Example</a:t>
            </a:r>
          </a:p>
        </p:txBody>
      </p:sp>
      <p:sp>
        <p:nvSpPr>
          <p:cNvPr id="77827" name="Rectangle 3"/>
          <p:cNvSpPr>
            <a:spLocks noGrp="1" noChangeArrowheads="1"/>
          </p:cNvSpPr>
          <p:nvPr>
            <p:ph type="body" sz="half" idx="4294967295"/>
          </p:nvPr>
        </p:nvSpPr>
        <p:spPr>
          <a:xfrm>
            <a:off x="381000" y="1905000"/>
            <a:ext cx="8991600" cy="5105400"/>
          </a:xfrm>
        </p:spPr>
        <p:txBody>
          <a:bodyPr lIns="0" tIns="0" rIns="0" bIns="0"/>
          <a:lstStyle/>
          <a:p>
            <a:pPr eaLnBrk="1" hangingPunct="1">
              <a:lnSpc>
                <a:spcPct val="85000"/>
              </a:lnSpc>
              <a:spcBef>
                <a:spcPct val="35000"/>
              </a:spcBef>
            </a:pPr>
            <a:r>
              <a:rPr lang="en-US" sz="2800" smtClean="0"/>
              <a:t>Seadog used $4,000,000 to generate $460,000 of controllable margin</a:t>
            </a:r>
          </a:p>
          <a:p>
            <a:pPr eaLnBrk="1" hangingPunct="1">
              <a:lnSpc>
                <a:spcPct val="85000"/>
              </a:lnSpc>
              <a:spcBef>
                <a:spcPct val="35000"/>
              </a:spcBef>
            </a:pPr>
            <a:endParaRPr lang="en-US" sz="2800" smtClean="0"/>
          </a:p>
          <a:p>
            <a:pPr eaLnBrk="1" hangingPunct="1"/>
            <a:endParaRPr lang="en-US" sz="2800" smtClean="0"/>
          </a:p>
          <a:p>
            <a:pPr eaLnBrk="1" hangingPunct="1"/>
            <a:endParaRPr lang="en-US" sz="2800" smtClean="0"/>
          </a:p>
          <a:p>
            <a:pPr eaLnBrk="1" hangingPunct="1">
              <a:spcBef>
                <a:spcPts val="2400"/>
              </a:spcBef>
            </a:pPr>
            <a:r>
              <a:rPr lang="en-US" sz="2800" smtClean="0"/>
              <a:t>Using the residual income approach, both investments are equal</a:t>
            </a:r>
          </a:p>
          <a:p>
            <a:pPr eaLnBrk="1" hangingPunct="1"/>
            <a:r>
              <a:rPr lang="en-US" sz="2800" smtClean="0"/>
              <a:t>However, this ignores the fact that Seadog required twice as many operating assets to achieve the same level of residual income </a:t>
            </a:r>
          </a:p>
        </p:txBody>
      </p:sp>
      <p:sp>
        <p:nvSpPr>
          <p:cNvPr id="77828" name="Slide Number Placeholder 4"/>
          <p:cNvSpPr>
            <a:spLocks noGrp="1"/>
          </p:cNvSpPr>
          <p:nvPr>
            <p:ph type="sldNum" sz="quarter" idx="10"/>
          </p:nvPr>
        </p:nvSpPr>
        <p:spPr>
          <a:noFill/>
        </p:spPr>
        <p:txBody>
          <a:bodyPr/>
          <a:lstStyle/>
          <a:p>
            <a:fld id="{2C8CFF13-2D18-4FAC-8FDC-9777BE6C69FC}" type="slidenum">
              <a:rPr lang="en-US" smtClean="0"/>
              <a:pPr/>
              <a:t>70</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77830" name="Picture 6" descr="Ch11_27.jpg"/>
          <p:cNvPicPr>
            <a:picLocks noChangeAspect="1"/>
          </p:cNvPicPr>
          <p:nvPr/>
        </p:nvPicPr>
        <p:blipFill>
          <a:blip r:embed="rId2" cstate="print"/>
          <a:srcRect/>
          <a:stretch>
            <a:fillRect/>
          </a:stretch>
        </p:blipFill>
        <p:spPr bwMode="auto">
          <a:xfrm>
            <a:off x="0" y="2743200"/>
            <a:ext cx="9601200" cy="15557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533400" y="0"/>
            <a:ext cx="9067800" cy="1447800"/>
          </a:xfrm>
        </p:spPr>
        <p:txBody>
          <a:bodyPr/>
          <a:lstStyle/>
          <a:p>
            <a:r>
              <a:rPr lang="en-CA" smtClean="0">
                <a:latin typeface="Arial" charset="0"/>
                <a:cs typeface="Arial" charset="0"/>
              </a:rPr>
              <a:t>Let’s Review</a:t>
            </a:r>
          </a:p>
        </p:txBody>
      </p:sp>
      <p:sp>
        <p:nvSpPr>
          <p:cNvPr id="78851" name="Content Placeholder 2"/>
          <p:cNvSpPr>
            <a:spLocks noGrp="1"/>
          </p:cNvSpPr>
          <p:nvPr>
            <p:ph idx="1"/>
          </p:nvPr>
        </p:nvSpPr>
        <p:spPr/>
        <p:txBody>
          <a:bodyPr/>
          <a:lstStyle/>
          <a:p>
            <a:pPr eaLnBrk="1" hangingPunct="1">
              <a:spcBef>
                <a:spcPts val="1800"/>
              </a:spcBef>
              <a:buClr>
                <a:schemeClr val="bg2"/>
              </a:buClr>
            </a:pPr>
            <a:r>
              <a:rPr lang="en-CA" sz="2800" smtClean="0"/>
              <a:t>For what purpose do companies calculate residual income?  </a:t>
            </a:r>
            <a:endParaRPr lang="en-US" sz="2800" smtClean="0"/>
          </a:p>
          <a:p>
            <a:pPr marL="1054100" lvl="1" indent="-571500" eaLnBrk="1" hangingPunct="1">
              <a:spcBef>
                <a:spcPts val="1800"/>
              </a:spcBef>
              <a:buClr>
                <a:srgbClr val="C00000"/>
              </a:buClr>
              <a:buSzPct val="80000"/>
              <a:buFontTx/>
              <a:buAutoNum type="alphaLcPeriod"/>
            </a:pPr>
            <a:r>
              <a:rPr lang="en-CA" smtClean="0">
                <a:solidFill>
                  <a:schemeClr val="tx1"/>
                </a:solidFill>
              </a:rPr>
              <a:t>To determine whether decentralization is possible or not</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To motivate managers through possible termination</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To evaluate management performance</a:t>
            </a:r>
          </a:p>
          <a:p>
            <a:pPr marL="1054100" lvl="1" indent="-571500" eaLnBrk="1" hangingPunct="1">
              <a:spcBef>
                <a:spcPts val="1800"/>
              </a:spcBef>
              <a:buClr>
                <a:srgbClr val="C00000"/>
              </a:buClr>
              <a:buSzPct val="80000"/>
              <a:buFontTx/>
              <a:buAutoNum type="alphaLcPeriod"/>
            </a:pPr>
            <a:r>
              <a:rPr lang="en-CA" smtClean="0">
                <a:solidFill>
                  <a:schemeClr val="tx1"/>
                </a:solidFill>
              </a:rPr>
              <a:t>To measure company profits</a:t>
            </a:r>
          </a:p>
        </p:txBody>
      </p:sp>
      <p:sp>
        <p:nvSpPr>
          <p:cNvPr id="78852" name="Slide Number Placeholder 3"/>
          <p:cNvSpPr>
            <a:spLocks noGrp="1"/>
          </p:cNvSpPr>
          <p:nvPr>
            <p:ph type="sldNum" sz="quarter" idx="10"/>
          </p:nvPr>
        </p:nvSpPr>
        <p:spPr>
          <a:noFill/>
        </p:spPr>
        <p:txBody>
          <a:bodyPr/>
          <a:lstStyle/>
          <a:p>
            <a:fld id="{120FFA4A-3450-480D-868B-400DD7064FAE}" type="slidenum">
              <a:rPr lang="en-US" smtClean="0"/>
              <a:pPr/>
              <a:t>71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457200" y="0"/>
            <a:ext cx="9144000" cy="14478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79875" name="Content Placeholder 2"/>
          <p:cNvSpPr>
            <a:spLocks noGrp="1"/>
          </p:cNvSpPr>
          <p:nvPr>
            <p:ph idx="1"/>
          </p:nvPr>
        </p:nvSpPr>
        <p:spPr/>
        <p:txBody>
          <a:bodyPr/>
          <a:lstStyle/>
          <a:p>
            <a:pPr eaLnBrk="1" hangingPunct="1">
              <a:spcBef>
                <a:spcPts val="1800"/>
              </a:spcBef>
              <a:buClr>
                <a:schemeClr val="bg2"/>
              </a:buClr>
            </a:pPr>
            <a:r>
              <a:rPr lang="en-CA" sz="2800" smtClean="0"/>
              <a:t>For what purpose do companies calculate residual income?  </a:t>
            </a:r>
            <a:endParaRPr lang="en-US" sz="2800" smtClean="0"/>
          </a:p>
          <a:p>
            <a:pPr marL="1054100" lvl="1" indent="-571500" eaLnBrk="1" hangingPunct="1">
              <a:spcBef>
                <a:spcPts val="1800"/>
              </a:spcBef>
              <a:buClr>
                <a:srgbClr val="C00000"/>
              </a:buClr>
              <a:buSzPct val="80000"/>
              <a:buFontTx/>
              <a:buAutoNum type="alphaLcPeriod"/>
            </a:pPr>
            <a:r>
              <a:rPr lang="en-CA" smtClean="0">
                <a:solidFill>
                  <a:schemeClr val="tx1"/>
                </a:solidFill>
              </a:rPr>
              <a:t>To determine whether decentralization is possible or not</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chemeClr val="tx1"/>
                </a:solidFill>
              </a:rPr>
              <a:t>To motivate managers through possible termination</a:t>
            </a:r>
            <a:endParaRPr lang="en-US" smtClean="0">
              <a:solidFill>
                <a:schemeClr val="tx1"/>
              </a:solidFill>
            </a:endParaRPr>
          </a:p>
          <a:p>
            <a:pPr marL="1054100" lvl="1" indent="-571500" eaLnBrk="1" hangingPunct="1">
              <a:spcBef>
                <a:spcPts val="1800"/>
              </a:spcBef>
              <a:buClr>
                <a:srgbClr val="C00000"/>
              </a:buClr>
              <a:buSzPct val="80000"/>
              <a:buFontTx/>
              <a:buAutoNum type="alphaLcPeriod"/>
            </a:pPr>
            <a:r>
              <a:rPr lang="en-CA" smtClean="0">
                <a:solidFill>
                  <a:srgbClr val="FF0000"/>
                </a:solidFill>
              </a:rPr>
              <a:t>To evaluate management performance</a:t>
            </a:r>
          </a:p>
          <a:p>
            <a:pPr marL="1054100" lvl="1" indent="-571500" eaLnBrk="1" hangingPunct="1">
              <a:spcBef>
                <a:spcPts val="1800"/>
              </a:spcBef>
              <a:buClr>
                <a:srgbClr val="C00000"/>
              </a:buClr>
              <a:buSzPct val="80000"/>
              <a:buFontTx/>
              <a:buAutoNum type="alphaLcPeriod"/>
            </a:pPr>
            <a:r>
              <a:rPr lang="en-CA" smtClean="0">
                <a:solidFill>
                  <a:schemeClr val="tx1"/>
                </a:solidFill>
              </a:rPr>
              <a:t>To measure company profits</a:t>
            </a:r>
          </a:p>
          <a:p>
            <a:endParaRPr lang="en-CA" smtClean="0"/>
          </a:p>
        </p:txBody>
      </p:sp>
      <p:sp>
        <p:nvSpPr>
          <p:cNvPr id="79876" name="Slide Number Placeholder 3"/>
          <p:cNvSpPr>
            <a:spLocks noGrp="1"/>
          </p:cNvSpPr>
          <p:nvPr>
            <p:ph type="sldNum" sz="quarter" idx="10"/>
          </p:nvPr>
        </p:nvSpPr>
        <p:spPr>
          <a:noFill/>
        </p:spPr>
        <p:txBody>
          <a:bodyPr/>
          <a:lstStyle/>
          <a:p>
            <a:fld id="{1E06E1F9-526D-4DCD-ACFF-4A3190B5C1D6}" type="slidenum">
              <a:rPr lang="en-US" smtClean="0"/>
              <a:pPr/>
              <a:t>72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3"/>
          <p:cNvSpPr>
            <a:spLocks noGrp="1"/>
          </p:cNvSpPr>
          <p:nvPr>
            <p:ph type="sldNum" sz="quarter" idx="11"/>
          </p:nvPr>
        </p:nvSpPr>
        <p:spPr>
          <a:noFill/>
        </p:spPr>
        <p:txBody>
          <a:bodyPr/>
          <a:lstStyle/>
          <a:p>
            <a:fld id="{088B4490-F7B8-4827-8E45-374F114A15F5}" type="slidenum">
              <a:rPr lang="en-US" smtClean="0"/>
              <a:pPr/>
              <a:t>73</a:t>
            </a:fld>
            <a:endParaRPr lang="en-US" smtClean="0"/>
          </a:p>
        </p:txBody>
      </p:sp>
      <p:sp>
        <p:nvSpPr>
          <p:cNvPr id="80899" name="Content Placeholder 4"/>
          <p:cNvSpPr>
            <a:spLocks noGrp="1"/>
          </p:cNvSpPr>
          <p:nvPr>
            <p:ph idx="1"/>
          </p:nvPr>
        </p:nvSpPr>
        <p:spPr/>
        <p:txBody>
          <a:bodyPr/>
          <a:lstStyle/>
          <a:p>
            <a:r>
              <a:rPr lang="en-US" smtClean="0">
                <a:latin typeface="Arial" charset="0"/>
                <a:cs typeface="Arial" charset="0"/>
              </a:rPr>
              <a:t>11</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a:t>
            </a:r>
            <a:r>
              <a:rPr lang="en-CA" altLang="en-US" sz="2100">
                <a:solidFill>
                  <a:schemeClr val="bg2">
                    <a:lumMod val="50000"/>
                  </a:schemeClr>
                </a:solidFill>
              </a:rPr>
              <a:t>© 2012 </a:t>
            </a:r>
            <a:r>
              <a:rPr lang="en-CA" altLang="en-US" sz="2100" dirty="0">
                <a:solidFill>
                  <a:schemeClr val="bg2">
                    <a:lumMod val="50000"/>
                  </a:schemeClr>
                </a:solidFill>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80901"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80902"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80903" name="Rectangle 70"/>
          <p:cNvSpPr>
            <a:spLocks noGrp="1" noChangeArrowheads="1"/>
          </p:cNvSpPr>
          <p:nvPr>
            <p:ph type="ftr" sz="quarter" idx="10"/>
          </p:nvPr>
        </p:nvSpPr>
        <p:spPr>
          <a:noFill/>
        </p:spPr>
        <p:txBody>
          <a:bodyPr/>
          <a:lstStyle/>
          <a:p>
            <a:r>
              <a:rPr lang="en-US" smtClean="0">
                <a:solidFill>
                  <a:srgbClr val="808080"/>
                </a:solidFill>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5843</TotalTime>
  <Pages>52</Pages>
  <Words>3882</Words>
  <Application>Microsoft Office PowerPoint</Application>
  <PresentationFormat>Custom</PresentationFormat>
  <Paragraphs>533</Paragraphs>
  <Slides>73</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73</vt:i4>
      </vt:variant>
    </vt:vector>
  </HeadingPairs>
  <TitlesOfParts>
    <vt:vector size="84" baseType="lpstr">
      <vt:lpstr>Arial</vt:lpstr>
      <vt:lpstr>HYGothic-Extra</vt:lpstr>
      <vt:lpstr>Cambria</vt:lpstr>
      <vt:lpstr>Wingdings</vt:lpstr>
      <vt:lpstr>Times New Roman</vt:lpstr>
      <vt:lpstr>Calibri</vt:lpstr>
      <vt:lpstr>Tahoma</vt:lpstr>
      <vt:lpstr>HYGothic-Medium</vt:lpstr>
      <vt:lpstr>Impact</vt:lpstr>
      <vt:lpstr>Ripple</vt:lpstr>
      <vt:lpstr>7_Ripple</vt:lpstr>
      <vt:lpstr>Weygandt-Kimmel-Kieso-Aly</vt:lpstr>
      <vt:lpstr>Slide 2</vt:lpstr>
      <vt:lpstr>Budgetary Control</vt:lpstr>
      <vt:lpstr>Budgetary Control</vt:lpstr>
      <vt:lpstr>Budgetary Control</vt:lpstr>
      <vt:lpstr>Budgetary Control</vt:lpstr>
      <vt:lpstr>Let’s Review</vt:lpstr>
      <vt:lpstr>Let’s Review: Solution</vt:lpstr>
      <vt:lpstr>Static Budget Reports</vt:lpstr>
      <vt:lpstr>Static Budget Reports Hayes Company – Example</vt:lpstr>
      <vt:lpstr>Static Budget Reports Hayes Company – Example</vt:lpstr>
      <vt:lpstr>Static Budget Reports Hayes Company –  Example: Continued</vt:lpstr>
      <vt:lpstr>Static Budget Reports Uses and Limitations</vt:lpstr>
      <vt:lpstr>Let’s Review</vt:lpstr>
      <vt:lpstr>Let’s Review: Solution</vt:lpstr>
      <vt:lpstr>Flexible Budgets</vt:lpstr>
      <vt:lpstr>Developing the Flexible Budget Steps</vt:lpstr>
      <vt:lpstr>Flexible Budget  Fox Manufacturing Co. –  Example</vt:lpstr>
      <vt:lpstr>Flexible Budget  Fox Manufacturing Co. –  Example: Continued</vt:lpstr>
      <vt:lpstr>Slide 20</vt:lpstr>
      <vt:lpstr>Flexible Budget  Fox Manufacturing Co. –  Example: Continued</vt:lpstr>
      <vt:lpstr>Flexible Budget  Fox Manufacturing Co. –  Example: Continued</vt:lpstr>
      <vt:lpstr>Slide 23</vt:lpstr>
      <vt:lpstr>Flexible Budget Reports</vt:lpstr>
      <vt:lpstr>Slide 25</vt:lpstr>
      <vt:lpstr>Management by Exception</vt:lpstr>
      <vt:lpstr>Slide 27</vt:lpstr>
      <vt:lpstr>Slide 28</vt:lpstr>
      <vt:lpstr>The Concept of  Responsibility Accounting</vt:lpstr>
      <vt:lpstr>The Concept of  Responsibility Accounting</vt:lpstr>
      <vt:lpstr>The Concept of  Responsibility Accounting</vt:lpstr>
      <vt:lpstr>Controllable versus Noncontrollable  Revenues and Costs</vt:lpstr>
      <vt:lpstr>Responsibility Reporting System</vt:lpstr>
      <vt:lpstr>Principles of Performance Evaluation</vt:lpstr>
      <vt:lpstr>Principles of Performance Evaluation Behavioural Principles</vt:lpstr>
      <vt:lpstr>Responsibility Reporting System</vt:lpstr>
      <vt:lpstr>Responsibility Reporting System: Continued</vt:lpstr>
      <vt:lpstr>Responsibility Reporting System: Continued</vt:lpstr>
      <vt:lpstr>Responsibility Reporting System: Continued</vt:lpstr>
      <vt:lpstr>Responsibility Reporting System: Continued</vt:lpstr>
      <vt:lpstr>Responsibility Reporting System: Continued</vt:lpstr>
      <vt:lpstr>Let’s Review</vt:lpstr>
      <vt:lpstr>Let’s Review: Solution</vt:lpstr>
      <vt:lpstr>Types of Responsibility Centres</vt:lpstr>
      <vt:lpstr>Responsibility Accounting for Cost Centres</vt:lpstr>
      <vt:lpstr>Responsibility Accounting for Cost Centres Fox Manufacturing Co. – Example</vt:lpstr>
      <vt:lpstr>Let’s Review</vt:lpstr>
      <vt:lpstr>Let’s Review: Solution</vt:lpstr>
      <vt:lpstr>Responsibility Accounting for Profit Centres</vt:lpstr>
      <vt:lpstr>Responsibility Accounting for Profit Centres   Direct and Indirect Fixed Costs</vt:lpstr>
      <vt:lpstr>Profit Centres Responsibility Reports</vt:lpstr>
      <vt:lpstr>  Profit Centres  Responsibility Reports Marine Division – Example</vt:lpstr>
      <vt:lpstr>Let’s Review</vt:lpstr>
      <vt:lpstr>Let’s Review: Solution</vt:lpstr>
      <vt:lpstr>Responsibility Accounting  for Investment Centres  - ROI</vt:lpstr>
      <vt:lpstr>Investment Centres  Responsibility Report   Marine Division – Example</vt:lpstr>
      <vt:lpstr>Judgemental Factors in ROI</vt:lpstr>
      <vt:lpstr>Improving ROI</vt:lpstr>
      <vt:lpstr>Improving ROI  Marine Division – Example</vt:lpstr>
      <vt:lpstr>Improving ROI Marine Division – Example</vt:lpstr>
      <vt:lpstr>Improving ROI Marine Division – Example</vt:lpstr>
      <vt:lpstr>Slide 62</vt:lpstr>
      <vt:lpstr>Slide 63</vt:lpstr>
      <vt:lpstr>Residual Income – Another Performance Measurement</vt:lpstr>
      <vt:lpstr>Residual Income Compared  to ROI</vt:lpstr>
      <vt:lpstr>Residual Income –  Another Performance Measurement  – Example</vt:lpstr>
      <vt:lpstr>Residual Income –  Another Performance Measurement  – Example: Continued</vt:lpstr>
      <vt:lpstr>Slide 68</vt:lpstr>
      <vt:lpstr> Residual Income Weakness</vt:lpstr>
      <vt:lpstr>Residual Income Weakness  Electronics Division versus  Seadog Division – Example</vt:lpstr>
      <vt:lpstr>Let’s Review</vt:lpstr>
      <vt:lpstr>Let’s Review: Solution</vt:lpstr>
      <vt:lpstr>Slide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664</cp:revision>
  <cp:lastPrinted>1998-06-22T01:16:24Z</cp:lastPrinted>
  <dcterms:created xsi:type="dcterms:W3CDTF">1998-06-22T00:47:54Z</dcterms:created>
  <dcterms:modified xsi:type="dcterms:W3CDTF">2013-11-25T21:42:43Z</dcterms:modified>
</cp:coreProperties>
</file>