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5"/>
  </p:notesMasterIdLst>
  <p:handoutMasterIdLst>
    <p:handoutMasterId r:id="rId16"/>
  </p:handoutMasterIdLst>
  <p:sldIdLst>
    <p:sldId id="256" r:id="rId2"/>
    <p:sldId id="384" r:id="rId3"/>
    <p:sldId id="388" r:id="rId4"/>
    <p:sldId id="385" r:id="rId5"/>
    <p:sldId id="387" r:id="rId6"/>
    <p:sldId id="367" r:id="rId7"/>
    <p:sldId id="382" r:id="rId8"/>
    <p:sldId id="381" r:id="rId9"/>
    <p:sldId id="379" r:id="rId10"/>
    <p:sldId id="377" r:id="rId11"/>
    <p:sldId id="380" r:id="rId12"/>
    <p:sldId id="390" r:id="rId13"/>
    <p:sldId id="391" r:id="rId14"/>
  </p:sldIdLst>
  <p:sldSz cx="9144000" cy="6858000" type="screen4x3"/>
  <p:notesSz cx="68580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00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13" autoAdjust="0"/>
    <p:restoredTop sz="68739" autoAdjust="0"/>
  </p:normalViewPr>
  <p:slideViewPr>
    <p:cSldViewPr>
      <p:cViewPr>
        <p:scale>
          <a:sx n="50" d="100"/>
          <a:sy n="50" d="100"/>
        </p:scale>
        <p:origin x="-172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19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19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19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831263"/>
            <a:ext cx="2971800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Verdana" pitchFamily="34" charset="0"/>
              </a:defRPr>
            </a:lvl1pPr>
          </a:lstStyle>
          <a:p>
            <a:pPr>
              <a:defRPr/>
            </a:pPr>
            <a:fld id="{9364DDDE-9505-4FD9-AA35-3BBAE4EF8A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4412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16425"/>
            <a:ext cx="548640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72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72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86958EF0-487C-481A-873A-67A12E5C4C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5039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C293C1-14C9-4AF1-A6EB-FBD8D6B99062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Tx/>
              <a:buChar char="-"/>
            </a:pPr>
            <a:r>
              <a:rPr lang="en-US" b="1" dirty="0" smtClean="0"/>
              <a:t>Cultural brightness</a:t>
            </a:r>
            <a:r>
              <a:rPr lang="en-US" b="1" baseline="0" dirty="0" smtClean="0"/>
              <a:t> approach: </a:t>
            </a:r>
          </a:p>
          <a:p>
            <a:pPr eaLnBrk="1" hangingPunct="1">
              <a:buFontTx/>
              <a:buChar char="-"/>
            </a:pPr>
            <a:r>
              <a:rPr lang="en-US" baseline="0" dirty="0" smtClean="0"/>
              <a:t>Diversity: many types of differences that we find in ourselves and others</a:t>
            </a:r>
          </a:p>
          <a:p>
            <a:pPr eaLnBrk="1" hangingPunct="1">
              <a:buFontTx/>
              <a:buChar char="-"/>
            </a:pPr>
            <a:r>
              <a:rPr lang="en-CA" baseline="0" dirty="0" smtClean="0"/>
              <a:t>How we can create a 3</a:t>
            </a:r>
            <a:r>
              <a:rPr lang="en-CA" baseline="30000" dirty="0" smtClean="0"/>
              <a:t>rd</a:t>
            </a:r>
            <a:r>
              <a:rPr lang="en-CA" baseline="0" dirty="0" smtClean="0"/>
              <a:t> culture.</a:t>
            </a:r>
          </a:p>
          <a:p>
            <a:pPr eaLnBrk="1" hangingPunct="1">
              <a:buFontTx/>
              <a:buChar char="-"/>
            </a:pPr>
            <a:r>
              <a:rPr lang="en-CA" baseline="0" dirty="0" smtClean="0"/>
              <a:t>You and other people have different ways to work. You need to understand each other’s values and compromise and negotiate.</a:t>
            </a:r>
          </a:p>
          <a:p>
            <a:pPr eaLnBrk="1" hangingPunct="1">
              <a:buFontTx/>
              <a:buChar char="-"/>
            </a:pPr>
            <a:endParaRPr lang="en-CA" baseline="0" dirty="0" smtClean="0"/>
          </a:p>
          <a:p>
            <a:pPr eaLnBrk="1" hangingPunct="1">
              <a:buFontTx/>
              <a:buChar char="-"/>
            </a:pPr>
            <a:r>
              <a:rPr lang="en-CA" baseline="0" dirty="0" smtClean="0"/>
              <a:t>We have to acknowledge differences. 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buFontTx/>
              <a:buNone/>
              <a:defRPr/>
            </a:pPr>
            <a:r>
              <a:rPr lang="en-CA" dirty="0" smtClean="0"/>
              <a:t>Differences:</a:t>
            </a:r>
          </a:p>
          <a:p>
            <a:pPr eaLnBrk="1" hangingPunct="1">
              <a:buFontTx/>
              <a:buNone/>
              <a:defRPr/>
            </a:pPr>
            <a:r>
              <a:rPr lang="en-CA" dirty="0" smtClean="0"/>
              <a:t>Demographic</a:t>
            </a:r>
            <a:r>
              <a:rPr lang="en-CA" baseline="0" dirty="0" smtClean="0"/>
              <a:t>: gender, age</a:t>
            </a:r>
          </a:p>
          <a:p>
            <a:pPr eaLnBrk="1" hangingPunct="1">
              <a:buFontTx/>
              <a:buNone/>
              <a:defRPr/>
            </a:pPr>
            <a:r>
              <a:rPr lang="en-CA" baseline="0" dirty="0" smtClean="0"/>
              <a:t>Psychographic: attributes, attitudes</a:t>
            </a:r>
          </a:p>
          <a:p>
            <a:pPr eaLnBrk="1" hangingPunct="1">
              <a:buFontTx/>
              <a:buNone/>
              <a:defRPr/>
            </a:pPr>
            <a:r>
              <a:rPr lang="en-CA" dirty="0" smtClean="0"/>
              <a:t>When you view diversity with those 3 points </a:t>
            </a:r>
            <a:r>
              <a:rPr lang="en-CA" dirty="0" smtClean="0">
                <a:sym typeface="Wingdings" pitchFamily="2" charset="2"/>
              </a:rPr>
              <a:t> you can adapt more</a:t>
            </a:r>
            <a:r>
              <a:rPr lang="en-CA" baseline="0" dirty="0" smtClean="0">
                <a:sym typeface="Wingdings" pitchFamily="2" charset="2"/>
              </a:rPr>
              <a:t> with differences, you can compromise and understand.</a:t>
            </a:r>
          </a:p>
          <a:p>
            <a:pPr eaLnBrk="1" hangingPunct="1">
              <a:buFontTx/>
              <a:buNone/>
              <a:defRPr/>
            </a:pPr>
            <a:r>
              <a:rPr lang="en-CA" baseline="0" dirty="0" smtClean="0">
                <a:sym typeface="Wingdings" pitchFamily="2" charset="2"/>
              </a:rPr>
              <a:t>More creativity, more innovation, more openness  what you need to do when you face diversity</a:t>
            </a:r>
          </a:p>
          <a:p>
            <a:pPr eaLnBrk="1" hangingPunct="1">
              <a:buFontTx/>
              <a:buNone/>
              <a:defRPr/>
            </a:pPr>
            <a:r>
              <a:rPr lang="en-CA" dirty="0" smtClean="0"/>
              <a:t>You’ll have a better knowledge about how to hire people, how to design a marketing plan.</a:t>
            </a:r>
          </a:p>
          <a:p>
            <a:pPr eaLnBrk="1" hangingPunct="1">
              <a:buFontTx/>
              <a:buNone/>
              <a:defRPr/>
            </a:pPr>
            <a:endParaRPr lang="en-CA" dirty="0" smtClean="0"/>
          </a:p>
          <a:p>
            <a:pPr eaLnBrk="1" hangingPunct="1">
              <a:buFontTx/>
              <a:buNone/>
              <a:defRPr/>
            </a:pPr>
            <a:r>
              <a:rPr lang="en-CA" dirty="0" smtClean="0"/>
              <a:t>Disadvantage: more time, more effort involved into trying</a:t>
            </a:r>
            <a:r>
              <a:rPr lang="en-CA" baseline="0" dirty="0" smtClean="0"/>
              <a:t> to please everyone.</a:t>
            </a:r>
          </a:p>
          <a:p>
            <a:pPr eaLnBrk="1" hangingPunct="1">
              <a:buFontTx/>
              <a:buNone/>
              <a:defRPr/>
            </a:pPr>
            <a:r>
              <a:rPr lang="en-CA" baseline="0" dirty="0" smtClean="0"/>
              <a:t>More costs, more complexity</a:t>
            </a:r>
          </a:p>
          <a:p>
            <a:pPr eaLnBrk="1" hangingPunct="1">
              <a:buFontTx/>
              <a:buNone/>
              <a:defRPr/>
            </a:pPr>
            <a:r>
              <a:rPr lang="en-CA" baseline="0" dirty="0" smtClean="0"/>
              <a:t>Ethnocentrism: try to avoid. You need to create environment where people think you value creativity and openness.</a:t>
            </a:r>
          </a:p>
          <a:p>
            <a:pPr eaLnBrk="1" hangingPunct="1">
              <a:buFontTx/>
              <a:buNone/>
              <a:defRPr/>
            </a:pPr>
            <a:endParaRPr lang="en-US" dirty="0" smtClean="0"/>
          </a:p>
          <a:p>
            <a:pPr eaLnBrk="1" hangingPunct="1">
              <a:buFontTx/>
              <a:buNone/>
              <a:defRPr/>
            </a:pPr>
            <a:r>
              <a:rPr lang="en-US" dirty="0" smtClean="0"/>
              <a:t>-Can</a:t>
            </a:r>
            <a:r>
              <a:rPr lang="en-US" baseline="0" dirty="0" smtClean="0"/>
              <a:t> avoid groupthink </a:t>
            </a:r>
          </a:p>
          <a:p>
            <a:pPr eaLnBrk="1" hangingPunct="1">
              <a:buFontTx/>
              <a:buChar char="-"/>
              <a:defRPr/>
            </a:pPr>
            <a:r>
              <a:rPr lang="en-US" baseline="0" dirty="0" smtClean="0"/>
              <a:t>More flexibility, more creativity, better decisions, expand better</a:t>
            </a:r>
          </a:p>
          <a:p>
            <a:pPr eaLnBrk="1" hangingPunct="1">
              <a:buFontTx/>
              <a:buChar char="-"/>
              <a:defRPr/>
            </a:pPr>
            <a:r>
              <a:rPr lang="en-US" baseline="0" dirty="0" smtClean="0"/>
              <a:t>Change mindset of employees</a:t>
            </a:r>
            <a:r>
              <a:rPr lang="en-US" baseline="0" dirty="0" smtClean="0">
                <a:sym typeface="Wingdings" pitchFamily="2" charset="2"/>
              </a:rPr>
              <a:t> create positive organizational culture</a:t>
            </a:r>
          </a:p>
          <a:p>
            <a:pPr eaLnBrk="1" hangingPunct="1">
              <a:buFontTx/>
              <a:buChar char="-"/>
              <a:defRPr/>
            </a:pPr>
            <a:r>
              <a:rPr lang="en-US" baseline="0" dirty="0" smtClean="0">
                <a:sym typeface="Wingdings" pitchFamily="2" charset="2"/>
              </a:rPr>
              <a:t>Offer diversity training</a:t>
            </a:r>
          </a:p>
          <a:p>
            <a:pPr eaLnBrk="1" hangingPunct="1">
              <a:buFontTx/>
              <a:buChar char="-"/>
              <a:defRPr/>
            </a:pPr>
            <a:r>
              <a:rPr lang="en-US" baseline="0" dirty="0" smtClean="0">
                <a:sym typeface="Wingdings" pitchFamily="2" charset="2"/>
              </a:rPr>
              <a:t>Job design, job rotation will be able to manage diversity better</a:t>
            </a:r>
          </a:p>
          <a:p>
            <a:pPr eaLnBrk="1" hangingPunct="1">
              <a:buFontTx/>
              <a:buChar char="-"/>
              <a:defRPr/>
            </a:pPr>
            <a:r>
              <a:rPr lang="en-US" baseline="0" dirty="0" smtClean="0">
                <a:sym typeface="Wingdings" pitchFamily="2" charset="2"/>
              </a:rPr>
              <a:t>Encourage them to develop mindfulness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1CFE198-4D99-481E-95A6-5BB82C105B44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 smtClean="0"/>
              <a:t>Acculturation:</a:t>
            </a:r>
            <a:r>
              <a:rPr lang="en-US" baseline="0" dirty="0" smtClean="0"/>
              <a:t> 2 cultures will try to solve differences and create cultural synergy</a:t>
            </a:r>
          </a:p>
          <a:p>
            <a:pPr eaLnBrk="1" hangingPunct="1"/>
            <a:r>
              <a:rPr lang="en-US" baseline="0" dirty="0" smtClean="0"/>
              <a:t>	- cultural separatism: only minority groups will try to adapt and adjust into a new culture</a:t>
            </a:r>
          </a:p>
          <a:p>
            <a:pPr eaLnBrk="1" hangingPunct="1"/>
            <a:r>
              <a:rPr lang="en-US" baseline="0" dirty="0" smtClean="0"/>
              <a:t>	- cultural assimilation: belief is in a melting pot and that everyone has to do the same thing</a:t>
            </a:r>
          </a:p>
          <a:p>
            <a:pPr eaLnBrk="1" hangingPunct="1"/>
            <a:r>
              <a:rPr lang="en-US" baseline="0" dirty="0" smtClean="0"/>
              <a:t>	- cultural pluralism: see and acknowledge that people are different and ensure that everyone is accommodating and adapting </a:t>
            </a:r>
            <a:endParaRPr lang="en-US" baseline="0" dirty="0" smtClean="0"/>
          </a:p>
          <a:p>
            <a:pPr eaLnBrk="1" hangingPunct="1"/>
            <a:endParaRPr lang="en-US" baseline="0" dirty="0" smtClean="0"/>
          </a:p>
          <a:p>
            <a:pPr eaLnBrk="1" hangingPunct="1">
              <a:buFontTx/>
              <a:buChar char="-"/>
            </a:pPr>
            <a:r>
              <a:rPr lang="en-US" baseline="0" dirty="0" smtClean="0"/>
              <a:t>Homogeneity: adopt the melting pot belief. You have to view yourself as a member of that national culture. </a:t>
            </a:r>
          </a:p>
          <a:p>
            <a:pPr eaLnBrk="1" hangingPunct="1">
              <a:buFontTx/>
              <a:buNone/>
            </a:pPr>
            <a:endParaRPr lang="en-US" baseline="0" dirty="0" smtClean="0"/>
          </a:p>
          <a:p>
            <a:pPr eaLnBrk="1" hangingPunct="1">
              <a:buFontTx/>
              <a:buChar char="-"/>
            </a:pPr>
            <a:r>
              <a:rPr lang="en-US" baseline="0" dirty="0" smtClean="0"/>
              <a:t>Heterogeneity</a:t>
            </a:r>
            <a:r>
              <a:rPr lang="en-US" baseline="0" dirty="0" smtClean="0"/>
              <a:t>, cultural mosaic: belief in cultural pluralism</a:t>
            </a:r>
            <a:r>
              <a:rPr lang="en-US" baseline="0" dirty="0" smtClean="0">
                <a:sym typeface="Wingdings" pitchFamily="2" charset="2"/>
              </a:rPr>
              <a:t> keep identity but find a balance. Canada  celebrate diversity. You are a member of a specific community/ race but you are also a part of society. You can keep your culture but you need to respect other cultures as well.</a:t>
            </a:r>
          </a:p>
          <a:p>
            <a:pPr eaLnBrk="1" hangingPunct="1">
              <a:buFontTx/>
              <a:buNone/>
            </a:pPr>
            <a:endParaRPr lang="en-US" baseline="0" dirty="0" smtClean="0"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r>
              <a:rPr lang="en-US" baseline="0" dirty="0" smtClean="0">
                <a:sym typeface="Wingdings" pitchFamily="2" charset="2"/>
              </a:rPr>
              <a:t>Similarity</a:t>
            </a:r>
            <a:r>
              <a:rPr lang="en-US" baseline="0" dirty="0" smtClean="0">
                <a:sym typeface="Wingdings" pitchFamily="2" charset="2"/>
              </a:rPr>
              <a:t>: everyone is the same as you collectivist </a:t>
            </a:r>
            <a:r>
              <a:rPr lang="en-US" baseline="0" dirty="0" smtClean="0">
                <a:sym typeface="Wingdings" pitchFamily="2" charset="2"/>
              </a:rPr>
              <a:t>societies.</a:t>
            </a:r>
          </a:p>
          <a:p>
            <a:pPr eaLnBrk="1" hangingPunct="1">
              <a:buFontTx/>
              <a:buNone/>
            </a:pPr>
            <a:endParaRPr lang="en-US" baseline="0" dirty="0" smtClean="0"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r>
              <a:rPr lang="en-US" dirty="0" smtClean="0"/>
              <a:t>Parochialism</a:t>
            </a:r>
            <a:r>
              <a:rPr lang="en-US" dirty="0" smtClean="0"/>
              <a:t>: there is only one best way to</a:t>
            </a:r>
            <a:r>
              <a:rPr lang="en-US" baseline="0" dirty="0" smtClean="0"/>
              <a:t> do things. Ignoring the fact that there are other ways.</a:t>
            </a:r>
          </a:p>
          <a:p>
            <a:pPr eaLnBrk="1" hangingPunct="1">
              <a:buFontTx/>
              <a:buNone/>
            </a:pPr>
            <a:endParaRPr lang="en-US" baseline="0" dirty="0" smtClean="0"/>
          </a:p>
          <a:p>
            <a:pPr eaLnBrk="1" hangingPunct="1">
              <a:buFontTx/>
              <a:buChar char="-"/>
            </a:pPr>
            <a:r>
              <a:rPr lang="en-US" baseline="0" dirty="0" err="1" smtClean="0"/>
              <a:t>Equifinality</a:t>
            </a:r>
            <a:r>
              <a:rPr lang="en-US" baseline="0" dirty="0" smtClean="0"/>
              <a:t>: multiple good ways to deal with problems. </a:t>
            </a:r>
          </a:p>
          <a:p>
            <a:pPr eaLnBrk="1" hangingPunct="1">
              <a:buFontTx/>
              <a:buNone/>
            </a:pPr>
            <a:endParaRPr lang="en-US" baseline="0" dirty="0" smtClean="0"/>
          </a:p>
          <a:p>
            <a:pPr eaLnBrk="1" hangingPunct="1">
              <a:buFontTx/>
              <a:buChar char="-"/>
            </a:pPr>
            <a:r>
              <a:rPr lang="en-US" baseline="0" dirty="0" smtClean="0"/>
              <a:t>Ethnocentrism</a:t>
            </a:r>
            <a:r>
              <a:rPr lang="en-US" baseline="0" dirty="0" smtClean="0"/>
              <a:t>: people think their way is the superior way. They know about other ways but only accept their ways.</a:t>
            </a:r>
          </a:p>
          <a:p>
            <a:pPr eaLnBrk="1" hangingPunct="1">
              <a:buFontTx/>
              <a:buNone/>
            </a:pPr>
            <a:endParaRPr lang="en-US" baseline="0" dirty="0" smtClean="0"/>
          </a:p>
          <a:p>
            <a:pPr eaLnBrk="1" hangingPunct="1">
              <a:buFontTx/>
              <a:buChar char="-"/>
            </a:pPr>
            <a:r>
              <a:rPr lang="en-US" baseline="0" dirty="0" smtClean="0"/>
              <a:t>Contingency</a:t>
            </a:r>
            <a:r>
              <a:rPr lang="en-US" baseline="0" dirty="0" smtClean="0"/>
              <a:t>: no one is superior, only different.</a:t>
            </a:r>
            <a:endParaRPr lang="en-US" dirty="0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2624A8-F714-4B0C-ADBC-E804EA6F75C5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Tx/>
              <a:buChar char="-"/>
            </a:pPr>
            <a:r>
              <a:rPr lang="en-US" u="none" baseline="0" dirty="0" smtClean="0"/>
              <a:t>Interpret culture: what type of social contract is there.</a:t>
            </a:r>
          </a:p>
          <a:p>
            <a:pPr eaLnBrk="1" hangingPunct="1">
              <a:buFontTx/>
              <a:buChar char="-"/>
            </a:pPr>
            <a:r>
              <a:rPr lang="en-US" u="none" baseline="0" dirty="0" smtClean="0"/>
              <a:t>Cultural synergy: how you and other solve problems</a:t>
            </a:r>
            <a:r>
              <a:rPr lang="en-US" u="none" baseline="0" dirty="0" smtClean="0">
                <a:sym typeface="Wingdings" pitchFamily="2" charset="2"/>
              </a:rPr>
              <a:t> able to tell the person what you consider (un)acceptable</a:t>
            </a:r>
          </a:p>
          <a:p>
            <a:pPr eaLnBrk="1" hangingPunct="1">
              <a:buFontTx/>
              <a:buChar char="-"/>
            </a:pPr>
            <a:r>
              <a:rPr lang="en-CA" u="none" baseline="0" dirty="0" smtClean="0">
                <a:sym typeface="Wingdings" pitchFamily="2" charset="2"/>
              </a:rPr>
              <a:t>Cultural synergy = creating a 3</a:t>
            </a:r>
            <a:r>
              <a:rPr lang="en-CA" u="none" baseline="30000" dirty="0" smtClean="0">
                <a:sym typeface="Wingdings" pitchFamily="2" charset="2"/>
              </a:rPr>
              <a:t>rd</a:t>
            </a:r>
            <a:r>
              <a:rPr lang="en-CA" u="none" baseline="0" dirty="0" smtClean="0">
                <a:sym typeface="Wingdings" pitchFamily="2" charset="2"/>
              </a:rPr>
              <a:t> culture.</a:t>
            </a:r>
          </a:p>
          <a:p>
            <a:pPr eaLnBrk="1" hangingPunct="1">
              <a:buFontTx/>
              <a:buChar char="-"/>
            </a:pPr>
            <a:r>
              <a:rPr lang="en-CA" u="none" baseline="0" dirty="0" smtClean="0">
                <a:sym typeface="Wingdings" pitchFamily="2" charset="2"/>
              </a:rPr>
              <a:t>Constantly negotiate and compromise to get things done.</a:t>
            </a:r>
          </a:p>
          <a:p>
            <a:pPr eaLnBrk="1" hangingPunct="1">
              <a:buFontTx/>
              <a:buNone/>
            </a:pPr>
            <a:endParaRPr lang="en-CA" u="none" baseline="0" dirty="0" smtClean="0">
              <a:sym typeface="Wingdings" pitchFamily="2" charset="2"/>
            </a:endParaRPr>
          </a:p>
          <a:p>
            <a:pPr eaLnBrk="1" hangingPunct="1">
              <a:buFontTx/>
              <a:buNone/>
            </a:pPr>
            <a:r>
              <a:rPr lang="en-CA" u="none" baseline="0" dirty="0" smtClean="0">
                <a:sym typeface="Wingdings" pitchFamily="2" charset="2"/>
              </a:rPr>
              <a:t>Cultural assimilation: minorities giving up their positions and adapting</a:t>
            </a:r>
          </a:p>
          <a:p>
            <a:pPr eaLnBrk="1" hangingPunct="1">
              <a:buFontTx/>
              <a:buNone/>
            </a:pPr>
            <a:r>
              <a:rPr lang="en-CA" u="none" baseline="0" dirty="0" smtClean="0">
                <a:sym typeface="Wingdings" pitchFamily="2" charset="2"/>
              </a:rPr>
              <a:t>Cultural </a:t>
            </a:r>
            <a:r>
              <a:rPr lang="en-CA" u="none" baseline="0" dirty="0" err="1" smtClean="0">
                <a:sym typeface="Wingdings" pitchFamily="2" charset="2"/>
              </a:rPr>
              <a:t>saportism</a:t>
            </a:r>
            <a:r>
              <a:rPr lang="en-CA" u="none" baseline="0" dirty="0" smtClean="0">
                <a:sym typeface="Wingdings" pitchFamily="2" charset="2"/>
              </a:rPr>
              <a:t>: no one gives up</a:t>
            </a:r>
          </a:p>
          <a:p>
            <a:pPr eaLnBrk="1" hangingPunct="1">
              <a:buFontTx/>
              <a:buNone/>
            </a:pPr>
            <a:r>
              <a:rPr lang="en-CA" u="none" baseline="0" dirty="0" smtClean="0">
                <a:sym typeface="Wingdings" pitchFamily="2" charset="2"/>
              </a:rPr>
              <a:t>Cultural </a:t>
            </a:r>
            <a:r>
              <a:rPr lang="en-CA" u="none" baseline="0" dirty="0" err="1" smtClean="0">
                <a:sym typeface="Wingdings" pitchFamily="2" charset="2"/>
              </a:rPr>
              <a:t>polutarism</a:t>
            </a:r>
            <a:r>
              <a:rPr lang="en-CA" u="none" baseline="0" dirty="0" smtClean="0">
                <a:sym typeface="Wingdings" pitchFamily="2" charset="2"/>
              </a:rPr>
              <a:t>: collaborate, compromise, both parties meet half-way</a:t>
            </a:r>
          </a:p>
          <a:p>
            <a:pPr eaLnBrk="1" hangingPunct="1">
              <a:buFontTx/>
              <a:buNone/>
            </a:pPr>
            <a:endParaRPr lang="en-CA" u="none" baseline="0" dirty="0" smtClean="0">
              <a:sym typeface="Wingdings" pitchFamily="2" charset="2"/>
            </a:endParaRPr>
          </a:p>
          <a:p>
            <a:pPr eaLnBrk="1" hangingPunct="1">
              <a:buFontTx/>
              <a:buNone/>
            </a:pPr>
            <a:r>
              <a:rPr lang="en-CA" u="none" baseline="0" dirty="0" smtClean="0">
                <a:sym typeface="Wingdings" pitchFamily="2" charset="2"/>
              </a:rPr>
              <a:t>Try to understand from the person’s perspective.</a:t>
            </a: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4F15C4-39C0-4FAC-88A6-7466F449515D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Tx/>
              <a:buChar char="-"/>
            </a:pPr>
            <a:r>
              <a:rPr lang="en-US" dirty="0" smtClean="0"/>
              <a:t>shark:</a:t>
            </a:r>
            <a:r>
              <a:rPr lang="en-US" baseline="0" dirty="0" smtClean="0"/>
              <a:t> competitive approach</a:t>
            </a:r>
            <a:r>
              <a:rPr lang="en-US" baseline="0" dirty="0" smtClean="0">
                <a:sym typeface="Wingdings" pitchFamily="2" charset="2"/>
              </a:rPr>
              <a:t> manipulate, authority</a:t>
            </a:r>
            <a:r>
              <a:rPr lang="en-US" baseline="0" dirty="0" smtClean="0">
                <a:sym typeface="Wingdings" pitchFamily="2" charset="2"/>
              </a:rPr>
              <a:t>.</a:t>
            </a:r>
          </a:p>
          <a:p>
            <a:pPr eaLnBrk="1" hangingPunct="1">
              <a:buFontTx/>
              <a:buChar char="-"/>
            </a:pPr>
            <a:endParaRPr lang="en-US" baseline="0" dirty="0" smtClean="0"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r>
              <a:rPr lang="en-US" baseline="0" dirty="0" smtClean="0">
                <a:sym typeface="Wingdings" pitchFamily="2" charset="2"/>
              </a:rPr>
              <a:t>Teddy bear: accommodating approach try to please others have to do things their way when operating in a foreign country. You don’t expect people changing themselves but you are changing yourself. </a:t>
            </a:r>
          </a:p>
          <a:p>
            <a:pPr eaLnBrk="1" hangingPunct="1">
              <a:buFontTx/>
              <a:buChar char="-"/>
            </a:pPr>
            <a:endParaRPr lang="en-US" baseline="0" dirty="0" smtClean="0"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r>
              <a:rPr lang="en-US" baseline="0" dirty="0" smtClean="0">
                <a:sym typeface="Wingdings" pitchFamily="2" charset="2"/>
              </a:rPr>
              <a:t>Fox</a:t>
            </a:r>
            <a:r>
              <a:rPr lang="en-US" baseline="0" dirty="0" smtClean="0">
                <a:sym typeface="Wingdings" pitchFamily="2" charset="2"/>
              </a:rPr>
              <a:t>: compromise approach trade off to get something of value. Give-and-take never an ideal approach unless you can give the person something they want and you are happy with what you are trading for. </a:t>
            </a:r>
          </a:p>
          <a:p>
            <a:pPr eaLnBrk="1" hangingPunct="1">
              <a:buFontTx/>
              <a:buChar char="-"/>
            </a:pPr>
            <a:endParaRPr lang="en-US" baseline="0" dirty="0" smtClean="0"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r>
              <a:rPr lang="en-US" baseline="0" dirty="0" smtClean="0">
                <a:sym typeface="Wingdings" pitchFamily="2" charset="2"/>
              </a:rPr>
              <a:t>Turtle</a:t>
            </a:r>
            <a:r>
              <a:rPr lang="en-US" baseline="0" dirty="0" smtClean="0">
                <a:sym typeface="Wingdings" pitchFamily="2" charset="2"/>
              </a:rPr>
              <a:t>: avoidance ignoring an issue works better in personal relationships, when you don’t know all the facts, or issue is not important. If you don’t have all the facts  you can avoid the problem for later.</a:t>
            </a:r>
          </a:p>
          <a:p>
            <a:pPr eaLnBrk="1" hangingPunct="1">
              <a:buFontTx/>
              <a:buChar char="-"/>
            </a:pPr>
            <a:endParaRPr lang="en-US" baseline="0" dirty="0" smtClean="0">
              <a:sym typeface="Wingdings" pitchFamily="2" charset="2"/>
            </a:endParaRPr>
          </a:p>
          <a:p>
            <a:pPr eaLnBrk="1" hangingPunct="1">
              <a:buFontTx/>
              <a:buChar char="-"/>
            </a:pPr>
            <a:r>
              <a:rPr lang="en-US" baseline="0" dirty="0" smtClean="0">
                <a:sym typeface="Wingdings" pitchFamily="2" charset="2"/>
              </a:rPr>
              <a:t>Owl</a:t>
            </a:r>
            <a:r>
              <a:rPr lang="en-US" baseline="0" dirty="0" smtClean="0">
                <a:sym typeface="Wingdings" pitchFamily="2" charset="2"/>
              </a:rPr>
              <a:t>: collaborative approach acknowledging what each has and discussing which is mutually beneficial. Ideal approach. </a:t>
            </a:r>
            <a:endParaRPr lang="en-US" dirty="0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3BCACD-030C-489F-91A7-85F92ECD39E9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6C34F1-77DA-40AD-842C-A432D4926655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450" indent="-171450" eaLnBrk="1" hangingPunct="1">
              <a:buFontTx/>
              <a:buChar char="-"/>
            </a:pPr>
            <a:r>
              <a:rPr lang="en-US" dirty="0" smtClean="0"/>
              <a:t>motivation: internally generated state of feeling that pushes us to do something</a:t>
            </a:r>
          </a:p>
          <a:p>
            <a:pPr marL="171450" indent="-171450" eaLnBrk="1" hangingPunct="1">
              <a:buFontTx/>
              <a:buChar char="-"/>
            </a:pPr>
            <a:r>
              <a:rPr lang="en-CA" dirty="0" smtClean="0"/>
              <a:t>Motivation comes within as well</a:t>
            </a:r>
          </a:p>
          <a:p>
            <a:pPr marL="171450" indent="-171450" eaLnBrk="1" hangingPunct="1">
              <a:buFontTx/>
              <a:buChar char="-"/>
            </a:pPr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lnSpc>
                <a:spcPct val="90000"/>
              </a:lnSpc>
              <a:buFontTx/>
              <a:buChar char="-"/>
            </a:pPr>
            <a:r>
              <a:rPr lang="en-CA" sz="1000" dirty="0" smtClean="0"/>
              <a:t>Maslow: physiological, physical, psychological.</a:t>
            </a:r>
            <a:endParaRPr lang="en-US" sz="1000" dirty="0" smtClean="0"/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sz="1000" dirty="0" smtClean="0"/>
              <a:t>Need theories: help satisfy personal needs, they will be more motivated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sz="1000" dirty="0" smtClean="0"/>
              <a:t>Process theories: condition</a:t>
            </a:r>
            <a:r>
              <a:rPr lang="en-US" sz="1000" baseline="0" dirty="0" smtClean="0"/>
              <a:t>s in environment and how they will motivate people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sz="1000" baseline="0" dirty="0" smtClean="0"/>
              <a:t>McClelland: need for pleasure and need to avoid pain: power, achievement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sz="1000" baseline="0" dirty="0" smtClean="0"/>
              <a:t>Herzberg: satisfaction and dissatisfaction</a:t>
            </a:r>
            <a:endParaRPr lang="en-US" sz="1000" dirty="0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1764BB-7CA5-4950-8B25-1A330399ED24}" type="slidenum">
              <a:rPr lang="en-US" smtClean="0"/>
              <a:pPr/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B44B2D-6A05-46D9-9228-5E9C1FA921DB}" type="slidenum">
              <a:rPr lang="en-US" smtClean="0"/>
              <a:pPr/>
              <a:t>8</a:t>
            </a:fld>
            <a:endParaRPr lang="en-US" smtClean="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Tx/>
              <a:buChar char="-"/>
            </a:pPr>
            <a:r>
              <a:rPr lang="en-US" dirty="0" smtClean="0"/>
              <a:t>expectancy: motivation determined by looking at outcomes</a:t>
            </a:r>
            <a:r>
              <a:rPr lang="en-US" dirty="0" smtClean="0">
                <a:sym typeface="Wingdings" pitchFamily="2" charset="2"/>
              </a:rPr>
              <a:t> what people will expect from working</a:t>
            </a:r>
            <a:r>
              <a:rPr lang="en-US" baseline="0" dirty="0" smtClean="0">
                <a:sym typeface="Wingdings" pitchFamily="2" charset="2"/>
              </a:rPr>
              <a:t> with competition. As a manager, you need to know about what your employees expect.</a:t>
            </a:r>
          </a:p>
          <a:p>
            <a:pPr eaLnBrk="1" hangingPunct="1">
              <a:buFontTx/>
              <a:buChar char="-"/>
            </a:pPr>
            <a:r>
              <a:rPr lang="en-US" baseline="0" dirty="0" smtClean="0">
                <a:sym typeface="Wingdings" pitchFamily="2" charset="2"/>
              </a:rPr>
              <a:t>Equity: how people determine what is fair fair reward for inputs increase in motivation</a:t>
            </a:r>
          </a:p>
          <a:p>
            <a:pPr eaLnBrk="1" hangingPunct="1">
              <a:buFontTx/>
              <a:buChar char="-"/>
            </a:pPr>
            <a:r>
              <a:rPr lang="en-US" baseline="0" dirty="0" smtClean="0">
                <a:sym typeface="Wingdings" pitchFamily="2" charset="2"/>
              </a:rPr>
              <a:t>Goal setting: need to be realistic and honest (SMART) Specific, Measurable, Achievable, Relevant ,Time.</a:t>
            </a:r>
          </a:p>
          <a:p>
            <a:pPr eaLnBrk="1" hangingPunct="1">
              <a:buFontTx/>
              <a:buChar char="-"/>
            </a:pPr>
            <a:r>
              <a:rPr lang="en-US" baseline="0" dirty="0" smtClean="0">
                <a:sym typeface="Wingdings" pitchFamily="2" charset="2"/>
              </a:rPr>
              <a:t>Need theories are not inclusive, process theories are inclusive, but not conclusive</a:t>
            </a:r>
          </a:p>
          <a:p>
            <a:pPr eaLnBrk="1" hangingPunct="1">
              <a:buFontTx/>
              <a:buNone/>
            </a:pPr>
            <a:endParaRPr lang="en-CA" baseline="0" dirty="0" smtClean="0">
              <a:sym typeface="Wingdings" pitchFamily="2" charset="2"/>
            </a:endParaRPr>
          </a:p>
          <a:p>
            <a:pPr eaLnBrk="1" hangingPunct="1">
              <a:buFontTx/>
              <a:buNone/>
            </a:pPr>
            <a:r>
              <a:rPr lang="en-CA" baseline="0" dirty="0" smtClean="0">
                <a:sym typeface="Wingdings" pitchFamily="2" charset="2"/>
              </a:rPr>
              <a:t>You need to create an environment where people are satisfied.</a:t>
            </a:r>
          </a:p>
          <a:p>
            <a:pPr eaLnBrk="1" hangingPunct="1">
              <a:buFontTx/>
              <a:buNone/>
            </a:pPr>
            <a:r>
              <a:rPr lang="en-CA" baseline="0" dirty="0" smtClean="0">
                <a:sym typeface="Wingdings" pitchFamily="2" charset="2"/>
              </a:rPr>
              <a:t>You can have toll free phone line, surveys, etc. to see what people are not satisfied with and change to improve their environment.</a:t>
            </a:r>
          </a:p>
          <a:p>
            <a:pPr eaLnBrk="1" hangingPunct="1">
              <a:buFontTx/>
              <a:buNone/>
            </a:pPr>
            <a:r>
              <a:rPr lang="en-CA" baseline="0" dirty="0" smtClean="0">
                <a:sym typeface="Wingdings" pitchFamily="2" charset="2"/>
              </a:rPr>
              <a:t>Equality is not fairness.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0A9657-6F31-4B95-BA50-C1EBB9890FBC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A5C5AD-4C6F-497C-8AD8-B9BCBB16C1DF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CA" sz="1000" b="1" dirty="0" smtClean="0"/>
              <a:t>Designing Culturally Aware Motivators</a:t>
            </a:r>
            <a:r>
              <a:rPr lang="en-CA" sz="1000" dirty="0" smtClean="0"/>
              <a:t> </a:t>
            </a:r>
          </a:p>
          <a:p>
            <a:pPr eaLnBrk="1" hangingPunct="1"/>
            <a:r>
              <a:rPr lang="en-US" sz="1000" dirty="0" smtClean="0"/>
              <a:t>Employees </a:t>
            </a:r>
            <a:r>
              <a:rPr lang="en-US" sz="1000" u="sng" dirty="0" smtClean="0"/>
              <a:t>from individualistic cultures</a:t>
            </a:r>
            <a:r>
              <a:rPr lang="en-US" sz="1000" dirty="0" smtClean="0"/>
              <a:t>- interesting and challenging work, quality of life, individual </a:t>
            </a:r>
            <a:r>
              <a:rPr lang="en-US" sz="1000" dirty="0" smtClean="0"/>
              <a:t>opportunities</a:t>
            </a:r>
          </a:p>
          <a:p>
            <a:pPr eaLnBrk="1" hangingPunct="1"/>
            <a:endParaRPr lang="en-US" sz="1000" dirty="0" smtClean="0"/>
          </a:p>
          <a:p>
            <a:pPr eaLnBrk="1" hangingPunct="1"/>
            <a:r>
              <a:rPr lang="en-US" sz="1000" dirty="0" smtClean="0"/>
              <a:t>Employees </a:t>
            </a:r>
            <a:r>
              <a:rPr lang="en-US" sz="1000" u="sng" dirty="0" smtClean="0"/>
              <a:t>from collectivist cultures</a:t>
            </a:r>
            <a:r>
              <a:rPr lang="en-US" sz="1000" dirty="0" smtClean="0"/>
              <a:t>- social needs, collective financial rewards</a:t>
            </a:r>
          </a:p>
          <a:p>
            <a:pPr eaLnBrk="1" hangingPunct="1"/>
            <a:endParaRPr lang="en-CA" sz="1000" dirty="0" smtClean="0"/>
          </a:p>
          <a:p>
            <a:pPr eaLnBrk="1" hangingPunct="1"/>
            <a:r>
              <a:rPr lang="en-CA" sz="1000" dirty="0" smtClean="0"/>
              <a:t>In </a:t>
            </a:r>
            <a:r>
              <a:rPr lang="en-CA" sz="1000" dirty="0" smtClean="0"/>
              <a:t>a </a:t>
            </a:r>
            <a:r>
              <a:rPr lang="en-CA" sz="1000" u="sng" dirty="0" smtClean="0"/>
              <a:t>feminist culture</a:t>
            </a:r>
            <a:r>
              <a:rPr lang="en-CA" sz="1000" dirty="0" smtClean="0"/>
              <a:t>, quality of life is more significant than money, so things like a shorter work day would be construed as a motivator.</a:t>
            </a:r>
          </a:p>
          <a:p>
            <a:pPr eaLnBrk="1" hangingPunct="1"/>
            <a:endParaRPr lang="en-US" sz="1000" dirty="0" smtClean="0"/>
          </a:p>
          <a:p>
            <a:pPr eaLnBrk="1" hangingPunct="1"/>
            <a:r>
              <a:rPr lang="en-US" sz="1000" dirty="0" smtClean="0"/>
              <a:t>Employees </a:t>
            </a:r>
            <a:r>
              <a:rPr lang="en-US" sz="1000" u="sng" dirty="0" smtClean="0"/>
              <a:t>from high uncertainty avoidance cultures</a:t>
            </a:r>
            <a:r>
              <a:rPr lang="en-US" sz="1000" dirty="0" smtClean="0"/>
              <a:t>- job security and long term employment</a:t>
            </a:r>
          </a:p>
          <a:p>
            <a:pPr eaLnBrk="1" hangingPunct="1"/>
            <a:endParaRPr lang="en-US" sz="1000" u="sng" dirty="0" smtClean="0"/>
          </a:p>
          <a:p>
            <a:pPr eaLnBrk="1" hangingPunct="1"/>
            <a:r>
              <a:rPr lang="en-US" sz="1000" u="sng" dirty="0" smtClean="0"/>
              <a:t>French </a:t>
            </a:r>
            <a:r>
              <a:rPr lang="en-US" sz="1000" u="sng" dirty="0" smtClean="0"/>
              <a:t>speaking countries- </a:t>
            </a:r>
            <a:r>
              <a:rPr lang="en-US" sz="1000" dirty="0" smtClean="0"/>
              <a:t>security and somewhat less challenging work</a:t>
            </a:r>
          </a:p>
          <a:p>
            <a:pPr eaLnBrk="1" hangingPunct="1"/>
            <a:endParaRPr lang="en-US" sz="1000" u="sng" dirty="0" smtClean="0"/>
          </a:p>
          <a:p>
            <a:pPr eaLnBrk="1" hangingPunct="1"/>
            <a:r>
              <a:rPr lang="en-US" sz="1000" u="sng" dirty="0" smtClean="0"/>
              <a:t>Northern </a:t>
            </a:r>
            <a:r>
              <a:rPr lang="en-US" sz="1000" u="sng" dirty="0" smtClean="0"/>
              <a:t>European- </a:t>
            </a:r>
            <a:r>
              <a:rPr lang="en-US" sz="1000" dirty="0" smtClean="0"/>
              <a:t>job accomplishment, more concern for people and less for org as a whole</a:t>
            </a:r>
          </a:p>
          <a:p>
            <a:pPr eaLnBrk="1" hangingPunct="1"/>
            <a:endParaRPr lang="en-US" sz="1000" u="sng" dirty="0" smtClean="0"/>
          </a:p>
          <a:p>
            <a:pPr eaLnBrk="1" hangingPunct="1"/>
            <a:r>
              <a:rPr lang="en-US" sz="1000" u="sng" dirty="0" smtClean="0"/>
              <a:t>Japanese</a:t>
            </a:r>
            <a:r>
              <a:rPr lang="en-US" sz="1000" dirty="0" smtClean="0"/>
              <a:t>- </a:t>
            </a:r>
            <a:r>
              <a:rPr lang="en-US" sz="1000" dirty="0" smtClean="0"/>
              <a:t>good working conditions and friendly work environment.</a:t>
            </a:r>
          </a:p>
          <a:p>
            <a:pPr eaLnBrk="1" hangingPunct="1"/>
            <a:endParaRPr lang="en-US" sz="1000" dirty="0" smtClean="0"/>
          </a:p>
          <a:p>
            <a:pPr eaLnBrk="1" hangingPunct="1"/>
            <a:r>
              <a:rPr lang="en-US" altLang="zh-CN" sz="1000" b="1" dirty="0" smtClean="0">
                <a:solidFill>
                  <a:schemeClr val="hlink"/>
                </a:solidFill>
              </a:rPr>
              <a:t>Application of theories:</a:t>
            </a:r>
          </a:p>
          <a:p>
            <a:pPr eaLnBrk="1" hangingPunct="1"/>
            <a:r>
              <a:rPr lang="en-CA" sz="1000" u="sng" dirty="0" smtClean="0"/>
              <a:t>Equity theory</a:t>
            </a:r>
            <a:r>
              <a:rPr lang="en-CA" sz="1000" dirty="0" smtClean="0"/>
              <a:t> will be constrained by what is considered “fair” in a particular culture. </a:t>
            </a:r>
          </a:p>
          <a:p>
            <a:pPr eaLnBrk="1" hangingPunct="1"/>
            <a:r>
              <a:rPr lang="en-CA" sz="1000" u="sng" dirty="0" smtClean="0"/>
              <a:t>Expectancy</a:t>
            </a:r>
            <a:r>
              <a:rPr lang="en-CA" sz="1000" dirty="0" smtClean="0"/>
              <a:t> is very effective when applied cross-culturally. </a:t>
            </a:r>
          </a:p>
          <a:p>
            <a:pPr eaLnBrk="1" hangingPunct="1"/>
            <a:r>
              <a:rPr lang="en-CA" sz="1000" u="sng" dirty="0" smtClean="0"/>
              <a:t>Setting specific</a:t>
            </a:r>
            <a:r>
              <a:rPr lang="en-CA" sz="1000" dirty="0" smtClean="0"/>
              <a:t> and challenging goals is motivational when applied cross-culturally. The goal setting process must be adjusted to the culture (e.g., individual versus group goals).</a:t>
            </a:r>
          </a:p>
          <a:p>
            <a:pPr eaLnBrk="1" hangingPunct="1"/>
            <a:endParaRPr lang="en-US" altLang="zh-CN" sz="1000" dirty="0" smtClean="0">
              <a:solidFill>
                <a:schemeClr val="hlink"/>
              </a:solidFill>
            </a:endParaRPr>
          </a:p>
          <a:p>
            <a:pPr eaLnBrk="1" hangingPunct="1"/>
            <a:endParaRPr lang="en-US" sz="1000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62500AB-1C72-4BED-ADF3-F732F6BEE86F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CA" dirty="0" smtClean="0"/>
              <a:t>Show your intercultural sensitivity.</a:t>
            </a:r>
          </a:p>
          <a:p>
            <a:pPr eaLnBrk="1" hangingPunct="1"/>
            <a:r>
              <a:rPr lang="en-CA" dirty="0" smtClean="0"/>
              <a:t>Be creative, respectful, inspiring.</a:t>
            </a:r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  <a:p>
            <a:pPr eaLnBrk="1" hangingPunct="1"/>
            <a:r>
              <a:rPr lang="en-US" b="1" smtClean="0"/>
              <a:t>But ultimately, the </a:t>
            </a:r>
            <a:r>
              <a:rPr lang="en-US" b="1" smtClean="0">
                <a:solidFill>
                  <a:schemeClr val="tx2"/>
                </a:solidFill>
              </a:rPr>
              <a:t>balanced </a:t>
            </a:r>
            <a:r>
              <a:rPr lang="en-US" b="1" smtClean="0"/>
              <a:t>motivational systems used by an organization should </a:t>
            </a:r>
            <a:r>
              <a:rPr lang="en-US" b="1" smtClean="0">
                <a:solidFill>
                  <a:schemeClr val="tx2"/>
                </a:solidFill>
              </a:rPr>
              <a:t>fit the strategic goals</a:t>
            </a:r>
            <a:r>
              <a:rPr lang="en-US" b="1" smtClean="0"/>
              <a:t> of the organization, and Cultural intelligence is needed, sometimes simply being creative &amp; sincere &amp; INSPIRING others can work.</a:t>
            </a:r>
          </a:p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354B74-37D8-4706-A951-68551E3523D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627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0090F3-EC87-40FA-816A-A4B9938FC22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050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B40B13-2FEB-4C6D-8AF4-73C14781B28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78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FF2F3B-5B55-4BF0-9CD4-5B261461978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596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944AB0-8E51-4E5D-A087-164B1DD0308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217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67AF8E-8002-42A8-80C1-02E0BE2628A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505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4CCD2D-414C-4032-8628-54AFBCAFEC5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12072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C08D31-2045-4E17-994F-D3352CB1265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854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3C6599-D2B6-44A9-B485-19315E227FE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783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095C43-A7B4-4129-A0FB-BB2D6D5BAA6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378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B62417-6C5B-4E30-9597-C3ADFD5ACB8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6807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2B0C5C-8258-49EA-872C-5FA19149DE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DE3FF-94AA-4F92-8D00-7AE85EAD83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073B57A-DC7C-4B4B-A529-708DBBE01BB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252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16013" y="1700213"/>
            <a:ext cx="7200900" cy="3313112"/>
          </a:xfrm>
        </p:spPr>
        <p:txBody>
          <a:bodyPr>
            <a:normAutofit/>
          </a:bodyPr>
          <a:lstStyle/>
          <a:p>
            <a:pPr eaLnBrk="1" hangingPunct="1"/>
            <a:r>
              <a:rPr lang="en-CA" sz="4000" b="1" dirty="0" smtClean="0">
                <a:solidFill>
                  <a:schemeClr val="tx1"/>
                </a:solidFill>
                <a:effectLst/>
              </a:rPr>
              <a:t>Creating cultural synergy</a:t>
            </a:r>
            <a:r>
              <a:rPr lang="en-US" sz="4000" dirty="0">
                <a:solidFill>
                  <a:schemeClr val="tx1"/>
                </a:solidFill>
              </a:rPr>
              <a:t> </a:t>
            </a:r>
            <a:r>
              <a:rPr lang="en-CA" sz="4000" b="1" dirty="0" smtClean="0">
                <a:solidFill>
                  <a:schemeClr val="tx1"/>
                </a:solidFill>
                <a:effectLst/>
              </a:rPr>
              <a:t>&amp;</a:t>
            </a:r>
            <a:r>
              <a:rPr lang="en-CA" sz="4000" b="1" dirty="0" smtClean="0">
                <a:solidFill>
                  <a:schemeClr val="tx1"/>
                </a:solidFill>
              </a:rPr>
              <a:t> </a:t>
            </a:r>
            <a:r>
              <a:rPr lang="en-CA" sz="4000" b="1" dirty="0" smtClean="0">
                <a:solidFill>
                  <a:schemeClr val="tx1"/>
                </a:solidFill>
                <a:effectLst/>
              </a:rPr>
              <a:t>Motivation</a:t>
            </a:r>
            <a:endParaRPr lang="en-US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3074" name="Rectangle 15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67BFDF3-15DD-4196-AC6D-FC622FA1B736}" type="slidenum">
              <a:rPr lang="en-US" smtClean="0"/>
              <a:pPr/>
              <a:t>1</a:t>
            </a:fld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000" dirty="0" smtClean="0"/>
              <a:t>Potential advantages and disadvantages of diversity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0" y="1600200"/>
            <a:ext cx="4495800" cy="497205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sz="2400" dirty="0" smtClean="0"/>
              <a:t>Synergistic advantages </a:t>
            </a:r>
          </a:p>
          <a:p>
            <a:pPr eaLnBrk="1" hangingPunct="1">
              <a:defRPr/>
            </a:pPr>
            <a:r>
              <a:rPr lang="en-US" sz="2400" dirty="0" smtClean="0"/>
              <a:t>Greater openness to ideas</a:t>
            </a:r>
          </a:p>
          <a:p>
            <a:pPr eaLnBrk="1" hangingPunct="1">
              <a:defRPr/>
            </a:pPr>
            <a:r>
              <a:rPr lang="en-US" sz="2400" dirty="0" smtClean="0"/>
              <a:t>Multiple perspectives and interpretations</a:t>
            </a:r>
          </a:p>
          <a:p>
            <a:pPr eaLnBrk="1" hangingPunct="1">
              <a:defRPr/>
            </a:pPr>
            <a:r>
              <a:rPr lang="en-US" sz="2400" dirty="0" smtClean="0"/>
              <a:t>Increased creativity, flexibility, and problem-solving skills</a:t>
            </a:r>
          </a:p>
          <a:p>
            <a:pPr eaLnBrk="1" hangingPunct="1">
              <a:defRPr/>
            </a:pPr>
            <a:r>
              <a:rPr lang="en-US" sz="2400" dirty="0" smtClean="0"/>
              <a:t>Culture specific advantages</a:t>
            </a:r>
          </a:p>
          <a:p>
            <a:pPr eaLnBrk="1" hangingPunct="1">
              <a:defRPr/>
            </a:pPr>
            <a:r>
              <a:rPr lang="en-US" sz="2400" dirty="0" smtClean="0"/>
              <a:t>Better understanding of cultural dynamics</a:t>
            </a:r>
          </a:p>
          <a:p>
            <a:pPr eaLnBrk="1" hangingPunct="1">
              <a:defRPr/>
            </a:pPr>
            <a:r>
              <a:rPr lang="en-US" sz="2400" dirty="0" smtClean="0"/>
              <a:t>Better understanding of local HR and customers</a:t>
            </a:r>
          </a:p>
          <a:p>
            <a:pPr eaLnBrk="1" hangingPunct="1">
              <a:defRPr/>
            </a:pPr>
            <a:r>
              <a:rPr lang="en-US" sz="2400" dirty="0" smtClean="0"/>
              <a:t>Effective marketing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495800" cy="5043488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sz="2400" dirty="0" smtClean="0"/>
              <a:t>Disadvantages  </a:t>
            </a:r>
          </a:p>
          <a:p>
            <a:pPr eaLnBrk="1" hangingPunct="1">
              <a:defRPr/>
            </a:pPr>
            <a:r>
              <a:rPr lang="en-US" sz="2400" dirty="0" smtClean="0"/>
              <a:t>Costs, time, ambiguity, complexity and confusion, and miscommunication,</a:t>
            </a:r>
          </a:p>
          <a:p>
            <a:pPr eaLnBrk="1" hangingPunct="1">
              <a:defRPr/>
            </a:pPr>
            <a:r>
              <a:rPr lang="en-US" sz="2400" dirty="0" smtClean="0"/>
              <a:t>Difficult to reach agreement</a:t>
            </a:r>
          </a:p>
          <a:p>
            <a:pPr eaLnBrk="1" hangingPunct="1">
              <a:defRPr/>
            </a:pPr>
            <a:r>
              <a:rPr lang="en-US" sz="2400" dirty="0" smtClean="0"/>
              <a:t>Culture specific disadvantages</a:t>
            </a:r>
          </a:p>
          <a:p>
            <a:pPr eaLnBrk="1" hangingPunct="1">
              <a:defRPr/>
            </a:pPr>
            <a:r>
              <a:rPr lang="en-US" sz="2400" dirty="0" smtClean="0"/>
              <a:t>Policies, strategies, practices,  and procedures</a:t>
            </a:r>
          </a:p>
          <a:p>
            <a:pPr eaLnBrk="1" hangingPunct="1">
              <a:defRPr/>
            </a:pPr>
            <a:r>
              <a:rPr lang="en-US" sz="2400" dirty="0" smtClean="0"/>
              <a:t>Ethnocentrism </a:t>
            </a:r>
          </a:p>
        </p:txBody>
      </p:sp>
      <p:sp>
        <p:nvSpPr>
          <p:cNvPr id="410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E85079C-E869-46CC-9432-DA3E09D5900D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Cultural assumptions and their implications for management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1400" dirty="0" smtClean="0"/>
              <a:t>(Adapted from Adler, Table 4-3)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xfrm>
            <a:off x="0" y="2276475"/>
            <a:ext cx="4495800" cy="45815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b="1" dirty="0" smtClean="0"/>
              <a:t>Common but misleading assumptions</a:t>
            </a:r>
          </a:p>
          <a:p>
            <a:pPr eaLnBrk="1" hangingPunct="1">
              <a:defRPr/>
            </a:pPr>
            <a:r>
              <a:rPr lang="en-US" dirty="0" smtClean="0"/>
              <a:t>Homogeneity</a:t>
            </a:r>
          </a:p>
          <a:p>
            <a:pPr eaLnBrk="1" hangingPunct="1">
              <a:defRPr/>
            </a:pPr>
            <a:r>
              <a:rPr lang="en-US" dirty="0" smtClean="0"/>
              <a:t>Similarity</a:t>
            </a:r>
          </a:p>
          <a:p>
            <a:pPr eaLnBrk="1" hangingPunct="1">
              <a:defRPr/>
            </a:pPr>
            <a:r>
              <a:rPr lang="en-US" dirty="0" smtClean="0"/>
              <a:t>Parochialism</a:t>
            </a:r>
          </a:p>
          <a:p>
            <a:pPr eaLnBrk="1" hangingPunct="1">
              <a:defRPr/>
            </a:pPr>
            <a:r>
              <a:rPr lang="en-US" dirty="0" smtClean="0"/>
              <a:t>Ethnocentrism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>
          <a:xfrm>
            <a:off x="4648200" y="2276475"/>
            <a:ext cx="4495800" cy="45815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b="1" dirty="0" smtClean="0"/>
              <a:t>Less common but appropriate assumptions</a:t>
            </a:r>
          </a:p>
          <a:p>
            <a:pPr eaLnBrk="1" hangingPunct="1">
              <a:defRPr/>
            </a:pPr>
            <a:r>
              <a:rPr lang="en-US" dirty="0" smtClean="0"/>
              <a:t>Heterogeneity</a:t>
            </a:r>
          </a:p>
          <a:p>
            <a:pPr eaLnBrk="1" hangingPunct="1">
              <a:defRPr/>
            </a:pPr>
            <a:r>
              <a:rPr lang="en-US" dirty="0" smtClean="0"/>
              <a:t>Similarity and differences</a:t>
            </a:r>
          </a:p>
          <a:p>
            <a:pPr eaLnBrk="1" hangingPunct="1">
              <a:defRPr/>
            </a:pPr>
            <a:r>
              <a:rPr lang="en-US" dirty="0" err="1" smtClean="0"/>
              <a:t>Equifinality</a:t>
            </a:r>
            <a:endParaRPr lang="en-US" dirty="0" smtClean="0"/>
          </a:p>
          <a:p>
            <a:pPr eaLnBrk="1" hangingPunct="1">
              <a:defRPr/>
            </a:pPr>
            <a:r>
              <a:rPr lang="en-US" dirty="0" smtClean="0"/>
              <a:t>Cultural contingency</a:t>
            </a:r>
          </a:p>
        </p:txBody>
      </p:sp>
      <p:sp>
        <p:nvSpPr>
          <p:cNvPr id="512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84416EC-A8FC-4CD0-9DF9-5BA5FE440F59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dirty="0" smtClean="0"/>
              <a:t>Cultural Synergy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400" dirty="0" smtClean="0"/>
              <a:t>Cultural synergy recognizes both similarities and differences among the cultures that compose a global organization and suggests that we neither ignore nor minimize cultural diversity, but rather view it as a resource in designing and developing organizational systems.</a:t>
            </a:r>
          </a:p>
          <a:p>
            <a:pPr eaLnBrk="1" hangingPunct="1">
              <a:defRPr/>
            </a:pPr>
            <a:r>
              <a:rPr lang="en-US" sz="2400" b="1" dirty="0" smtClean="0"/>
              <a:t>Steps to create Cultural Synergy</a:t>
            </a:r>
          </a:p>
          <a:p>
            <a:pPr eaLnBrk="1" hangingPunct="1">
              <a:defRPr/>
            </a:pPr>
            <a:r>
              <a:rPr lang="en-US" sz="2400" dirty="0" smtClean="0"/>
              <a:t>Describing the situation</a:t>
            </a:r>
          </a:p>
          <a:p>
            <a:pPr eaLnBrk="1" hangingPunct="1">
              <a:defRPr/>
            </a:pPr>
            <a:r>
              <a:rPr lang="en-US" sz="2400" dirty="0" smtClean="0"/>
              <a:t>Interpreting the culture</a:t>
            </a:r>
          </a:p>
          <a:p>
            <a:pPr eaLnBrk="1" hangingPunct="1">
              <a:defRPr/>
            </a:pPr>
            <a:r>
              <a:rPr lang="en-US" sz="2400" dirty="0" smtClean="0"/>
              <a:t>Increasing cultural creativity</a:t>
            </a:r>
          </a:p>
          <a:p>
            <a:pPr eaLnBrk="1" hangingPunct="1">
              <a:defRPr/>
            </a:pPr>
            <a:r>
              <a:rPr lang="en-US" sz="2400" dirty="0" smtClean="0"/>
              <a:t>Creating cultural synergy</a:t>
            </a:r>
          </a:p>
        </p:txBody>
      </p:sp>
      <p:sp>
        <p:nvSpPr>
          <p:cNvPr id="614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5266CCF-1752-4C8E-BA53-21CD0246CD6D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dirty="0" smtClean="0"/>
              <a:t>Strategies that include Synergy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Cultural dominance (Shark Image)</a:t>
            </a:r>
          </a:p>
          <a:p>
            <a:pPr>
              <a:defRPr/>
            </a:pPr>
            <a:r>
              <a:rPr lang="en-US" smtClean="0"/>
              <a:t>Cultural accommodation (Teddy Bear Image)</a:t>
            </a:r>
          </a:p>
          <a:p>
            <a:pPr>
              <a:defRPr/>
            </a:pPr>
            <a:r>
              <a:rPr lang="en-US" smtClean="0"/>
              <a:t>Cultural compromise (Fox Image)</a:t>
            </a:r>
          </a:p>
          <a:p>
            <a:pPr>
              <a:defRPr/>
            </a:pPr>
            <a:r>
              <a:rPr lang="en-US" smtClean="0"/>
              <a:t>Cultural avoidance (Turtle Image)</a:t>
            </a:r>
          </a:p>
          <a:p>
            <a:pPr>
              <a:defRPr/>
            </a:pPr>
            <a:r>
              <a:rPr lang="en-US" smtClean="0"/>
              <a:t>Cultural synergy (Owl Image)</a:t>
            </a: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3A4FDB2-BAE0-4219-BD12-40BA526051F7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dirty="0" smtClean="0"/>
              <a:t>Motivation</a:t>
            </a:r>
            <a:r>
              <a:rPr lang="en-CA" sz="3600" b="0" dirty="0" smtClean="0"/>
              <a:t> </a:t>
            </a:r>
            <a:br>
              <a:rPr lang="en-CA" sz="3600" b="0" dirty="0" smtClean="0"/>
            </a:br>
            <a:r>
              <a:rPr lang="en-CA" sz="2000" b="0" dirty="0" smtClean="0"/>
              <a:t>(Ref. Francesco &amp; Gold, 2005)</a:t>
            </a:r>
            <a:endParaRPr lang="en-US" sz="2000" b="0" dirty="0" smtClean="0"/>
          </a:p>
        </p:txBody>
      </p:sp>
      <p:sp>
        <p:nvSpPr>
          <p:cNvPr id="362499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68313" y="1600200"/>
            <a:ext cx="8218487" cy="4525963"/>
          </a:xfrm>
        </p:spPr>
        <p:txBody>
          <a:bodyPr/>
          <a:lstStyle/>
          <a:p>
            <a:pPr eaLnBrk="1" hangingPunct="1">
              <a:defRPr/>
            </a:pPr>
            <a:r>
              <a:rPr lang="en-CA" sz="2800" smtClean="0"/>
              <a:t>The process through which behaviour is mobilized to reach certain goals</a:t>
            </a:r>
          </a:p>
          <a:p>
            <a:pPr eaLnBrk="1" hangingPunct="1">
              <a:defRPr/>
            </a:pPr>
            <a:endParaRPr lang="en-CA" sz="2800" smtClean="0"/>
          </a:p>
          <a:p>
            <a:pPr eaLnBrk="1" hangingPunct="1">
              <a:defRPr/>
            </a:pPr>
            <a:r>
              <a:rPr lang="en-CA" sz="2800" smtClean="0"/>
              <a:t>Process which energizes and directs behaviour</a:t>
            </a:r>
          </a:p>
          <a:p>
            <a:pPr eaLnBrk="1" hangingPunct="1">
              <a:defRPr/>
            </a:pPr>
            <a:endParaRPr lang="en-CA" sz="2800" smtClean="0"/>
          </a:p>
          <a:p>
            <a:pPr eaLnBrk="1" hangingPunct="1">
              <a:defRPr/>
            </a:pPr>
            <a:r>
              <a:rPr lang="en-CA" sz="2800" smtClean="0"/>
              <a:t>As a manager, can I actually </a:t>
            </a:r>
            <a:r>
              <a:rPr lang="en-CA" sz="2800" i="1" smtClean="0"/>
              <a:t>motivate</a:t>
            </a:r>
            <a:r>
              <a:rPr lang="en-CA" sz="2800" smtClean="0"/>
              <a:t> an individual from another culture?</a:t>
            </a:r>
            <a:endParaRPr lang="en-US" sz="2800" smtClean="0"/>
          </a:p>
        </p:txBody>
      </p:sp>
      <p:sp>
        <p:nvSpPr>
          <p:cNvPr id="8194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A3B7307-6919-4CAB-9467-A81B20CC8DDC}" type="slidenum">
              <a:rPr lang="en-US" smtClean="0"/>
              <a:pPr/>
              <a:t>6</a:t>
            </a:fld>
            <a:endParaRPr lang="en-US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z="3600" dirty="0" smtClean="0"/>
              <a:t>Prominent Need Theories of Motivation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CA" sz="2400" b="1" smtClean="0">
                <a:effectLst/>
              </a:rPr>
              <a:t>Maslow:</a:t>
            </a:r>
          </a:p>
          <a:p>
            <a:pPr lvl="1">
              <a:defRPr/>
            </a:pPr>
            <a:r>
              <a:rPr lang="en-CA" sz="2400" smtClean="0">
                <a:effectLst/>
              </a:rPr>
              <a:t>Different cultures have different priorities and different needs hierarchies</a:t>
            </a:r>
          </a:p>
          <a:p>
            <a:pPr lvl="3">
              <a:buFont typeface="Wingdings" pitchFamily="2" charset="2"/>
              <a:buNone/>
              <a:defRPr/>
            </a:pPr>
            <a:endParaRPr lang="en-CA" sz="2400" smtClean="0">
              <a:effectLst/>
            </a:endParaRPr>
          </a:p>
          <a:p>
            <a:pPr>
              <a:defRPr/>
            </a:pPr>
            <a:r>
              <a:rPr lang="en-CA" sz="2400" b="1" smtClean="0">
                <a:effectLst/>
              </a:rPr>
              <a:t>McClelland</a:t>
            </a:r>
          </a:p>
          <a:p>
            <a:pPr lvl="1">
              <a:defRPr/>
            </a:pPr>
            <a:r>
              <a:rPr lang="en-CA" sz="2400" smtClean="0">
                <a:effectLst/>
              </a:rPr>
              <a:t>These needs have </a:t>
            </a:r>
            <a:r>
              <a:rPr lang="en-CA" sz="2400" u="sng" smtClean="0">
                <a:effectLst/>
              </a:rPr>
              <a:t>not</a:t>
            </a:r>
            <a:r>
              <a:rPr lang="en-CA" sz="2400" smtClean="0">
                <a:effectLst/>
              </a:rPr>
              <a:t> been shown to be universal.</a:t>
            </a:r>
          </a:p>
          <a:p>
            <a:pPr lvl="1">
              <a:buFont typeface="Wingdings" pitchFamily="2" charset="2"/>
              <a:buNone/>
              <a:defRPr/>
            </a:pPr>
            <a:endParaRPr lang="en-CA" sz="2400" smtClean="0">
              <a:effectLst/>
            </a:endParaRPr>
          </a:p>
          <a:p>
            <a:pPr lvl="1">
              <a:buFont typeface="Wingdings" pitchFamily="2" charset="2"/>
              <a:buNone/>
              <a:defRPr/>
            </a:pPr>
            <a:r>
              <a:rPr lang="en-CA" sz="2400" b="1" smtClean="0">
                <a:effectLst/>
              </a:rPr>
              <a:t>Herzberg:</a:t>
            </a:r>
          </a:p>
          <a:p>
            <a:pPr lvl="1">
              <a:defRPr/>
            </a:pPr>
            <a:r>
              <a:rPr lang="en-US" sz="2400" smtClean="0">
                <a:effectLst/>
              </a:rPr>
              <a:t>Presumes that the motivators are the same for everyone - </a:t>
            </a:r>
            <a:r>
              <a:rPr lang="en-CA" sz="2400" smtClean="0">
                <a:effectLst/>
              </a:rPr>
              <a:t>Ignores values and preferences</a:t>
            </a:r>
          </a:p>
          <a:p>
            <a:pPr lvl="1">
              <a:defRPr/>
            </a:pPr>
            <a:endParaRPr lang="en-US" altLang="zh-CN" sz="2400" smtClean="0">
              <a:ea typeface="宋体" pitchFamily="2" charset="-122"/>
            </a:endParaRPr>
          </a:p>
          <a:p>
            <a:pPr eaLnBrk="1" hangingPunct="1">
              <a:defRPr/>
            </a:pPr>
            <a:endParaRPr lang="en-US" sz="240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77813"/>
            <a:ext cx="85344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CA" sz="4000" dirty="0" smtClean="0"/>
              <a:t>Process Theories of Work Motivation</a:t>
            </a:r>
            <a:endParaRPr lang="en-US" altLang="zh-CN" sz="4000" dirty="0" smtClean="0">
              <a:ea typeface="宋体" pitchFamily="2" charset="-122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smtClean="0"/>
              <a:t>Motivation theories that specify the details of how motivation occurs.</a:t>
            </a:r>
          </a:p>
          <a:p>
            <a:pPr eaLnBrk="1" hangingPunct="1">
              <a:defRPr/>
            </a:pPr>
            <a:endParaRPr lang="en-CA" smtClean="0"/>
          </a:p>
          <a:p>
            <a:pPr eaLnBrk="1" hangingPunct="1">
              <a:defRPr/>
            </a:pPr>
            <a:r>
              <a:rPr lang="en-CA" smtClean="0"/>
              <a:t>Three important process theories:</a:t>
            </a:r>
          </a:p>
          <a:p>
            <a:pPr lvl="1" eaLnBrk="1" hangingPunct="1">
              <a:defRPr/>
            </a:pPr>
            <a:r>
              <a:rPr lang="en-CA" smtClean="0"/>
              <a:t>Expectancy theory</a:t>
            </a:r>
          </a:p>
          <a:p>
            <a:pPr lvl="1" eaLnBrk="1" hangingPunct="1">
              <a:defRPr/>
            </a:pPr>
            <a:r>
              <a:rPr lang="en-CA" smtClean="0"/>
              <a:t>Equity theory</a:t>
            </a:r>
          </a:p>
          <a:p>
            <a:pPr lvl="1" eaLnBrk="1" hangingPunct="1">
              <a:defRPr/>
            </a:pPr>
            <a:r>
              <a:rPr lang="en-CA" smtClean="0"/>
              <a:t>Goal setting theory</a:t>
            </a:r>
          </a:p>
          <a:p>
            <a:pPr eaLnBrk="1" hangingPunct="1">
              <a:defRPr/>
            </a:pPr>
            <a:endParaRPr lang="zh-CN" altLang="en-US" smtClean="0">
              <a:ea typeface="宋体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CA" sz="3600" b="0" dirty="0" smtClean="0"/>
              <a:t>The inter-cultural effectiveness of ‘other motivators’</a:t>
            </a:r>
            <a:endParaRPr lang="en-US" sz="3600" b="0" dirty="0" smtClean="0"/>
          </a:p>
        </p:txBody>
      </p:sp>
      <p:graphicFrame>
        <p:nvGraphicFramePr>
          <p:cNvPr id="378883" name="Group 3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625081936"/>
              </p:ext>
            </p:extLst>
          </p:nvPr>
        </p:nvGraphicFramePr>
        <p:xfrm>
          <a:off x="323528" y="1484783"/>
          <a:ext cx="8641085" cy="5091494"/>
        </p:xfrm>
        <a:graphic>
          <a:graphicData uri="http://schemas.openxmlformats.org/drawingml/2006/table">
            <a:tbl>
              <a:tblPr/>
              <a:tblGrid>
                <a:gridCol w="3024336"/>
                <a:gridCol w="5616749"/>
              </a:tblGrid>
              <a:tr h="7995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Potential Motivator</a:t>
                      </a: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Where the motivator would not likely work</a:t>
                      </a:r>
                      <a:endParaRPr kumimoji="0" lang="en-U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4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Monetary Incentives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Not particularly useful in collectivist cultures.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58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Job rotation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Unlikely to succeed in cultures with high uncertainty avoidance, high power distance or collectivist cultures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3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Job enlargement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Unlikely to succeed in collectivist cultures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58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Job Design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Unlikely to succeed in cultures demonstrating high power distance, strong uncertainty avoidance and collectivist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4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Performance Evaluation</a:t>
                      </a:r>
                      <a:endParaRPr kumimoji="0" lang="en-US" sz="2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Unlikely to succeed in collectivist cultures. 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549275"/>
            <a:ext cx="8229600" cy="1258888"/>
          </a:xfrm>
        </p:spPr>
        <p:txBody>
          <a:bodyPr/>
          <a:lstStyle/>
          <a:p>
            <a:pPr eaLnBrk="1" hangingPunct="1">
              <a:defRPr/>
            </a:pPr>
            <a:r>
              <a:rPr lang="en-CA" sz="3200" b="0" smtClean="0"/>
              <a:t>Most important facet of work life, by culture</a:t>
            </a:r>
            <a:br>
              <a:rPr lang="en-CA" sz="3200" b="0" smtClean="0"/>
            </a:br>
            <a:r>
              <a:rPr lang="en-CA" sz="2000" smtClean="0"/>
              <a:t>(Itzhak Harpaz, “The Importance of Work Goals: An International Perspective,” Journal of International Business Studies 21, No. 1, 1990)</a:t>
            </a:r>
            <a:endParaRPr lang="en-US" sz="2000" smtClean="0"/>
          </a:p>
        </p:txBody>
      </p:sp>
      <p:graphicFrame>
        <p:nvGraphicFramePr>
          <p:cNvPr id="376856" name="Group 24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275701766"/>
              </p:ext>
            </p:extLst>
          </p:nvPr>
        </p:nvGraphicFramePr>
        <p:xfrm>
          <a:off x="251520" y="1844825"/>
          <a:ext cx="8712968" cy="4752527"/>
        </p:xfrm>
        <a:graphic>
          <a:graphicData uri="http://schemas.openxmlformats.org/drawingml/2006/table">
            <a:tbl>
              <a:tblPr/>
              <a:tblGrid>
                <a:gridCol w="3288746"/>
                <a:gridCol w="5424222"/>
              </a:tblGrid>
              <a:tr h="14243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Work Goal</a:t>
                      </a:r>
                      <a:endParaRPr kumimoji="0" lang="en-US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Cultures ranking this goal as being MOST important</a:t>
                      </a:r>
                      <a:endParaRPr kumimoji="0" lang="en-US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82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Interesting Work</a:t>
                      </a:r>
                      <a:endParaRPr kumimoji="0" 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Belgium, Great Britain, Israel, United States</a:t>
                      </a:r>
                      <a:endParaRPr kumimoji="0" lang="en-US" sz="2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5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Pay</a:t>
                      </a:r>
                      <a:endParaRPr kumimoji="0" 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Germany</a:t>
                      </a:r>
                      <a:endParaRPr kumimoji="0" 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5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Autonomy</a:t>
                      </a:r>
                      <a:endParaRPr kumimoji="0" 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Netherlands</a:t>
                      </a:r>
                      <a:endParaRPr kumimoji="0" 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28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Match between person and job</a:t>
                      </a:r>
                      <a:endParaRPr kumimoji="0" lang="en-US" sz="27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</a:rPr>
                        <a:t>Japan</a:t>
                      </a:r>
                      <a:endParaRPr kumimoji="0" lang="en-US" sz="2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533400"/>
            <a:ext cx="8458200" cy="685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CA" sz="4000" dirty="0" smtClean="0"/>
              <a:t>Do Motivation Theories Translate Across Cultures?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905000"/>
            <a:ext cx="8686800" cy="4648200"/>
          </a:xfrm>
        </p:spPr>
        <p:txBody>
          <a:bodyPr/>
          <a:lstStyle/>
          <a:p>
            <a:pPr eaLnBrk="1" hangingPunct="1">
              <a:defRPr/>
            </a:pPr>
            <a:r>
              <a:rPr lang="en-CA" sz="2800" dirty="0" smtClean="0"/>
              <a:t>Equity theory will be constrained by what is considered “fair” in a particular culture.</a:t>
            </a:r>
          </a:p>
          <a:p>
            <a:pPr eaLnBrk="1" hangingPunct="1">
              <a:defRPr/>
            </a:pPr>
            <a:r>
              <a:rPr lang="en-CA" sz="2800" dirty="0" smtClean="0"/>
              <a:t>Expectancy is very effective when applied cross-culturally.</a:t>
            </a:r>
          </a:p>
          <a:p>
            <a:pPr eaLnBrk="1" hangingPunct="1">
              <a:defRPr/>
            </a:pPr>
            <a:r>
              <a:rPr lang="en-CA" sz="2800" dirty="0" smtClean="0"/>
              <a:t>Setting specific and challenging goals is motivational when applied cross-culturally. The goal setting process must be adjusted to the culture (e.g., individual versus group goals).</a:t>
            </a:r>
          </a:p>
          <a:p>
            <a:pPr eaLnBrk="1" hangingPunct="1">
              <a:defRPr/>
            </a:pPr>
            <a:r>
              <a:rPr lang="en-CA" sz="2800" dirty="0" smtClean="0"/>
              <a:t>Appreciating cultural diversity is critical for maximizing motivation.</a:t>
            </a:r>
          </a:p>
        </p:txBody>
      </p:sp>
    </p:spTree>
  </p:cSld>
  <p:clrMapOvr>
    <a:masterClrMapping/>
  </p:clrMapOvr>
  <p:transition advClick="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dirty="0" smtClean="0">
                <a:effectLst/>
              </a:rPr>
              <a:t>Motivation Checklist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6346825" cy="4525963"/>
          </a:xfrm>
          <a:noFill/>
        </p:spPr>
        <p:txBody>
          <a:bodyPr>
            <a:normAutofit lnSpcReduction="10000"/>
          </a:bodyPr>
          <a:lstStyle/>
          <a:p>
            <a:pPr eaLnBrk="1" hangingPunct="1"/>
            <a:r>
              <a:rPr lang="en-US" altLang="zh-CN" dirty="0" smtClean="0">
                <a:effectLst/>
                <a:ea typeface="宋体" pitchFamily="2" charset="-122"/>
              </a:rPr>
              <a:t>Materialistic &amp; other incentives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000" dirty="0" smtClean="0">
                <a:effectLst/>
                <a:ea typeface="宋体" pitchFamily="2" charset="-122"/>
              </a:rPr>
              <a:t>	– consider </a:t>
            </a:r>
            <a:r>
              <a:rPr lang="en-CA" sz="2000" dirty="0" smtClean="0">
                <a:effectLst/>
              </a:rPr>
              <a:t>what different cultures value as a starting point</a:t>
            </a:r>
            <a:endParaRPr lang="en-US" altLang="zh-CN" sz="2000" dirty="0" smtClean="0">
              <a:effectLst/>
              <a:ea typeface="宋体" pitchFamily="2" charset="-122"/>
            </a:endParaRPr>
          </a:p>
          <a:p>
            <a:pPr eaLnBrk="1" hangingPunct="1"/>
            <a:r>
              <a:rPr lang="en-US" altLang="zh-CN" dirty="0" smtClean="0">
                <a:effectLst/>
                <a:ea typeface="宋体" pitchFamily="2" charset="-122"/>
              </a:rPr>
              <a:t>Recognize individual differences</a:t>
            </a:r>
            <a:r>
              <a:rPr lang="en-CA" dirty="0" smtClean="0">
                <a:effectLst/>
              </a:rPr>
              <a:t>.</a:t>
            </a:r>
          </a:p>
          <a:p>
            <a:pPr eaLnBrk="1" hangingPunct="1"/>
            <a:r>
              <a:rPr lang="en-US" altLang="zh-CN" dirty="0" smtClean="0">
                <a:effectLst/>
                <a:ea typeface="宋体" pitchFamily="2" charset="-122"/>
              </a:rPr>
              <a:t>Match people to jobs</a:t>
            </a:r>
          </a:p>
          <a:p>
            <a:pPr eaLnBrk="1" hangingPunct="1"/>
            <a:r>
              <a:rPr lang="en-US" altLang="zh-CN" dirty="0" smtClean="0">
                <a:effectLst/>
                <a:ea typeface="宋体" pitchFamily="2" charset="-122"/>
              </a:rPr>
              <a:t>Set Practical and realistic goals</a:t>
            </a:r>
          </a:p>
          <a:p>
            <a:pPr eaLnBrk="1" hangingPunct="1"/>
            <a:r>
              <a:rPr lang="en-US" altLang="zh-CN" dirty="0" smtClean="0">
                <a:effectLst/>
                <a:ea typeface="宋体" pitchFamily="2" charset="-122"/>
              </a:rPr>
              <a:t>Link rewards to performance</a:t>
            </a:r>
          </a:p>
          <a:p>
            <a:pPr eaLnBrk="1" hangingPunct="1"/>
            <a:r>
              <a:rPr lang="en-US" altLang="zh-CN" dirty="0" smtClean="0">
                <a:effectLst/>
                <a:ea typeface="宋体" pitchFamily="2" charset="-122"/>
              </a:rPr>
              <a:t>Check the system for equity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000" dirty="0" smtClean="0">
                <a:effectLst/>
                <a:ea typeface="宋体" pitchFamily="2" charset="-122"/>
              </a:rPr>
              <a:t>	– check who people are using for their ‘referent other’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n-US" dirty="0" smtClean="0">
                <a:effectLst/>
              </a:rPr>
              <a:t>Cultural Intelligence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noFill/>
        </p:spPr>
        <p:txBody>
          <a:bodyPr>
            <a:normAutofit lnSpcReduction="10000"/>
          </a:bodyPr>
          <a:lstStyle/>
          <a:p>
            <a:r>
              <a:rPr lang="en-US" smtClean="0">
                <a:effectLst/>
              </a:rPr>
              <a:t>Using your ‘cultural’ common sense:</a:t>
            </a:r>
          </a:p>
          <a:p>
            <a:pPr lvl="1"/>
            <a:r>
              <a:rPr lang="en-US" smtClean="0">
                <a:effectLst/>
              </a:rPr>
              <a:t>Cognitive </a:t>
            </a:r>
          </a:p>
          <a:p>
            <a:pPr lvl="2"/>
            <a:r>
              <a:rPr lang="en-US" smtClean="0">
                <a:effectLst/>
              </a:rPr>
              <a:t>(</a:t>
            </a:r>
            <a:r>
              <a:rPr lang="en-US" i="1" smtClean="0">
                <a:effectLst/>
              </a:rPr>
              <a:t>thinking, learning, strategizing</a:t>
            </a:r>
            <a:r>
              <a:rPr lang="en-US" smtClean="0">
                <a:effectLst/>
              </a:rPr>
              <a:t>)</a:t>
            </a:r>
          </a:p>
          <a:p>
            <a:pPr lvl="1"/>
            <a:r>
              <a:rPr lang="en-US" smtClean="0">
                <a:effectLst/>
              </a:rPr>
              <a:t>Motivational </a:t>
            </a:r>
          </a:p>
          <a:p>
            <a:pPr lvl="2"/>
            <a:r>
              <a:rPr lang="en-US" smtClean="0">
                <a:effectLst/>
              </a:rPr>
              <a:t>(</a:t>
            </a:r>
            <a:r>
              <a:rPr lang="en-US" i="1" smtClean="0">
                <a:effectLst/>
              </a:rPr>
              <a:t>confidence, persistence, value congruence, affinity/attraction toward new culture</a:t>
            </a:r>
            <a:r>
              <a:rPr lang="en-US" smtClean="0">
                <a:effectLst/>
              </a:rPr>
              <a:t>)</a:t>
            </a:r>
          </a:p>
          <a:p>
            <a:pPr lvl="1"/>
            <a:r>
              <a:rPr lang="en-US" smtClean="0">
                <a:effectLst/>
              </a:rPr>
              <a:t>Behavioural </a:t>
            </a:r>
          </a:p>
          <a:p>
            <a:pPr lvl="2"/>
            <a:r>
              <a:rPr lang="en-US" smtClean="0">
                <a:effectLst/>
              </a:rPr>
              <a:t>(</a:t>
            </a:r>
            <a:r>
              <a:rPr lang="en-US" i="1" smtClean="0">
                <a:effectLst/>
              </a:rPr>
              <a:t>repertoire of previously learned interculturally effective behaviours + ability to acquire new behaviours when needed</a:t>
            </a:r>
            <a:r>
              <a:rPr lang="en-US" smtClean="0">
                <a:effectLst/>
              </a:rPr>
              <a:t>)</a:t>
            </a:r>
          </a:p>
          <a:p>
            <a:pPr lvl="1"/>
            <a:endParaRPr lang="en-US" smtClean="0"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11992</TotalTime>
  <Words>1413</Words>
  <Application>Microsoft Office PowerPoint</Application>
  <PresentationFormat>On-screen Show (4:3)</PresentationFormat>
  <Paragraphs>223</Paragraphs>
  <Slides>13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Potential advantages and disadvantages of diversity</vt:lpstr>
      <vt:lpstr> Cultural assumptions and their implications for management (Adapted from Adler, Table 4-3)</vt:lpstr>
      <vt:lpstr>Cultural Synergy</vt:lpstr>
      <vt:lpstr>Strategies that include Synergy</vt:lpstr>
      <vt:lpstr>Motivation  (Ref. Francesco &amp; Gold, 2005)</vt:lpstr>
      <vt:lpstr>Prominent Need Theories of Motivation</vt:lpstr>
      <vt:lpstr>Process Theories of Work Motivation</vt:lpstr>
      <vt:lpstr>The inter-cultural effectiveness of ‘other motivators’</vt:lpstr>
      <vt:lpstr>Most important facet of work life, by culture (Itzhak Harpaz, “The Importance of Work Goals: An International Perspective,” Journal of International Business Studies 21, No. 1, 1990)</vt:lpstr>
      <vt:lpstr>Do Motivation Theories Translate Across Cultures?</vt:lpstr>
      <vt:lpstr>Motivation Checklist</vt:lpstr>
      <vt:lpstr>Cultural Intelligence</vt:lpstr>
    </vt:vector>
  </TitlesOfParts>
  <Company>DFO-MPO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Comparative Management Week 1</dc:title>
  <dc:creator>dfouser</dc:creator>
  <cp:lastModifiedBy>HangHieu</cp:lastModifiedBy>
  <cp:revision>264</cp:revision>
  <cp:lastPrinted>1601-01-01T00:00:00Z</cp:lastPrinted>
  <dcterms:created xsi:type="dcterms:W3CDTF">2005-07-27T17:26:36Z</dcterms:created>
  <dcterms:modified xsi:type="dcterms:W3CDTF">2012-04-11T19:28:00Z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7</vt:i4>
  </property>
</Properties>
</file>