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1" r:id="rId1"/>
  </p:sldMasterIdLst>
  <p:sldIdLst>
    <p:sldId id="256" r:id="rId2"/>
    <p:sldId id="280" r:id="rId3"/>
    <p:sldId id="259" r:id="rId4"/>
    <p:sldId id="276" r:id="rId5"/>
    <p:sldId id="263" r:id="rId6"/>
    <p:sldId id="267" r:id="rId7"/>
    <p:sldId id="283" r:id="rId8"/>
    <p:sldId id="284" r:id="rId9"/>
    <p:sldId id="268" r:id="rId10"/>
    <p:sldId id="285" r:id="rId11"/>
    <p:sldId id="257" r:id="rId12"/>
    <p:sldId id="273" r:id="rId13"/>
    <p:sldId id="264" r:id="rId14"/>
    <p:sldId id="266" r:id="rId15"/>
    <p:sldId id="274" r:id="rId16"/>
    <p:sldId id="258" r:id="rId17"/>
    <p:sldId id="275" r:id="rId18"/>
    <p:sldId id="281" r:id="rId19"/>
    <p:sldId id="261" r:id="rId20"/>
    <p:sldId id="278" r:id="rId21"/>
    <p:sldId id="262" r:id="rId22"/>
    <p:sldId id="270" r:id="rId23"/>
    <p:sldId id="271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006B8-C43A-4EEE-A483-001EAF42B8D5}" type="datetimeFigureOut">
              <a:rPr lang="en-CA" smtClean="0"/>
              <a:t>2021-11-04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A9C1-A2BA-494A-BB65-9277A01EE94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53268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006B8-C43A-4EEE-A483-001EAF42B8D5}" type="datetimeFigureOut">
              <a:rPr lang="en-CA" smtClean="0"/>
              <a:t>2021-11-04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A9C1-A2BA-494A-BB65-9277A01EE94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424256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006B8-C43A-4EEE-A483-001EAF42B8D5}" type="datetimeFigureOut">
              <a:rPr lang="en-CA" smtClean="0"/>
              <a:t>2021-11-04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A9C1-A2BA-494A-BB65-9277A01EE94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589111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006B8-C43A-4EEE-A483-001EAF42B8D5}" type="datetimeFigureOut">
              <a:rPr lang="en-CA" smtClean="0"/>
              <a:t>2021-11-04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A9C1-A2BA-494A-BB65-9277A01EE94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775962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006B8-C43A-4EEE-A483-001EAF42B8D5}" type="datetimeFigureOut">
              <a:rPr lang="en-CA" smtClean="0"/>
              <a:t>2021-11-04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A9C1-A2BA-494A-BB65-9277A01EE94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923962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006B8-C43A-4EEE-A483-001EAF42B8D5}" type="datetimeFigureOut">
              <a:rPr lang="en-CA" smtClean="0"/>
              <a:t>2021-11-04</a:t>
            </a:fld>
            <a:endParaRPr lang="en-CA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A9C1-A2BA-494A-BB65-9277A01EE94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05469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006B8-C43A-4EEE-A483-001EAF42B8D5}" type="datetimeFigureOut">
              <a:rPr lang="en-CA" smtClean="0"/>
              <a:t>2021-11-04</a:t>
            </a:fld>
            <a:endParaRPr lang="en-CA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A9C1-A2BA-494A-BB65-9277A01EE94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29671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006B8-C43A-4EEE-A483-001EAF42B8D5}" type="datetimeFigureOut">
              <a:rPr lang="en-CA" smtClean="0"/>
              <a:t>2021-11-04</a:t>
            </a:fld>
            <a:endParaRPr lang="en-CA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A9C1-A2BA-494A-BB65-9277A01EE94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554400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006B8-C43A-4EEE-A483-001EAF42B8D5}" type="datetimeFigureOut">
              <a:rPr lang="en-CA" smtClean="0"/>
              <a:t>2021-11-04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A9C1-A2BA-494A-BB65-9277A01EE94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950964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006B8-C43A-4EEE-A483-001EAF42B8D5}" type="datetimeFigureOut">
              <a:rPr lang="en-CA" smtClean="0"/>
              <a:t>2021-11-04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A9C1-A2BA-494A-BB65-9277A01EE94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594703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006B8-C43A-4EEE-A483-001EAF42B8D5}" type="datetimeFigureOut">
              <a:rPr lang="en-CA" smtClean="0"/>
              <a:t>2021-11-04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A9C1-A2BA-494A-BB65-9277A01EE94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636007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006B8-C43A-4EEE-A483-001EAF42B8D5}" type="datetimeFigureOut">
              <a:rPr lang="en-CA" smtClean="0"/>
              <a:t>2021-11-04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A9C1-A2BA-494A-BB65-9277A01EE945}" type="slidenum">
              <a:rPr lang="en-CA" smtClean="0"/>
              <a:t>‹#›</a:t>
            </a:fld>
            <a:endParaRPr lang="en-CA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870001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006B8-C43A-4EEE-A483-001EAF42B8D5}" type="datetimeFigureOut">
              <a:rPr lang="en-CA" smtClean="0"/>
              <a:t>2021-11-04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A9C1-A2BA-494A-BB65-9277A01EE94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715746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006B8-C43A-4EEE-A483-001EAF42B8D5}" type="datetimeFigureOut">
              <a:rPr lang="en-CA" smtClean="0"/>
              <a:t>2021-11-04</a:t>
            </a:fld>
            <a:endParaRPr lang="en-CA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A9C1-A2BA-494A-BB65-9277A01EE94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55626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006B8-C43A-4EEE-A483-001EAF42B8D5}" type="datetimeFigureOut">
              <a:rPr lang="en-CA" smtClean="0"/>
              <a:t>2021-11-04</a:t>
            </a:fld>
            <a:endParaRPr lang="en-CA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A9C1-A2BA-494A-BB65-9277A01EE94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387905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006B8-C43A-4EEE-A483-001EAF42B8D5}" type="datetimeFigureOut">
              <a:rPr lang="en-CA" smtClean="0"/>
              <a:t>2021-11-04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A9C1-A2BA-494A-BB65-9277A01EE94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4497575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006B8-C43A-4EEE-A483-001EAF42B8D5}" type="datetimeFigureOut">
              <a:rPr lang="en-CA" smtClean="0"/>
              <a:t>2021-11-04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A9C1-A2BA-494A-BB65-9277A01EE94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82777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C1D006B8-C43A-4EEE-A483-001EAF42B8D5}" type="datetimeFigureOut">
              <a:rPr lang="en-CA" smtClean="0"/>
              <a:t>2021-11-04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F8A9C1-A2BA-494A-BB65-9277A01EE94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0067085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  <p:sldLayoutId id="2147483714" r:id="rId13"/>
    <p:sldLayoutId id="2147483715" r:id="rId14"/>
    <p:sldLayoutId id="2147483716" r:id="rId15"/>
    <p:sldLayoutId id="2147483717" r:id="rId16"/>
    <p:sldLayoutId id="2147483718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/>
              <a:t>Fall 2021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CA" sz="3600" b="1" dirty="0" smtClean="0"/>
              <a:t>Checklist:  </a:t>
            </a:r>
          </a:p>
          <a:p>
            <a:r>
              <a:rPr lang="en-CA" sz="3600" b="1" dirty="0" smtClean="0"/>
              <a:t>Assignment 2: Progress Report </a:t>
            </a:r>
            <a:endParaRPr lang="en-CA" sz="3600" b="1" dirty="0"/>
          </a:p>
        </p:txBody>
      </p:sp>
    </p:spTree>
    <p:extLst>
      <p:ext uri="{BB962C8B-B14F-4D97-AF65-F5344CB8AC3E}">
        <p14:creationId xmlns:p14="http://schemas.microsoft.com/office/powerpoint/2010/main" val="18173243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/>
              <a:t>Formatting Requirements</a:t>
            </a:r>
            <a:endParaRPr lang="en-CA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sz="3600" b="1" dirty="0" smtClean="0"/>
              <a:t>Did you observe your assignment’s formatting requirements?</a:t>
            </a:r>
          </a:p>
          <a:p>
            <a:pPr lvl="2"/>
            <a:r>
              <a:rPr lang="en-CA" sz="3200" b="1" dirty="0" smtClean="0"/>
              <a:t>Margins</a:t>
            </a:r>
          </a:p>
          <a:p>
            <a:pPr lvl="2"/>
            <a:endParaRPr lang="en-CA" sz="3200" b="1" dirty="0"/>
          </a:p>
          <a:p>
            <a:pPr lvl="2"/>
            <a:r>
              <a:rPr lang="en-CA" sz="3200" b="1" dirty="0" smtClean="0"/>
              <a:t>Font size</a:t>
            </a:r>
          </a:p>
          <a:p>
            <a:pPr marL="800100" lvl="2" indent="0">
              <a:buNone/>
            </a:pPr>
            <a:endParaRPr lang="en-CA" sz="3200" b="1" dirty="0"/>
          </a:p>
          <a:p>
            <a:pPr lvl="2"/>
            <a:r>
              <a:rPr lang="en-CA" sz="3200" b="1" dirty="0" smtClean="0"/>
              <a:t>Line Spacing</a:t>
            </a:r>
            <a:endParaRPr lang="en-CA" sz="3200" b="1" dirty="0"/>
          </a:p>
        </p:txBody>
      </p:sp>
    </p:spTree>
    <p:extLst>
      <p:ext uri="{BB962C8B-B14F-4D97-AF65-F5344CB8AC3E}">
        <p14:creationId xmlns:p14="http://schemas.microsoft.com/office/powerpoint/2010/main" val="37876996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/>
              <a:t>White Space</a:t>
            </a:r>
            <a:endParaRPr lang="en-CA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sz="4000" b="1" dirty="0" smtClean="0">
                <a:solidFill>
                  <a:srgbClr val="FF0000"/>
                </a:solidFill>
              </a:rPr>
              <a:t>Are there large chunks of empty white space on your page?</a:t>
            </a:r>
          </a:p>
          <a:p>
            <a:endParaRPr lang="en-CA" sz="4000" b="1" dirty="0"/>
          </a:p>
          <a:p>
            <a:r>
              <a:rPr lang="en-CA" sz="4000" b="1" dirty="0" smtClean="0"/>
              <a:t>Do you leave a space between units of measurement and numbers, abbreviations for pages and page numbers?</a:t>
            </a:r>
            <a:endParaRPr lang="en-CA" sz="4000" b="1" dirty="0"/>
          </a:p>
        </p:txBody>
      </p:sp>
    </p:spTree>
    <p:extLst>
      <p:ext uri="{BB962C8B-B14F-4D97-AF65-F5344CB8AC3E}">
        <p14:creationId xmlns:p14="http://schemas.microsoft.com/office/powerpoint/2010/main" val="18258288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Hierarchical Headings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CA" b="1" dirty="0" smtClean="0"/>
              <a:t>Did you use second-level headings in your progress report and did you format them properly? </a:t>
            </a:r>
          </a:p>
          <a:p>
            <a:endParaRPr lang="en-CA" b="1" dirty="0"/>
          </a:p>
          <a:p>
            <a:r>
              <a:rPr lang="en-CA" b="1" dirty="0" smtClean="0"/>
              <a:t>Did you leave one blank line above and below your headings?</a:t>
            </a:r>
          </a:p>
          <a:p>
            <a:endParaRPr lang="en-CA" b="1" dirty="0"/>
          </a:p>
          <a:p>
            <a:r>
              <a:rPr lang="en-CA" b="1" dirty="0" smtClean="0"/>
              <a:t>Did you capitalize every word in your second-level headings?</a:t>
            </a:r>
          </a:p>
          <a:p>
            <a:endParaRPr lang="en-CA" b="1" dirty="0"/>
          </a:p>
          <a:p>
            <a:r>
              <a:rPr lang="en-CA" b="1" dirty="0" smtClean="0"/>
              <a:t>Did you provide informative titles for your headings?</a:t>
            </a:r>
          </a:p>
          <a:p>
            <a:endParaRPr lang="en-CA" b="1" dirty="0"/>
          </a:p>
          <a:p>
            <a:r>
              <a:rPr lang="en-CA" b="1" dirty="0" smtClean="0"/>
              <a:t>Did you avoid widowed headings on your page?</a:t>
            </a:r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772695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/>
              <a:t>Page Numbering</a:t>
            </a:r>
            <a:endParaRPr lang="en-CA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4000" b="1" dirty="0" smtClean="0"/>
              <a:t>Did you number your pages?</a:t>
            </a:r>
          </a:p>
          <a:p>
            <a:pPr marL="0" indent="0">
              <a:buNone/>
            </a:pPr>
            <a:endParaRPr lang="en-CA" sz="4000" b="1" dirty="0" smtClean="0"/>
          </a:p>
          <a:p>
            <a:r>
              <a:rPr lang="en-CA" sz="4000" b="1" dirty="0" smtClean="0">
                <a:solidFill>
                  <a:srgbClr val="FF0000"/>
                </a:solidFill>
              </a:rPr>
              <a:t>Did you show the number on the first page?</a:t>
            </a:r>
            <a:endParaRPr lang="en-CA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4444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/>
              <a:t>Assignment Instructions</a:t>
            </a:r>
            <a:endParaRPr lang="en-CA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CA" sz="3600" b="1" dirty="0" smtClean="0"/>
              <a:t>Have you included two in-text citations (a quotation, summary, or paraphrase)?</a:t>
            </a:r>
          </a:p>
          <a:p>
            <a:r>
              <a:rPr lang="en-CA" sz="3600" b="1" dirty="0" smtClean="0"/>
              <a:t>Did you use signal phrases to introduce them?</a:t>
            </a:r>
          </a:p>
          <a:p>
            <a:r>
              <a:rPr lang="en-CA" sz="3600" b="1" dirty="0" smtClean="0"/>
              <a:t>Did you include page numbers for your in-text citations?</a:t>
            </a:r>
          </a:p>
          <a:p>
            <a:r>
              <a:rPr lang="en-CA" sz="3600" b="1" dirty="0" smtClean="0"/>
              <a:t>Did you use APA documentation style to cite your borrowed information?</a:t>
            </a:r>
          </a:p>
        </p:txBody>
      </p:sp>
    </p:spTree>
    <p:extLst>
      <p:ext uri="{BB962C8B-B14F-4D97-AF65-F5344CB8AC3E}">
        <p14:creationId xmlns:p14="http://schemas.microsoft.com/office/powerpoint/2010/main" val="1025130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/>
              <a:t>Assignment Instructions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Have </a:t>
            </a:r>
            <a:r>
              <a:rPr lang="en-C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</a:t>
            </a:r>
            <a:r>
              <a:rPr lang="en-C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included </a:t>
            </a:r>
            <a:r>
              <a:rPr lang="en-C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visual</a:t>
            </a:r>
            <a:r>
              <a:rPr lang="en-C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en-C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Did you label, number, and give short a descriptive title to your visual?</a:t>
            </a:r>
          </a:p>
          <a:p>
            <a:r>
              <a:rPr lang="en-C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Did you refer to your visual in the text and explained what is shown in it and why the visual is relevant for your report?</a:t>
            </a:r>
          </a:p>
          <a:p>
            <a:r>
              <a:rPr lang="en-C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Did you place the title of your table above it and the title of your figure below the figure?</a:t>
            </a:r>
          </a:p>
          <a:p>
            <a:endParaRPr lang="en-CA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45723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/>
              <a:t>Assignment Instructions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C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Have you left at least two blank lines above and below your visual?</a:t>
            </a:r>
          </a:p>
          <a:p>
            <a:pPr marL="0" indent="0">
              <a:buNone/>
            </a:pPr>
            <a:endParaRPr lang="en-CA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CA" sz="3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Did you cite the source from which you borrowed your visual?</a:t>
            </a:r>
          </a:p>
          <a:p>
            <a:endParaRPr lang="en-CA" sz="3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CA" sz="3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Did you refer to this visual in your text and explained what is shown on it and how this visual helps you to make an important point? </a:t>
            </a:r>
          </a:p>
          <a:p>
            <a:endParaRPr lang="en-CA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68679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/>
              <a:t>Assignment Instructions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4000" b="1" dirty="0" smtClean="0"/>
              <a:t>Did you include a tentative outline of you final report?</a:t>
            </a:r>
          </a:p>
          <a:p>
            <a:endParaRPr lang="en-CA" sz="4000" b="1" dirty="0"/>
          </a:p>
          <a:p>
            <a:r>
              <a:rPr lang="en-CA" sz="4000" b="1" dirty="0" smtClean="0"/>
              <a:t>Did you observe in this outline the formatting requirements for hierarchical headings?</a:t>
            </a:r>
            <a:endParaRPr lang="en-CA" sz="4000" b="1" dirty="0"/>
          </a:p>
        </p:txBody>
      </p:sp>
    </p:spTree>
    <p:extLst>
      <p:ext uri="{BB962C8B-B14F-4D97-AF65-F5344CB8AC3E}">
        <p14:creationId xmlns:p14="http://schemas.microsoft.com/office/powerpoint/2010/main" val="3786741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Tentative Outline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2800" b="1" dirty="0" smtClean="0"/>
              <a:t>Is your topic for your final report sufficiently narrowed?</a:t>
            </a:r>
          </a:p>
          <a:p>
            <a:endParaRPr lang="en-CA" sz="2800" b="1" dirty="0"/>
          </a:p>
          <a:p>
            <a:r>
              <a:rPr lang="en-CA" sz="2800" b="1" dirty="0" smtClean="0"/>
              <a:t>Will you be able to answer your specific research question in a five-page report?</a:t>
            </a:r>
          </a:p>
          <a:p>
            <a:endParaRPr lang="en-CA" sz="2800" b="1" dirty="0"/>
          </a:p>
          <a:p>
            <a:r>
              <a:rPr lang="en-CA" sz="2800" b="1" dirty="0" smtClean="0"/>
              <a:t>Did you use informative phrases as you sections and subsections headings and subheadings?</a:t>
            </a:r>
            <a:endParaRPr lang="en-CA" sz="2800" b="1" dirty="0"/>
          </a:p>
        </p:txBody>
      </p:sp>
    </p:spTree>
    <p:extLst>
      <p:ext uri="{BB962C8B-B14F-4D97-AF65-F5344CB8AC3E}">
        <p14:creationId xmlns:p14="http://schemas.microsoft.com/office/powerpoint/2010/main" val="37945523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MEMO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4000" b="1" dirty="0" smtClean="0"/>
              <a:t>Alignment</a:t>
            </a:r>
          </a:p>
          <a:p>
            <a:pPr marL="0" indent="0">
              <a:buNone/>
            </a:pPr>
            <a:endParaRPr lang="en-CA" sz="4000" b="1" dirty="0" smtClean="0"/>
          </a:p>
          <a:p>
            <a:r>
              <a:rPr lang="en-CA" sz="4000" b="1" dirty="0" smtClean="0"/>
              <a:t>Capital letters in the subject line</a:t>
            </a:r>
          </a:p>
          <a:p>
            <a:pPr marL="0" indent="0">
              <a:buNone/>
            </a:pPr>
            <a:endParaRPr lang="en-CA" sz="4000" b="1" dirty="0" smtClean="0"/>
          </a:p>
          <a:p>
            <a:r>
              <a:rPr lang="en-CA" sz="4000" b="1" dirty="0" smtClean="0"/>
              <a:t>Informative yet short subject lines</a:t>
            </a:r>
          </a:p>
        </p:txBody>
      </p:sp>
    </p:spTree>
    <p:extLst>
      <p:ext uri="{BB962C8B-B14F-4D97-AF65-F5344CB8AC3E}">
        <p14:creationId xmlns:p14="http://schemas.microsoft.com/office/powerpoint/2010/main" val="42270339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 idx="4294967295"/>
          </p:nvPr>
        </p:nvSpPr>
        <p:spPr>
          <a:xfrm>
            <a:off x="1524000" y="609600"/>
            <a:ext cx="8229600" cy="808038"/>
          </a:xfrm>
        </p:spPr>
        <p:txBody>
          <a:bodyPr/>
          <a:lstStyle/>
          <a:p>
            <a:pPr eaLnBrk="1" hangingPunct="1"/>
            <a:r>
              <a:rPr lang="en-US" sz="7200">
                <a:solidFill>
                  <a:srgbClr val="41AB3C"/>
                </a:solidFill>
              </a:rPr>
              <a:t>Sample Memo</a:t>
            </a:r>
            <a:r>
              <a:rPr lang="en-US" smtClean="0"/>
              <a:t/>
            </a:r>
            <a:br>
              <a:rPr lang="en-US" smtClean="0"/>
            </a:br>
            <a:endParaRPr lang="en-US" smtClean="0"/>
          </a:p>
        </p:txBody>
      </p:sp>
      <p:pic>
        <p:nvPicPr>
          <p:cNvPr id="5123" name="Content Placeholder 2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67000" y="914401"/>
            <a:ext cx="6858000" cy="5210175"/>
          </a:xfrm>
        </p:spPr>
      </p:pic>
      <p:sp>
        <p:nvSpPr>
          <p:cNvPr id="5124" name="Slide Number Placeholder 3"/>
          <p:cNvSpPr txBox="1">
            <a:spLocks noGrp="1"/>
          </p:cNvSpPr>
          <p:nvPr/>
        </p:nvSpPr>
        <p:spPr bwMode="auto">
          <a:xfrm>
            <a:off x="8077200" y="6356351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200">
                <a:solidFill>
                  <a:srgbClr val="898989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Chapter 4  Slide </a:t>
            </a:r>
            <a:fld id="{B77B0181-6332-4043-A3A6-44353D8A5C25}" type="slidenum">
              <a:rPr lang="en-US" sz="1200">
                <a:solidFill>
                  <a:srgbClr val="898989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12</a:t>
            </a:fld>
            <a:endParaRPr lang="en-US" sz="1200">
              <a:solidFill>
                <a:srgbClr val="898989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Footer Placeholder 4"/>
          <p:cNvSpPr txBox="1">
            <a:spLocks noGrp="1"/>
          </p:cNvSpPr>
          <p:nvPr/>
        </p:nvSpPr>
        <p:spPr>
          <a:xfrm>
            <a:off x="4038600" y="6356351"/>
            <a:ext cx="3886200" cy="365125"/>
          </a:xfrm>
          <a:prstGeom prst="rect">
            <a:avLst/>
          </a:prstGeom>
          <a:noFill/>
        </p:spPr>
        <p:txBody>
          <a:bodyPr anchor="ctr"/>
          <a:lstStyle/>
          <a:p>
            <a:pPr algn="ctr">
              <a:defRPr/>
            </a:pPr>
            <a:r>
              <a:rPr lang="en-US" sz="1200">
                <a:solidFill>
                  <a:schemeClr val="tx1">
                    <a:tint val="75000"/>
                  </a:schemeClr>
                </a:solidFill>
              </a:rPr>
              <a:t>Impact 8e Copyright © 2012 Pearson Education Canada Inc </a:t>
            </a:r>
          </a:p>
        </p:txBody>
      </p:sp>
    </p:spTree>
    <p:extLst>
      <p:ext uri="{BB962C8B-B14F-4D97-AF65-F5344CB8AC3E}">
        <p14:creationId xmlns:p14="http://schemas.microsoft.com/office/powerpoint/2010/main" val="345909980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/>
              <a:t>Progress Report</a:t>
            </a:r>
            <a:endParaRPr lang="en-CA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4000" b="1" dirty="0" smtClean="0"/>
              <a:t>Did you include all sections required in a progress report?</a:t>
            </a:r>
          </a:p>
          <a:p>
            <a:endParaRPr lang="en-CA" sz="4000" b="1" dirty="0"/>
          </a:p>
          <a:p>
            <a:r>
              <a:rPr lang="en-CA" sz="4000" b="1" dirty="0" smtClean="0"/>
              <a:t>Did you arrange these sections in the conventional order?</a:t>
            </a:r>
            <a:endParaRPr lang="en-CA" sz="4000" b="1" dirty="0"/>
          </a:p>
        </p:txBody>
      </p:sp>
    </p:spTree>
    <p:extLst>
      <p:ext uri="{BB962C8B-B14F-4D97-AF65-F5344CB8AC3E}">
        <p14:creationId xmlns:p14="http://schemas.microsoft.com/office/powerpoint/2010/main" val="41705396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 anchor="ctr"/>
          <a:lstStyle/>
          <a:p>
            <a:pPr eaLnBrk="1" hangingPunct="1"/>
            <a:r>
              <a:rPr lang="en-US" b="1" dirty="0" smtClean="0"/>
              <a:t>Content and Organization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825625"/>
            <a:ext cx="10515600" cy="4351338"/>
          </a:xfrm>
        </p:spPr>
        <p:txBody>
          <a:bodyPr>
            <a:noAutofit/>
          </a:bodyPr>
          <a:lstStyle/>
          <a:p>
            <a:pPr eaLnBrk="1" hangingPunct="1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  <a:p>
            <a:pPr eaLnBrk="1" hangingPunct="1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Project Description</a:t>
            </a:r>
          </a:p>
          <a:p>
            <a:pPr eaLnBrk="1" hangingPunct="1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Project Summary</a:t>
            </a:r>
          </a:p>
          <a:p>
            <a:pPr lvl="1" eaLnBrk="1" hangingPunct="1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what has been done</a:t>
            </a:r>
          </a:p>
          <a:p>
            <a:pPr lvl="1" eaLnBrk="1" hangingPunct="1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what remains to be done</a:t>
            </a:r>
          </a:p>
          <a:p>
            <a:pPr eaLnBrk="1" hangingPunct="1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Problems Encountered (optional)</a:t>
            </a:r>
          </a:p>
          <a:p>
            <a:pPr eaLnBrk="1" hangingPunct="1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Changes in Requirements (optional)</a:t>
            </a:r>
          </a:p>
          <a:p>
            <a:pPr eaLnBrk="1" hangingPunct="1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Overall Assessment of the Project</a:t>
            </a:r>
          </a:p>
          <a:p>
            <a:pPr eaLnBrk="1" hangingPunct="1"/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1867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Introductions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  <a:defRPr/>
            </a:pPr>
            <a:endParaRPr lang="en-US" dirty="0" smtClean="0"/>
          </a:p>
          <a:p>
            <a:pPr eaLnBrk="1" hangingPunct="1">
              <a:buFont typeface="Wingdings" panose="05000000000000000000" pitchFamily="2" charset="2"/>
              <a:buChar char="§"/>
              <a:defRPr/>
            </a:pPr>
            <a:r>
              <a:rPr lang="en-US" sz="3200" b="1" dirty="0"/>
              <a:t>Remember that introductions serve to announce your subject, the purpose of your project, its type (genre), and its audience.</a:t>
            </a:r>
          </a:p>
          <a:p>
            <a:pPr marL="0" indent="0">
              <a:buNone/>
              <a:defRPr/>
            </a:pPr>
            <a:r>
              <a:rPr lang="en-US" sz="3200" b="1" dirty="0"/>
              <a:t> </a:t>
            </a:r>
          </a:p>
          <a:p>
            <a:pPr eaLnBrk="1" hangingPunct="1">
              <a:buFont typeface="Wingdings" panose="05000000000000000000" pitchFamily="2" charset="2"/>
              <a:buChar char="§"/>
              <a:defRPr/>
            </a:pPr>
            <a:r>
              <a:rPr lang="en-US" sz="3200" b="1" dirty="0"/>
              <a:t>In addition, introductions serve to provide the outline of the content of your report.</a:t>
            </a:r>
          </a:p>
        </p:txBody>
      </p:sp>
    </p:spTree>
    <p:extLst>
      <p:ext uri="{BB962C8B-B14F-4D97-AF65-F5344CB8AC3E}">
        <p14:creationId xmlns:p14="http://schemas.microsoft.com/office/powerpoint/2010/main" val="1601546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/>
              <a:t>Introduction</a:t>
            </a:r>
            <a:endParaRPr lang="en-CA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sz="4000" b="1" dirty="0"/>
              <a:t>Does the introduction of your report include </a:t>
            </a:r>
            <a:r>
              <a:rPr lang="en-US" sz="4000" b="1" dirty="0" smtClean="0"/>
              <a:t>all the </a:t>
            </a:r>
            <a:r>
              <a:rPr lang="en-US" sz="4000" b="1" dirty="0"/>
              <a:t>elements </a:t>
            </a:r>
            <a:r>
              <a:rPr lang="en-US" sz="4000" b="1" dirty="0" smtClean="0"/>
              <a:t>that are required in </a:t>
            </a:r>
            <a:r>
              <a:rPr lang="en-US" sz="4000" b="1" dirty="0"/>
              <a:t>good introductions, such as audience, overview, purpose? </a:t>
            </a:r>
          </a:p>
        </p:txBody>
      </p:sp>
    </p:spTree>
    <p:extLst>
      <p:ext uri="{BB962C8B-B14F-4D97-AF65-F5344CB8AC3E}">
        <p14:creationId xmlns:p14="http://schemas.microsoft.com/office/powerpoint/2010/main" val="16875791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/>
              <a:t>Introduction</a:t>
            </a:r>
            <a:endParaRPr lang="en-CA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sz="4000" b="1" dirty="0" smtClean="0"/>
              <a:t>Did you avoid the problem of having too much background in the introduction, or having an introduction that is all background? </a:t>
            </a:r>
          </a:p>
          <a:p>
            <a:pPr marL="0" indent="0">
              <a:buNone/>
              <a:defRPr/>
            </a:pPr>
            <a:endParaRPr lang="en-CA" sz="4000" b="1" dirty="0"/>
          </a:p>
        </p:txBody>
      </p:sp>
    </p:spTree>
    <p:extLst>
      <p:ext uri="{BB962C8B-B14F-4D97-AF65-F5344CB8AC3E}">
        <p14:creationId xmlns:p14="http://schemas.microsoft.com/office/powerpoint/2010/main" val="2564063620"/>
      </p:ext>
    </p:extLst>
  </p:cSld>
  <p:clrMapOvr>
    <a:masterClrMapping/>
  </p:clrMapOvr>
  <p:transition spd="slow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Audience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3600" b="1" dirty="0" smtClean="0"/>
              <a:t>Did you use the terms that your reader may not be familiar with?</a:t>
            </a:r>
          </a:p>
          <a:p>
            <a:pPr marL="0" indent="0">
              <a:buNone/>
            </a:pPr>
            <a:endParaRPr lang="en-CA" sz="3600" b="1" dirty="0"/>
          </a:p>
          <a:p>
            <a:r>
              <a:rPr lang="en-CA" sz="3600" b="1" dirty="0" smtClean="0"/>
              <a:t>Did you provide relevant background information to help your reader benefit from your discussion?</a:t>
            </a:r>
            <a:endParaRPr lang="en-CA" sz="3600" b="1" dirty="0"/>
          </a:p>
        </p:txBody>
      </p:sp>
    </p:spTree>
    <p:extLst>
      <p:ext uri="{BB962C8B-B14F-4D97-AF65-F5344CB8AC3E}">
        <p14:creationId xmlns:p14="http://schemas.microsoft.com/office/powerpoint/2010/main" val="37513543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Project Description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2400" b="1" dirty="0" smtClean="0"/>
              <a:t>Did you include this section?</a:t>
            </a:r>
          </a:p>
          <a:p>
            <a:r>
              <a:rPr lang="en-CA" sz="2400" b="1" dirty="0" smtClean="0"/>
              <a:t>Did you describe in this section hat your final report is going to do?</a:t>
            </a:r>
          </a:p>
          <a:p>
            <a:r>
              <a:rPr lang="en-CA" sz="2400" b="1" dirty="0" smtClean="0"/>
              <a:t>Did you clearly state what question your report will answer or what problem it will solve?</a:t>
            </a:r>
          </a:p>
          <a:p>
            <a:r>
              <a:rPr lang="en-CA" sz="2400" b="1" dirty="0" smtClean="0"/>
              <a:t>Did you explain how your target audience will benefit from reading your report?</a:t>
            </a:r>
          </a:p>
          <a:p>
            <a:r>
              <a:rPr lang="en-CA" sz="2400" b="1" dirty="0" smtClean="0"/>
              <a:t>Did you avoid providing background information on your subject in this section?</a:t>
            </a:r>
            <a:endParaRPr lang="en-CA" sz="2400" b="1" dirty="0"/>
          </a:p>
        </p:txBody>
      </p:sp>
    </p:spTree>
    <p:extLst>
      <p:ext uri="{BB962C8B-B14F-4D97-AF65-F5344CB8AC3E}">
        <p14:creationId xmlns:p14="http://schemas.microsoft.com/office/powerpoint/2010/main" val="23037331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Borrowed Information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800" b="1" dirty="0"/>
              <a:t>Are all listed sources used in the </a:t>
            </a:r>
            <a:r>
              <a:rPr lang="en-CA" sz="2800" b="1" dirty="0" smtClean="0"/>
              <a:t>paper as in-text citations? </a:t>
            </a:r>
            <a:endParaRPr lang="en-CA" sz="2800" b="1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004911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Sources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b="1" dirty="0" smtClean="0"/>
              <a:t>Did you cite all borrowed information?</a:t>
            </a:r>
          </a:p>
          <a:p>
            <a:endParaRPr lang="en-CA" b="1" dirty="0"/>
          </a:p>
          <a:p>
            <a:r>
              <a:rPr lang="en-CA" b="1" dirty="0" smtClean="0"/>
              <a:t>Did you cite it in correct APA style?</a:t>
            </a:r>
          </a:p>
          <a:p>
            <a:endParaRPr lang="en-CA" b="1" dirty="0"/>
          </a:p>
          <a:p>
            <a:r>
              <a:rPr lang="en-CA" b="1" dirty="0" smtClean="0"/>
              <a:t>Did you cite peer-reviewed sources?</a:t>
            </a:r>
          </a:p>
          <a:p>
            <a:endParaRPr lang="en-CA" b="1" dirty="0"/>
          </a:p>
          <a:p>
            <a:r>
              <a:rPr lang="en-CA" b="1" dirty="0" smtClean="0"/>
              <a:t>Did you include signal phrases?</a:t>
            </a:r>
            <a:endParaRPr lang="en-CA" b="1" dirty="0"/>
          </a:p>
          <a:p>
            <a:endParaRPr lang="en-CA" b="1" dirty="0" smtClean="0"/>
          </a:p>
          <a:p>
            <a:r>
              <a:rPr lang="en-CA" b="1" dirty="0" smtClean="0"/>
              <a:t>Did you provide page numbers for your citations?</a:t>
            </a:r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34054115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CA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Language</a:t>
            </a:r>
            <a:endParaRPr lang="en-CA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253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CA" dirty="0" smtClean="0"/>
          </a:p>
          <a:p>
            <a:pPr eaLnBrk="1" hangingPunct="1">
              <a:buFont typeface="Wingdings" panose="05000000000000000000" pitchFamily="2" charset="2"/>
              <a:buChar char="§"/>
            </a:pPr>
            <a:r>
              <a:rPr lang="en-CA" sz="2800" b="1" dirty="0" smtClean="0"/>
              <a:t>Did you use </a:t>
            </a:r>
            <a:r>
              <a:rPr lang="en-CA" sz="2800" b="1" dirty="0"/>
              <a:t>your own </a:t>
            </a:r>
            <a:r>
              <a:rPr lang="en-CA" sz="2800" b="1" dirty="0" smtClean="0"/>
              <a:t>wording?</a:t>
            </a:r>
            <a:endParaRPr lang="en-CA" sz="2800" b="1" dirty="0"/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CA" sz="2800" b="1" dirty="0"/>
          </a:p>
          <a:p>
            <a:pPr eaLnBrk="1" hangingPunct="1">
              <a:buFont typeface="Wingdings" panose="05000000000000000000" pitchFamily="2" charset="2"/>
              <a:buChar char="§"/>
            </a:pPr>
            <a:r>
              <a:rPr lang="en-CA" sz="2800" b="1" dirty="0" smtClean="0"/>
              <a:t>Did you avoid non-specific </a:t>
            </a:r>
            <a:r>
              <a:rPr lang="en-CA" sz="2800" b="1" dirty="0"/>
              <a:t>and non-verifiable statements such as “the best possible method,” “the best medication,” </a:t>
            </a:r>
            <a:r>
              <a:rPr lang="en-CA" sz="2800" b="1" dirty="0" smtClean="0"/>
              <a:t>“people,” etc</a:t>
            </a:r>
            <a:r>
              <a:rPr lang="en-CA" sz="2800" b="1" dirty="0"/>
              <a:t>.</a:t>
            </a:r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CA" sz="2800" b="1" dirty="0"/>
          </a:p>
          <a:p>
            <a:pPr eaLnBrk="1" hangingPunct="1"/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298771465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Language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eaLnBrk="1" hangingPunct="1"/>
            <a:r>
              <a:rPr lang="en-US" sz="2400" b="1" dirty="0" smtClean="0"/>
              <a:t>Did you avoid </a:t>
            </a:r>
            <a:r>
              <a:rPr lang="en-US" sz="2400" b="1" dirty="0"/>
              <a:t>conversational language in a formal </a:t>
            </a:r>
            <a:r>
              <a:rPr lang="en-US" sz="2400" b="1" dirty="0" smtClean="0"/>
              <a:t>report?</a:t>
            </a:r>
            <a:endParaRPr lang="en-US" sz="2400" b="1" dirty="0"/>
          </a:p>
          <a:p>
            <a:pPr eaLnBrk="1" hangingPunct="1"/>
            <a:r>
              <a:rPr lang="en-US" sz="2400" b="1" dirty="0" smtClean="0"/>
              <a:t>Did you avoid </a:t>
            </a:r>
            <a:r>
              <a:rPr lang="en-US" sz="2400" b="1" dirty="0"/>
              <a:t>non-specific statements and vague words in your </a:t>
            </a:r>
            <a:r>
              <a:rPr lang="en-US" sz="2400" b="1" dirty="0" smtClean="0"/>
              <a:t>report?</a:t>
            </a:r>
            <a:endParaRPr lang="en-US" sz="2400" b="1" dirty="0"/>
          </a:p>
          <a:p>
            <a:pPr eaLnBrk="1" hangingPunct="1"/>
            <a:r>
              <a:rPr lang="en-US" sz="2400" b="1" dirty="0" smtClean="0"/>
              <a:t>Did you eliminate wordiness?</a:t>
            </a:r>
            <a:endParaRPr lang="en-US" sz="2400" b="1" dirty="0"/>
          </a:p>
          <a:p>
            <a:pPr eaLnBrk="1" hangingPunct="1"/>
            <a:r>
              <a:rPr lang="en-US" sz="2400" b="1" dirty="0" smtClean="0"/>
              <a:t>Did you observe </a:t>
            </a:r>
            <a:r>
              <a:rPr lang="en-US" sz="2400" b="1" dirty="0"/>
              <a:t>parallel </a:t>
            </a:r>
            <a:r>
              <a:rPr lang="en-US" sz="2400" b="1" dirty="0" smtClean="0"/>
              <a:t>structure?</a:t>
            </a:r>
          </a:p>
          <a:p>
            <a:pPr eaLnBrk="1" hangingPunct="1"/>
            <a:r>
              <a:rPr lang="en-US" sz="2400" b="1" dirty="0" smtClean="0"/>
              <a:t>Did you avoid dangling modifiers? </a:t>
            </a:r>
          </a:p>
          <a:p>
            <a:pPr eaLnBrk="1" hangingPunct="1"/>
            <a:r>
              <a:rPr lang="en-US" sz="2400" b="1" dirty="0" smtClean="0"/>
              <a:t>Did you avoid </a:t>
            </a:r>
            <a:r>
              <a:rPr lang="en-US" sz="2400" b="1" dirty="0"/>
              <a:t>comma splices and run on </a:t>
            </a:r>
            <a:r>
              <a:rPr lang="en-US" sz="2400" b="1" dirty="0" smtClean="0"/>
              <a:t>sentences?</a:t>
            </a:r>
            <a:endParaRPr lang="en-US" sz="2400" b="1" dirty="0"/>
          </a:p>
          <a:p>
            <a:pPr eaLnBrk="1" hangingPunct="1"/>
            <a:r>
              <a:rPr lang="en-US" sz="2400" b="1" dirty="0" smtClean="0">
                <a:solidFill>
                  <a:srgbClr val="FF0000"/>
                </a:solidFill>
              </a:rPr>
              <a:t>Did you use “you” </a:t>
            </a:r>
            <a:r>
              <a:rPr lang="en-US" sz="2400" b="1" dirty="0">
                <a:solidFill>
                  <a:srgbClr val="FF0000"/>
                </a:solidFill>
              </a:rPr>
              <a:t>meaning anyone in </a:t>
            </a:r>
            <a:r>
              <a:rPr lang="en-US" sz="2400" b="1" dirty="0" smtClean="0">
                <a:solidFill>
                  <a:srgbClr val="FF0000"/>
                </a:solidFill>
              </a:rPr>
              <a:t>general”?</a:t>
            </a:r>
            <a:endParaRPr lang="en-US" sz="2400" b="1" dirty="0">
              <a:solidFill>
                <a:srgbClr val="FF0000"/>
              </a:solidFill>
            </a:endParaRPr>
          </a:p>
          <a:p>
            <a:pPr eaLnBrk="1" hangingPunct="1"/>
            <a:r>
              <a:rPr lang="en-US" sz="2400" b="1" dirty="0" smtClean="0"/>
              <a:t>Did you avoid </a:t>
            </a:r>
            <a:r>
              <a:rPr lang="en-US" sz="2400" b="1" dirty="0"/>
              <a:t>shifts in point of </a:t>
            </a:r>
            <a:r>
              <a:rPr lang="en-US" sz="2400" b="1" dirty="0" smtClean="0"/>
              <a:t>view?</a:t>
            </a:r>
            <a:endParaRPr lang="en-US" sz="2400" b="1" dirty="0"/>
          </a:p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60975144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420</TotalTime>
  <Words>802</Words>
  <Application>Microsoft Office PowerPoint</Application>
  <PresentationFormat>Widescreen</PresentationFormat>
  <Paragraphs>121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0" baseType="lpstr">
      <vt:lpstr>Arial</vt:lpstr>
      <vt:lpstr>Calibri</vt:lpstr>
      <vt:lpstr>Century Gothic</vt:lpstr>
      <vt:lpstr>Times New Roman</vt:lpstr>
      <vt:lpstr>Wingdings</vt:lpstr>
      <vt:lpstr>Wingdings 3</vt:lpstr>
      <vt:lpstr>Ion</vt:lpstr>
      <vt:lpstr>Fall 2021</vt:lpstr>
      <vt:lpstr>Formatting Requirements</vt:lpstr>
      <vt:lpstr>White Space</vt:lpstr>
      <vt:lpstr>Hierarchical Headings</vt:lpstr>
      <vt:lpstr>Page Numbering</vt:lpstr>
      <vt:lpstr>Assignment Instructions</vt:lpstr>
      <vt:lpstr>Assignment Instructions</vt:lpstr>
      <vt:lpstr>Assignment Instructions</vt:lpstr>
      <vt:lpstr>Assignment Instructions</vt:lpstr>
      <vt:lpstr>Tentative Outline</vt:lpstr>
      <vt:lpstr>MEMO</vt:lpstr>
      <vt:lpstr>Sample Memo </vt:lpstr>
      <vt:lpstr>Progress Report</vt:lpstr>
      <vt:lpstr>Content and Organization</vt:lpstr>
      <vt:lpstr>Introductions</vt:lpstr>
      <vt:lpstr>Introduction</vt:lpstr>
      <vt:lpstr>Introduction</vt:lpstr>
      <vt:lpstr>Audience</vt:lpstr>
      <vt:lpstr>Project Description</vt:lpstr>
      <vt:lpstr>Borrowed Information</vt:lpstr>
      <vt:lpstr>Sources</vt:lpstr>
      <vt:lpstr>Language</vt:lpstr>
      <vt:lpstr>Language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2015</dc:title>
  <dc:creator>ELENA ILINA</dc:creator>
  <cp:lastModifiedBy>ELENA ILINA</cp:lastModifiedBy>
  <cp:revision>24</cp:revision>
  <dcterms:created xsi:type="dcterms:W3CDTF">2015-11-29T16:17:25Z</dcterms:created>
  <dcterms:modified xsi:type="dcterms:W3CDTF">2021-11-04T19:17:57Z</dcterms:modified>
</cp:coreProperties>
</file>