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5" r:id="rId1"/>
  </p:sldMasterIdLst>
  <p:notesMasterIdLst>
    <p:notesMasterId r:id="rId33"/>
  </p:notesMasterIdLst>
  <p:handoutMasterIdLst>
    <p:handoutMasterId r:id="rId34"/>
  </p:handoutMasterIdLst>
  <p:sldIdLst>
    <p:sldId id="257" r:id="rId2"/>
    <p:sldId id="351" r:id="rId3"/>
    <p:sldId id="281" r:id="rId4"/>
    <p:sldId id="376" r:id="rId5"/>
    <p:sldId id="357" r:id="rId6"/>
    <p:sldId id="324" r:id="rId7"/>
    <p:sldId id="321" r:id="rId8"/>
    <p:sldId id="322" r:id="rId9"/>
    <p:sldId id="320" r:id="rId10"/>
    <p:sldId id="325" r:id="rId11"/>
    <p:sldId id="263" r:id="rId12"/>
    <p:sldId id="265" r:id="rId13"/>
    <p:sldId id="266" r:id="rId14"/>
    <p:sldId id="373" r:id="rId15"/>
    <p:sldId id="374" r:id="rId16"/>
    <p:sldId id="375" r:id="rId17"/>
    <p:sldId id="301" r:id="rId18"/>
    <p:sldId id="334" r:id="rId19"/>
    <p:sldId id="364" r:id="rId20"/>
    <p:sldId id="333" r:id="rId21"/>
    <p:sldId id="332" r:id="rId22"/>
    <p:sldId id="368" r:id="rId23"/>
    <p:sldId id="356" r:id="rId24"/>
    <p:sldId id="353" r:id="rId25"/>
    <p:sldId id="369" r:id="rId26"/>
    <p:sldId id="370" r:id="rId27"/>
    <p:sldId id="371" r:id="rId28"/>
    <p:sldId id="372" r:id="rId29"/>
    <p:sldId id="350" r:id="rId30"/>
    <p:sldId id="365" r:id="rId31"/>
    <p:sldId id="349" r:id="rId32"/>
  </p:sldIdLst>
  <p:sldSz cx="9144000" cy="6858000" type="screen4x3"/>
  <p:notesSz cx="6858000" cy="9236075"/>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CC"/>
    <a:srgbClr val="FF3399"/>
    <a:srgbClr val="EF115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0" d="100"/>
          <a:sy n="80" d="100"/>
        </p:scale>
        <p:origin x="-1920"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notesMaster" Target="notesMasters/notesMaster1.xml"/><Relationship Id="rId34" Type="http://schemas.openxmlformats.org/officeDocument/2006/relationships/handoutMaster" Target="handoutMasters/handoutMaster1.xml"/><Relationship Id="rId35" Type="http://schemas.openxmlformats.org/officeDocument/2006/relationships/printerSettings" Target="printerSettings/printerSettings1.bin"/><Relationship Id="rId36" Type="http://schemas.openxmlformats.org/officeDocument/2006/relationships/presProps" Target="pres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viewProps" Target="viewProps.xml"/><Relationship Id="rId38" Type="http://schemas.openxmlformats.org/officeDocument/2006/relationships/theme" Target="theme/theme1.xml"/><Relationship Id="rId39"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172D34-6949-403B-8CA2-C369F672BCAC}" type="doc">
      <dgm:prSet loTypeId="urn:microsoft.com/office/officeart/2005/8/layout/radial5" loCatId="cycle" qsTypeId="urn:microsoft.com/office/officeart/2005/8/quickstyle/simple1" qsCatId="simple" csTypeId="urn:microsoft.com/office/officeart/2005/8/colors/accent3_5" csCatId="accent3" phldr="1"/>
      <dgm:spPr/>
      <dgm:t>
        <a:bodyPr/>
        <a:lstStyle/>
        <a:p>
          <a:endParaRPr lang="en-CA"/>
        </a:p>
      </dgm:t>
    </dgm:pt>
    <dgm:pt modelId="{335E05B4-C6FF-4A97-B732-FE6A7E36E83F}">
      <dgm:prSet phldrT="[Text]"/>
      <dgm:spPr/>
      <dgm:t>
        <a:bodyPr/>
        <a:lstStyle/>
        <a:p>
          <a:r>
            <a:rPr lang="en-US" dirty="0" smtClean="0">
              <a:solidFill>
                <a:schemeClr val="tx1"/>
              </a:solidFill>
            </a:rPr>
            <a:t>Creative process</a:t>
          </a:r>
          <a:endParaRPr lang="en-CA" dirty="0">
            <a:solidFill>
              <a:schemeClr val="tx1"/>
            </a:solidFill>
          </a:endParaRPr>
        </a:p>
      </dgm:t>
    </dgm:pt>
    <dgm:pt modelId="{2A3B66F3-F7A5-4717-BDFC-66951E95F4BB}" type="parTrans" cxnId="{B68F9325-FC83-4B53-9B46-CD61293F0E39}">
      <dgm:prSet/>
      <dgm:spPr/>
      <dgm:t>
        <a:bodyPr/>
        <a:lstStyle/>
        <a:p>
          <a:endParaRPr lang="en-CA"/>
        </a:p>
      </dgm:t>
    </dgm:pt>
    <dgm:pt modelId="{25C4E61F-230D-482B-959C-C2C69B68A687}" type="sibTrans" cxnId="{B68F9325-FC83-4B53-9B46-CD61293F0E39}">
      <dgm:prSet/>
      <dgm:spPr/>
      <dgm:t>
        <a:bodyPr/>
        <a:lstStyle/>
        <a:p>
          <a:endParaRPr lang="en-CA"/>
        </a:p>
      </dgm:t>
    </dgm:pt>
    <dgm:pt modelId="{9F37FE07-DA9F-4670-A57C-4F9599DCE1F0}">
      <dgm:prSet phldrT="[Text]"/>
      <dgm:spPr/>
      <dgm:t>
        <a:bodyPr/>
        <a:lstStyle/>
        <a:p>
          <a:r>
            <a:rPr lang="en-US" dirty="0" smtClean="0">
              <a:solidFill>
                <a:schemeClr val="tx1"/>
              </a:solidFill>
            </a:rPr>
            <a:t>Incubation</a:t>
          </a:r>
          <a:endParaRPr lang="en-CA" dirty="0">
            <a:solidFill>
              <a:schemeClr val="tx1"/>
            </a:solidFill>
          </a:endParaRPr>
        </a:p>
      </dgm:t>
    </dgm:pt>
    <dgm:pt modelId="{82DAB01A-A600-4292-A362-4F2E3CBFF52F}" type="parTrans" cxnId="{EE356A68-614E-483C-8E96-C9E11919F670}">
      <dgm:prSet/>
      <dgm:spPr/>
      <dgm:t>
        <a:bodyPr/>
        <a:lstStyle/>
        <a:p>
          <a:endParaRPr lang="en-CA"/>
        </a:p>
      </dgm:t>
    </dgm:pt>
    <dgm:pt modelId="{B1B044E5-DCE5-48FA-9FE9-27DEDFC863A0}" type="sibTrans" cxnId="{EE356A68-614E-483C-8E96-C9E11919F670}">
      <dgm:prSet/>
      <dgm:spPr/>
      <dgm:t>
        <a:bodyPr/>
        <a:lstStyle/>
        <a:p>
          <a:endParaRPr lang="en-CA"/>
        </a:p>
      </dgm:t>
    </dgm:pt>
    <dgm:pt modelId="{E96D2BE3-0E78-4EFB-8570-1060EDD58EA2}">
      <dgm:prSet phldrT="[Text]"/>
      <dgm:spPr/>
      <dgm:t>
        <a:bodyPr/>
        <a:lstStyle/>
        <a:p>
          <a:r>
            <a:rPr lang="en-US" dirty="0" smtClean="0">
              <a:solidFill>
                <a:schemeClr val="tx1"/>
              </a:solidFill>
            </a:rPr>
            <a:t>Ideas</a:t>
          </a:r>
          <a:endParaRPr lang="en-CA" dirty="0">
            <a:solidFill>
              <a:schemeClr val="tx1"/>
            </a:solidFill>
          </a:endParaRPr>
        </a:p>
      </dgm:t>
    </dgm:pt>
    <dgm:pt modelId="{5620B79F-68E2-465B-9421-8325DA75925C}" type="parTrans" cxnId="{AA9CC4F7-1C6C-4453-810E-FA4488006B6F}">
      <dgm:prSet/>
      <dgm:spPr/>
      <dgm:t>
        <a:bodyPr/>
        <a:lstStyle/>
        <a:p>
          <a:endParaRPr lang="en-CA"/>
        </a:p>
      </dgm:t>
    </dgm:pt>
    <dgm:pt modelId="{F6047B40-115B-4A10-9DB9-2E31F44C82E9}" type="sibTrans" cxnId="{AA9CC4F7-1C6C-4453-810E-FA4488006B6F}">
      <dgm:prSet/>
      <dgm:spPr/>
      <dgm:t>
        <a:bodyPr/>
        <a:lstStyle/>
        <a:p>
          <a:endParaRPr lang="en-CA"/>
        </a:p>
      </dgm:t>
    </dgm:pt>
    <dgm:pt modelId="{D0510B56-ADC0-4D1A-9888-0FBF679C7EDB}">
      <dgm:prSet phldrT="[Text]"/>
      <dgm:spPr/>
      <dgm:t>
        <a:bodyPr/>
        <a:lstStyle/>
        <a:p>
          <a:r>
            <a:rPr lang="en-US" dirty="0" smtClean="0">
              <a:solidFill>
                <a:schemeClr val="tx1"/>
              </a:solidFill>
            </a:rPr>
            <a:t>Evaluation  and implementation</a:t>
          </a:r>
          <a:endParaRPr lang="en-CA" dirty="0">
            <a:solidFill>
              <a:schemeClr val="tx1"/>
            </a:solidFill>
          </a:endParaRPr>
        </a:p>
      </dgm:t>
    </dgm:pt>
    <dgm:pt modelId="{6FFD1CDE-84DB-418F-90D7-9B0BE6BB11EE}" type="parTrans" cxnId="{6B886CBD-5416-4121-9A23-D8A065295A14}">
      <dgm:prSet/>
      <dgm:spPr/>
      <dgm:t>
        <a:bodyPr/>
        <a:lstStyle/>
        <a:p>
          <a:endParaRPr lang="en-CA"/>
        </a:p>
      </dgm:t>
    </dgm:pt>
    <dgm:pt modelId="{2313015D-F3C9-4E80-971D-EF00451F90E3}" type="sibTrans" cxnId="{6B886CBD-5416-4121-9A23-D8A065295A14}">
      <dgm:prSet/>
      <dgm:spPr/>
      <dgm:t>
        <a:bodyPr/>
        <a:lstStyle/>
        <a:p>
          <a:endParaRPr lang="en-CA"/>
        </a:p>
      </dgm:t>
    </dgm:pt>
    <dgm:pt modelId="{2302AEB6-21E5-437A-994C-D3F5D9D2AB53}">
      <dgm:prSet phldrT="[Text]"/>
      <dgm:spPr/>
      <dgm:t>
        <a:bodyPr/>
        <a:lstStyle/>
        <a:p>
          <a:r>
            <a:rPr lang="en-US" dirty="0" smtClean="0">
              <a:solidFill>
                <a:schemeClr val="tx1"/>
              </a:solidFill>
            </a:rPr>
            <a:t>Knowledge accumulation</a:t>
          </a:r>
          <a:endParaRPr lang="en-CA" dirty="0">
            <a:solidFill>
              <a:schemeClr val="tx1"/>
            </a:solidFill>
          </a:endParaRPr>
        </a:p>
      </dgm:t>
    </dgm:pt>
    <dgm:pt modelId="{39A66794-63A4-4F23-B270-A423B5A94FF7}" type="parTrans" cxnId="{37FD297C-14B2-4E38-BEB8-1EF028BE6173}">
      <dgm:prSet/>
      <dgm:spPr/>
      <dgm:t>
        <a:bodyPr/>
        <a:lstStyle/>
        <a:p>
          <a:endParaRPr lang="en-CA"/>
        </a:p>
      </dgm:t>
    </dgm:pt>
    <dgm:pt modelId="{A4CBCD9C-0A93-4A4F-AB84-B2F4221F8305}" type="sibTrans" cxnId="{37FD297C-14B2-4E38-BEB8-1EF028BE6173}">
      <dgm:prSet/>
      <dgm:spPr/>
      <dgm:t>
        <a:bodyPr/>
        <a:lstStyle/>
        <a:p>
          <a:endParaRPr lang="en-CA"/>
        </a:p>
      </dgm:t>
    </dgm:pt>
    <dgm:pt modelId="{13343635-40A0-4443-89D5-6321DDB18F75}" type="pres">
      <dgm:prSet presAssocID="{A1172D34-6949-403B-8CA2-C369F672BCAC}" presName="Name0" presStyleCnt="0">
        <dgm:presLayoutVars>
          <dgm:chMax val="1"/>
          <dgm:dir/>
          <dgm:animLvl val="ctr"/>
          <dgm:resizeHandles val="exact"/>
        </dgm:presLayoutVars>
      </dgm:prSet>
      <dgm:spPr/>
      <dgm:t>
        <a:bodyPr/>
        <a:lstStyle/>
        <a:p>
          <a:endParaRPr lang="en-CA"/>
        </a:p>
      </dgm:t>
    </dgm:pt>
    <dgm:pt modelId="{7E6F77B1-1B53-4B97-AB72-7C5F4F4E4360}" type="pres">
      <dgm:prSet presAssocID="{335E05B4-C6FF-4A97-B732-FE6A7E36E83F}" presName="centerShape" presStyleLbl="node0" presStyleIdx="0" presStyleCnt="1" custScaleX="177609" custLinFactNeighborX="648" custLinFactNeighborY="-1080"/>
      <dgm:spPr/>
      <dgm:t>
        <a:bodyPr/>
        <a:lstStyle/>
        <a:p>
          <a:endParaRPr lang="en-CA"/>
        </a:p>
      </dgm:t>
    </dgm:pt>
    <dgm:pt modelId="{06B44A7F-3CBB-489C-B5B6-25809756B9DC}" type="pres">
      <dgm:prSet presAssocID="{82DAB01A-A600-4292-A362-4F2E3CBFF52F}" presName="parTrans" presStyleLbl="sibTrans2D1" presStyleIdx="0" presStyleCnt="4" custScaleX="174375" custLinFactNeighborX="38279" custLinFactNeighborY="-1051"/>
      <dgm:spPr/>
      <dgm:t>
        <a:bodyPr/>
        <a:lstStyle/>
        <a:p>
          <a:endParaRPr lang="en-CA"/>
        </a:p>
      </dgm:t>
    </dgm:pt>
    <dgm:pt modelId="{98E495B2-6DB1-4704-BB13-DEA0B9160F13}" type="pres">
      <dgm:prSet presAssocID="{82DAB01A-A600-4292-A362-4F2E3CBFF52F}" presName="connectorText" presStyleLbl="sibTrans2D1" presStyleIdx="0" presStyleCnt="4"/>
      <dgm:spPr/>
      <dgm:t>
        <a:bodyPr/>
        <a:lstStyle/>
        <a:p>
          <a:endParaRPr lang="en-CA"/>
        </a:p>
      </dgm:t>
    </dgm:pt>
    <dgm:pt modelId="{C8A03680-3ADA-474F-9798-B1022DC3BD93}" type="pres">
      <dgm:prSet presAssocID="{9F37FE07-DA9F-4670-A57C-4F9599DCE1F0}" presName="node" presStyleLbl="node1" presStyleIdx="0" presStyleCnt="4" custScaleX="237037">
        <dgm:presLayoutVars>
          <dgm:bulletEnabled val="1"/>
        </dgm:presLayoutVars>
      </dgm:prSet>
      <dgm:spPr/>
      <dgm:t>
        <a:bodyPr/>
        <a:lstStyle/>
        <a:p>
          <a:endParaRPr lang="en-CA"/>
        </a:p>
      </dgm:t>
    </dgm:pt>
    <dgm:pt modelId="{C693E5E1-17EC-4F29-8ACE-855DF5A2A0E0}" type="pres">
      <dgm:prSet presAssocID="{5620B79F-68E2-465B-9421-8325DA75925C}" presName="parTrans" presStyleLbl="sibTrans2D1" presStyleIdx="1" presStyleCnt="4" custScaleX="162747"/>
      <dgm:spPr/>
      <dgm:t>
        <a:bodyPr/>
        <a:lstStyle/>
        <a:p>
          <a:endParaRPr lang="en-CA"/>
        </a:p>
      </dgm:t>
    </dgm:pt>
    <dgm:pt modelId="{EDA81CEE-1B8F-443C-93F8-8EF132D39CE5}" type="pres">
      <dgm:prSet presAssocID="{5620B79F-68E2-465B-9421-8325DA75925C}" presName="connectorText" presStyleLbl="sibTrans2D1" presStyleIdx="1" presStyleCnt="4"/>
      <dgm:spPr/>
      <dgm:t>
        <a:bodyPr/>
        <a:lstStyle/>
        <a:p>
          <a:endParaRPr lang="en-CA"/>
        </a:p>
      </dgm:t>
    </dgm:pt>
    <dgm:pt modelId="{BDEAE6F2-26AA-4AE2-8419-04AA1289F0EB}" type="pres">
      <dgm:prSet presAssocID="{E96D2BE3-0E78-4EFB-8570-1060EDD58EA2}" presName="node" presStyleLbl="node1" presStyleIdx="1" presStyleCnt="4" custScaleX="177610" custScaleY="149512" custRadScaleRad="157760" custRadScaleInc="-5336">
        <dgm:presLayoutVars>
          <dgm:bulletEnabled val="1"/>
        </dgm:presLayoutVars>
      </dgm:prSet>
      <dgm:spPr/>
      <dgm:t>
        <a:bodyPr/>
        <a:lstStyle/>
        <a:p>
          <a:endParaRPr lang="en-CA"/>
        </a:p>
      </dgm:t>
    </dgm:pt>
    <dgm:pt modelId="{9890085B-C58C-4196-ABB0-A11A672E81CA}" type="pres">
      <dgm:prSet presAssocID="{6FFD1CDE-84DB-418F-90D7-9B0BE6BB11EE}" presName="parTrans" presStyleLbl="sibTrans2D1" presStyleIdx="2" presStyleCnt="4" custScaleX="182714"/>
      <dgm:spPr/>
      <dgm:t>
        <a:bodyPr/>
        <a:lstStyle/>
        <a:p>
          <a:endParaRPr lang="en-CA"/>
        </a:p>
      </dgm:t>
    </dgm:pt>
    <dgm:pt modelId="{20FAABD9-5BB8-4534-BB6D-83E216E16A4F}" type="pres">
      <dgm:prSet presAssocID="{6FFD1CDE-84DB-418F-90D7-9B0BE6BB11EE}" presName="connectorText" presStyleLbl="sibTrans2D1" presStyleIdx="2" presStyleCnt="4"/>
      <dgm:spPr/>
      <dgm:t>
        <a:bodyPr/>
        <a:lstStyle/>
        <a:p>
          <a:endParaRPr lang="en-CA"/>
        </a:p>
      </dgm:t>
    </dgm:pt>
    <dgm:pt modelId="{6884BF0D-F97F-4904-A15F-B97F45A20113}" type="pres">
      <dgm:prSet presAssocID="{D0510B56-ADC0-4D1A-9888-0FBF679C7EDB}" presName="node" presStyleLbl="node1" presStyleIdx="2" presStyleCnt="4" custScaleX="206839">
        <dgm:presLayoutVars>
          <dgm:bulletEnabled val="1"/>
        </dgm:presLayoutVars>
      </dgm:prSet>
      <dgm:spPr/>
      <dgm:t>
        <a:bodyPr/>
        <a:lstStyle/>
        <a:p>
          <a:endParaRPr lang="en-CA"/>
        </a:p>
      </dgm:t>
    </dgm:pt>
    <dgm:pt modelId="{3C1F35CF-0C77-4787-BFD8-BADB11DA9568}" type="pres">
      <dgm:prSet presAssocID="{39A66794-63A4-4F23-B270-A423B5A94FF7}" presName="parTrans" presStyleLbl="sibTrans2D1" presStyleIdx="3" presStyleCnt="4" custScaleX="241136"/>
      <dgm:spPr/>
      <dgm:t>
        <a:bodyPr/>
        <a:lstStyle/>
        <a:p>
          <a:endParaRPr lang="en-CA"/>
        </a:p>
      </dgm:t>
    </dgm:pt>
    <dgm:pt modelId="{3C529A45-B399-4BDF-8A7A-6AD5A5B7C07E}" type="pres">
      <dgm:prSet presAssocID="{39A66794-63A4-4F23-B270-A423B5A94FF7}" presName="connectorText" presStyleLbl="sibTrans2D1" presStyleIdx="3" presStyleCnt="4"/>
      <dgm:spPr/>
      <dgm:t>
        <a:bodyPr/>
        <a:lstStyle/>
        <a:p>
          <a:endParaRPr lang="en-CA"/>
        </a:p>
      </dgm:t>
    </dgm:pt>
    <dgm:pt modelId="{42F6F271-F6C4-40F3-8E1A-7F86D3B70939}" type="pres">
      <dgm:prSet presAssocID="{2302AEB6-21E5-437A-994C-D3F5D9D2AB53}" presName="node" presStyleLbl="node1" presStyleIdx="3" presStyleCnt="4" custScaleX="205315" custScaleY="174465" custRadScaleRad="165755" custRadScaleInc="1657">
        <dgm:presLayoutVars>
          <dgm:bulletEnabled val="1"/>
        </dgm:presLayoutVars>
      </dgm:prSet>
      <dgm:spPr/>
      <dgm:t>
        <a:bodyPr/>
        <a:lstStyle/>
        <a:p>
          <a:endParaRPr lang="en-CA"/>
        </a:p>
      </dgm:t>
    </dgm:pt>
  </dgm:ptLst>
  <dgm:cxnLst>
    <dgm:cxn modelId="{D8119ACD-3E9B-4A38-BC0F-42EFFE3F7F6A}" type="presOf" srcId="{9F37FE07-DA9F-4670-A57C-4F9599DCE1F0}" destId="{C8A03680-3ADA-474F-9798-B1022DC3BD93}" srcOrd="0" destOrd="0" presId="urn:microsoft.com/office/officeart/2005/8/layout/radial5"/>
    <dgm:cxn modelId="{CE0C3DDD-305D-4F3F-B26F-8454C2F96BF7}" type="presOf" srcId="{6FFD1CDE-84DB-418F-90D7-9B0BE6BB11EE}" destId="{20FAABD9-5BB8-4534-BB6D-83E216E16A4F}" srcOrd="1" destOrd="0" presId="urn:microsoft.com/office/officeart/2005/8/layout/radial5"/>
    <dgm:cxn modelId="{6B886CBD-5416-4121-9A23-D8A065295A14}" srcId="{335E05B4-C6FF-4A97-B732-FE6A7E36E83F}" destId="{D0510B56-ADC0-4D1A-9888-0FBF679C7EDB}" srcOrd="2" destOrd="0" parTransId="{6FFD1CDE-84DB-418F-90D7-9B0BE6BB11EE}" sibTransId="{2313015D-F3C9-4E80-971D-EF00451F90E3}"/>
    <dgm:cxn modelId="{0D79408D-7F32-4F6E-8F02-5FC0C6154D2B}" type="presOf" srcId="{A1172D34-6949-403B-8CA2-C369F672BCAC}" destId="{13343635-40A0-4443-89D5-6321DDB18F75}" srcOrd="0" destOrd="0" presId="urn:microsoft.com/office/officeart/2005/8/layout/radial5"/>
    <dgm:cxn modelId="{A7CAEB90-F29C-461C-B902-EBC1C2758166}" type="presOf" srcId="{5620B79F-68E2-465B-9421-8325DA75925C}" destId="{EDA81CEE-1B8F-443C-93F8-8EF132D39CE5}" srcOrd="1" destOrd="0" presId="urn:microsoft.com/office/officeart/2005/8/layout/radial5"/>
    <dgm:cxn modelId="{EE356A68-614E-483C-8E96-C9E11919F670}" srcId="{335E05B4-C6FF-4A97-B732-FE6A7E36E83F}" destId="{9F37FE07-DA9F-4670-A57C-4F9599DCE1F0}" srcOrd="0" destOrd="0" parTransId="{82DAB01A-A600-4292-A362-4F2E3CBFF52F}" sibTransId="{B1B044E5-DCE5-48FA-9FE9-27DEDFC863A0}"/>
    <dgm:cxn modelId="{4ABC698F-D353-44BE-B36F-F9522B1F67AB}" type="presOf" srcId="{D0510B56-ADC0-4D1A-9888-0FBF679C7EDB}" destId="{6884BF0D-F97F-4904-A15F-B97F45A20113}" srcOrd="0" destOrd="0" presId="urn:microsoft.com/office/officeart/2005/8/layout/radial5"/>
    <dgm:cxn modelId="{37FD297C-14B2-4E38-BEB8-1EF028BE6173}" srcId="{335E05B4-C6FF-4A97-B732-FE6A7E36E83F}" destId="{2302AEB6-21E5-437A-994C-D3F5D9D2AB53}" srcOrd="3" destOrd="0" parTransId="{39A66794-63A4-4F23-B270-A423B5A94FF7}" sibTransId="{A4CBCD9C-0A93-4A4F-AB84-B2F4221F8305}"/>
    <dgm:cxn modelId="{D0EF3203-EE92-4CEB-B31E-8A209DC9E87C}" type="presOf" srcId="{6FFD1CDE-84DB-418F-90D7-9B0BE6BB11EE}" destId="{9890085B-C58C-4196-ABB0-A11A672E81CA}" srcOrd="0" destOrd="0" presId="urn:microsoft.com/office/officeart/2005/8/layout/radial5"/>
    <dgm:cxn modelId="{803AC1CC-2D4A-4D9B-8A4B-A3CFEB45A7B8}" type="presOf" srcId="{39A66794-63A4-4F23-B270-A423B5A94FF7}" destId="{3C1F35CF-0C77-4787-BFD8-BADB11DA9568}" srcOrd="0" destOrd="0" presId="urn:microsoft.com/office/officeart/2005/8/layout/radial5"/>
    <dgm:cxn modelId="{B68F9325-FC83-4B53-9B46-CD61293F0E39}" srcId="{A1172D34-6949-403B-8CA2-C369F672BCAC}" destId="{335E05B4-C6FF-4A97-B732-FE6A7E36E83F}" srcOrd="0" destOrd="0" parTransId="{2A3B66F3-F7A5-4717-BDFC-66951E95F4BB}" sibTransId="{25C4E61F-230D-482B-959C-C2C69B68A687}"/>
    <dgm:cxn modelId="{AA9CC4F7-1C6C-4453-810E-FA4488006B6F}" srcId="{335E05B4-C6FF-4A97-B732-FE6A7E36E83F}" destId="{E96D2BE3-0E78-4EFB-8570-1060EDD58EA2}" srcOrd="1" destOrd="0" parTransId="{5620B79F-68E2-465B-9421-8325DA75925C}" sibTransId="{F6047B40-115B-4A10-9DB9-2E31F44C82E9}"/>
    <dgm:cxn modelId="{5ADCE3EA-241B-4B68-B52E-330F6EE2E836}" type="presOf" srcId="{5620B79F-68E2-465B-9421-8325DA75925C}" destId="{C693E5E1-17EC-4F29-8ACE-855DF5A2A0E0}" srcOrd="0" destOrd="0" presId="urn:microsoft.com/office/officeart/2005/8/layout/radial5"/>
    <dgm:cxn modelId="{636E608F-4086-4B30-A9D9-5B2607ED8AC9}" type="presOf" srcId="{82DAB01A-A600-4292-A362-4F2E3CBFF52F}" destId="{98E495B2-6DB1-4704-BB13-DEA0B9160F13}" srcOrd="1" destOrd="0" presId="urn:microsoft.com/office/officeart/2005/8/layout/radial5"/>
    <dgm:cxn modelId="{D6530AE4-BEAB-4E2D-8315-CBAB4294074E}" type="presOf" srcId="{82DAB01A-A600-4292-A362-4F2E3CBFF52F}" destId="{06B44A7F-3CBB-489C-B5B6-25809756B9DC}" srcOrd="0" destOrd="0" presId="urn:microsoft.com/office/officeart/2005/8/layout/radial5"/>
    <dgm:cxn modelId="{98834126-A2DE-4382-8C4D-DB8BB3D1E804}" type="presOf" srcId="{E96D2BE3-0E78-4EFB-8570-1060EDD58EA2}" destId="{BDEAE6F2-26AA-4AE2-8419-04AA1289F0EB}" srcOrd="0" destOrd="0" presId="urn:microsoft.com/office/officeart/2005/8/layout/radial5"/>
    <dgm:cxn modelId="{E50FDBBA-890B-4006-8C35-B90ED4D73A97}" type="presOf" srcId="{2302AEB6-21E5-437A-994C-D3F5D9D2AB53}" destId="{42F6F271-F6C4-40F3-8E1A-7F86D3B70939}" srcOrd="0" destOrd="0" presId="urn:microsoft.com/office/officeart/2005/8/layout/radial5"/>
    <dgm:cxn modelId="{3F620C5C-6BF1-4FDC-8595-507ABB639DCD}" type="presOf" srcId="{39A66794-63A4-4F23-B270-A423B5A94FF7}" destId="{3C529A45-B399-4BDF-8A7A-6AD5A5B7C07E}" srcOrd="1" destOrd="0" presId="urn:microsoft.com/office/officeart/2005/8/layout/radial5"/>
    <dgm:cxn modelId="{28560C80-F8E7-4D74-99DB-980C617C355A}" type="presOf" srcId="{335E05B4-C6FF-4A97-B732-FE6A7E36E83F}" destId="{7E6F77B1-1B53-4B97-AB72-7C5F4F4E4360}" srcOrd="0" destOrd="0" presId="urn:microsoft.com/office/officeart/2005/8/layout/radial5"/>
    <dgm:cxn modelId="{3D43EBA8-BB0B-4C4C-919E-AD6261DC4683}" type="presParOf" srcId="{13343635-40A0-4443-89D5-6321DDB18F75}" destId="{7E6F77B1-1B53-4B97-AB72-7C5F4F4E4360}" srcOrd="0" destOrd="0" presId="urn:microsoft.com/office/officeart/2005/8/layout/radial5"/>
    <dgm:cxn modelId="{4C453418-917D-43B8-822C-8AE43A1D3681}" type="presParOf" srcId="{13343635-40A0-4443-89D5-6321DDB18F75}" destId="{06B44A7F-3CBB-489C-B5B6-25809756B9DC}" srcOrd="1" destOrd="0" presId="urn:microsoft.com/office/officeart/2005/8/layout/radial5"/>
    <dgm:cxn modelId="{BD51A736-02FE-4529-A1E0-1BAEFD44091A}" type="presParOf" srcId="{06B44A7F-3CBB-489C-B5B6-25809756B9DC}" destId="{98E495B2-6DB1-4704-BB13-DEA0B9160F13}" srcOrd="0" destOrd="0" presId="urn:microsoft.com/office/officeart/2005/8/layout/radial5"/>
    <dgm:cxn modelId="{54DFAF2A-21DD-4340-ADA9-D7AEF538EED0}" type="presParOf" srcId="{13343635-40A0-4443-89D5-6321DDB18F75}" destId="{C8A03680-3ADA-474F-9798-B1022DC3BD93}" srcOrd="2" destOrd="0" presId="urn:microsoft.com/office/officeart/2005/8/layout/radial5"/>
    <dgm:cxn modelId="{2221CE01-8423-4023-8EFD-E3CAFEA70FFF}" type="presParOf" srcId="{13343635-40A0-4443-89D5-6321DDB18F75}" destId="{C693E5E1-17EC-4F29-8ACE-855DF5A2A0E0}" srcOrd="3" destOrd="0" presId="urn:microsoft.com/office/officeart/2005/8/layout/radial5"/>
    <dgm:cxn modelId="{C78D1A97-EABE-4FB6-A232-0139F83EC387}" type="presParOf" srcId="{C693E5E1-17EC-4F29-8ACE-855DF5A2A0E0}" destId="{EDA81CEE-1B8F-443C-93F8-8EF132D39CE5}" srcOrd="0" destOrd="0" presId="urn:microsoft.com/office/officeart/2005/8/layout/radial5"/>
    <dgm:cxn modelId="{AFC8DF0D-237C-43E2-BCED-E88ABB0E8ACE}" type="presParOf" srcId="{13343635-40A0-4443-89D5-6321DDB18F75}" destId="{BDEAE6F2-26AA-4AE2-8419-04AA1289F0EB}" srcOrd="4" destOrd="0" presId="urn:microsoft.com/office/officeart/2005/8/layout/radial5"/>
    <dgm:cxn modelId="{7189DAF2-EB14-4C45-8FA7-61F4955F18CF}" type="presParOf" srcId="{13343635-40A0-4443-89D5-6321DDB18F75}" destId="{9890085B-C58C-4196-ABB0-A11A672E81CA}" srcOrd="5" destOrd="0" presId="urn:microsoft.com/office/officeart/2005/8/layout/radial5"/>
    <dgm:cxn modelId="{1CCA3A84-560F-4B69-8E23-426D2B1C1EE9}" type="presParOf" srcId="{9890085B-C58C-4196-ABB0-A11A672E81CA}" destId="{20FAABD9-5BB8-4534-BB6D-83E216E16A4F}" srcOrd="0" destOrd="0" presId="urn:microsoft.com/office/officeart/2005/8/layout/radial5"/>
    <dgm:cxn modelId="{ABD14A3A-1331-4362-ACF2-B20A5FD0D281}" type="presParOf" srcId="{13343635-40A0-4443-89D5-6321DDB18F75}" destId="{6884BF0D-F97F-4904-A15F-B97F45A20113}" srcOrd="6" destOrd="0" presId="urn:microsoft.com/office/officeart/2005/8/layout/radial5"/>
    <dgm:cxn modelId="{673D832B-5578-4EF4-A879-F08B40B28FD5}" type="presParOf" srcId="{13343635-40A0-4443-89D5-6321DDB18F75}" destId="{3C1F35CF-0C77-4787-BFD8-BADB11DA9568}" srcOrd="7" destOrd="0" presId="urn:microsoft.com/office/officeart/2005/8/layout/radial5"/>
    <dgm:cxn modelId="{54D9A8B2-1ECA-49BC-ABD4-AAE7EECD5CB3}" type="presParOf" srcId="{3C1F35CF-0C77-4787-BFD8-BADB11DA9568}" destId="{3C529A45-B399-4BDF-8A7A-6AD5A5B7C07E}" srcOrd="0" destOrd="0" presId="urn:microsoft.com/office/officeart/2005/8/layout/radial5"/>
    <dgm:cxn modelId="{F53488AA-C652-40C2-AE40-62D200F90D89}" type="presParOf" srcId="{13343635-40A0-4443-89D5-6321DDB18F75}" destId="{42F6F271-F6C4-40F3-8E1A-7F86D3B70939}"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2971800"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41987" name="Rectangle 3"/>
          <p:cNvSpPr>
            <a:spLocks noGrp="1" noChangeArrowheads="1"/>
          </p:cNvSpPr>
          <p:nvPr>
            <p:ph type="dt" sz="quarter" idx="1"/>
          </p:nvPr>
        </p:nvSpPr>
        <p:spPr bwMode="auto">
          <a:xfrm>
            <a:off x="3884613" y="0"/>
            <a:ext cx="2971800"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en-US"/>
          </a:p>
        </p:txBody>
      </p:sp>
      <p:sp>
        <p:nvSpPr>
          <p:cNvPr id="41988" name="Rectangle 4"/>
          <p:cNvSpPr>
            <a:spLocks noGrp="1" noChangeArrowheads="1"/>
          </p:cNvSpPr>
          <p:nvPr>
            <p:ph type="ftr" sz="quarter" idx="2"/>
          </p:nvPr>
        </p:nvSpPr>
        <p:spPr bwMode="auto">
          <a:xfrm>
            <a:off x="0" y="8772525"/>
            <a:ext cx="2971800"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41989" name="Rectangle 5"/>
          <p:cNvSpPr>
            <a:spLocks noGrp="1" noChangeArrowheads="1"/>
          </p:cNvSpPr>
          <p:nvPr>
            <p:ph type="sldNum" sz="quarter" idx="3"/>
          </p:nvPr>
        </p:nvSpPr>
        <p:spPr bwMode="auto">
          <a:xfrm>
            <a:off x="3884613" y="8772525"/>
            <a:ext cx="2971800"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09894D99-21E8-454C-BC15-0292307D40CE}" type="slidenum">
              <a:rPr lang="en-US"/>
              <a:pPr>
                <a:defRPr/>
              </a:pPr>
              <a:t>‹#›</a:t>
            </a:fld>
            <a:endParaRPr lang="en-US"/>
          </a:p>
        </p:txBody>
      </p:sp>
    </p:spTree>
    <p:extLst>
      <p:ext uri="{BB962C8B-B14F-4D97-AF65-F5344CB8AC3E}">
        <p14:creationId xmlns:p14="http://schemas.microsoft.com/office/powerpoint/2010/main" val="1202337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27651" name="Rectangle 3"/>
          <p:cNvSpPr>
            <a:spLocks noGrp="1" noChangeArrowheads="1"/>
          </p:cNvSpPr>
          <p:nvPr>
            <p:ph type="dt" idx="1"/>
          </p:nvPr>
        </p:nvSpPr>
        <p:spPr bwMode="auto">
          <a:xfrm>
            <a:off x="3884613" y="0"/>
            <a:ext cx="2971800"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en-US"/>
          </a:p>
        </p:txBody>
      </p:sp>
      <p:sp>
        <p:nvSpPr>
          <p:cNvPr id="44036" name="Rectangle 4"/>
          <p:cNvSpPr>
            <a:spLocks noGrp="1" noRot="1" noChangeAspect="1" noChangeArrowheads="1" noTextEdit="1"/>
          </p:cNvSpPr>
          <p:nvPr>
            <p:ph type="sldImg" idx="2"/>
          </p:nvPr>
        </p:nvSpPr>
        <p:spPr bwMode="auto">
          <a:xfrm>
            <a:off x="1120775" y="692150"/>
            <a:ext cx="4618038" cy="3463925"/>
          </a:xfrm>
          <a:prstGeom prst="rect">
            <a:avLst/>
          </a:prstGeom>
          <a:noFill/>
          <a:ln w="9525">
            <a:solidFill>
              <a:srgbClr val="000000"/>
            </a:solidFill>
            <a:miter lim="800000"/>
            <a:headEnd/>
            <a:tailEnd/>
          </a:ln>
        </p:spPr>
      </p:sp>
      <p:sp>
        <p:nvSpPr>
          <p:cNvPr id="27653" name="Rectangle 5"/>
          <p:cNvSpPr>
            <a:spLocks noGrp="1" noChangeArrowheads="1"/>
          </p:cNvSpPr>
          <p:nvPr>
            <p:ph type="body" sz="quarter" idx="3"/>
          </p:nvPr>
        </p:nvSpPr>
        <p:spPr bwMode="auto">
          <a:xfrm>
            <a:off x="685800" y="4387850"/>
            <a:ext cx="5486400" cy="41560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7654" name="Rectangle 6"/>
          <p:cNvSpPr>
            <a:spLocks noGrp="1" noChangeArrowheads="1"/>
          </p:cNvSpPr>
          <p:nvPr>
            <p:ph type="ftr" sz="quarter" idx="4"/>
          </p:nvPr>
        </p:nvSpPr>
        <p:spPr bwMode="auto">
          <a:xfrm>
            <a:off x="0" y="8772525"/>
            <a:ext cx="2971800"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27655" name="Rectangle 7"/>
          <p:cNvSpPr>
            <a:spLocks noGrp="1" noChangeArrowheads="1"/>
          </p:cNvSpPr>
          <p:nvPr>
            <p:ph type="sldNum" sz="quarter" idx="5"/>
          </p:nvPr>
        </p:nvSpPr>
        <p:spPr bwMode="auto">
          <a:xfrm>
            <a:off x="3884613" y="8772525"/>
            <a:ext cx="2971800"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67E51A91-0F49-4C32-8042-6F4BC0294360}" type="slidenum">
              <a:rPr lang="en-US"/>
              <a:pPr>
                <a:defRPr/>
              </a:pPr>
              <a:t>‹#›</a:t>
            </a:fld>
            <a:endParaRPr lang="en-US"/>
          </a:p>
        </p:txBody>
      </p:sp>
    </p:spTree>
    <p:extLst>
      <p:ext uri="{BB962C8B-B14F-4D97-AF65-F5344CB8AC3E}">
        <p14:creationId xmlns:p14="http://schemas.microsoft.com/office/powerpoint/2010/main" val="38299462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4E978FF2-2C79-4C13-A09B-F6C1574908D7}"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E5ECF517-AA9A-4EA8-8CEE-FCB2673EC10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172FD77-55A5-40F0-B3D7-CC708FED2B33}"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26A92A77-687C-4D94-AEF1-D2B30A2005D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7CCC4599-BDE1-4EC3-AAF5-61F5F5E71DB8}"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16C780D8-6C90-4ACD-8467-748D4AFC24AB}"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5FFA46E5-CC5E-4855-B0BE-316A0E9201B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3500B646-1ABF-487A-9E1E-027FAF8CCD6D}"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C385DA8B-BEE2-44F6-9E6F-D3320675CE7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7097E4DF-33EF-425F-A537-FC3C8544C7DD}"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EC8F2B94-161F-4CDA-A223-EC75B1B53408}"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latin typeface="Arial" charset="0"/>
              </a:defRPr>
            </a:lvl1pPr>
          </a:lstStyle>
          <a:p>
            <a:pPr>
              <a:defRPr/>
            </a:pPr>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latin typeface="Arial" charset="0"/>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latin typeface="Arial" charset="0"/>
              </a:defRPr>
            </a:lvl1pPr>
          </a:lstStyle>
          <a:p>
            <a:pPr>
              <a:defRPr/>
            </a:pPr>
            <a:fld id="{6C39822B-B8AF-4AF3-AD32-1E405DCFF07F}"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3978" r:id="rId1"/>
    <p:sldLayoutId id="2147483970" r:id="rId2"/>
    <p:sldLayoutId id="2147483979" r:id="rId3"/>
    <p:sldLayoutId id="2147483971" r:id="rId4"/>
    <p:sldLayoutId id="2147483972" r:id="rId5"/>
    <p:sldLayoutId id="2147483973" r:id="rId6"/>
    <p:sldLayoutId id="2147483974" r:id="rId7"/>
    <p:sldLayoutId id="2147483975" r:id="rId8"/>
    <p:sldLayoutId id="2147483980" r:id="rId9"/>
    <p:sldLayoutId id="2147483976" r:id="rId10"/>
    <p:sldLayoutId id="2147483977" r:id="rId11"/>
  </p:sldLayoutIdLst>
  <p:hf hdr="0" ftr="0" dt="0"/>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perimeterinstitute.ca/" TargetMode="External"/><Relationship Id="rId4" Type="http://schemas.openxmlformats.org/officeDocument/2006/relationships/image" Target="../media/image3.jpeg"/><Relationship Id="rId1" Type="http://schemas.openxmlformats.org/officeDocument/2006/relationships/slideLayout" Target="../slideLayouts/slideLayout2.xml"/><Relationship Id="rId2" Type="http://schemas.openxmlformats.org/officeDocument/2006/relationships/hyperlink" Target="http://www.rim.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jpeg"/><Relationship Id="rId1" Type="http://schemas.openxmlformats.org/officeDocument/2006/relationships/slideLayout" Target="../slideLayouts/slideLayout2.xml"/><Relationship Id="rId2" Type="http://schemas.openxmlformats.org/officeDocument/2006/relationships/hyperlink" Target="http://www.fondation-langlois.org/"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www.commandezsthubert.com/?lng=en" TargetMode="External"/><Relationship Id="rId4"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hyperlink" Target="http://www.st-hubert.com/entreprise/historique/annees-1960.en.html"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 Id="rId3" Type="http://schemas.openxmlformats.org/officeDocument/2006/relationships/image" Target="../media/image9.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en.wikipedia.org/wiki/Frankfurt_am_Main"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13.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mywebspiration.com/" TargetMode="External"/><Relationship Id="rId4" Type="http://schemas.openxmlformats.org/officeDocument/2006/relationships/hyperlink" Target="http://www.gliffy.com/" TargetMode="External"/><Relationship Id="rId5" Type="http://schemas.openxmlformats.org/officeDocument/2006/relationships/hyperlink" Target="http://www.mindomo.com/" TargetMode="External"/><Relationship Id="rId6" Type="http://schemas.openxmlformats.org/officeDocument/2006/relationships/hyperlink" Target="http://www.text2mindmap.com/" TargetMode="External"/><Relationship Id="rId7" Type="http://schemas.openxmlformats.org/officeDocument/2006/relationships/hyperlink" Target="http://www.bubbl.us/" TargetMode="External"/><Relationship Id="rId8" Type="http://schemas.openxmlformats.org/officeDocument/2006/relationships/hyperlink" Target="http://www.visuwords.com/" TargetMode="External"/><Relationship Id="rId9" Type="http://schemas.openxmlformats.org/officeDocument/2006/relationships/hyperlink" Target="http://www.lexipedia.com/english/learning" TargetMode="External"/><Relationship Id="rId10" Type="http://schemas.openxmlformats.org/officeDocument/2006/relationships/hyperlink" Target="http://eyeplorer.com/show" TargetMode="External"/><Relationship Id="rId1" Type="http://schemas.openxmlformats.org/officeDocument/2006/relationships/slideLayout" Target="../slideLayouts/slideLayout2.xml"/><Relationship Id="rId2" Type="http://schemas.openxmlformats.org/officeDocument/2006/relationships/hyperlink" Target="http://www.mapul.com/"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133600" y="1447800"/>
            <a:ext cx="6629400" cy="2590800"/>
          </a:xfrm>
        </p:spPr>
        <p:txBody>
          <a:bodyPr>
            <a:normAutofit/>
          </a:bodyPr>
          <a:lstStyle/>
          <a:p>
            <a:pPr eaLnBrk="1" fontAlgn="auto" hangingPunct="1">
              <a:spcAft>
                <a:spcPts val="0"/>
              </a:spcAft>
              <a:defRPr/>
            </a:pPr>
            <a:r>
              <a:rPr lang="en-US" sz="5400" dirty="0" smtClean="0"/>
              <a:t>INNOVATION: THE CREATIVE PURSUIT OF IDEAS</a:t>
            </a:r>
            <a:endParaRPr lang="en-US" sz="5400" dirty="0"/>
          </a:p>
        </p:txBody>
      </p:sp>
      <p:sp>
        <p:nvSpPr>
          <p:cNvPr id="5123" name="Rectangle 3"/>
          <p:cNvSpPr>
            <a:spLocks noGrp="1" noChangeArrowheads="1"/>
          </p:cNvSpPr>
          <p:nvPr>
            <p:ph type="subTitle" idx="1"/>
          </p:nvPr>
        </p:nvSpPr>
        <p:spPr>
          <a:xfrm>
            <a:off x="609600" y="4343400"/>
            <a:ext cx="8153400" cy="1752600"/>
          </a:xfrm>
        </p:spPr>
        <p:txBody>
          <a:bodyPr anchor="ctr"/>
          <a:lstStyle/>
          <a:p>
            <a:pPr marR="0" eaLnBrk="1" hangingPunct="1"/>
            <a:r>
              <a:rPr lang="en-US" sz="2800" b="1" dirty="0" smtClean="0">
                <a:solidFill>
                  <a:schemeClr val="bg1"/>
                </a:solidFill>
              </a:rPr>
              <a:t>Course Pack: Section 3</a:t>
            </a:r>
          </a:p>
          <a:p>
            <a:pPr marR="0" eaLnBrk="1" hangingPunct="1"/>
            <a:r>
              <a:rPr lang="en-US" sz="2800" b="1" dirty="0" err="1" smtClean="0">
                <a:solidFill>
                  <a:schemeClr val="bg1"/>
                </a:solidFill>
              </a:rPr>
              <a:t>Comm</a:t>
            </a:r>
            <a:r>
              <a:rPr lang="en-US" sz="2800" b="1" dirty="0" smtClean="0">
                <a:solidFill>
                  <a:schemeClr val="bg1"/>
                </a:solidFill>
              </a:rPr>
              <a:t> 320 / Summer 2013</a:t>
            </a:r>
          </a:p>
          <a:p>
            <a:pPr marR="0" eaLnBrk="1" hangingPunct="1"/>
            <a:r>
              <a:rPr lang="en-US" sz="2800" b="1" dirty="0" smtClean="0">
                <a:solidFill>
                  <a:schemeClr val="bg1"/>
                </a:solidFill>
              </a:rPr>
              <a:t>Lidia Varbanova, PhD</a:t>
            </a:r>
          </a:p>
        </p:txBody>
      </p:sp>
      <p:pic>
        <p:nvPicPr>
          <p:cNvPr id="5124" name="Picture 3" descr="Invention Entrepreneur.jpg"/>
          <p:cNvPicPr>
            <a:picLocks noChangeAspect="1"/>
          </p:cNvPicPr>
          <p:nvPr/>
        </p:nvPicPr>
        <p:blipFill>
          <a:blip r:embed="rId2" cstate="print"/>
          <a:srcRect/>
          <a:stretch>
            <a:fillRect/>
          </a:stretch>
        </p:blipFill>
        <p:spPr bwMode="auto">
          <a:xfrm>
            <a:off x="838200" y="3276600"/>
            <a:ext cx="3048000" cy="30480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228600"/>
            <a:ext cx="8229600" cy="838200"/>
          </a:xfrm>
        </p:spPr>
        <p:txBody>
          <a:bodyPr/>
          <a:lstStyle/>
          <a:p>
            <a:pPr algn="ctr"/>
            <a:r>
              <a:rPr lang="en-CA" smtClean="0"/>
              <a:t>Learning points</a:t>
            </a:r>
          </a:p>
        </p:txBody>
      </p:sp>
      <p:sp>
        <p:nvSpPr>
          <p:cNvPr id="6147" name="Content Placeholder 2"/>
          <p:cNvSpPr>
            <a:spLocks noGrp="1"/>
          </p:cNvSpPr>
          <p:nvPr>
            <p:ph idx="1"/>
          </p:nvPr>
        </p:nvSpPr>
        <p:spPr>
          <a:xfrm>
            <a:off x="609600" y="1219200"/>
            <a:ext cx="8077200" cy="5105400"/>
          </a:xfrm>
        </p:spPr>
        <p:txBody>
          <a:bodyPr/>
          <a:lstStyle/>
          <a:p>
            <a:pPr>
              <a:buFont typeface="Wingdings" pitchFamily="2" charset="2"/>
              <a:buChar char="v"/>
            </a:pPr>
            <a:r>
              <a:rPr lang="en-CA" sz="2800" i="1" dirty="0" smtClean="0"/>
              <a:t>Innovation: definitions</a:t>
            </a:r>
          </a:p>
          <a:p>
            <a:pPr>
              <a:buFont typeface="Wingdings" pitchFamily="2" charset="2"/>
              <a:buChar char="v"/>
            </a:pPr>
            <a:r>
              <a:rPr lang="en-US" sz="2800" i="1" dirty="0" smtClean="0"/>
              <a:t>To understand categories/types of innovation</a:t>
            </a:r>
          </a:p>
          <a:p>
            <a:pPr>
              <a:buFont typeface="Wingdings" pitchFamily="2" charset="2"/>
              <a:buChar char="v"/>
            </a:pPr>
            <a:r>
              <a:rPr lang="en-US" sz="2800" i="1" dirty="0" smtClean="0"/>
              <a:t>To define and illustrate the sources of innovative ideas</a:t>
            </a:r>
          </a:p>
          <a:p>
            <a:pPr>
              <a:buFont typeface="Wingdings" pitchFamily="2" charset="2"/>
              <a:buChar char="v"/>
            </a:pPr>
            <a:r>
              <a:rPr lang="en-US" sz="2800" i="1" dirty="0" smtClean="0"/>
              <a:t>To examine the role of creativity and the components in the creative process</a:t>
            </a:r>
          </a:p>
          <a:p>
            <a:pPr>
              <a:buFont typeface="Wingdings" pitchFamily="2" charset="2"/>
              <a:buChar char="v"/>
            </a:pPr>
            <a:r>
              <a:rPr lang="en-US" sz="2800" i="1" dirty="0" smtClean="0"/>
              <a:t>To present ways of developing personal creativity and “thinking beyond the box” techniques</a:t>
            </a:r>
          </a:p>
          <a:p>
            <a:pPr>
              <a:buFont typeface="Wingdings" pitchFamily="2" charset="2"/>
              <a:buChar char="v"/>
            </a:pPr>
            <a:r>
              <a:rPr lang="en-US" sz="2800" i="1" dirty="0" smtClean="0"/>
              <a:t>To introduce the four major types of innovation</a:t>
            </a:r>
          </a:p>
        </p:txBody>
      </p:sp>
      <p:sp>
        <p:nvSpPr>
          <p:cNvPr id="4" name="Slide Number Placeholder 3"/>
          <p:cNvSpPr>
            <a:spLocks noGrp="1"/>
          </p:cNvSpPr>
          <p:nvPr>
            <p:ph type="sldNum" sz="quarter" idx="12"/>
          </p:nvPr>
        </p:nvSpPr>
        <p:spPr/>
        <p:txBody>
          <a:bodyPr/>
          <a:lstStyle/>
          <a:p>
            <a:pPr>
              <a:defRPr/>
            </a:pPr>
            <a:fld id="{A6507ADB-A645-46C3-90A4-BF463D3C2CE5}" type="slidenum">
              <a:rPr lang="en-US" smtClean="0"/>
              <a:pPr>
                <a:defRPr/>
              </a:pPr>
              <a:t>2</a:t>
            </a:fld>
            <a:endParaRPr lang="en-US"/>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28600"/>
            <a:ext cx="8229600" cy="990600"/>
          </a:xfrm>
        </p:spPr>
        <p:txBody>
          <a:bodyPr/>
          <a:lstStyle/>
          <a:p>
            <a:pPr algn="ctr" eaLnBrk="1" hangingPunct="1"/>
            <a:r>
              <a:rPr lang="en-US" sz="4000" b="1" dirty="0" smtClean="0"/>
              <a:t>I. Entrepreneurship-innovation-invention-business</a:t>
            </a:r>
          </a:p>
        </p:txBody>
      </p:sp>
      <p:sp>
        <p:nvSpPr>
          <p:cNvPr id="38915" name="Rectangle 3"/>
          <p:cNvSpPr>
            <a:spLocks noGrp="1" noChangeArrowheads="1"/>
          </p:cNvSpPr>
          <p:nvPr>
            <p:ph idx="1"/>
          </p:nvPr>
        </p:nvSpPr>
        <p:spPr>
          <a:xfrm>
            <a:off x="381000" y="1371600"/>
            <a:ext cx="8305800" cy="5140325"/>
          </a:xfrm>
        </p:spPr>
        <p:txBody>
          <a:bodyPr>
            <a:normAutofit fontScale="92500" lnSpcReduction="20000"/>
          </a:bodyPr>
          <a:lstStyle/>
          <a:p>
            <a:pPr marL="274320" indent="-274320" algn="just" eaLnBrk="1" fontAlgn="auto" hangingPunct="1">
              <a:lnSpc>
                <a:spcPct val="80000"/>
              </a:lnSpc>
              <a:spcAft>
                <a:spcPts val="0"/>
              </a:spcAft>
              <a:buClr>
                <a:schemeClr val="accent3"/>
              </a:buClr>
              <a:buFont typeface="Wingdings 2"/>
              <a:buNone/>
              <a:defRPr/>
            </a:pPr>
            <a:endParaRPr lang="en-CA" sz="2400" b="1" dirty="0" smtClean="0"/>
          </a:p>
          <a:p>
            <a:pPr marL="274320" indent="-274320" algn="just" eaLnBrk="1" fontAlgn="auto" hangingPunct="1">
              <a:lnSpc>
                <a:spcPct val="80000"/>
              </a:lnSpc>
              <a:spcAft>
                <a:spcPts val="0"/>
              </a:spcAft>
              <a:buClr>
                <a:schemeClr val="accent3"/>
              </a:buClr>
              <a:buFont typeface="Wingdings 2"/>
              <a:buNone/>
              <a:defRPr/>
            </a:pPr>
            <a:endParaRPr lang="en-CA" sz="2400" b="1" dirty="0" smtClean="0"/>
          </a:p>
          <a:p>
            <a:pPr marL="274320" indent="-274320" algn="just" eaLnBrk="1" fontAlgn="auto" hangingPunct="1">
              <a:lnSpc>
                <a:spcPct val="80000"/>
              </a:lnSpc>
              <a:spcAft>
                <a:spcPts val="0"/>
              </a:spcAft>
              <a:buClr>
                <a:schemeClr val="accent3"/>
              </a:buClr>
              <a:buFont typeface="Wingdings 2"/>
              <a:buNone/>
              <a:defRPr/>
            </a:pPr>
            <a:endParaRPr lang="en-CA" sz="2400" b="1" dirty="0" smtClean="0"/>
          </a:p>
          <a:p>
            <a:pPr marL="274320" indent="-274320" algn="just" eaLnBrk="1" fontAlgn="auto" hangingPunct="1">
              <a:lnSpc>
                <a:spcPct val="80000"/>
              </a:lnSpc>
              <a:spcAft>
                <a:spcPts val="0"/>
              </a:spcAft>
              <a:buClr>
                <a:schemeClr val="accent3"/>
              </a:buClr>
              <a:buFont typeface="Wingdings 2"/>
              <a:buNone/>
              <a:defRPr/>
            </a:pPr>
            <a:endParaRPr lang="en-CA" sz="2400" b="1" dirty="0" smtClean="0"/>
          </a:p>
          <a:p>
            <a:pPr>
              <a:buNone/>
            </a:pPr>
            <a:endParaRPr lang="en-CA" sz="2400" dirty="0" smtClean="0"/>
          </a:p>
          <a:p>
            <a:pPr>
              <a:buNone/>
            </a:pPr>
            <a:r>
              <a:rPr lang="en-CA" sz="2400" b="1" dirty="0" smtClean="0"/>
              <a:t>Benjamin Franklin </a:t>
            </a:r>
            <a:r>
              <a:rPr lang="en-CA" sz="2400" dirty="0" smtClean="0"/>
              <a:t>(1706-1790) invented the lightning rod, the iron furnace stove or 'Franklin Stove', bifocal glasses, and the odometer.</a:t>
            </a:r>
          </a:p>
          <a:p>
            <a:pPr>
              <a:buNone/>
            </a:pPr>
            <a:endParaRPr lang="en-CA" sz="2400" dirty="0" smtClean="0"/>
          </a:p>
          <a:p>
            <a:pPr>
              <a:buNone/>
            </a:pPr>
            <a:r>
              <a:rPr lang="en-CA" sz="2400" b="1" dirty="0" smtClean="0"/>
              <a:t>Alexander Graham Bell </a:t>
            </a:r>
            <a:r>
              <a:rPr lang="en-CA" sz="2400" dirty="0" smtClean="0"/>
              <a:t>(1847-1869) – at the age of 29 invented his telephone. Among one of his first innovations after the telephone was the "</a:t>
            </a:r>
            <a:r>
              <a:rPr lang="en-CA" sz="2400" dirty="0" err="1" smtClean="0"/>
              <a:t>photophone</a:t>
            </a:r>
            <a:r>
              <a:rPr lang="en-CA" sz="2400" dirty="0" smtClean="0"/>
              <a:t>," a device that enabled sound to be transmitted on a beam of light.</a:t>
            </a:r>
          </a:p>
          <a:p>
            <a:pPr marL="274320" indent="-274320" algn="just" eaLnBrk="1" fontAlgn="auto" hangingPunct="1">
              <a:lnSpc>
                <a:spcPct val="80000"/>
              </a:lnSpc>
              <a:spcAft>
                <a:spcPts val="0"/>
              </a:spcAft>
              <a:buClr>
                <a:schemeClr val="accent3"/>
              </a:buClr>
              <a:buFont typeface="Wingdings" pitchFamily="2" charset="2"/>
              <a:buNone/>
              <a:defRPr/>
            </a:pPr>
            <a:endParaRPr lang="en-US" sz="2400" dirty="0" smtClean="0"/>
          </a:p>
          <a:p>
            <a:pPr marL="274320" indent="-274320" algn="just" eaLnBrk="1" fontAlgn="auto" hangingPunct="1">
              <a:lnSpc>
                <a:spcPct val="80000"/>
              </a:lnSpc>
              <a:spcAft>
                <a:spcPts val="0"/>
              </a:spcAft>
              <a:buClr>
                <a:schemeClr val="accent3"/>
              </a:buClr>
              <a:buFont typeface="Wingdings" pitchFamily="2" charset="2"/>
              <a:buNone/>
              <a:defRPr/>
            </a:pPr>
            <a:r>
              <a:rPr lang="en-US" sz="2400" b="1" dirty="0" smtClean="0"/>
              <a:t>Henry Ford </a:t>
            </a:r>
            <a:r>
              <a:rPr lang="en-US" sz="2400" dirty="0" smtClean="0"/>
              <a:t>(1863-1947) - </a:t>
            </a:r>
            <a:r>
              <a:rPr lang="en-CA" sz="2400" dirty="0" smtClean="0"/>
              <a:t>invention of the moving assembly line. This division of labor allowed cars to be produced both more quickly and efficiently. With the addition of the world's first automatic conveyor belt, Henry Ford's factory in Michigan was soon producing a car every 93 minutes.</a:t>
            </a:r>
            <a:endParaRPr lang="en-US" sz="2400" dirty="0"/>
          </a:p>
        </p:txBody>
      </p:sp>
      <p:sp>
        <p:nvSpPr>
          <p:cNvPr id="4" name="Slide Number Placeholder 5"/>
          <p:cNvSpPr>
            <a:spLocks noGrp="1"/>
          </p:cNvSpPr>
          <p:nvPr>
            <p:ph type="sldNum" sz="quarter" idx="12"/>
          </p:nvPr>
        </p:nvSpPr>
        <p:spPr/>
        <p:txBody>
          <a:bodyPr/>
          <a:lstStyle/>
          <a:p>
            <a:pPr>
              <a:defRPr/>
            </a:pPr>
            <a:fld id="{1B37CDBC-FF17-4EE1-9B97-5EF9553B3361}" type="slidenum">
              <a:rPr lang="en-US"/>
              <a:pPr>
                <a:defRPr/>
              </a:pPr>
              <a:t>3</a:t>
            </a:fld>
            <a:endParaRPr lang="en-US"/>
          </a:p>
        </p:txBody>
      </p:sp>
      <p:graphicFrame>
        <p:nvGraphicFramePr>
          <p:cNvPr id="7" name="Table 6"/>
          <p:cNvGraphicFramePr>
            <a:graphicFrameLocks noGrp="1"/>
          </p:cNvGraphicFramePr>
          <p:nvPr/>
        </p:nvGraphicFramePr>
        <p:xfrm>
          <a:off x="152400" y="1600200"/>
          <a:ext cx="8686800" cy="533400"/>
        </p:xfrm>
        <a:graphic>
          <a:graphicData uri="http://schemas.openxmlformats.org/drawingml/2006/table">
            <a:tbl>
              <a:tblPr firstRow="1" bandRow="1">
                <a:tableStyleId>{5C22544A-7EE6-4342-B048-85BDC9FD1C3A}</a:tableStyleId>
              </a:tblPr>
              <a:tblGrid>
                <a:gridCol w="8686800"/>
              </a:tblGrid>
              <a:tr h="533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tx1"/>
                          </a:solidFill>
                        </a:rPr>
                        <a:t>Think beyond the box concept:</a:t>
                      </a:r>
                      <a:r>
                        <a:rPr lang="en-US" sz="1800" baseline="0" dirty="0" smtClean="0">
                          <a:solidFill>
                            <a:schemeClr val="tx1"/>
                          </a:solidFill>
                        </a:rPr>
                        <a:t> an important start</a:t>
                      </a:r>
                      <a:endParaRPr lang="en-CA"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62000"/>
          </a:xfrm>
        </p:spPr>
        <p:txBody>
          <a:bodyPr/>
          <a:lstStyle/>
          <a:p>
            <a:pPr algn="ctr"/>
            <a:r>
              <a:rPr lang="en-US" sz="4000" b="1" dirty="0" smtClean="0"/>
              <a:t>More inventors</a:t>
            </a:r>
            <a:endParaRPr lang="en-CA" sz="4000" b="1" dirty="0"/>
          </a:p>
        </p:txBody>
      </p:sp>
      <p:sp>
        <p:nvSpPr>
          <p:cNvPr id="3" name="Content Placeholder 2"/>
          <p:cNvSpPr>
            <a:spLocks noGrp="1"/>
          </p:cNvSpPr>
          <p:nvPr>
            <p:ph idx="1"/>
          </p:nvPr>
        </p:nvSpPr>
        <p:spPr>
          <a:xfrm>
            <a:off x="457200" y="1371600"/>
            <a:ext cx="8229600" cy="4953001"/>
          </a:xfrm>
        </p:spPr>
        <p:txBody>
          <a:bodyPr/>
          <a:lstStyle/>
          <a:p>
            <a:pPr>
              <a:buNone/>
            </a:pPr>
            <a:r>
              <a:rPr lang="en-US" sz="2000" b="1" dirty="0" smtClean="0"/>
              <a:t>Canadians</a:t>
            </a:r>
            <a:endParaRPr lang="en-CA" sz="2000" b="1" dirty="0" smtClean="0"/>
          </a:p>
          <a:p>
            <a:r>
              <a:rPr lang="en-CA" sz="2000" dirty="0" smtClean="0"/>
              <a:t>Canada dry ginger ale: invented in 1907 by John A. McLaughlin</a:t>
            </a:r>
          </a:p>
          <a:p>
            <a:r>
              <a:rPr lang="en-CA" sz="2000" i="1" dirty="0" smtClean="0"/>
              <a:t>James Naismith</a:t>
            </a:r>
            <a:r>
              <a:rPr lang="en-CA" sz="2000" dirty="0" smtClean="0"/>
              <a:t> was the Canadian physical education instructor who </a:t>
            </a:r>
            <a:r>
              <a:rPr lang="en-CA" sz="2000" i="1" dirty="0" smtClean="0"/>
              <a:t>invented basketball</a:t>
            </a:r>
            <a:r>
              <a:rPr lang="en-CA" sz="2000" dirty="0" smtClean="0"/>
              <a:t> in </a:t>
            </a:r>
            <a:r>
              <a:rPr lang="en-CA" sz="2000" i="1" dirty="0" smtClean="0"/>
              <a:t>1891</a:t>
            </a:r>
          </a:p>
          <a:p>
            <a:r>
              <a:rPr lang="en-US" sz="2000" i="1" dirty="0" smtClean="0"/>
              <a:t>Joseph-Armand Bombardier: </a:t>
            </a:r>
            <a:r>
              <a:rPr lang="en-CA" sz="2000" dirty="0" smtClean="0"/>
              <a:t>In 1922 developed the type of sport machine that we know today as the snowmobile.</a:t>
            </a:r>
          </a:p>
          <a:p>
            <a:r>
              <a:rPr lang="en-CA" sz="2000" dirty="0" smtClean="0"/>
              <a:t>Harry </a:t>
            </a:r>
            <a:r>
              <a:rPr lang="en-CA" sz="2000" dirty="0" err="1" smtClean="0"/>
              <a:t>Wasylyk</a:t>
            </a:r>
            <a:r>
              <a:rPr lang="en-CA" sz="2000" dirty="0" smtClean="0"/>
              <a:t>: invented the </a:t>
            </a:r>
            <a:r>
              <a:rPr lang="da-DK" sz="2000" dirty="0" smtClean="0"/>
              <a:t>disposable green polyethylene garbage bag.</a:t>
            </a:r>
            <a:endParaRPr lang="en-US" sz="2000" i="1" dirty="0" smtClean="0"/>
          </a:p>
          <a:p>
            <a:r>
              <a:rPr lang="en-US" sz="2000" b="1" dirty="0" smtClean="0"/>
              <a:t>Women as inventors</a:t>
            </a:r>
          </a:p>
          <a:p>
            <a:r>
              <a:rPr lang="en-CA" sz="2000" dirty="0" smtClean="0"/>
              <a:t>Dr </a:t>
            </a:r>
            <a:r>
              <a:rPr lang="en-CA" sz="2000" dirty="0" err="1" smtClean="0"/>
              <a:t>Guliana</a:t>
            </a:r>
            <a:r>
              <a:rPr lang="en-CA" sz="2000" dirty="0" smtClean="0"/>
              <a:t> Tesoro , Venice, Italy: obtained more than one hundred and twenty-five patents. Made advances in textile processing and organic compounds that have improved textile performance</a:t>
            </a:r>
          </a:p>
          <a:p>
            <a:r>
              <a:rPr lang="en-US" sz="2000" dirty="0" smtClean="0"/>
              <a:t>Temple </a:t>
            </a:r>
            <a:r>
              <a:rPr lang="en-US" sz="2000" dirty="0" err="1" smtClean="0"/>
              <a:t>Grandin</a:t>
            </a:r>
            <a:r>
              <a:rPr lang="en-US" sz="2000" dirty="0" smtClean="0"/>
              <a:t>: </a:t>
            </a:r>
            <a:r>
              <a:rPr lang="en-CA" sz="2000" dirty="0" smtClean="0"/>
              <a:t>improve animal-handling devices, designed a number of inventions that use behavioral principles rather than excess force to control animals.</a:t>
            </a:r>
            <a:r>
              <a:rPr lang="en-US" sz="2000" dirty="0" smtClean="0"/>
              <a:t> A</a:t>
            </a:r>
            <a:r>
              <a:rPr lang="en-CA" sz="2000" dirty="0" smtClean="0"/>
              <a:t>accomplished all this while living with autism.</a:t>
            </a:r>
            <a:endParaRPr lang="en-CA" sz="2000" dirty="0"/>
          </a:p>
        </p:txBody>
      </p:sp>
      <p:sp>
        <p:nvSpPr>
          <p:cNvPr id="4" name="Slide Number Placeholder 3"/>
          <p:cNvSpPr>
            <a:spLocks noGrp="1"/>
          </p:cNvSpPr>
          <p:nvPr>
            <p:ph type="sldNum" sz="quarter" idx="12"/>
          </p:nvPr>
        </p:nvSpPr>
        <p:spPr/>
        <p:txBody>
          <a:bodyPr/>
          <a:lstStyle/>
          <a:p>
            <a:pPr>
              <a:defRPr/>
            </a:pPr>
            <a:fld id="{E5ECF517-AA9A-4EA8-8CEE-FCB2673EC106}" type="slidenum">
              <a:rPr lang="en-US" smtClean="0"/>
              <a:pPr>
                <a:defRPr/>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304800"/>
            <a:ext cx="8229600" cy="838200"/>
          </a:xfrm>
        </p:spPr>
        <p:txBody>
          <a:bodyPr/>
          <a:lstStyle/>
          <a:p>
            <a:pPr algn="ctr" eaLnBrk="1" hangingPunct="1"/>
            <a:r>
              <a:rPr lang="en-US" smtClean="0">
                <a:solidFill>
                  <a:schemeClr val="tx1"/>
                </a:solidFill>
              </a:rPr>
              <a:t>New Technologies</a:t>
            </a:r>
          </a:p>
        </p:txBody>
      </p:sp>
      <p:sp>
        <p:nvSpPr>
          <p:cNvPr id="82947" name="Rectangle 3"/>
          <p:cNvSpPr>
            <a:spLocks noGrp="1" noChangeArrowheads="1"/>
          </p:cNvSpPr>
          <p:nvPr>
            <p:ph idx="1"/>
          </p:nvPr>
        </p:nvSpPr>
        <p:spPr>
          <a:xfrm>
            <a:off x="457200" y="1219200"/>
            <a:ext cx="8229600" cy="4694238"/>
          </a:xfrm>
        </p:spPr>
        <p:txBody>
          <a:bodyPr>
            <a:normAutofit/>
          </a:bodyPr>
          <a:lstStyle/>
          <a:p>
            <a:pPr marL="609600" indent="-609600" algn="just" eaLnBrk="1" fontAlgn="auto" hangingPunct="1">
              <a:spcAft>
                <a:spcPts val="0"/>
              </a:spcAft>
              <a:buClr>
                <a:schemeClr val="accent3"/>
              </a:buClr>
              <a:buFont typeface="Wingdings 2"/>
              <a:buChar char=""/>
              <a:defRPr/>
            </a:pPr>
            <a:r>
              <a:rPr lang="en-US" dirty="0"/>
              <a:t>Rapid development of new technologies </a:t>
            </a:r>
            <a:r>
              <a:rPr lang="en-US" dirty="0" smtClean="0"/>
              <a:t>in the past </a:t>
            </a:r>
            <a:r>
              <a:rPr lang="en-US" dirty="0"/>
              <a:t>15 </a:t>
            </a:r>
            <a:r>
              <a:rPr lang="en-US" dirty="0" smtClean="0"/>
              <a:t>years.</a:t>
            </a:r>
            <a:endParaRPr lang="en-US" dirty="0"/>
          </a:p>
          <a:p>
            <a:pPr marL="609600" indent="-609600" algn="just" eaLnBrk="1" fontAlgn="auto" hangingPunct="1">
              <a:spcAft>
                <a:spcPts val="0"/>
              </a:spcAft>
              <a:buClr>
                <a:schemeClr val="accent3"/>
              </a:buClr>
              <a:buFont typeface="Wingdings 2"/>
              <a:buChar char=""/>
              <a:defRPr/>
            </a:pPr>
            <a:r>
              <a:rPr lang="en-US" dirty="0" smtClean="0"/>
              <a:t>This </a:t>
            </a:r>
            <a:r>
              <a:rPr lang="en-US" dirty="0"/>
              <a:t>has changed the way we think, work, </a:t>
            </a:r>
            <a:r>
              <a:rPr lang="en-US" dirty="0" smtClean="0"/>
              <a:t>collaborate and learn.</a:t>
            </a:r>
            <a:endParaRPr lang="en-US" dirty="0"/>
          </a:p>
          <a:p>
            <a:pPr marL="609600" indent="-609600" algn="just" eaLnBrk="1" fontAlgn="auto" hangingPunct="1">
              <a:spcAft>
                <a:spcPts val="0"/>
              </a:spcAft>
              <a:buClr>
                <a:schemeClr val="accent3"/>
              </a:buClr>
              <a:buFont typeface="Wingdings 2"/>
              <a:buChar char=""/>
              <a:defRPr/>
            </a:pPr>
            <a:r>
              <a:rPr lang="en-US" dirty="0" smtClean="0"/>
              <a:t>Most </a:t>
            </a:r>
            <a:r>
              <a:rPr lang="en-US" dirty="0"/>
              <a:t>obvious is the computer and its ever increasing power as the most significant change since the printed book was </a:t>
            </a:r>
            <a:r>
              <a:rPr lang="en-US" dirty="0" smtClean="0"/>
              <a:t>introduced.</a:t>
            </a:r>
            <a:endParaRPr lang="en-US" dirty="0"/>
          </a:p>
          <a:p>
            <a:pPr marL="609600" indent="-609600" algn="just" eaLnBrk="1" fontAlgn="auto" hangingPunct="1">
              <a:spcAft>
                <a:spcPts val="0"/>
              </a:spcAft>
              <a:buClr>
                <a:schemeClr val="accent3"/>
              </a:buClr>
              <a:buFont typeface="Wingdings 2"/>
              <a:buChar char=""/>
              <a:defRPr/>
            </a:pPr>
            <a:r>
              <a:rPr lang="en-US" dirty="0" smtClean="0"/>
              <a:t>What </a:t>
            </a:r>
            <a:r>
              <a:rPr lang="en-US" dirty="0"/>
              <a:t>does the future hold for ever increasing technology-based entrepreneurship? </a:t>
            </a:r>
            <a:endParaRPr lang="en-US" dirty="0" smtClean="0"/>
          </a:p>
          <a:p>
            <a:pPr marL="609600" indent="-609600" algn="just" eaLnBrk="1" fontAlgn="auto" hangingPunct="1">
              <a:spcAft>
                <a:spcPts val="0"/>
              </a:spcAft>
              <a:buClr>
                <a:schemeClr val="accent3"/>
              </a:buClr>
              <a:buFont typeface="Wingdings 2"/>
              <a:buChar char=""/>
              <a:defRPr/>
            </a:pPr>
            <a:endParaRPr lang="en-US" dirty="0" smtClean="0"/>
          </a:p>
          <a:p>
            <a:pPr marL="609600" indent="-609600" algn="just" eaLnBrk="1" fontAlgn="auto" hangingPunct="1">
              <a:spcAft>
                <a:spcPts val="0"/>
              </a:spcAft>
              <a:buClr>
                <a:schemeClr val="accent3"/>
              </a:buClr>
              <a:buFont typeface="Wingdings 2" pitchFamily="18" charset="2"/>
              <a:buNone/>
              <a:defRPr/>
            </a:pPr>
            <a:endParaRPr lang="en-US" dirty="0" smtClean="0"/>
          </a:p>
        </p:txBody>
      </p:sp>
      <p:sp>
        <p:nvSpPr>
          <p:cNvPr id="4" name="Slide Number Placeholder 5"/>
          <p:cNvSpPr>
            <a:spLocks noGrp="1"/>
          </p:cNvSpPr>
          <p:nvPr>
            <p:ph type="sldNum" sz="quarter" idx="12"/>
          </p:nvPr>
        </p:nvSpPr>
        <p:spPr/>
        <p:txBody>
          <a:bodyPr/>
          <a:lstStyle/>
          <a:p>
            <a:pPr>
              <a:defRPr/>
            </a:pPr>
            <a:fld id="{43A6361A-18F9-497B-9103-DDD6AC5731DF}" type="slidenum">
              <a:rPr lang="en-US"/>
              <a:pPr>
                <a:defRPr/>
              </a:pPr>
              <a:t>5</a:t>
            </a:fld>
            <a:endParaRPr lang="en-US"/>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457200"/>
            <a:ext cx="8229600" cy="762000"/>
          </a:xfrm>
        </p:spPr>
        <p:txBody>
          <a:bodyPr/>
          <a:lstStyle/>
          <a:p>
            <a:pPr algn="ctr" eaLnBrk="1" hangingPunct="1"/>
            <a:r>
              <a:rPr lang="en-US" sz="4000" b="1" dirty="0" smtClean="0"/>
              <a:t>Example</a:t>
            </a:r>
            <a:endParaRPr lang="en-CA" sz="4000" b="1" dirty="0" smtClean="0"/>
          </a:p>
        </p:txBody>
      </p:sp>
      <p:sp>
        <p:nvSpPr>
          <p:cNvPr id="3" name="Content Placeholder 2"/>
          <p:cNvSpPr>
            <a:spLocks noGrp="1"/>
          </p:cNvSpPr>
          <p:nvPr>
            <p:ph idx="1"/>
          </p:nvPr>
        </p:nvSpPr>
        <p:spPr>
          <a:xfrm>
            <a:off x="228600" y="1143000"/>
            <a:ext cx="8458200" cy="5715000"/>
          </a:xfrm>
        </p:spPr>
        <p:txBody>
          <a:bodyPr>
            <a:normAutofit/>
          </a:bodyPr>
          <a:lstStyle/>
          <a:p>
            <a:pPr marL="274320" indent="-274320" eaLnBrk="1" fontAlgn="auto" hangingPunct="1">
              <a:spcAft>
                <a:spcPts val="0"/>
              </a:spcAft>
              <a:buClr>
                <a:schemeClr val="accent3"/>
              </a:buClr>
              <a:buFont typeface="Wingdings 2"/>
              <a:buChar char=""/>
              <a:defRPr/>
            </a:pPr>
            <a:endParaRPr lang="en-CA" sz="2800" b="1" dirty="0" smtClean="0"/>
          </a:p>
          <a:p>
            <a:pPr marL="274320" indent="-274320" eaLnBrk="1" fontAlgn="auto" hangingPunct="1">
              <a:spcAft>
                <a:spcPts val="0"/>
              </a:spcAft>
              <a:buClr>
                <a:schemeClr val="accent3"/>
              </a:buClr>
              <a:buFont typeface="Wingdings 2"/>
              <a:buChar char=""/>
              <a:defRPr/>
            </a:pPr>
            <a:r>
              <a:rPr lang="en-CA" sz="2800" b="1" dirty="0" smtClean="0"/>
              <a:t>Silicon Valley</a:t>
            </a:r>
            <a:r>
              <a:rPr lang="en-CA" sz="2400" dirty="0" smtClean="0"/>
              <a:t>: </a:t>
            </a:r>
            <a:r>
              <a:rPr lang="en-CA" sz="2000" dirty="0" smtClean="0"/>
              <a:t>high-tech business area; home to world’s largest technology companies; most famous in recent years for innovations in software and Internet services.</a:t>
            </a:r>
            <a:endParaRPr lang="en-CA" sz="2200" dirty="0" smtClean="0"/>
          </a:p>
          <a:p>
            <a:pPr marL="274320" indent="-274320" eaLnBrk="1" fontAlgn="auto" hangingPunct="1">
              <a:spcAft>
                <a:spcPts val="0"/>
              </a:spcAft>
              <a:buClr>
                <a:schemeClr val="accent3"/>
              </a:buClr>
              <a:buFont typeface="Wingdings 2"/>
              <a:buNone/>
              <a:defRPr/>
            </a:pPr>
            <a:endParaRPr lang="en-CA" b="1" dirty="0" smtClean="0"/>
          </a:p>
          <a:p>
            <a:pPr marL="274320" indent="-274320" eaLnBrk="1" fontAlgn="auto" hangingPunct="1">
              <a:spcAft>
                <a:spcPts val="0"/>
              </a:spcAft>
              <a:buClr>
                <a:schemeClr val="accent3"/>
              </a:buClr>
              <a:buFont typeface="Wingdings 2"/>
              <a:buChar char=""/>
              <a:defRPr/>
            </a:pPr>
            <a:r>
              <a:rPr lang="en-CA" sz="2400" b="1" dirty="0" smtClean="0"/>
              <a:t>Canada’s “tech triangle”:  </a:t>
            </a:r>
            <a:r>
              <a:rPr lang="en-CA" sz="2400" dirty="0" smtClean="0"/>
              <a:t>Cambridge, Kitchener and Waterloo</a:t>
            </a:r>
            <a:endParaRPr lang="en-CA" sz="2400" b="1" dirty="0" smtClean="0"/>
          </a:p>
          <a:p>
            <a:pPr marL="640080" lvl="1" indent="-246888" eaLnBrk="1" fontAlgn="auto" hangingPunct="1">
              <a:spcAft>
                <a:spcPts val="0"/>
              </a:spcAft>
              <a:buFont typeface="Wingdings 2"/>
              <a:buChar char=""/>
              <a:defRPr/>
            </a:pPr>
            <a:r>
              <a:rPr lang="en-CA" b="1" dirty="0" smtClean="0"/>
              <a:t>Mike </a:t>
            </a:r>
            <a:r>
              <a:rPr lang="en-CA" b="1" dirty="0" err="1" smtClean="0"/>
              <a:t>Lazaridis</a:t>
            </a:r>
            <a:r>
              <a:rPr lang="en-CA" b="1" dirty="0" smtClean="0"/>
              <a:t> – Research in Motion</a:t>
            </a:r>
            <a:r>
              <a:rPr lang="en-CA" dirty="0" smtClean="0"/>
              <a:t>:  </a:t>
            </a:r>
            <a:r>
              <a:rPr lang="en-CA" sz="1800" u="sng" dirty="0" smtClean="0">
                <a:hlinkClick r:id="rId2"/>
              </a:rPr>
              <a:t>http://www.rim.com/</a:t>
            </a:r>
            <a:r>
              <a:rPr lang="en-CA" sz="1800" u="sng" dirty="0" smtClean="0"/>
              <a:t> </a:t>
            </a:r>
          </a:p>
          <a:p>
            <a:pPr marL="274320" indent="-274320" eaLnBrk="1" fontAlgn="auto" hangingPunct="1">
              <a:spcAft>
                <a:spcPts val="0"/>
              </a:spcAft>
              <a:buClr>
                <a:schemeClr val="accent3"/>
              </a:buClr>
              <a:buFont typeface="Wingdings 2"/>
              <a:buNone/>
              <a:defRPr/>
            </a:pPr>
            <a:r>
              <a:rPr lang="en-CA" dirty="0" smtClean="0"/>
              <a:t>		- </a:t>
            </a:r>
            <a:r>
              <a:rPr lang="en-CA" sz="2000" dirty="0" smtClean="0"/>
              <a:t>created and manufactures the BlackBerry</a:t>
            </a:r>
          </a:p>
          <a:p>
            <a:pPr marL="274320" indent="-274320" eaLnBrk="1" fontAlgn="auto" hangingPunct="1">
              <a:spcAft>
                <a:spcPts val="0"/>
              </a:spcAft>
              <a:buClr>
                <a:schemeClr val="accent3"/>
              </a:buClr>
              <a:buFont typeface="Wingdings 2"/>
              <a:buNone/>
              <a:defRPr/>
            </a:pPr>
            <a:r>
              <a:rPr lang="en-CA" sz="2000" dirty="0" smtClean="0"/>
              <a:t>		-  former chancellor of of the University of Waterloo </a:t>
            </a:r>
          </a:p>
          <a:p>
            <a:pPr marL="274320" indent="-274320" eaLnBrk="1" fontAlgn="auto" hangingPunct="1">
              <a:spcAft>
                <a:spcPts val="0"/>
              </a:spcAft>
              <a:buClr>
                <a:schemeClr val="accent3"/>
              </a:buClr>
              <a:buFont typeface="Wingdings 2"/>
              <a:buNone/>
              <a:defRPr/>
            </a:pPr>
            <a:r>
              <a:rPr lang="en-CA" sz="2000" dirty="0" smtClean="0"/>
              <a:t>		-  Premiere Institute for Theoretical Physics (2000): </a:t>
            </a:r>
            <a:r>
              <a:rPr lang="en-CA" sz="2000" dirty="0" smtClean="0">
                <a:hlinkClick r:id="rId3"/>
              </a:rPr>
              <a:t>http://www.perimeterinstitute.ca/</a:t>
            </a:r>
            <a:r>
              <a:rPr lang="en-CA" sz="2000" dirty="0" smtClean="0"/>
              <a:t> </a:t>
            </a:r>
          </a:p>
          <a:p>
            <a:pPr marL="274320" indent="-274320" eaLnBrk="1" fontAlgn="auto" hangingPunct="1">
              <a:spcAft>
                <a:spcPts val="0"/>
              </a:spcAft>
              <a:buClr>
                <a:schemeClr val="accent3"/>
              </a:buClr>
              <a:buFont typeface="Wingdings 2"/>
              <a:buNone/>
              <a:defRPr/>
            </a:pPr>
            <a:endParaRPr lang="en-CA" dirty="0"/>
          </a:p>
        </p:txBody>
      </p:sp>
      <p:sp>
        <p:nvSpPr>
          <p:cNvPr id="4" name="Slide Number Placeholder 3"/>
          <p:cNvSpPr>
            <a:spLocks noGrp="1"/>
          </p:cNvSpPr>
          <p:nvPr>
            <p:ph type="sldNum" sz="quarter" idx="12"/>
          </p:nvPr>
        </p:nvSpPr>
        <p:spPr/>
        <p:txBody>
          <a:bodyPr/>
          <a:lstStyle/>
          <a:p>
            <a:pPr>
              <a:defRPr/>
            </a:pPr>
            <a:fld id="{5165801A-73C1-4E52-882B-EC74F294C17F}" type="slidenum">
              <a:rPr lang="en-US"/>
              <a:pPr>
                <a:defRPr/>
              </a:pPr>
              <a:t>6</a:t>
            </a:fld>
            <a:endParaRPr lang="en-US"/>
          </a:p>
        </p:txBody>
      </p:sp>
      <p:pic>
        <p:nvPicPr>
          <p:cNvPr id="9221" name="Picture 10" descr="rim-blackberry-logo07.jpg"/>
          <p:cNvPicPr>
            <a:picLocks noGrp="1" noChangeAspect="1"/>
          </p:cNvPicPr>
          <p:nvPr isPhoto="1"/>
        </p:nvPicPr>
        <p:blipFill>
          <a:blip r:embed="rId4" cstate="print"/>
          <a:srcRect/>
          <a:stretch>
            <a:fillRect/>
          </a:stretch>
        </p:blipFill>
        <p:spPr bwMode="auto">
          <a:xfrm>
            <a:off x="6400800" y="5815012"/>
            <a:ext cx="1871663" cy="1042988"/>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819150"/>
          </a:xfrm>
        </p:spPr>
        <p:txBody>
          <a:bodyPr>
            <a:normAutofit/>
          </a:bodyPr>
          <a:lstStyle/>
          <a:p>
            <a:pPr algn="ctr" eaLnBrk="1" fontAlgn="auto" hangingPunct="1">
              <a:spcAft>
                <a:spcPts val="0"/>
              </a:spcAft>
              <a:defRPr/>
            </a:pPr>
            <a:r>
              <a:rPr lang="en-US" dirty="0" smtClean="0"/>
              <a:t>Example</a:t>
            </a:r>
            <a:endParaRPr lang="en-CA" dirty="0"/>
          </a:p>
        </p:txBody>
      </p:sp>
      <p:sp>
        <p:nvSpPr>
          <p:cNvPr id="3" name="Content Placeholder 2"/>
          <p:cNvSpPr>
            <a:spLocks noGrp="1"/>
          </p:cNvSpPr>
          <p:nvPr>
            <p:ph idx="1"/>
          </p:nvPr>
        </p:nvSpPr>
        <p:spPr>
          <a:xfrm>
            <a:off x="304800" y="1600200"/>
            <a:ext cx="5943600" cy="4876800"/>
          </a:xfrm>
        </p:spPr>
        <p:txBody>
          <a:bodyPr>
            <a:normAutofit fontScale="92500" lnSpcReduction="20000"/>
          </a:bodyPr>
          <a:lstStyle/>
          <a:p>
            <a:pPr marL="274320" indent="-274320" eaLnBrk="1" fontAlgn="auto" hangingPunct="1">
              <a:spcAft>
                <a:spcPts val="0"/>
              </a:spcAft>
              <a:buClr>
                <a:schemeClr val="accent3"/>
              </a:buClr>
              <a:buFont typeface="Wingdings 2"/>
              <a:buNone/>
              <a:defRPr/>
            </a:pPr>
            <a:r>
              <a:rPr lang="en-CA" b="1" dirty="0" smtClean="0"/>
              <a:t>Daniel </a:t>
            </a:r>
            <a:r>
              <a:rPr lang="en-CA" b="1" dirty="0" err="1" smtClean="0"/>
              <a:t>Langlois</a:t>
            </a:r>
            <a:endParaRPr lang="en-CA" b="1" dirty="0" smtClean="0"/>
          </a:p>
          <a:p>
            <a:pPr marL="640080" lvl="1" indent="-246888" eaLnBrk="1" fontAlgn="auto" hangingPunct="1">
              <a:spcAft>
                <a:spcPts val="0"/>
              </a:spcAft>
              <a:buFont typeface="Wingdings 2"/>
              <a:buChar char=""/>
              <a:defRPr/>
            </a:pPr>
            <a:r>
              <a:rPr lang="en-CA" sz="2200" dirty="0" smtClean="0"/>
              <a:t>Ex-</a:t>
            </a:r>
            <a:r>
              <a:rPr lang="en-CA" sz="2200" dirty="0" err="1" smtClean="0"/>
              <a:t>Centris</a:t>
            </a:r>
            <a:r>
              <a:rPr lang="en-CA" sz="2200" dirty="0" smtClean="0"/>
              <a:t> </a:t>
            </a:r>
            <a:r>
              <a:rPr lang="en-CA" sz="2000" dirty="0" smtClean="0"/>
              <a:t>laboratory for digital media production as well as a state-of-the-art screening venue</a:t>
            </a:r>
          </a:p>
          <a:p>
            <a:pPr marL="640080" lvl="1" indent="-246888" eaLnBrk="1" fontAlgn="auto" hangingPunct="1">
              <a:spcAft>
                <a:spcPts val="0"/>
              </a:spcAft>
              <a:buFont typeface="Wingdings 2"/>
              <a:buChar char=""/>
              <a:defRPr/>
            </a:pPr>
            <a:r>
              <a:rPr lang="en-CA" sz="2200" dirty="0" smtClean="0"/>
              <a:t>Daniel </a:t>
            </a:r>
            <a:r>
              <a:rPr lang="en-CA" sz="2200" dirty="0" err="1" smtClean="0"/>
              <a:t>Langlois</a:t>
            </a:r>
            <a:r>
              <a:rPr lang="en-CA" sz="2200" dirty="0" smtClean="0"/>
              <a:t> Foundation: </a:t>
            </a:r>
            <a:r>
              <a:rPr lang="en-CA" sz="2000" dirty="0" smtClean="0">
                <a:hlinkClick r:id="rId2"/>
              </a:rPr>
              <a:t>www.fondation-langlois.org</a:t>
            </a:r>
            <a:r>
              <a:rPr lang="en-CA" sz="2000" i="1" dirty="0" smtClean="0"/>
              <a:t> </a:t>
            </a:r>
            <a:endParaRPr lang="en-CA" sz="2200" dirty="0" smtClean="0"/>
          </a:p>
          <a:p>
            <a:pPr marL="640080" lvl="1" indent="-246888" eaLnBrk="1" fontAlgn="auto" hangingPunct="1">
              <a:spcAft>
                <a:spcPts val="0"/>
              </a:spcAft>
              <a:buFont typeface="Wingdings 2"/>
              <a:buChar char=""/>
              <a:defRPr/>
            </a:pPr>
            <a:r>
              <a:rPr lang="en-CA" sz="2200" dirty="0" smtClean="0"/>
              <a:t>Also: </a:t>
            </a:r>
            <a:r>
              <a:rPr lang="en-CA" sz="2200" dirty="0" err="1" smtClean="0"/>
              <a:t>DigiScreen</a:t>
            </a:r>
            <a:r>
              <a:rPr lang="en-CA" sz="2200" dirty="0" smtClean="0"/>
              <a:t>, Media Principia, </a:t>
            </a:r>
            <a:r>
              <a:rPr lang="en-CA" sz="2200" dirty="0" err="1" smtClean="0"/>
              <a:t>Digimart</a:t>
            </a:r>
            <a:r>
              <a:rPr lang="en-CA" sz="2200" dirty="0" smtClean="0"/>
              <a:t> and the Softimage. </a:t>
            </a:r>
          </a:p>
          <a:p>
            <a:pPr marL="640080" lvl="1" indent="-246888" eaLnBrk="1" fontAlgn="auto" hangingPunct="1">
              <a:spcAft>
                <a:spcPts val="0"/>
              </a:spcAft>
              <a:buFont typeface="Wingdings 2"/>
              <a:buChar char=""/>
              <a:defRPr/>
            </a:pPr>
            <a:r>
              <a:rPr lang="en-CA" sz="2200" dirty="0" smtClean="0"/>
              <a:t>Bachelor’s degree in design from the </a:t>
            </a:r>
            <a:r>
              <a:rPr lang="en-CA" sz="2200" dirty="0" err="1" smtClean="0"/>
              <a:t>Université</a:t>
            </a:r>
            <a:r>
              <a:rPr lang="en-CA" sz="2200" dirty="0" smtClean="0"/>
              <a:t> du Québec à Montréal. </a:t>
            </a:r>
          </a:p>
          <a:p>
            <a:pPr marL="274320" indent="-274320" eaLnBrk="1" fontAlgn="auto" hangingPunct="1">
              <a:spcAft>
                <a:spcPts val="0"/>
              </a:spcAft>
              <a:buClr>
                <a:schemeClr val="accent3"/>
              </a:buClr>
              <a:buFont typeface="Wingdings 2"/>
              <a:buChar char=""/>
              <a:defRPr/>
            </a:pPr>
            <a:r>
              <a:rPr lang="en-CA" sz="2200" dirty="0" smtClean="0"/>
              <a:t>Gained recognition worldwide for his work on the first stereoscopic 3-D computer animation in IMAX format.</a:t>
            </a:r>
          </a:p>
          <a:p>
            <a:pPr marL="640080" lvl="1" indent="-246888" eaLnBrk="1" fontAlgn="auto" hangingPunct="1">
              <a:spcAft>
                <a:spcPts val="0"/>
              </a:spcAft>
              <a:buFont typeface="Wingdings 2"/>
              <a:buChar char=""/>
              <a:defRPr/>
            </a:pPr>
            <a:r>
              <a:rPr lang="en-CA" sz="2000" dirty="0" smtClean="0"/>
              <a:t>Unique approach: focusing on artists, not on technology!</a:t>
            </a:r>
          </a:p>
          <a:p>
            <a:pPr marL="640080" lvl="1" indent="-246888" eaLnBrk="1" fontAlgn="auto" hangingPunct="1">
              <a:spcAft>
                <a:spcPts val="0"/>
              </a:spcAft>
              <a:buFont typeface="Wingdings 2"/>
              <a:buChar char=""/>
              <a:defRPr/>
            </a:pPr>
            <a:r>
              <a:rPr lang="en-CA" sz="2000" dirty="0" smtClean="0"/>
              <a:t>Innovation: shifting digital animation from object to character.</a:t>
            </a:r>
          </a:p>
          <a:p>
            <a:pPr marL="640080" lvl="1" indent="-246888" eaLnBrk="1" fontAlgn="auto" hangingPunct="1">
              <a:spcAft>
                <a:spcPts val="0"/>
              </a:spcAft>
              <a:buFont typeface="Wingdings 2"/>
              <a:buChar char=""/>
              <a:defRPr/>
            </a:pPr>
            <a:endParaRPr lang="en-CA" dirty="0"/>
          </a:p>
        </p:txBody>
      </p:sp>
      <p:sp>
        <p:nvSpPr>
          <p:cNvPr id="4" name="Slide Number Placeholder 3"/>
          <p:cNvSpPr>
            <a:spLocks noGrp="1"/>
          </p:cNvSpPr>
          <p:nvPr>
            <p:ph type="sldNum" sz="quarter" idx="12"/>
          </p:nvPr>
        </p:nvSpPr>
        <p:spPr/>
        <p:txBody>
          <a:bodyPr/>
          <a:lstStyle/>
          <a:p>
            <a:pPr>
              <a:defRPr/>
            </a:pPr>
            <a:fld id="{30DF8903-5BAD-4326-99F0-2EAD85F1C855}" type="slidenum">
              <a:rPr lang="en-US"/>
              <a:pPr>
                <a:defRPr/>
              </a:pPr>
              <a:t>7</a:t>
            </a:fld>
            <a:endParaRPr lang="en-US"/>
          </a:p>
        </p:txBody>
      </p:sp>
      <p:pic>
        <p:nvPicPr>
          <p:cNvPr id="10245" name="Picture 4" descr="Daniel Langlois.jpg"/>
          <p:cNvPicPr>
            <a:picLocks noGrp="1" noChangeAspect="1"/>
          </p:cNvPicPr>
          <p:nvPr isPhoto="1"/>
        </p:nvPicPr>
        <p:blipFill>
          <a:blip r:embed="rId3" cstate="print"/>
          <a:srcRect/>
          <a:stretch>
            <a:fillRect/>
          </a:stretch>
        </p:blipFill>
        <p:spPr bwMode="auto">
          <a:xfrm>
            <a:off x="6477000" y="1752600"/>
            <a:ext cx="2514600" cy="1841500"/>
          </a:xfrm>
          <a:prstGeom prst="rect">
            <a:avLst/>
          </a:prstGeom>
          <a:noFill/>
          <a:ln w="9525">
            <a:noFill/>
            <a:miter lim="800000"/>
            <a:headEnd/>
            <a:tailEnd/>
          </a:ln>
        </p:spPr>
      </p:pic>
      <p:pic>
        <p:nvPicPr>
          <p:cNvPr id="10246" name="Picture 5" descr="daniel langlois.jpg"/>
          <p:cNvPicPr>
            <a:picLocks noChangeAspect="1"/>
          </p:cNvPicPr>
          <p:nvPr/>
        </p:nvPicPr>
        <p:blipFill>
          <a:blip r:embed="rId4" cstate="print"/>
          <a:srcRect/>
          <a:stretch>
            <a:fillRect/>
          </a:stretch>
        </p:blipFill>
        <p:spPr bwMode="auto">
          <a:xfrm>
            <a:off x="6553200" y="4114800"/>
            <a:ext cx="2362200" cy="16002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229600" cy="762000"/>
          </a:xfrm>
        </p:spPr>
        <p:txBody>
          <a:bodyPr>
            <a:normAutofit fontScale="90000"/>
          </a:bodyPr>
          <a:lstStyle/>
          <a:p>
            <a:pPr algn="ctr" eaLnBrk="1" fontAlgn="auto" hangingPunct="1">
              <a:spcAft>
                <a:spcPts val="0"/>
              </a:spcAft>
              <a:defRPr/>
            </a:pPr>
            <a:r>
              <a:rPr lang="en-US" dirty="0" smtClean="0"/>
              <a:t>Example</a:t>
            </a:r>
            <a:endParaRPr lang="en-CA" dirty="0"/>
          </a:p>
        </p:txBody>
      </p:sp>
      <p:sp>
        <p:nvSpPr>
          <p:cNvPr id="3" name="Content Placeholder 2"/>
          <p:cNvSpPr>
            <a:spLocks noGrp="1"/>
          </p:cNvSpPr>
          <p:nvPr>
            <p:ph idx="1"/>
          </p:nvPr>
        </p:nvSpPr>
        <p:spPr>
          <a:xfrm>
            <a:off x="228600" y="1752600"/>
            <a:ext cx="8534400" cy="4876800"/>
          </a:xfrm>
        </p:spPr>
        <p:txBody>
          <a:bodyPr>
            <a:normAutofit fontScale="70000" lnSpcReduction="20000"/>
          </a:bodyPr>
          <a:lstStyle/>
          <a:p>
            <a:pPr marL="274320" indent="-274320" eaLnBrk="1" fontAlgn="auto" hangingPunct="1">
              <a:spcAft>
                <a:spcPts val="0"/>
              </a:spcAft>
              <a:buClr>
                <a:schemeClr val="accent3"/>
              </a:buClr>
              <a:buFont typeface="Wingdings 2"/>
              <a:buNone/>
              <a:defRPr/>
            </a:pPr>
            <a:r>
              <a:rPr lang="en-CA" sz="3400" b="1" dirty="0" smtClean="0"/>
              <a:t>Helen and Rene Leger – </a:t>
            </a:r>
            <a:r>
              <a:rPr lang="en-CA" sz="3400" b="1" dirty="0" err="1" smtClean="0"/>
              <a:t>St.Hubert</a:t>
            </a:r>
            <a:r>
              <a:rPr lang="en-CA" sz="3400" b="1" dirty="0" smtClean="0"/>
              <a:t> restaurants</a:t>
            </a:r>
          </a:p>
          <a:p>
            <a:pPr marL="274320" indent="-274320" eaLnBrk="1" fontAlgn="auto" hangingPunct="1">
              <a:spcAft>
                <a:spcPts val="0"/>
              </a:spcAft>
              <a:buClr>
                <a:schemeClr val="accent3"/>
              </a:buClr>
              <a:buFont typeface="Wingdings 2"/>
              <a:buChar char=""/>
              <a:defRPr/>
            </a:pPr>
            <a:r>
              <a:rPr lang="en-CA" dirty="0" smtClean="0"/>
              <a:t>Established 1951 in Montreal</a:t>
            </a:r>
          </a:p>
          <a:p>
            <a:pPr marL="274320" indent="-274320" eaLnBrk="1" fontAlgn="auto" hangingPunct="1">
              <a:spcAft>
                <a:spcPts val="0"/>
              </a:spcAft>
              <a:buClr>
                <a:schemeClr val="accent3"/>
              </a:buClr>
              <a:buFont typeface="Wingdings 2"/>
              <a:buChar char=""/>
              <a:defRPr/>
            </a:pPr>
            <a:r>
              <a:rPr lang="en-CA" dirty="0" smtClean="0"/>
              <a:t>Uniqueness:</a:t>
            </a:r>
          </a:p>
          <a:p>
            <a:pPr marL="640080" lvl="1" indent="-246888" eaLnBrk="1" fontAlgn="auto" hangingPunct="1">
              <a:spcAft>
                <a:spcPts val="0"/>
              </a:spcAft>
              <a:buFont typeface="Wingdings 2"/>
              <a:buChar char=""/>
              <a:defRPr/>
            </a:pPr>
            <a:r>
              <a:rPr lang="en-CA" dirty="0" smtClean="0"/>
              <a:t>Sauce (first manufactured in 1965): guarded secret</a:t>
            </a:r>
          </a:p>
          <a:p>
            <a:pPr marL="640080" lvl="1" indent="-246888" eaLnBrk="1" fontAlgn="auto" hangingPunct="1">
              <a:spcAft>
                <a:spcPts val="0"/>
              </a:spcAft>
              <a:buFont typeface="Wingdings 2"/>
              <a:buChar char=""/>
              <a:defRPr/>
            </a:pPr>
            <a:r>
              <a:rPr lang="en-CA" dirty="0" smtClean="0"/>
              <a:t>Delivery: The first chain offering free delivery at home. </a:t>
            </a:r>
          </a:p>
          <a:p>
            <a:pPr marL="640080" lvl="1" indent="-246888" eaLnBrk="1" fontAlgn="auto" hangingPunct="1">
              <a:spcAft>
                <a:spcPts val="0"/>
              </a:spcAft>
              <a:buFont typeface="Wingdings 2"/>
              <a:buChar char=""/>
              <a:defRPr/>
            </a:pPr>
            <a:r>
              <a:rPr lang="en-CA" dirty="0" smtClean="0"/>
              <a:t>Special short song when opening the door of delivery: </a:t>
            </a:r>
            <a:r>
              <a:rPr lang="en-CA" dirty="0" smtClean="0">
                <a:hlinkClick r:id="rId2"/>
              </a:rPr>
              <a:t>http://www.st-hubert.com/entreprise/historique/annees-1960.en.html</a:t>
            </a:r>
            <a:endParaRPr lang="en-CA" dirty="0" smtClean="0"/>
          </a:p>
          <a:p>
            <a:pPr marL="274320" indent="-274320" eaLnBrk="1" fontAlgn="auto" hangingPunct="1">
              <a:spcAft>
                <a:spcPts val="0"/>
              </a:spcAft>
              <a:buClr>
                <a:schemeClr val="accent3"/>
              </a:buClr>
              <a:buFont typeface="Wingdings 2"/>
              <a:buNone/>
              <a:defRPr/>
            </a:pPr>
            <a:r>
              <a:rPr lang="en-CA" b="1" dirty="0" smtClean="0"/>
              <a:t>Now:</a:t>
            </a:r>
          </a:p>
          <a:p>
            <a:pPr marL="274320" indent="-274320" eaLnBrk="1" fontAlgn="auto" hangingPunct="1">
              <a:spcAft>
                <a:spcPts val="0"/>
              </a:spcAft>
              <a:buClr>
                <a:schemeClr val="accent3"/>
              </a:buClr>
              <a:buFont typeface="Wingdings 2"/>
              <a:buChar char=""/>
              <a:defRPr/>
            </a:pPr>
            <a:r>
              <a:rPr lang="en-CA" dirty="0" smtClean="0"/>
              <a:t>100 restaurants throughout Quebec, Ontario and New Brunswick</a:t>
            </a:r>
          </a:p>
          <a:p>
            <a:pPr marL="274320" indent="-274320" eaLnBrk="1" fontAlgn="auto" hangingPunct="1">
              <a:spcAft>
                <a:spcPts val="0"/>
              </a:spcAft>
              <a:buClr>
                <a:schemeClr val="accent3"/>
              </a:buClr>
              <a:buFont typeface="Wingdings 2"/>
              <a:buChar char=""/>
              <a:defRPr/>
            </a:pPr>
            <a:r>
              <a:rPr lang="en-CA" dirty="0" smtClean="0"/>
              <a:t>9,000 employees</a:t>
            </a:r>
          </a:p>
          <a:p>
            <a:pPr marL="274320" indent="-274320" eaLnBrk="1" fontAlgn="auto" hangingPunct="1">
              <a:spcAft>
                <a:spcPts val="0"/>
              </a:spcAft>
              <a:buClr>
                <a:schemeClr val="accent3"/>
              </a:buClr>
              <a:buFont typeface="Wingdings 2"/>
              <a:buChar char=""/>
              <a:defRPr/>
            </a:pPr>
            <a:r>
              <a:rPr lang="en-CA" dirty="0" smtClean="0"/>
              <a:t>1 Best Brands distribution centre in Anjou (84,000 sq. ft.) that delivers to more than 1,400 destinations</a:t>
            </a:r>
          </a:p>
          <a:p>
            <a:pPr marL="274320" indent="-274320" eaLnBrk="1" fontAlgn="auto" hangingPunct="1">
              <a:spcAft>
                <a:spcPts val="0"/>
              </a:spcAft>
              <a:buClr>
                <a:schemeClr val="accent3"/>
              </a:buClr>
              <a:buFont typeface="Wingdings 2"/>
              <a:buChar char=""/>
              <a:defRPr/>
            </a:pPr>
            <a:r>
              <a:rPr lang="en-CA" dirty="0" smtClean="0"/>
              <a:t>A food production plant (</a:t>
            </a:r>
            <a:r>
              <a:rPr lang="en-CA" dirty="0" err="1" smtClean="0"/>
              <a:t>Produits</a:t>
            </a:r>
            <a:r>
              <a:rPr lang="en-CA" dirty="0" smtClean="0"/>
              <a:t> </a:t>
            </a:r>
            <a:r>
              <a:rPr lang="en-CA" dirty="0" err="1" smtClean="0"/>
              <a:t>Alimentaires</a:t>
            </a:r>
            <a:r>
              <a:rPr lang="en-CA" dirty="0" smtClean="0"/>
              <a:t> St-Hubert) in </a:t>
            </a:r>
            <a:r>
              <a:rPr lang="en-CA" dirty="0" err="1" smtClean="0"/>
              <a:t>Blainville</a:t>
            </a:r>
            <a:endParaRPr lang="en-CA" dirty="0" smtClean="0"/>
          </a:p>
          <a:p>
            <a:pPr marL="274320" indent="-274320" eaLnBrk="1" fontAlgn="auto" hangingPunct="1">
              <a:spcAft>
                <a:spcPts val="0"/>
              </a:spcAft>
              <a:buClr>
                <a:schemeClr val="accent3"/>
              </a:buClr>
              <a:buFont typeface="Wingdings 2"/>
              <a:buChar char=""/>
              <a:defRPr/>
            </a:pPr>
            <a:r>
              <a:rPr lang="en-CA" dirty="0" smtClean="0"/>
              <a:t>More than 600 products available through grocery stores</a:t>
            </a:r>
          </a:p>
          <a:p>
            <a:pPr marL="274320" indent="-274320" eaLnBrk="1" fontAlgn="auto" hangingPunct="1">
              <a:spcAft>
                <a:spcPts val="0"/>
              </a:spcAft>
              <a:buClr>
                <a:schemeClr val="accent3"/>
              </a:buClr>
              <a:buFont typeface="Wingdings 2"/>
              <a:buChar char=""/>
              <a:defRPr/>
            </a:pPr>
            <a:r>
              <a:rPr lang="en-CA" dirty="0" smtClean="0"/>
              <a:t>A state-of-the-art customer service centre</a:t>
            </a:r>
          </a:p>
          <a:p>
            <a:pPr marL="274320" indent="-274320" eaLnBrk="1" fontAlgn="auto" hangingPunct="1">
              <a:spcAft>
                <a:spcPts val="0"/>
              </a:spcAft>
              <a:buClr>
                <a:schemeClr val="accent3"/>
              </a:buClr>
              <a:buFont typeface="Wingdings 2"/>
              <a:buChar char=""/>
              <a:defRPr/>
            </a:pPr>
            <a:r>
              <a:rPr lang="en-CA" dirty="0" smtClean="0"/>
              <a:t>Home delivery service</a:t>
            </a:r>
          </a:p>
          <a:p>
            <a:pPr marL="274320" indent="-274320" eaLnBrk="1" fontAlgn="auto" hangingPunct="1">
              <a:spcAft>
                <a:spcPts val="0"/>
              </a:spcAft>
              <a:buClr>
                <a:schemeClr val="accent3"/>
              </a:buClr>
              <a:buFont typeface="Wingdings 2"/>
              <a:buChar char=""/>
              <a:defRPr/>
            </a:pPr>
            <a:r>
              <a:rPr lang="en-CA" dirty="0" smtClean="0"/>
              <a:t>Transactional website for online orders: </a:t>
            </a:r>
            <a:r>
              <a:rPr lang="en-CA" dirty="0" smtClean="0">
                <a:hlinkClick r:id="rId3"/>
              </a:rPr>
              <a:t>www.commandezsthubert.com</a:t>
            </a:r>
            <a:endParaRPr lang="en-CA" dirty="0" smtClean="0"/>
          </a:p>
          <a:p>
            <a:pPr marL="274320" indent="-274320" eaLnBrk="1" fontAlgn="auto" hangingPunct="1">
              <a:spcAft>
                <a:spcPts val="0"/>
              </a:spcAft>
              <a:buClr>
                <a:schemeClr val="accent3"/>
              </a:buClr>
              <a:buFont typeface="Wingdings 2"/>
              <a:buNone/>
              <a:defRPr/>
            </a:pPr>
            <a:endParaRPr lang="en-CA" dirty="0"/>
          </a:p>
        </p:txBody>
      </p:sp>
      <p:sp>
        <p:nvSpPr>
          <p:cNvPr id="4" name="Slide Number Placeholder 3"/>
          <p:cNvSpPr>
            <a:spLocks noGrp="1"/>
          </p:cNvSpPr>
          <p:nvPr>
            <p:ph type="sldNum" sz="quarter" idx="12"/>
          </p:nvPr>
        </p:nvSpPr>
        <p:spPr/>
        <p:txBody>
          <a:bodyPr/>
          <a:lstStyle/>
          <a:p>
            <a:pPr>
              <a:defRPr/>
            </a:pPr>
            <a:fld id="{5B1B62A6-3D61-4F73-B138-E1E65B53C42C}" type="slidenum">
              <a:rPr lang="en-US"/>
              <a:pPr>
                <a:defRPr/>
              </a:pPr>
              <a:t>8</a:t>
            </a:fld>
            <a:endParaRPr lang="en-US"/>
          </a:p>
        </p:txBody>
      </p:sp>
      <p:pic>
        <p:nvPicPr>
          <p:cNvPr id="11269" name="Picture 5" descr="StHubert.png"/>
          <p:cNvPicPr>
            <a:picLocks noChangeAspect="1"/>
          </p:cNvPicPr>
          <p:nvPr/>
        </p:nvPicPr>
        <p:blipFill>
          <a:blip r:embed="rId4" cstate="print"/>
          <a:srcRect/>
          <a:stretch>
            <a:fillRect/>
          </a:stretch>
        </p:blipFill>
        <p:spPr bwMode="auto">
          <a:xfrm>
            <a:off x="7391400" y="1524000"/>
            <a:ext cx="1143000" cy="131445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0"/>
            <a:ext cx="8229600" cy="1143000"/>
          </a:xfrm>
        </p:spPr>
        <p:txBody>
          <a:bodyPr/>
          <a:lstStyle/>
          <a:p>
            <a:pPr algn="ctr" eaLnBrk="1" hangingPunct="1"/>
            <a:r>
              <a:rPr lang="en-CA" b="1" dirty="0" smtClean="0"/>
              <a:t>II. Innovation: definitions</a:t>
            </a:r>
          </a:p>
        </p:txBody>
      </p:sp>
      <p:sp>
        <p:nvSpPr>
          <p:cNvPr id="12291" name="Content Placeholder 2"/>
          <p:cNvSpPr>
            <a:spLocks noGrp="1"/>
          </p:cNvSpPr>
          <p:nvPr>
            <p:ph idx="1"/>
          </p:nvPr>
        </p:nvSpPr>
        <p:spPr>
          <a:xfrm>
            <a:off x="304800" y="1143000"/>
            <a:ext cx="8610600" cy="5486400"/>
          </a:xfrm>
        </p:spPr>
        <p:txBody>
          <a:bodyPr/>
          <a:lstStyle/>
          <a:p>
            <a:pPr algn="just" eaLnBrk="1" hangingPunct="1">
              <a:lnSpc>
                <a:spcPct val="80000"/>
              </a:lnSpc>
              <a:buFont typeface="Wingdings 2" pitchFamily="18" charset="2"/>
              <a:buNone/>
            </a:pPr>
            <a:r>
              <a:rPr lang="en-US" sz="2400" dirty="0" smtClean="0"/>
              <a:t>Innovation is the process by which entrepreneurs convert ideas to opportunities and marketable solutions.</a:t>
            </a:r>
          </a:p>
          <a:p>
            <a:pPr algn="just" eaLnBrk="1" hangingPunct="1">
              <a:lnSpc>
                <a:spcPct val="80000"/>
              </a:lnSpc>
              <a:buFont typeface="Wingdings 2" pitchFamily="18" charset="2"/>
              <a:buNone/>
            </a:pPr>
            <a:endParaRPr lang="en-US" sz="2400" dirty="0" smtClean="0"/>
          </a:p>
          <a:p>
            <a:pPr algn="just" eaLnBrk="1" hangingPunct="1">
              <a:lnSpc>
                <a:spcPct val="80000"/>
              </a:lnSpc>
              <a:buNone/>
            </a:pPr>
            <a:r>
              <a:rPr lang="en-US" sz="2400" dirty="0" smtClean="0"/>
              <a:t>First step: identification of a “good idea” and transforming it into opportunity. Opportunity recognition is central</a:t>
            </a:r>
          </a:p>
          <a:p>
            <a:pPr algn="just" eaLnBrk="1" hangingPunct="1">
              <a:lnSpc>
                <a:spcPct val="80000"/>
              </a:lnSpc>
              <a:buFont typeface="Wingdings 2" pitchFamily="18" charset="2"/>
              <a:buNone/>
            </a:pPr>
            <a:endParaRPr lang="en-US" sz="2400" dirty="0" smtClean="0"/>
          </a:p>
          <a:p>
            <a:pPr algn="just" eaLnBrk="1" hangingPunct="1">
              <a:lnSpc>
                <a:spcPct val="80000"/>
              </a:lnSpc>
              <a:buFont typeface="Wingdings 2" pitchFamily="18" charset="2"/>
              <a:buNone/>
            </a:pPr>
            <a:r>
              <a:rPr lang="en-US" sz="2400" b="1" u="sng" dirty="0" smtClean="0"/>
              <a:t>P. </a:t>
            </a:r>
            <a:r>
              <a:rPr lang="en-US" sz="2400" b="1" u="sng" dirty="0" err="1" smtClean="0"/>
              <a:t>Drucker</a:t>
            </a:r>
            <a:r>
              <a:rPr lang="en-US" sz="2400" b="1" u="sng" dirty="0" smtClean="0"/>
              <a:t> (1919-2005): </a:t>
            </a:r>
            <a:r>
              <a:rPr lang="en-US" sz="2400" dirty="0" smtClean="0"/>
              <a:t>considered by many to be the most insightful management thinker of all time</a:t>
            </a:r>
            <a:endParaRPr lang="en-US" sz="2400" b="1" u="sng" dirty="0" smtClean="0"/>
          </a:p>
          <a:p>
            <a:pPr eaLnBrk="1" hangingPunct="1"/>
            <a:r>
              <a:rPr lang="en-US" sz="2400" i="1" dirty="0" smtClean="0"/>
              <a:t>“Innovation is the </a:t>
            </a:r>
            <a:r>
              <a:rPr lang="en-US" sz="2400" i="1" u="sng" dirty="0" smtClean="0"/>
              <a:t>specific instrument/ function of entrepreneurship</a:t>
            </a:r>
            <a:r>
              <a:rPr lang="en-US" sz="2400" i="1" dirty="0" smtClean="0"/>
              <a:t>…the act that endows resources with a new capacity to create wealth.”</a:t>
            </a:r>
          </a:p>
          <a:p>
            <a:pPr algn="just" eaLnBrk="1" hangingPunct="1">
              <a:lnSpc>
                <a:spcPct val="80000"/>
              </a:lnSpc>
            </a:pPr>
            <a:r>
              <a:rPr lang="en-US" sz="2400" i="1" dirty="0" smtClean="0"/>
              <a:t> “Innovation is an </a:t>
            </a:r>
            <a:r>
              <a:rPr lang="en-US" sz="2400" i="1" u="sng" dirty="0" smtClean="0"/>
              <a:t>economic or social </a:t>
            </a:r>
            <a:r>
              <a:rPr lang="en-US" sz="2400" i="1" dirty="0" smtClean="0"/>
              <a:t>rather than a technical term”.</a:t>
            </a:r>
          </a:p>
          <a:p>
            <a:pPr algn="just" eaLnBrk="1" hangingPunct="1">
              <a:lnSpc>
                <a:spcPct val="80000"/>
              </a:lnSpc>
            </a:pPr>
            <a:r>
              <a:rPr lang="en-CA" sz="2400" i="1" dirty="0" smtClean="0"/>
              <a:t>“Innovation </a:t>
            </a:r>
            <a:r>
              <a:rPr lang="en-CA" sz="2400" i="1" u="sng" dirty="0" smtClean="0"/>
              <a:t>can be systematically managed </a:t>
            </a:r>
            <a:r>
              <a:rPr lang="en-CA" sz="2400" i="1" dirty="0" smtClean="0"/>
              <a:t>if one knows where and how to look”. “Innovation is </a:t>
            </a:r>
            <a:r>
              <a:rPr lang="en-CA" sz="2400" i="1" u="sng" dirty="0" smtClean="0"/>
              <a:t>organised, systematic, rational work</a:t>
            </a:r>
            <a:r>
              <a:rPr lang="en-CA" sz="2400" i="1" dirty="0" smtClean="0"/>
              <a:t>”</a:t>
            </a:r>
          </a:p>
          <a:p>
            <a:pPr algn="just" eaLnBrk="1" hangingPunct="1">
              <a:lnSpc>
                <a:spcPct val="80000"/>
              </a:lnSpc>
              <a:buFont typeface="Wingdings 2" pitchFamily="18" charset="2"/>
              <a:buNone/>
            </a:pPr>
            <a:endParaRPr lang="en-US" sz="2400" dirty="0" smtClean="0"/>
          </a:p>
          <a:p>
            <a:pPr algn="r" eaLnBrk="1" hangingPunct="1">
              <a:lnSpc>
                <a:spcPct val="80000"/>
              </a:lnSpc>
              <a:buFont typeface="Wingdings 2" pitchFamily="18" charset="2"/>
              <a:buNone/>
            </a:pPr>
            <a:r>
              <a:rPr lang="en-US" sz="2400" dirty="0" smtClean="0">
                <a:solidFill>
                  <a:srgbClr val="FF0000"/>
                </a:solidFill>
              </a:rPr>
              <a:t>p. 55</a:t>
            </a:r>
          </a:p>
        </p:txBody>
      </p:sp>
      <p:sp>
        <p:nvSpPr>
          <p:cNvPr id="4" name="Slide Number Placeholder 3"/>
          <p:cNvSpPr>
            <a:spLocks noGrp="1"/>
          </p:cNvSpPr>
          <p:nvPr>
            <p:ph type="sldNum" sz="quarter" idx="12"/>
          </p:nvPr>
        </p:nvSpPr>
        <p:spPr/>
        <p:txBody>
          <a:bodyPr/>
          <a:lstStyle/>
          <a:p>
            <a:pPr>
              <a:defRPr/>
            </a:pPr>
            <a:fld id="{3DC17117-4594-4D40-9CE0-9D15EC012C16}" type="slidenum">
              <a:rPr lang="en-US"/>
              <a:pPr>
                <a:defRPr/>
              </a:pPr>
              <a:t>9</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229600" cy="762000"/>
          </a:xfrm>
        </p:spPr>
        <p:txBody>
          <a:bodyPr>
            <a:normAutofit fontScale="90000"/>
          </a:bodyPr>
          <a:lstStyle/>
          <a:p>
            <a:pPr algn="ctr" eaLnBrk="1" fontAlgn="auto" hangingPunct="1">
              <a:spcAft>
                <a:spcPts val="0"/>
              </a:spcAft>
              <a:defRPr/>
            </a:pPr>
            <a:r>
              <a:rPr lang="en-CA" dirty="0" smtClean="0"/>
              <a:t>Innovation: definitions</a:t>
            </a:r>
            <a:endParaRPr lang="en-CA" dirty="0"/>
          </a:p>
        </p:txBody>
      </p:sp>
      <p:sp>
        <p:nvSpPr>
          <p:cNvPr id="3" name="Content Placeholder 2"/>
          <p:cNvSpPr>
            <a:spLocks noGrp="1"/>
          </p:cNvSpPr>
          <p:nvPr>
            <p:ph idx="1"/>
          </p:nvPr>
        </p:nvSpPr>
        <p:spPr>
          <a:xfrm>
            <a:off x="457200" y="1066800"/>
            <a:ext cx="8229600" cy="5181600"/>
          </a:xfrm>
        </p:spPr>
        <p:txBody>
          <a:bodyPr>
            <a:normAutofit lnSpcReduction="10000"/>
          </a:bodyPr>
          <a:lstStyle/>
          <a:p>
            <a:pPr marL="274320" indent="-274320" algn="just" eaLnBrk="1" fontAlgn="auto" hangingPunct="1">
              <a:lnSpc>
                <a:spcPct val="80000"/>
              </a:lnSpc>
              <a:spcAft>
                <a:spcPts val="0"/>
              </a:spcAft>
              <a:buClr>
                <a:schemeClr val="accent3"/>
              </a:buClr>
              <a:buFont typeface="Wingdings 2"/>
              <a:buChar char=""/>
              <a:defRPr/>
            </a:pPr>
            <a:r>
              <a:rPr lang="en-US" sz="2200" dirty="0" smtClean="0"/>
              <a:t>Implies “</a:t>
            </a:r>
            <a:r>
              <a:rPr lang="en-US" sz="2200" b="1" dirty="0" smtClean="0"/>
              <a:t>newness</a:t>
            </a:r>
            <a:r>
              <a:rPr lang="en-US" sz="2200" dirty="0" smtClean="0"/>
              <a:t>”, a new:</a:t>
            </a:r>
          </a:p>
          <a:p>
            <a:pPr marL="640080" lvl="1" indent="-246888" algn="just" eaLnBrk="1" fontAlgn="auto" hangingPunct="1">
              <a:lnSpc>
                <a:spcPct val="80000"/>
              </a:lnSpc>
              <a:spcAft>
                <a:spcPts val="0"/>
              </a:spcAft>
              <a:buFont typeface="Wingdings 2"/>
              <a:buChar char=""/>
              <a:defRPr/>
            </a:pPr>
            <a:r>
              <a:rPr lang="en-US" sz="2200" dirty="0" smtClean="0"/>
              <a:t>product</a:t>
            </a:r>
          </a:p>
          <a:p>
            <a:pPr marL="640080" lvl="1" indent="-246888" algn="just" eaLnBrk="1" fontAlgn="auto" hangingPunct="1">
              <a:lnSpc>
                <a:spcPct val="80000"/>
              </a:lnSpc>
              <a:spcAft>
                <a:spcPts val="0"/>
              </a:spcAft>
              <a:buFont typeface="Wingdings 2"/>
              <a:buChar char=""/>
              <a:defRPr/>
            </a:pPr>
            <a:r>
              <a:rPr lang="en-US" sz="2200" dirty="0" smtClean="0"/>
              <a:t>service</a:t>
            </a:r>
          </a:p>
          <a:p>
            <a:pPr marL="640080" lvl="1" indent="-246888" algn="just" eaLnBrk="1" fontAlgn="auto" hangingPunct="1">
              <a:lnSpc>
                <a:spcPct val="80000"/>
              </a:lnSpc>
              <a:spcAft>
                <a:spcPts val="0"/>
              </a:spcAft>
              <a:buFont typeface="Wingdings 2"/>
              <a:buChar char=""/>
              <a:defRPr/>
            </a:pPr>
            <a:r>
              <a:rPr lang="en-US" sz="2200" dirty="0" smtClean="0"/>
              <a:t>process, or</a:t>
            </a:r>
          </a:p>
          <a:p>
            <a:pPr marL="640080" lvl="1" indent="-246888" algn="just" eaLnBrk="1" fontAlgn="auto" hangingPunct="1">
              <a:lnSpc>
                <a:spcPct val="80000"/>
              </a:lnSpc>
              <a:spcAft>
                <a:spcPts val="0"/>
              </a:spcAft>
              <a:buFont typeface="Wingdings 2"/>
              <a:buChar char=""/>
              <a:defRPr/>
            </a:pPr>
            <a:r>
              <a:rPr lang="en-US" sz="2200" dirty="0" smtClean="0"/>
              <a:t>a more efficient way of doing </a:t>
            </a:r>
          </a:p>
          <a:p>
            <a:pPr marL="640080" lvl="1" indent="-246888" algn="just" eaLnBrk="1" fontAlgn="auto" hangingPunct="1">
              <a:lnSpc>
                <a:spcPct val="80000"/>
              </a:lnSpc>
              <a:spcAft>
                <a:spcPts val="0"/>
              </a:spcAft>
              <a:buFont typeface="Wingdings 2"/>
              <a:buNone/>
              <a:defRPr/>
            </a:pPr>
            <a:r>
              <a:rPr lang="en-US" sz="2200" dirty="0" smtClean="0"/>
              <a:t>something;</a:t>
            </a:r>
          </a:p>
          <a:p>
            <a:pPr marL="274320" indent="-274320" algn="just" eaLnBrk="1" fontAlgn="auto" hangingPunct="1">
              <a:lnSpc>
                <a:spcPct val="80000"/>
              </a:lnSpc>
              <a:spcAft>
                <a:spcPts val="0"/>
              </a:spcAft>
              <a:buClr>
                <a:schemeClr val="accent3"/>
              </a:buClr>
              <a:buFont typeface="Wingdings 2"/>
              <a:buChar char=""/>
              <a:defRPr/>
            </a:pPr>
            <a:endParaRPr lang="en-US" sz="2200" dirty="0" smtClean="0"/>
          </a:p>
          <a:p>
            <a:pPr marL="274320" indent="-274320" algn="just" eaLnBrk="1" fontAlgn="auto" hangingPunct="1">
              <a:lnSpc>
                <a:spcPct val="80000"/>
              </a:lnSpc>
              <a:spcAft>
                <a:spcPts val="0"/>
              </a:spcAft>
              <a:buClr>
                <a:schemeClr val="accent3"/>
              </a:buClr>
              <a:buFont typeface="Wingdings 2"/>
              <a:buChar char=""/>
              <a:defRPr/>
            </a:pPr>
            <a:r>
              <a:rPr lang="en-US" sz="2200" dirty="0" smtClean="0"/>
              <a:t>Implies </a:t>
            </a:r>
            <a:r>
              <a:rPr lang="en-US" sz="2200" b="1" dirty="0" smtClean="0"/>
              <a:t>change</a:t>
            </a:r>
            <a:r>
              <a:rPr lang="en-US" sz="2200" dirty="0" smtClean="0"/>
              <a:t> in the environment.</a:t>
            </a:r>
          </a:p>
          <a:p>
            <a:pPr marL="274320" indent="-274320" algn="just" eaLnBrk="1" fontAlgn="auto" hangingPunct="1">
              <a:lnSpc>
                <a:spcPct val="80000"/>
              </a:lnSpc>
              <a:spcAft>
                <a:spcPts val="0"/>
              </a:spcAft>
              <a:buClr>
                <a:schemeClr val="accent3"/>
              </a:buClr>
              <a:buFont typeface="Wingdings 2"/>
              <a:buChar char=""/>
              <a:defRPr/>
            </a:pPr>
            <a:endParaRPr lang="en-US" sz="2200" dirty="0" smtClean="0"/>
          </a:p>
          <a:p>
            <a:pPr marL="274320" indent="-274320" algn="just" eaLnBrk="1" fontAlgn="auto" hangingPunct="1">
              <a:lnSpc>
                <a:spcPct val="80000"/>
              </a:lnSpc>
              <a:spcAft>
                <a:spcPts val="0"/>
              </a:spcAft>
              <a:buClr>
                <a:schemeClr val="accent3"/>
              </a:buClr>
              <a:buFont typeface="Wingdings 2"/>
              <a:buChar char=""/>
              <a:defRPr/>
            </a:pPr>
            <a:r>
              <a:rPr lang="en-US" sz="2200" dirty="0" smtClean="0"/>
              <a:t>Not just improve what already exist, by </a:t>
            </a:r>
            <a:r>
              <a:rPr lang="en-US" sz="2200" b="1" dirty="0" smtClean="0"/>
              <a:t>create new and different values</a:t>
            </a:r>
            <a:r>
              <a:rPr lang="en-US" sz="2200" dirty="0" smtClean="0"/>
              <a:t> &amp; satisfactions.</a:t>
            </a:r>
          </a:p>
          <a:p>
            <a:pPr marL="274320" indent="-274320" algn="just" eaLnBrk="1" fontAlgn="auto" hangingPunct="1">
              <a:lnSpc>
                <a:spcPct val="80000"/>
              </a:lnSpc>
              <a:spcAft>
                <a:spcPts val="0"/>
              </a:spcAft>
              <a:buClr>
                <a:schemeClr val="accent3"/>
              </a:buClr>
              <a:buFont typeface="Wingdings 2"/>
              <a:buNone/>
              <a:defRPr/>
            </a:pPr>
            <a:endParaRPr lang="en-US" sz="2200" dirty="0" smtClean="0"/>
          </a:p>
          <a:p>
            <a:pPr marL="274320" indent="-274320" algn="just" eaLnBrk="1" fontAlgn="auto" hangingPunct="1">
              <a:lnSpc>
                <a:spcPct val="80000"/>
              </a:lnSpc>
              <a:spcAft>
                <a:spcPts val="0"/>
              </a:spcAft>
              <a:buClr>
                <a:schemeClr val="accent3"/>
              </a:buClr>
              <a:defRPr/>
            </a:pPr>
            <a:r>
              <a:rPr lang="en-US" sz="2200" dirty="0" smtClean="0"/>
              <a:t>Innovation results from a conscious purposeful search for new opportunities (p.98) </a:t>
            </a:r>
          </a:p>
          <a:p>
            <a:pPr marL="274320" indent="-274320" algn="just" eaLnBrk="1" fontAlgn="auto" hangingPunct="1">
              <a:lnSpc>
                <a:spcPct val="80000"/>
              </a:lnSpc>
              <a:spcAft>
                <a:spcPts val="0"/>
              </a:spcAft>
              <a:buClr>
                <a:schemeClr val="accent3"/>
              </a:buClr>
              <a:buFont typeface="Wingdings 2"/>
              <a:buNone/>
              <a:defRPr/>
            </a:pPr>
            <a:endParaRPr lang="en-CA" sz="2200" dirty="0" smtClean="0"/>
          </a:p>
          <a:p>
            <a:pPr marL="274320" indent="-274320" algn="just" eaLnBrk="1" fontAlgn="auto" hangingPunct="1">
              <a:lnSpc>
                <a:spcPct val="80000"/>
              </a:lnSpc>
              <a:spcAft>
                <a:spcPts val="0"/>
              </a:spcAft>
              <a:buClr>
                <a:schemeClr val="accent3"/>
              </a:buClr>
              <a:buFont typeface="Wingdings 2"/>
              <a:buChar char=""/>
              <a:defRPr/>
            </a:pPr>
            <a:r>
              <a:rPr lang="en-US" sz="2200" dirty="0" smtClean="0"/>
              <a:t>“Destroys” the established order, the “old way” of doing things: </a:t>
            </a:r>
            <a:r>
              <a:rPr lang="en-US" sz="2200" b="1" dirty="0" smtClean="0"/>
              <a:t>“</a:t>
            </a:r>
            <a:r>
              <a:rPr lang="en-US" sz="2200" b="1" i="1" dirty="0" smtClean="0"/>
              <a:t>creative destruction</a:t>
            </a:r>
            <a:r>
              <a:rPr lang="en-US" sz="2200" b="1" dirty="0" smtClean="0"/>
              <a:t>”.</a:t>
            </a:r>
          </a:p>
          <a:p>
            <a:pPr marL="274320" indent="-274320" algn="just" eaLnBrk="1" fontAlgn="auto" hangingPunct="1">
              <a:lnSpc>
                <a:spcPct val="80000"/>
              </a:lnSpc>
              <a:spcAft>
                <a:spcPts val="0"/>
              </a:spcAft>
              <a:buClr>
                <a:schemeClr val="accent3"/>
              </a:buClr>
              <a:buFont typeface="Wingdings 2"/>
              <a:buNone/>
              <a:defRPr/>
            </a:pPr>
            <a:endParaRPr lang="en-US" sz="2200" dirty="0" smtClean="0"/>
          </a:p>
          <a:p>
            <a:pPr marL="274320" indent="-274320" algn="just" eaLnBrk="1" fontAlgn="auto" hangingPunct="1">
              <a:lnSpc>
                <a:spcPct val="80000"/>
              </a:lnSpc>
              <a:spcAft>
                <a:spcPts val="0"/>
              </a:spcAft>
              <a:buClr>
                <a:schemeClr val="accent3"/>
              </a:buClr>
              <a:buFont typeface="Wingdings 2"/>
              <a:buNone/>
              <a:defRPr/>
            </a:pPr>
            <a:endParaRPr lang="en-US" sz="2200" dirty="0" smtClean="0"/>
          </a:p>
          <a:p>
            <a:pPr marL="274320" indent="-274320" algn="just" eaLnBrk="1" fontAlgn="auto" hangingPunct="1">
              <a:lnSpc>
                <a:spcPct val="80000"/>
              </a:lnSpc>
              <a:spcAft>
                <a:spcPts val="0"/>
              </a:spcAft>
              <a:buClr>
                <a:schemeClr val="accent3"/>
              </a:buClr>
              <a:buFont typeface="Wingdings 2"/>
              <a:buChar char=""/>
              <a:defRPr/>
            </a:pPr>
            <a:endParaRPr lang="en-US" sz="2200" dirty="0" smtClean="0"/>
          </a:p>
          <a:p>
            <a:pPr marL="274320" indent="-274320" algn="just" eaLnBrk="1" fontAlgn="auto" hangingPunct="1">
              <a:lnSpc>
                <a:spcPct val="80000"/>
              </a:lnSpc>
              <a:spcAft>
                <a:spcPts val="0"/>
              </a:spcAft>
              <a:buClr>
                <a:schemeClr val="accent3"/>
              </a:buClr>
              <a:buFont typeface="Wingdings 2"/>
              <a:buChar char=""/>
              <a:defRPr/>
            </a:pPr>
            <a:endParaRPr lang="en-US" sz="2800" dirty="0" smtClean="0"/>
          </a:p>
          <a:p>
            <a:pPr marL="274320" indent="-274320" eaLnBrk="1" fontAlgn="auto" hangingPunct="1">
              <a:spcAft>
                <a:spcPts val="0"/>
              </a:spcAft>
              <a:buClr>
                <a:schemeClr val="accent3"/>
              </a:buClr>
              <a:buFont typeface="Wingdings 2"/>
              <a:buChar char=""/>
              <a:defRPr/>
            </a:pPr>
            <a:endParaRPr lang="en-CA" dirty="0"/>
          </a:p>
        </p:txBody>
      </p:sp>
      <p:sp>
        <p:nvSpPr>
          <p:cNvPr id="4" name="Slide Number Placeholder 3"/>
          <p:cNvSpPr>
            <a:spLocks noGrp="1"/>
          </p:cNvSpPr>
          <p:nvPr>
            <p:ph type="sldNum" sz="quarter" idx="12"/>
          </p:nvPr>
        </p:nvSpPr>
        <p:spPr/>
        <p:txBody>
          <a:bodyPr/>
          <a:lstStyle/>
          <a:p>
            <a:pPr>
              <a:defRPr/>
            </a:pPr>
            <a:fld id="{413D6F76-AD9C-42F1-9370-1B8BA80ACC70}" type="slidenum">
              <a:rPr lang="en-US"/>
              <a:pPr>
                <a:defRPr/>
              </a:pPr>
              <a:t>10</a:t>
            </a:fld>
            <a:endParaRPr lang="en-US"/>
          </a:p>
        </p:txBody>
      </p:sp>
      <p:graphicFrame>
        <p:nvGraphicFramePr>
          <p:cNvPr id="5" name="Table 4"/>
          <p:cNvGraphicFramePr>
            <a:graphicFrameLocks noGrp="1"/>
          </p:cNvGraphicFramePr>
          <p:nvPr/>
        </p:nvGraphicFramePr>
        <p:xfrm>
          <a:off x="4953000" y="1143000"/>
          <a:ext cx="3657600" cy="1828800"/>
        </p:xfrm>
        <a:graphic>
          <a:graphicData uri="http://schemas.openxmlformats.org/drawingml/2006/table">
            <a:tbl>
              <a:tblPr firstRow="1" bandRow="1">
                <a:tableStyleId>{5C22544A-7EE6-4342-B048-85BDC9FD1C3A}</a:tableStyleId>
              </a:tblPr>
              <a:tblGrid>
                <a:gridCol w="3657600"/>
              </a:tblGrid>
              <a:tr h="18288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smtClean="0">
                          <a:solidFill>
                            <a:srgbClr val="FF0000"/>
                          </a:solidFill>
                        </a:rPr>
                        <a:t>Is innovation a result of a “flash of genius” or is motivated by a sense of opportunity?</a:t>
                      </a:r>
                    </a:p>
                    <a:p>
                      <a:endParaRPr lang="en-CA" dirty="0"/>
                    </a:p>
                  </a:txBody>
                  <a:tcPr>
                    <a:noFill/>
                  </a:tcPr>
                </a:tc>
              </a:tr>
            </a:tbl>
          </a:graphicData>
        </a:graphic>
      </p:graphicFrame>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228600"/>
            <a:ext cx="8229600" cy="762000"/>
          </a:xfrm>
        </p:spPr>
        <p:txBody>
          <a:bodyPr>
            <a:normAutofit fontScale="90000"/>
          </a:bodyPr>
          <a:lstStyle/>
          <a:p>
            <a:pPr algn="ctr" eaLnBrk="1" fontAlgn="auto" hangingPunct="1">
              <a:spcAft>
                <a:spcPts val="0"/>
              </a:spcAft>
              <a:defRPr/>
            </a:pPr>
            <a:r>
              <a:rPr lang="en-US" b="1" dirty="0" smtClean="0"/>
              <a:t>III. Categories/types </a:t>
            </a:r>
            <a:r>
              <a:rPr lang="en-US" b="1" dirty="0"/>
              <a:t>of </a:t>
            </a:r>
            <a:r>
              <a:rPr lang="en-US" b="1" dirty="0" smtClean="0"/>
              <a:t>Innovation</a:t>
            </a:r>
            <a:endParaRPr lang="en-US" b="1" dirty="0"/>
          </a:p>
        </p:txBody>
      </p:sp>
      <p:sp>
        <p:nvSpPr>
          <p:cNvPr id="14339" name="Rectangle 3"/>
          <p:cNvSpPr>
            <a:spLocks noGrp="1" noChangeArrowheads="1"/>
          </p:cNvSpPr>
          <p:nvPr>
            <p:ph idx="1"/>
          </p:nvPr>
        </p:nvSpPr>
        <p:spPr>
          <a:xfrm>
            <a:off x="457200" y="1219200"/>
            <a:ext cx="8229600" cy="5410200"/>
          </a:xfrm>
        </p:spPr>
        <p:txBody>
          <a:bodyPr/>
          <a:lstStyle/>
          <a:p>
            <a:pPr marL="609600" indent="-609600" algn="just" eaLnBrk="1" hangingPunct="1">
              <a:buFont typeface="Wingdings 2" pitchFamily="18" charset="2"/>
              <a:buAutoNum type="arabicPeriod"/>
            </a:pPr>
            <a:r>
              <a:rPr lang="en-US" b="1" u="sng" dirty="0" smtClean="0"/>
              <a:t>Breakthrough Innovation:</a:t>
            </a:r>
            <a:endParaRPr lang="en-US" sz="1800" dirty="0" smtClean="0">
              <a:solidFill>
                <a:srgbClr val="FF0000"/>
              </a:solidFill>
            </a:endParaRPr>
          </a:p>
          <a:p>
            <a:pPr marL="990600" lvl="1" indent="-533400" algn="just" eaLnBrk="1" hangingPunct="1"/>
            <a:r>
              <a:rPr lang="en-US" sz="2000" dirty="0" smtClean="0"/>
              <a:t>Radical change leading to a completely new product, service, or process</a:t>
            </a:r>
          </a:p>
          <a:p>
            <a:pPr marL="990600" lvl="1" indent="-533400" algn="just" eaLnBrk="1" hangingPunct="1"/>
            <a:r>
              <a:rPr lang="en-US" sz="2000" dirty="0" smtClean="0"/>
              <a:t>Large initial investment  in R&amp;D</a:t>
            </a:r>
          </a:p>
          <a:p>
            <a:pPr marL="990600" lvl="1" indent="-533400" algn="just" eaLnBrk="1" hangingPunct="1"/>
            <a:r>
              <a:rPr lang="en-US" sz="2000" dirty="0" smtClean="0"/>
              <a:t>Can lead to an “all-or-nothing” outcome</a:t>
            </a:r>
          </a:p>
          <a:p>
            <a:pPr marL="990600" lvl="1" indent="-533400" algn="just" eaLnBrk="1" hangingPunct="1"/>
            <a:r>
              <a:rPr lang="en-US" sz="2000" dirty="0" smtClean="0"/>
              <a:t>May sustain heavy losses</a:t>
            </a:r>
          </a:p>
          <a:p>
            <a:pPr marL="990600" lvl="1" indent="-533400" algn="just" eaLnBrk="1" hangingPunct="1"/>
            <a:r>
              <a:rPr lang="en-US" sz="2000" dirty="0" smtClean="0"/>
              <a:t>May have many failures before achieving anything</a:t>
            </a:r>
          </a:p>
          <a:p>
            <a:pPr marL="609600" indent="-609600" algn="just" eaLnBrk="1" hangingPunct="1">
              <a:buFont typeface="Wingdings 2" pitchFamily="18" charset="2"/>
              <a:buNone/>
            </a:pPr>
            <a:endParaRPr lang="en-US" sz="1800" dirty="0" smtClean="0"/>
          </a:p>
          <a:p>
            <a:pPr marL="609600" indent="-609600" algn="just" eaLnBrk="1" hangingPunct="1">
              <a:buFont typeface="Wingdings 2" pitchFamily="18" charset="2"/>
              <a:buNone/>
            </a:pPr>
            <a:r>
              <a:rPr lang="en-US" sz="1800" b="1" u="sng" dirty="0" smtClean="0"/>
              <a:t>Edwin Land (1909-1991): </a:t>
            </a:r>
            <a:r>
              <a:rPr lang="en-US" sz="1800" b="1" i="1" dirty="0" smtClean="0"/>
              <a:t>Polaroid instant camera  (1948)</a:t>
            </a:r>
          </a:p>
          <a:p>
            <a:pPr marL="609600" indent="-609600" algn="just" eaLnBrk="1" hangingPunct="1"/>
            <a:r>
              <a:rPr lang="en-CA" sz="1800" dirty="0" smtClean="0"/>
              <a:t>Performed "an experiment each day“</a:t>
            </a:r>
          </a:p>
          <a:p>
            <a:pPr marL="609600" indent="-609600" algn="just" eaLnBrk="1" hangingPunct="1"/>
            <a:r>
              <a:rPr lang="en-CA" sz="1800" dirty="0" smtClean="0"/>
              <a:t>Made technical and management decisions based </a:t>
            </a:r>
          </a:p>
          <a:p>
            <a:pPr marL="609600" indent="-609600" algn="just" eaLnBrk="1" hangingPunct="1">
              <a:buFont typeface="Wingdings 2" pitchFamily="18" charset="2"/>
              <a:buNone/>
            </a:pPr>
            <a:r>
              <a:rPr lang="en-CA" sz="1800" dirty="0" smtClean="0"/>
              <a:t>on what he felt was right as both a scientist and a humanist</a:t>
            </a:r>
          </a:p>
          <a:p>
            <a:pPr marL="609600" indent="-609600" algn="just" eaLnBrk="1" hangingPunct="1"/>
            <a:r>
              <a:rPr lang="en-CA" sz="1800" dirty="0" smtClean="0"/>
              <a:t>Hired women and trained them to be research scientists</a:t>
            </a:r>
          </a:p>
          <a:p>
            <a:pPr marL="609600" indent="-609600" algn="just" eaLnBrk="1" hangingPunct="1"/>
            <a:r>
              <a:rPr lang="en-CA" sz="1800" dirty="0" smtClean="0"/>
              <a:t>Had an artistic vision and was a photo collector</a:t>
            </a:r>
            <a:endParaRPr lang="en-US" sz="1800" dirty="0" smtClean="0"/>
          </a:p>
        </p:txBody>
      </p:sp>
      <p:sp>
        <p:nvSpPr>
          <p:cNvPr id="4" name="Slide Number Placeholder 5"/>
          <p:cNvSpPr>
            <a:spLocks noGrp="1"/>
          </p:cNvSpPr>
          <p:nvPr>
            <p:ph type="sldNum" sz="quarter" idx="12"/>
          </p:nvPr>
        </p:nvSpPr>
        <p:spPr/>
        <p:txBody>
          <a:bodyPr/>
          <a:lstStyle/>
          <a:p>
            <a:pPr>
              <a:defRPr/>
            </a:pPr>
            <a:fld id="{CBE647D8-6915-4CD2-940A-45ECD240B2EA}" type="slidenum">
              <a:rPr lang="en-US"/>
              <a:pPr>
                <a:defRPr/>
              </a:pPr>
              <a:t>11</a:t>
            </a:fld>
            <a:endParaRPr lang="en-US"/>
          </a:p>
        </p:txBody>
      </p:sp>
      <p:pic>
        <p:nvPicPr>
          <p:cNvPr id="14341" name="Picture 4" descr="Edwinland.jpg"/>
          <p:cNvPicPr>
            <a:picLocks noChangeAspect="1"/>
          </p:cNvPicPr>
          <p:nvPr/>
        </p:nvPicPr>
        <p:blipFill>
          <a:blip r:embed="rId2" cstate="print"/>
          <a:srcRect/>
          <a:stretch>
            <a:fillRect/>
          </a:stretch>
        </p:blipFill>
        <p:spPr bwMode="auto">
          <a:xfrm>
            <a:off x="6781800" y="4343400"/>
            <a:ext cx="2057400" cy="19050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381000"/>
            <a:ext cx="8229600" cy="838200"/>
          </a:xfrm>
        </p:spPr>
        <p:txBody>
          <a:bodyPr/>
          <a:lstStyle/>
          <a:p>
            <a:pPr eaLnBrk="1" hangingPunct="1"/>
            <a:r>
              <a:rPr lang="en-US" smtClean="0"/>
              <a:t>Categories/types of Innovation</a:t>
            </a:r>
          </a:p>
        </p:txBody>
      </p:sp>
      <p:sp>
        <p:nvSpPr>
          <p:cNvPr id="13315" name="Rectangle 3"/>
          <p:cNvSpPr>
            <a:spLocks noGrp="1" noChangeArrowheads="1"/>
          </p:cNvSpPr>
          <p:nvPr>
            <p:ph idx="1"/>
          </p:nvPr>
        </p:nvSpPr>
        <p:spPr>
          <a:xfrm>
            <a:off x="228600" y="1371600"/>
            <a:ext cx="8534400" cy="5257800"/>
          </a:xfrm>
        </p:spPr>
        <p:txBody>
          <a:bodyPr>
            <a:normAutofit fontScale="92500" lnSpcReduction="10000"/>
          </a:bodyPr>
          <a:lstStyle/>
          <a:p>
            <a:pPr marL="274320" indent="-274320" algn="just" eaLnBrk="1" fontAlgn="auto" hangingPunct="1">
              <a:lnSpc>
                <a:spcPct val="80000"/>
              </a:lnSpc>
              <a:spcAft>
                <a:spcPts val="0"/>
              </a:spcAft>
              <a:buClr>
                <a:schemeClr val="accent3"/>
              </a:buClr>
              <a:buFont typeface="Wingdings 2"/>
              <a:buNone/>
              <a:defRPr/>
            </a:pPr>
            <a:r>
              <a:rPr lang="en-US" sz="2400" dirty="0" smtClean="0"/>
              <a:t>2</a:t>
            </a:r>
            <a:r>
              <a:rPr lang="en-US" sz="2800" b="1" u="sng" dirty="0" smtClean="0"/>
              <a:t>. Incremental </a:t>
            </a:r>
            <a:r>
              <a:rPr lang="en-US" sz="2800" b="1" u="sng" dirty="0"/>
              <a:t>Innovation</a:t>
            </a:r>
            <a:r>
              <a:rPr lang="en-US" sz="2800" b="1" u="sng" dirty="0" smtClean="0"/>
              <a:t>:</a:t>
            </a:r>
            <a:r>
              <a:rPr lang="en-US" sz="1900" dirty="0" smtClean="0">
                <a:solidFill>
                  <a:srgbClr val="FF0000"/>
                </a:solidFill>
              </a:rPr>
              <a:t>)</a:t>
            </a:r>
            <a:endParaRPr lang="en-US" sz="1900" dirty="0">
              <a:solidFill>
                <a:srgbClr val="FF0000"/>
              </a:solidFill>
            </a:endParaRPr>
          </a:p>
          <a:p>
            <a:pPr marL="274320" indent="-274320" algn="just" eaLnBrk="1" fontAlgn="auto" hangingPunct="1">
              <a:lnSpc>
                <a:spcPct val="80000"/>
              </a:lnSpc>
              <a:spcAft>
                <a:spcPts val="0"/>
              </a:spcAft>
              <a:buClr>
                <a:schemeClr val="accent3"/>
              </a:buClr>
              <a:buFont typeface="Wingdings 2"/>
              <a:buChar char=""/>
              <a:defRPr/>
            </a:pPr>
            <a:r>
              <a:rPr lang="en-US" sz="2000" dirty="0" smtClean="0"/>
              <a:t>Gradual </a:t>
            </a:r>
            <a:r>
              <a:rPr lang="en-US" sz="2000" dirty="0"/>
              <a:t>improvement and enhancement of an existing product, service, or </a:t>
            </a:r>
            <a:r>
              <a:rPr lang="en-US" sz="2000" dirty="0" smtClean="0"/>
              <a:t>process</a:t>
            </a:r>
            <a:endParaRPr lang="en-US" sz="2000" dirty="0"/>
          </a:p>
          <a:p>
            <a:pPr marL="274320" indent="-274320" algn="just" eaLnBrk="1" fontAlgn="auto" hangingPunct="1">
              <a:lnSpc>
                <a:spcPct val="80000"/>
              </a:lnSpc>
              <a:spcAft>
                <a:spcPts val="0"/>
              </a:spcAft>
              <a:buClr>
                <a:schemeClr val="accent3"/>
              </a:buClr>
              <a:buFont typeface="Wingdings 2"/>
              <a:buChar char=""/>
              <a:defRPr/>
            </a:pPr>
            <a:r>
              <a:rPr lang="en-US" sz="2000" dirty="0" smtClean="0"/>
              <a:t>Use of past </a:t>
            </a:r>
            <a:r>
              <a:rPr lang="en-US" sz="2000" dirty="0"/>
              <a:t>experiences </a:t>
            </a:r>
            <a:r>
              <a:rPr lang="en-US" sz="2000" dirty="0" smtClean="0"/>
              <a:t> </a:t>
            </a:r>
            <a:r>
              <a:rPr lang="en-US" sz="2000" dirty="0"/>
              <a:t>applied to something </a:t>
            </a:r>
            <a:r>
              <a:rPr lang="en-US" sz="2000" dirty="0" smtClean="0"/>
              <a:t>new</a:t>
            </a:r>
            <a:endParaRPr lang="en-US" sz="2000" dirty="0"/>
          </a:p>
          <a:p>
            <a:pPr marL="274320" indent="-274320" algn="just" eaLnBrk="1" fontAlgn="auto" hangingPunct="1">
              <a:lnSpc>
                <a:spcPct val="80000"/>
              </a:lnSpc>
              <a:spcAft>
                <a:spcPts val="0"/>
              </a:spcAft>
              <a:buClr>
                <a:schemeClr val="accent3"/>
              </a:buClr>
              <a:buFont typeface="Wingdings 2"/>
              <a:buChar char=""/>
              <a:defRPr/>
            </a:pPr>
            <a:r>
              <a:rPr lang="en-US" sz="2000" dirty="0" smtClean="0"/>
              <a:t>Moderate and gradual investment</a:t>
            </a:r>
          </a:p>
          <a:p>
            <a:pPr marL="274320" indent="-274320" algn="just" eaLnBrk="1" fontAlgn="auto" hangingPunct="1">
              <a:lnSpc>
                <a:spcPct val="80000"/>
              </a:lnSpc>
              <a:spcAft>
                <a:spcPts val="0"/>
              </a:spcAft>
              <a:buClr>
                <a:schemeClr val="accent3"/>
              </a:buClr>
              <a:buFont typeface="Wingdings 2"/>
              <a:buChar char=""/>
              <a:defRPr/>
            </a:pPr>
            <a:r>
              <a:rPr lang="en-US" sz="2000" dirty="0" smtClean="0"/>
              <a:t>Known and usually developed markets</a:t>
            </a:r>
          </a:p>
          <a:p>
            <a:pPr marL="274320" indent="-274320" algn="just" eaLnBrk="1" fontAlgn="auto" hangingPunct="1">
              <a:lnSpc>
                <a:spcPct val="80000"/>
              </a:lnSpc>
              <a:spcAft>
                <a:spcPts val="0"/>
              </a:spcAft>
              <a:buClr>
                <a:schemeClr val="accent3"/>
              </a:buClr>
              <a:buFont typeface="Wingdings 2"/>
              <a:buNone/>
              <a:defRPr/>
            </a:pPr>
            <a:endParaRPr lang="en-US" sz="2000" dirty="0" smtClean="0"/>
          </a:p>
          <a:p>
            <a:pPr marL="274320" indent="-274320" algn="just" eaLnBrk="1" fontAlgn="auto" hangingPunct="1">
              <a:lnSpc>
                <a:spcPct val="80000"/>
              </a:lnSpc>
              <a:spcAft>
                <a:spcPts val="0"/>
              </a:spcAft>
              <a:buClr>
                <a:schemeClr val="accent3"/>
              </a:buClr>
              <a:buFont typeface="Wingdings 2"/>
              <a:buNone/>
              <a:defRPr/>
            </a:pPr>
            <a:r>
              <a:rPr lang="en-CA" sz="2000" b="1" dirty="0" err="1" smtClean="0"/>
              <a:t>Phill</a:t>
            </a:r>
            <a:r>
              <a:rPr lang="en-CA" sz="2000" b="1" dirty="0" smtClean="0"/>
              <a:t> Knight </a:t>
            </a:r>
            <a:r>
              <a:rPr lang="en-CA" sz="2000" dirty="0" smtClean="0"/>
              <a:t>(1938_ _) – </a:t>
            </a:r>
            <a:r>
              <a:rPr lang="en-CA" sz="2000" b="1" dirty="0" smtClean="0"/>
              <a:t>Nike</a:t>
            </a:r>
            <a:endParaRPr lang="en-CA" sz="1900" b="1" dirty="0" smtClean="0"/>
          </a:p>
          <a:p>
            <a:pPr marL="274320" indent="-274320" eaLnBrk="1" fontAlgn="auto" hangingPunct="1">
              <a:spcAft>
                <a:spcPts val="0"/>
              </a:spcAft>
              <a:buClr>
                <a:schemeClr val="accent3"/>
              </a:buClr>
              <a:buFont typeface="Wingdings 2"/>
              <a:buChar char=""/>
              <a:defRPr/>
            </a:pPr>
            <a:r>
              <a:rPr lang="en-CA" sz="1900" dirty="0" smtClean="0"/>
              <a:t>Graduate of the University of Oregon and  Stanford </a:t>
            </a:r>
          </a:p>
          <a:p>
            <a:pPr marL="274320" indent="-274320" eaLnBrk="1" fontAlgn="auto" hangingPunct="1">
              <a:spcAft>
                <a:spcPts val="0"/>
              </a:spcAft>
              <a:buClr>
                <a:schemeClr val="accent3"/>
              </a:buClr>
              <a:buFont typeface="Wingdings 2" pitchFamily="18" charset="2"/>
              <a:buNone/>
              <a:defRPr/>
            </a:pPr>
            <a:r>
              <a:rPr lang="en-CA" sz="1900" dirty="0" smtClean="0"/>
              <a:t>      Graduate School of Business</a:t>
            </a:r>
          </a:p>
          <a:p>
            <a:pPr marL="274320" indent="-274320" eaLnBrk="1" fontAlgn="auto" hangingPunct="1">
              <a:spcAft>
                <a:spcPts val="0"/>
              </a:spcAft>
              <a:buClr>
                <a:schemeClr val="accent3"/>
              </a:buClr>
              <a:buFont typeface="Wingdings 2"/>
              <a:buChar char=""/>
              <a:defRPr/>
            </a:pPr>
            <a:r>
              <a:rPr lang="en-CA" sz="1900" dirty="0" smtClean="0"/>
              <a:t>"</a:t>
            </a:r>
            <a:r>
              <a:rPr lang="en-CA" sz="1900" i="1" dirty="0" smtClean="0"/>
              <a:t>Can Japanese Sports Shoes Do to German Sports Shoes </a:t>
            </a:r>
          </a:p>
          <a:p>
            <a:pPr marL="274320" indent="-274320" eaLnBrk="1" fontAlgn="auto" hangingPunct="1">
              <a:spcAft>
                <a:spcPts val="0"/>
              </a:spcAft>
              <a:buClr>
                <a:schemeClr val="accent3"/>
              </a:buClr>
              <a:buFont typeface="Wingdings 2" pitchFamily="18" charset="2"/>
              <a:buNone/>
              <a:defRPr/>
            </a:pPr>
            <a:r>
              <a:rPr lang="en-CA" sz="1900" i="1" dirty="0" smtClean="0"/>
              <a:t>      What Japanese Cameras Did to German Cameras</a:t>
            </a:r>
            <a:r>
              <a:rPr lang="en-CA" sz="1900" dirty="0" smtClean="0"/>
              <a:t>?“</a:t>
            </a:r>
          </a:p>
          <a:p>
            <a:pPr marL="274320" indent="-274320" eaLnBrk="1" fontAlgn="auto" hangingPunct="1">
              <a:spcAft>
                <a:spcPts val="0"/>
              </a:spcAft>
              <a:buClr>
                <a:schemeClr val="accent3"/>
              </a:buClr>
              <a:buFont typeface="Wingdings 2"/>
              <a:buChar char=""/>
              <a:defRPr/>
            </a:pPr>
            <a:r>
              <a:rPr lang="en-CA" sz="1900" dirty="0" smtClean="0"/>
              <a:t>Discovered Tiger brand running shoes (Kobe): impressed </a:t>
            </a:r>
          </a:p>
          <a:p>
            <a:pPr marL="274320" indent="-274320" eaLnBrk="1" fontAlgn="auto" hangingPunct="1">
              <a:spcAft>
                <a:spcPts val="0"/>
              </a:spcAft>
              <a:buClr>
                <a:schemeClr val="accent3"/>
              </a:buClr>
              <a:buFont typeface="Wingdings 2" pitchFamily="18" charset="2"/>
              <a:buNone/>
              <a:defRPr/>
            </a:pPr>
            <a:r>
              <a:rPr lang="en-CA" sz="1900" dirty="0" smtClean="0"/>
              <a:t>      by the quality and low costs</a:t>
            </a:r>
          </a:p>
          <a:p>
            <a:pPr marL="274320" indent="-274320" eaLnBrk="1" fontAlgn="auto" hangingPunct="1">
              <a:spcAft>
                <a:spcPts val="0"/>
              </a:spcAft>
              <a:buClr>
                <a:schemeClr val="accent3"/>
              </a:buClr>
              <a:buFont typeface="Wingdings 2"/>
              <a:buChar char=""/>
              <a:defRPr/>
            </a:pPr>
            <a:r>
              <a:rPr lang="en-CA" sz="1900" i="1" dirty="0" smtClean="0"/>
              <a:t>Nike:</a:t>
            </a:r>
            <a:r>
              <a:rPr lang="en-CA" sz="1900" dirty="0" smtClean="0"/>
              <a:t> named after  a Greek Goddess of Victory</a:t>
            </a:r>
          </a:p>
          <a:p>
            <a:pPr marL="274320" indent="-274320" eaLnBrk="1" fontAlgn="auto" hangingPunct="1">
              <a:spcAft>
                <a:spcPts val="0"/>
              </a:spcAft>
              <a:buClr>
                <a:schemeClr val="accent3"/>
              </a:buClr>
              <a:buFont typeface="Wingdings 2"/>
              <a:buChar char=""/>
              <a:defRPr/>
            </a:pPr>
            <a:r>
              <a:rPr lang="en-CA" sz="1900" dirty="0" smtClean="0"/>
              <a:t>Philanthropist: donation to schools, incl. Stanford’s</a:t>
            </a:r>
          </a:p>
          <a:p>
            <a:pPr marL="274320" indent="-274320" eaLnBrk="1" fontAlgn="auto" hangingPunct="1">
              <a:spcAft>
                <a:spcPts val="0"/>
              </a:spcAft>
              <a:buClr>
                <a:schemeClr val="accent3"/>
              </a:buClr>
              <a:buFont typeface="Wingdings 2" pitchFamily="18" charset="2"/>
              <a:buNone/>
              <a:defRPr/>
            </a:pPr>
            <a:r>
              <a:rPr lang="en-CA" sz="1900" dirty="0" smtClean="0"/>
              <a:t>     business school (2006)</a:t>
            </a:r>
          </a:p>
          <a:p>
            <a:pPr marL="274320" indent="-274320" eaLnBrk="1" fontAlgn="auto" hangingPunct="1">
              <a:spcAft>
                <a:spcPts val="0"/>
              </a:spcAft>
              <a:buClr>
                <a:schemeClr val="accent3"/>
              </a:buClr>
              <a:buFont typeface="Wingdings 2"/>
              <a:buNone/>
              <a:defRPr/>
            </a:pPr>
            <a:r>
              <a:rPr lang="en-CA" sz="1900" dirty="0" smtClean="0"/>
              <a:t> </a:t>
            </a:r>
          </a:p>
          <a:p>
            <a:pPr marL="274320" indent="-274320" algn="just" eaLnBrk="1" fontAlgn="auto" hangingPunct="1">
              <a:lnSpc>
                <a:spcPct val="80000"/>
              </a:lnSpc>
              <a:spcAft>
                <a:spcPts val="0"/>
              </a:spcAft>
              <a:buClr>
                <a:schemeClr val="accent3"/>
              </a:buClr>
              <a:buFont typeface="Wingdings 2"/>
              <a:buNone/>
              <a:defRPr/>
            </a:pPr>
            <a:endParaRPr lang="en-US" sz="2000" dirty="0"/>
          </a:p>
          <a:p>
            <a:pPr marL="274320" indent="-274320" algn="just" eaLnBrk="1" fontAlgn="auto" hangingPunct="1">
              <a:lnSpc>
                <a:spcPct val="80000"/>
              </a:lnSpc>
              <a:spcAft>
                <a:spcPts val="0"/>
              </a:spcAft>
              <a:buClr>
                <a:schemeClr val="accent3"/>
              </a:buClr>
              <a:buFont typeface="Wingdings" pitchFamily="2" charset="2"/>
              <a:buNone/>
              <a:defRPr/>
            </a:pPr>
            <a:endParaRPr lang="en-US" sz="2000" dirty="0"/>
          </a:p>
        </p:txBody>
      </p:sp>
      <p:sp>
        <p:nvSpPr>
          <p:cNvPr id="4" name="Slide Number Placeholder 5"/>
          <p:cNvSpPr>
            <a:spLocks noGrp="1"/>
          </p:cNvSpPr>
          <p:nvPr>
            <p:ph type="sldNum" sz="quarter" idx="12"/>
          </p:nvPr>
        </p:nvSpPr>
        <p:spPr/>
        <p:txBody>
          <a:bodyPr/>
          <a:lstStyle/>
          <a:p>
            <a:pPr>
              <a:defRPr/>
            </a:pPr>
            <a:fld id="{1D2CB83C-0760-4C45-B764-12ADEA088FAF}" type="slidenum">
              <a:rPr lang="en-US"/>
              <a:pPr>
                <a:defRPr/>
              </a:pPr>
              <a:t>12</a:t>
            </a:fld>
            <a:endParaRPr lang="en-US"/>
          </a:p>
        </p:txBody>
      </p:sp>
      <p:pic>
        <p:nvPicPr>
          <p:cNvPr id="15365" name="Picture 4" descr="nike.jpg"/>
          <p:cNvPicPr>
            <a:picLocks noChangeAspect="1"/>
          </p:cNvPicPr>
          <p:nvPr/>
        </p:nvPicPr>
        <p:blipFill>
          <a:blip r:embed="rId2" cstate="print"/>
          <a:srcRect/>
          <a:stretch>
            <a:fillRect/>
          </a:stretch>
        </p:blipFill>
        <p:spPr bwMode="auto">
          <a:xfrm>
            <a:off x="6400800" y="4724400"/>
            <a:ext cx="2552700" cy="1790700"/>
          </a:xfrm>
          <a:prstGeom prst="rect">
            <a:avLst/>
          </a:prstGeom>
          <a:noFill/>
          <a:ln w="9525">
            <a:noFill/>
            <a:miter lim="800000"/>
            <a:headEnd/>
            <a:tailEnd/>
          </a:ln>
        </p:spPr>
      </p:pic>
      <p:pic>
        <p:nvPicPr>
          <p:cNvPr id="15366" name="Picture 5" descr="Phillknight.jpg"/>
          <p:cNvPicPr>
            <a:picLocks noChangeAspect="1"/>
          </p:cNvPicPr>
          <p:nvPr/>
        </p:nvPicPr>
        <p:blipFill>
          <a:blip r:embed="rId3" cstate="print"/>
          <a:srcRect/>
          <a:stretch>
            <a:fillRect/>
          </a:stretch>
        </p:blipFill>
        <p:spPr bwMode="auto">
          <a:xfrm>
            <a:off x="6248400" y="2209800"/>
            <a:ext cx="2438400" cy="18288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0"/>
            <a:ext cx="8229600" cy="914400"/>
          </a:xfrm>
        </p:spPr>
        <p:txBody>
          <a:bodyPr/>
          <a:lstStyle/>
          <a:p>
            <a:pPr algn="ctr" eaLnBrk="1" hangingPunct="1"/>
            <a:r>
              <a:rPr lang="en-US" sz="3600" b="1" dirty="0" smtClean="0"/>
              <a:t>Types of innovation: Service Innovation</a:t>
            </a:r>
          </a:p>
        </p:txBody>
      </p:sp>
      <p:sp>
        <p:nvSpPr>
          <p:cNvPr id="18435" name="Rectangle 3"/>
          <p:cNvSpPr>
            <a:spLocks noGrp="1" noChangeArrowheads="1"/>
          </p:cNvSpPr>
          <p:nvPr>
            <p:ph idx="1"/>
          </p:nvPr>
        </p:nvSpPr>
        <p:spPr>
          <a:xfrm>
            <a:off x="152400" y="1143000"/>
            <a:ext cx="8458200" cy="5410200"/>
          </a:xfrm>
        </p:spPr>
        <p:txBody>
          <a:bodyPr/>
          <a:lstStyle/>
          <a:p>
            <a:pPr eaLnBrk="1" hangingPunct="1">
              <a:lnSpc>
                <a:spcPct val="90000"/>
              </a:lnSpc>
              <a:buFont typeface="Wingdings 2" pitchFamily="18" charset="2"/>
              <a:buNone/>
            </a:pPr>
            <a:r>
              <a:rPr lang="en-US" sz="2300" smtClean="0"/>
              <a:t>Developing and introducing a new </a:t>
            </a:r>
          </a:p>
          <a:p>
            <a:pPr eaLnBrk="1" hangingPunct="1">
              <a:lnSpc>
                <a:spcPct val="90000"/>
              </a:lnSpc>
              <a:buFont typeface="Wingdings 2" pitchFamily="18" charset="2"/>
              <a:buNone/>
            </a:pPr>
            <a:r>
              <a:rPr lang="en-US" sz="2300" smtClean="0"/>
              <a:t>service concept or improving on </a:t>
            </a:r>
          </a:p>
          <a:p>
            <a:pPr eaLnBrk="1" hangingPunct="1">
              <a:lnSpc>
                <a:spcPct val="90000"/>
              </a:lnSpc>
              <a:buFont typeface="Wingdings 2" pitchFamily="18" charset="2"/>
              <a:buNone/>
            </a:pPr>
            <a:r>
              <a:rPr lang="en-US" sz="2300" smtClean="0"/>
              <a:t>an existing process.</a:t>
            </a:r>
          </a:p>
          <a:p>
            <a:pPr eaLnBrk="1" hangingPunct="1">
              <a:lnSpc>
                <a:spcPct val="90000"/>
              </a:lnSpc>
              <a:buFont typeface="Wingdings 2" pitchFamily="18" charset="2"/>
              <a:buNone/>
            </a:pPr>
            <a:endParaRPr lang="en-US" sz="2300" b="1" smtClean="0"/>
          </a:p>
          <a:p>
            <a:pPr eaLnBrk="1" hangingPunct="1">
              <a:lnSpc>
                <a:spcPct val="90000"/>
              </a:lnSpc>
              <a:buFont typeface="Wingdings 2" pitchFamily="18" charset="2"/>
              <a:buNone/>
            </a:pPr>
            <a:r>
              <a:rPr lang="en-US" sz="2300" b="1" u="sng" smtClean="0"/>
              <a:t>Sam Walton-Wal-Mart </a:t>
            </a:r>
            <a:r>
              <a:rPr lang="en-CA" sz="2000" b="1" u="sng" smtClean="0"/>
              <a:t>(1918-1992) </a:t>
            </a:r>
          </a:p>
          <a:p>
            <a:pPr eaLnBrk="1" hangingPunct="1"/>
            <a:r>
              <a:rPr lang="en-CA" sz="2000" smtClean="0"/>
              <a:t>Lived with his parents on their farm by 1923</a:t>
            </a:r>
          </a:p>
          <a:p>
            <a:pPr eaLnBrk="1" hangingPunct="1"/>
            <a:r>
              <a:rPr lang="en-CA" sz="2000" smtClean="0"/>
              <a:t>Major in Economics: University of Missouri</a:t>
            </a:r>
          </a:p>
          <a:p>
            <a:pPr eaLnBrk="1" hangingPunct="1"/>
            <a:r>
              <a:rPr lang="en-CA" sz="2000" smtClean="0"/>
              <a:t>In 1945, after leaving the military, Walton took over management of his first variety store. With the help of a $20,000 loan from his father-in-law, plus $5,000 he had saved from his time in the Army, he purchased a store.</a:t>
            </a:r>
          </a:p>
          <a:p>
            <a:pPr eaLnBrk="1" hangingPunct="1"/>
            <a:r>
              <a:rPr lang="en-CA" sz="2000" smtClean="0"/>
              <a:t>Pioneered the practice of discount merchandising by buying wholesale goods from the lowest priced supplier</a:t>
            </a:r>
          </a:p>
          <a:p>
            <a:pPr eaLnBrk="1" hangingPunct="1"/>
            <a:r>
              <a:rPr lang="en-CA" sz="2000" smtClean="0"/>
              <a:t>First Wall-Mart: 1962 in Arkansas: Wall-Mart Discount City</a:t>
            </a:r>
          </a:p>
          <a:p>
            <a:pPr eaLnBrk="1" hangingPunct="1"/>
            <a:r>
              <a:rPr lang="en-CA" sz="2000" smtClean="0"/>
              <a:t>1998:  In Time’s list of 100 most influential people of 20</a:t>
            </a:r>
            <a:r>
              <a:rPr lang="en-CA" sz="2000" baseline="30000" smtClean="0"/>
              <a:t>th</a:t>
            </a:r>
            <a:r>
              <a:rPr lang="en-CA" sz="2000" smtClean="0"/>
              <a:t> century</a:t>
            </a:r>
          </a:p>
          <a:p>
            <a:pPr eaLnBrk="1" hangingPunct="1">
              <a:lnSpc>
                <a:spcPct val="90000"/>
              </a:lnSpc>
              <a:buFont typeface="Wingdings" pitchFamily="2" charset="2"/>
              <a:buNone/>
            </a:pPr>
            <a:endParaRPr lang="en-US" sz="2000" smtClean="0"/>
          </a:p>
        </p:txBody>
      </p:sp>
      <p:sp>
        <p:nvSpPr>
          <p:cNvPr id="4" name="Slide Number Placeholder 5"/>
          <p:cNvSpPr>
            <a:spLocks noGrp="1"/>
          </p:cNvSpPr>
          <p:nvPr>
            <p:ph type="sldNum" sz="quarter" idx="12"/>
          </p:nvPr>
        </p:nvSpPr>
        <p:spPr/>
        <p:txBody>
          <a:bodyPr/>
          <a:lstStyle/>
          <a:p>
            <a:pPr>
              <a:defRPr/>
            </a:pPr>
            <a:fld id="{67BC7CCF-C449-41F5-B22E-90D28C466D19}" type="slidenum">
              <a:rPr lang="en-US"/>
              <a:pPr>
                <a:defRPr/>
              </a:pPr>
              <a:t>13</a:t>
            </a:fld>
            <a:endParaRPr lang="en-US"/>
          </a:p>
        </p:txBody>
      </p:sp>
      <p:pic>
        <p:nvPicPr>
          <p:cNvPr id="18437" name="Picture 4" descr="walmart.jpg"/>
          <p:cNvPicPr>
            <a:picLocks noChangeAspect="1"/>
          </p:cNvPicPr>
          <p:nvPr/>
        </p:nvPicPr>
        <p:blipFill>
          <a:blip r:embed="rId2" cstate="print"/>
          <a:srcRect/>
          <a:stretch>
            <a:fillRect/>
          </a:stretch>
        </p:blipFill>
        <p:spPr bwMode="auto">
          <a:xfrm>
            <a:off x="5486400" y="1143000"/>
            <a:ext cx="3352800" cy="2543175"/>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38200"/>
          </a:xfrm>
        </p:spPr>
        <p:txBody>
          <a:bodyPr/>
          <a:lstStyle/>
          <a:p>
            <a:r>
              <a:rPr lang="en-US" dirty="0" smtClean="0"/>
              <a:t>Another typology of innovation</a:t>
            </a:r>
            <a:endParaRPr lang="en-CA" dirty="0"/>
          </a:p>
        </p:txBody>
      </p:sp>
      <p:sp>
        <p:nvSpPr>
          <p:cNvPr id="3" name="Content Placeholder 2"/>
          <p:cNvSpPr>
            <a:spLocks noGrp="1"/>
          </p:cNvSpPr>
          <p:nvPr>
            <p:ph idx="1"/>
          </p:nvPr>
        </p:nvSpPr>
        <p:spPr>
          <a:xfrm>
            <a:off x="457200" y="1676401"/>
            <a:ext cx="8229600" cy="4648200"/>
          </a:xfrm>
        </p:spPr>
        <p:txBody>
          <a:bodyPr/>
          <a:lstStyle/>
          <a:p>
            <a:r>
              <a:rPr lang="en-US" b="1" dirty="0" smtClean="0"/>
              <a:t>Invention: </a:t>
            </a:r>
            <a:r>
              <a:rPr lang="en-US" dirty="0" smtClean="0"/>
              <a:t>Creation of a new product, service, pro process (“revolutionary”, breakthrough)</a:t>
            </a:r>
          </a:p>
          <a:p>
            <a:endParaRPr lang="en-US" dirty="0" smtClean="0"/>
          </a:p>
          <a:p>
            <a:r>
              <a:rPr lang="en-US" b="1" dirty="0" smtClean="0"/>
              <a:t>Expansion </a:t>
            </a:r>
            <a:r>
              <a:rPr lang="en-US" dirty="0" smtClean="0"/>
              <a:t>of a product, service of process.</a:t>
            </a:r>
          </a:p>
          <a:p>
            <a:r>
              <a:rPr lang="en-US" b="1" dirty="0" smtClean="0"/>
              <a:t>Duplication: </a:t>
            </a:r>
            <a:r>
              <a:rPr lang="en-US" dirty="0" smtClean="0"/>
              <a:t>replication of an already existing product, service or process.</a:t>
            </a:r>
          </a:p>
          <a:p>
            <a:r>
              <a:rPr lang="en-US" b="1" dirty="0" smtClean="0"/>
              <a:t>Synthesis</a:t>
            </a:r>
            <a:r>
              <a:rPr lang="en-US" dirty="0" smtClean="0"/>
              <a:t>: Combination of existing concepts and factors into a new formation.</a:t>
            </a:r>
          </a:p>
          <a:p>
            <a:endParaRPr lang="en-US" dirty="0" smtClean="0"/>
          </a:p>
          <a:p>
            <a:endParaRPr lang="en-US" dirty="0" smtClean="0"/>
          </a:p>
          <a:p>
            <a:pPr algn="r">
              <a:buNone/>
            </a:pPr>
            <a:r>
              <a:rPr lang="en-US" sz="1600" dirty="0" smtClean="0">
                <a:solidFill>
                  <a:srgbClr val="FF0000"/>
                </a:solidFill>
              </a:rPr>
              <a:t>P. 98</a:t>
            </a:r>
          </a:p>
          <a:p>
            <a:endParaRPr lang="en-CA" dirty="0"/>
          </a:p>
        </p:txBody>
      </p:sp>
      <p:sp>
        <p:nvSpPr>
          <p:cNvPr id="4" name="Slide Number Placeholder 3"/>
          <p:cNvSpPr>
            <a:spLocks noGrp="1"/>
          </p:cNvSpPr>
          <p:nvPr>
            <p:ph type="sldNum" sz="quarter" idx="12"/>
          </p:nvPr>
        </p:nvSpPr>
        <p:spPr/>
        <p:txBody>
          <a:bodyPr/>
          <a:lstStyle/>
          <a:p>
            <a:pPr>
              <a:defRPr/>
            </a:pPr>
            <a:fld id="{E5ECF517-AA9A-4EA8-8CEE-FCB2673EC106}"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533400" y="0"/>
            <a:ext cx="8229600" cy="914400"/>
          </a:xfrm>
        </p:spPr>
        <p:txBody>
          <a:bodyPr/>
          <a:lstStyle/>
          <a:p>
            <a:pPr eaLnBrk="1" hangingPunct="1"/>
            <a:r>
              <a:rPr lang="en-US" b="1" dirty="0" smtClean="0"/>
              <a:t>IV. Principles of Innovation</a:t>
            </a:r>
          </a:p>
        </p:txBody>
      </p:sp>
      <p:sp>
        <p:nvSpPr>
          <p:cNvPr id="36867" name="Rectangle 3"/>
          <p:cNvSpPr>
            <a:spLocks noGrp="1" noChangeArrowheads="1"/>
          </p:cNvSpPr>
          <p:nvPr>
            <p:ph idx="1"/>
          </p:nvPr>
        </p:nvSpPr>
        <p:spPr>
          <a:xfrm>
            <a:off x="457200" y="990600"/>
            <a:ext cx="8229600" cy="5638800"/>
          </a:xfrm>
        </p:spPr>
        <p:txBody>
          <a:bodyPr/>
          <a:lstStyle/>
          <a:p>
            <a:pPr marL="609600" indent="-609600" eaLnBrk="1" hangingPunct="1">
              <a:lnSpc>
                <a:spcPct val="90000"/>
              </a:lnSpc>
              <a:buFont typeface="Wingdings 2" pitchFamily="18" charset="2"/>
              <a:buAutoNum type="arabicPeriod"/>
            </a:pPr>
            <a:r>
              <a:rPr lang="en-US" sz="2800" dirty="0" smtClean="0"/>
              <a:t>Be action oriented</a:t>
            </a:r>
          </a:p>
          <a:p>
            <a:pPr marL="609600" indent="-609600" eaLnBrk="1" hangingPunct="1">
              <a:lnSpc>
                <a:spcPct val="90000"/>
              </a:lnSpc>
              <a:buFont typeface="Wingdings 2" pitchFamily="18" charset="2"/>
              <a:buAutoNum type="arabicPeriod"/>
            </a:pPr>
            <a:r>
              <a:rPr lang="en-US" sz="2800" dirty="0" smtClean="0"/>
              <a:t>Make the product, process or service simple and understandable</a:t>
            </a:r>
          </a:p>
          <a:p>
            <a:pPr marL="609600" indent="-609600" eaLnBrk="1" hangingPunct="1">
              <a:lnSpc>
                <a:spcPct val="90000"/>
              </a:lnSpc>
              <a:buFont typeface="Wingdings 2" pitchFamily="18" charset="2"/>
              <a:buAutoNum type="arabicPeriod"/>
            </a:pPr>
            <a:r>
              <a:rPr lang="en-US" sz="2800" dirty="0" smtClean="0"/>
              <a:t>Custom-based: consumer needs-go out, look, ask, listen</a:t>
            </a:r>
          </a:p>
          <a:p>
            <a:pPr marL="609600" indent="-609600" eaLnBrk="1" hangingPunct="1">
              <a:lnSpc>
                <a:spcPct val="90000"/>
              </a:lnSpc>
              <a:buFont typeface="Wingdings 2" pitchFamily="18" charset="2"/>
              <a:buAutoNum type="arabicPeriod"/>
            </a:pPr>
            <a:r>
              <a:rPr lang="en-US" sz="2800" dirty="0" smtClean="0"/>
              <a:t>Start small</a:t>
            </a:r>
          </a:p>
          <a:p>
            <a:pPr marL="609600" indent="-609600" eaLnBrk="1" hangingPunct="1">
              <a:lnSpc>
                <a:spcPct val="90000"/>
              </a:lnSpc>
              <a:buFont typeface="Wingdings 2" pitchFamily="18" charset="2"/>
              <a:buAutoNum type="arabicPeriod"/>
            </a:pPr>
            <a:r>
              <a:rPr lang="en-US" sz="2800" dirty="0" smtClean="0"/>
              <a:t>Must be simple and focused</a:t>
            </a:r>
          </a:p>
          <a:p>
            <a:pPr marL="609600" indent="-609600" eaLnBrk="1" hangingPunct="1">
              <a:lnSpc>
                <a:spcPct val="90000"/>
              </a:lnSpc>
              <a:buFont typeface="Wingdings 2" pitchFamily="18" charset="2"/>
              <a:buAutoNum type="arabicPeriod"/>
            </a:pPr>
            <a:r>
              <a:rPr lang="en-US" sz="2800" dirty="0" smtClean="0"/>
              <a:t>Aim high: aims leadership, focus on being a pioneer</a:t>
            </a:r>
          </a:p>
          <a:p>
            <a:pPr marL="609600" indent="-609600" eaLnBrk="1" hangingPunct="1">
              <a:lnSpc>
                <a:spcPct val="90000"/>
              </a:lnSpc>
              <a:buFont typeface="Wingdings 2" pitchFamily="18" charset="2"/>
              <a:buAutoNum type="arabicPeriod"/>
            </a:pPr>
            <a:r>
              <a:rPr lang="en-US" sz="2800" dirty="0" smtClean="0"/>
              <a:t>Learn from failures</a:t>
            </a:r>
          </a:p>
          <a:p>
            <a:pPr marL="609600" indent="-609600" eaLnBrk="1" hangingPunct="1">
              <a:lnSpc>
                <a:spcPct val="90000"/>
              </a:lnSpc>
              <a:buFont typeface="Wingdings 2" pitchFamily="18" charset="2"/>
              <a:buAutoNum type="arabicPeriod"/>
            </a:pPr>
            <a:r>
              <a:rPr lang="en-US" sz="2800" dirty="0" smtClean="0"/>
              <a:t>Follow a milestone schedule</a:t>
            </a:r>
          </a:p>
          <a:p>
            <a:pPr marL="609600" indent="-609600" eaLnBrk="1" hangingPunct="1">
              <a:lnSpc>
                <a:spcPct val="90000"/>
              </a:lnSpc>
              <a:buFont typeface="Wingdings 2" pitchFamily="18" charset="2"/>
              <a:buAutoNum type="arabicPeriod"/>
            </a:pPr>
            <a:r>
              <a:rPr lang="en-US" sz="2800" dirty="0" smtClean="0"/>
              <a:t>Mind rewards</a:t>
            </a:r>
          </a:p>
          <a:p>
            <a:pPr marL="609600" indent="-609600" eaLnBrk="1" hangingPunct="1">
              <a:lnSpc>
                <a:spcPct val="90000"/>
              </a:lnSpc>
              <a:buNone/>
            </a:pPr>
            <a:r>
              <a:rPr lang="en-US" sz="2800" dirty="0" smtClean="0"/>
              <a:t>								</a:t>
            </a:r>
            <a:r>
              <a:rPr lang="en-US" sz="2400" dirty="0" smtClean="0">
                <a:solidFill>
                  <a:srgbClr val="FF0000"/>
                </a:solidFill>
              </a:rPr>
              <a:t>p. 99</a:t>
            </a:r>
          </a:p>
          <a:p>
            <a:pPr marL="609600" indent="-609600" eaLnBrk="1" hangingPunct="1">
              <a:lnSpc>
                <a:spcPct val="90000"/>
              </a:lnSpc>
              <a:buFont typeface="Wingdings 2" pitchFamily="18" charset="2"/>
              <a:buNone/>
            </a:pPr>
            <a:r>
              <a:rPr lang="en-US" sz="2800" dirty="0" smtClean="0"/>
              <a:t>2</a:t>
            </a:r>
            <a:endParaRPr lang="en-US" sz="2400" dirty="0" smtClean="0"/>
          </a:p>
        </p:txBody>
      </p:sp>
      <p:sp>
        <p:nvSpPr>
          <p:cNvPr id="4" name="Slide Number Placeholder 5"/>
          <p:cNvSpPr>
            <a:spLocks noGrp="1"/>
          </p:cNvSpPr>
          <p:nvPr>
            <p:ph type="sldNum" sz="quarter" idx="12"/>
          </p:nvPr>
        </p:nvSpPr>
        <p:spPr/>
        <p:txBody>
          <a:bodyPr/>
          <a:lstStyle/>
          <a:p>
            <a:pPr>
              <a:defRPr/>
            </a:pPr>
            <a:fld id="{7CDCFAFE-CB73-4BCC-BE71-8313DF4D3A10}" type="slidenum">
              <a:rPr lang="en-US"/>
              <a:pPr>
                <a:defRPr/>
              </a:pPr>
              <a:t>15</a:t>
            </a:fld>
            <a:endParaRPr lang="en-US"/>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57200" y="304800"/>
            <a:ext cx="8229600" cy="838200"/>
          </a:xfrm>
        </p:spPr>
        <p:txBody>
          <a:bodyPr/>
          <a:lstStyle/>
          <a:p>
            <a:pPr algn="ctr" eaLnBrk="1" hangingPunct="1"/>
            <a:r>
              <a:rPr lang="en-US" smtClean="0"/>
              <a:t>Critical factors</a:t>
            </a:r>
          </a:p>
        </p:txBody>
      </p:sp>
      <p:sp>
        <p:nvSpPr>
          <p:cNvPr id="18435" name="Rectangle 3"/>
          <p:cNvSpPr>
            <a:spLocks noGrp="1" noChangeArrowheads="1"/>
          </p:cNvSpPr>
          <p:nvPr>
            <p:ph idx="1"/>
          </p:nvPr>
        </p:nvSpPr>
        <p:spPr>
          <a:xfrm>
            <a:off x="533400" y="1219200"/>
            <a:ext cx="8229600" cy="5638800"/>
          </a:xfrm>
        </p:spPr>
        <p:txBody>
          <a:bodyPr>
            <a:normAutofit/>
          </a:bodyPr>
          <a:lstStyle/>
          <a:p>
            <a:pPr marL="274320" indent="-274320" eaLnBrk="1" fontAlgn="auto" hangingPunct="1">
              <a:lnSpc>
                <a:spcPct val="90000"/>
              </a:lnSpc>
              <a:spcAft>
                <a:spcPts val="0"/>
              </a:spcAft>
              <a:buClr>
                <a:schemeClr val="accent3"/>
              </a:buClr>
              <a:buFont typeface="Wingdings 2"/>
              <a:buNone/>
              <a:defRPr/>
            </a:pPr>
            <a:r>
              <a:rPr lang="en-US" dirty="0"/>
              <a:t>The success of an innovation depends on critical factors:</a:t>
            </a:r>
          </a:p>
          <a:p>
            <a:pPr marL="274320" indent="-274320" algn="ctr" eaLnBrk="1" fontAlgn="auto" hangingPunct="1">
              <a:lnSpc>
                <a:spcPct val="90000"/>
              </a:lnSpc>
              <a:spcAft>
                <a:spcPts val="0"/>
              </a:spcAft>
              <a:buClr>
                <a:schemeClr val="accent3"/>
              </a:buClr>
              <a:buFont typeface="Wingdings 2"/>
              <a:buChar char=""/>
              <a:defRPr/>
            </a:pPr>
            <a:r>
              <a:rPr lang="en-US" sz="2800" dirty="0" smtClean="0"/>
              <a:t>Uniqueness</a:t>
            </a:r>
          </a:p>
          <a:p>
            <a:pPr marL="274320" indent="-274320" algn="ctr" eaLnBrk="1" fontAlgn="auto" hangingPunct="1">
              <a:lnSpc>
                <a:spcPct val="90000"/>
              </a:lnSpc>
              <a:spcAft>
                <a:spcPts val="0"/>
              </a:spcAft>
              <a:buClr>
                <a:schemeClr val="accent3"/>
              </a:buClr>
              <a:buFont typeface="Wingdings 2"/>
              <a:buChar char=""/>
              <a:defRPr/>
            </a:pPr>
            <a:r>
              <a:rPr lang="en-US" sz="2800" dirty="0" smtClean="0"/>
              <a:t>Timing</a:t>
            </a:r>
            <a:endParaRPr lang="en-US" sz="2800" dirty="0"/>
          </a:p>
          <a:p>
            <a:pPr marL="274320" indent="-274320" algn="ctr" eaLnBrk="1" fontAlgn="auto" hangingPunct="1">
              <a:lnSpc>
                <a:spcPct val="90000"/>
              </a:lnSpc>
              <a:spcAft>
                <a:spcPts val="0"/>
              </a:spcAft>
              <a:buClr>
                <a:schemeClr val="accent3"/>
              </a:buClr>
              <a:buFont typeface="Wingdings 2"/>
              <a:buChar char=""/>
              <a:defRPr/>
            </a:pPr>
            <a:r>
              <a:rPr lang="en-US" sz="2800" dirty="0" smtClean="0"/>
              <a:t>Customer </a:t>
            </a:r>
            <a:r>
              <a:rPr lang="en-US" sz="2800" dirty="0"/>
              <a:t>needs and </a:t>
            </a:r>
            <a:r>
              <a:rPr lang="en-US" sz="2800" dirty="0" smtClean="0"/>
              <a:t>wants </a:t>
            </a:r>
          </a:p>
          <a:p>
            <a:pPr marL="274320" indent="-274320" algn="ctr" eaLnBrk="1" fontAlgn="auto" hangingPunct="1">
              <a:lnSpc>
                <a:spcPct val="90000"/>
              </a:lnSpc>
              <a:spcAft>
                <a:spcPts val="0"/>
              </a:spcAft>
              <a:buClr>
                <a:schemeClr val="accent3"/>
              </a:buClr>
              <a:buFont typeface="Wingdings 2"/>
              <a:buNone/>
              <a:defRPr/>
            </a:pPr>
            <a:r>
              <a:rPr lang="en-US" sz="3200" dirty="0" smtClean="0"/>
              <a:t>---</a:t>
            </a:r>
          </a:p>
          <a:p>
            <a:pPr marL="274320" indent="-274320" algn="ctr" eaLnBrk="1" fontAlgn="auto" hangingPunct="1">
              <a:lnSpc>
                <a:spcPct val="90000"/>
              </a:lnSpc>
              <a:spcAft>
                <a:spcPts val="0"/>
              </a:spcAft>
              <a:buClr>
                <a:schemeClr val="accent3"/>
              </a:buClr>
              <a:buFont typeface="Wingdings 2" pitchFamily="18" charset="2"/>
              <a:buNone/>
              <a:defRPr/>
            </a:pPr>
            <a:r>
              <a:rPr lang="en-US" sz="3200" b="1" dirty="0" smtClean="0"/>
              <a:t>Objectives of innovation:</a:t>
            </a:r>
          </a:p>
          <a:p>
            <a:pPr marL="641033" lvl="1" indent="-274320" algn="ctr" eaLnBrk="1" fontAlgn="auto" hangingPunct="1">
              <a:lnSpc>
                <a:spcPct val="90000"/>
              </a:lnSpc>
              <a:spcAft>
                <a:spcPts val="0"/>
              </a:spcAft>
              <a:buClr>
                <a:schemeClr val="accent3"/>
              </a:buClr>
              <a:buFont typeface="Wingdings 2"/>
              <a:buChar char=""/>
              <a:defRPr/>
            </a:pPr>
            <a:r>
              <a:rPr lang="en-US" sz="3000" dirty="0" smtClean="0"/>
              <a:t>To make a change</a:t>
            </a:r>
          </a:p>
          <a:p>
            <a:pPr marL="641033" lvl="1" indent="-274320" algn="ctr" eaLnBrk="1" fontAlgn="auto" hangingPunct="1">
              <a:lnSpc>
                <a:spcPct val="90000"/>
              </a:lnSpc>
              <a:spcAft>
                <a:spcPts val="0"/>
              </a:spcAft>
              <a:buClr>
                <a:schemeClr val="accent3"/>
              </a:buClr>
              <a:buFont typeface="Wingdings 2"/>
              <a:buChar char=""/>
              <a:defRPr/>
            </a:pPr>
            <a:r>
              <a:rPr lang="en-US" sz="3000" dirty="0" smtClean="0"/>
              <a:t>To achieve growth and profitability</a:t>
            </a:r>
          </a:p>
          <a:p>
            <a:pPr marL="641033" lvl="1" indent="-274320" algn="ctr" eaLnBrk="1" fontAlgn="auto" hangingPunct="1">
              <a:lnSpc>
                <a:spcPct val="90000"/>
              </a:lnSpc>
              <a:spcAft>
                <a:spcPts val="0"/>
              </a:spcAft>
              <a:buClr>
                <a:schemeClr val="accent3"/>
              </a:buClr>
              <a:buFont typeface="Wingdings 2"/>
              <a:buChar char=""/>
              <a:defRPr/>
            </a:pPr>
            <a:r>
              <a:rPr lang="en-US" sz="3000" dirty="0" smtClean="0"/>
              <a:t>To motivate R&amp;D</a:t>
            </a:r>
          </a:p>
          <a:p>
            <a:pPr marL="641033" lvl="1" indent="-274320" eaLnBrk="1" fontAlgn="auto" hangingPunct="1">
              <a:lnSpc>
                <a:spcPct val="90000"/>
              </a:lnSpc>
              <a:spcAft>
                <a:spcPts val="0"/>
              </a:spcAft>
              <a:buClr>
                <a:schemeClr val="accent3"/>
              </a:buClr>
              <a:buFont typeface="Wingdings 2" pitchFamily="18" charset="2"/>
              <a:buNone/>
              <a:defRPr/>
            </a:pPr>
            <a:endParaRPr lang="en-US" sz="3000" dirty="0" smtClean="0"/>
          </a:p>
          <a:p>
            <a:pPr marL="274320" indent="-274320" eaLnBrk="1" fontAlgn="auto" hangingPunct="1">
              <a:lnSpc>
                <a:spcPct val="90000"/>
              </a:lnSpc>
              <a:spcAft>
                <a:spcPts val="0"/>
              </a:spcAft>
              <a:buClr>
                <a:schemeClr val="accent3"/>
              </a:buClr>
              <a:buFont typeface="Wingdings 2"/>
              <a:buChar char=""/>
              <a:defRPr/>
            </a:pPr>
            <a:endParaRPr lang="en-US" sz="2000" dirty="0"/>
          </a:p>
          <a:p>
            <a:pPr marL="274320" indent="-274320" eaLnBrk="1" fontAlgn="auto" hangingPunct="1">
              <a:lnSpc>
                <a:spcPct val="90000"/>
              </a:lnSpc>
              <a:spcAft>
                <a:spcPts val="0"/>
              </a:spcAft>
              <a:buClr>
                <a:schemeClr val="accent3"/>
              </a:buClr>
              <a:buFont typeface="Wingdings 2"/>
              <a:buChar char=""/>
              <a:defRPr/>
            </a:pPr>
            <a:endParaRPr lang="en-US" sz="2400" dirty="0"/>
          </a:p>
        </p:txBody>
      </p:sp>
      <p:sp>
        <p:nvSpPr>
          <p:cNvPr id="4" name="Slide Number Placeholder 5"/>
          <p:cNvSpPr>
            <a:spLocks noGrp="1"/>
          </p:cNvSpPr>
          <p:nvPr>
            <p:ph type="sldNum" sz="quarter" idx="12"/>
          </p:nvPr>
        </p:nvSpPr>
        <p:spPr/>
        <p:txBody>
          <a:bodyPr/>
          <a:lstStyle/>
          <a:p>
            <a:pPr>
              <a:defRPr/>
            </a:pPr>
            <a:fld id="{4BF5D764-A2F9-40F3-A09A-7F2DE9162984}" type="slidenum">
              <a:rPr lang="en-US"/>
              <a:pPr>
                <a:defRPr/>
              </a:pPr>
              <a:t>16</a:t>
            </a:fld>
            <a:endParaRPr lang="en-US" dirty="0"/>
          </a:p>
        </p:txBody>
      </p:sp>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57200" y="228600"/>
            <a:ext cx="8229600" cy="762000"/>
          </a:xfrm>
        </p:spPr>
        <p:txBody>
          <a:bodyPr>
            <a:normAutofit fontScale="90000"/>
          </a:bodyPr>
          <a:lstStyle/>
          <a:p>
            <a:pPr algn="ctr" eaLnBrk="1" fontAlgn="auto" hangingPunct="1">
              <a:spcAft>
                <a:spcPts val="0"/>
              </a:spcAft>
              <a:defRPr/>
            </a:pPr>
            <a:r>
              <a:rPr lang="en-US" b="1" dirty="0" smtClean="0"/>
              <a:t>V. Sources of innovative ideas</a:t>
            </a:r>
            <a:endParaRPr lang="en-US" sz="4000" b="1" dirty="0"/>
          </a:p>
        </p:txBody>
      </p:sp>
      <p:sp>
        <p:nvSpPr>
          <p:cNvPr id="31747" name="Rectangle 3"/>
          <p:cNvSpPr>
            <a:spLocks noGrp="1" noChangeArrowheads="1"/>
          </p:cNvSpPr>
          <p:nvPr>
            <p:ph idx="1"/>
          </p:nvPr>
        </p:nvSpPr>
        <p:spPr>
          <a:xfrm>
            <a:off x="381000" y="1219200"/>
            <a:ext cx="8229600" cy="5334000"/>
          </a:xfrm>
        </p:spPr>
        <p:txBody>
          <a:bodyPr/>
          <a:lstStyle/>
          <a:p>
            <a:pPr eaLnBrk="1" hangingPunct="1">
              <a:lnSpc>
                <a:spcPct val="90000"/>
              </a:lnSpc>
              <a:buFont typeface="Wingdings 2" pitchFamily="18" charset="2"/>
              <a:buNone/>
            </a:pPr>
            <a:r>
              <a:rPr lang="en-CA" sz="2400" b="1" u="sng" dirty="0" smtClean="0"/>
              <a:t>1.  Trends </a:t>
            </a:r>
            <a:r>
              <a:rPr lang="en-CA" sz="2400" dirty="0" smtClean="0"/>
              <a:t>– social , technological, economic, government. </a:t>
            </a:r>
          </a:p>
          <a:p>
            <a:pPr eaLnBrk="1" hangingPunct="1">
              <a:lnSpc>
                <a:spcPct val="90000"/>
              </a:lnSpc>
              <a:buFont typeface="Wingdings 2" pitchFamily="18" charset="2"/>
              <a:buNone/>
            </a:pPr>
            <a:endParaRPr lang="en-CA" sz="2400" b="1" u="sng" dirty="0" smtClean="0"/>
          </a:p>
          <a:p>
            <a:pPr eaLnBrk="1" hangingPunct="1">
              <a:lnSpc>
                <a:spcPct val="90000"/>
              </a:lnSpc>
              <a:buFont typeface="Wingdings 2" pitchFamily="18" charset="2"/>
              <a:buNone/>
            </a:pPr>
            <a:r>
              <a:rPr lang="en-CA" sz="2400" b="1" u="sng" dirty="0" smtClean="0"/>
              <a:t>2. The unexpected </a:t>
            </a:r>
            <a:r>
              <a:rPr lang="en-CA" sz="2400" b="1" u="sng" dirty="0" err="1" smtClean="0"/>
              <a:t>occurences</a:t>
            </a:r>
            <a:r>
              <a:rPr lang="en-CA" sz="2400" dirty="0" smtClean="0"/>
              <a:t>: unexpected success or failures: beyond the “normal”:</a:t>
            </a:r>
          </a:p>
          <a:p>
            <a:pPr marL="822325" lvl="1" indent="-457200" eaLnBrk="1" hangingPunct="1">
              <a:buFont typeface="Wingdings 2" pitchFamily="18" charset="2"/>
              <a:buNone/>
            </a:pPr>
            <a:r>
              <a:rPr lang="en-CA" sz="2200" dirty="0" smtClean="0"/>
              <a:t>	- What would it mean if we exploited it?</a:t>
            </a:r>
          </a:p>
          <a:p>
            <a:pPr marL="822325" lvl="1" indent="-457200" eaLnBrk="1" hangingPunct="1">
              <a:buFont typeface="Wingdings 2" pitchFamily="18" charset="2"/>
              <a:buNone/>
            </a:pPr>
            <a:r>
              <a:rPr lang="en-CA" sz="2200" dirty="0" smtClean="0"/>
              <a:t>       - What would we have to do to convert it into an opportunity?</a:t>
            </a:r>
          </a:p>
          <a:p>
            <a:pPr marL="822325" lvl="1" indent="-457200" eaLnBrk="1" hangingPunct="1">
              <a:buFont typeface="Wingdings 2" pitchFamily="18" charset="2"/>
              <a:buNone/>
            </a:pPr>
            <a:r>
              <a:rPr lang="en-CA" sz="2200" dirty="0" smtClean="0"/>
              <a:t>      - How do we get about it? How do we analyse it?</a:t>
            </a:r>
          </a:p>
          <a:p>
            <a:pPr marL="822325" lvl="1" indent="-457200" eaLnBrk="1" hangingPunct="1">
              <a:buFont typeface="Wingdings 2" pitchFamily="18" charset="2"/>
              <a:buNone/>
            </a:pPr>
            <a:r>
              <a:rPr lang="en-CA" sz="2200" b="1" u="sng" dirty="0" smtClean="0"/>
              <a:t>Thomas J. Watson </a:t>
            </a:r>
            <a:r>
              <a:rPr lang="en-CA" sz="2200" b="1" dirty="0" smtClean="0"/>
              <a:t>(1854-1956):</a:t>
            </a:r>
            <a:r>
              <a:rPr lang="en-CA" sz="2200" dirty="0" smtClean="0"/>
              <a:t> D</a:t>
            </a:r>
            <a:r>
              <a:rPr lang="en-CA" sz="2000" dirty="0" smtClean="0"/>
              <a:t>eveloped </a:t>
            </a:r>
            <a:r>
              <a:rPr lang="en-CA" sz="2000" b="1" dirty="0" smtClean="0"/>
              <a:t>IBM</a:t>
            </a:r>
            <a:r>
              <a:rPr lang="en-CA" sz="2000" dirty="0" smtClean="0"/>
              <a:t>'s renowned management style and corporate culture, and turned the company into one of the most effective selling organizations yet seen</a:t>
            </a:r>
            <a:endParaRPr lang="en-CA" sz="2200" dirty="0" smtClean="0"/>
          </a:p>
          <a:p>
            <a:pPr marL="822325" lvl="1" indent="-457200" eaLnBrk="1" hangingPunct="1">
              <a:buFont typeface="Wingdings 2" pitchFamily="18" charset="2"/>
              <a:buNone/>
            </a:pPr>
            <a:r>
              <a:rPr lang="en-CA" sz="2200" b="1" u="sng" dirty="0" smtClean="0"/>
              <a:t>Steve </a:t>
            </a:r>
            <a:r>
              <a:rPr lang="en-CA" sz="2200" b="1" u="sng" dirty="0" err="1" smtClean="0"/>
              <a:t>Jobbs</a:t>
            </a:r>
            <a:r>
              <a:rPr lang="en-CA" sz="2200" b="1" dirty="0" smtClean="0"/>
              <a:t>: NeXT Computers </a:t>
            </a:r>
            <a:r>
              <a:rPr lang="en-CA" sz="2200" dirty="0" smtClean="0"/>
              <a:t>(failure)</a:t>
            </a:r>
          </a:p>
          <a:p>
            <a:pPr marL="822325" lvl="1" indent="-457200" eaLnBrk="1" hangingPunct="1">
              <a:buFont typeface="Wingdings 2" pitchFamily="18" charset="2"/>
              <a:buNone/>
            </a:pPr>
            <a:r>
              <a:rPr lang="en-US" sz="2200" b="1" u="sng" dirty="0" smtClean="0"/>
              <a:t>Ford: </a:t>
            </a:r>
            <a:r>
              <a:rPr lang="en-US" sz="2200" b="1" u="sng" dirty="0" err="1" smtClean="0"/>
              <a:t>Edsel</a:t>
            </a:r>
            <a:r>
              <a:rPr lang="en-US" sz="2200" b="1" u="sng" dirty="0" smtClean="0"/>
              <a:t> </a:t>
            </a:r>
            <a:r>
              <a:rPr lang="en-US" sz="2200" dirty="0" smtClean="0"/>
              <a:t>(failure)</a:t>
            </a:r>
            <a:endParaRPr lang="en-CA" sz="2200" dirty="0" smtClean="0"/>
          </a:p>
          <a:p>
            <a:pPr marL="822325" lvl="1" indent="-457200" eaLnBrk="1" hangingPunct="1">
              <a:buFont typeface="Wingdings 2" pitchFamily="18" charset="2"/>
              <a:buNone/>
            </a:pPr>
            <a:r>
              <a:rPr lang="en-CA" sz="2200" dirty="0" smtClean="0"/>
              <a:t>								</a:t>
            </a:r>
            <a:r>
              <a:rPr lang="en-CA" sz="2200" dirty="0" smtClean="0">
                <a:solidFill>
                  <a:srgbClr val="FF0000"/>
                </a:solidFill>
              </a:rPr>
              <a:t>p.91</a:t>
            </a:r>
          </a:p>
        </p:txBody>
      </p:sp>
      <p:sp>
        <p:nvSpPr>
          <p:cNvPr id="4" name="Slide Number Placeholder 5"/>
          <p:cNvSpPr>
            <a:spLocks noGrp="1"/>
          </p:cNvSpPr>
          <p:nvPr>
            <p:ph type="sldNum" sz="quarter" idx="12"/>
          </p:nvPr>
        </p:nvSpPr>
        <p:spPr/>
        <p:txBody>
          <a:bodyPr/>
          <a:lstStyle/>
          <a:p>
            <a:pPr>
              <a:defRPr/>
            </a:pPr>
            <a:fld id="{2B9455C9-BCB2-4E89-AAD6-9F871A0B8D2A}" type="slidenum">
              <a:rPr lang="en-US"/>
              <a:pPr>
                <a:defRPr/>
              </a:pPr>
              <a:t>17</a:t>
            </a:fld>
            <a:endParaRPr lang="en-US"/>
          </a:p>
        </p:txBody>
      </p:sp>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609600"/>
          </a:xfrm>
        </p:spPr>
        <p:txBody>
          <a:bodyPr>
            <a:normAutofit fontScale="90000"/>
          </a:bodyPr>
          <a:lstStyle/>
          <a:p>
            <a:pPr algn="ctr" eaLnBrk="1" fontAlgn="auto" hangingPunct="1">
              <a:spcAft>
                <a:spcPts val="0"/>
              </a:spcAft>
              <a:defRPr/>
            </a:pPr>
            <a:r>
              <a:rPr lang="en-US" dirty="0" smtClean="0"/>
              <a:t>Sources of innovation</a:t>
            </a:r>
            <a:endParaRPr lang="en-CA" dirty="0"/>
          </a:p>
        </p:txBody>
      </p:sp>
      <p:sp>
        <p:nvSpPr>
          <p:cNvPr id="3" name="Content Placeholder 2"/>
          <p:cNvSpPr>
            <a:spLocks noGrp="1"/>
          </p:cNvSpPr>
          <p:nvPr>
            <p:ph idx="1"/>
          </p:nvPr>
        </p:nvSpPr>
        <p:spPr>
          <a:xfrm>
            <a:off x="457200" y="1219200"/>
            <a:ext cx="8229600" cy="5486400"/>
          </a:xfrm>
        </p:spPr>
        <p:txBody>
          <a:bodyPr>
            <a:normAutofit/>
          </a:bodyPr>
          <a:lstStyle/>
          <a:p>
            <a:pPr marL="274320" indent="-274320" eaLnBrk="1" fontAlgn="auto" hangingPunct="1">
              <a:spcAft>
                <a:spcPts val="0"/>
              </a:spcAft>
              <a:buClr>
                <a:schemeClr val="accent3"/>
              </a:buClr>
              <a:buFont typeface="Wingdings 2"/>
              <a:buNone/>
              <a:defRPr/>
            </a:pPr>
            <a:r>
              <a:rPr lang="en-CA" sz="2800" b="1" dirty="0" smtClean="0"/>
              <a:t>3. </a:t>
            </a:r>
            <a:r>
              <a:rPr lang="en-CA" sz="2400" b="1" dirty="0" smtClean="0"/>
              <a:t>I</a:t>
            </a:r>
            <a:r>
              <a:rPr lang="en-CA" sz="2400" b="1" u="sng" dirty="0" smtClean="0"/>
              <a:t>ncongruities</a:t>
            </a:r>
            <a:r>
              <a:rPr lang="en-CA" sz="2400" dirty="0" smtClean="0"/>
              <a:t>:  a discrepancy between what is and what should be:</a:t>
            </a:r>
          </a:p>
          <a:p>
            <a:pPr marL="274320" indent="-274320" eaLnBrk="1" fontAlgn="auto" hangingPunct="1">
              <a:spcAft>
                <a:spcPts val="0"/>
              </a:spcAft>
              <a:buClr>
                <a:schemeClr val="accent3"/>
              </a:buClr>
              <a:defRPr/>
            </a:pPr>
            <a:r>
              <a:rPr lang="en-CA" sz="2400" dirty="0" smtClean="0"/>
              <a:t> Between the economic realities of an industry</a:t>
            </a:r>
          </a:p>
          <a:p>
            <a:pPr marL="274320" indent="-274320" eaLnBrk="1" fontAlgn="auto" hangingPunct="1">
              <a:spcAft>
                <a:spcPts val="0"/>
              </a:spcAft>
              <a:buClr>
                <a:schemeClr val="accent3"/>
              </a:buClr>
              <a:defRPr/>
            </a:pPr>
            <a:r>
              <a:rPr lang="en-CA" sz="2400" dirty="0" smtClean="0"/>
              <a:t>Internal incongruity within the rhythm of the logic of a process. </a:t>
            </a:r>
          </a:p>
          <a:p>
            <a:pPr marL="274320" indent="-274320" eaLnBrk="1" fontAlgn="auto" hangingPunct="1">
              <a:spcAft>
                <a:spcPts val="0"/>
              </a:spcAft>
              <a:buClr>
                <a:schemeClr val="accent3"/>
              </a:buClr>
              <a:defRPr/>
            </a:pPr>
            <a:endParaRPr lang="en-US" sz="2400" i="1" dirty="0" smtClean="0"/>
          </a:p>
          <a:p>
            <a:pPr marL="274320" indent="-274320" eaLnBrk="1" fontAlgn="auto" hangingPunct="1">
              <a:spcAft>
                <a:spcPts val="0"/>
              </a:spcAft>
              <a:buClr>
                <a:schemeClr val="accent3"/>
              </a:buClr>
              <a:defRPr/>
            </a:pPr>
            <a:endParaRPr lang="en-CA" sz="2400" i="1" dirty="0" smtClean="0"/>
          </a:p>
          <a:p>
            <a:pPr marL="274320" indent="-274320" eaLnBrk="1" fontAlgn="auto" hangingPunct="1">
              <a:spcAft>
                <a:spcPts val="0"/>
              </a:spcAft>
              <a:buClr>
                <a:schemeClr val="accent3"/>
              </a:buClr>
              <a:buFont typeface="Wingdings 2"/>
              <a:buChar char=""/>
              <a:defRPr/>
            </a:pPr>
            <a:r>
              <a:rPr lang="en-CA" sz="2400" i="1" dirty="0" smtClean="0"/>
              <a:t>How to find incongruities? Listen for customer complaints. These indicate that what the supplier or producer </a:t>
            </a:r>
            <a:r>
              <a:rPr lang="en-CA" sz="2200" i="1" dirty="0" smtClean="0"/>
              <a:t>values is different from what the consumer values. They indicate an opportunity for an innovation that is specific and has a good chance of success. </a:t>
            </a:r>
          </a:p>
          <a:p>
            <a:pPr marL="274320" indent="-274320" eaLnBrk="1" fontAlgn="auto" hangingPunct="1">
              <a:spcAft>
                <a:spcPts val="0"/>
              </a:spcAft>
              <a:buClr>
                <a:schemeClr val="accent3"/>
              </a:buClr>
              <a:buFont typeface="Wingdings 2"/>
              <a:buNone/>
              <a:defRPr/>
            </a:pPr>
            <a:endParaRPr lang="en-CA" sz="2800" dirty="0" smtClean="0"/>
          </a:p>
          <a:p>
            <a:pPr marL="274320" indent="-274320" eaLnBrk="1" fontAlgn="auto" hangingPunct="1">
              <a:spcAft>
                <a:spcPts val="0"/>
              </a:spcAft>
              <a:buClr>
                <a:schemeClr val="accent3"/>
              </a:buClr>
              <a:buFont typeface="Wingdings 2"/>
              <a:buChar char=""/>
              <a:defRPr/>
            </a:pPr>
            <a:endParaRPr lang="en-CA" dirty="0"/>
          </a:p>
        </p:txBody>
      </p:sp>
      <p:sp>
        <p:nvSpPr>
          <p:cNvPr id="4" name="Slide Number Placeholder 3"/>
          <p:cNvSpPr>
            <a:spLocks noGrp="1"/>
          </p:cNvSpPr>
          <p:nvPr>
            <p:ph type="sldNum" sz="quarter" idx="12"/>
          </p:nvPr>
        </p:nvSpPr>
        <p:spPr/>
        <p:txBody>
          <a:bodyPr/>
          <a:lstStyle/>
          <a:p>
            <a:pPr>
              <a:defRPr/>
            </a:pPr>
            <a:fld id="{2343EE07-48C5-4865-9238-CBAFA267865C}" type="slidenum">
              <a:rPr lang="en-US"/>
              <a:pPr>
                <a:defRPr/>
              </a:pPr>
              <a:t>18</a:t>
            </a:fld>
            <a:endParaRPr lang="en-US"/>
          </a:p>
        </p:txBody>
      </p:sp>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57200" y="704850"/>
            <a:ext cx="8229600" cy="742950"/>
          </a:xfrm>
        </p:spPr>
        <p:txBody>
          <a:bodyPr/>
          <a:lstStyle/>
          <a:p>
            <a:pPr algn="ctr"/>
            <a:r>
              <a:rPr lang="en-US" smtClean="0"/>
              <a:t>Sources of Innovation</a:t>
            </a:r>
            <a:endParaRPr lang="en-CA" smtClean="0"/>
          </a:p>
        </p:txBody>
      </p:sp>
      <p:sp>
        <p:nvSpPr>
          <p:cNvPr id="32771" name="Content Placeholder 2"/>
          <p:cNvSpPr>
            <a:spLocks noGrp="1"/>
          </p:cNvSpPr>
          <p:nvPr>
            <p:ph idx="1"/>
          </p:nvPr>
        </p:nvSpPr>
        <p:spPr>
          <a:xfrm>
            <a:off x="457200" y="1600200"/>
            <a:ext cx="8229600" cy="4724400"/>
          </a:xfrm>
        </p:spPr>
        <p:txBody>
          <a:bodyPr/>
          <a:lstStyle/>
          <a:p>
            <a:pPr eaLnBrk="1" hangingPunct="1">
              <a:buFont typeface="Wingdings 2" pitchFamily="18" charset="2"/>
              <a:buNone/>
            </a:pPr>
            <a:r>
              <a:rPr lang="en-CA" sz="2800" i="1" dirty="0" smtClean="0"/>
              <a:t>4. </a:t>
            </a:r>
            <a:r>
              <a:rPr lang="en-CA" sz="2800" u="sng" dirty="0" smtClean="0"/>
              <a:t>P</a:t>
            </a:r>
            <a:r>
              <a:rPr lang="en-CA" sz="2800" b="1" u="sng" dirty="0" smtClean="0"/>
              <a:t>rocess needs</a:t>
            </a:r>
            <a:r>
              <a:rPr lang="en-CA" sz="2800" dirty="0" smtClean="0"/>
              <a:t>: </a:t>
            </a:r>
          </a:p>
          <a:p>
            <a:pPr eaLnBrk="1" hangingPunct="1">
              <a:buFont typeface="Wingdings 2" pitchFamily="18" charset="2"/>
              <a:buNone/>
            </a:pPr>
            <a:r>
              <a:rPr lang="en-CA" sz="2800" dirty="0" smtClean="0"/>
              <a:t>	- Starts with the job to be done;</a:t>
            </a:r>
          </a:p>
          <a:p>
            <a:pPr eaLnBrk="1" hangingPunct="1">
              <a:buFont typeface="Wingdings 2" pitchFamily="18" charset="2"/>
              <a:buNone/>
            </a:pPr>
            <a:r>
              <a:rPr lang="en-CA" sz="2800" dirty="0" smtClean="0"/>
              <a:t>	- Task-focused rather than situation-focused</a:t>
            </a:r>
          </a:p>
          <a:p>
            <a:pPr eaLnBrk="1" hangingPunct="1">
              <a:buFont typeface="Wingdings 2" pitchFamily="18" charset="2"/>
              <a:buNone/>
            </a:pPr>
            <a:r>
              <a:rPr lang="en-CA" sz="2800" dirty="0" smtClean="0"/>
              <a:t>	- Process is perfected or redesigned or a weak link replaced</a:t>
            </a:r>
          </a:p>
          <a:p>
            <a:pPr eaLnBrk="1" hangingPunct="1">
              <a:buFont typeface="Wingdings 2" pitchFamily="18" charset="2"/>
              <a:buNone/>
            </a:pPr>
            <a:r>
              <a:rPr lang="en-CA" sz="2800" dirty="0" smtClean="0"/>
              <a:t>	- The solution must fit the way people do the work.</a:t>
            </a:r>
          </a:p>
          <a:p>
            <a:pPr eaLnBrk="1" hangingPunct="1">
              <a:buFont typeface="Wingdings 2" pitchFamily="18" charset="2"/>
              <a:buNone/>
            </a:pPr>
            <a:endParaRPr lang="en-US" sz="2800" dirty="0" smtClean="0"/>
          </a:p>
          <a:p>
            <a:pPr eaLnBrk="1" hangingPunct="1">
              <a:buFont typeface="Wingdings 2" pitchFamily="18" charset="2"/>
              <a:buNone/>
            </a:pPr>
            <a:r>
              <a:rPr lang="en-US" sz="2800" dirty="0" smtClean="0"/>
              <a:t>Examples: creation of new medical devices, health food, pharmaceuticals, time saving innovations</a:t>
            </a:r>
            <a:endParaRPr lang="en-CA" sz="2800" dirty="0" smtClean="0"/>
          </a:p>
        </p:txBody>
      </p:sp>
      <p:sp>
        <p:nvSpPr>
          <p:cNvPr id="4" name="Slide Number Placeholder 3"/>
          <p:cNvSpPr>
            <a:spLocks noGrp="1"/>
          </p:cNvSpPr>
          <p:nvPr>
            <p:ph type="sldNum" sz="quarter" idx="12"/>
          </p:nvPr>
        </p:nvSpPr>
        <p:spPr/>
        <p:txBody>
          <a:bodyPr/>
          <a:lstStyle/>
          <a:p>
            <a:pPr>
              <a:defRPr/>
            </a:pPr>
            <a:fld id="{963B1FF9-3C45-4050-9AA7-C581863A46BD}"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457200" y="228600"/>
            <a:ext cx="8229600" cy="990600"/>
          </a:xfrm>
        </p:spPr>
        <p:txBody>
          <a:bodyPr/>
          <a:lstStyle/>
          <a:p>
            <a:pPr algn="ctr" eaLnBrk="1" hangingPunct="1"/>
            <a:r>
              <a:rPr lang="en-US" sz="5400" smtClean="0"/>
              <a:t>Sources of innovation</a:t>
            </a:r>
            <a:endParaRPr lang="en-CA" smtClean="0"/>
          </a:p>
        </p:txBody>
      </p:sp>
      <p:sp>
        <p:nvSpPr>
          <p:cNvPr id="34819" name="Content Placeholder 2"/>
          <p:cNvSpPr>
            <a:spLocks noGrp="1"/>
          </p:cNvSpPr>
          <p:nvPr>
            <p:ph idx="1"/>
          </p:nvPr>
        </p:nvSpPr>
        <p:spPr>
          <a:xfrm>
            <a:off x="457200" y="1447800"/>
            <a:ext cx="8229600" cy="5181600"/>
          </a:xfrm>
        </p:spPr>
        <p:txBody>
          <a:bodyPr/>
          <a:lstStyle/>
          <a:p>
            <a:pPr eaLnBrk="1" hangingPunct="1">
              <a:buFont typeface="Wingdings 2" pitchFamily="18" charset="2"/>
              <a:buNone/>
            </a:pPr>
            <a:r>
              <a:rPr lang="en-CA" sz="2400" b="1" dirty="0" smtClean="0"/>
              <a:t>4</a:t>
            </a:r>
            <a:r>
              <a:rPr lang="en-CA" sz="2400" b="1" u="sng" dirty="0" smtClean="0"/>
              <a:t>. Industry and market changes:</a:t>
            </a:r>
          </a:p>
          <a:p>
            <a:pPr eaLnBrk="1" hangingPunct="1"/>
            <a:r>
              <a:rPr lang="en-US" sz="2400" dirty="0" smtClean="0"/>
              <a:t>Industries go through the “life-cycle” model of growth maturity and decline</a:t>
            </a:r>
          </a:p>
          <a:p>
            <a:pPr eaLnBrk="1" hangingPunct="1"/>
            <a:endParaRPr lang="en-US" sz="2400" dirty="0" smtClean="0"/>
          </a:p>
          <a:p>
            <a:pPr eaLnBrk="1" hangingPunct="1"/>
            <a:r>
              <a:rPr lang="en-US" sz="2400" dirty="0" smtClean="0"/>
              <a:t>They can also change due to political, regulatory, and/or legislative changes (more in Section 3)</a:t>
            </a:r>
          </a:p>
          <a:p>
            <a:pPr eaLnBrk="1" hangingPunct="1"/>
            <a:endParaRPr lang="en-US" sz="2400" dirty="0" smtClean="0"/>
          </a:p>
          <a:p>
            <a:pPr eaLnBrk="1" hangingPunct="1"/>
            <a:r>
              <a:rPr lang="en-US" sz="2400" dirty="0" smtClean="0"/>
              <a:t>Established companies tend to “defend” what they already have while neglecting the growth areas</a:t>
            </a:r>
          </a:p>
          <a:p>
            <a:pPr eaLnBrk="1" hangingPunct="1"/>
            <a:endParaRPr lang="en-US" sz="2400" dirty="0" smtClean="0"/>
          </a:p>
          <a:p>
            <a:pPr eaLnBrk="1" hangingPunct="1"/>
            <a:r>
              <a:rPr lang="en-US" sz="2400" dirty="0" smtClean="0"/>
              <a:t>Industry and market changes are a source of emerging opportunities</a:t>
            </a:r>
          </a:p>
          <a:p>
            <a:pPr eaLnBrk="1" hangingPunct="1"/>
            <a:endParaRPr lang="en-US" sz="2400" dirty="0" smtClean="0"/>
          </a:p>
          <a:p>
            <a:pPr lvl="4" eaLnBrk="1" hangingPunct="1">
              <a:buFontTx/>
              <a:buChar char="-"/>
            </a:pPr>
            <a:r>
              <a:rPr lang="en-CA" sz="1800" i="1" dirty="0" smtClean="0">
                <a:solidFill>
                  <a:srgbClr val="FF0000"/>
                </a:solidFill>
              </a:rPr>
              <a:t>                                                                                                            </a:t>
            </a:r>
          </a:p>
          <a:p>
            <a:pPr lvl="4" algn="r" eaLnBrk="1" hangingPunct="1">
              <a:buFontTx/>
              <a:buChar char="-"/>
            </a:pPr>
            <a:r>
              <a:rPr lang="en-CA" sz="1800" i="1" dirty="0" smtClean="0">
                <a:solidFill>
                  <a:srgbClr val="FF0000"/>
                </a:solidFill>
              </a:rPr>
              <a:t> </a:t>
            </a:r>
          </a:p>
          <a:p>
            <a:pPr eaLnBrk="1" hangingPunct="1"/>
            <a:endParaRPr lang="en-CA" sz="2400" dirty="0" smtClean="0"/>
          </a:p>
          <a:p>
            <a:pPr eaLnBrk="1" hangingPunct="1"/>
            <a:endParaRPr lang="en-CA" dirty="0" smtClean="0"/>
          </a:p>
          <a:p>
            <a:pPr eaLnBrk="1" hangingPunct="1">
              <a:buFont typeface="Wingdings 2" pitchFamily="18" charset="2"/>
              <a:buNone/>
            </a:pPr>
            <a:endParaRPr lang="en-CA" dirty="0" smtClean="0"/>
          </a:p>
        </p:txBody>
      </p:sp>
      <p:sp>
        <p:nvSpPr>
          <p:cNvPr id="4" name="Slide Number Placeholder 3"/>
          <p:cNvSpPr>
            <a:spLocks noGrp="1"/>
          </p:cNvSpPr>
          <p:nvPr>
            <p:ph type="sldNum" sz="quarter" idx="12"/>
          </p:nvPr>
        </p:nvSpPr>
        <p:spPr/>
        <p:txBody>
          <a:bodyPr/>
          <a:lstStyle/>
          <a:p>
            <a:pPr>
              <a:defRPr/>
            </a:pPr>
            <a:fld id="{B86A2521-2825-4D85-96C0-B6FA31996E00}" type="slidenum">
              <a:rPr lang="en-US"/>
              <a:pPr>
                <a:defRPr/>
              </a:pPr>
              <a:t>20</a:t>
            </a:fld>
            <a:endParaRPr lang="en-US"/>
          </a:p>
        </p:txBody>
      </p:sp>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normAutofit fontScale="90000"/>
          </a:bodyPr>
          <a:lstStyle/>
          <a:p>
            <a:pPr algn="ctr" eaLnBrk="1" fontAlgn="auto" hangingPunct="1">
              <a:spcAft>
                <a:spcPts val="0"/>
              </a:spcAft>
              <a:defRPr/>
            </a:pPr>
            <a:r>
              <a:rPr lang="en-US" sz="5400" dirty="0" smtClean="0"/>
              <a:t>Sources of innovation</a:t>
            </a:r>
            <a:endParaRPr lang="en-CA" dirty="0"/>
          </a:p>
        </p:txBody>
      </p:sp>
      <p:sp>
        <p:nvSpPr>
          <p:cNvPr id="3" name="Content Placeholder 2"/>
          <p:cNvSpPr>
            <a:spLocks noGrp="1"/>
          </p:cNvSpPr>
          <p:nvPr>
            <p:ph idx="1"/>
          </p:nvPr>
        </p:nvSpPr>
        <p:spPr>
          <a:xfrm>
            <a:off x="381000" y="1066800"/>
            <a:ext cx="8229600" cy="5486400"/>
          </a:xfrm>
        </p:spPr>
        <p:txBody>
          <a:bodyPr>
            <a:normAutofit fontScale="62500" lnSpcReduction="20000"/>
          </a:bodyPr>
          <a:lstStyle/>
          <a:p>
            <a:pPr marL="274320" indent="-274320" eaLnBrk="1" fontAlgn="auto" hangingPunct="1">
              <a:spcAft>
                <a:spcPts val="0"/>
              </a:spcAft>
              <a:buClr>
                <a:schemeClr val="accent3"/>
              </a:buClr>
              <a:buFont typeface="Wingdings 2"/>
              <a:buNone/>
              <a:defRPr/>
            </a:pPr>
            <a:r>
              <a:rPr lang="en-CA" sz="3600" dirty="0" smtClean="0"/>
              <a:t>The second set of sources for innovative opportunity involve changes outside the enterprise or industry: </a:t>
            </a:r>
          </a:p>
          <a:p>
            <a:pPr marL="274320" indent="-274320" eaLnBrk="1" fontAlgn="auto" hangingPunct="1">
              <a:spcAft>
                <a:spcPts val="0"/>
              </a:spcAft>
              <a:buClr>
                <a:schemeClr val="accent3"/>
              </a:buClr>
              <a:buFont typeface="Wingdings 2"/>
              <a:buNone/>
              <a:defRPr/>
            </a:pPr>
            <a:endParaRPr lang="en-CA" dirty="0" smtClean="0"/>
          </a:p>
          <a:p>
            <a:pPr marL="274320" indent="-274320" eaLnBrk="1" fontAlgn="auto" hangingPunct="1">
              <a:spcAft>
                <a:spcPts val="0"/>
              </a:spcAft>
              <a:buClr>
                <a:schemeClr val="accent3"/>
              </a:buClr>
              <a:buFont typeface="Wingdings 2"/>
              <a:buNone/>
              <a:defRPr/>
            </a:pPr>
            <a:r>
              <a:rPr lang="en-CA" sz="3200" i="1" dirty="0" smtClean="0"/>
              <a:t>5. </a:t>
            </a:r>
            <a:r>
              <a:rPr lang="en-CA" sz="3200" b="1" u="sng" dirty="0" smtClean="0"/>
              <a:t>Demographic changes</a:t>
            </a:r>
            <a:r>
              <a:rPr lang="en-CA" sz="3200" dirty="0" smtClean="0"/>
              <a:t>: changes in </a:t>
            </a:r>
            <a:r>
              <a:rPr lang="en-CA" sz="3200" dirty="0" err="1" smtClean="0"/>
              <a:t>population,age</a:t>
            </a:r>
            <a:r>
              <a:rPr lang="en-CA" sz="3200" dirty="0" smtClean="0"/>
              <a:t>, education, occupation, geographic locations, educational status and income.</a:t>
            </a:r>
            <a:endParaRPr lang="en-CA" sz="3200" i="1" dirty="0" smtClean="0"/>
          </a:p>
          <a:p>
            <a:pPr marL="274320" indent="-274320" eaLnBrk="1" fontAlgn="auto" hangingPunct="1">
              <a:spcAft>
                <a:spcPts val="0"/>
              </a:spcAft>
              <a:buClr>
                <a:schemeClr val="accent3"/>
              </a:buClr>
              <a:buFont typeface="Wingdings 2"/>
              <a:buNone/>
              <a:defRPr/>
            </a:pPr>
            <a:r>
              <a:rPr lang="en-US" sz="3200" i="1" dirty="0" smtClean="0"/>
              <a:t>		- Example: Increasing of number of educated youth</a:t>
            </a:r>
          </a:p>
          <a:p>
            <a:pPr marL="274320" indent="-274320" eaLnBrk="1" fontAlgn="auto" hangingPunct="1">
              <a:spcAft>
                <a:spcPts val="0"/>
              </a:spcAft>
              <a:buClr>
                <a:schemeClr val="accent3"/>
              </a:buClr>
              <a:buFont typeface="Wingdings 2"/>
              <a:buNone/>
              <a:defRPr/>
            </a:pPr>
            <a:endParaRPr lang="en-CA" sz="3200" i="1" dirty="0" smtClean="0"/>
          </a:p>
          <a:p>
            <a:pPr marL="274320" indent="-274320" eaLnBrk="1" fontAlgn="auto" hangingPunct="1">
              <a:spcAft>
                <a:spcPts val="0"/>
              </a:spcAft>
              <a:buClr>
                <a:schemeClr val="accent3"/>
              </a:buClr>
              <a:buFont typeface="Wingdings 2"/>
              <a:buNone/>
              <a:defRPr/>
            </a:pPr>
            <a:r>
              <a:rPr lang="en-CA" sz="3200" i="1" dirty="0" smtClean="0"/>
              <a:t>6. </a:t>
            </a:r>
            <a:r>
              <a:rPr lang="en-CA" sz="3200" b="1" u="sng" dirty="0" smtClean="0"/>
              <a:t>Perceptual changes</a:t>
            </a:r>
            <a:r>
              <a:rPr lang="en-CA" sz="3200" dirty="0" smtClean="0"/>
              <a:t>: changes that occur in people’s interpretation of facts and concepts. Cost major shift in ideas to take place.</a:t>
            </a:r>
          </a:p>
          <a:p>
            <a:pPr marL="274320" indent="-274320" eaLnBrk="1" fontAlgn="auto" hangingPunct="1">
              <a:spcAft>
                <a:spcPts val="0"/>
              </a:spcAft>
              <a:buClr>
                <a:schemeClr val="accent3"/>
              </a:buClr>
              <a:buFont typeface="Wingdings 2"/>
              <a:buNone/>
              <a:defRPr/>
            </a:pPr>
            <a:r>
              <a:rPr lang="en-US" sz="3200" dirty="0" smtClean="0"/>
              <a:t>		- </a:t>
            </a:r>
            <a:r>
              <a:rPr lang="en-US" sz="3200" i="1" dirty="0" smtClean="0"/>
              <a:t>Health concerns</a:t>
            </a:r>
          </a:p>
          <a:p>
            <a:pPr marL="274320" indent="-274320" eaLnBrk="1" fontAlgn="auto" hangingPunct="1">
              <a:spcAft>
                <a:spcPts val="0"/>
              </a:spcAft>
              <a:buClr>
                <a:schemeClr val="accent3"/>
              </a:buClr>
              <a:buFont typeface="Wingdings 2"/>
              <a:buNone/>
              <a:defRPr/>
            </a:pPr>
            <a:r>
              <a:rPr lang="en-US" sz="3200" i="1" dirty="0" smtClean="0"/>
              <a:t>		- Desire of people to better use their free time</a:t>
            </a:r>
          </a:p>
          <a:p>
            <a:pPr marL="274320" indent="-274320" eaLnBrk="1" fontAlgn="auto" hangingPunct="1">
              <a:spcAft>
                <a:spcPts val="0"/>
              </a:spcAft>
              <a:buClr>
                <a:schemeClr val="accent3"/>
              </a:buClr>
              <a:buFont typeface="Wingdings 2"/>
              <a:buNone/>
              <a:defRPr/>
            </a:pPr>
            <a:r>
              <a:rPr lang="en-US" sz="3200" i="1" dirty="0" smtClean="0"/>
              <a:t>		- Acceptance of new technology: resistance, traditions</a:t>
            </a:r>
          </a:p>
          <a:p>
            <a:pPr marL="274320" indent="-274320" eaLnBrk="1" fontAlgn="auto" hangingPunct="1">
              <a:spcAft>
                <a:spcPts val="0"/>
              </a:spcAft>
              <a:buClr>
                <a:schemeClr val="accent3"/>
              </a:buClr>
              <a:buFont typeface="Wingdings 2"/>
              <a:buNone/>
              <a:defRPr/>
            </a:pPr>
            <a:endParaRPr lang="en-CA" sz="3200" dirty="0" smtClean="0"/>
          </a:p>
          <a:p>
            <a:pPr marL="274320" indent="-274320" eaLnBrk="1" fontAlgn="auto" hangingPunct="1">
              <a:spcAft>
                <a:spcPts val="0"/>
              </a:spcAft>
              <a:buClr>
                <a:schemeClr val="accent3"/>
              </a:buClr>
              <a:buFont typeface="Wingdings 2"/>
              <a:buNone/>
              <a:defRPr/>
            </a:pPr>
            <a:r>
              <a:rPr lang="en-CA" sz="3200" dirty="0" smtClean="0"/>
              <a:t>7. </a:t>
            </a:r>
            <a:r>
              <a:rPr lang="en-CA" sz="3200" b="1" u="sng" dirty="0" smtClean="0"/>
              <a:t>Knowledge-based concepts</a:t>
            </a:r>
            <a:r>
              <a:rPr lang="en-CA" sz="3200" dirty="0" smtClean="0"/>
              <a:t>, both scientific and non-scientific:</a:t>
            </a:r>
          </a:p>
          <a:p>
            <a:pPr marL="274320" indent="-274320" eaLnBrk="1" fontAlgn="auto" hangingPunct="1">
              <a:spcAft>
                <a:spcPts val="0"/>
              </a:spcAft>
              <a:buClr>
                <a:schemeClr val="accent3"/>
              </a:buClr>
              <a:buFont typeface="Wingdings 2"/>
              <a:buNone/>
              <a:defRPr/>
            </a:pPr>
            <a:r>
              <a:rPr lang="en-CA" sz="3200" dirty="0" smtClean="0"/>
              <a:t>	- Knowledge-based innovation is the “super-star” or entrepreneurship.</a:t>
            </a:r>
          </a:p>
          <a:p>
            <a:pPr marL="274320" indent="-274320" eaLnBrk="1" fontAlgn="auto" hangingPunct="1">
              <a:spcAft>
                <a:spcPts val="0"/>
              </a:spcAft>
              <a:buClr>
                <a:schemeClr val="accent3"/>
              </a:buClr>
              <a:buFont typeface="Wingdings 2"/>
              <a:buNone/>
              <a:defRPr/>
            </a:pPr>
            <a:r>
              <a:rPr lang="en-US" sz="3200" dirty="0" smtClean="0"/>
              <a:t>	- Require the longest time period between initiation and market implementation because of the need for testing and modification.</a:t>
            </a:r>
          </a:p>
          <a:p>
            <a:pPr marL="274320" indent="-274320" eaLnBrk="1" fontAlgn="auto" hangingPunct="1">
              <a:spcAft>
                <a:spcPts val="0"/>
              </a:spcAft>
              <a:buClr>
                <a:schemeClr val="accent3"/>
              </a:buClr>
              <a:buFont typeface="Wingdings 2"/>
              <a:buNone/>
              <a:defRPr/>
            </a:pPr>
            <a:r>
              <a:rPr lang="en-US" sz="3200" i="1" dirty="0" smtClean="0"/>
              <a:t>	</a:t>
            </a:r>
            <a:endParaRPr lang="en-CA" sz="1900" i="1" dirty="0" smtClean="0"/>
          </a:p>
          <a:p>
            <a:pPr marL="274320" indent="-274320" eaLnBrk="1" fontAlgn="auto" hangingPunct="1">
              <a:spcAft>
                <a:spcPts val="0"/>
              </a:spcAft>
              <a:buClr>
                <a:schemeClr val="accent3"/>
              </a:buClr>
              <a:buFont typeface="Wingdings 2"/>
              <a:buChar char=""/>
              <a:defRPr/>
            </a:pPr>
            <a:endParaRPr lang="en-CA" dirty="0"/>
          </a:p>
        </p:txBody>
      </p:sp>
      <p:sp>
        <p:nvSpPr>
          <p:cNvPr id="4" name="Slide Number Placeholder 3"/>
          <p:cNvSpPr>
            <a:spLocks noGrp="1"/>
          </p:cNvSpPr>
          <p:nvPr>
            <p:ph type="sldNum" sz="quarter" idx="12"/>
          </p:nvPr>
        </p:nvSpPr>
        <p:spPr/>
        <p:txBody>
          <a:bodyPr/>
          <a:lstStyle/>
          <a:p>
            <a:pPr>
              <a:defRPr/>
            </a:pPr>
            <a:fld id="{AD8E77E6-745A-4B41-86B8-0CEA4F4426A8}" type="slidenum">
              <a:rPr lang="en-US"/>
              <a:pPr>
                <a:defRPr/>
              </a:pPr>
              <a:t>21</a:t>
            </a:fld>
            <a:endParaRPr lang="en-US"/>
          </a:p>
        </p:txBody>
      </p:sp>
    </p:spTree>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066800"/>
          </a:xfrm>
        </p:spPr>
        <p:txBody>
          <a:bodyPr/>
          <a:lstStyle/>
          <a:p>
            <a:pPr algn="ctr"/>
            <a:r>
              <a:rPr lang="en-US" sz="3600" dirty="0" smtClean="0"/>
              <a:t>Example: consumer needs as a source of innovation</a:t>
            </a:r>
            <a:endParaRPr lang="en-CA" sz="3600" dirty="0"/>
          </a:p>
        </p:txBody>
      </p:sp>
      <p:sp>
        <p:nvSpPr>
          <p:cNvPr id="3" name="Content Placeholder 2"/>
          <p:cNvSpPr>
            <a:spLocks noGrp="1"/>
          </p:cNvSpPr>
          <p:nvPr>
            <p:ph idx="1"/>
          </p:nvPr>
        </p:nvSpPr>
        <p:spPr>
          <a:xfrm>
            <a:off x="304800" y="1524000"/>
            <a:ext cx="8382000" cy="4800601"/>
          </a:xfrm>
        </p:spPr>
        <p:txBody>
          <a:bodyPr/>
          <a:lstStyle/>
          <a:p>
            <a:pPr marL="609600" indent="-609600" eaLnBrk="1" fontAlgn="auto" hangingPunct="1">
              <a:lnSpc>
                <a:spcPct val="80000"/>
              </a:lnSpc>
              <a:spcAft>
                <a:spcPts val="0"/>
              </a:spcAft>
              <a:buClr>
                <a:schemeClr val="accent3"/>
              </a:buClr>
              <a:buFont typeface="Wingdings 2"/>
              <a:buNone/>
              <a:defRPr/>
            </a:pPr>
            <a:r>
              <a:rPr lang="en-US" sz="2400" b="1" u="sng" dirty="0" smtClean="0"/>
              <a:t>Max Braun</a:t>
            </a:r>
            <a:endParaRPr lang="en-CA" sz="2400" b="1" u="sng" dirty="0" smtClean="0"/>
          </a:p>
          <a:p>
            <a:pPr marL="274320" indent="-274320" eaLnBrk="1" fontAlgn="auto" hangingPunct="1">
              <a:spcAft>
                <a:spcPts val="0"/>
              </a:spcAft>
              <a:buClr>
                <a:schemeClr val="accent3"/>
              </a:buClr>
              <a:buFont typeface="Wingdings 2"/>
              <a:buNone/>
              <a:defRPr/>
            </a:pPr>
            <a:r>
              <a:rPr lang="en-CA" sz="2400" dirty="0" smtClean="0"/>
              <a:t>         - </a:t>
            </a:r>
            <a:r>
              <a:rPr lang="en-CA" sz="2200" dirty="0" smtClean="0"/>
              <a:t>Established a small engineering shop in Frankfurt</a:t>
            </a:r>
            <a:r>
              <a:rPr lang="en-CA" sz="2200" u="sng" dirty="0" smtClean="0">
                <a:hlinkClick r:id="rId2" tooltip="Frankfurt am Main"/>
              </a:rPr>
              <a:t> </a:t>
            </a:r>
            <a:r>
              <a:rPr lang="en-CA" sz="2200" dirty="0" smtClean="0"/>
              <a:t>in 1921. </a:t>
            </a:r>
          </a:p>
          <a:p>
            <a:pPr marL="274320" indent="-274320" eaLnBrk="1" fontAlgn="auto" hangingPunct="1">
              <a:spcAft>
                <a:spcPts val="0"/>
              </a:spcAft>
              <a:buClr>
                <a:schemeClr val="accent3"/>
              </a:buClr>
              <a:buFont typeface="Wingdings 2"/>
              <a:buNone/>
              <a:defRPr/>
            </a:pPr>
            <a:r>
              <a:rPr lang="en-CA" sz="2200" dirty="0" smtClean="0"/>
              <a:t>	      - In 1923 he began producing components for radio sets. </a:t>
            </a:r>
          </a:p>
          <a:p>
            <a:pPr marL="274320" indent="-274320" eaLnBrk="1" fontAlgn="auto" hangingPunct="1">
              <a:spcAft>
                <a:spcPts val="0"/>
              </a:spcAft>
              <a:buClr>
                <a:schemeClr val="accent3"/>
              </a:buClr>
              <a:buFont typeface="Wingdings 2"/>
              <a:buNone/>
              <a:defRPr/>
            </a:pPr>
            <a:r>
              <a:rPr lang="en-CA" sz="2200" dirty="0" smtClean="0"/>
              <a:t>          - 1950s marked the beginning of the product that Braun is most known for today: the electrical shaver. </a:t>
            </a:r>
          </a:p>
          <a:p>
            <a:pPr marL="274320" indent="-274320" eaLnBrk="1" fontAlgn="auto" hangingPunct="1">
              <a:spcAft>
                <a:spcPts val="0"/>
              </a:spcAft>
              <a:buClr>
                <a:schemeClr val="accent3"/>
              </a:buClr>
              <a:buFont typeface="Wingdings 2"/>
              <a:buNone/>
              <a:defRPr/>
            </a:pPr>
            <a:r>
              <a:rPr lang="en-CA" sz="2200" dirty="0" smtClean="0"/>
              <a:t>          - By the 1970s, Braun had begun to focus on home consumer appliances, including shavers, coffee makers, razors, clocks, and radios.  </a:t>
            </a:r>
          </a:p>
          <a:p>
            <a:pPr marL="274320" indent="-274320" eaLnBrk="1" fontAlgn="auto" hangingPunct="1">
              <a:spcAft>
                <a:spcPts val="0"/>
              </a:spcAft>
              <a:buClr>
                <a:schemeClr val="accent3"/>
              </a:buClr>
              <a:buFont typeface="Wingdings 2"/>
              <a:buNone/>
              <a:defRPr/>
            </a:pPr>
            <a:r>
              <a:rPr lang="en-CA" sz="2200" dirty="0" smtClean="0"/>
              <a:t>          - 1982, Gillette Group moved to integrate Braun with the parent company by taking full control over its operations.</a:t>
            </a:r>
          </a:p>
          <a:p>
            <a:pPr marL="274320" indent="-274320" eaLnBrk="1" fontAlgn="auto" hangingPunct="1">
              <a:spcAft>
                <a:spcPts val="0"/>
              </a:spcAft>
              <a:buClr>
                <a:schemeClr val="accent3"/>
              </a:buClr>
              <a:buFont typeface="Wingdings 2"/>
              <a:buNone/>
              <a:defRPr/>
            </a:pPr>
            <a:r>
              <a:rPr lang="en-CA" sz="2200" dirty="0" smtClean="0"/>
              <a:t>          - Many of his designs - coffee makers, calculators, radios and razors - have found a permanent home at the Museum of Modern Art.</a:t>
            </a:r>
            <a:endParaRPr lang="en-US" sz="2200" dirty="0" smtClean="0"/>
          </a:p>
          <a:p>
            <a:endParaRPr lang="en-CA" sz="2400" dirty="0"/>
          </a:p>
        </p:txBody>
      </p:sp>
      <p:sp>
        <p:nvSpPr>
          <p:cNvPr id="4" name="Slide Number Placeholder 3"/>
          <p:cNvSpPr>
            <a:spLocks noGrp="1"/>
          </p:cNvSpPr>
          <p:nvPr>
            <p:ph type="sldNum" sz="quarter" idx="12"/>
          </p:nvPr>
        </p:nvSpPr>
        <p:spPr/>
        <p:txBody>
          <a:bodyPr/>
          <a:lstStyle/>
          <a:p>
            <a:pPr>
              <a:defRPr/>
            </a:pPr>
            <a:fld id="{E5ECF517-AA9A-4EA8-8CEE-FCB2673EC106}"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229600" cy="838200"/>
          </a:xfrm>
        </p:spPr>
        <p:txBody>
          <a:bodyPr>
            <a:normAutofit/>
          </a:bodyPr>
          <a:lstStyle/>
          <a:p>
            <a:pPr eaLnBrk="1" fontAlgn="auto" hangingPunct="1">
              <a:spcAft>
                <a:spcPts val="0"/>
              </a:spcAft>
              <a:defRPr/>
            </a:pPr>
            <a:r>
              <a:rPr lang="en-US" dirty="0" smtClean="0"/>
              <a:t>Example: sources of innovation</a:t>
            </a:r>
            <a:endParaRPr lang="en-CA" dirty="0"/>
          </a:p>
        </p:txBody>
      </p:sp>
      <p:sp>
        <p:nvSpPr>
          <p:cNvPr id="3" name="Content Placeholder 2"/>
          <p:cNvSpPr>
            <a:spLocks noGrp="1"/>
          </p:cNvSpPr>
          <p:nvPr>
            <p:ph idx="1"/>
          </p:nvPr>
        </p:nvSpPr>
        <p:spPr>
          <a:xfrm>
            <a:off x="381000" y="1447800"/>
            <a:ext cx="8458200" cy="5257800"/>
          </a:xfrm>
        </p:spPr>
        <p:txBody>
          <a:bodyPr>
            <a:normAutofit fontScale="92500" lnSpcReduction="20000"/>
          </a:bodyPr>
          <a:lstStyle/>
          <a:p>
            <a:pPr marL="274320" indent="-274320" eaLnBrk="1" fontAlgn="auto" hangingPunct="1">
              <a:spcAft>
                <a:spcPts val="0"/>
              </a:spcAft>
              <a:buClr>
                <a:schemeClr val="accent3"/>
              </a:buClr>
              <a:buFont typeface="Wingdings 2"/>
              <a:buChar char=""/>
              <a:defRPr/>
            </a:pPr>
            <a:r>
              <a:rPr lang="en-CA" sz="3200" b="1" u="sng" dirty="0" smtClean="0"/>
              <a:t>Fred Smith </a:t>
            </a:r>
            <a:r>
              <a:rPr lang="en-CA" sz="2800" b="1" dirty="0" smtClean="0"/>
              <a:t>(1944_ _ )</a:t>
            </a:r>
          </a:p>
          <a:p>
            <a:pPr marL="274320" indent="-274320" eaLnBrk="1" fontAlgn="auto" hangingPunct="1">
              <a:spcAft>
                <a:spcPts val="0"/>
              </a:spcAft>
              <a:buClr>
                <a:schemeClr val="accent3"/>
              </a:buClr>
              <a:buFont typeface="Wingdings 2"/>
              <a:buNone/>
              <a:defRPr/>
            </a:pPr>
            <a:r>
              <a:rPr lang="en-CA" sz="2800" b="1" dirty="0" smtClean="0"/>
              <a:t>    Federal Express (FedEx)</a:t>
            </a:r>
          </a:p>
          <a:p>
            <a:pPr marL="274320" indent="-274320" eaLnBrk="1" fontAlgn="auto" hangingPunct="1">
              <a:spcAft>
                <a:spcPts val="0"/>
              </a:spcAft>
              <a:buClr>
                <a:schemeClr val="accent3"/>
              </a:buClr>
              <a:buFont typeface="Wingdings" pitchFamily="2" charset="2"/>
              <a:buChar char="v"/>
              <a:defRPr/>
            </a:pPr>
            <a:r>
              <a:rPr lang="en-CA" sz="2800" dirty="0" smtClean="0"/>
              <a:t>The first overnight express delivery</a:t>
            </a:r>
          </a:p>
          <a:p>
            <a:pPr marL="274320" indent="-274320" eaLnBrk="1" fontAlgn="auto" hangingPunct="1">
              <a:spcAft>
                <a:spcPts val="0"/>
              </a:spcAft>
              <a:buClr>
                <a:schemeClr val="accent3"/>
              </a:buClr>
              <a:buFont typeface="Wingdings 2"/>
              <a:buNone/>
              <a:defRPr/>
            </a:pPr>
            <a:r>
              <a:rPr lang="en-CA" sz="2800" dirty="0" smtClean="0"/>
              <a:t>company in the world.</a:t>
            </a:r>
          </a:p>
          <a:p>
            <a:pPr marL="274320" indent="-274320" eaLnBrk="1" fontAlgn="auto" hangingPunct="1">
              <a:spcAft>
                <a:spcPts val="0"/>
              </a:spcAft>
              <a:buClr>
                <a:schemeClr val="accent3"/>
              </a:buClr>
              <a:buFont typeface="Wingdings" pitchFamily="2" charset="2"/>
              <a:buChar char="v"/>
              <a:defRPr/>
            </a:pPr>
            <a:r>
              <a:rPr lang="en-CA" sz="2800" dirty="0" smtClean="0"/>
              <a:t>The largest in the US.</a:t>
            </a:r>
          </a:p>
          <a:p>
            <a:pPr marL="274320" indent="-274320" eaLnBrk="1" fontAlgn="auto" hangingPunct="1">
              <a:spcAft>
                <a:spcPts val="0"/>
              </a:spcAft>
              <a:buClr>
                <a:schemeClr val="accent3"/>
              </a:buClr>
              <a:buFont typeface="Wingdings" pitchFamily="2" charset="2"/>
              <a:buChar char="v"/>
              <a:defRPr/>
            </a:pPr>
            <a:r>
              <a:rPr lang="en-CA" sz="2800" dirty="0" smtClean="0"/>
              <a:t>While attending Yale, Fred wrote a paper for an economics class, outlining overnight delivery service.</a:t>
            </a:r>
          </a:p>
          <a:p>
            <a:pPr marL="274320" indent="-274320" eaLnBrk="1" fontAlgn="auto" hangingPunct="1">
              <a:spcAft>
                <a:spcPts val="0"/>
              </a:spcAft>
              <a:buClr>
                <a:schemeClr val="accent3"/>
              </a:buClr>
              <a:buFont typeface="Wingdings" pitchFamily="2" charset="2"/>
              <a:buChar char="v"/>
              <a:defRPr/>
            </a:pPr>
            <a:r>
              <a:rPr lang="en-CA" sz="2800" dirty="0" smtClean="0"/>
              <a:t>Federal Express founded with his $4 million inheritance (about $21 million in 2008 dollars) and raised $91 million (about $484 million in 2008 dollars) in venture capital.</a:t>
            </a:r>
            <a:endParaRPr lang="en-CA" sz="3000" dirty="0" smtClean="0"/>
          </a:p>
          <a:p>
            <a:pPr marL="274320" indent="-274320" eaLnBrk="1" fontAlgn="auto" hangingPunct="1">
              <a:spcAft>
                <a:spcPts val="0"/>
              </a:spcAft>
              <a:buClr>
                <a:schemeClr val="accent3"/>
              </a:buClr>
              <a:buFont typeface="Wingdings" pitchFamily="2" charset="2"/>
              <a:buChar char="v"/>
              <a:defRPr/>
            </a:pPr>
            <a:r>
              <a:rPr lang="en-CA" sz="3000" dirty="0" smtClean="0"/>
              <a:t>Awarded "CEO of the Year 2004" by Chief Executive Magazine.</a:t>
            </a:r>
          </a:p>
          <a:p>
            <a:pPr marL="274320" indent="-274320" eaLnBrk="1" fontAlgn="auto" hangingPunct="1">
              <a:spcAft>
                <a:spcPts val="0"/>
              </a:spcAft>
              <a:buClr>
                <a:schemeClr val="accent3"/>
              </a:buClr>
              <a:buFont typeface="Wingdings" pitchFamily="2" charset="2"/>
              <a:buChar char="v"/>
              <a:defRPr/>
            </a:pPr>
            <a:endParaRPr lang="en-CA" sz="3000" dirty="0" smtClean="0"/>
          </a:p>
          <a:p>
            <a:pPr marL="274320" indent="-274320" eaLnBrk="1" fontAlgn="auto" hangingPunct="1">
              <a:spcAft>
                <a:spcPts val="0"/>
              </a:spcAft>
              <a:buClr>
                <a:schemeClr val="accent3"/>
              </a:buClr>
              <a:buFont typeface="Wingdings 2"/>
              <a:buChar char=""/>
              <a:defRPr/>
            </a:pPr>
            <a:endParaRPr lang="en-CA" dirty="0"/>
          </a:p>
        </p:txBody>
      </p:sp>
      <p:sp>
        <p:nvSpPr>
          <p:cNvPr id="4" name="Slide Number Placeholder 3"/>
          <p:cNvSpPr>
            <a:spLocks noGrp="1"/>
          </p:cNvSpPr>
          <p:nvPr>
            <p:ph type="sldNum" sz="quarter" idx="12"/>
          </p:nvPr>
        </p:nvSpPr>
        <p:spPr/>
        <p:txBody>
          <a:bodyPr/>
          <a:lstStyle/>
          <a:p>
            <a:pPr>
              <a:defRPr/>
            </a:pPr>
            <a:fld id="{9895B10B-7778-4635-AA9F-B9A9F206D921}" type="slidenum">
              <a:rPr lang="en-US"/>
              <a:pPr>
                <a:defRPr/>
              </a:pPr>
              <a:t>23</a:t>
            </a:fld>
            <a:endParaRPr lang="en-US"/>
          </a:p>
        </p:txBody>
      </p:sp>
      <p:pic>
        <p:nvPicPr>
          <p:cNvPr id="37893" name="Picture 4" descr="fedex3.jpg"/>
          <p:cNvPicPr>
            <a:picLocks noChangeAspect="1"/>
          </p:cNvPicPr>
          <p:nvPr/>
        </p:nvPicPr>
        <p:blipFill>
          <a:blip r:embed="rId2" cstate="print"/>
          <a:srcRect/>
          <a:stretch>
            <a:fillRect/>
          </a:stretch>
        </p:blipFill>
        <p:spPr bwMode="auto">
          <a:xfrm>
            <a:off x="5943600" y="1066800"/>
            <a:ext cx="2933700" cy="2428875"/>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381000" y="304800"/>
            <a:ext cx="8229600" cy="914400"/>
          </a:xfrm>
        </p:spPr>
        <p:txBody>
          <a:bodyPr/>
          <a:lstStyle/>
          <a:p>
            <a:pPr eaLnBrk="1" hangingPunct="1"/>
            <a:r>
              <a:rPr lang="en-CA" dirty="0" smtClean="0"/>
              <a:t>Sources of new ideas: example</a:t>
            </a:r>
          </a:p>
        </p:txBody>
      </p:sp>
      <p:sp>
        <p:nvSpPr>
          <p:cNvPr id="30723" name="Content Placeholder 2"/>
          <p:cNvSpPr>
            <a:spLocks noGrp="1"/>
          </p:cNvSpPr>
          <p:nvPr>
            <p:ph idx="1"/>
          </p:nvPr>
        </p:nvSpPr>
        <p:spPr>
          <a:xfrm>
            <a:off x="533400" y="1600200"/>
            <a:ext cx="8229600" cy="4648200"/>
          </a:xfrm>
        </p:spPr>
        <p:txBody>
          <a:bodyPr/>
          <a:lstStyle/>
          <a:p>
            <a:pPr eaLnBrk="1" hangingPunct="1"/>
            <a:r>
              <a:rPr lang="en-CA" b="1" smtClean="0"/>
              <a:t>IKEA ((Ingvar Kamprad Elmtaryd Agunnaryd</a:t>
            </a:r>
            <a:r>
              <a:rPr lang="en-CA" smtClean="0"/>
              <a:t>) </a:t>
            </a:r>
          </a:p>
          <a:p>
            <a:pPr eaLnBrk="1" hangingPunct="1">
              <a:buFont typeface="Wingdings 2" pitchFamily="18" charset="2"/>
              <a:buNone/>
            </a:pPr>
            <a:r>
              <a:rPr lang="en-CA" smtClean="0"/>
              <a:t>- stylish, functional and cost effective</a:t>
            </a:r>
          </a:p>
          <a:p>
            <a:pPr eaLnBrk="1" hangingPunct="1">
              <a:buFont typeface="Wingdings 2" pitchFamily="18" charset="2"/>
              <a:buNone/>
            </a:pPr>
            <a:r>
              <a:rPr lang="en-CA" smtClean="0"/>
              <a:t>- packed flat: creates savings for everyone involved, reducing manufacturing costs, and shipping and storage costs, resulting in lower prices for the consumer. </a:t>
            </a:r>
          </a:p>
          <a:p>
            <a:pPr eaLnBrk="1" hangingPunct="1"/>
            <a:endParaRPr lang="en-CA" smtClean="0"/>
          </a:p>
        </p:txBody>
      </p:sp>
      <p:sp>
        <p:nvSpPr>
          <p:cNvPr id="4" name="Slide Number Placeholder 3"/>
          <p:cNvSpPr>
            <a:spLocks noGrp="1"/>
          </p:cNvSpPr>
          <p:nvPr>
            <p:ph type="sldNum" sz="quarter" idx="12"/>
          </p:nvPr>
        </p:nvSpPr>
        <p:spPr/>
        <p:txBody>
          <a:bodyPr/>
          <a:lstStyle/>
          <a:p>
            <a:pPr>
              <a:defRPr/>
            </a:pPr>
            <a:fld id="{0A58163C-21A8-48D7-A1BB-ACFF17FFAB7A}" type="slidenum">
              <a:rPr lang="en-US"/>
              <a:pPr>
                <a:defRPr/>
              </a:pPr>
              <a:t>24</a:t>
            </a:fld>
            <a:endParaRPr lang="en-US"/>
          </a:p>
        </p:txBody>
      </p:sp>
      <p:pic>
        <p:nvPicPr>
          <p:cNvPr id="30725" name="Picture 4" descr="ikea.jpg"/>
          <p:cNvPicPr>
            <a:picLocks noChangeAspect="1"/>
          </p:cNvPicPr>
          <p:nvPr/>
        </p:nvPicPr>
        <p:blipFill>
          <a:blip r:embed="rId2" cstate="print"/>
          <a:srcRect/>
          <a:stretch>
            <a:fillRect/>
          </a:stretch>
        </p:blipFill>
        <p:spPr bwMode="auto">
          <a:xfrm>
            <a:off x="5486400" y="4191000"/>
            <a:ext cx="2667000" cy="1981200"/>
          </a:xfrm>
          <a:prstGeom prst="rect">
            <a:avLst/>
          </a:prstGeom>
          <a:noFill/>
          <a:ln w="9525">
            <a:noFill/>
            <a:miter lim="800000"/>
            <a:headEnd/>
            <a:tailEnd/>
          </a:ln>
        </p:spPr>
      </p:pic>
      <p:pic>
        <p:nvPicPr>
          <p:cNvPr id="30726" name="Picture 5" descr="200px-Ingvar_Kamprad.jpg"/>
          <p:cNvPicPr>
            <a:picLocks noChangeAspect="1"/>
          </p:cNvPicPr>
          <p:nvPr/>
        </p:nvPicPr>
        <p:blipFill>
          <a:blip r:embed="rId3" cstate="print"/>
          <a:srcRect/>
          <a:stretch>
            <a:fillRect/>
          </a:stretch>
        </p:blipFill>
        <p:spPr bwMode="auto">
          <a:xfrm>
            <a:off x="1295400" y="4267200"/>
            <a:ext cx="2286000" cy="22479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742950"/>
          </a:xfrm>
        </p:spPr>
        <p:txBody>
          <a:bodyPr/>
          <a:lstStyle/>
          <a:p>
            <a:pPr algn="ctr"/>
            <a:r>
              <a:rPr lang="en-US" b="1" dirty="0" smtClean="0"/>
              <a:t>VI. The creative process </a:t>
            </a:r>
            <a:endParaRPr lang="en-CA" b="1" dirty="0"/>
          </a:p>
        </p:txBody>
      </p:sp>
      <p:sp>
        <p:nvSpPr>
          <p:cNvPr id="3" name="Content Placeholder 2"/>
          <p:cNvSpPr>
            <a:spLocks noGrp="1"/>
          </p:cNvSpPr>
          <p:nvPr>
            <p:ph idx="1"/>
          </p:nvPr>
        </p:nvSpPr>
        <p:spPr>
          <a:xfrm>
            <a:off x="457200" y="1676401"/>
            <a:ext cx="8229600" cy="4648200"/>
          </a:xfrm>
        </p:spPr>
        <p:txBody>
          <a:bodyPr/>
          <a:lstStyle/>
          <a:p>
            <a:r>
              <a:rPr lang="en-US" dirty="0" smtClean="0"/>
              <a:t>Creativity is fundamental to innovation: important element of business management not only to arts</a:t>
            </a:r>
          </a:p>
          <a:p>
            <a:r>
              <a:rPr lang="en-US" dirty="0" smtClean="0"/>
              <a:t>Creativity refers to capacity of doing things differently, creating a completely new value</a:t>
            </a:r>
          </a:p>
          <a:p>
            <a:r>
              <a:rPr lang="en-US" dirty="0" smtClean="0"/>
              <a:t>Creativity is a distinct way of looking at the world that is often illogical.</a:t>
            </a:r>
          </a:p>
          <a:p>
            <a:endParaRPr lang="en-US" dirty="0" smtClean="0"/>
          </a:p>
          <a:p>
            <a:r>
              <a:rPr lang="en-US" dirty="0" smtClean="0"/>
              <a:t>Theodore Levitt: “</a:t>
            </a:r>
            <a:r>
              <a:rPr lang="en-GB" dirty="0" smtClean="0"/>
              <a:t>“</a:t>
            </a:r>
            <a:r>
              <a:rPr lang="en-GB" i="1" dirty="0" smtClean="0"/>
              <a:t>Creativity is thinking up new things. Innovation is doing new things</a:t>
            </a:r>
            <a:r>
              <a:rPr lang="en-GB" dirty="0" smtClean="0"/>
              <a:t>”.</a:t>
            </a:r>
          </a:p>
          <a:p>
            <a:endParaRPr lang="en-CA" dirty="0"/>
          </a:p>
        </p:txBody>
      </p:sp>
      <p:sp>
        <p:nvSpPr>
          <p:cNvPr id="4" name="Slide Number Placeholder 3"/>
          <p:cNvSpPr>
            <a:spLocks noGrp="1"/>
          </p:cNvSpPr>
          <p:nvPr>
            <p:ph type="sldNum" sz="quarter" idx="12"/>
          </p:nvPr>
        </p:nvSpPr>
        <p:spPr/>
        <p:txBody>
          <a:bodyPr/>
          <a:lstStyle/>
          <a:p>
            <a:pPr>
              <a:defRPr/>
            </a:pPr>
            <a:fld id="{E5ECF517-AA9A-4EA8-8CEE-FCB2673EC106}" type="slidenum">
              <a:rPr lang="en-US" smtClean="0"/>
              <a:pPr>
                <a:defRPr/>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838200"/>
          </a:xfrm>
        </p:spPr>
        <p:txBody>
          <a:bodyPr/>
          <a:lstStyle/>
          <a:p>
            <a:pPr algn="ctr"/>
            <a:r>
              <a:rPr lang="en-US" b="1" dirty="0" smtClean="0"/>
              <a:t>The creative thinking process</a:t>
            </a:r>
            <a:endParaRPr lang="en-CA" b="1" dirty="0"/>
          </a:p>
        </p:txBody>
      </p:sp>
      <p:graphicFrame>
        <p:nvGraphicFramePr>
          <p:cNvPr id="5" name="Content Placeholder 4"/>
          <p:cNvGraphicFramePr>
            <a:graphicFrameLocks noGrp="1"/>
          </p:cNvGraphicFramePr>
          <p:nvPr>
            <p:ph idx="1"/>
          </p:nvPr>
        </p:nvGraphicFramePr>
        <p:xfrm>
          <a:off x="457200" y="1676400"/>
          <a:ext cx="8229600"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pPr>
              <a:defRPr/>
            </a:pPr>
            <a:fld id="{E5ECF517-AA9A-4EA8-8CEE-FCB2673EC106}" type="slidenum">
              <a:rPr lang="en-US" smtClean="0"/>
              <a:pPr>
                <a:defRPr/>
              </a:pPr>
              <a:t>26</a:t>
            </a:fld>
            <a:endParaRPr lang="en-US"/>
          </a:p>
        </p:txBody>
      </p:sp>
      <p:cxnSp>
        <p:nvCxnSpPr>
          <p:cNvPr id="7" name="Straight Connector 6"/>
          <p:cNvCxnSpPr/>
          <p:nvPr/>
        </p:nvCxnSpPr>
        <p:spPr>
          <a:xfrm flipH="1">
            <a:off x="2667000" y="2514600"/>
            <a:ext cx="457200" cy="45720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2895600" y="4876800"/>
            <a:ext cx="609600" cy="45720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6096000" y="2590800"/>
            <a:ext cx="609600" cy="45720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5715000" y="4572000"/>
            <a:ext cx="685800" cy="68580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590550"/>
          </a:xfrm>
        </p:spPr>
        <p:txBody>
          <a:bodyPr/>
          <a:lstStyle/>
          <a:p>
            <a:pPr algn="ctr"/>
            <a:r>
              <a:rPr lang="en-US" dirty="0" smtClean="0"/>
              <a:t>Developing creativity</a:t>
            </a:r>
            <a:endParaRPr lang="en-CA" dirty="0"/>
          </a:p>
        </p:txBody>
      </p:sp>
      <p:sp>
        <p:nvSpPr>
          <p:cNvPr id="3" name="Content Placeholder 2"/>
          <p:cNvSpPr>
            <a:spLocks noGrp="1"/>
          </p:cNvSpPr>
          <p:nvPr>
            <p:ph idx="1"/>
          </p:nvPr>
        </p:nvSpPr>
        <p:spPr>
          <a:xfrm>
            <a:off x="457200" y="1524001"/>
            <a:ext cx="8229600" cy="4800600"/>
          </a:xfrm>
        </p:spPr>
        <p:txBody>
          <a:bodyPr/>
          <a:lstStyle/>
          <a:p>
            <a:r>
              <a:rPr lang="en-US" sz="2400" dirty="0" smtClean="0"/>
              <a:t>Use and develop both parts of your brains: think of a problem and solution both from the rational and irrational angle</a:t>
            </a:r>
          </a:p>
          <a:p>
            <a:r>
              <a:rPr lang="en-US" sz="2400" dirty="0" smtClean="0"/>
              <a:t>Look at the things and people in non-conventional way</a:t>
            </a:r>
          </a:p>
          <a:p>
            <a:r>
              <a:rPr lang="en-US" sz="2400" dirty="0" smtClean="0"/>
              <a:t>Make exercises putting  “nonsensical” things together, e.g. “imagine a restaurant with no waiters” (fast-food restaurants concept), “imagine moving tracks with no movers”  (U-Hall concept)</a:t>
            </a:r>
          </a:p>
          <a:p>
            <a:r>
              <a:rPr lang="en-US" sz="2400" dirty="0" smtClean="0"/>
              <a:t>Be curious and open</a:t>
            </a:r>
          </a:p>
          <a:p>
            <a:r>
              <a:rPr lang="en-US" sz="2400" dirty="0" smtClean="0"/>
              <a:t>Accumulate knowledge and analyze it</a:t>
            </a:r>
          </a:p>
          <a:p>
            <a:r>
              <a:rPr lang="en-US" sz="2400" dirty="0" smtClean="0"/>
              <a:t>Use your imagination</a:t>
            </a:r>
          </a:p>
          <a:p>
            <a:r>
              <a:rPr lang="en-US" sz="2400" dirty="0" smtClean="0"/>
              <a:t>Brainstorm							</a:t>
            </a:r>
            <a:r>
              <a:rPr lang="en-US" sz="2400" dirty="0" smtClean="0">
                <a:solidFill>
                  <a:srgbClr val="FF0000"/>
                </a:solidFill>
              </a:rPr>
              <a:t>p. 96</a:t>
            </a:r>
          </a:p>
          <a:p>
            <a:endParaRPr lang="en-US" dirty="0" smtClean="0"/>
          </a:p>
          <a:p>
            <a:endParaRPr lang="en-CA" dirty="0"/>
          </a:p>
        </p:txBody>
      </p:sp>
      <p:sp>
        <p:nvSpPr>
          <p:cNvPr id="4" name="Slide Number Placeholder 3"/>
          <p:cNvSpPr>
            <a:spLocks noGrp="1"/>
          </p:cNvSpPr>
          <p:nvPr>
            <p:ph type="sldNum" sz="quarter" idx="12"/>
          </p:nvPr>
        </p:nvSpPr>
        <p:spPr/>
        <p:txBody>
          <a:bodyPr/>
          <a:lstStyle/>
          <a:p>
            <a:pPr>
              <a:defRPr/>
            </a:pPr>
            <a:fld id="{E5ECF517-AA9A-4EA8-8CEE-FCB2673EC106}" type="slidenum">
              <a:rPr lang="en-US" smtClean="0"/>
              <a:pPr>
                <a:defRPr/>
              </a:pPr>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685800"/>
          </a:xfrm>
        </p:spPr>
        <p:txBody>
          <a:bodyPr/>
          <a:lstStyle/>
          <a:p>
            <a:pPr algn="ctr"/>
            <a:r>
              <a:rPr lang="en-US" dirty="0" smtClean="0"/>
              <a:t>Areas of creativity</a:t>
            </a:r>
            <a:endParaRPr lang="en-CA" dirty="0"/>
          </a:p>
        </p:txBody>
      </p:sp>
      <p:sp>
        <p:nvSpPr>
          <p:cNvPr id="3" name="Content Placeholder 2"/>
          <p:cNvSpPr>
            <a:spLocks noGrp="1"/>
          </p:cNvSpPr>
          <p:nvPr>
            <p:ph idx="1"/>
          </p:nvPr>
        </p:nvSpPr>
        <p:spPr>
          <a:xfrm>
            <a:off x="457200" y="1295400"/>
            <a:ext cx="8229600" cy="5029201"/>
          </a:xfrm>
        </p:spPr>
        <p:txBody>
          <a:bodyPr/>
          <a:lstStyle/>
          <a:p>
            <a:pPr marL="514350" indent="-514350">
              <a:buFont typeface="+mj-lt"/>
              <a:buAutoNum type="arabicPeriod"/>
            </a:pPr>
            <a:r>
              <a:rPr lang="en-US" b="1" dirty="0" smtClean="0"/>
              <a:t>Idea creativity </a:t>
            </a:r>
            <a:r>
              <a:rPr lang="en-US" dirty="0" smtClean="0"/>
              <a:t>(new concept)</a:t>
            </a:r>
          </a:p>
          <a:p>
            <a:pPr marL="514350" indent="-514350">
              <a:buFont typeface="+mj-lt"/>
              <a:buAutoNum type="arabicPeriod"/>
            </a:pPr>
            <a:r>
              <a:rPr lang="en-US" b="1" dirty="0" smtClean="0"/>
              <a:t>Material creativity </a:t>
            </a:r>
            <a:r>
              <a:rPr lang="en-US" dirty="0" smtClean="0"/>
              <a:t>(inventing and building tangible objects)</a:t>
            </a:r>
          </a:p>
          <a:p>
            <a:pPr marL="514350" indent="-514350">
              <a:buFont typeface="+mj-lt"/>
              <a:buAutoNum type="arabicPeriod"/>
            </a:pPr>
            <a:r>
              <a:rPr lang="en-US" b="1" dirty="0" smtClean="0"/>
              <a:t>Organization creativity </a:t>
            </a:r>
            <a:r>
              <a:rPr lang="en-US" dirty="0" smtClean="0"/>
              <a:t>(new organizational forms or approaches)</a:t>
            </a:r>
          </a:p>
          <a:p>
            <a:pPr marL="514350" indent="-514350">
              <a:buFont typeface="+mj-lt"/>
              <a:buAutoNum type="arabicPeriod"/>
            </a:pPr>
            <a:r>
              <a:rPr lang="en-US" b="1" dirty="0" smtClean="0"/>
              <a:t>Relationship creativity </a:t>
            </a:r>
            <a:r>
              <a:rPr lang="en-US" dirty="0" smtClean="0"/>
              <a:t>(innovative approach to achieving collaboration, cooperation, networking)</a:t>
            </a:r>
          </a:p>
          <a:p>
            <a:pPr marL="514350" indent="-514350">
              <a:buFont typeface="+mj-lt"/>
              <a:buAutoNum type="arabicPeriod"/>
            </a:pPr>
            <a:r>
              <a:rPr lang="en-US" b="1" dirty="0" smtClean="0"/>
              <a:t>Event creativity </a:t>
            </a:r>
            <a:r>
              <a:rPr lang="en-US" dirty="0" smtClean="0"/>
              <a:t>(changing ways in which an event is organized and people are involved)</a:t>
            </a:r>
          </a:p>
          <a:p>
            <a:pPr marL="514350" indent="-514350">
              <a:buFont typeface="+mj-lt"/>
              <a:buAutoNum type="arabicPeriod"/>
            </a:pPr>
            <a:r>
              <a:rPr lang="en-US" b="1" dirty="0" smtClean="0"/>
              <a:t>Inner creativity </a:t>
            </a:r>
            <a:r>
              <a:rPr lang="en-US" dirty="0" smtClean="0"/>
              <a:t>(inner openness to new approaches, thinking in different ways)</a:t>
            </a:r>
          </a:p>
          <a:p>
            <a:pPr marL="514350" indent="-514350">
              <a:buFont typeface="+mj-lt"/>
              <a:buAutoNum type="arabicPeriod"/>
            </a:pPr>
            <a:r>
              <a:rPr lang="en-US" b="1" dirty="0" smtClean="0"/>
              <a:t>Spontaneous creativity </a:t>
            </a:r>
            <a:r>
              <a:rPr lang="en-US" dirty="0" smtClean="0"/>
              <a:t>(“witty brains”)</a:t>
            </a:r>
          </a:p>
          <a:p>
            <a:pPr marL="514350" indent="-514350">
              <a:buFont typeface="+mj-lt"/>
              <a:buAutoNum type="arabicPeriod"/>
            </a:pPr>
            <a:endParaRPr lang="en-US" dirty="0" smtClean="0"/>
          </a:p>
          <a:p>
            <a:pPr marL="514350" indent="-514350">
              <a:buFont typeface="+mj-lt"/>
              <a:buAutoNum type="arabicPeriod"/>
            </a:pPr>
            <a:endParaRPr lang="en-CA" dirty="0"/>
          </a:p>
        </p:txBody>
      </p:sp>
      <p:sp>
        <p:nvSpPr>
          <p:cNvPr id="4" name="Slide Number Placeholder 3"/>
          <p:cNvSpPr>
            <a:spLocks noGrp="1"/>
          </p:cNvSpPr>
          <p:nvPr>
            <p:ph type="sldNum" sz="quarter" idx="12"/>
          </p:nvPr>
        </p:nvSpPr>
        <p:spPr/>
        <p:txBody>
          <a:bodyPr/>
          <a:lstStyle/>
          <a:p>
            <a:pPr>
              <a:defRPr/>
            </a:pPr>
            <a:fld id="{E5ECF517-AA9A-4EA8-8CEE-FCB2673EC106}" type="slidenum">
              <a:rPr lang="en-US" smtClean="0"/>
              <a:pPr>
                <a:defRPr/>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457200" y="228600"/>
            <a:ext cx="8229600" cy="914400"/>
          </a:xfrm>
          <a:solidFill>
            <a:srgbClr val="FF99CC"/>
          </a:solidFill>
        </p:spPr>
        <p:txBody>
          <a:bodyPr/>
          <a:lstStyle/>
          <a:p>
            <a:pPr algn="ctr"/>
            <a:r>
              <a:rPr lang="en-CA" sz="3600" smtClean="0">
                <a:solidFill>
                  <a:schemeClr val="tx1"/>
                </a:solidFill>
              </a:rPr>
              <a:t>Sources of new ideas: online tools</a:t>
            </a:r>
          </a:p>
        </p:txBody>
      </p:sp>
      <p:sp>
        <p:nvSpPr>
          <p:cNvPr id="40963" name="Content Placeholder 2"/>
          <p:cNvSpPr>
            <a:spLocks noGrp="1"/>
          </p:cNvSpPr>
          <p:nvPr>
            <p:ph idx="1"/>
          </p:nvPr>
        </p:nvSpPr>
        <p:spPr>
          <a:xfrm>
            <a:off x="457200" y="1295400"/>
            <a:ext cx="8458200" cy="5029200"/>
          </a:xfrm>
        </p:spPr>
        <p:txBody>
          <a:bodyPr/>
          <a:lstStyle/>
          <a:p>
            <a:pPr>
              <a:buFont typeface="Wingdings 2" pitchFamily="18" charset="2"/>
              <a:buNone/>
            </a:pPr>
            <a:r>
              <a:rPr lang="en-CA" b="1" u="sng" smtClean="0"/>
              <a:t>Mindmaps:</a:t>
            </a:r>
            <a:endParaRPr lang="en-CA" sz="2000" b="1" u="sng" smtClean="0"/>
          </a:p>
          <a:p>
            <a:r>
              <a:rPr lang="fr-FR" sz="2400" smtClean="0"/>
              <a:t>Mapul - </a:t>
            </a:r>
            <a:r>
              <a:rPr lang="fr-FR" sz="2400" u="sng" smtClean="0">
                <a:hlinkClick r:id="rId2"/>
              </a:rPr>
              <a:t>www.mapul.com</a:t>
            </a:r>
            <a:endParaRPr lang="en-CA" sz="2400" smtClean="0"/>
          </a:p>
          <a:p>
            <a:r>
              <a:rPr lang="fr-FR" sz="2400" smtClean="0"/>
              <a:t>Webspiration - </a:t>
            </a:r>
            <a:r>
              <a:rPr lang="fr-FR" sz="2400" u="sng" smtClean="0">
                <a:hlinkClick r:id="rId3"/>
              </a:rPr>
              <a:t>http://mywebspiration.com/</a:t>
            </a:r>
            <a:endParaRPr lang="en-CA" sz="2400" smtClean="0"/>
          </a:p>
          <a:p>
            <a:r>
              <a:rPr lang="fr-FR" sz="2400" smtClean="0"/>
              <a:t>Grifitty - </a:t>
            </a:r>
            <a:r>
              <a:rPr lang="fr-FR" sz="2400" u="sng" smtClean="0">
                <a:hlinkClick r:id="rId4"/>
              </a:rPr>
              <a:t>http://www.gliffy.com/</a:t>
            </a:r>
            <a:endParaRPr lang="en-CA" sz="2400" smtClean="0"/>
          </a:p>
          <a:p>
            <a:r>
              <a:rPr lang="fr-FR" sz="2400" smtClean="0"/>
              <a:t>Mindomo - </a:t>
            </a:r>
            <a:r>
              <a:rPr lang="fr-FR" sz="2400" u="sng" smtClean="0">
                <a:hlinkClick r:id="rId5"/>
              </a:rPr>
              <a:t>http://www.mindomo.com/</a:t>
            </a:r>
            <a:endParaRPr lang="en-CA" sz="2400" smtClean="0"/>
          </a:p>
          <a:p>
            <a:r>
              <a:rPr lang="fr-FR" sz="2400" smtClean="0"/>
              <a:t>Text2mindmap- </a:t>
            </a:r>
            <a:r>
              <a:rPr lang="fr-FR" sz="2400" u="sng" smtClean="0">
                <a:hlinkClick r:id="rId6"/>
              </a:rPr>
              <a:t>http://www.text2mindmap.com/</a:t>
            </a:r>
            <a:endParaRPr lang="en-CA" sz="2400" smtClean="0"/>
          </a:p>
          <a:p>
            <a:r>
              <a:rPr lang="en-CA" sz="2400" smtClean="0"/>
              <a:t>Bubbl.us - </a:t>
            </a:r>
            <a:r>
              <a:rPr lang="en-CA" sz="2400" u="sng" smtClean="0">
                <a:hlinkClick r:id="rId7"/>
              </a:rPr>
              <a:t>http://www.bubbl.us/</a:t>
            </a:r>
            <a:endParaRPr lang="en-CA" sz="2400" smtClean="0"/>
          </a:p>
          <a:p>
            <a:pPr>
              <a:buFont typeface="Wingdings 2" pitchFamily="18" charset="2"/>
              <a:buNone/>
            </a:pPr>
            <a:r>
              <a:rPr lang="en-CA" b="1" u="sng" smtClean="0"/>
              <a:t>Keywords: visual dictionaries</a:t>
            </a:r>
            <a:r>
              <a:rPr lang="en-CA" b="1" smtClean="0"/>
              <a:t>:</a:t>
            </a:r>
          </a:p>
          <a:p>
            <a:r>
              <a:rPr lang="en-CA" sz="2400" smtClean="0"/>
              <a:t>Visuwords: online graphical dictionary for generating ideas: </a:t>
            </a:r>
            <a:r>
              <a:rPr lang="en-CA" sz="2400" u="sng" smtClean="0">
                <a:hlinkClick r:id="rId8"/>
              </a:rPr>
              <a:t>http://www.visuwords.com/</a:t>
            </a:r>
            <a:endParaRPr lang="en-CA" sz="2400" smtClean="0"/>
          </a:p>
          <a:p>
            <a:r>
              <a:rPr lang="en-CA" sz="2400" smtClean="0"/>
              <a:t>Lexipedia: </a:t>
            </a:r>
            <a:r>
              <a:rPr lang="en-CA" sz="2400" u="sng" smtClean="0">
                <a:hlinkClick r:id="rId9"/>
              </a:rPr>
              <a:t>http://www.lexipedia.com/english/learning</a:t>
            </a:r>
            <a:endParaRPr lang="en-CA" sz="2400" smtClean="0"/>
          </a:p>
          <a:p>
            <a:r>
              <a:rPr lang="en-CA" sz="2400" smtClean="0"/>
              <a:t>Eye  Pooler: </a:t>
            </a:r>
            <a:r>
              <a:rPr lang="en-CA" sz="2400" u="sng" smtClean="0">
                <a:hlinkClick r:id="rId10"/>
              </a:rPr>
              <a:t>http://eyeplorer.com/show</a:t>
            </a:r>
            <a:endParaRPr lang="en-CA" sz="2400" u="sng" smtClean="0"/>
          </a:p>
          <a:p>
            <a:endParaRPr lang="en-CA" u="sng" smtClean="0"/>
          </a:p>
          <a:p>
            <a:endParaRPr lang="en-CA" smtClean="0"/>
          </a:p>
          <a:p>
            <a:endParaRPr lang="en-CA" smtClean="0"/>
          </a:p>
        </p:txBody>
      </p:sp>
      <p:sp>
        <p:nvSpPr>
          <p:cNvPr id="4" name="Slide Number Placeholder 3"/>
          <p:cNvSpPr>
            <a:spLocks noGrp="1"/>
          </p:cNvSpPr>
          <p:nvPr>
            <p:ph type="sldNum" sz="quarter" idx="12"/>
          </p:nvPr>
        </p:nvSpPr>
        <p:spPr/>
        <p:txBody>
          <a:bodyPr/>
          <a:lstStyle/>
          <a:p>
            <a:pPr>
              <a:defRPr/>
            </a:pPr>
            <a:fld id="{DC5C5B8B-4B7B-47DD-A367-546110BEDD61}" type="slidenum">
              <a:rPr lang="en-US" smtClean="0"/>
              <a:pPr>
                <a:defRPr/>
              </a:pPr>
              <a:t>29</a:t>
            </a:fld>
            <a:endParaRPr lang="en-US"/>
          </a:p>
        </p:txBody>
      </p:sp>
    </p:spTree>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57200" y="704850"/>
            <a:ext cx="8229600" cy="666750"/>
          </a:xfrm>
        </p:spPr>
        <p:txBody>
          <a:bodyPr/>
          <a:lstStyle/>
          <a:p>
            <a:pPr algn="ctr"/>
            <a:r>
              <a:rPr lang="en-US" smtClean="0"/>
              <a:t>Summary</a:t>
            </a:r>
            <a:endParaRPr lang="en-CA" smtClean="0"/>
          </a:p>
        </p:txBody>
      </p:sp>
      <p:sp>
        <p:nvSpPr>
          <p:cNvPr id="41987" name="Content Placeholder 2"/>
          <p:cNvSpPr>
            <a:spLocks noGrp="1"/>
          </p:cNvSpPr>
          <p:nvPr>
            <p:ph idx="1"/>
          </p:nvPr>
        </p:nvSpPr>
        <p:spPr>
          <a:xfrm>
            <a:off x="457200" y="1447800"/>
            <a:ext cx="8229600" cy="4876800"/>
          </a:xfrm>
        </p:spPr>
        <p:txBody>
          <a:bodyPr/>
          <a:lstStyle/>
          <a:p>
            <a:pPr eaLnBrk="1" hangingPunct="1"/>
            <a:r>
              <a:rPr lang="en-US" sz="2000" dirty="0" smtClean="0"/>
              <a:t>Being innovative and creative is seen as a primary “trait” of most entrepreneurs. It is a key activity that most successful entrepreneurs perform.</a:t>
            </a:r>
          </a:p>
          <a:p>
            <a:pPr algn="just" eaLnBrk="1" hangingPunct="1">
              <a:lnSpc>
                <a:spcPct val="80000"/>
              </a:lnSpc>
            </a:pPr>
            <a:endParaRPr lang="en-US" sz="2000" dirty="0" smtClean="0"/>
          </a:p>
          <a:p>
            <a:pPr algn="just" eaLnBrk="1" hangingPunct="1">
              <a:lnSpc>
                <a:spcPct val="80000"/>
              </a:lnSpc>
            </a:pPr>
            <a:r>
              <a:rPr lang="en-US" sz="2000" dirty="0" smtClean="0"/>
              <a:t>Innovation implies newness, a new product, service, process, or a new (more efficient) way of doing something. </a:t>
            </a:r>
            <a:r>
              <a:rPr lang="en-CA" sz="2000" dirty="0" smtClean="0"/>
              <a:t>Innovation brings efficiency and effectiveness as a result. </a:t>
            </a:r>
            <a:endParaRPr lang="en-US" sz="2000" dirty="0" smtClean="0"/>
          </a:p>
          <a:p>
            <a:pPr algn="just" eaLnBrk="1" hangingPunct="1">
              <a:lnSpc>
                <a:spcPct val="80000"/>
              </a:lnSpc>
            </a:pPr>
            <a:endParaRPr lang="en-US" sz="2000" dirty="0" smtClean="0"/>
          </a:p>
          <a:p>
            <a:pPr algn="just" eaLnBrk="1" hangingPunct="1">
              <a:lnSpc>
                <a:spcPct val="80000"/>
              </a:lnSpc>
            </a:pPr>
            <a:r>
              <a:rPr lang="en-US" sz="2000" dirty="0" smtClean="0"/>
              <a:t>Innovation is motivated by a sense of opportunity and occurs from the deliberate effort to satisfy a customer need and want.</a:t>
            </a:r>
          </a:p>
          <a:p>
            <a:pPr algn="just" eaLnBrk="1" hangingPunct="1">
              <a:lnSpc>
                <a:spcPct val="80000"/>
              </a:lnSpc>
            </a:pPr>
            <a:endParaRPr lang="en-US" sz="2000" dirty="0" smtClean="0"/>
          </a:p>
          <a:p>
            <a:pPr algn="just" eaLnBrk="1" hangingPunct="1">
              <a:lnSpc>
                <a:spcPct val="80000"/>
              </a:lnSpc>
            </a:pPr>
            <a:r>
              <a:rPr lang="en-US" sz="2000" dirty="0" smtClean="0"/>
              <a:t>There is a match or “fit” between the internal passion of the entrepreneur, and the external opportunity.</a:t>
            </a:r>
          </a:p>
          <a:p>
            <a:pPr algn="just" eaLnBrk="1" hangingPunct="1">
              <a:lnSpc>
                <a:spcPct val="80000"/>
              </a:lnSpc>
            </a:pPr>
            <a:endParaRPr lang="en-US" sz="2000" dirty="0" smtClean="0"/>
          </a:p>
          <a:p>
            <a:r>
              <a:rPr lang="en-CA" sz="2000" dirty="0" smtClean="0"/>
              <a:t>Creativity is having a new idea. Innovation means actually doing something with that idea</a:t>
            </a:r>
          </a:p>
        </p:txBody>
      </p:sp>
      <p:sp>
        <p:nvSpPr>
          <p:cNvPr id="4" name="Slide Number Placeholder 3"/>
          <p:cNvSpPr>
            <a:spLocks noGrp="1"/>
          </p:cNvSpPr>
          <p:nvPr>
            <p:ph type="sldNum" sz="quarter" idx="12"/>
          </p:nvPr>
        </p:nvSpPr>
        <p:spPr/>
        <p:txBody>
          <a:bodyPr/>
          <a:lstStyle/>
          <a:p>
            <a:pPr>
              <a:defRPr/>
            </a:pPr>
            <a:fld id="{D33F2259-A154-431D-8D1E-AB0C771821E5}" type="slidenum">
              <a:rPr lang="en-US" smtClean="0"/>
              <a:pPr>
                <a:defRPr/>
              </a:pPr>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algn="ctr" eaLnBrk="1" hangingPunct="1"/>
            <a:r>
              <a:rPr lang="en-CA" smtClean="0"/>
              <a:t>REMINDER!!</a:t>
            </a:r>
          </a:p>
        </p:txBody>
      </p:sp>
      <p:sp>
        <p:nvSpPr>
          <p:cNvPr id="43011" name="Content Placeholder 2"/>
          <p:cNvSpPr>
            <a:spLocks noGrp="1"/>
          </p:cNvSpPr>
          <p:nvPr>
            <p:ph idx="1"/>
          </p:nvPr>
        </p:nvSpPr>
        <p:spPr/>
        <p:txBody>
          <a:bodyPr/>
          <a:lstStyle/>
          <a:p>
            <a:pPr eaLnBrk="1" hangingPunct="1">
              <a:buFont typeface="Wingdings 2" pitchFamily="18" charset="2"/>
              <a:buNone/>
            </a:pPr>
            <a:endParaRPr lang="en-CA" sz="3600" b="1" u="sng" smtClean="0"/>
          </a:p>
          <a:p>
            <a:pPr eaLnBrk="1" hangingPunct="1">
              <a:buFont typeface="Wingdings 2" pitchFamily="18" charset="2"/>
              <a:buNone/>
            </a:pPr>
            <a:endParaRPr lang="en-CA" sz="3600" b="1" u="sng" smtClean="0"/>
          </a:p>
          <a:p>
            <a:pPr eaLnBrk="1" hangingPunct="1">
              <a:buFont typeface="Wingdings 2" pitchFamily="18" charset="2"/>
              <a:buNone/>
            </a:pPr>
            <a:endParaRPr lang="en-CA" sz="3600" b="1" u="sng" smtClean="0"/>
          </a:p>
          <a:p>
            <a:pPr eaLnBrk="1" hangingPunct="1"/>
            <a:endParaRPr lang="en-CA" smtClean="0"/>
          </a:p>
        </p:txBody>
      </p:sp>
      <p:sp>
        <p:nvSpPr>
          <p:cNvPr id="4" name="Slide Number Placeholder 3"/>
          <p:cNvSpPr>
            <a:spLocks noGrp="1"/>
          </p:cNvSpPr>
          <p:nvPr>
            <p:ph type="sldNum" sz="quarter" idx="12"/>
          </p:nvPr>
        </p:nvSpPr>
        <p:spPr/>
        <p:txBody>
          <a:bodyPr/>
          <a:lstStyle/>
          <a:p>
            <a:pPr>
              <a:defRPr/>
            </a:pPr>
            <a:fld id="{8C1D6317-6CC9-4FFA-9159-F4DE908814E1}" type="slidenum">
              <a:rPr lang="en-US"/>
              <a:pPr>
                <a:defRPr/>
              </a:pPr>
              <a:t>31</a:t>
            </a:fld>
            <a:endParaRPr lang="en-US"/>
          </a:p>
        </p:txBody>
      </p:sp>
      <p:graphicFrame>
        <p:nvGraphicFramePr>
          <p:cNvPr id="5" name="Table 4"/>
          <p:cNvGraphicFramePr>
            <a:graphicFrameLocks noGrp="1"/>
          </p:cNvGraphicFramePr>
          <p:nvPr/>
        </p:nvGraphicFramePr>
        <p:xfrm>
          <a:off x="609600" y="2133600"/>
          <a:ext cx="7315200" cy="3505200"/>
        </p:xfrm>
        <a:graphic>
          <a:graphicData uri="http://schemas.openxmlformats.org/drawingml/2006/table">
            <a:tbl>
              <a:tblPr firstRow="1" bandRow="1">
                <a:tableStyleId>{5C22544A-7EE6-4342-B048-85BDC9FD1C3A}</a:tableStyleId>
              </a:tblPr>
              <a:tblGrid>
                <a:gridCol w="7315200"/>
              </a:tblGrid>
              <a:tr h="3200400">
                <a:tc>
                  <a:txBody>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CA" sz="2800" b="1" u="none" dirty="0" smtClean="0">
                          <a:solidFill>
                            <a:schemeClr val="tx1"/>
                          </a:solidFill>
                        </a:rPr>
                        <a:t>Form working groups for interviewing  the entrepreneur  ((first assignment)</a:t>
                      </a:r>
                      <a:r>
                        <a:rPr lang="en-CA" sz="2800" b="1" u="none" baseline="0" dirty="0" smtClean="0">
                          <a:solidFill>
                            <a:schemeClr val="tx1"/>
                          </a:solidFill>
                        </a:rPr>
                        <a:t> </a:t>
                      </a:r>
                      <a:r>
                        <a:rPr lang="en-CA" sz="2800" b="1" u="none" dirty="0" smtClean="0">
                          <a:solidFill>
                            <a:schemeClr val="tx1"/>
                          </a:solidFill>
                        </a:rPr>
                        <a:t>and for working on the  business plans</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CA" sz="2800" b="1" u="none"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CA" sz="2800" b="1" u="none" dirty="0" smtClean="0">
                          <a:solidFill>
                            <a:schemeClr val="tx1"/>
                          </a:solidFill>
                        </a:rPr>
                        <a:t>Choose entrepreneurial profile/business to work on</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US" sz="2800" b="1" u="none"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2800" b="1" u="none" dirty="0" smtClean="0">
                          <a:solidFill>
                            <a:schemeClr val="tx1"/>
                          </a:solidFill>
                        </a:rPr>
                        <a:t>Buy or borrow Comm320 course pack</a:t>
                      </a:r>
                      <a:endParaRPr lang="en-C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bl>
          </a:graphicData>
        </a:graphic>
      </p:graphicFrame>
    </p:spTree>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6814</TotalTime>
  <Words>2413</Words>
  <Application>Microsoft Macintosh PowerPoint</Application>
  <PresentationFormat>On-screen Show (4:3)</PresentationFormat>
  <Paragraphs>341</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Flow</vt:lpstr>
      <vt:lpstr>INNOVATION: THE CREATIVE PURSUIT OF IDEAS</vt:lpstr>
      <vt:lpstr>Learning points</vt:lpstr>
      <vt:lpstr>I. Entrepreneurship-innovation-invention-business</vt:lpstr>
      <vt:lpstr>More inventors</vt:lpstr>
      <vt:lpstr>New Technologies</vt:lpstr>
      <vt:lpstr>Example</vt:lpstr>
      <vt:lpstr>Example</vt:lpstr>
      <vt:lpstr>Example</vt:lpstr>
      <vt:lpstr>II. Innovation: definitions</vt:lpstr>
      <vt:lpstr>Innovation: definitions</vt:lpstr>
      <vt:lpstr>III. Categories/types of Innovation</vt:lpstr>
      <vt:lpstr>Categories/types of Innovation</vt:lpstr>
      <vt:lpstr>Types of innovation: Service Innovation</vt:lpstr>
      <vt:lpstr>Another typology of innovation</vt:lpstr>
      <vt:lpstr>IV. Principles of Innovation</vt:lpstr>
      <vt:lpstr>Critical factors</vt:lpstr>
      <vt:lpstr>V. Sources of innovative ideas</vt:lpstr>
      <vt:lpstr>Sources of innovation</vt:lpstr>
      <vt:lpstr>Sources of Innovation</vt:lpstr>
      <vt:lpstr>Sources of innovation</vt:lpstr>
      <vt:lpstr>Sources of innovation</vt:lpstr>
      <vt:lpstr>Example: consumer needs as a source of innovation</vt:lpstr>
      <vt:lpstr>Example: sources of innovation</vt:lpstr>
      <vt:lpstr>Sources of new ideas: example</vt:lpstr>
      <vt:lpstr>VI. The creative process </vt:lpstr>
      <vt:lpstr>The creative thinking process</vt:lpstr>
      <vt:lpstr>Developing creativity</vt:lpstr>
      <vt:lpstr>Areas of creativity</vt:lpstr>
      <vt:lpstr>Sources of new ideas: online tools</vt:lpstr>
      <vt:lpstr>Summary</vt:lpstr>
      <vt:lpstr>REMINDER!!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Ronald J Abraira</dc:creator>
  <cp:lastModifiedBy>Francois Tremblay</cp:lastModifiedBy>
  <cp:revision>238</cp:revision>
  <dcterms:created xsi:type="dcterms:W3CDTF">1601-01-01T00:00:00Z</dcterms:created>
  <dcterms:modified xsi:type="dcterms:W3CDTF">2013-07-04T23:05:43Z</dcterms:modified>
</cp:coreProperties>
</file>