
<file path=[Content_Types].xml><?xml version="1.0" encoding="utf-8"?>
<Types xmlns="http://schemas.openxmlformats.org/package/2006/content-types">
  <Default Extension="jpeg" ContentType="image/jpeg"/>
  <Default Extension="emf" ContentType="image/x-emf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theme/theme2.xml" ContentType="application/vnd.openxmlformats-officedocument.theme+xml"/>
  <Override PartName="/ppt/slideLayouts/slideLayout25.xml" ContentType="application/vnd.openxmlformats-officedocument.presentationml.slideLayout+xml"/>
  <Override PartName="/ppt/slideLayouts/slideLayout26.xml" ContentType="application/vnd.openxmlformats-officedocument.presentationml.slideLayout+xml"/>
  <Override PartName="/ppt/slideLayouts/slideLayout27.xml" ContentType="application/vnd.openxmlformats-officedocument.presentationml.slideLayout+xml"/>
  <Override PartName="/ppt/slideLayouts/slideLayout28.xml" ContentType="application/vnd.openxmlformats-officedocument.presentationml.slideLayout+xml"/>
  <Override PartName="/ppt/slideLayouts/slideLayout29.xml" ContentType="application/vnd.openxmlformats-officedocument.presentationml.slideLayout+xml"/>
  <Override PartName="/ppt/slideLayouts/slideLayout30.xml" ContentType="application/vnd.openxmlformats-officedocument.presentationml.slideLayout+xml"/>
  <Override PartName="/ppt/slideLayouts/slideLayout31.xml" ContentType="application/vnd.openxmlformats-officedocument.presentationml.slideLayout+xml"/>
  <Override PartName="/ppt/slideLayouts/slideLayout32.xml" ContentType="application/vnd.openxmlformats-officedocument.presentationml.slideLayout+xml"/>
  <Override PartName="/ppt/slideLayouts/slideLayout33.xml" ContentType="application/vnd.openxmlformats-officedocument.presentationml.slideLayout+xml"/>
  <Override PartName="/ppt/slideLayouts/slideLayout34.xml" ContentType="application/vnd.openxmlformats-officedocument.presentationml.slideLayout+xml"/>
  <Override PartName="/ppt/slideLayouts/slideLayout35.xml" ContentType="application/vnd.openxmlformats-officedocument.presentationml.slideLayout+xml"/>
  <Override PartName="/ppt/theme/theme3.xml" ContentType="application/vnd.openxmlformats-officedocument.theme+xml"/>
  <Override PartName="/ppt/theme/theme4.xml" ContentType="application/vnd.openxmlformats-officedocument.theme+xml"/>
  <Override PartName="/ppt/theme/theme5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ppt/notesSlides/notesSlide19.xml" ContentType="application/vnd.openxmlformats-officedocument.presentationml.notesSlide+xml"/>
  <Override PartName="/ppt/notesSlides/notesSlide20.xml" ContentType="application/vnd.openxmlformats-officedocument.presentationml.notesSlide+xml"/>
  <Override PartName="/ppt/notesSlides/notesSlide21.xml" ContentType="application/vnd.openxmlformats-officedocument.presentationml.notesSlide+xml"/>
  <Override PartName="/ppt/notesSlides/notesSlide22.xml" ContentType="application/vnd.openxmlformats-officedocument.presentationml.notesSlide+xml"/>
  <Override PartName="/ppt/notesSlides/notesSlide23.xml" ContentType="application/vnd.openxmlformats-officedocument.presentationml.notesSlide+xml"/>
  <Override PartName="/ppt/notesSlides/notesSlide24.xml" ContentType="application/vnd.openxmlformats-officedocument.presentationml.notesSlide+xml"/>
  <Override PartName="/ppt/notesSlides/notesSlide25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howSpecialPlsOnTitleSld="0" saveSubsetFonts="1">
  <p:sldMasterIdLst>
    <p:sldMasterId id="2147483697" r:id="rId1"/>
    <p:sldMasterId id="2147483672" r:id="rId2"/>
    <p:sldMasterId id="2147483685" r:id="rId3"/>
  </p:sldMasterIdLst>
  <p:notesMasterIdLst>
    <p:notesMasterId r:id="rId29"/>
  </p:notesMasterIdLst>
  <p:handoutMasterIdLst>
    <p:handoutMasterId r:id="rId30"/>
  </p:handoutMasterIdLst>
  <p:sldIdLst>
    <p:sldId id="256" r:id="rId4"/>
    <p:sldId id="257" r:id="rId5"/>
    <p:sldId id="263" r:id="rId6"/>
    <p:sldId id="258" r:id="rId7"/>
    <p:sldId id="280" r:id="rId8"/>
    <p:sldId id="281" r:id="rId9"/>
    <p:sldId id="282" r:id="rId10"/>
    <p:sldId id="290" r:id="rId11"/>
    <p:sldId id="283" r:id="rId12"/>
    <p:sldId id="284" r:id="rId13"/>
    <p:sldId id="291" r:id="rId14"/>
    <p:sldId id="308" r:id="rId15"/>
    <p:sldId id="309" r:id="rId16"/>
    <p:sldId id="310" r:id="rId17"/>
    <p:sldId id="314" r:id="rId18"/>
    <p:sldId id="311" r:id="rId19"/>
    <p:sldId id="315" r:id="rId20"/>
    <p:sldId id="316" r:id="rId21"/>
    <p:sldId id="312" r:id="rId22"/>
    <p:sldId id="313" r:id="rId23"/>
    <p:sldId id="292" r:id="rId24"/>
    <p:sldId id="300" r:id="rId25"/>
    <p:sldId id="286" r:id="rId26"/>
    <p:sldId id="287" r:id="rId27"/>
    <p:sldId id="303" r:id="rId28"/>
  </p:sldIdLst>
  <p:sldSz cx="9144000" cy="6858000" type="screen4x3"/>
  <p:notesSz cx="6950075" cy="9167813"/>
  <p:defaultTextStyle>
    <a:defPPr>
      <a:defRPr lang="fr-FR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107" d="100"/>
          <a:sy n="107" d="100"/>
        </p:scale>
        <p:origin x="-1650" y="-84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notesViewPr>
    <p:cSldViewPr>
      <p:cViewPr varScale="1">
        <p:scale>
          <a:sx n="85" d="100"/>
          <a:sy n="85" d="100"/>
        </p:scale>
        <p:origin x="-3810" y="-90"/>
      </p:cViewPr>
      <p:guideLst>
        <p:guide orient="horz" pos="2888"/>
        <p:guide pos="2189"/>
      </p:guideLst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0.xml"/><Relationship Id="rId18" Type="http://schemas.openxmlformats.org/officeDocument/2006/relationships/slide" Target="slides/slide15.xml"/><Relationship Id="rId26" Type="http://schemas.openxmlformats.org/officeDocument/2006/relationships/slide" Target="slides/slide23.xml"/><Relationship Id="rId3" Type="http://schemas.openxmlformats.org/officeDocument/2006/relationships/slideMaster" Target="slideMasters/slideMaster3.xml"/><Relationship Id="rId21" Type="http://schemas.openxmlformats.org/officeDocument/2006/relationships/slide" Target="slides/slide18.xml"/><Relationship Id="rId34" Type="http://schemas.openxmlformats.org/officeDocument/2006/relationships/tableStyles" Target="tableStyles.xml"/><Relationship Id="rId7" Type="http://schemas.openxmlformats.org/officeDocument/2006/relationships/slide" Target="slides/slide4.xml"/><Relationship Id="rId12" Type="http://schemas.openxmlformats.org/officeDocument/2006/relationships/slide" Target="slides/slide9.xml"/><Relationship Id="rId17" Type="http://schemas.openxmlformats.org/officeDocument/2006/relationships/slide" Target="slides/slide14.xml"/><Relationship Id="rId25" Type="http://schemas.openxmlformats.org/officeDocument/2006/relationships/slide" Target="slides/slide22.xml"/><Relationship Id="rId33" Type="http://schemas.openxmlformats.org/officeDocument/2006/relationships/theme" Target="theme/theme1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3.xml"/><Relationship Id="rId20" Type="http://schemas.openxmlformats.org/officeDocument/2006/relationships/slide" Target="slides/slide17.xml"/><Relationship Id="rId29" Type="http://schemas.openxmlformats.org/officeDocument/2006/relationships/notesMaster" Target="notesMasters/notesMaster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3.xml"/><Relationship Id="rId11" Type="http://schemas.openxmlformats.org/officeDocument/2006/relationships/slide" Target="slides/slide8.xml"/><Relationship Id="rId24" Type="http://schemas.openxmlformats.org/officeDocument/2006/relationships/slide" Target="slides/slide21.xml"/><Relationship Id="rId32" Type="http://schemas.openxmlformats.org/officeDocument/2006/relationships/viewProps" Target="viewProps.xml"/><Relationship Id="rId5" Type="http://schemas.openxmlformats.org/officeDocument/2006/relationships/slide" Target="slides/slide2.xml"/><Relationship Id="rId15" Type="http://schemas.openxmlformats.org/officeDocument/2006/relationships/slide" Target="slides/slide12.xml"/><Relationship Id="rId23" Type="http://schemas.openxmlformats.org/officeDocument/2006/relationships/slide" Target="slides/slide20.xml"/><Relationship Id="rId28" Type="http://schemas.openxmlformats.org/officeDocument/2006/relationships/slide" Target="slides/slide25.xml"/><Relationship Id="rId10" Type="http://schemas.openxmlformats.org/officeDocument/2006/relationships/slide" Target="slides/slide7.xml"/><Relationship Id="rId19" Type="http://schemas.openxmlformats.org/officeDocument/2006/relationships/slide" Target="slides/slide16.xml"/><Relationship Id="rId31" Type="http://schemas.openxmlformats.org/officeDocument/2006/relationships/presProps" Target="presProps.xml"/><Relationship Id="rId4" Type="http://schemas.openxmlformats.org/officeDocument/2006/relationships/slide" Target="slides/slide1.xml"/><Relationship Id="rId9" Type="http://schemas.openxmlformats.org/officeDocument/2006/relationships/slide" Target="slides/slide6.xml"/><Relationship Id="rId14" Type="http://schemas.openxmlformats.org/officeDocument/2006/relationships/slide" Target="slides/slide11.xml"/><Relationship Id="rId22" Type="http://schemas.openxmlformats.org/officeDocument/2006/relationships/slide" Target="slides/slide19.xml"/><Relationship Id="rId27" Type="http://schemas.openxmlformats.org/officeDocument/2006/relationships/slide" Target="slides/slide24.xml"/><Relationship Id="rId30" Type="http://schemas.openxmlformats.org/officeDocument/2006/relationships/handoutMaster" Target="handoutMasters/handoutMaster1.xml"/><Relationship Id="rId8" Type="http://schemas.openxmlformats.org/officeDocument/2006/relationships/slide" Target="slides/slide5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5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2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3011488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2095" tIns="46047" rIns="92095" bIns="46047" numCol="1" anchor="t" anchorCtr="0" compatLnSpc="1">
            <a:prstTxWarp prst="textNoShape">
              <a:avLst/>
            </a:prstTxWarp>
          </a:bodyPr>
          <a:lstStyle>
            <a:lvl1pPr defTabSz="920750">
              <a:defRPr sz="1200"/>
            </a:lvl1pPr>
          </a:lstStyle>
          <a:p>
            <a:endParaRPr lang="fr-FR"/>
          </a:p>
        </p:txBody>
      </p:sp>
      <p:sp>
        <p:nvSpPr>
          <p:cNvPr id="15363" name="Rectangle 3"/>
          <p:cNvSpPr>
            <a:spLocks noGrp="1" noChangeArrowheads="1"/>
          </p:cNvSpPr>
          <p:nvPr>
            <p:ph type="dt" sz="quarter" idx="1"/>
          </p:nvPr>
        </p:nvSpPr>
        <p:spPr bwMode="auto">
          <a:xfrm>
            <a:off x="3937000" y="0"/>
            <a:ext cx="3011488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2095" tIns="46047" rIns="92095" bIns="46047" numCol="1" anchor="t" anchorCtr="0" compatLnSpc="1">
            <a:prstTxWarp prst="textNoShape">
              <a:avLst/>
            </a:prstTxWarp>
          </a:bodyPr>
          <a:lstStyle>
            <a:lvl1pPr algn="r" defTabSz="920750">
              <a:defRPr sz="1200"/>
            </a:lvl1pPr>
          </a:lstStyle>
          <a:p>
            <a:endParaRPr lang="fr-FR"/>
          </a:p>
        </p:txBody>
      </p:sp>
      <p:sp>
        <p:nvSpPr>
          <p:cNvPr id="15364" name="Rectangle 4"/>
          <p:cNvSpPr>
            <a:spLocks noGrp="1" noChangeArrowheads="1"/>
          </p:cNvSpPr>
          <p:nvPr>
            <p:ph type="ftr" sz="quarter" idx="2"/>
          </p:nvPr>
        </p:nvSpPr>
        <p:spPr bwMode="auto">
          <a:xfrm>
            <a:off x="0" y="8709025"/>
            <a:ext cx="3011488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2095" tIns="46047" rIns="92095" bIns="46047" numCol="1" anchor="b" anchorCtr="0" compatLnSpc="1">
            <a:prstTxWarp prst="textNoShape">
              <a:avLst/>
            </a:prstTxWarp>
          </a:bodyPr>
          <a:lstStyle>
            <a:lvl1pPr defTabSz="920750">
              <a:defRPr sz="1200"/>
            </a:lvl1pPr>
          </a:lstStyle>
          <a:p>
            <a:endParaRPr lang="fr-FR"/>
          </a:p>
        </p:txBody>
      </p:sp>
      <p:sp>
        <p:nvSpPr>
          <p:cNvPr id="15365" name="Rectangle 5"/>
          <p:cNvSpPr>
            <a:spLocks noGrp="1" noChangeArrowheads="1"/>
          </p:cNvSpPr>
          <p:nvPr>
            <p:ph type="sldNum" sz="quarter" idx="3"/>
          </p:nvPr>
        </p:nvSpPr>
        <p:spPr bwMode="auto">
          <a:xfrm>
            <a:off x="3937000" y="8709025"/>
            <a:ext cx="3011488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2095" tIns="46047" rIns="92095" bIns="46047" numCol="1" anchor="b" anchorCtr="0" compatLnSpc="1">
            <a:prstTxWarp prst="textNoShape">
              <a:avLst/>
            </a:prstTxWarp>
          </a:bodyPr>
          <a:lstStyle>
            <a:lvl1pPr algn="r" defTabSz="920750">
              <a:defRPr sz="1200"/>
            </a:lvl1pPr>
          </a:lstStyle>
          <a:p>
            <a:fld id="{3D1FCA24-EFF0-40E9-8E11-87918A656A66}" type="slidenum">
              <a:rPr lang="fr-FR"/>
              <a:pPr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725445706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4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4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3011488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2095" tIns="46047" rIns="92095" bIns="46047" numCol="1" anchor="t" anchorCtr="0" compatLnSpc="1">
            <a:prstTxWarp prst="textNoShape">
              <a:avLst/>
            </a:prstTxWarp>
          </a:bodyPr>
          <a:lstStyle>
            <a:lvl1pPr defTabSz="920750">
              <a:defRPr sz="1200"/>
            </a:lvl1pPr>
          </a:lstStyle>
          <a:p>
            <a:endParaRPr lang="fr-FR"/>
          </a:p>
        </p:txBody>
      </p:sp>
      <p:sp>
        <p:nvSpPr>
          <p:cNvPr id="3075" name="Rectangle 3"/>
          <p:cNvSpPr>
            <a:spLocks noGrp="1" noChangeArrowheads="1"/>
          </p:cNvSpPr>
          <p:nvPr>
            <p:ph type="dt" idx="1"/>
          </p:nvPr>
        </p:nvSpPr>
        <p:spPr bwMode="auto">
          <a:xfrm>
            <a:off x="3937000" y="0"/>
            <a:ext cx="3011488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2095" tIns="46047" rIns="92095" bIns="46047" numCol="1" anchor="t" anchorCtr="0" compatLnSpc="1">
            <a:prstTxWarp prst="textNoShape">
              <a:avLst/>
            </a:prstTxWarp>
          </a:bodyPr>
          <a:lstStyle>
            <a:lvl1pPr algn="r" defTabSz="920750">
              <a:defRPr sz="1200"/>
            </a:lvl1pPr>
          </a:lstStyle>
          <a:p>
            <a:endParaRPr lang="fr-FR"/>
          </a:p>
        </p:txBody>
      </p:sp>
      <p:sp>
        <p:nvSpPr>
          <p:cNvPr id="3076" name="Rectangle 4"/>
          <p:cNvSpPr>
            <a:spLocks noGrp="1" noRot="1" noChangeAspect="1" noChangeArrowheads="1" noTextEdit="1"/>
          </p:cNvSpPr>
          <p:nvPr>
            <p:ph type="sldImg" idx="2"/>
          </p:nvPr>
        </p:nvSpPr>
        <p:spPr bwMode="auto">
          <a:xfrm>
            <a:off x="1184275" y="688975"/>
            <a:ext cx="4583113" cy="3436938"/>
          </a:xfrm>
          <a:prstGeom prst="rect">
            <a:avLst/>
          </a:prstGeom>
          <a:noFill/>
          <a:ln w="9525">
            <a:solidFill>
              <a:srgbClr val="000000"/>
            </a:solidFill>
            <a:miter lim="800000"/>
            <a:headEnd/>
            <a:tailEnd/>
          </a:ln>
          <a:effectLst/>
        </p:spPr>
      </p:sp>
      <p:sp>
        <p:nvSpPr>
          <p:cNvPr id="3077" name="Rectangle 5"/>
          <p:cNvSpPr>
            <a:spLocks noGrp="1" noChangeArrowheads="1"/>
          </p:cNvSpPr>
          <p:nvPr>
            <p:ph type="body" sz="quarter" idx="3"/>
          </p:nvPr>
        </p:nvSpPr>
        <p:spPr bwMode="auto">
          <a:xfrm>
            <a:off x="695325" y="4354513"/>
            <a:ext cx="5559425" cy="41243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2095" tIns="46047" rIns="92095" bIns="46047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fr-FR" smtClean="0"/>
              <a:t>Click to edit Master text styles</a:t>
            </a:r>
          </a:p>
          <a:p>
            <a:pPr lvl="1"/>
            <a:r>
              <a:rPr lang="fr-FR" smtClean="0"/>
              <a:t>Second level</a:t>
            </a:r>
          </a:p>
          <a:p>
            <a:pPr lvl="2"/>
            <a:r>
              <a:rPr lang="fr-FR" smtClean="0"/>
              <a:t>Third level</a:t>
            </a:r>
          </a:p>
          <a:p>
            <a:pPr lvl="3"/>
            <a:r>
              <a:rPr lang="fr-FR" smtClean="0"/>
              <a:t>Fourth level</a:t>
            </a:r>
          </a:p>
          <a:p>
            <a:pPr lvl="4"/>
            <a:r>
              <a:rPr lang="fr-FR" smtClean="0"/>
              <a:t>Fifth level</a:t>
            </a:r>
          </a:p>
        </p:txBody>
      </p:sp>
      <p:sp>
        <p:nvSpPr>
          <p:cNvPr id="3078" name="Rectangle 6"/>
          <p:cNvSpPr>
            <a:spLocks noGrp="1" noChangeArrowheads="1"/>
          </p:cNvSpPr>
          <p:nvPr>
            <p:ph type="ftr" sz="quarter" idx="4"/>
          </p:nvPr>
        </p:nvSpPr>
        <p:spPr bwMode="auto">
          <a:xfrm>
            <a:off x="0" y="8709025"/>
            <a:ext cx="3011488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2095" tIns="46047" rIns="92095" bIns="46047" numCol="1" anchor="b" anchorCtr="0" compatLnSpc="1">
            <a:prstTxWarp prst="textNoShape">
              <a:avLst/>
            </a:prstTxWarp>
          </a:bodyPr>
          <a:lstStyle>
            <a:lvl1pPr defTabSz="920750">
              <a:defRPr sz="1200"/>
            </a:lvl1pPr>
          </a:lstStyle>
          <a:p>
            <a:endParaRPr lang="fr-FR"/>
          </a:p>
        </p:txBody>
      </p:sp>
      <p:sp>
        <p:nvSpPr>
          <p:cNvPr id="3079" name="Rectangle 7"/>
          <p:cNvSpPr>
            <a:spLocks noGrp="1" noChangeArrowheads="1"/>
          </p:cNvSpPr>
          <p:nvPr>
            <p:ph type="sldNum" sz="quarter" idx="5"/>
          </p:nvPr>
        </p:nvSpPr>
        <p:spPr bwMode="auto">
          <a:xfrm>
            <a:off x="3937000" y="8709025"/>
            <a:ext cx="3011488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2095" tIns="46047" rIns="92095" bIns="46047" numCol="1" anchor="b" anchorCtr="0" compatLnSpc="1">
            <a:prstTxWarp prst="textNoShape">
              <a:avLst/>
            </a:prstTxWarp>
          </a:bodyPr>
          <a:lstStyle>
            <a:lvl1pPr algn="r" defTabSz="920750">
              <a:defRPr sz="1200"/>
            </a:lvl1pPr>
          </a:lstStyle>
          <a:p>
            <a:fld id="{717F9F2A-CAFE-49A1-B860-E09007962993}" type="slidenum">
              <a:rPr lang="fr-FR"/>
              <a:pPr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276146086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1pPr>
    <a:lvl2pPr marL="4572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2pPr>
    <a:lvl3pPr marL="9144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3pPr>
    <a:lvl4pPr marL="13716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4pPr>
    <a:lvl5pPr marL="18288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2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_rels/notesSlide2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_rels/notesSlide2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4.xml"/><Relationship Id="rId1" Type="http://schemas.openxmlformats.org/officeDocument/2006/relationships/notesMaster" Target="../notesMasters/notesMaster1.xml"/></Relationships>
</file>

<file path=ppt/notesSlides/_rels/notesSlide2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5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4DEC63DD-3AC9-4DBE-AD96-B740D6A274E4}" type="slidenum">
              <a:rPr lang="fr-FR"/>
              <a:pPr/>
              <a:t>1</a:t>
            </a:fld>
            <a:endParaRPr lang="fr-FR"/>
          </a:p>
        </p:txBody>
      </p:sp>
      <p:sp>
        <p:nvSpPr>
          <p:cNvPr id="4098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4099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CC1AC496-53EE-4CFF-85E3-35037570C1F1}" type="slidenum">
              <a:rPr lang="fr-FR"/>
              <a:pPr/>
              <a:t>2</a:t>
            </a:fld>
            <a:endParaRPr lang="fr-FR"/>
          </a:p>
        </p:txBody>
      </p:sp>
      <p:sp>
        <p:nvSpPr>
          <p:cNvPr id="14338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4339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36A04E9F-B5F4-4C07-A31F-57D0221C906A}" type="slidenum">
              <a:rPr lang="fr-FR"/>
              <a:pPr/>
              <a:t>3</a:t>
            </a:fld>
            <a:endParaRPr lang="fr-FR"/>
          </a:p>
        </p:txBody>
      </p:sp>
      <p:sp>
        <p:nvSpPr>
          <p:cNvPr id="32770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32771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FA472DE6-B1DA-4F01-A344-E6775A28C280}" type="slidenum">
              <a:rPr lang="fr-FR"/>
              <a:pPr/>
              <a:t>4</a:t>
            </a:fld>
            <a:endParaRPr lang="fr-FR"/>
          </a:p>
        </p:txBody>
      </p:sp>
      <p:sp>
        <p:nvSpPr>
          <p:cNvPr id="18434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8435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8285BC9E-53B8-4F40-8A14-35C51C952736}" type="slidenum">
              <a:rPr lang="fr-FR"/>
              <a:pPr/>
              <a:t>5</a:t>
            </a:fld>
            <a:endParaRPr lang="fr-FR"/>
          </a:p>
        </p:txBody>
      </p:sp>
      <p:sp>
        <p:nvSpPr>
          <p:cNvPr id="87042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87043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6CC42D4A-DA12-4081-9A2A-7443CDE38F2F}" type="slidenum">
              <a:rPr lang="fr-FR"/>
              <a:pPr/>
              <a:t>6</a:t>
            </a:fld>
            <a:endParaRPr lang="fr-FR"/>
          </a:p>
        </p:txBody>
      </p:sp>
      <p:sp>
        <p:nvSpPr>
          <p:cNvPr id="89090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89091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B10D9DC4-38E8-4303-B4D1-3410822ADCA0}" type="slidenum">
              <a:rPr lang="fr-FR"/>
              <a:pPr/>
              <a:t>7</a:t>
            </a:fld>
            <a:endParaRPr lang="fr-FR"/>
          </a:p>
        </p:txBody>
      </p:sp>
      <p:sp>
        <p:nvSpPr>
          <p:cNvPr id="91138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91139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8984A0F2-0375-453D-9A2B-EAB4FD001F6D}" type="slidenum">
              <a:rPr lang="fr-FR"/>
              <a:pPr/>
              <a:t>8</a:t>
            </a:fld>
            <a:endParaRPr lang="fr-FR"/>
          </a:p>
        </p:txBody>
      </p:sp>
      <p:sp>
        <p:nvSpPr>
          <p:cNvPr id="108546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08547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</p:spTree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8563C371-78CE-4187-B5C0-13F45B4F6471}" type="slidenum">
              <a:rPr lang="fr-FR"/>
              <a:pPr/>
              <a:t>9</a:t>
            </a:fld>
            <a:endParaRPr lang="fr-FR"/>
          </a:p>
        </p:txBody>
      </p:sp>
      <p:sp>
        <p:nvSpPr>
          <p:cNvPr id="93186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93187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</p:spTree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8534A866-B649-4561-BD16-7039F93D1841}" type="slidenum">
              <a:rPr lang="fr-FR"/>
              <a:pPr/>
              <a:t>10</a:t>
            </a:fld>
            <a:endParaRPr lang="fr-FR"/>
          </a:p>
        </p:txBody>
      </p:sp>
      <p:sp>
        <p:nvSpPr>
          <p:cNvPr id="95234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95235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</p:spTree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3F67239B-810E-464D-B67C-897B4F4906CF}" type="slidenum">
              <a:rPr lang="fr-FR"/>
              <a:pPr/>
              <a:t>11</a:t>
            </a:fld>
            <a:endParaRPr lang="fr-FR"/>
          </a:p>
        </p:txBody>
      </p:sp>
      <p:sp>
        <p:nvSpPr>
          <p:cNvPr id="110594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10595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</p:spTree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508EA5EC-FBF2-4C96-AC8F-88E6B9A06D3C}" type="slidenum">
              <a:rPr lang="fr-FR"/>
              <a:pPr/>
              <a:t>12</a:t>
            </a:fld>
            <a:endParaRPr lang="fr-FR"/>
          </a:p>
        </p:txBody>
      </p:sp>
      <p:sp>
        <p:nvSpPr>
          <p:cNvPr id="124930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24931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</p:spTree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6C0F7A2D-ACA1-4EB9-9347-E5C1F4BBC357}" type="slidenum">
              <a:rPr lang="fr-FR"/>
              <a:pPr/>
              <a:t>13</a:t>
            </a:fld>
            <a:endParaRPr lang="fr-FR"/>
          </a:p>
        </p:txBody>
      </p:sp>
      <p:sp>
        <p:nvSpPr>
          <p:cNvPr id="126978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26979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</p:spTree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53FFB029-FCB0-454A-86F7-C076C3236A8A}" type="slidenum">
              <a:rPr lang="fr-FR"/>
              <a:pPr/>
              <a:t>14</a:t>
            </a:fld>
            <a:endParaRPr lang="fr-FR"/>
          </a:p>
        </p:txBody>
      </p:sp>
      <p:sp>
        <p:nvSpPr>
          <p:cNvPr id="129026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29027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</p:spTree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53FFB029-FCB0-454A-86F7-C076C3236A8A}" type="slidenum">
              <a:rPr lang="fr-FR"/>
              <a:pPr/>
              <a:t>15</a:t>
            </a:fld>
            <a:endParaRPr lang="fr-FR"/>
          </a:p>
        </p:txBody>
      </p:sp>
      <p:sp>
        <p:nvSpPr>
          <p:cNvPr id="129026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29027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</p:spTree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35D1B428-8043-4364-9B26-09706C6AE070}" type="slidenum">
              <a:rPr lang="fr-FR"/>
              <a:pPr/>
              <a:t>16</a:t>
            </a:fld>
            <a:endParaRPr lang="fr-FR"/>
          </a:p>
        </p:txBody>
      </p:sp>
      <p:sp>
        <p:nvSpPr>
          <p:cNvPr id="136194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36195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</p:spTree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1494155D-E4A6-447D-A5C0-F1C298E53FA1}" type="slidenum">
              <a:rPr lang="fr-FR"/>
              <a:pPr/>
              <a:t>17</a:t>
            </a:fld>
            <a:endParaRPr lang="fr-FR"/>
          </a:p>
        </p:txBody>
      </p:sp>
      <p:sp>
        <p:nvSpPr>
          <p:cNvPr id="131074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31075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</p:spTree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1494155D-E4A6-447D-A5C0-F1C298E53FA1}" type="slidenum">
              <a:rPr lang="fr-FR"/>
              <a:pPr/>
              <a:t>18</a:t>
            </a:fld>
            <a:endParaRPr lang="fr-FR"/>
          </a:p>
        </p:txBody>
      </p:sp>
      <p:sp>
        <p:nvSpPr>
          <p:cNvPr id="131074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31075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</p:spTree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1494155D-E4A6-447D-A5C0-F1C298E53FA1}" type="slidenum">
              <a:rPr lang="fr-FR"/>
              <a:pPr/>
              <a:t>19</a:t>
            </a:fld>
            <a:endParaRPr lang="fr-FR"/>
          </a:p>
        </p:txBody>
      </p:sp>
      <p:sp>
        <p:nvSpPr>
          <p:cNvPr id="131074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31075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</p:spTree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B6A04028-89A9-488C-8556-CD7E32AF9BB5}" type="slidenum">
              <a:rPr lang="fr-FR"/>
              <a:pPr/>
              <a:t>20</a:t>
            </a:fld>
            <a:endParaRPr lang="fr-FR"/>
          </a:p>
        </p:txBody>
      </p:sp>
      <p:sp>
        <p:nvSpPr>
          <p:cNvPr id="142338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42339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</p:spTree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0C6CC67F-63EA-4D5F-AEDC-AC7399C1366F}" type="slidenum">
              <a:rPr lang="fr-FR"/>
              <a:pPr/>
              <a:t>21</a:t>
            </a:fld>
            <a:endParaRPr lang="fr-FR"/>
          </a:p>
        </p:txBody>
      </p:sp>
      <p:sp>
        <p:nvSpPr>
          <p:cNvPr id="112642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12643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</p:spTree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9CB11490-9BB7-4133-AE2A-D931D9DE6530}" type="slidenum">
              <a:rPr lang="fr-FR"/>
              <a:pPr/>
              <a:t>22</a:t>
            </a:fld>
            <a:endParaRPr lang="fr-FR"/>
          </a:p>
        </p:txBody>
      </p:sp>
      <p:sp>
        <p:nvSpPr>
          <p:cNvPr id="133122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33123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</p:spTree>
  </p:cSld>
  <p:clrMapOvr>
    <a:masterClrMapping/>
  </p:clrMapOvr>
</p:notes>
</file>

<file path=ppt/notesSlides/notesSlide2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735ABE6D-67C6-4237-B34A-B16EFD6399C0}" type="slidenum">
              <a:rPr lang="fr-FR"/>
              <a:pPr/>
              <a:t>23</a:t>
            </a:fld>
            <a:endParaRPr lang="fr-FR"/>
          </a:p>
        </p:txBody>
      </p:sp>
      <p:sp>
        <p:nvSpPr>
          <p:cNvPr id="99330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99331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</p:spTree>
  </p:cSld>
  <p:clrMapOvr>
    <a:masterClrMapping/>
  </p:clrMapOvr>
</p:notes>
</file>

<file path=ppt/notesSlides/notesSlide2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4350F750-93C7-42B7-AF70-62C27BA86BE1}" type="slidenum">
              <a:rPr lang="fr-FR"/>
              <a:pPr/>
              <a:t>24</a:t>
            </a:fld>
            <a:endParaRPr lang="fr-FR"/>
          </a:p>
        </p:txBody>
      </p:sp>
      <p:sp>
        <p:nvSpPr>
          <p:cNvPr id="101378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01379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</p:spTree>
  </p:cSld>
  <p:clrMapOvr>
    <a:masterClrMapping/>
  </p:clrMapOvr>
</p:notes>
</file>

<file path=ppt/notesSlides/notesSlide2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F9DC451F-B5E2-41F5-8BB3-70C617E14233}" type="slidenum">
              <a:rPr lang="fr-FR"/>
              <a:pPr/>
              <a:t>25</a:t>
            </a:fld>
            <a:endParaRPr lang="fr-FR"/>
          </a:p>
        </p:txBody>
      </p:sp>
      <p:sp>
        <p:nvSpPr>
          <p:cNvPr id="140290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40291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fr-FR" smtClean="0"/>
              <a:t>Modifiez le style du titre</a:t>
            </a:r>
            <a:endParaRPr lang="en-CA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fr-FR" smtClean="0"/>
              <a:t>Modifiez le style des sous-titres du masque</a:t>
            </a:r>
            <a:endParaRPr lang="en-CA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009A18F-CB48-4206-BC54-359FDF2C48D4}" type="datetimeFigureOut">
              <a:rPr lang="en-CA" smtClean="0"/>
              <a:t>15/01/2013</a:t>
            </a:fld>
            <a:endParaRPr lang="en-CA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BD79171-D42C-4707-ABCE-FFF928865791}" type="slidenum">
              <a:rPr lang="en-CA" smtClean="0"/>
              <a:t>‹N°›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75379985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en-CA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CA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009A18F-CB48-4206-BC54-359FDF2C48D4}" type="datetimeFigureOut">
              <a:rPr lang="en-CA" smtClean="0"/>
              <a:t>15/01/2013</a:t>
            </a:fld>
            <a:endParaRPr lang="en-CA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BD79171-D42C-4707-ABCE-FFF928865791}" type="slidenum">
              <a:rPr lang="en-CA" smtClean="0"/>
              <a:t>‹N°›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357762345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fr-FR" smtClean="0"/>
              <a:t>Modifiez le style du titre</a:t>
            </a:r>
            <a:endParaRPr lang="en-CA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009A18F-CB48-4206-BC54-359FDF2C48D4}" type="datetimeFigureOut">
              <a:rPr lang="en-CA" smtClean="0"/>
              <a:t>15/01/2013</a:t>
            </a:fld>
            <a:endParaRPr lang="en-CA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BD79171-D42C-4707-ABCE-FFF928865791}" type="slidenum">
              <a:rPr lang="en-CA" smtClean="0"/>
              <a:t>‹N°›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391540927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en-CA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CA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CA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009A18F-CB48-4206-BC54-359FDF2C48D4}" type="datetimeFigureOut">
              <a:rPr lang="en-CA" smtClean="0"/>
              <a:t>15/01/2013</a:t>
            </a:fld>
            <a:endParaRPr lang="en-CA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BD79171-D42C-4707-ABCE-FFF928865791}" type="slidenum">
              <a:rPr lang="en-CA" smtClean="0"/>
              <a:t>‹N°›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172567680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fr-FR" smtClean="0"/>
              <a:t>Modifiez le style du titre</a:t>
            </a:r>
            <a:endParaRPr lang="en-CA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CA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CA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009A18F-CB48-4206-BC54-359FDF2C48D4}" type="datetimeFigureOut">
              <a:rPr lang="en-CA" smtClean="0"/>
              <a:t>15/01/2013</a:t>
            </a:fld>
            <a:endParaRPr lang="en-CA"/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BD79171-D42C-4707-ABCE-FFF928865791}" type="slidenum">
              <a:rPr lang="en-CA" smtClean="0"/>
              <a:t>‹N°›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3042531948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en-CA"/>
          </a:p>
        </p:txBody>
      </p:sp>
      <p:sp>
        <p:nvSpPr>
          <p:cNvPr id="3" name="Espace réservé de la date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009A18F-CB48-4206-BC54-359FDF2C48D4}" type="datetimeFigureOut">
              <a:rPr lang="en-CA" smtClean="0"/>
              <a:t>15/01/2013</a:t>
            </a:fld>
            <a:endParaRPr lang="en-CA"/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BD79171-D42C-4707-ABCE-FFF928865791}" type="slidenum">
              <a:rPr lang="en-CA" smtClean="0"/>
              <a:t>‹N°›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19053896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009A18F-CB48-4206-BC54-359FDF2C48D4}" type="datetimeFigureOut">
              <a:rPr lang="en-CA" smtClean="0"/>
              <a:t>15/01/2013</a:t>
            </a:fld>
            <a:endParaRPr lang="en-CA"/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BD79171-D42C-4707-ABCE-FFF928865791}" type="slidenum">
              <a:rPr lang="en-CA" smtClean="0"/>
              <a:t>‹N°›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553490542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fr-FR" smtClean="0"/>
              <a:t>Modifiez le style du titre</a:t>
            </a:r>
            <a:endParaRPr lang="en-CA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CA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009A18F-CB48-4206-BC54-359FDF2C48D4}" type="datetimeFigureOut">
              <a:rPr lang="en-CA" smtClean="0"/>
              <a:t>15/01/2013</a:t>
            </a:fld>
            <a:endParaRPr lang="en-CA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BD79171-D42C-4707-ABCE-FFF928865791}" type="slidenum">
              <a:rPr lang="en-CA" smtClean="0"/>
              <a:t>‹N°›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338039688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fr-FR" smtClean="0"/>
              <a:t>Modifiez le style du titre</a:t>
            </a:r>
            <a:endParaRPr lang="en-CA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CA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009A18F-CB48-4206-BC54-359FDF2C48D4}" type="datetimeFigureOut">
              <a:rPr lang="en-CA" smtClean="0"/>
              <a:t>15/01/2013</a:t>
            </a:fld>
            <a:endParaRPr lang="en-CA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BD79171-D42C-4707-ABCE-FFF928865791}" type="slidenum">
              <a:rPr lang="en-CA" smtClean="0"/>
              <a:t>‹N°›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346760208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en-CA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CA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009A18F-CB48-4206-BC54-359FDF2C48D4}" type="datetimeFigureOut">
              <a:rPr lang="en-CA" smtClean="0"/>
              <a:t>15/01/2013</a:t>
            </a:fld>
            <a:endParaRPr lang="en-CA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BD79171-D42C-4707-ABCE-FFF928865791}" type="slidenum">
              <a:rPr lang="en-CA" smtClean="0"/>
              <a:t>‹N°›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413746118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fr-FR" smtClean="0"/>
              <a:t>Modifiez le style du titre</a:t>
            </a:r>
            <a:endParaRPr lang="en-CA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CA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009A18F-CB48-4206-BC54-359FDF2C48D4}" type="datetimeFigureOut">
              <a:rPr lang="en-CA" smtClean="0"/>
              <a:t>15/01/2013</a:t>
            </a:fld>
            <a:endParaRPr lang="en-CA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BD79171-D42C-4707-ABCE-FFF928865791}" type="slidenum">
              <a:rPr lang="en-CA" smtClean="0"/>
              <a:t>‹N°›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3924386839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Disposition personnalisé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en-CA"/>
          </a:p>
        </p:txBody>
      </p:sp>
      <p:sp>
        <p:nvSpPr>
          <p:cNvPr id="3" name="Espace réservé de la date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009A18F-CB48-4206-BC54-359FDF2C48D4}" type="datetimeFigureOut">
              <a:rPr lang="en-CA" smtClean="0"/>
              <a:t>15/01/2013</a:t>
            </a:fld>
            <a:endParaRPr lang="en-CA"/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BD79171-D42C-4707-ABCE-FFF928865791}" type="slidenum">
              <a:rPr lang="en-CA" smtClean="0"/>
              <a:t>‹N°›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3726069172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fr-FR" smtClean="0"/>
              <a:t>Modifiez le style du titre</a:t>
            </a:r>
            <a:endParaRPr lang="en-CA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fr-FR" smtClean="0"/>
              <a:t>Modifiez le style des sous-titres du masque</a:t>
            </a:r>
            <a:endParaRPr lang="en-CA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8D268D1-E12D-4637-AE11-342DEC6C37AD}" type="datetimeFigureOut">
              <a:rPr lang="en-CA" smtClean="0"/>
              <a:t>15/01/2013</a:t>
            </a:fld>
            <a:endParaRPr lang="en-CA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FD822BF-49FB-470C-8A21-F9E80E87DA86}" type="slidenum">
              <a:rPr lang="en-CA" smtClean="0"/>
              <a:t>‹N°›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1471517158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en-CA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CA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8D268D1-E12D-4637-AE11-342DEC6C37AD}" type="datetimeFigureOut">
              <a:rPr lang="en-CA" smtClean="0"/>
              <a:t>15/01/2013</a:t>
            </a:fld>
            <a:endParaRPr lang="en-CA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FD822BF-49FB-470C-8A21-F9E80E87DA86}" type="slidenum">
              <a:rPr lang="en-CA" smtClean="0"/>
              <a:t>‹N°›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907502627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fr-FR" smtClean="0"/>
              <a:t>Modifiez le style du titre</a:t>
            </a:r>
            <a:endParaRPr lang="en-CA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8D268D1-E12D-4637-AE11-342DEC6C37AD}" type="datetimeFigureOut">
              <a:rPr lang="en-CA" smtClean="0"/>
              <a:t>15/01/2013</a:t>
            </a:fld>
            <a:endParaRPr lang="en-CA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FD822BF-49FB-470C-8A21-F9E80E87DA86}" type="slidenum">
              <a:rPr lang="en-CA" smtClean="0"/>
              <a:t>‹N°›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3453579922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en-CA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CA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CA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8D268D1-E12D-4637-AE11-342DEC6C37AD}" type="datetimeFigureOut">
              <a:rPr lang="en-CA" smtClean="0"/>
              <a:t>15/01/2013</a:t>
            </a:fld>
            <a:endParaRPr lang="en-CA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FD822BF-49FB-470C-8A21-F9E80E87DA86}" type="slidenum">
              <a:rPr lang="en-CA" smtClean="0"/>
              <a:t>‹N°›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1507085919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fr-FR" smtClean="0"/>
              <a:t>Modifiez le style du titre</a:t>
            </a:r>
            <a:endParaRPr lang="en-CA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CA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CA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8D268D1-E12D-4637-AE11-342DEC6C37AD}" type="datetimeFigureOut">
              <a:rPr lang="en-CA" smtClean="0"/>
              <a:t>15/01/2013</a:t>
            </a:fld>
            <a:endParaRPr lang="en-CA"/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FD822BF-49FB-470C-8A21-F9E80E87DA86}" type="slidenum">
              <a:rPr lang="en-CA" smtClean="0"/>
              <a:t>‹N°›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1657518805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en-CA"/>
          </a:p>
        </p:txBody>
      </p:sp>
      <p:sp>
        <p:nvSpPr>
          <p:cNvPr id="3" name="Espace réservé de la date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8D268D1-E12D-4637-AE11-342DEC6C37AD}" type="datetimeFigureOut">
              <a:rPr lang="en-CA" smtClean="0"/>
              <a:t>15/01/2013</a:t>
            </a:fld>
            <a:endParaRPr lang="en-CA"/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FD822BF-49FB-470C-8A21-F9E80E87DA86}" type="slidenum">
              <a:rPr lang="en-CA" smtClean="0"/>
              <a:t>‹N°›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896884041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8D268D1-E12D-4637-AE11-342DEC6C37AD}" type="datetimeFigureOut">
              <a:rPr lang="en-CA" smtClean="0"/>
              <a:t>15/01/2013</a:t>
            </a:fld>
            <a:endParaRPr lang="en-CA"/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FD822BF-49FB-470C-8A21-F9E80E87DA86}" type="slidenum">
              <a:rPr lang="en-CA" smtClean="0"/>
              <a:t>‹N°›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1743092467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fr-FR" smtClean="0"/>
              <a:t>Modifiez le style du titre</a:t>
            </a:r>
            <a:endParaRPr lang="en-CA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CA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8D268D1-E12D-4637-AE11-342DEC6C37AD}" type="datetimeFigureOut">
              <a:rPr lang="en-CA" smtClean="0"/>
              <a:t>15/01/2013</a:t>
            </a:fld>
            <a:endParaRPr lang="en-CA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FD822BF-49FB-470C-8A21-F9E80E87DA86}" type="slidenum">
              <a:rPr lang="en-CA" smtClean="0"/>
              <a:t>‹N°›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8481713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fr-FR" smtClean="0"/>
              <a:t>Modifiez le style du titre</a:t>
            </a:r>
            <a:endParaRPr lang="en-CA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CA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8D268D1-E12D-4637-AE11-342DEC6C37AD}" type="datetimeFigureOut">
              <a:rPr lang="en-CA" smtClean="0"/>
              <a:t>15/01/2013</a:t>
            </a:fld>
            <a:endParaRPr lang="en-CA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FD822BF-49FB-470C-8A21-F9E80E87DA86}" type="slidenum">
              <a:rPr lang="en-CA" smtClean="0"/>
              <a:t>‹N°›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94995519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en-CA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CA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8D268D1-E12D-4637-AE11-342DEC6C37AD}" type="datetimeFigureOut">
              <a:rPr lang="en-CA" smtClean="0"/>
              <a:t>15/01/2013</a:t>
            </a:fld>
            <a:endParaRPr lang="en-CA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FD822BF-49FB-470C-8A21-F9E80E87DA86}" type="slidenum">
              <a:rPr lang="en-CA" smtClean="0"/>
              <a:t>‹N°›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1075812433"/>
      </p:ext>
    </p:extLst>
  </p:cSld>
  <p:clrMapOvr>
    <a:masterClrMapping/>
  </p:clrMapOvr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fr-FR" smtClean="0"/>
              <a:t>Modifiez le style du titre</a:t>
            </a:r>
            <a:endParaRPr lang="en-CA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CA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8D268D1-E12D-4637-AE11-342DEC6C37AD}" type="datetimeFigureOut">
              <a:rPr lang="en-CA" smtClean="0"/>
              <a:t>15/01/2013</a:t>
            </a:fld>
            <a:endParaRPr lang="en-CA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FD822BF-49FB-470C-8A21-F9E80E87DA86}" type="slidenum">
              <a:rPr lang="en-CA" smtClean="0"/>
              <a:t>‹N°›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10422748"/>
      </p:ext>
    </p:extLst>
  </p:cSld>
  <p:clrMapOvr>
    <a:masterClrMapping/>
  </p:clrMapOvr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Disposition personnalisé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en-CA"/>
          </a:p>
        </p:txBody>
      </p:sp>
      <p:sp>
        <p:nvSpPr>
          <p:cNvPr id="3" name="Espace réservé de la date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8D268D1-E12D-4637-AE11-342DEC6C37AD}" type="datetimeFigureOut">
              <a:rPr lang="en-CA" smtClean="0"/>
              <a:t>15/01/2013</a:t>
            </a:fld>
            <a:endParaRPr lang="en-CA"/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FD822BF-49FB-470C-8A21-F9E80E87DA86}" type="slidenum">
              <a:rPr lang="en-CA" smtClean="0"/>
              <a:t>‹N°›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711532993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fr-FR" smtClean="0"/>
              <a:t>Modifiez le style du titre</a:t>
            </a:r>
            <a:endParaRPr lang="en-CA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fr-FR" smtClean="0"/>
              <a:t>Modifiez le style des sous-titres du masque</a:t>
            </a:r>
            <a:endParaRPr lang="en-CA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F0D087A-2B1A-4A23-BAD5-07838DA74C18}" type="datetimeFigureOut">
              <a:rPr lang="en-CA" smtClean="0"/>
              <a:t>15/01/2013</a:t>
            </a:fld>
            <a:endParaRPr lang="en-CA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90E0D8C-37CC-4F2A-AAF8-4DD2F2514757}" type="slidenum">
              <a:rPr lang="en-CA" smtClean="0"/>
              <a:t>‹N°›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2966162354"/>
      </p:ext>
    </p:extLst>
  </p:cSld>
  <p:clrMapOvr>
    <a:masterClrMapping/>
  </p:clrMapOvr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en-CA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CA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F0D087A-2B1A-4A23-BAD5-07838DA74C18}" type="datetimeFigureOut">
              <a:rPr lang="en-CA" smtClean="0"/>
              <a:t>15/01/2013</a:t>
            </a:fld>
            <a:endParaRPr lang="en-CA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90E0D8C-37CC-4F2A-AAF8-4DD2F2514757}" type="slidenum">
              <a:rPr lang="en-CA" smtClean="0"/>
              <a:t>‹N°›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2097277204"/>
      </p:ext>
    </p:extLst>
  </p:cSld>
  <p:clrMapOvr>
    <a:masterClrMapping/>
  </p:clrMapOvr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fr-FR" smtClean="0"/>
              <a:t>Modifiez le style du titre</a:t>
            </a:r>
            <a:endParaRPr lang="en-CA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F0D087A-2B1A-4A23-BAD5-07838DA74C18}" type="datetimeFigureOut">
              <a:rPr lang="en-CA" smtClean="0"/>
              <a:t>15/01/2013</a:t>
            </a:fld>
            <a:endParaRPr lang="en-CA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90E0D8C-37CC-4F2A-AAF8-4DD2F2514757}" type="slidenum">
              <a:rPr lang="en-CA" smtClean="0"/>
              <a:t>‹N°›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2330166387"/>
      </p:ext>
    </p:extLst>
  </p:cSld>
  <p:clrMapOvr>
    <a:masterClrMapping/>
  </p:clrMapOvr>
</p:sldLayout>
</file>

<file path=ppt/slideLayouts/slideLayout28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en-CA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CA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CA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F0D087A-2B1A-4A23-BAD5-07838DA74C18}" type="datetimeFigureOut">
              <a:rPr lang="en-CA" smtClean="0"/>
              <a:t>15/01/2013</a:t>
            </a:fld>
            <a:endParaRPr lang="en-CA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90E0D8C-37CC-4F2A-AAF8-4DD2F2514757}" type="slidenum">
              <a:rPr lang="en-CA" smtClean="0"/>
              <a:t>‹N°›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962006665"/>
      </p:ext>
    </p:extLst>
  </p:cSld>
  <p:clrMapOvr>
    <a:masterClrMapping/>
  </p:clrMapOvr>
</p:sldLayout>
</file>

<file path=ppt/slideLayouts/slideLayout29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fr-FR" smtClean="0"/>
              <a:t>Modifiez le style du titre</a:t>
            </a:r>
            <a:endParaRPr lang="en-CA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CA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CA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F0D087A-2B1A-4A23-BAD5-07838DA74C18}" type="datetimeFigureOut">
              <a:rPr lang="en-CA" smtClean="0"/>
              <a:t>15/01/2013</a:t>
            </a:fld>
            <a:endParaRPr lang="en-CA"/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90E0D8C-37CC-4F2A-AAF8-4DD2F2514757}" type="slidenum">
              <a:rPr lang="en-CA" smtClean="0"/>
              <a:t>‹N°›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4219487208"/>
      </p:ext>
    </p:extLst>
  </p:cSld>
  <p:clrMapOvr>
    <a:masterClrMapping/>
  </p:clrMapOvr>
</p:sldLayout>
</file>

<file path=ppt/slideLayouts/slideLayout30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en-CA"/>
          </a:p>
        </p:txBody>
      </p:sp>
      <p:sp>
        <p:nvSpPr>
          <p:cNvPr id="3" name="Espace réservé de la date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F0D087A-2B1A-4A23-BAD5-07838DA74C18}" type="datetimeFigureOut">
              <a:rPr lang="en-CA" smtClean="0"/>
              <a:t>15/01/2013</a:t>
            </a:fld>
            <a:endParaRPr lang="en-CA"/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90E0D8C-37CC-4F2A-AAF8-4DD2F2514757}" type="slidenum">
              <a:rPr lang="en-CA" smtClean="0"/>
              <a:t>‹N°›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2229536104"/>
      </p:ext>
    </p:extLst>
  </p:cSld>
  <p:clrMapOvr>
    <a:masterClrMapping/>
  </p:clrMapOvr>
</p:sldLayout>
</file>

<file path=ppt/slideLayouts/slideLayout31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F0D087A-2B1A-4A23-BAD5-07838DA74C18}" type="datetimeFigureOut">
              <a:rPr lang="en-CA" smtClean="0"/>
              <a:t>15/01/2013</a:t>
            </a:fld>
            <a:endParaRPr lang="en-CA"/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90E0D8C-37CC-4F2A-AAF8-4DD2F2514757}" type="slidenum">
              <a:rPr lang="en-CA" smtClean="0"/>
              <a:t>‹N°›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3814763826"/>
      </p:ext>
    </p:extLst>
  </p:cSld>
  <p:clrMapOvr>
    <a:masterClrMapping/>
  </p:clrMapOvr>
</p:sldLayout>
</file>

<file path=ppt/slideLayouts/slideLayout32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fr-FR" smtClean="0"/>
              <a:t>Modifiez le style du titre</a:t>
            </a:r>
            <a:endParaRPr lang="en-CA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CA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F0D087A-2B1A-4A23-BAD5-07838DA74C18}" type="datetimeFigureOut">
              <a:rPr lang="en-CA" smtClean="0"/>
              <a:t>15/01/2013</a:t>
            </a:fld>
            <a:endParaRPr lang="en-CA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90E0D8C-37CC-4F2A-AAF8-4DD2F2514757}" type="slidenum">
              <a:rPr lang="en-CA" smtClean="0"/>
              <a:t>‹N°›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520973502"/>
      </p:ext>
    </p:extLst>
  </p:cSld>
  <p:clrMapOvr>
    <a:masterClrMapping/>
  </p:clrMapOvr>
</p:sldLayout>
</file>

<file path=ppt/slideLayouts/slideLayout33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fr-FR" smtClean="0"/>
              <a:t>Modifiez le style du titre</a:t>
            </a:r>
            <a:endParaRPr lang="en-CA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CA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F0D087A-2B1A-4A23-BAD5-07838DA74C18}" type="datetimeFigureOut">
              <a:rPr lang="en-CA" smtClean="0"/>
              <a:t>15/01/2013</a:t>
            </a:fld>
            <a:endParaRPr lang="en-CA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90E0D8C-37CC-4F2A-AAF8-4DD2F2514757}" type="slidenum">
              <a:rPr lang="en-CA" smtClean="0"/>
              <a:t>‹N°›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3326860851"/>
      </p:ext>
    </p:extLst>
  </p:cSld>
  <p:clrMapOvr>
    <a:masterClrMapping/>
  </p:clrMapOvr>
</p:sldLayout>
</file>

<file path=ppt/slideLayouts/slideLayout34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en-CA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CA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F0D087A-2B1A-4A23-BAD5-07838DA74C18}" type="datetimeFigureOut">
              <a:rPr lang="en-CA" smtClean="0"/>
              <a:t>15/01/2013</a:t>
            </a:fld>
            <a:endParaRPr lang="en-CA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90E0D8C-37CC-4F2A-AAF8-4DD2F2514757}" type="slidenum">
              <a:rPr lang="en-CA" smtClean="0"/>
              <a:t>‹N°›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1840879831"/>
      </p:ext>
    </p:extLst>
  </p:cSld>
  <p:clrMapOvr>
    <a:masterClrMapping/>
  </p:clrMapOvr>
</p:sldLayout>
</file>

<file path=ppt/slideLayouts/slideLayout3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fr-FR" smtClean="0"/>
              <a:t>Modifiez le style du titre</a:t>
            </a:r>
            <a:endParaRPr lang="en-CA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CA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F0D087A-2B1A-4A23-BAD5-07838DA74C18}" type="datetimeFigureOut">
              <a:rPr lang="en-CA" smtClean="0"/>
              <a:t>15/01/2013</a:t>
            </a:fld>
            <a:endParaRPr lang="en-CA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90E0D8C-37CC-4F2A-AAF8-4DD2F2514757}" type="slidenum">
              <a:rPr lang="en-CA" smtClean="0"/>
              <a:t>‹N°›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419635013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20.xml"/><Relationship Id="rId13" Type="http://schemas.openxmlformats.org/officeDocument/2006/relationships/theme" Target="../theme/theme2.xml"/><Relationship Id="rId3" Type="http://schemas.openxmlformats.org/officeDocument/2006/relationships/slideLayout" Target="../slideLayouts/slideLayout15.xml"/><Relationship Id="rId7" Type="http://schemas.openxmlformats.org/officeDocument/2006/relationships/slideLayout" Target="../slideLayouts/slideLayout19.xml"/><Relationship Id="rId12" Type="http://schemas.openxmlformats.org/officeDocument/2006/relationships/slideLayout" Target="../slideLayouts/slideLayout24.xml"/><Relationship Id="rId2" Type="http://schemas.openxmlformats.org/officeDocument/2006/relationships/slideLayout" Target="../slideLayouts/slideLayout14.xml"/><Relationship Id="rId1" Type="http://schemas.openxmlformats.org/officeDocument/2006/relationships/slideLayout" Target="../slideLayouts/slideLayout13.xml"/><Relationship Id="rId6" Type="http://schemas.openxmlformats.org/officeDocument/2006/relationships/slideLayout" Target="../slideLayouts/slideLayout18.xml"/><Relationship Id="rId11" Type="http://schemas.openxmlformats.org/officeDocument/2006/relationships/slideLayout" Target="../slideLayouts/slideLayout23.xml"/><Relationship Id="rId5" Type="http://schemas.openxmlformats.org/officeDocument/2006/relationships/slideLayout" Target="../slideLayouts/slideLayout17.xml"/><Relationship Id="rId10" Type="http://schemas.openxmlformats.org/officeDocument/2006/relationships/slideLayout" Target="../slideLayouts/slideLayout22.xml"/><Relationship Id="rId4" Type="http://schemas.openxmlformats.org/officeDocument/2006/relationships/slideLayout" Target="../slideLayouts/slideLayout16.xml"/><Relationship Id="rId9" Type="http://schemas.openxmlformats.org/officeDocument/2006/relationships/slideLayout" Target="../slideLayouts/slideLayout21.xml"/></Relationships>
</file>

<file path=ppt/slideMasters/_rels/slideMaster3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32.xml"/><Relationship Id="rId3" Type="http://schemas.openxmlformats.org/officeDocument/2006/relationships/slideLayout" Target="../slideLayouts/slideLayout27.xml"/><Relationship Id="rId7" Type="http://schemas.openxmlformats.org/officeDocument/2006/relationships/slideLayout" Target="../slideLayouts/slideLayout31.xml"/><Relationship Id="rId12" Type="http://schemas.openxmlformats.org/officeDocument/2006/relationships/theme" Target="../theme/theme3.xml"/><Relationship Id="rId2" Type="http://schemas.openxmlformats.org/officeDocument/2006/relationships/slideLayout" Target="../slideLayouts/slideLayout26.xml"/><Relationship Id="rId1" Type="http://schemas.openxmlformats.org/officeDocument/2006/relationships/slideLayout" Target="../slideLayouts/slideLayout25.xml"/><Relationship Id="rId6" Type="http://schemas.openxmlformats.org/officeDocument/2006/relationships/slideLayout" Target="../slideLayouts/slideLayout30.xml"/><Relationship Id="rId11" Type="http://schemas.openxmlformats.org/officeDocument/2006/relationships/slideLayout" Target="../slideLayouts/slideLayout35.xml"/><Relationship Id="rId5" Type="http://schemas.openxmlformats.org/officeDocument/2006/relationships/slideLayout" Target="../slideLayouts/slideLayout29.xml"/><Relationship Id="rId10" Type="http://schemas.openxmlformats.org/officeDocument/2006/relationships/slideLayout" Target="../slideLayouts/slideLayout34.xml"/><Relationship Id="rId4" Type="http://schemas.openxmlformats.org/officeDocument/2006/relationships/slideLayout" Target="../slideLayouts/slideLayout28.xml"/><Relationship Id="rId9" Type="http://schemas.openxmlformats.org/officeDocument/2006/relationships/slideLayout" Target="../slideLayouts/slideLayout33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 smtClean="0"/>
              <a:t>Modifiez le style du titre</a:t>
            </a:r>
            <a:endParaRPr lang="en-CA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CA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009A18F-CB48-4206-BC54-359FDF2C48D4}" type="datetimeFigureOut">
              <a:rPr lang="en-CA" smtClean="0"/>
              <a:t>15/01/2013</a:t>
            </a:fld>
            <a:endParaRPr lang="en-CA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CA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BD79171-D42C-4707-ABCE-FFF928865791}" type="slidenum">
              <a:rPr lang="en-CA" smtClean="0"/>
              <a:t>‹N°›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52938505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98" r:id="rId1"/>
    <p:sldLayoutId id="2147483699" r:id="rId2"/>
    <p:sldLayoutId id="2147483700" r:id="rId3"/>
    <p:sldLayoutId id="2147483701" r:id="rId4"/>
    <p:sldLayoutId id="2147483702" r:id="rId5"/>
    <p:sldLayoutId id="2147483703" r:id="rId6"/>
    <p:sldLayoutId id="2147483704" r:id="rId7"/>
    <p:sldLayoutId id="2147483705" r:id="rId8"/>
    <p:sldLayoutId id="2147483706" r:id="rId9"/>
    <p:sldLayoutId id="2147483707" r:id="rId10"/>
    <p:sldLayoutId id="2147483708" r:id="rId11"/>
    <p:sldLayoutId id="2147483709" r:id="rId12"/>
  </p:sldLayoutIdLst>
  <p:timing>
    <p:tnLst>
      <p:par>
        <p:cTn id="1" dur="indefinite" restart="never" nodeType="tmRoot"/>
      </p:par>
    </p:tnLst>
  </p:timing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 smtClean="0"/>
              <a:t>Modifiez le style du titre</a:t>
            </a:r>
            <a:endParaRPr lang="en-CA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CA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8D268D1-E12D-4637-AE11-342DEC6C37AD}" type="datetimeFigureOut">
              <a:rPr lang="en-CA" smtClean="0"/>
              <a:t>15/01/2013</a:t>
            </a:fld>
            <a:endParaRPr lang="en-CA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CA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FD822BF-49FB-470C-8A21-F9E80E87DA86}" type="slidenum">
              <a:rPr lang="en-CA" smtClean="0"/>
              <a:t>‹N°›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242403230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  <p:sldLayoutId id="2147483684" r:id="rId12"/>
  </p:sldLayoutIdLst>
  <p:timing>
    <p:tnLst>
      <p:par>
        <p:cTn id="1" dur="indefinite" restart="never" nodeType="tmRoot"/>
      </p:par>
    </p:tnLst>
  </p:timing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 smtClean="0"/>
              <a:t>Modifiez le style du titre</a:t>
            </a:r>
            <a:endParaRPr lang="en-CA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CA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F0D087A-2B1A-4A23-BAD5-07838DA74C18}" type="datetimeFigureOut">
              <a:rPr lang="en-CA" smtClean="0"/>
              <a:t>15/01/2013</a:t>
            </a:fld>
            <a:endParaRPr lang="en-CA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CA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90E0D8C-37CC-4F2A-AAF8-4DD2F2514757}" type="slidenum">
              <a:rPr lang="en-CA" smtClean="0"/>
              <a:t>‹N°›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359136772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86" r:id="rId1"/>
    <p:sldLayoutId id="2147483687" r:id="rId2"/>
    <p:sldLayoutId id="2147483688" r:id="rId3"/>
    <p:sldLayoutId id="2147483689" r:id="rId4"/>
    <p:sldLayoutId id="2147483690" r:id="rId5"/>
    <p:sldLayoutId id="2147483691" r:id="rId6"/>
    <p:sldLayoutId id="2147483692" r:id="rId7"/>
    <p:sldLayoutId id="2147483693" r:id="rId8"/>
    <p:sldLayoutId id="2147483694" r:id="rId9"/>
    <p:sldLayoutId id="2147483695" r:id="rId10"/>
    <p:sldLayoutId id="2147483696" r:id="rId11"/>
  </p:sldLayoutIdLst>
  <p:timing>
    <p:tnLst>
      <p:par>
        <p:cTn id="1" dur="indefinite" restart="never" nodeType="tmRoot"/>
      </p:par>
    </p:tnLst>
  </p:timing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5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6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5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8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8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6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26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25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28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26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25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26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26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26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26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26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26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26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26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0.xml"/><Relationship Id="rId1" Type="http://schemas.openxmlformats.org/officeDocument/2006/relationships/slideLayout" Target="../slideLayouts/slideLayout26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1.xml"/><Relationship Id="rId1" Type="http://schemas.openxmlformats.org/officeDocument/2006/relationships/slideLayout" Target="../slideLayouts/slideLayout28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2.xml"/><Relationship Id="rId1" Type="http://schemas.openxmlformats.org/officeDocument/2006/relationships/slideLayout" Target="../slideLayouts/slideLayout28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emf"/><Relationship Id="rId2" Type="http://schemas.openxmlformats.org/officeDocument/2006/relationships/notesSlide" Target="../notesSlides/notesSlide23.xml"/><Relationship Id="rId1" Type="http://schemas.openxmlformats.org/officeDocument/2006/relationships/slideLayout" Target="../slideLayouts/slideLayout26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4.xml"/><Relationship Id="rId1" Type="http://schemas.openxmlformats.org/officeDocument/2006/relationships/slideLayout" Target="../slideLayouts/slideLayout26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5.xml"/><Relationship Id="rId1" Type="http://schemas.openxmlformats.org/officeDocument/2006/relationships/slideLayout" Target="../slideLayouts/slideLayout26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0" name="Rectangle 2"/>
          <p:cNvSpPr>
            <a:spLocks noGrp="1" noChangeArrowheads="1"/>
          </p:cNvSpPr>
          <p:nvPr>
            <p:ph type="ctrTitle"/>
          </p:nvPr>
        </p:nvSpPr>
        <p:spPr>
          <a:xfrm>
            <a:off x="685800" y="1382713"/>
            <a:ext cx="7772400" cy="1470025"/>
          </a:xfrm>
        </p:spPr>
        <p:txBody>
          <a:bodyPr>
            <a:normAutofit/>
          </a:bodyPr>
          <a:lstStyle/>
          <a:p>
            <a:pPr algn="l"/>
            <a:r>
              <a:rPr lang="fr-FR" sz="4000" dirty="0"/>
              <a:t>Définir la gestion publique</a:t>
            </a:r>
            <a:br>
              <a:rPr lang="fr-FR" sz="4000" dirty="0"/>
            </a:br>
            <a:r>
              <a:rPr lang="fr-FR" sz="1600" dirty="0"/>
              <a:t/>
            </a:r>
            <a:br>
              <a:rPr lang="fr-FR" sz="1600" dirty="0"/>
            </a:br>
            <a:endParaRPr lang="fr-FR" sz="1600" dirty="0"/>
          </a:p>
        </p:txBody>
      </p:sp>
      <p:sp>
        <p:nvSpPr>
          <p:cNvPr id="2051" name="Rectangle 3"/>
          <p:cNvSpPr>
            <a:spLocks noGrp="1" noChangeArrowheads="1"/>
          </p:cNvSpPr>
          <p:nvPr>
            <p:ph type="subTitle" idx="1"/>
          </p:nvPr>
        </p:nvSpPr>
        <p:spPr>
          <a:xfrm>
            <a:off x="4683125" y="4508500"/>
            <a:ext cx="3417888" cy="1031875"/>
          </a:xfrm>
        </p:spPr>
        <p:txBody>
          <a:bodyPr>
            <a:normAutofit fontScale="92500" lnSpcReduction="20000"/>
          </a:bodyPr>
          <a:lstStyle/>
          <a:p>
            <a:pPr algn="r">
              <a:lnSpc>
                <a:spcPct val="120000"/>
              </a:lnSpc>
            </a:pPr>
            <a:r>
              <a:rPr lang="en-CA" sz="1400" dirty="0" smtClean="0"/>
              <a:t>Prof. Eric Champagne</a:t>
            </a:r>
          </a:p>
          <a:p>
            <a:pPr algn="r">
              <a:lnSpc>
                <a:spcPct val="120000"/>
              </a:lnSpc>
            </a:pPr>
            <a:r>
              <a:rPr lang="en-CA" sz="1400" dirty="0" err="1" smtClean="0"/>
              <a:t>École</a:t>
            </a:r>
            <a:r>
              <a:rPr lang="en-CA" sz="1400" dirty="0" smtClean="0"/>
              <a:t> </a:t>
            </a:r>
            <a:r>
              <a:rPr lang="en-CA" sz="1400" dirty="0" err="1"/>
              <a:t>d’études</a:t>
            </a:r>
            <a:r>
              <a:rPr lang="en-CA" sz="1400" dirty="0"/>
              <a:t> </a:t>
            </a:r>
            <a:r>
              <a:rPr lang="en-CA" sz="1400" dirty="0" err="1"/>
              <a:t>politiques</a:t>
            </a:r>
            <a:endParaRPr lang="fr-FR" sz="1400" dirty="0"/>
          </a:p>
          <a:p>
            <a:pPr algn="r">
              <a:lnSpc>
                <a:spcPct val="120000"/>
              </a:lnSpc>
            </a:pPr>
            <a:r>
              <a:rPr lang="fr-FR" sz="1400" dirty="0"/>
              <a:t>Gestion dans le secteur public</a:t>
            </a:r>
            <a:br>
              <a:rPr lang="fr-FR" sz="1400" dirty="0"/>
            </a:br>
            <a:r>
              <a:rPr lang="fr-FR" sz="1400" dirty="0"/>
              <a:t>PAP </a:t>
            </a:r>
            <a:r>
              <a:rPr lang="fr-FR" sz="1400" dirty="0" smtClean="0"/>
              <a:t>2720</a:t>
            </a:r>
            <a:endParaRPr lang="fr-FR" sz="1400" dirty="0"/>
          </a:p>
        </p:txBody>
      </p:sp>
      <p:pic>
        <p:nvPicPr>
          <p:cNvPr id="2054" name="Picture 6" descr="Logo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900113" y="4508500"/>
            <a:ext cx="1008062" cy="941388"/>
          </a:xfrm>
          <a:prstGeom prst="rect">
            <a:avLst/>
          </a:prstGeom>
          <a:noFill/>
        </p:spPr>
      </p:pic>
    </p:spTree>
  </p:cSld>
  <p:clrMapOvr>
    <a:masterClrMapping/>
  </p:clrMapOvr>
  <p:transition spd="med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20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2000"/>
                                        <p:tgtEl>
                                          <p:spTgt spid="20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050" grpId="0"/>
      <p:bldP spid="2051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4" name="Rectangle 2"/>
          <p:cNvSpPr>
            <a:spLocks noGrp="1" noChangeArrowheads="1"/>
          </p:cNvSpPr>
          <p:nvPr>
            <p:ph type="title"/>
          </p:nvPr>
        </p:nvSpPr>
        <p:spPr>
          <a:xfrm>
            <a:off x="457200" y="53975"/>
            <a:ext cx="8229600" cy="1143000"/>
          </a:xfrm>
        </p:spPr>
        <p:txBody>
          <a:bodyPr/>
          <a:lstStyle/>
          <a:p>
            <a:r>
              <a:rPr lang="fr-CA" sz="4000"/>
              <a:t>Objectifs</a:t>
            </a:r>
            <a:r>
              <a:rPr lang="en-CA" sz="4000"/>
              <a:t> de la séance</a:t>
            </a:r>
            <a:endParaRPr lang="fr-FR" sz="4000"/>
          </a:p>
        </p:txBody>
      </p:sp>
      <p:sp>
        <p:nvSpPr>
          <p:cNvPr id="13315" name="Rectangle 3"/>
          <p:cNvSpPr>
            <a:spLocks noGrp="1" noChangeArrowheads="1"/>
          </p:cNvSpPr>
          <p:nvPr>
            <p:ph idx="1"/>
          </p:nvPr>
        </p:nvSpPr>
        <p:spPr>
          <a:xfrm>
            <a:off x="457200" y="1423988"/>
            <a:ext cx="8229600" cy="4525962"/>
          </a:xfrm>
        </p:spPr>
        <p:txBody>
          <a:bodyPr/>
          <a:lstStyle/>
          <a:p>
            <a:pPr marL="609600" indent="-609600">
              <a:lnSpc>
                <a:spcPct val="105000"/>
              </a:lnSpc>
              <a:spcBef>
                <a:spcPct val="85000"/>
              </a:spcBef>
              <a:buFontTx/>
              <a:buAutoNum type="arabicPeriod"/>
            </a:pPr>
            <a:r>
              <a:rPr lang="fr-CA"/>
              <a:t>La notion de bien public</a:t>
            </a:r>
          </a:p>
          <a:p>
            <a:pPr marL="609600" indent="-609600">
              <a:lnSpc>
                <a:spcPct val="105000"/>
              </a:lnSpc>
              <a:spcBef>
                <a:spcPct val="85000"/>
              </a:spcBef>
              <a:buFontTx/>
              <a:buAutoNum type="arabicPeriod"/>
            </a:pPr>
            <a:r>
              <a:rPr lang="fr-CA"/>
              <a:t>La différence entre gestion publique </a:t>
            </a:r>
            <a:br>
              <a:rPr lang="fr-CA"/>
            </a:br>
            <a:r>
              <a:rPr lang="fr-CA"/>
              <a:t>et gestion privée</a:t>
            </a:r>
          </a:p>
          <a:p>
            <a:pPr marL="609600" indent="-609600">
              <a:lnSpc>
                <a:spcPct val="105000"/>
              </a:lnSpc>
              <a:spcBef>
                <a:spcPct val="85000"/>
              </a:spcBef>
              <a:buFontTx/>
              <a:buAutoNum type="arabicPeriod"/>
            </a:pPr>
            <a:r>
              <a:rPr lang="fr-CA"/>
              <a:t>La gestion/administration publique</a:t>
            </a:r>
            <a:br>
              <a:rPr lang="fr-CA"/>
            </a:br>
            <a:r>
              <a:rPr lang="fr-CA"/>
              <a:t>comme objet d’étude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50BA275-001F-4EC4-883D-F61AF21C843F}" type="slidenum">
              <a:rPr lang="fr-FR"/>
              <a:pPr/>
              <a:t>2</a:t>
            </a:fld>
            <a:endParaRPr lang="fr-FR"/>
          </a:p>
        </p:txBody>
      </p:sp>
    </p:spTree>
  </p:cSld>
  <p:clrMapOvr>
    <a:masterClrMapping/>
  </p:clrMapOvr>
  <p:transition spd="med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133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2000"/>
                                        <p:tgtEl>
                                          <p:spTgt spid="133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314" grpId="0"/>
      <p:bldP spid="13315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748" name="Rectangle 4"/>
          <p:cNvSpPr>
            <a:spLocks noGrp="1" noChangeArrowheads="1"/>
          </p:cNvSpPr>
          <p:nvPr>
            <p:ph type="ctrTitle"/>
          </p:nvPr>
        </p:nvSpPr>
        <p:spPr/>
        <p:txBody>
          <a:bodyPr/>
          <a:lstStyle/>
          <a:p>
            <a:r>
              <a:rPr lang="fr-FR"/>
              <a:t>La notion de bien public</a:t>
            </a:r>
          </a:p>
        </p:txBody>
      </p:sp>
    </p:spTree>
  </p:cSld>
  <p:clrMapOvr>
    <a:masterClrMapping/>
  </p:clrMapOvr>
  <p:transition spd="med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7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317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1748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10" name="Rectangle 2"/>
          <p:cNvSpPr>
            <a:spLocks noGrp="1" noChangeArrowheads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fr-CA" sz="4000"/>
              <a:t>Bien public VS bien privé</a:t>
            </a:r>
          </a:p>
        </p:txBody>
      </p:sp>
      <p:sp>
        <p:nvSpPr>
          <p:cNvPr id="17411" name="Rectangle 3"/>
          <p:cNvSpPr>
            <a:spLocks noGrp="1" noChangeArrowheads="1"/>
          </p:cNvSpPr>
          <p:nvPr>
            <p:ph sz="half" idx="1"/>
          </p:nvPr>
        </p:nvSpPr>
        <p:spPr>
          <a:xfrm>
            <a:off x="457200" y="1600200"/>
            <a:ext cx="4038600" cy="4133850"/>
          </a:xfrm>
        </p:spPr>
        <p:txBody>
          <a:bodyPr>
            <a:normAutofit fontScale="92500" lnSpcReduction="20000"/>
          </a:bodyPr>
          <a:lstStyle/>
          <a:p>
            <a:pPr marL="381000" indent="-381000" algn="ctr">
              <a:lnSpc>
                <a:spcPct val="80000"/>
              </a:lnSpc>
              <a:buFontTx/>
              <a:buNone/>
            </a:pPr>
            <a:r>
              <a:rPr lang="fr-CA" sz="2200" b="1" dirty="0">
                <a:solidFill>
                  <a:schemeClr val="hlink"/>
                </a:solidFill>
              </a:rPr>
              <a:t>Bien public</a:t>
            </a:r>
          </a:p>
          <a:p>
            <a:pPr marL="381000" indent="-381000">
              <a:spcBef>
                <a:spcPts val="1200"/>
              </a:spcBef>
              <a:spcAft>
                <a:spcPts val="600"/>
              </a:spcAft>
            </a:pPr>
            <a:r>
              <a:rPr lang="fr-FR" sz="2200" dirty="0"/>
              <a:t>Les biens publics sont des biens, services ou ressources qui bénéficient à tous (à l’usage de tous);</a:t>
            </a:r>
          </a:p>
          <a:p>
            <a:pPr marL="381000" indent="-381000">
              <a:spcBef>
                <a:spcPts val="1200"/>
              </a:spcBef>
              <a:spcAft>
                <a:spcPts val="600"/>
              </a:spcAft>
            </a:pPr>
            <a:r>
              <a:rPr lang="fr-FR" sz="2200" dirty="0"/>
              <a:t>Se caractérisent par:</a:t>
            </a:r>
          </a:p>
          <a:p>
            <a:pPr marL="879475" lvl="1" indent="-342900">
              <a:spcBef>
                <a:spcPts val="1200"/>
              </a:spcBef>
              <a:spcAft>
                <a:spcPts val="600"/>
              </a:spcAft>
              <a:buFontTx/>
              <a:buAutoNum type="arabicPeriod"/>
            </a:pPr>
            <a:r>
              <a:rPr lang="fr-FR" sz="1900" dirty="0"/>
              <a:t>La non-rivalité (la consommation du bien par un individu n'empêche pas sa consommation par un autre);</a:t>
            </a:r>
          </a:p>
          <a:p>
            <a:pPr marL="879475" lvl="1" indent="-342900">
              <a:spcBef>
                <a:spcPts val="1200"/>
              </a:spcBef>
              <a:spcAft>
                <a:spcPts val="600"/>
              </a:spcAft>
              <a:buFontTx/>
              <a:buAutoNum type="arabicPeriod"/>
            </a:pPr>
            <a:r>
              <a:rPr lang="fr-FR" sz="1900" dirty="0"/>
              <a:t>La non-exclusion (personne ne peut être exclu de la consommation de ce bien). </a:t>
            </a:r>
            <a:endParaRPr lang="fr-CA" sz="1900" dirty="0"/>
          </a:p>
        </p:txBody>
      </p:sp>
      <p:sp>
        <p:nvSpPr>
          <p:cNvPr id="17412" name="Rectangle 4"/>
          <p:cNvSpPr>
            <a:spLocks noGrp="1" noChangeArrowheads="1"/>
          </p:cNvSpPr>
          <p:nvPr>
            <p:ph sz="half" idx="2"/>
          </p:nvPr>
        </p:nvSpPr>
        <p:spPr>
          <a:xfrm>
            <a:off x="4648200" y="1600200"/>
            <a:ext cx="4038600" cy="4060825"/>
          </a:xfrm>
        </p:spPr>
        <p:txBody>
          <a:bodyPr>
            <a:normAutofit fontScale="92500" lnSpcReduction="20000"/>
          </a:bodyPr>
          <a:lstStyle/>
          <a:p>
            <a:pPr algn="ctr">
              <a:lnSpc>
                <a:spcPct val="80000"/>
              </a:lnSpc>
              <a:buFontTx/>
              <a:buNone/>
            </a:pPr>
            <a:r>
              <a:rPr lang="en-CA" sz="2000" b="1" dirty="0">
                <a:solidFill>
                  <a:schemeClr val="hlink"/>
                </a:solidFill>
              </a:rPr>
              <a:t>Bien </a:t>
            </a:r>
            <a:r>
              <a:rPr lang="en-CA" sz="2000" b="1" dirty="0" err="1">
                <a:solidFill>
                  <a:schemeClr val="hlink"/>
                </a:solidFill>
              </a:rPr>
              <a:t>privé</a:t>
            </a:r>
            <a:endParaRPr lang="en-CA" sz="2000" b="1" dirty="0">
              <a:solidFill>
                <a:schemeClr val="hlink"/>
              </a:solidFill>
            </a:endParaRPr>
          </a:p>
          <a:p>
            <a:pPr>
              <a:lnSpc>
                <a:spcPct val="120000"/>
              </a:lnSpc>
              <a:spcBef>
                <a:spcPts val="600"/>
              </a:spcBef>
              <a:spcAft>
                <a:spcPts val="600"/>
              </a:spcAft>
            </a:pPr>
            <a:r>
              <a:rPr lang="fr-FR" sz="2000" dirty="0"/>
              <a:t>Le bien privé est objet </a:t>
            </a:r>
            <a:r>
              <a:rPr lang="fr-FR" sz="2000" dirty="0" smtClean="0"/>
              <a:t>d'échanges - sa </a:t>
            </a:r>
            <a:r>
              <a:rPr lang="fr-FR" sz="2000" dirty="0"/>
              <a:t>propriété (ou son usage) change de mains. </a:t>
            </a:r>
          </a:p>
          <a:p>
            <a:pPr>
              <a:lnSpc>
                <a:spcPct val="120000"/>
              </a:lnSpc>
              <a:spcBef>
                <a:spcPts val="600"/>
              </a:spcBef>
              <a:spcAft>
                <a:spcPts val="600"/>
              </a:spcAft>
            </a:pPr>
            <a:r>
              <a:rPr lang="fr-FR" sz="2000" dirty="0"/>
              <a:t>Les biens privés possèdent les propriétés d'exclusivité et de rivalité (tout le monde ne peut pas en profiter en même temps).</a:t>
            </a:r>
            <a:br>
              <a:rPr lang="fr-FR" sz="2000" dirty="0"/>
            </a:br>
            <a:endParaRPr lang="en-CA" sz="2000" dirty="0"/>
          </a:p>
          <a:p>
            <a:pPr>
              <a:lnSpc>
                <a:spcPct val="80000"/>
              </a:lnSpc>
              <a:buFontTx/>
              <a:buNone/>
            </a:pPr>
            <a:endParaRPr lang="fr-FR" sz="2000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5288FE8-349B-4BA8-A8D5-46D18FB2AD1C}" type="slidenum">
              <a:rPr lang="fr-FR"/>
              <a:pPr/>
              <a:t>4</a:t>
            </a:fld>
            <a:endParaRPr lang="fr-FR"/>
          </a:p>
        </p:txBody>
      </p:sp>
    </p:spTree>
  </p:cSld>
  <p:clrMapOvr>
    <a:masterClrMapping/>
  </p:clrMapOvr>
  <p:transition spd="med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174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2000"/>
                                        <p:tgtEl>
                                          <p:spTgt spid="174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7410" grpId="0"/>
      <p:bldP spid="17411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6018" name="Rectangle 2"/>
          <p:cNvSpPr>
            <a:spLocks noGrp="1" noChangeArrowheads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fr-CA" sz="4000"/>
              <a:t>Question: donnez des exemples</a:t>
            </a:r>
          </a:p>
        </p:txBody>
      </p:sp>
      <p:sp>
        <p:nvSpPr>
          <p:cNvPr id="86019" name="Rectangle 3"/>
          <p:cNvSpPr>
            <a:spLocks noGrp="1" noChangeArrowheads="1"/>
          </p:cNvSpPr>
          <p:nvPr>
            <p:ph sz="half" idx="1"/>
          </p:nvPr>
        </p:nvSpPr>
        <p:spPr>
          <a:xfrm>
            <a:off x="457200" y="1600200"/>
            <a:ext cx="4038600" cy="4133850"/>
          </a:xfrm>
        </p:spPr>
        <p:txBody>
          <a:bodyPr/>
          <a:lstStyle/>
          <a:p>
            <a:pPr marL="381000" indent="-381000" algn="ctr">
              <a:lnSpc>
                <a:spcPct val="90000"/>
              </a:lnSpc>
              <a:buFontTx/>
              <a:buNone/>
            </a:pPr>
            <a:r>
              <a:rPr lang="fr-CA" sz="3100" b="1" u="sng" dirty="0">
                <a:solidFill>
                  <a:schemeClr val="hlink"/>
                </a:solidFill>
              </a:rPr>
              <a:t>Bien public</a:t>
            </a:r>
          </a:p>
          <a:p>
            <a:pPr marL="381000" indent="-381000">
              <a:lnSpc>
                <a:spcPct val="90000"/>
              </a:lnSpc>
              <a:buFontTx/>
              <a:buNone/>
            </a:pPr>
            <a:endParaRPr lang="fr-CA" dirty="0"/>
          </a:p>
          <a:p>
            <a:pPr marL="381000" indent="-381000" algn="ctr">
              <a:lnSpc>
                <a:spcPct val="90000"/>
              </a:lnSpc>
              <a:buFontTx/>
              <a:buNone/>
            </a:pPr>
            <a:r>
              <a:rPr lang="fr-CA" dirty="0"/>
              <a:t>Air</a:t>
            </a:r>
          </a:p>
          <a:p>
            <a:pPr marL="381000" indent="-381000" algn="ctr">
              <a:lnSpc>
                <a:spcPct val="90000"/>
              </a:lnSpc>
              <a:buFontTx/>
              <a:buNone/>
            </a:pPr>
            <a:r>
              <a:rPr lang="fr-CA" dirty="0"/>
              <a:t>Eau potable</a:t>
            </a:r>
          </a:p>
          <a:p>
            <a:pPr marL="381000" indent="-381000" algn="ctr">
              <a:lnSpc>
                <a:spcPct val="90000"/>
              </a:lnSpc>
              <a:buFontTx/>
              <a:buNone/>
            </a:pPr>
            <a:r>
              <a:rPr lang="fr-CA" dirty="0"/>
              <a:t>Parc public</a:t>
            </a:r>
          </a:p>
          <a:p>
            <a:pPr marL="381000" indent="-381000" algn="ctr">
              <a:lnSpc>
                <a:spcPct val="90000"/>
              </a:lnSpc>
              <a:buFontTx/>
              <a:buNone/>
            </a:pPr>
            <a:r>
              <a:rPr lang="fr-CA" dirty="0"/>
              <a:t>Transport public</a:t>
            </a:r>
          </a:p>
          <a:p>
            <a:pPr marL="381000" indent="-381000" algn="ctr">
              <a:lnSpc>
                <a:spcPct val="90000"/>
              </a:lnSpc>
              <a:buFontTx/>
              <a:buNone/>
            </a:pPr>
            <a:r>
              <a:rPr lang="fr-CA" dirty="0"/>
              <a:t>Édifice public</a:t>
            </a:r>
          </a:p>
          <a:p>
            <a:pPr marL="381000" indent="-381000" algn="ctr">
              <a:lnSpc>
                <a:spcPct val="90000"/>
              </a:lnSpc>
              <a:buFontTx/>
              <a:buNone/>
            </a:pPr>
            <a:r>
              <a:rPr lang="fr-CA" dirty="0"/>
              <a:t>Route publique</a:t>
            </a:r>
          </a:p>
          <a:p>
            <a:pPr marL="381000" indent="-381000">
              <a:lnSpc>
                <a:spcPct val="90000"/>
              </a:lnSpc>
              <a:buFontTx/>
              <a:buNone/>
            </a:pPr>
            <a:endParaRPr lang="fr-CA" dirty="0"/>
          </a:p>
          <a:p>
            <a:pPr marL="381000" indent="-381000">
              <a:lnSpc>
                <a:spcPct val="90000"/>
              </a:lnSpc>
              <a:buFontTx/>
              <a:buNone/>
            </a:pPr>
            <a:endParaRPr lang="fr-CA" dirty="0"/>
          </a:p>
        </p:txBody>
      </p:sp>
      <p:sp>
        <p:nvSpPr>
          <p:cNvPr id="86020" name="Rectangle 4"/>
          <p:cNvSpPr>
            <a:spLocks noGrp="1" noChangeArrowheads="1"/>
          </p:cNvSpPr>
          <p:nvPr>
            <p:ph sz="half" idx="2"/>
          </p:nvPr>
        </p:nvSpPr>
        <p:spPr>
          <a:xfrm>
            <a:off x="4648200" y="1600200"/>
            <a:ext cx="4038600" cy="4060825"/>
          </a:xfrm>
        </p:spPr>
        <p:txBody>
          <a:bodyPr/>
          <a:lstStyle/>
          <a:p>
            <a:pPr algn="ctr">
              <a:lnSpc>
                <a:spcPct val="90000"/>
              </a:lnSpc>
              <a:buFontTx/>
              <a:buNone/>
            </a:pPr>
            <a:r>
              <a:rPr lang="en-CA" b="1" u="sng" dirty="0">
                <a:solidFill>
                  <a:schemeClr val="hlink"/>
                </a:solidFill>
              </a:rPr>
              <a:t>Bien </a:t>
            </a:r>
            <a:r>
              <a:rPr lang="en-CA" b="1" u="sng" dirty="0" err="1">
                <a:solidFill>
                  <a:schemeClr val="hlink"/>
                </a:solidFill>
              </a:rPr>
              <a:t>privé</a:t>
            </a:r>
            <a:endParaRPr lang="en-CA" b="1" u="sng" dirty="0">
              <a:solidFill>
                <a:schemeClr val="hlink"/>
              </a:solidFill>
            </a:endParaRPr>
          </a:p>
          <a:p>
            <a:pPr>
              <a:lnSpc>
                <a:spcPct val="90000"/>
              </a:lnSpc>
              <a:buFontTx/>
              <a:buNone/>
            </a:pPr>
            <a:endParaRPr lang="fr-FR" dirty="0"/>
          </a:p>
          <a:p>
            <a:pPr algn="ctr">
              <a:lnSpc>
                <a:spcPct val="90000"/>
              </a:lnSpc>
              <a:buFontTx/>
              <a:buNone/>
            </a:pPr>
            <a:r>
              <a:rPr lang="fr-FR" dirty="0"/>
              <a:t>Habitation</a:t>
            </a:r>
          </a:p>
          <a:p>
            <a:pPr algn="ctr">
              <a:lnSpc>
                <a:spcPct val="90000"/>
              </a:lnSpc>
              <a:buFontTx/>
              <a:buNone/>
            </a:pPr>
            <a:r>
              <a:rPr lang="fr-FR" dirty="0"/>
              <a:t>Vêtements</a:t>
            </a:r>
          </a:p>
          <a:p>
            <a:pPr algn="ctr">
              <a:lnSpc>
                <a:spcPct val="90000"/>
              </a:lnSpc>
              <a:buFontTx/>
              <a:buNone/>
            </a:pPr>
            <a:r>
              <a:rPr lang="fr-FR" dirty="0"/>
              <a:t>Nourriture</a:t>
            </a:r>
          </a:p>
          <a:p>
            <a:pPr algn="ctr">
              <a:lnSpc>
                <a:spcPct val="90000"/>
              </a:lnSpc>
              <a:buFontTx/>
              <a:buNone/>
            </a:pPr>
            <a:r>
              <a:rPr lang="fr-FR" dirty="0"/>
              <a:t>Voitures </a:t>
            </a:r>
          </a:p>
          <a:p>
            <a:pPr algn="ctr">
              <a:lnSpc>
                <a:spcPct val="90000"/>
              </a:lnSpc>
              <a:buFontTx/>
              <a:buNone/>
            </a:pPr>
            <a:r>
              <a:rPr lang="en-CA" dirty="0"/>
              <a:t>Golf </a:t>
            </a:r>
            <a:r>
              <a:rPr lang="en-CA" dirty="0" err="1"/>
              <a:t>privé</a:t>
            </a:r>
            <a:endParaRPr lang="fr-FR" dirty="0"/>
          </a:p>
          <a:p>
            <a:pPr algn="ctr">
              <a:lnSpc>
                <a:spcPct val="90000"/>
              </a:lnSpc>
              <a:buFontTx/>
              <a:buNone/>
            </a:pPr>
            <a:r>
              <a:rPr lang="en-CA" dirty="0"/>
              <a:t>Route </a:t>
            </a:r>
            <a:r>
              <a:rPr lang="en-CA" dirty="0" err="1"/>
              <a:t>privée</a:t>
            </a:r>
            <a:endParaRPr lang="en-CA" dirty="0"/>
          </a:p>
          <a:p>
            <a:pPr>
              <a:lnSpc>
                <a:spcPct val="90000"/>
              </a:lnSpc>
              <a:buFontTx/>
              <a:buNone/>
            </a:pPr>
            <a:endParaRPr lang="fr-FR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0069F89-B909-4FC9-A2AB-43A20E21540A}" type="slidenum">
              <a:rPr lang="fr-FR"/>
              <a:pPr/>
              <a:t>5</a:t>
            </a:fld>
            <a:endParaRPr lang="fr-FR"/>
          </a:p>
        </p:txBody>
      </p:sp>
    </p:spTree>
  </p:cSld>
  <p:clrMapOvr>
    <a:masterClrMapping/>
  </p:clrMapOvr>
  <p:transition spd="med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60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860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60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2000"/>
                                        <p:tgtEl>
                                          <p:spTgt spid="860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6018" grpId="0"/>
      <p:bldP spid="86019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8066" name="Rectangle 2"/>
          <p:cNvSpPr>
            <a:spLocks noGrp="1" noChangeArrowheads="1"/>
          </p:cNvSpPr>
          <p:nvPr>
            <p:ph type="title"/>
          </p:nvPr>
        </p:nvSpPr>
        <p:spPr>
          <a:xfrm>
            <a:off x="457200" y="53975"/>
            <a:ext cx="8229600" cy="1143000"/>
          </a:xfrm>
        </p:spPr>
        <p:txBody>
          <a:bodyPr/>
          <a:lstStyle/>
          <a:p>
            <a:r>
              <a:rPr lang="fr-CA" sz="4000"/>
              <a:t>Service public</a:t>
            </a:r>
            <a:endParaRPr lang="fr-FR" sz="4000"/>
          </a:p>
        </p:txBody>
      </p:sp>
      <p:sp>
        <p:nvSpPr>
          <p:cNvPr id="88067" name="Rectangle 3"/>
          <p:cNvSpPr>
            <a:spLocks noGrp="1" noChangeArrowheads="1"/>
          </p:cNvSpPr>
          <p:nvPr>
            <p:ph idx="1"/>
          </p:nvPr>
        </p:nvSpPr>
        <p:spPr>
          <a:xfrm>
            <a:off x="457200" y="1135063"/>
            <a:ext cx="8229600" cy="4525962"/>
          </a:xfrm>
        </p:spPr>
        <p:txBody>
          <a:bodyPr/>
          <a:lstStyle/>
          <a:p>
            <a:pPr marL="609600" indent="-609600">
              <a:lnSpc>
                <a:spcPct val="105000"/>
              </a:lnSpc>
              <a:spcBef>
                <a:spcPts val="1200"/>
              </a:spcBef>
              <a:buFontTx/>
              <a:buAutoNum type="arabicPeriod"/>
            </a:pPr>
            <a:r>
              <a:rPr lang="fr-FR" sz="1900" dirty="0"/>
              <a:t>Le terme « service publics » est utilisé pour désigner </a:t>
            </a:r>
            <a:r>
              <a:rPr lang="fr-FR" sz="1900" u="sng" dirty="0"/>
              <a:t>les services d’intérêt publics fournis par un gouvernement pour ses citoyens, </a:t>
            </a:r>
            <a:r>
              <a:rPr lang="fr-FR" sz="1900" dirty="0"/>
              <a:t>soit </a:t>
            </a:r>
            <a:r>
              <a:rPr lang="fr-FR" sz="1900" u="sng" dirty="0"/>
              <a:t>directement</a:t>
            </a:r>
            <a:r>
              <a:rPr lang="fr-FR" sz="1900" dirty="0"/>
              <a:t> (par le biais du secteur </a:t>
            </a:r>
            <a:r>
              <a:rPr lang="fr-FR" sz="1900" dirty="0" smtClean="0"/>
              <a:t>public); soit par la </a:t>
            </a:r>
            <a:r>
              <a:rPr lang="fr-FR" sz="1900" u="sng" dirty="0" smtClean="0"/>
              <a:t>tarification</a:t>
            </a:r>
            <a:r>
              <a:rPr lang="fr-FR" sz="1900" dirty="0" smtClean="0"/>
              <a:t>; soit par </a:t>
            </a:r>
            <a:r>
              <a:rPr lang="fr-FR" sz="1900" dirty="0"/>
              <a:t>le financement </a:t>
            </a:r>
            <a:r>
              <a:rPr lang="fr-FR" sz="1900" dirty="0" smtClean="0"/>
              <a:t>public de </a:t>
            </a:r>
            <a:r>
              <a:rPr lang="fr-FR" sz="1900" dirty="0"/>
              <a:t>la </a:t>
            </a:r>
            <a:r>
              <a:rPr lang="fr-FR" sz="1900" u="sng" dirty="0"/>
              <a:t>prestation privée </a:t>
            </a:r>
            <a:r>
              <a:rPr lang="fr-FR" sz="1900" dirty="0"/>
              <a:t>du services. </a:t>
            </a:r>
          </a:p>
          <a:p>
            <a:pPr marL="609600" indent="-609600">
              <a:lnSpc>
                <a:spcPct val="105000"/>
              </a:lnSpc>
              <a:spcBef>
                <a:spcPts val="1200"/>
              </a:spcBef>
              <a:buFontTx/>
              <a:buAutoNum type="arabicPeriod"/>
            </a:pPr>
            <a:r>
              <a:rPr lang="fr-FR" sz="1900" dirty="0"/>
              <a:t>Un service public est décidé sur la base </a:t>
            </a:r>
            <a:r>
              <a:rPr lang="fr-FR" sz="1900" dirty="0" smtClean="0"/>
              <a:t>d’un certain </a:t>
            </a:r>
            <a:r>
              <a:rPr lang="fr-FR" sz="1900" u="sng" dirty="0"/>
              <a:t>consensus </a:t>
            </a:r>
            <a:r>
              <a:rPr lang="fr-FR" sz="1900" u="sng" dirty="0" smtClean="0"/>
              <a:t>social</a:t>
            </a:r>
            <a:r>
              <a:rPr lang="fr-FR" sz="1900" dirty="0" smtClean="0"/>
              <a:t> (généralement </a:t>
            </a:r>
            <a:r>
              <a:rPr lang="fr-FR" sz="1900" dirty="0"/>
              <a:t>exprimé par des élections démocratiques) voulant que certains services doivent </a:t>
            </a:r>
            <a:r>
              <a:rPr lang="fr-FR" sz="1900" dirty="0" smtClean="0"/>
              <a:t>être publics (accessibles </a:t>
            </a:r>
            <a:r>
              <a:rPr lang="fr-FR" sz="1900" dirty="0"/>
              <a:t>à </a:t>
            </a:r>
            <a:r>
              <a:rPr lang="fr-FR" sz="1900" dirty="0" smtClean="0"/>
              <a:t>tous selon le principe d’universalité; selon des principes </a:t>
            </a:r>
            <a:r>
              <a:rPr lang="fr-FR" sz="1900" dirty="0" err="1" smtClean="0"/>
              <a:t>redistributifs</a:t>
            </a:r>
            <a:r>
              <a:rPr lang="fr-FR" sz="1900" dirty="0" smtClean="0"/>
              <a:t>; etc.)</a:t>
            </a:r>
          </a:p>
          <a:p>
            <a:pPr marL="609600" indent="-609600">
              <a:lnSpc>
                <a:spcPct val="105000"/>
              </a:lnSpc>
              <a:spcBef>
                <a:spcPts val="1200"/>
              </a:spcBef>
              <a:buFontTx/>
              <a:buAutoNum type="arabicPeriod"/>
            </a:pPr>
            <a:r>
              <a:rPr lang="fr-FR" sz="1900" dirty="0" smtClean="0"/>
              <a:t>Il y a un cumul historique des services publics. </a:t>
            </a:r>
            <a:endParaRPr lang="fr-FR" sz="1900" dirty="0"/>
          </a:p>
          <a:p>
            <a:pPr marL="609600" indent="-609600">
              <a:lnSpc>
                <a:spcPct val="105000"/>
              </a:lnSpc>
              <a:spcBef>
                <a:spcPts val="1200"/>
              </a:spcBef>
              <a:buFontTx/>
              <a:buAutoNum type="arabicPeriod"/>
            </a:pPr>
            <a:r>
              <a:rPr lang="fr-CA" sz="1900" dirty="0"/>
              <a:t>En général, les services publics sont des services qui </a:t>
            </a:r>
            <a:r>
              <a:rPr lang="fr-CA" sz="1900" u="sng" dirty="0"/>
              <a:t>ne sont pas bien </a:t>
            </a:r>
            <a:r>
              <a:rPr lang="fr-CA" sz="1900" u="sng" dirty="0" smtClean="0"/>
              <a:t>desservis </a:t>
            </a:r>
            <a:r>
              <a:rPr lang="fr-CA" sz="1900" u="sng" dirty="0"/>
              <a:t>par les prestataires privés</a:t>
            </a:r>
            <a:r>
              <a:rPr lang="fr-CA" sz="1900" dirty="0"/>
              <a:t>. 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836E-6612-440F-86C0-8B820A7716EF}" type="slidenum">
              <a:rPr lang="fr-FR"/>
              <a:pPr/>
              <a:t>6</a:t>
            </a:fld>
            <a:endParaRPr lang="fr-FR"/>
          </a:p>
        </p:txBody>
      </p:sp>
    </p:spTree>
  </p:cSld>
  <p:clrMapOvr>
    <a:masterClrMapping/>
  </p:clrMapOvr>
  <p:transition spd="med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80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8806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80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2000"/>
                                        <p:tgtEl>
                                          <p:spTgt spid="8806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8066" grpId="0"/>
      <p:bldP spid="88067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0114" name="Rectangle 2"/>
          <p:cNvSpPr>
            <a:spLocks noGrp="1" noChangeArrowheads="1"/>
          </p:cNvSpPr>
          <p:nvPr>
            <p:ph type="title"/>
          </p:nvPr>
        </p:nvSpPr>
        <p:spPr>
          <a:xfrm>
            <a:off x="457200" y="53975"/>
            <a:ext cx="8229600" cy="1143000"/>
          </a:xfrm>
        </p:spPr>
        <p:txBody>
          <a:bodyPr>
            <a:normAutofit/>
          </a:bodyPr>
          <a:lstStyle/>
          <a:p>
            <a:r>
              <a:rPr lang="fr-CA" sz="4000"/>
              <a:t>Exemples de services publics</a:t>
            </a:r>
            <a:endParaRPr lang="fr-FR" sz="4000"/>
          </a:p>
        </p:txBody>
      </p:sp>
      <p:sp>
        <p:nvSpPr>
          <p:cNvPr id="90115" name="Rectangle 3"/>
          <p:cNvSpPr>
            <a:spLocks noGrp="1" noChangeArrowheads="1"/>
          </p:cNvSpPr>
          <p:nvPr>
            <p:ph idx="1"/>
          </p:nvPr>
        </p:nvSpPr>
        <p:spPr>
          <a:xfrm>
            <a:off x="457200" y="1135063"/>
            <a:ext cx="8229600" cy="4525962"/>
          </a:xfrm>
        </p:spPr>
        <p:txBody>
          <a:bodyPr/>
          <a:lstStyle/>
          <a:p>
            <a:pPr marL="540000" indent="-609600">
              <a:lnSpc>
                <a:spcPct val="105000"/>
              </a:lnSpc>
              <a:spcBef>
                <a:spcPts val="1200"/>
              </a:spcBef>
            </a:pPr>
            <a:r>
              <a:rPr lang="fr-FR" sz="2200" dirty="0"/>
              <a:t>Sécurité </a:t>
            </a:r>
            <a:r>
              <a:rPr lang="fr-FR" sz="2200" dirty="0" smtClean="0"/>
              <a:t>Sociale (aide sociale)</a:t>
            </a:r>
          </a:p>
          <a:p>
            <a:pPr marL="540000" indent="-609600">
              <a:lnSpc>
                <a:spcPct val="105000"/>
              </a:lnSpc>
              <a:spcBef>
                <a:spcPts val="1200"/>
              </a:spcBef>
            </a:pPr>
            <a:r>
              <a:rPr lang="fr-FR" sz="2200" dirty="0" smtClean="0"/>
              <a:t>Sécurité publique (police, pompiers)</a:t>
            </a:r>
            <a:endParaRPr lang="fr-FR" sz="2200" dirty="0"/>
          </a:p>
          <a:p>
            <a:pPr marL="540000" indent="-609600">
              <a:lnSpc>
                <a:spcPct val="105000"/>
              </a:lnSpc>
              <a:spcBef>
                <a:spcPts val="1200"/>
              </a:spcBef>
            </a:pPr>
            <a:r>
              <a:rPr lang="fr-FR" sz="2200" dirty="0"/>
              <a:t>Santé</a:t>
            </a:r>
          </a:p>
          <a:p>
            <a:pPr marL="540000" indent="-609600">
              <a:lnSpc>
                <a:spcPct val="105000"/>
              </a:lnSpc>
              <a:spcBef>
                <a:spcPts val="1200"/>
              </a:spcBef>
            </a:pPr>
            <a:r>
              <a:rPr lang="en-CA" sz="2200" dirty="0" err="1" smtClean="0"/>
              <a:t>Défense</a:t>
            </a:r>
            <a:endParaRPr lang="fr-FR" sz="2200" dirty="0"/>
          </a:p>
          <a:p>
            <a:pPr marL="540000" indent="-609600">
              <a:lnSpc>
                <a:spcPct val="105000"/>
              </a:lnSpc>
              <a:spcBef>
                <a:spcPts val="1200"/>
              </a:spcBef>
            </a:pPr>
            <a:r>
              <a:rPr lang="fr-FR" sz="2200" dirty="0" smtClean="0"/>
              <a:t>Enseignement de base</a:t>
            </a:r>
            <a:endParaRPr lang="fr-FR" sz="2200" dirty="0"/>
          </a:p>
          <a:p>
            <a:pPr marL="540000" indent="-609600">
              <a:lnSpc>
                <a:spcPct val="105000"/>
              </a:lnSpc>
              <a:spcBef>
                <a:spcPts val="1200"/>
              </a:spcBef>
            </a:pPr>
            <a:r>
              <a:rPr lang="fr-FR" sz="2200" dirty="0"/>
              <a:t>Réseau de transport et de communication</a:t>
            </a:r>
          </a:p>
          <a:p>
            <a:pPr marL="540000" indent="-609600">
              <a:lnSpc>
                <a:spcPct val="105000"/>
              </a:lnSpc>
              <a:spcBef>
                <a:spcPts val="1200"/>
              </a:spcBef>
            </a:pPr>
            <a:r>
              <a:rPr lang="fr-FR" sz="2200" dirty="0"/>
              <a:t>Services d’utilité publique (électricité, eau, </a:t>
            </a:r>
            <a:r>
              <a:rPr lang="fr-FR" sz="2200" dirty="0" smtClean="0"/>
              <a:t>assainissement)</a:t>
            </a:r>
          </a:p>
          <a:p>
            <a:pPr marL="540000" indent="-609600">
              <a:lnSpc>
                <a:spcPct val="105000"/>
              </a:lnSpc>
              <a:spcBef>
                <a:spcPts val="1200"/>
              </a:spcBef>
            </a:pPr>
            <a:r>
              <a:rPr lang="fr-FR" sz="2200" dirty="0" smtClean="0"/>
              <a:t>Parcs publics </a:t>
            </a:r>
          </a:p>
          <a:p>
            <a:pPr marL="540000" indent="-609600">
              <a:lnSpc>
                <a:spcPct val="105000"/>
              </a:lnSpc>
              <a:spcBef>
                <a:spcPts val="1200"/>
              </a:spcBef>
            </a:pPr>
            <a:r>
              <a:rPr lang="fr-FR" sz="2200" dirty="0" smtClean="0"/>
              <a:t>Infrastructures de loisirs</a:t>
            </a:r>
            <a:endParaRPr lang="fr-CA" sz="2200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238EB5F-F450-4155-A3DA-6FB1CB7900BF}" type="slidenum">
              <a:rPr lang="fr-FR"/>
              <a:pPr/>
              <a:t>7</a:t>
            </a:fld>
            <a:endParaRPr lang="fr-FR"/>
          </a:p>
        </p:txBody>
      </p:sp>
    </p:spTree>
  </p:cSld>
  <p:clrMapOvr>
    <a:masterClrMapping/>
  </p:clrMapOvr>
  <p:transition spd="med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01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901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01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2000"/>
                                        <p:tgtEl>
                                          <p:spTgt spid="901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0114" grpId="0"/>
      <p:bldP spid="90115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7522" name="Rectangle 2"/>
          <p:cNvSpPr>
            <a:spLocks noGrp="1" noChangeArrowheads="1"/>
          </p:cNvSpPr>
          <p:nvPr>
            <p:ph type="ctrTitle"/>
          </p:nvPr>
        </p:nvSpPr>
        <p:spPr/>
        <p:txBody>
          <a:bodyPr/>
          <a:lstStyle/>
          <a:p>
            <a:r>
              <a:rPr lang="fr-FR"/>
              <a:t>Différence entre gestion publique et gestion privée</a:t>
            </a:r>
          </a:p>
        </p:txBody>
      </p:sp>
    </p:spTree>
  </p:cSld>
  <p:clrMapOvr>
    <a:masterClrMapping/>
  </p:clrMapOvr>
  <p:transition spd="med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75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1075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7522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62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fr-CA" sz="4000"/>
              <a:t>Gestion publique vs gestion privée</a:t>
            </a:r>
            <a:endParaRPr lang="fr-FR" sz="4000"/>
          </a:p>
        </p:txBody>
      </p:sp>
      <p:sp>
        <p:nvSpPr>
          <p:cNvPr id="92166" name="Rectangle 6"/>
          <p:cNvSpPr>
            <a:spLocks noGrp="1" noChangeArrowheads="1"/>
          </p:cNvSpPr>
          <p:nvPr>
            <p:ph sz="half" idx="1"/>
          </p:nvPr>
        </p:nvSpPr>
        <p:spPr>
          <a:xfrm>
            <a:off x="457200" y="1438290"/>
            <a:ext cx="4038600" cy="4133850"/>
          </a:xfrm>
          <a:noFill/>
          <a:ln/>
        </p:spPr>
        <p:txBody>
          <a:bodyPr/>
          <a:lstStyle/>
          <a:p>
            <a:pPr marL="381000" indent="-381000" algn="ctr">
              <a:lnSpc>
                <a:spcPct val="90000"/>
              </a:lnSpc>
              <a:buFontTx/>
              <a:buNone/>
            </a:pPr>
            <a:r>
              <a:rPr lang="fr-CA" sz="2400" b="1" dirty="0">
                <a:solidFill>
                  <a:schemeClr val="hlink"/>
                </a:solidFill>
              </a:rPr>
              <a:t>Gestion publique</a:t>
            </a:r>
          </a:p>
          <a:p>
            <a:pPr marL="381000" indent="-381000">
              <a:lnSpc>
                <a:spcPct val="90000"/>
              </a:lnSpc>
            </a:pPr>
            <a:r>
              <a:rPr lang="fr-FR" sz="2400" dirty="0"/>
              <a:t>Gestion des biens et des services publics</a:t>
            </a:r>
          </a:p>
          <a:p>
            <a:pPr marL="381000" indent="-381000">
              <a:lnSpc>
                <a:spcPct val="90000"/>
              </a:lnSpc>
            </a:pPr>
            <a:r>
              <a:rPr lang="fr-FR" sz="2400" u="sng" dirty="0"/>
              <a:t>Motivation</a:t>
            </a:r>
            <a:r>
              <a:rPr lang="fr-FR" sz="2400" dirty="0"/>
              <a:t>: équité, justice, sécurité</a:t>
            </a:r>
          </a:p>
          <a:p>
            <a:pPr marL="381000" indent="-381000">
              <a:lnSpc>
                <a:spcPct val="90000"/>
              </a:lnSpc>
            </a:pPr>
            <a:r>
              <a:rPr lang="fr-FR" sz="2400" u="sng" dirty="0"/>
              <a:t>Analyse</a:t>
            </a:r>
            <a:r>
              <a:rPr lang="fr-FR" sz="2400" dirty="0"/>
              <a:t>: fonctionnement des organismes publics, politiques publiques, finances publiques, bonne </a:t>
            </a:r>
            <a:r>
              <a:rPr lang="fr-FR" sz="2400" dirty="0" smtClean="0"/>
              <a:t>gouvernance, transparence</a:t>
            </a:r>
            <a:r>
              <a:rPr lang="fr-FR" sz="2400" dirty="0"/>
              <a:t>, </a:t>
            </a:r>
            <a:r>
              <a:rPr lang="fr-FR" sz="2400" dirty="0" smtClean="0"/>
              <a:t>impact, évaluation, etc</a:t>
            </a:r>
            <a:r>
              <a:rPr lang="fr-FR" sz="2400" dirty="0"/>
              <a:t>.</a:t>
            </a:r>
          </a:p>
        </p:txBody>
      </p:sp>
      <p:sp>
        <p:nvSpPr>
          <p:cNvPr id="92167" name="Rectangle 7"/>
          <p:cNvSpPr>
            <a:spLocks noGrp="1" noChangeArrowheads="1"/>
          </p:cNvSpPr>
          <p:nvPr>
            <p:ph sz="half" idx="2"/>
          </p:nvPr>
        </p:nvSpPr>
        <p:spPr>
          <a:xfrm>
            <a:off x="4648200" y="1439877"/>
            <a:ext cx="4038600" cy="4060825"/>
          </a:xfrm>
          <a:noFill/>
          <a:ln/>
        </p:spPr>
        <p:txBody>
          <a:bodyPr/>
          <a:lstStyle/>
          <a:p>
            <a:pPr algn="ctr">
              <a:lnSpc>
                <a:spcPct val="90000"/>
              </a:lnSpc>
              <a:buFontTx/>
              <a:buNone/>
            </a:pPr>
            <a:r>
              <a:rPr lang="fr-FR" sz="2400" b="1" dirty="0">
                <a:solidFill>
                  <a:schemeClr val="hlink"/>
                </a:solidFill>
              </a:rPr>
              <a:t>Gestion privée</a:t>
            </a:r>
          </a:p>
          <a:p>
            <a:pPr>
              <a:lnSpc>
                <a:spcPct val="90000"/>
              </a:lnSpc>
            </a:pPr>
            <a:r>
              <a:rPr lang="fr-FR" sz="2400" dirty="0"/>
              <a:t>Gestion des biens et des services privés </a:t>
            </a:r>
          </a:p>
          <a:p>
            <a:pPr>
              <a:lnSpc>
                <a:spcPct val="90000"/>
              </a:lnSpc>
            </a:pPr>
            <a:r>
              <a:rPr lang="en-CA" sz="2400" u="sng" dirty="0"/>
              <a:t>Motivation</a:t>
            </a:r>
            <a:r>
              <a:rPr lang="en-CA" sz="2400" dirty="0"/>
              <a:t>: </a:t>
            </a:r>
            <a:r>
              <a:rPr lang="en-CA" sz="2400" dirty="0" smtClean="0"/>
              <a:t>profit</a:t>
            </a:r>
            <a:br>
              <a:rPr lang="en-CA" sz="2400" dirty="0" smtClean="0"/>
            </a:br>
            <a:endParaRPr lang="fr-FR" sz="2400" dirty="0"/>
          </a:p>
          <a:p>
            <a:pPr>
              <a:lnSpc>
                <a:spcPct val="90000"/>
              </a:lnSpc>
            </a:pPr>
            <a:r>
              <a:rPr lang="fr-FR" sz="2400" u="sng" dirty="0"/>
              <a:t>Analyse</a:t>
            </a:r>
            <a:r>
              <a:rPr lang="fr-FR" sz="2400" dirty="0"/>
              <a:t>: compétitivité, marketing, finances, marges de profits, prix des marchandises, développement de produits, etc. </a:t>
            </a:r>
            <a:endParaRPr lang="en-CA" sz="2400" dirty="0"/>
          </a:p>
          <a:p>
            <a:pPr>
              <a:lnSpc>
                <a:spcPct val="90000"/>
              </a:lnSpc>
              <a:buFontTx/>
              <a:buNone/>
            </a:pPr>
            <a:endParaRPr lang="fr-FR" sz="2400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1159BFF-D37B-44E5-ABE5-97FF11BA53E5}" type="slidenum">
              <a:rPr lang="fr-FR"/>
              <a:pPr/>
              <a:t>9</a:t>
            </a:fld>
            <a:endParaRPr lang="fr-FR"/>
          </a:p>
        </p:txBody>
      </p:sp>
    </p:spTree>
  </p:cSld>
  <p:clrMapOvr>
    <a:masterClrMapping/>
  </p:clrMapOvr>
  <p:transition spd="med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1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9216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1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2000"/>
                                        <p:tgtEl>
                                          <p:spTgt spid="9216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2162" grpId="0"/>
      <p:bldP spid="92166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4210" name="Rectangle 2"/>
          <p:cNvSpPr>
            <a:spLocks noGrp="1" noChangeArrowheads="1"/>
          </p:cNvSpPr>
          <p:nvPr>
            <p:ph type="title"/>
          </p:nvPr>
        </p:nvSpPr>
        <p:spPr>
          <a:xfrm>
            <a:off x="457200" y="53975"/>
            <a:ext cx="8229600" cy="1143000"/>
          </a:xfrm>
        </p:spPr>
        <p:txBody>
          <a:bodyPr>
            <a:normAutofit fontScale="90000"/>
          </a:bodyPr>
          <a:lstStyle/>
          <a:p>
            <a:r>
              <a:rPr lang="fr-CA" sz="3600"/>
              <a:t>Objet différent mais beaucoup de points communs</a:t>
            </a:r>
            <a:endParaRPr lang="fr-FR" sz="3600"/>
          </a:p>
        </p:txBody>
      </p:sp>
      <p:sp>
        <p:nvSpPr>
          <p:cNvPr id="94211" name="Rectangle 3"/>
          <p:cNvSpPr>
            <a:spLocks noGrp="1" noChangeArrowheads="1"/>
          </p:cNvSpPr>
          <p:nvPr>
            <p:ph idx="1"/>
          </p:nvPr>
        </p:nvSpPr>
        <p:spPr>
          <a:xfrm>
            <a:off x="457200" y="1341438"/>
            <a:ext cx="8229600" cy="4319587"/>
          </a:xfrm>
        </p:spPr>
        <p:txBody>
          <a:bodyPr/>
          <a:lstStyle/>
          <a:p>
            <a:pPr marL="609600" indent="-609600">
              <a:lnSpc>
                <a:spcPct val="105000"/>
              </a:lnSpc>
              <a:spcBef>
                <a:spcPct val="85000"/>
              </a:spcBef>
              <a:buFontTx/>
              <a:buAutoNum type="arabicPeriod"/>
            </a:pPr>
            <a:r>
              <a:rPr lang="fr-CA" sz="2400" dirty="0"/>
              <a:t>La finalité est la même: </a:t>
            </a:r>
            <a:r>
              <a:rPr lang="fr-FR" sz="2400" dirty="0"/>
              <a:t>organiser les personnes et les ressources de manière efficace afin d'orienter les activités vers des objectifs communs.</a:t>
            </a:r>
          </a:p>
          <a:p>
            <a:pPr marL="609600" indent="-609600">
              <a:lnSpc>
                <a:spcPct val="105000"/>
              </a:lnSpc>
              <a:spcBef>
                <a:spcPct val="85000"/>
              </a:spcBef>
              <a:buFontTx/>
              <a:buAutoNum type="arabicPeriod"/>
            </a:pPr>
            <a:r>
              <a:rPr lang="fr-FR" sz="2400" dirty="0"/>
              <a:t>Les fonctions fondamentales de gestion sont les mêmes: </a:t>
            </a:r>
          </a:p>
          <a:p>
            <a:pPr marL="2209800" lvl="4" indent="-381000">
              <a:lnSpc>
                <a:spcPct val="80000"/>
              </a:lnSpc>
              <a:buFont typeface="Wingdings" pitchFamily="2" charset="2"/>
              <a:buChar char="q"/>
            </a:pPr>
            <a:r>
              <a:rPr lang="fr-FR" dirty="0"/>
              <a:t>Planifier</a:t>
            </a:r>
          </a:p>
          <a:p>
            <a:pPr marL="2209800" lvl="4" indent="-381000">
              <a:lnSpc>
                <a:spcPct val="80000"/>
              </a:lnSpc>
              <a:buFont typeface="Wingdings" pitchFamily="2" charset="2"/>
              <a:buChar char="q"/>
            </a:pPr>
            <a:r>
              <a:rPr lang="fr-FR" dirty="0"/>
              <a:t>Organiser</a:t>
            </a:r>
          </a:p>
          <a:p>
            <a:pPr marL="2209800" lvl="4" indent="-381000">
              <a:lnSpc>
                <a:spcPct val="80000"/>
              </a:lnSpc>
              <a:buFont typeface="Wingdings" pitchFamily="2" charset="2"/>
              <a:buChar char="q"/>
            </a:pPr>
            <a:r>
              <a:rPr lang="fr-FR" dirty="0"/>
              <a:t>Décider et diriger</a:t>
            </a:r>
          </a:p>
          <a:p>
            <a:pPr marL="2209800" lvl="4" indent="-381000">
              <a:lnSpc>
                <a:spcPct val="80000"/>
              </a:lnSpc>
              <a:buFont typeface="Wingdings" pitchFamily="2" charset="2"/>
              <a:buChar char="q"/>
            </a:pPr>
            <a:r>
              <a:rPr lang="fr-FR" dirty="0"/>
              <a:t>Contrôler</a:t>
            </a:r>
          </a:p>
          <a:p>
            <a:pPr marL="2209800" lvl="4" indent="-381000">
              <a:lnSpc>
                <a:spcPct val="80000"/>
              </a:lnSpc>
              <a:buFont typeface="Wingdings" pitchFamily="2" charset="2"/>
              <a:buChar char="q"/>
            </a:pPr>
            <a:r>
              <a:rPr lang="fr-FR" dirty="0"/>
              <a:t>Budgéter</a:t>
            </a:r>
          </a:p>
          <a:p>
            <a:pPr marL="2209800" lvl="4" indent="-381000">
              <a:lnSpc>
                <a:spcPct val="80000"/>
              </a:lnSpc>
              <a:buFont typeface="Wingdings" pitchFamily="2" charset="2"/>
              <a:buChar char="q"/>
            </a:pPr>
            <a:r>
              <a:rPr lang="fr-FR" dirty="0" smtClean="0"/>
              <a:t>Innover</a:t>
            </a:r>
          </a:p>
          <a:p>
            <a:pPr marL="2209800" lvl="4" indent="-381000">
              <a:lnSpc>
                <a:spcPct val="80000"/>
              </a:lnSpc>
              <a:buFont typeface="Wingdings" pitchFamily="2" charset="2"/>
              <a:buChar char="q"/>
            </a:pPr>
            <a:r>
              <a:rPr lang="fr-FR" dirty="0" smtClean="0"/>
              <a:t>Etc</a:t>
            </a:r>
            <a:r>
              <a:rPr lang="fr-FR" dirty="0"/>
              <a:t>.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F22EF-A547-4F07-9AAE-529C9879E53C}" type="slidenum">
              <a:rPr lang="fr-FR"/>
              <a:pPr/>
              <a:t>10</a:t>
            </a:fld>
            <a:endParaRPr lang="fr-FR"/>
          </a:p>
        </p:txBody>
      </p:sp>
    </p:spTree>
  </p:cSld>
  <p:clrMapOvr>
    <a:masterClrMapping/>
  </p:clrMapOvr>
  <p:transition spd="med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42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942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42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2000"/>
                                        <p:tgtEl>
                                          <p:spTgt spid="942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4210" grpId="0"/>
      <p:bldP spid="94211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9570" name="Rectangle 2"/>
          <p:cNvSpPr>
            <a:spLocks noGrp="1" noChangeArrowheads="1"/>
          </p:cNvSpPr>
          <p:nvPr>
            <p:ph type="ctrTitle"/>
          </p:nvPr>
        </p:nvSpPr>
        <p:spPr/>
        <p:txBody>
          <a:bodyPr/>
          <a:lstStyle/>
          <a:p>
            <a:r>
              <a:rPr lang="fr-FR"/>
              <a:t>La gestion/administration publique comme objet d’étude</a:t>
            </a:r>
          </a:p>
        </p:txBody>
      </p:sp>
    </p:spTree>
  </p:cSld>
  <p:clrMapOvr>
    <a:masterClrMapping/>
  </p:clrMapOvr>
  <p:transition spd="med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95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10957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9570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3906" name="Rectangle 2"/>
          <p:cNvSpPr>
            <a:spLocks noGrp="1" noChangeArrowheads="1"/>
          </p:cNvSpPr>
          <p:nvPr>
            <p:ph type="title"/>
          </p:nvPr>
        </p:nvSpPr>
        <p:spPr>
          <a:xfrm>
            <a:off x="457200" y="269875"/>
            <a:ext cx="8229600" cy="927100"/>
          </a:xfrm>
        </p:spPr>
        <p:txBody>
          <a:bodyPr>
            <a:normAutofit fontScale="90000"/>
          </a:bodyPr>
          <a:lstStyle/>
          <a:p>
            <a:r>
              <a:rPr lang="fr-FR" sz="3600"/>
              <a:t>La gestion publique:</a:t>
            </a:r>
            <a:br>
              <a:rPr lang="fr-FR" sz="3600"/>
            </a:br>
            <a:r>
              <a:rPr lang="fr-FR" sz="3600"/>
              <a:t>une quête de rationalité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B656446-EEDC-4C08-8D05-07F5D301BF83}" type="slidenum">
              <a:rPr lang="fr-FR"/>
              <a:pPr/>
              <a:t>12</a:t>
            </a:fld>
            <a:endParaRPr lang="fr-FR"/>
          </a:p>
        </p:txBody>
      </p:sp>
      <p:sp>
        <p:nvSpPr>
          <p:cNvPr id="7" name="Rectangle 3"/>
          <p:cNvSpPr txBox="1">
            <a:spLocks noChangeArrowheads="1"/>
          </p:cNvSpPr>
          <p:nvPr/>
        </p:nvSpPr>
        <p:spPr bwMode="auto">
          <a:xfrm>
            <a:off x="457200" y="1711325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342900" marR="0" lvl="0" indent="-342900" algn="l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Char char="•"/>
              <a:tabLst/>
              <a:defRPr/>
            </a:pPr>
            <a:r>
              <a:rPr kumimoji="0" lang="fr-FR" sz="3200" b="0" i="0" u="none" strike="noStrike" kern="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Par ses approches et ses méthodes, la « gestion publique » cherche à faire avancer la « rationalité » administrative:</a:t>
            </a:r>
          </a:p>
          <a:p>
            <a:pPr marL="742950" lvl="1" indent="-285750">
              <a:spcBef>
                <a:spcPct val="20000"/>
              </a:spcBef>
              <a:buFontTx/>
              <a:buChar char="–"/>
              <a:defRPr/>
            </a:pPr>
            <a:r>
              <a:rPr kumimoji="0" lang="fr-FR" sz="2400" i="0" u="none" strike="noStrike" kern="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</a:rPr>
              <a:t>Prises de décision rationnelles versus arbitraires par</a:t>
            </a:r>
            <a:r>
              <a:rPr kumimoji="0" lang="fr-FR" sz="2400" i="0" u="none" strike="noStrike" kern="0" cap="none" spc="0" normalizeH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</a:rPr>
              <a:t> l’utilisation d’</a:t>
            </a:r>
            <a:r>
              <a:rPr lang="fr-FR" sz="2400" kern="0" dirty="0" smtClean="0">
                <a:latin typeface="+mn-lt"/>
              </a:rPr>
              <a:t>o</a:t>
            </a:r>
            <a:r>
              <a:rPr lang="fr-FR" sz="2400" kern="0" dirty="0" smtClean="0"/>
              <a:t>utils de gestion et de décisions rigoureux (ex. statistiques)</a:t>
            </a:r>
            <a:endParaRPr kumimoji="0" lang="fr-FR" sz="2400" i="0" u="none" strike="noStrike" kern="0" cap="none" spc="0" normalizeH="0" baseline="0" noProof="0" dirty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</a:endParaRPr>
          </a:p>
          <a:p>
            <a:pPr marL="742950" marR="0" lvl="1" indent="-285750" algn="l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Char char="–"/>
              <a:tabLst/>
              <a:defRPr/>
            </a:pPr>
            <a:r>
              <a:rPr kumimoji="0" lang="fr-FR" sz="2400" i="0" u="none" strike="noStrike" kern="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</a:rPr>
              <a:t>Chercher des solutions optimales pour</a:t>
            </a:r>
            <a:r>
              <a:rPr kumimoji="0" lang="fr-FR" sz="2400" i="0" u="none" strike="noStrike" kern="0" cap="none" spc="0" normalizeH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</a:rPr>
              <a:t> gérer les biens et les services publics</a:t>
            </a:r>
            <a:r>
              <a:rPr kumimoji="0" lang="fr-FR" sz="2400" i="0" u="none" strike="noStrike" kern="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</a:rPr>
              <a:t> </a:t>
            </a:r>
          </a:p>
        </p:txBody>
      </p:sp>
    </p:spTree>
  </p:cSld>
  <p:clrMapOvr>
    <a:masterClrMapping/>
  </p:clrMapOvr>
  <p:transition spd="med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390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12390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3906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5954" name="Rectangle 2"/>
          <p:cNvSpPr>
            <a:spLocks noGrp="1" noChangeArrowheads="1"/>
          </p:cNvSpPr>
          <p:nvPr>
            <p:ph type="title"/>
          </p:nvPr>
        </p:nvSpPr>
        <p:spPr>
          <a:xfrm>
            <a:off x="457200" y="53975"/>
            <a:ext cx="8229600" cy="927100"/>
          </a:xfrm>
        </p:spPr>
        <p:txBody>
          <a:bodyPr/>
          <a:lstStyle/>
          <a:p>
            <a:r>
              <a:rPr lang="fr-FR" sz="3600" dirty="0"/>
              <a:t>Précurseurs </a:t>
            </a:r>
            <a:r>
              <a:rPr lang="fr-FR" sz="3600" dirty="0" smtClean="0"/>
              <a:t>avant le </a:t>
            </a:r>
            <a:r>
              <a:rPr lang="fr-FR" sz="3600" dirty="0" err="1" smtClean="0"/>
              <a:t>XXième</a:t>
            </a:r>
            <a:r>
              <a:rPr lang="fr-FR" sz="3600" dirty="0" smtClean="0"/>
              <a:t> siècle</a:t>
            </a:r>
            <a:endParaRPr lang="fr-FR" sz="3600" dirty="0"/>
          </a:p>
        </p:txBody>
      </p:sp>
      <p:sp>
        <p:nvSpPr>
          <p:cNvPr id="125955" name="Rectangle 3"/>
          <p:cNvSpPr>
            <a:spLocks noGrp="1" noChangeArrowheads="1"/>
          </p:cNvSpPr>
          <p:nvPr>
            <p:ph idx="1"/>
          </p:nvPr>
        </p:nvSpPr>
        <p:spPr>
          <a:xfrm>
            <a:off x="457200" y="908720"/>
            <a:ext cx="8229600" cy="4525963"/>
          </a:xfrm>
        </p:spPr>
        <p:txBody>
          <a:bodyPr>
            <a:normAutofit lnSpcReduction="10000"/>
          </a:bodyPr>
          <a:lstStyle/>
          <a:p>
            <a:r>
              <a:rPr lang="fr-FR" sz="2200" dirty="0" smtClean="0"/>
              <a:t>France</a:t>
            </a:r>
            <a:r>
              <a:rPr lang="fr-FR" sz="2200" dirty="0"/>
              <a:t>: </a:t>
            </a:r>
            <a:r>
              <a:rPr lang="fr-FR" sz="2200" dirty="0" err="1" smtClean="0"/>
              <a:t>Bonnin</a:t>
            </a:r>
            <a:r>
              <a:rPr lang="fr-FR" sz="2200" dirty="0" smtClean="0"/>
              <a:t> (1812) </a:t>
            </a:r>
            <a:r>
              <a:rPr lang="fr-FR" sz="2200" i="1" dirty="0" smtClean="0"/>
              <a:t>Principes d’administration publique</a:t>
            </a:r>
            <a:r>
              <a:rPr lang="fr-FR" sz="2200" dirty="0" smtClean="0"/>
              <a:t> - méthodes </a:t>
            </a:r>
            <a:r>
              <a:rPr lang="fr-FR" sz="2200" dirty="0"/>
              <a:t>pour gérer l’État </a:t>
            </a:r>
            <a:r>
              <a:rPr lang="fr-FR" sz="2200" dirty="0" smtClean="0"/>
              <a:t>efficacement</a:t>
            </a:r>
            <a:endParaRPr lang="fr-FR" sz="2200" dirty="0"/>
          </a:p>
          <a:p>
            <a:r>
              <a:rPr lang="en-CA" sz="2200" dirty="0" err="1"/>
              <a:t>Allemagne</a:t>
            </a:r>
            <a:r>
              <a:rPr lang="en-CA" sz="2200" dirty="0"/>
              <a:t>: </a:t>
            </a:r>
            <a:r>
              <a:rPr lang="en-CA" sz="2200" dirty="0" smtClean="0"/>
              <a:t>Von Stein – </a:t>
            </a:r>
            <a:r>
              <a:rPr lang="en-CA" sz="2200" i="1" dirty="0" smtClean="0"/>
              <a:t>La Doctrine Administrative </a:t>
            </a:r>
            <a:r>
              <a:rPr lang="en-CA" sz="2200" dirty="0" smtClean="0"/>
              <a:t>- </a:t>
            </a:r>
            <a:r>
              <a:rPr lang="en-CA" sz="2200" dirty="0" err="1" smtClean="0"/>
              <a:t>Fondement</a:t>
            </a:r>
            <a:r>
              <a:rPr lang="en-CA" sz="2200" dirty="0" smtClean="0"/>
              <a:t> </a:t>
            </a:r>
            <a:r>
              <a:rPr lang="en-CA" sz="2200" dirty="0"/>
              <a:t>de </a:t>
            </a:r>
            <a:r>
              <a:rPr lang="en-CA" sz="2200" dirty="0" err="1"/>
              <a:t>l’action</a:t>
            </a:r>
            <a:r>
              <a:rPr lang="en-CA" sz="2200" dirty="0"/>
              <a:t> administrative au </a:t>
            </a:r>
            <a:r>
              <a:rPr lang="en-CA" sz="2200" dirty="0" err="1"/>
              <a:t>delà</a:t>
            </a:r>
            <a:r>
              <a:rPr lang="en-CA" sz="2200" dirty="0"/>
              <a:t> du </a:t>
            </a:r>
            <a:r>
              <a:rPr lang="en-CA" sz="2200" dirty="0" err="1" smtClean="0"/>
              <a:t>droit</a:t>
            </a:r>
            <a:endParaRPr lang="en-CA" sz="2200" dirty="0"/>
          </a:p>
          <a:p>
            <a:r>
              <a:rPr lang="en-CA" sz="2200" dirty="0"/>
              <a:t>Grande-Bretagne: </a:t>
            </a:r>
            <a:r>
              <a:rPr lang="en-CA" sz="2200" dirty="0" smtClean="0"/>
              <a:t>Dicey (1885) – </a:t>
            </a:r>
            <a:r>
              <a:rPr lang="en-CA" sz="2200" i="1" dirty="0" smtClean="0"/>
              <a:t>Introduction to the study of the Law and the Constitution</a:t>
            </a:r>
            <a:r>
              <a:rPr lang="en-CA" sz="2200" dirty="0" smtClean="0"/>
              <a:t> – </a:t>
            </a:r>
            <a:r>
              <a:rPr lang="en-CA" sz="2200" dirty="0" err="1" smtClean="0"/>
              <a:t>primauté</a:t>
            </a:r>
            <a:r>
              <a:rPr lang="en-CA" sz="2200" dirty="0" smtClean="0"/>
              <a:t> de la </a:t>
            </a:r>
            <a:r>
              <a:rPr lang="en-CA" sz="2200" dirty="0" err="1" smtClean="0"/>
              <a:t>règle</a:t>
            </a:r>
            <a:r>
              <a:rPr lang="en-CA" sz="2200" dirty="0" smtClean="0"/>
              <a:t> de </a:t>
            </a:r>
            <a:r>
              <a:rPr lang="en-CA" sz="2200" dirty="0" err="1" smtClean="0"/>
              <a:t>droit</a:t>
            </a:r>
            <a:r>
              <a:rPr lang="en-CA" sz="2200" dirty="0" smtClean="0"/>
              <a:t> - limiter </a:t>
            </a:r>
            <a:r>
              <a:rPr lang="en-CA" sz="2200" dirty="0"/>
              <a:t>le </a:t>
            </a:r>
            <a:r>
              <a:rPr lang="en-CA" sz="2200" dirty="0" err="1"/>
              <a:t>pouvoir</a:t>
            </a:r>
            <a:r>
              <a:rPr lang="en-CA" sz="2200" dirty="0"/>
              <a:t> </a:t>
            </a:r>
            <a:r>
              <a:rPr lang="en-CA" sz="2200" dirty="0" err="1"/>
              <a:t>arbitraire</a:t>
            </a:r>
            <a:r>
              <a:rPr lang="en-CA" sz="2200" dirty="0"/>
              <a:t> et </a:t>
            </a:r>
            <a:r>
              <a:rPr lang="en-CA" sz="2200" dirty="0" err="1"/>
              <a:t>protéger</a:t>
            </a:r>
            <a:r>
              <a:rPr lang="en-CA" sz="2200" dirty="0"/>
              <a:t> les </a:t>
            </a:r>
            <a:r>
              <a:rPr lang="en-CA" sz="2200" dirty="0" err="1"/>
              <a:t>libertés</a:t>
            </a:r>
            <a:r>
              <a:rPr lang="en-CA" sz="2200" dirty="0"/>
              <a:t> </a:t>
            </a:r>
            <a:r>
              <a:rPr lang="en-CA" sz="2200" dirty="0" err="1" smtClean="0"/>
              <a:t>individuelles</a:t>
            </a:r>
            <a:endParaRPr lang="en-CA" sz="2200" dirty="0"/>
          </a:p>
          <a:p>
            <a:r>
              <a:rPr lang="en-CA" sz="2200" dirty="0" err="1" smtClean="0"/>
              <a:t>États-Unis</a:t>
            </a:r>
            <a:r>
              <a:rPr lang="en-CA" sz="2200" dirty="0" smtClean="0"/>
              <a:t>: Wilson (1887) – </a:t>
            </a:r>
            <a:r>
              <a:rPr lang="en-CA" sz="2200" i="1" dirty="0" smtClean="0"/>
              <a:t>The Study of Administration </a:t>
            </a:r>
            <a:r>
              <a:rPr lang="en-CA" sz="2200" dirty="0" smtClean="0"/>
              <a:t>– Dissociation </a:t>
            </a:r>
            <a:r>
              <a:rPr lang="en-CA" sz="2200" dirty="0"/>
              <a:t>du </a:t>
            </a:r>
            <a:r>
              <a:rPr lang="en-CA" sz="2200" dirty="0" err="1"/>
              <a:t>politique</a:t>
            </a:r>
            <a:r>
              <a:rPr lang="en-CA" sz="2200" dirty="0"/>
              <a:t> et </a:t>
            </a:r>
            <a:r>
              <a:rPr lang="en-CA" sz="2200" dirty="0" smtClean="0"/>
              <a:t>de </a:t>
            </a:r>
            <a:r>
              <a:rPr lang="en-CA" sz="2200" dirty="0" err="1" smtClean="0"/>
              <a:t>l’administratif</a:t>
            </a:r>
            <a:endParaRPr lang="en-CA" sz="2200" dirty="0" smtClean="0"/>
          </a:p>
          <a:p>
            <a:endParaRPr lang="en-CA" sz="2200" dirty="0" smtClean="0"/>
          </a:p>
          <a:p>
            <a:pPr algn="ctr">
              <a:buNone/>
            </a:pPr>
            <a:r>
              <a:rPr lang="en-CA" sz="2200" i="1" dirty="0" err="1" smtClean="0"/>
              <a:t>Tous</a:t>
            </a:r>
            <a:r>
              <a:rPr lang="en-CA" sz="2200" i="1" dirty="0" smtClean="0"/>
              <a:t> </a:t>
            </a:r>
            <a:r>
              <a:rPr lang="en-CA" sz="2200" i="1" dirty="0" err="1" smtClean="0"/>
              <a:t>ces</a:t>
            </a:r>
            <a:r>
              <a:rPr lang="en-CA" sz="2200" i="1" dirty="0" smtClean="0"/>
              <a:t> </a:t>
            </a:r>
            <a:r>
              <a:rPr lang="en-CA" sz="2200" i="1" dirty="0" err="1" smtClean="0"/>
              <a:t>mouvements</a:t>
            </a:r>
            <a:r>
              <a:rPr lang="en-CA" sz="2200" i="1" dirty="0" smtClean="0"/>
              <a:t> </a:t>
            </a:r>
            <a:r>
              <a:rPr lang="en-CA" sz="2200" i="1" dirty="0" err="1" smtClean="0"/>
              <a:t>prônent</a:t>
            </a:r>
            <a:r>
              <a:rPr lang="en-CA" sz="2200" i="1" dirty="0" smtClean="0"/>
              <a:t> la </a:t>
            </a:r>
            <a:r>
              <a:rPr lang="en-CA" sz="2200" i="1" dirty="0" err="1" smtClean="0"/>
              <a:t>création</a:t>
            </a:r>
            <a:r>
              <a:rPr lang="en-CA" sz="2200" i="1" dirty="0" smtClean="0"/>
              <a:t> </a:t>
            </a:r>
            <a:r>
              <a:rPr lang="en-CA" sz="2200" i="1" dirty="0" err="1" smtClean="0"/>
              <a:t>d’une</a:t>
            </a:r>
            <a:r>
              <a:rPr lang="en-CA" sz="2200" i="1" dirty="0" smtClean="0"/>
              <a:t> science de </a:t>
            </a:r>
            <a:r>
              <a:rPr lang="en-CA" sz="2200" i="1" dirty="0" err="1" smtClean="0"/>
              <a:t>l’administration</a:t>
            </a:r>
            <a:r>
              <a:rPr lang="en-CA" sz="2200" i="1" dirty="0" smtClean="0"/>
              <a:t> </a:t>
            </a:r>
            <a:r>
              <a:rPr lang="en-CA" sz="2200" i="1" dirty="0" err="1" smtClean="0"/>
              <a:t>publique</a:t>
            </a:r>
            <a:r>
              <a:rPr lang="en-CA" sz="2200" i="1" dirty="0" smtClean="0"/>
              <a:t> et tout </a:t>
            </a:r>
            <a:r>
              <a:rPr lang="en-CA" sz="2200" i="1" dirty="0" err="1" smtClean="0"/>
              <a:t>particulièrement</a:t>
            </a:r>
            <a:r>
              <a:rPr lang="en-CA" sz="2200" i="1" dirty="0" smtClean="0"/>
              <a:t> la dissociation entre administration et </a:t>
            </a:r>
            <a:r>
              <a:rPr lang="en-CA" sz="2200" i="1" dirty="0" err="1" smtClean="0"/>
              <a:t>politique</a:t>
            </a:r>
            <a:endParaRPr lang="fr-FR" sz="2200" i="1" dirty="0"/>
          </a:p>
          <a:p>
            <a:endParaRPr lang="fr-FR" sz="2800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AC2EEF8-F6AF-4450-B7A2-C75870E4D665}" type="slidenum">
              <a:rPr lang="fr-FR"/>
              <a:pPr/>
              <a:t>13</a:t>
            </a:fld>
            <a:endParaRPr lang="fr-FR"/>
          </a:p>
        </p:txBody>
      </p:sp>
    </p:spTree>
  </p:cSld>
  <p:clrMapOvr>
    <a:masterClrMapping/>
  </p:clrMapOvr>
  <p:transition spd="med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59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1259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5954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8002" name="Rectangle 2"/>
          <p:cNvSpPr>
            <a:spLocks noGrp="1" noChangeArrowheads="1"/>
          </p:cNvSpPr>
          <p:nvPr>
            <p:ph type="title"/>
          </p:nvPr>
        </p:nvSpPr>
        <p:spPr>
          <a:xfrm>
            <a:off x="457200" y="53975"/>
            <a:ext cx="8229600" cy="927100"/>
          </a:xfrm>
        </p:spPr>
        <p:txBody>
          <a:bodyPr/>
          <a:lstStyle/>
          <a:p>
            <a:r>
              <a:rPr lang="en-CA" sz="3600"/>
              <a:t>École classique (début XXième siècle)</a:t>
            </a:r>
            <a:endParaRPr lang="fr-FR" sz="3600"/>
          </a:p>
        </p:txBody>
      </p:sp>
      <p:sp>
        <p:nvSpPr>
          <p:cNvPr id="128003" name="Rectangle 3"/>
          <p:cNvSpPr>
            <a:spLocks noGrp="1" noChangeArrowheads="1"/>
          </p:cNvSpPr>
          <p:nvPr>
            <p:ph idx="1"/>
          </p:nvPr>
        </p:nvSpPr>
        <p:spPr>
          <a:xfrm>
            <a:off x="457200" y="1196975"/>
            <a:ext cx="8229600" cy="4525963"/>
          </a:xfrm>
        </p:spPr>
        <p:txBody>
          <a:bodyPr/>
          <a:lstStyle/>
          <a:p>
            <a:r>
              <a:rPr lang="en-CA" dirty="0"/>
              <a:t>Weber: analyse de la </a:t>
            </a:r>
            <a:r>
              <a:rPr lang="en-CA" dirty="0" err="1" smtClean="0"/>
              <a:t>bureaucratie</a:t>
            </a:r>
            <a:r>
              <a:rPr lang="en-CA" dirty="0" smtClean="0"/>
              <a:t> </a:t>
            </a:r>
            <a:br>
              <a:rPr lang="en-CA" dirty="0" smtClean="0"/>
            </a:br>
            <a:r>
              <a:rPr lang="en-CA" dirty="0" smtClean="0"/>
              <a:t>(4 </a:t>
            </a:r>
            <a:r>
              <a:rPr lang="en-CA" dirty="0" err="1" smtClean="0"/>
              <a:t>principes</a:t>
            </a:r>
            <a:r>
              <a:rPr lang="en-CA" dirty="0" smtClean="0"/>
              <a:t>):</a:t>
            </a:r>
          </a:p>
          <a:p>
            <a:pPr marL="1314450" lvl="2" indent="-514350">
              <a:buFont typeface="+mj-lt"/>
              <a:buAutoNum type="arabicPeriod"/>
            </a:pPr>
            <a:r>
              <a:rPr lang="en-CA" dirty="0" err="1" smtClean="0"/>
              <a:t>Principes</a:t>
            </a:r>
            <a:r>
              <a:rPr lang="en-CA" dirty="0" smtClean="0"/>
              <a:t> de </a:t>
            </a:r>
            <a:r>
              <a:rPr lang="en-CA" dirty="0" err="1" smtClean="0"/>
              <a:t>compétence</a:t>
            </a:r>
            <a:r>
              <a:rPr lang="en-CA" dirty="0" smtClean="0"/>
              <a:t> (</a:t>
            </a:r>
            <a:r>
              <a:rPr lang="en-CA" dirty="0" err="1" smtClean="0"/>
              <a:t>séparer</a:t>
            </a:r>
            <a:r>
              <a:rPr lang="en-CA" dirty="0" smtClean="0"/>
              <a:t> la prise de </a:t>
            </a:r>
            <a:r>
              <a:rPr lang="en-CA" dirty="0" err="1" smtClean="0"/>
              <a:t>décision</a:t>
            </a:r>
            <a:r>
              <a:rPr lang="en-CA" dirty="0" smtClean="0"/>
              <a:t> et </a:t>
            </a:r>
            <a:r>
              <a:rPr lang="en-CA" dirty="0" err="1" smtClean="0"/>
              <a:t>l’exécution</a:t>
            </a:r>
            <a:r>
              <a:rPr lang="en-CA" dirty="0" smtClean="0"/>
              <a:t> de la </a:t>
            </a:r>
            <a:r>
              <a:rPr lang="en-CA" dirty="0" err="1" smtClean="0"/>
              <a:t>décision</a:t>
            </a:r>
            <a:r>
              <a:rPr lang="en-CA" dirty="0" smtClean="0"/>
              <a:t>)</a:t>
            </a:r>
          </a:p>
          <a:p>
            <a:pPr marL="1314450" lvl="2" indent="-514350">
              <a:buFont typeface="+mj-lt"/>
              <a:buAutoNum type="arabicPeriod"/>
            </a:pPr>
            <a:r>
              <a:rPr lang="en-CA" dirty="0" smtClean="0"/>
              <a:t>Principe </a:t>
            </a:r>
            <a:r>
              <a:rPr lang="en-CA" dirty="0" err="1" smtClean="0"/>
              <a:t>d’ordre</a:t>
            </a:r>
            <a:r>
              <a:rPr lang="en-CA" dirty="0" smtClean="0"/>
              <a:t> et de </a:t>
            </a:r>
            <a:r>
              <a:rPr lang="en-CA" dirty="0" err="1" smtClean="0"/>
              <a:t>contrôle</a:t>
            </a:r>
            <a:r>
              <a:rPr lang="en-CA" dirty="0" smtClean="0"/>
              <a:t> (</a:t>
            </a:r>
            <a:r>
              <a:rPr lang="en-CA" dirty="0" err="1" smtClean="0"/>
              <a:t>système</a:t>
            </a:r>
            <a:r>
              <a:rPr lang="en-CA" dirty="0" smtClean="0"/>
              <a:t> de domination et de subordination </a:t>
            </a:r>
            <a:r>
              <a:rPr lang="en-CA" dirty="0" err="1" smtClean="0"/>
              <a:t>efficace</a:t>
            </a:r>
            <a:r>
              <a:rPr lang="en-CA" dirty="0" smtClean="0"/>
              <a:t>)</a:t>
            </a:r>
          </a:p>
          <a:p>
            <a:pPr marL="1314450" lvl="2" indent="-514350">
              <a:buFont typeface="+mj-lt"/>
              <a:buAutoNum type="arabicPeriod"/>
            </a:pPr>
            <a:r>
              <a:rPr lang="en-CA" dirty="0" smtClean="0"/>
              <a:t>Principe de </a:t>
            </a:r>
            <a:r>
              <a:rPr lang="en-CA" dirty="0" err="1" smtClean="0"/>
              <a:t>séparation</a:t>
            </a:r>
            <a:r>
              <a:rPr lang="en-CA" dirty="0" smtClean="0"/>
              <a:t> des </a:t>
            </a:r>
            <a:r>
              <a:rPr lang="en-CA" dirty="0" err="1" smtClean="0"/>
              <a:t>intérêts</a:t>
            </a:r>
            <a:r>
              <a:rPr lang="en-CA" dirty="0" smtClean="0"/>
              <a:t> </a:t>
            </a:r>
            <a:r>
              <a:rPr lang="en-CA" dirty="0" err="1" smtClean="0"/>
              <a:t>privés</a:t>
            </a:r>
            <a:r>
              <a:rPr lang="en-CA" dirty="0" smtClean="0"/>
              <a:t> et publics</a:t>
            </a:r>
          </a:p>
          <a:p>
            <a:pPr marL="1314450" lvl="2" indent="-514350">
              <a:buFont typeface="+mj-lt"/>
              <a:buAutoNum type="arabicPeriod"/>
            </a:pPr>
            <a:r>
              <a:rPr lang="en-CA" dirty="0" err="1" smtClean="0"/>
              <a:t>Supériorité</a:t>
            </a:r>
            <a:r>
              <a:rPr lang="en-CA" dirty="0" smtClean="0"/>
              <a:t> de la “</a:t>
            </a:r>
            <a:r>
              <a:rPr lang="en-CA" dirty="0" err="1" smtClean="0"/>
              <a:t>règle</a:t>
            </a:r>
            <a:r>
              <a:rPr lang="en-CA" dirty="0" smtClean="0"/>
              <a:t>” </a:t>
            </a:r>
            <a:r>
              <a:rPr lang="en-CA" dirty="0" err="1" smtClean="0"/>
              <a:t>sur</a:t>
            </a:r>
            <a:r>
              <a:rPr lang="en-CA" dirty="0" smtClean="0"/>
              <a:t> les relations </a:t>
            </a:r>
            <a:r>
              <a:rPr lang="en-CA" dirty="0" err="1" smtClean="0"/>
              <a:t>interpersonnelles</a:t>
            </a:r>
            <a:endParaRPr lang="en-CA" dirty="0" smtClean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6226A3D-0B7E-4A3C-BF5C-909EDC5FF31E}" type="slidenum">
              <a:rPr lang="fr-FR"/>
              <a:pPr/>
              <a:t>14</a:t>
            </a:fld>
            <a:endParaRPr lang="fr-FR"/>
          </a:p>
        </p:txBody>
      </p:sp>
    </p:spTree>
  </p:cSld>
  <p:clrMapOvr>
    <a:masterClrMapping/>
  </p:clrMapOvr>
  <p:transition spd="med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80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12800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8002" grpId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8002" name="Rectangle 2"/>
          <p:cNvSpPr>
            <a:spLocks noGrp="1" noChangeArrowheads="1"/>
          </p:cNvSpPr>
          <p:nvPr>
            <p:ph type="title"/>
          </p:nvPr>
        </p:nvSpPr>
        <p:spPr>
          <a:xfrm>
            <a:off x="457200" y="53975"/>
            <a:ext cx="8229600" cy="927100"/>
          </a:xfrm>
        </p:spPr>
        <p:txBody>
          <a:bodyPr/>
          <a:lstStyle/>
          <a:p>
            <a:r>
              <a:rPr lang="en-CA" sz="3600"/>
              <a:t>École classique (début XXième siècle)</a:t>
            </a:r>
            <a:endParaRPr lang="fr-FR" sz="3600"/>
          </a:p>
        </p:txBody>
      </p:sp>
      <p:sp>
        <p:nvSpPr>
          <p:cNvPr id="128003" name="Rectangle 3"/>
          <p:cNvSpPr>
            <a:spLocks noGrp="1" noChangeArrowheads="1"/>
          </p:cNvSpPr>
          <p:nvPr>
            <p:ph idx="1"/>
          </p:nvPr>
        </p:nvSpPr>
        <p:spPr>
          <a:xfrm>
            <a:off x="457200" y="1196975"/>
            <a:ext cx="8229600" cy="4525963"/>
          </a:xfrm>
        </p:spPr>
        <p:txBody>
          <a:bodyPr/>
          <a:lstStyle/>
          <a:p>
            <a:pPr lvl="0"/>
            <a:r>
              <a:rPr lang="fr-FR" sz="2700" dirty="0" smtClean="0"/>
              <a:t>Fayol et Taylor: introduction des méthodes industrielles du secteur privé à la bureaucratie pour accroître la performance:</a:t>
            </a:r>
          </a:p>
          <a:p>
            <a:pPr marL="1314450" lvl="2" indent="-514350">
              <a:buFont typeface="+mj-lt"/>
              <a:buAutoNum type="arabicPeriod"/>
            </a:pPr>
            <a:r>
              <a:rPr lang="en-CA" dirty="0" smtClean="0"/>
              <a:t>Division du travail</a:t>
            </a:r>
          </a:p>
          <a:p>
            <a:pPr marL="1314450" lvl="2" indent="-514350">
              <a:buFont typeface="+mj-lt"/>
              <a:buAutoNum type="arabicPeriod"/>
            </a:pPr>
            <a:r>
              <a:rPr lang="en-CA" dirty="0" err="1" smtClean="0"/>
              <a:t>Autorité</a:t>
            </a:r>
            <a:endParaRPr lang="en-CA" dirty="0" smtClean="0"/>
          </a:p>
          <a:p>
            <a:pPr marL="1314450" lvl="2" indent="-514350">
              <a:buFont typeface="+mj-lt"/>
              <a:buAutoNum type="arabicPeriod"/>
            </a:pPr>
            <a:r>
              <a:rPr lang="en-CA" dirty="0" err="1" smtClean="0"/>
              <a:t>Stabilité</a:t>
            </a:r>
            <a:r>
              <a:rPr lang="en-CA" dirty="0" smtClean="0"/>
              <a:t> du personnel</a:t>
            </a:r>
          </a:p>
          <a:p>
            <a:pPr marL="1314450" lvl="2" indent="-514350">
              <a:buFont typeface="+mj-lt"/>
              <a:buAutoNum type="arabicPeriod"/>
            </a:pPr>
            <a:r>
              <a:rPr lang="en-CA" dirty="0" err="1" smtClean="0"/>
              <a:t>Unité</a:t>
            </a:r>
            <a:r>
              <a:rPr lang="en-CA" dirty="0" smtClean="0"/>
              <a:t> de </a:t>
            </a:r>
            <a:r>
              <a:rPr lang="en-CA" dirty="0" err="1" smtClean="0"/>
              <a:t>commandement</a:t>
            </a:r>
            <a:r>
              <a:rPr lang="en-CA" dirty="0" smtClean="0"/>
              <a:t> (</a:t>
            </a:r>
            <a:r>
              <a:rPr lang="en-CA" dirty="0" err="1" smtClean="0"/>
              <a:t>politique</a:t>
            </a:r>
            <a:r>
              <a:rPr lang="en-CA" dirty="0" smtClean="0"/>
              <a:t>) versus </a:t>
            </a:r>
            <a:r>
              <a:rPr lang="en-CA" dirty="0" err="1" smtClean="0"/>
              <a:t>unité</a:t>
            </a:r>
            <a:r>
              <a:rPr lang="en-CA" dirty="0" smtClean="0"/>
              <a:t> de direction (administration)</a:t>
            </a:r>
          </a:p>
          <a:p>
            <a:pPr marL="1314450" lvl="2" indent="-514350">
              <a:buFont typeface="+mj-lt"/>
              <a:buAutoNum type="arabicPeriod"/>
            </a:pPr>
            <a:r>
              <a:rPr lang="en-CA" dirty="0" err="1" smtClean="0"/>
              <a:t>L’équité</a:t>
            </a:r>
            <a:endParaRPr lang="en-CA" dirty="0" smtClean="0"/>
          </a:p>
          <a:p>
            <a:pPr marL="1314450" lvl="2" indent="-514350">
              <a:buFont typeface="+mj-lt"/>
              <a:buAutoNum type="arabicPeriod"/>
            </a:pPr>
            <a:r>
              <a:rPr lang="en-CA" dirty="0" smtClean="0"/>
              <a:t>Etc.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6226A3D-0B7E-4A3C-BF5C-909EDC5FF31E}" type="slidenum">
              <a:rPr lang="fr-FR"/>
              <a:pPr/>
              <a:t>15</a:t>
            </a:fld>
            <a:endParaRPr lang="fr-FR"/>
          </a:p>
        </p:txBody>
      </p:sp>
    </p:spTree>
  </p:cSld>
  <p:clrMapOvr>
    <a:masterClrMapping/>
  </p:clrMapOvr>
  <p:transition spd="med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80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12800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8002" grpId="0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5170" name="Rectangle 2"/>
          <p:cNvSpPr>
            <a:spLocks noGrp="1" noChangeArrowheads="1"/>
          </p:cNvSpPr>
          <p:nvPr>
            <p:ph type="title"/>
          </p:nvPr>
        </p:nvSpPr>
        <p:spPr>
          <a:xfrm>
            <a:off x="457200" y="260350"/>
            <a:ext cx="8229600" cy="927100"/>
          </a:xfrm>
        </p:spPr>
        <p:txBody>
          <a:bodyPr>
            <a:normAutofit fontScale="90000"/>
          </a:bodyPr>
          <a:lstStyle/>
          <a:p>
            <a:r>
              <a:rPr lang="en-CA" sz="3600"/>
              <a:t>École des relations humaines</a:t>
            </a:r>
            <a:br>
              <a:rPr lang="en-CA" sz="3600"/>
            </a:br>
            <a:r>
              <a:rPr lang="en-CA" sz="3600"/>
              <a:t>(1930-1960)</a:t>
            </a:r>
            <a:endParaRPr lang="fr-FR" sz="3600"/>
          </a:p>
        </p:txBody>
      </p:sp>
      <p:sp>
        <p:nvSpPr>
          <p:cNvPr id="135171" name="Rectangle 3"/>
          <p:cNvSpPr>
            <a:spLocks noGrp="1" noChangeArrowheads="1"/>
          </p:cNvSpPr>
          <p:nvPr>
            <p:ph idx="1"/>
          </p:nvPr>
        </p:nvSpPr>
        <p:spPr>
          <a:xfrm>
            <a:off x="457200" y="1423988"/>
            <a:ext cx="8229600" cy="4092575"/>
          </a:xfrm>
        </p:spPr>
        <p:txBody>
          <a:bodyPr>
            <a:normAutofit lnSpcReduction="10000"/>
          </a:bodyPr>
          <a:lstStyle/>
          <a:p>
            <a:r>
              <a:rPr lang="en-CA" sz="2800" dirty="0" err="1"/>
              <a:t>Étude</a:t>
            </a:r>
            <a:r>
              <a:rPr lang="en-CA" sz="2800" dirty="0"/>
              <a:t> des </a:t>
            </a:r>
            <a:r>
              <a:rPr lang="en-CA" sz="2800" dirty="0" err="1"/>
              <a:t>comportements</a:t>
            </a:r>
            <a:r>
              <a:rPr lang="en-CA" sz="2800" dirty="0"/>
              <a:t> </a:t>
            </a:r>
            <a:r>
              <a:rPr lang="en-CA" sz="2800" dirty="0" err="1"/>
              <a:t>plutôt</a:t>
            </a:r>
            <a:r>
              <a:rPr lang="en-CA" sz="2800" dirty="0"/>
              <a:t> </a:t>
            </a:r>
            <a:r>
              <a:rPr lang="en-CA" sz="2800" dirty="0" err="1"/>
              <a:t>que</a:t>
            </a:r>
            <a:r>
              <a:rPr lang="en-CA" sz="2800" dirty="0"/>
              <a:t> les structures </a:t>
            </a:r>
            <a:r>
              <a:rPr lang="en-CA" sz="2800" dirty="0" err="1"/>
              <a:t>administratives</a:t>
            </a:r>
            <a:endParaRPr lang="en-CA" sz="2800" dirty="0"/>
          </a:p>
          <a:p>
            <a:r>
              <a:rPr lang="fr-FR" sz="2800" dirty="0"/>
              <a:t>Mayo: idée </a:t>
            </a:r>
            <a:r>
              <a:rPr lang="fr-FR" sz="2800" dirty="0" smtClean="0"/>
              <a:t>voulant que </a:t>
            </a:r>
            <a:r>
              <a:rPr lang="fr-FR" sz="2800" dirty="0"/>
              <a:t>quand des groupes se sentent valorisés, la productivité individuelle augmente</a:t>
            </a:r>
          </a:p>
          <a:p>
            <a:r>
              <a:rPr lang="fr-FR" sz="2800" dirty="0"/>
              <a:t>Importance de la vie de groupe et de moral/motivation. Écoute/conciliation versus autorité. </a:t>
            </a:r>
          </a:p>
          <a:p>
            <a:r>
              <a:rPr lang="en-CA" sz="2800" dirty="0"/>
              <a:t>Le leadership: influence versus </a:t>
            </a:r>
            <a:r>
              <a:rPr lang="en-CA" sz="2800" dirty="0" err="1"/>
              <a:t>autorité</a:t>
            </a:r>
            <a:endParaRPr lang="fr-FR" sz="2800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3B48B88-2256-410D-8D42-698605EF77B5}" type="slidenum">
              <a:rPr lang="fr-FR"/>
              <a:pPr/>
              <a:t>16</a:t>
            </a:fld>
            <a:endParaRPr lang="fr-FR"/>
          </a:p>
        </p:txBody>
      </p:sp>
    </p:spTree>
  </p:cSld>
  <p:clrMapOvr>
    <a:masterClrMapping/>
  </p:clrMapOvr>
  <p:transition spd="med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51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13517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5170" grpId="0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0050" name="Rectangle 2"/>
          <p:cNvSpPr>
            <a:spLocks noGrp="1" noChangeArrowheads="1"/>
          </p:cNvSpPr>
          <p:nvPr>
            <p:ph type="title"/>
          </p:nvPr>
        </p:nvSpPr>
        <p:spPr>
          <a:xfrm>
            <a:off x="457200" y="198438"/>
            <a:ext cx="8229600" cy="927100"/>
          </a:xfrm>
        </p:spPr>
        <p:txBody>
          <a:bodyPr>
            <a:normAutofit fontScale="90000"/>
          </a:bodyPr>
          <a:lstStyle/>
          <a:p>
            <a:r>
              <a:rPr lang="en-CA" sz="3600" dirty="0" err="1" smtClean="0"/>
              <a:t>Développement</a:t>
            </a:r>
            <a:r>
              <a:rPr lang="en-CA" sz="3600" dirty="0" smtClean="0"/>
              <a:t> des</a:t>
            </a:r>
            <a:br>
              <a:rPr lang="en-CA" sz="3600" dirty="0" smtClean="0"/>
            </a:br>
            <a:r>
              <a:rPr lang="en-CA" sz="3600" dirty="0" smtClean="0"/>
              <a:t>organisations (1970-80)</a:t>
            </a:r>
            <a:endParaRPr lang="fr-FR" sz="3600" dirty="0"/>
          </a:p>
        </p:txBody>
      </p:sp>
      <p:sp>
        <p:nvSpPr>
          <p:cNvPr id="130051" name="Rectangle 3"/>
          <p:cNvSpPr>
            <a:spLocks noGrp="1" noChangeArrowheads="1"/>
          </p:cNvSpPr>
          <p:nvPr>
            <p:ph idx="1"/>
          </p:nvPr>
        </p:nvSpPr>
        <p:spPr>
          <a:xfrm>
            <a:off x="457200" y="1412777"/>
            <a:ext cx="8229600" cy="4608612"/>
          </a:xfrm>
        </p:spPr>
        <p:txBody>
          <a:bodyPr/>
          <a:lstStyle/>
          <a:p>
            <a:r>
              <a:rPr lang="fr-FR" sz="2400" dirty="0" err="1" smtClean="0"/>
              <a:t>Mintzberg</a:t>
            </a:r>
            <a:r>
              <a:rPr lang="fr-FR" sz="2400" dirty="0" smtClean="0"/>
              <a:t> et autres</a:t>
            </a:r>
          </a:p>
          <a:p>
            <a:r>
              <a:rPr lang="fr-FR" sz="2400" dirty="0" smtClean="0"/>
              <a:t>L’efficacité des organisations vient de la cohérence interne (redéploiement et réorganisation des ressources humaines)</a:t>
            </a:r>
          </a:p>
          <a:p>
            <a:r>
              <a:rPr lang="fr-FR" sz="2400" dirty="0" smtClean="0"/>
              <a:t>Recherche des facteurs de cohérence interne afin d’améliorer la performance (efficacité et efficience des organisations)</a:t>
            </a:r>
          </a:p>
          <a:p>
            <a:r>
              <a:rPr lang="fr-FR" sz="2400" dirty="0" smtClean="0"/>
              <a:t>Adaptation aux nouvelles technologies (architecture d’entreprise gouvernementale)</a:t>
            </a:r>
          </a:p>
          <a:p>
            <a:endParaRPr lang="fr-FR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A8C797-217E-46A4-99DA-0D6EB238D915}" type="slidenum">
              <a:rPr lang="fr-FR"/>
              <a:pPr/>
              <a:t>17</a:t>
            </a:fld>
            <a:endParaRPr lang="fr-FR"/>
          </a:p>
        </p:txBody>
      </p:sp>
    </p:spTree>
  </p:cSld>
  <p:clrMapOvr>
    <a:masterClrMapping/>
  </p:clrMapOvr>
  <p:transition spd="med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00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1300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0050" grpId="0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0050" name="Rectangle 2"/>
          <p:cNvSpPr>
            <a:spLocks noGrp="1" noChangeArrowheads="1"/>
          </p:cNvSpPr>
          <p:nvPr>
            <p:ph type="title"/>
          </p:nvPr>
        </p:nvSpPr>
        <p:spPr>
          <a:xfrm>
            <a:off x="457200" y="198438"/>
            <a:ext cx="8229600" cy="927100"/>
          </a:xfrm>
        </p:spPr>
        <p:txBody>
          <a:bodyPr>
            <a:normAutofit fontScale="90000"/>
          </a:bodyPr>
          <a:lstStyle/>
          <a:p>
            <a:r>
              <a:rPr lang="en-CA" sz="3300" dirty="0" err="1" smtClean="0"/>
              <a:t>Développement</a:t>
            </a:r>
            <a:r>
              <a:rPr lang="en-CA" sz="3300" dirty="0" smtClean="0"/>
              <a:t> des organisations:</a:t>
            </a:r>
            <a:br>
              <a:rPr lang="en-CA" sz="3300" dirty="0" smtClean="0"/>
            </a:br>
            <a:r>
              <a:rPr lang="en-CA" sz="3300" dirty="0" err="1" smtClean="0"/>
              <a:t>Composantes</a:t>
            </a:r>
            <a:r>
              <a:rPr lang="en-CA" sz="3300" dirty="0" smtClean="0"/>
              <a:t> </a:t>
            </a:r>
            <a:r>
              <a:rPr lang="en-CA" sz="3300" dirty="0" err="1" smtClean="0"/>
              <a:t>essentielles</a:t>
            </a:r>
            <a:endParaRPr lang="fr-FR" sz="3300" dirty="0"/>
          </a:p>
        </p:txBody>
      </p:sp>
      <p:sp>
        <p:nvSpPr>
          <p:cNvPr id="130051" name="Rectangle 3"/>
          <p:cNvSpPr>
            <a:spLocks noGrp="1" noChangeArrowheads="1"/>
          </p:cNvSpPr>
          <p:nvPr>
            <p:ph idx="1"/>
          </p:nvPr>
        </p:nvSpPr>
        <p:spPr>
          <a:xfrm>
            <a:off x="457200" y="1412676"/>
            <a:ext cx="8229600" cy="4608612"/>
          </a:xfrm>
        </p:spPr>
        <p:txBody>
          <a:bodyPr/>
          <a:lstStyle/>
          <a:p>
            <a:pPr>
              <a:spcBef>
                <a:spcPts val="600"/>
              </a:spcBef>
              <a:spcAft>
                <a:spcPts val="600"/>
              </a:spcAft>
            </a:pPr>
            <a:r>
              <a:rPr lang="fr-FR" sz="2100" u="sng" dirty="0" smtClean="0"/>
              <a:t>Mission de l’organisation</a:t>
            </a:r>
            <a:r>
              <a:rPr lang="fr-FR" sz="2100" dirty="0" smtClean="0"/>
              <a:t>: la mission de l'organisation est claire pour la direction et les employés (engagement).</a:t>
            </a:r>
          </a:p>
          <a:p>
            <a:pPr>
              <a:spcBef>
                <a:spcPts val="600"/>
              </a:spcBef>
              <a:spcAft>
                <a:spcPts val="600"/>
              </a:spcAft>
            </a:pPr>
            <a:r>
              <a:rPr lang="fr-FR" sz="2100" u="sng" dirty="0" smtClean="0"/>
              <a:t>Structure organisationnelle</a:t>
            </a:r>
            <a:r>
              <a:rPr lang="fr-FR" sz="2100" dirty="0" smtClean="0"/>
              <a:t>: Organisation et division du travail – structure interne adaptée à son environnement</a:t>
            </a:r>
          </a:p>
          <a:p>
            <a:pPr>
              <a:spcBef>
                <a:spcPts val="600"/>
              </a:spcBef>
              <a:spcAft>
                <a:spcPts val="600"/>
              </a:spcAft>
            </a:pPr>
            <a:r>
              <a:rPr lang="fr-FR" sz="2100" u="sng" dirty="0" smtClean="0"/>
              <a:t>Relations organisationnelles</a:t>
            </a:r>
            <a:r>
              <a:rPr lang="fr-FR" sz="2100" dirty="0" smtClean="0"/>
              <a:t>: système de communication entre les individu, entre les unités/les services.</a:t>
            </a:r>
          </a:p>
          <a:p>
            <a:pPr>
              <a:spcBef>
                <a:spcPts val="600"/>
              </a:spcBef>
              <a:spcAft>
                <a:spcPts val="600"/>
              </a:spcAft>
            </a:pPr>
            <a:r>
              <a:rPr lang="fr-FR" sz="2100" u="sng" dirty="0" smtClean="0"/>
              <a:t>Récompenses et incitatifs</a:t>
            </a:r>
            <a:r>
              <a:rPr lang="fr-FR" sz="2100" dirty="0" smtClean="0"/>
              <a:t>: système de récompenses ou punitions.</a:t>
            </a:r>
          </a:p>
          <a:p>
            <a:pPr>
              <a:spcBef>
                <a:spcPts val="600"/>
              </a:spcBef>
              <a:spcAft>
                <a:spcPts val="600"/>
              </a:spcAft>
            </a:pPr>
            <a:r>
              <a:rPr lang="fr-FR" sz="2100" u="sng" dirty="0" smtClean="0"/>
              <a:t>Leadership</a:t>
            </a:r>
            <a:r>
              <a:rPr lang="fr-FR" sz="2100" dirty="0" smtClean="0"/>
              <a:t>: autorité formelle et pouvoir d’influence</a:t>
            </a:r>
          </a:p>
          <a:p>
            <a:pPr>
              <a:spcBef>
                <a:spcPts val="600"/>
              </a:spcBef>
              <a:spcAft>
                <a:spcPts val="600"/>
              </a:spcAft>
            </a:pPr>
            <a:r>
              <a:rPr lang="fr-FR" sz="2100" u="sng" dirty="0" smtClean="0"/>
              <a:t>Systèmes de gestion</a:t>
            </a:r>
            <a:r>
              <a:rPr lang="fr-FR" sz="2100" dirty="0" smtClean="0"/>
              <a:t>: planification, contrôle, budgétisation, comptabilité, systèmes d'information, etc.</a:t>
            </a:r>
          </a:p>
          <a:p>
            <a:endParaRPr lang="fr-FR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A8C797-217E-46A4-99DA-0D6EB238D915}" type="slidenum">
              <a:rPr lang="fr-FR"/>
              <a:pPr/>
              <a:t>18</a:t>
            </a:fld>
            <a:endParaRPr lang="fr-FR"/>
          </a:p>
        </p:txBody>
      </p:sp>
    </p:spTree>
  </p:cSld>
  <p:clrMapOvr>
    <a:masterClrMapping/>
  </p:clrMapOvr>
  <p:transition spd="med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00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1300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0050" grpId="0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0050" name="Rectangle 2"/>
          <p:cNvSpPr>
            <a:spLocks noGrp="1" noChangeArrowheads="1"/>
          </p:cNvSpPr>
          <p:nvPr>
            <p:ph type="title"/>
          </p:nvPr>
        </p:nvSpPr>
        <p:spPr>
          <a:xfrm>
            <a:off x="457200" y="198438"/>
            <a:ext cx="8229600" cy="927100"/>
          </a:xfrm>
        </p:spPr>
        <p:txBody>
          <a:bodyPr>
            <a:normAutofit fontScale="90000"/>
          </a:bodyPr>
          <a:lstStyle/>
          <a:p>
            <a:r>
              <a:rPr lang="en-CA" sz="3400" dirty="0" err="1" smtClean="0"/>
              <a:t>Gouvernance</a:t>
            </a:r>
            <a:r>
              <a:rPr lang="en-CA" sz="3400" dirty="0" smtClean="0"/>
              <a:t> et influence </a:t>
            </a:r>
            <a:r>
              <a:rPr lang="en-CA" sz="3400" dirty="0"/>
              <a:t>des </a:t>
            </a:r>
            <a:r>
              <a:rPr lang="en-CA" sz="3400" dirty="0" err="1"/>
              <a:t>groupes</a:t>
            </a:r>
            <a:r>
              <a:rPr lang="en-CA" sz="3400" dirty="0"/>
              <a:t> </a:t>
            </a:r>
            <a:r>
              <a:rPr lang="en-CA" sz="3400" dirty="0" err="1" smtClean="0"/>
              <a:t>d’intérêts</a:t>
            </a:r>
            <a:r>
              <a:rPr lang="en-CA" sz="3400" dirty="0" smtClean="0"/>
              <a:t> (</a:t>
            </a:r>
            <a:r>
              <a:rPr lang="en-CA" sz="3400" dirty="0" err="1"/>
              <a:t>années</a:t>
            </a:r>
            <a:r>
              <a:rPr lang="en-CA" sz="3400" dirty="0"/>
              <a:t> 1990)</a:t>
            </a:r>
            <a:endParaRPr lang="fr-FR" sz="3400" dirty="0"/>
          </a:p>
        </p:txBody>
      </p:sp>
      <p:sp>
        <p:nvSpPr>
          <p:cNvPr id="130051" name="Rectangle 3"/>
          <p:cNvSpPr>
            <a:spLocks noGrp="1" noChangeArrowheads="1"/>
          </p:cNvSpPr>
          <p:nvPr>
            <p:ph idx="1"/>
          </p:nvPr>
        </p:nvSpPr>
        <p:spPr>
          <a:xfrm>
            <a:off x="457200" y="1495425"/>
            <a:ext cx="8229600" cy="4525963"/>
          </a:xfrm>
        </p:spPr>
        <p:txBody>
          <a:bodyPr/>
          <a:lstStyle/>
          <a:p>
            <a:pPr>
              <a:spcAft>
                <a:spcPts val="600"/>
              </a:spcAft>
            </a:pPr>
            <a:r>
              <a:rPr lang="en-CA" sz="3000" dirty="0" err="1" smtClean="0"/>
              <a:t>Montée</a:t>
            </a:r>
            <a:r>
              <a:rPr lang="en-CA" sz="3000" dirty="0" smtClean="0"/>
              <a:t> de la </a:t>
            </a:r>
            <a:r>
              <a:rPr lang="en-CA" sz="3000" dirty="0" err="1" smtClean="0"/>
              <a:t>société</a:t>
            </a:r>
            <a:r>
              <a:rPr lang="en-CA" sz="3000" dirty="0" smtClean="0"/>
              <a:t> </a:t>
            </a:r>
            <a:r>
              <a:rPr lang="en-CA" sz="3000" dirty="0" err="1" smtClean="0"/>
              <a:t>civile</a:t>
            </a:r>
            <a:r>
              <a:rPr lang="en-CA" sz="3000" dirty="0" smtClean="0"/>
              <a:t> et des </a:t>
            </a:r>
            <a:r>
              <a:rPr lang="en-CA" sz="3000" dirty="0" err="1" smtClean="0"/>
              <a:t>groupes</a:t>
            </a:r>
            <a:r>
              <a:rPr lang="en-CA" sz="3000" dirty="0" smtClean="0"/>
              <a:t> </a:t>
            </a:r>
            <a:r>
              <a:rPr lang="en-CA" sz="3000" dirty="0" err="1" smtClean="0"/>
              <a:t>d’intérêts</a:t>
            </a:r>
            <a:r>
              <a:rPr lang="en-CA" sz="3000" dirty="0" smtClean="0"/>
              <a:t> qui </a:t>
            </a:r>
            <a:r>
              <a:rPr lang="en-CA" sz="3000" dirty="0" err="1" smtClean="0"/>
              <a:t>ont</a:t>
            </a:r>
            <a:r>
              <a:rPr lang="en-CA" sz="3000" dirty="0" smtClean="0"/>
              <a:t> </a:t>
            </a:r>
            <a:r>
              <a:rPr lang="en-CA" sz="3000" dirty="0" err="1" smtClean="0"/>
              <a:t>une</a:t>
            </a:r>
            <a:r>
              <a:rPr lang="en-CA" sz="3000" dirty="0" smtClean="0"/>
              <a:t> influence </a:t>
            </a:r>
            <a:r>
              <a:rPr lang="en-CA" sz="3000" dirty="0" err="1" smtClean="0"/>
              <a:t>grandissante</a:t>
            </a:r>
            <a:r>
              <a:rPr lang="en-CA" sz="3000" dirty="0" smtClean="0"/>
              <a:t> </a:t>
            </a:r>
            <a:r>
              <a:rPr lang="en-CA" sz="3000" dirty="0" err="1" smtClean="0"/>
              <a:t>sur</a:t>
            </a:r>
            <a:r>
              <a:rPr lang="en-CA" sz="3000" dirty="0" smtClean="0"/>
              <a:t> les </a:t>
            </a:r>
            <a:r>
              <a:rPr lang="en-CA" sz="3000" dirty="0" err="1" smtClean="0"/>
              <a:t>décisions</a:t>
            </a:r>
            <a:r>
              <a:rPr lang="en-CA" sz="3000" dirty="0" smtClean="0"/>
              <a:t> </a:t>
            </a:r>
            <a:r>
              <a:rPr lang="en-CA" sz="3000" dirty="0" err="1" smtClean="0"/>
              <a:t>politiques</a:t>
            </a:r>
            <a:r>
              <a:rPr lang="en-CA" sz="3000" dirty="0" smtClean="0"/>
              <a:t> et </a:t>
            </a:r>
            <a:r>
              <a:rPr lang="en-CA" sz="3000" dirty="0" err="1" smtClean="0"/>
              <a:t>administratives</a:t>
            </a:r>
            <a:r>
              <a:rPr lang="en-CA" sz="3000" dirty="0" smtClean="0"/>
              <a:t>… Participation </a:t>
            </a:r>
            <a:r>
              <a:rPr lang="en-CA" sz="3000" dirty="0" err="1" smtClean="0"/>
              <a:t>publique</a:t>
            </a:r>
            <a:r>
              <a:rPr lang="en-CA" sz="3000" dirty="0" smtClean="0"/>
              <a:t>…</a:t>
            </a:r>
            <a:endParaRPr lang="fr-FR" sz="3000" dirty="0" smtClean="0"/>
          </a:p>
          <a:p>
            <a:pPr>
              <a:spcAft>
                <a:spcPts val="600"/>
              </a:spcAft>
            </a:pPr>
            <a:r>
              <a:rPr lang="en-CA" sz="3000" dirty="0" err="1" smtClean="0"/>
              <a:t>Est-ce</a:t>
            </a:r>
            <a:r>
              <a:rPr lang="en-CA" sz="3000" dirty="0" smtClean="0"/>
              <a:t> </a:t>
            </a:r>
            <a:r>
              <a:rPr lang="en-CA" sz="3000" dirty="0" err="1"/>
              <a:t>que</a:t>
            </a:r>
            <a:r>
              <a:rPr lang="en-CA" sz="3000" dirty="0"/>
              <a:t> </a:t>
            </a:r>
            <a:r>
              <a:rPr lang="en-CA" sz="3000" dirty="0" err="1"/>
              <a:t>l’influence</a:t>
            </a:r>
            <a:r>
              <a:rPr lang="en-CA" sz="3000" dirty="0"/>
              <a:t> </a:t>
            </a:r>
            <a:r>
              <a:rPr lang="en-CA" sz="3000" dirty="0" smtClean="0"/>
              <a:t>de la </a:t>
            </a:r>
            <a:r>
              <a:rPr lang="en-CA" sz="3000" dirty="0" err="1" smtClean="0"/>
              <a:t>société</a:t>
            </a:r>
            <a:r>
              <a:rPr lang="en-CA" sz="3000" dirty="0" smtClean="0"/>
              <a:t> </a:t>
            </a:r>
            <a:r>
              <a:rPr lang="en-CA" sz="3000" dirty="0" err="1" smtClean="0"/>
              <a:t>civile</a:t>
            </a:r>
            <a:r>
              <a:rPr lang="en-CA" sz="3000" dirty="0" smtClean="0"/>
              <a:t> et des </a:t>
            </a:r>
            <a:r>
              <a:rPr lang="en-CA" sz="3000" dirty="0" err="1"/>
              <a:t>groupes</a:t>
            </a:r>
            <a:r>
              <a:rPr lang="en-CA" sz="3000" dirty="0"/>
              <a:t> </a:t>
            </a:r>
            <a:r>
              <a:rPr lang="en-CA" sz="3000" dirty="0" err="1"/>
              <a:t>d’intérêt</a:t>
            </a:r>
            <a:r>
              <a:rPr lang="en-CA" sz="3000" dirty="0"/>
              <a:t> </a:t>
            </a:r>
            <a:r>
              <a:rPr lang="en-CA" sz="3000" dirty="0" err="1" smtClean="0"/>
              <a:t>favorise</a:t>
            </a:r>
            <a:r>
              <a:rPr lang="en-CA" sz="3000" dirty="0" smtClean="0"/>
              <a:t> la participation </a:t>
            </a:r>
            <a:r>
              <a:rPr lang="en-CA" sz="3000" dirty="0" err="1" smtClean="0"/>
              <a:t>démocratique</a:t>
            </a:r>
            <a:r>
              <a:rPr lang="en-CA" sz="3000" dirty="0" smtClean="0"/>
              <a:t> </a:t>
            </a:r>
            <a:r>
              <a:rPr lang="en-CA" sz="3000" dirty="0" err="1" smtClean="0"/>
              <a:t>ou</a:t>
            </a:r>
            <a:r>
              <a:rPr lang="en-CA" sz="3000" dirty="0" smtClean="0"/>
              <a:t> </a:t>
            </a:r>
            <a:r>
              <a:rPr lang="en-CA" sz="3000" dirty="0" err="1" smtClean="0"/>
              <a:t>est-ce</a:t>
            </a:r>
            <a:r>
              <a:rPr lang="en-CA" sz="3000" dirty="0" smtClean="0"/>
              <a:t> </a:t>
            </a:r>
            <a:r>
              <a:rPr lang="en-CA" sz="3000" dirty="0" err="1" smtClean="0"/>
              <a:t>qu’au</a:t>
            </a:r>
            <a:r>
              <a:rPr lang="en-CA" sz="3000" dirty="0" smtClean="0"/>
              <a:t> contraire </a:t>
            </a:r>
            <a:r>
              <a:rPr lang="en-CA" sz="3000" dirty="0" err="1" smtClean="0"/>
              <a:t>elle</a:t>
            </a:r>
            <a:r>
              <a:rPr lang="en-CA" sz="3000" dirty="0" smtClean="0"/>
              <a:t> </a:t>
            </a:r>
            <a:r>
              <a:rPr lang="en-CA" sz="3000" dirty="0" err="1" smtClean="0"/>
              <a:t>pervertit</a:t>
            </a:r>
            <a:r>
              <a:rPr lang="en-CA" sz="3000" dirty="0" smtClean="0"/>
              <a:t> </a:t>
            </a:r>
            <a:r>
              <a:rPr lang="en-CA" sz="3000" dirty="0"/>
              <a:t>le </a:t>
            </a:r>
            <a:r>
              <a:rPr lang="en-CA" sz="3000" dirty="0" err="1"/>
              <a:t>système</a:t>
            </a:r>
            <a:r>
              <a:rPr lang="en-CA" sz="3000" dirty="0"/>
              <a:t> public?</a:t>
            </a:r>
          </a:p>
          <a:p>
            <a:endParaRPr lang="en-CA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A8C797-217E-46A4-99DA-0D6EB238D915}" type="slidenum">
              <a:rPr lang="fr-FR"/>
              <a:pPr/>
              <a:t>19</a:t>
            </a:fld>
            <a:endParaRPr lang="fr-FR"/>
          </a:p>
        </p:txBody>
      </p:sp>
    </p:spTree>
  </p:cSld>
  <p:clrMapOvr>
    <a:masterClrMapping/>
  </p:clrMapOvr>
  <p:transition spd="med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00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1300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0050" grpId="0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1314" name="Rectangle 2"/>
          <p:cNvSpPr>
            <a:spLocks noGrp="1" noChangeArrowheads="1"/>
          </p:cNvSpPr>
          <p:nvPr>
            <p:ph type="title"/>
          </p:nvPr>
        </p:nvSpPr>
        <p:spPr>
          <a:xfrm>
            <a:off x="457200" y="198438"/>
            <a:ext cx="8229600" cy="927100"/>
          </a:xfrm>
        </p:spPr>
        <p:txBody>
          <a:bodyPr>
            <a:normAutofit fontScale="90000"/>
          </a:bodyPr>
          <a:lstStyle/>
          <a:p>
            <a:r>
              <a:rPr lang="en-CA" sz="3600"/>
              <a:t>Imputabilité, transparence et bonne gouvernance (débat actuel)</a:t>
            </a:r>
            <a:endParaRPr lang="fr-FR" sz="3600"/>
          </a:p>
        </p:txBody>
      </p:sp>
      <p:sp>
        <p:nvSpPr>
          <p:cNvPr id="141315" name="Rectangle 3"/>
          <p:cNvSpPr>
            <a:spLocks noGrp="1" noChangeArrowheads="1"/>
          </p:cNvSpPr>
          <p:nvPr>
            <p:ph idx="1"/>
          </p:nvPr>
        </p:nvSpPr>
        <p:spPr>
          <a:xfrm>
            <a:off x="457200" y="1423988"/>
            <a:ext cx="8229600" cy="4525962"/>
          </a:xfrm>
        </p:spPr>
        <p:txBody>
          <a:bodyPr/>
          <a:lstStyle/>
          <a:p>
            <a:pPr>
              <a:lnSpc>
                <a:spcPct val="90000"/>
              </a:lnSpc>
            </a:pPr>
            <a:r>
              <a:rPr lang="en-CA" sz="2800" dirty="0" err="1"/>
              <a:t>Élus</a:t>
            </a:r>
            <a:r>
              <a:rPr lang="en-CA" sz="2800" dirty="0"/>
              <a:t> et </a:t>
            </a:r>
            <a:r>
              <a:rPr lang="en-CA" sz="2800" dirty="0" err="1"/>
              <a:t>fonctionnaires</a:t>
            </a:r>
            <a:r>
              <a:rPr lang="en-CA" sz="2800" dirty="0"/>
              <a:t> </a:t>
            </a:r>
            <a:r>
              <a:rPr lang="en-CA" sz="2800" dirty="0" err="1"/>
              <a:t>sont</a:t>
            </a:r>
            <a:r>
              <a:rPr lang="en-CA" sz="2800" dirty="0"/>
              <a:t> </a:t>
            </a:r>
            <a:r>
              <a:rPr lang="en-CA" sz="2800" dirty="0" err="1"/>
              <a:t>imputables</a:t>
            </a:r>
            <a:r>
              <a:rPr lang="en-CA" sz="2800" dirty="0"/>
              <a:t> </a:t>
            </a:r>
            <a:r>
              <a:rPr lang="en-CA" sz="2800" dirty="0" err="1"/>
              <a:t>devant</a:t>
            </a:r>
            <a:r>
              <a:rPr lang="en-CA" sz="2800" dirty="0"/>
              <a:t> qui? (</a:t>
            </a:r>
            <a:r>
              <a:rPr lang="en-CA" sz="2800" dirty="0" err="1"/>
              <a:t>société</a:t>
            </a:r>
            <a:r>
              <a:rPr lang="en-CA" sz="2800" dirty="0"/>
              <a:t>, </a:t>
            </a:r>
            <a:r>
              <a:rPr lang="en-CA" sz="2800" dirty="0" err="1"/>
              <a:t>supérieurs</a:t>
            </a:r>
            <a:r>
              <a:rPr lang="en-CA" sz="2800" dirty="0"/>
              <a:t>, pairs, </a:t>
            </a:r>
            <a:r>
              <a:rPr lang="en-CA" sz="2800" dirty="0" err="1"/>
              <a:t>soi-même</a:t>
            </a:r>
            <a:r>
              <a:rPr lang="en-CA" sz="2800" dirty="0"/>
              <a:t>)</a:t>
            </a:r>
          </a:p>
          <a:p>
            <a:pPr>
              <a:lnSpc>
                <a:spcPct val="90000"/>
              </a:lnSpc>
            </a:pPr>
            <a:r>
              <a:rPr lang="fr-FR" sz="2800" dirty="0"/>
              <a:t>Loi fédérale sur la responsabilité (2006)</a:t>
            </a:r>
          </a:p>
          <a:p>
            <a:pPr lvl="1">
              <a:lnSpc>
                <a:spcPct val="90000"/>
              </a:lnSpc>
            </a:pPr>
            <a:r>
              <a:rPr lang="fr-FR" sz="1800" dirty="0"/>
              <a:t>Renforcer le rôle du commissaire à l’éthique et de la vérificatrice générale</a:t>
            </a:r>
          </a:p>
          <a:p>
            <a:pPr lvl="1">
              <a:lnSpc>
                <a:spcPct val="90000"/>
              </a:lnSpc>
            </a:pPr>
            <a:r>
              <a:rPr lang="fr-FR" sz="1800" dirty="0"/>
              <a:t>Renforcer la Loi sur l’enregistrement des lobbyistes</a:t>
            </a:r>
          </a:p>
          <a:p>
            <a:pPr lvl="1">
              <a:lnSpc>
                <a:spcPct val="90000"/>
              </a:lnSpc>
            </a:pPr>
            <a:r>
              <a:rPr lang="fr-FR" sz="1800" dirty="0"/>
              <a:t>Garantir la transparence de la budgétisation grâce à un directeur parlementaire du budget </a:t>
            </a:r>
          </a:p>
          <a:p>
            <a:pPr lvl="1">
              <a:lnSpc>
                <a:spcPct val="90000"/>
              </a:lnSpc>
            </a:pPr>
            <a:r>
              <a:rPr lang="fr-FR" sz="1800" dirty="0"/>
              <a:t>Nommer des personnes qualifiées au gouvernement</a:t>
            </a:r>
          </a:p>
          <a:p>
            <a:pPr lvl="1">
              <a:lnSpc>
                <a:spcPct val="90000"/>
              </a:lnSpc>
            </a:pPr>
            <a:r>
              <a:rPr lang="fr-FR" sz="1800" dirty="0"/>
              <a:t>Assainir l’adjudication des contrats gouvernementaux</a:t>
            </a:r>
          </a:p>
          <a:p>
            <a:pPr lvl="1">
              <a:lnSpc>
                <a:spcPct val="90000"/>
              </a:lnSpc>
            </a:pPr>
            <a:r>
              <a:rPr lang="fr-FR" sz="1800" dirty="0"/>
              <a:t>Offrir une protection aux divulgateurs</a:t>
            </a:r>
          </a:p>
          <a:p>
            <a:pPr lvl="1">
              <a:lnSpc>
                <a:spcPct val="90000"/>
              </a:lnSpc>
            </a:pPr>
            <a:r>
              <a:rPr lang="fr-FR" sz="1800" dirty="0"/>
              <a:t>Renforcer la législation sur l’accès à l’information</a:t>
            </a:r>
          </a:p>
          <a:p>
            <a:pPr lvl="1">
              <a:lnSpc>
                <a:spcPct val="90000"/>
              </a:lnSpc>
            </a:pPr>
            <a:r>
              <a:rPr lang="fr-FR" sz="1800" dirty="0"/>
              <a:t>Renforcer la vérification et la responsabilisation des ministères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EDC4314-1497-4302-B749-436230E4AE15}" type="slidenum">
              <a:rPr lang="fr-FR"/>
              <a:pPr/>
              <a:t>20</a:t>
            </a:fld>
            <a:endParaRPr lang="fr-FR"/>
          </a:p>
        </p:txBody>
      </p:sp>
    </p:spTree>
  </p:cSld>
  <p:clrMapOvr>
    <a:masterClrMapping/>
  </p:clrMapOvr>
  <p:transition spd="med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13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1413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1314" grpId="0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1623" name="Rectangle 7"/>
          <p:cNvSpPr>
            <a:spLocks noGrp="1" noChangeArrowheads="1"/>
          </p:cNvSpPr>
          <p:nvPr>
            <p:ph type="title"/>
          </p:nvPr>
        </p:nvSpPr>
        <p:spPr>
          <a:xfrm>
            <a:off x="467544" y="404664"/>
            <a:ext cx="8229600" cy="927100"/>
          </a:xfrm>
          <a:noFill/>
          <a:ln/>
        </p:spPr>
        <p:txBody>
          <a:bodyPr>
            <a:normAutofit fontScale="90000"/>
          </a:bodyPr>
          <a:lstStyle/>
          <a:p>
            <a:r>
              <a:rPr lang="fr-CA" dirty="0" smtClean="0"/>
              <a:t>La gestion publique:</a:t>
            </a:r>
            <a:br>
              <a:rPr lang="fr-CA" dirty="0" smtClean="0"/>
            </a:br>
            <a:r>
              <a:rPr lang="fr-CA" dirty="0" smtClean="0"/>
              <a:t>Un </a:t>
            </a:r>
            <a:r>
              <a:rPr lang="fr-CA" dirty="0"/>
              <a:t>art ou une science?</a:t>
            </a:r>
            <a:endParaRPr lang="fr-FR" dirty="0"/>
          </a:p>
        </p:txBody>
      </p:sp>
      <p:sp>
        <p:nvSpPr>
          <p:cNvPr id="8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B616D36-7DB0-4566-ACCA-AC2B2646B8A5}" type="slidenum">
              <a:rPr lang="fr-FR"/>
              <a:pPr/>
              <a:t>21</a:t>
            </a:fld>
            <a:endParaRPr lang="fr-FR"/>
          </a:p>
        </p:txBody>
      </p:sp>
      <p:sp>
        <p:nvSpPr>
          <p:cNvPr id="10" name="Rectangle 9"/>
          <p:cNvSpPr txBox="1">
            <a:spLocks noChangeArrowheads="1"/>
          </p:cNvSpPr>
          <p:nvPr/>
        </p:nvSpPr>
        <p:spPr bwMode="auto">
          <a:xfrm>
            <a:off x="889000" y="1745456"/>
            <a:ext cx="3683000" cy="39163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342900" marR="0" lvl="0" indent="-342900" algn="ctr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CA" sz="2800" b="0" i="0" u="none" strike="noStrike" kern="0" cap="none" spc="0" normalizeH="0" baseline="0" noProof="0" dirty="0" smtClean="0">
                <a:ln>
                  <a:noFill/>
                </a:ln>
                <a:solidFill>
                  <a:schemeClr val="hlink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Art</a:t>
            </a:r>
          </a:p>
          <a:p>
            <a:pPr marL="342900" marR="0" lvl="0" indent="-342900" algn="l" defTabSz="914400" rtl="0" eaLnBrk="1" fontAlgn="base" latinLnBrk="0" hangingPunct="1">
              <a:lnSpc>
                <a:spcPct val="100000"/>
              </a:lnSpc>
              <a:spcBef>
                <a:spcPct val="55000"/>
              </a:spcBef>
              <a:spcAft>
                <a:spcPct val="0"/>
              </a:spcAft>
              <a:buClrTx/>
              <a:buSzTx/>
              <a:buFontTx/>
              <a:buChar char="•"/>
              <a:tabLst/>
              <a:defRPr/>
            </a:pPr>
            <a:r>
              <a:rPr kumimoji="0" lang="en-CA" sz="2000" b="0" i="0" u="none" strike="noStrike" kern="0" cap="none" spc="0" normalizeH="0" baseline="0" noProof="0" dirty="0" err="1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Décisions</a:t>
            </a:r>
            <a:r>
              <a:rPr kumimoji="0" lang="en-CA" sz="2000" b="0" i="0" u="none" strike="noStrike" kern="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 </a:t>
            </a:r>
            <a:r>
              <a:rPr kumimoji="0" lang="en-CA" sz="2000" b="0" i="0" u="none" strike="noStrike" kern="0" cap="none" spc="0" normalizeH="0" baseline="0" noProof="0" dirty="0" err="1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normatives</a:t>
            </a:r>
            <a:r>
              <a:rPr kumimoji="0" lang="en-CA" sz="2000" b="0" i="0" u="none" strike="noStrike" kern="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, </a:t>
            </a:r>
            <a:r>
              <a:rPr kumimoji="0" lang="en-CA" sz="2000" b="0" i="0" u="none" strike="noStrike" kern="0" cap="none" spc="0" normalizeH="0" baseline="0" noProof="0" dirty="0" err="1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prescriptives</a:t>
            </a:r>
            <a:r>
              <a:rPr kumimoji="0" lang="en-CA" sz="2000" b="0" i="0" u="none" strike="noStrike" kern="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, </a:t>
            </a:r>
            <a:r>
              <a:rPr kumimoji="0" lang="en-CA" sz="2000" b="0" i="0" u="none" strike="noStrike" kern="0" cap="none" spc="0" normalizeH="0" baseline="0" noProof="0" dirty="0" err="1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morales</a:t>
            </a:r>
            <a:r>
              <a:rPr kumimoji="0" lang="en-CA" sz="2000" b="0" i="0" u="none" strike="noStrike" kern="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 (</a:t>
            </a:r>
            <a:r>
              <a:rPr kumimoji="0" lang="en-CA" sz="2000" b="0" i="0" u="none" strike="noStrike" kern="0" cap="none" spc="0" normalizeH="0" baseline="0" noProof="0" dirty="0" err="1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jugements</a:t>
            </a:r>
            <a:r>
              <a:rPr kumimoji="0" lang="en-CA" sz="2000" b="0" i="0" u="none" strike="noStrike" kern="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 de </a:t>
            </a:r>
            <a:r>
              <a:rPr kumimoji="0" lang="en-CA" sz="2000" b="0" i="0" u="none" strike="noStrike" kern="0" cap="none" spc="0" normalizeH="0" baseline="0" noProof="0" dirty="0" err="1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valeurs</a:t>
            </a:r>
            <a:r>
              <a:rPr kumimoji="0" lang="en-CA" sz="2000" b="0" i="0" u="none" strike="noStrike" kern="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)</a:t>
            </a:r>
          </a:p>
          <a:p>
            <a:pPr marL="342900" marR="0" lvl="0" indent="-342900" algn="l" defTabSz="914400" rtl="0" eaLnBrk="1" fontAlgn="base" latinLnBrk="0" hangingPunct="1">
              <a:lnSpc>
                <a:spcPct val="100000"/>
              </a:lnSpc>
              <a:spcBef>
                <a:spcPct val="55000"/>
              </a:spcBef>
              <a:spcAft>
                <a:spcPct val="0"/>
              </a:spcAft>
              <a:buClrTx/>
              <a:buSzTx/>
              <a:buFontTx/>
              <a:buChar char="•"/>
              <a:tabLst/>
              <a:defRPr/>
            </a:pPr>
            <a:r>
              <a:rPr kumimoji="0" lang="en-CA" sz="2000" b="0" i="0" u="none" strike="noStrike" kern="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Leadership et quotient </a:t>
            </a:r>
            <a:r>
              <a:rPr kumimoji="0" lang="en-CA" sz="2000" b="0" i="0" u="none" strike="noStrike" kern="0" cap="none" spc="0" normalizeH="0" baseline="0" noProof="0" dirty="0" err="1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émotionnel</a:t>
            </a:r>
            <a:endParaRPr kumimoji="0" lang="en-CA" sz="2000" b="0" i="0" u="none" strike="noStrike" kern="0" cap="none" spc="0" normalizeH="0" baseline="0" noProof="0" dirty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  <a:p>
            <a:pPr marL="342900" marR="0" lvl="0" indent="-342900" algn="l" defTabSz="914400" rtl="0" eaLnBrk="1" fontAlgn="base" latinLnBrk="0" hangingPunct="1">
              <a:lnSpc>
                <a:spcPct val="100000"/>
              </a:lnSpc>
              <a:spcBef>
                <a:spcPct val="55000"/>
              </a:spcBef>
              <a:spcAft>
                <a:spcPct val="0"/>
              </a:spcAft>
              <a:buClrTx/>
              <a:buSzTx/>
              <a:buFontTx/>
              <a:buChar char="•"/>
              <a:tabLst/>
              <a:defRPr/>
            </a:pPr>
            <a:r>
              <a:rPr lang="en-CA" sz="2000" kern="0" dirty="0" err="1" smtClean="0">
                <a:latin typeface="+mn-lt"/>
              </a:rPr>
              <a:t>Compétences</a:t>
            </a:r>
            <a:r>
              <a:rPr lang="en-CA" sz="2000" kern="0" dirty="0" smtClean="0">
                <a:latin typeface="+mn-lt"/>
              </a:rPr>
              <a:t> </a:t>
            </a:r>
            <a:r>
              <a:rPr lang="en-CA" sz="2000" kern="0" dirty="0" err="1" smtClean="0">
                <a:latin typeface="+mn-lt"/>
              </a:rPr>
              <a:t>naturelles</a:t>
            </a:r>
            <a:endParaRPr kumimoji="0" lang="en-CA" sz="2000" b="0" i="0" u="none" strike="noStrike" kern="0" cap="none" spc="0" normalizeH="0" baseline="0" noProof="0" dirty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  <a:p>
            <a:pPr marL="342900" marR="0" lvl="0" indent="-342900" algn="l" defTabSz="914400" rtl="0" eaLnBrk="1" fontAlgn="base" latinLnBrk="0" hangingPunct="1">
              <a:lnSpc>
                <a:spcPct val="100000"/>
              </a:lnSpc>
              <a:spcBef>
                <a:spcPct val="55000"/>
              </a:spcBef>
              <a:spcAft>
                <a:spcPct val="0"/>
              </a:spcAft>
              <a:buClrTx/>
              <a:buSzTx/>
              <a:buFontTx/>
              <a:buChar char="•"/>
              <a:tabLst/>
              <a:defRPr/>
            </a:pPr>
            <a:endParaRPr kumimoji="0" lang="fr-FR" sz="2000" b="0" i="0" u="none" strike="noStrike" kern="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11" name="Rectangle 10"/>
          <p:cNvSpPr txBox="1">
            <a:spLocks noChangeArrowheads="1"/>
          </p:cNvSpPr>
          <p:nvPr/>
        </p:nvSpPr>
        <p:spPr bwMode="auto">
          <a:xfrm>
            <a:off x="4929190" y="1701006"/>
            <a:ext cx="3609975" cy="4032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342900" marR="0" lvl="0" indent="-342900" algn="ctr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CA" sz="2800" b="0" i="0" u="none" strike="noStrike" kern="0" cap="none" spc="0" normalizeH="0" baseline="0" noProof="0" dirty="0" smtClean="0">
                <a:ln>
                  <a:noFill/>
                </a:ln>
                <a:solidFill>
                  <a:schemeClr val="hlink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Science</a:t>
            </a:r>
          </a:p>
          <a:p>
            <a:pPr marL="342900" marR="0" lvl="0" indent="-342900" algn="l" defTabSz="914400" rtl="0" eaLnBrk="1" fontAlgn="base" latinLnBrk="0" hangingPunct="1">
              <a:lnSpc>
                <a:spcPct val="100000"/>
              </a:lnSpc>
              <a:spcBef>
                <a:spcPct val="55000"/>
              </a:spcBef>
              <a:spcAft>
                <a:spcPct val="0"/>
              </a:spcAft>
              <a:buClrTx/>
              <a:buSzTx/>
              <a:buFontTx/>
              <a:buChar char="•"/>
              <a:tabLst/>
              <a:defRPr/>
            </a:pPr>
            <a:r>
              <a:rPr kumimoji="0" lang="en-CA" sz="2000" b="0" i="0" u="none" strike="noStrike" kern="0" cap="none" spc="0" normalizeH="0" baseline="0" noProof="0" dirty="0" err="1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Recours</a:t>
            </a:r>
            <a:r>
              <a:rPr kumimoji="0" lang="en-CA" sz="2000" b="0" i="0" u="none" strike="noStrike" kern="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 aux sciences </a:t>
            </a:r>
            <a:r>
              <a:rPr kumimoji="0" lang="en-CA" sz="2000" b="0" i="0" u="none" strike="noStrike" kern="0" cap="none" spc="0" normalizeH="0" baseline="0" noProof="0" dirty="0" err="1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sociales</a:t>
            </a:r>
            <a:r>
              <a:rPr kumimoji="0" lang="en-CA" sz="2000" b="0" i="0" u="none" strike="noStrike" kern="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 et </a:t>
            </a:r>
            <a:r>
              <a:rPr kumimoji="0" lang="en-CA" sz="2000" b="0" i="0" u="none" strike="noStrike" kern="0" cap="none" spc="0" normalizeH="0" baseline="0" noProof="0" dirty="0" err="1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politiques</a:t>
            </a:r>
            <a:endParaRPr kumimoji="0" lang="en-CA" sz="2000" b="0" i="0" u="none" strike="noStrike" kern="0" cap="none" spc="0" normalizeH="0" baseline="0" noProof="0" dirty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  <a:p>
            <a:pPr marL="342900" marR="0" lvl="0" indent="-342900" algn="l" defTabSz="914400" rtl="0" eaLnBrk="1" fontAlgn="base" latinLnBrk="0" hangingPunct="1">
              <a:lnSpc>
                <a:spcPct val="100000"/>
              </a:lnSpc>
              <a:spcBef>
                <a:spcPct val="55000"/>
              </a:spcBef>
              <a:spcAft>
                <a:spcPct val="0"/>
              </a:spcAft>
              <a:buClrTx/>
              <a:buSzTx/>
              <a:buFontTx/>
              <a:buChar char="•"/>
              <a:tabLst/>
              <a:defRPr/>
            </a:pPr>
            <a:r>
              <a:rPr kumimoji="0" lang="en-CA" sz="2000" b="0" i="0" u="none" strike="noStrike" kern="0" cap="none" spc="0" normalizeH="0" baseline="0" noProof="0" dirty="0" err="1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Recours</a:t>
            </a:r>
            <a:r>
              <a:rPr kumimoji="0" lang="en-CA" sz="2000" b="0" i="0" u="none" strike="noStrike" kern="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 aux sciences </a:t>
            </a:r>
            <a:r>
              <a:rPr kumimoji="0" lang="en-CA" sz="2000" b="0" i="0" u="none" strike="noStrike" kern="0" cap="none" spc="0" normalizeH="0" baseline="0" noProof="0" dirty="0" err="1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administratives</a:t>
            </a:r>
            <a:r>
              <a:rPr kumimoji="0" lang="en-CA" sz="2000" b="0" i="0" u="none" strike="noStrike" kern="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 (</a:t>
            </a:r>
            <a:r>
              <a:rPr kumimoji="0" lang="en-CA" sz="2000" b="0" i="0" u="none" strike="noStrike" kern="0" cap="none" spc="0" normalizeH="0" baseline="0" noProof="0" dirty="0" err="1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comptabilité</a:t>
            </a:r>
            <a:r>
              <a:rPr kumimoji="0" lang="en-CA" sz="2000" b="0" i="0" u="none" strike="noStrike" kern="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, </a:t>
            </a:r>
            <a:r>
              <a:rPr kumimoji="0" lang="en-CA" sz="2000" b="0" i="0" u="none" strike="noStrike" kern="0" cap="none" spc="0" normalizeH="0" baseline="0" noProof="0" dirty="0" err="1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planification</a:t>
            </a:r>
            <a:r>
              <a:rPr kumimoji="0" lang="en-CA" sz="2000" b="0" i="0" u="none" strike="noStrike" kern="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 </a:t>
            </a:r>
            <a:r>
              <a:rPr kumimoji="0" lang="en-CA" sz="2000" b="0" i="0" u="none" strike="noStrike" kern="0" cap="none" spc="0" normalizeH="0" baseline="0" noProof="0" dirty="0" err="1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opérationelle</a:t>
            </a:r>
            <a:r>
              <a:rPr kumimoji="0" lang="en-CA" sz="2000" b="0" i="0" u="none" strike="noStrike" kern="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, </a:t>
            </a:r>
            <a:r>
              <a:rPr kumimoji="0" lang="en-CA" sz="2000" b="0" i="0" u="none" strike="noStrike" kern="0" cap="none" spc="0" normalizeH="0" baseline="0" noProof="0" dirty="0" err="1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ingénierie</a:t>
            </a:r>
            <a:r>
              <a:rPr kumimoji="0" lang="en-CA" sz="2000" b="0" i="0" u="none" strike="noStrike" kern="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, etc.)</a:t>
            </a:r>
          </a:p>
          <a:p>
            <a:pPr marL="342900" marR="0" lvl="0" indent="-342900" algn="l" defTabSz="914400" rtl="0" eaLnBrk="1" fontAlgn="base" latinLnBrk="0" hangingPunct="1">
              <a:lnSpc>
                <a:spcPct val="100000"/>
              </a:lnSpc>
              <a:spcBef>
                <a:spcPct val="55000"/>
              </a:spcBef>
              <a:spcAft>
                <a:spcPct val="0"/>
              </a:spcAft>
              <a:buClrTx/>
              <a:buSzTx/>
              <a:buFontTx/>
              <a:buChar char="•"/>
              <a:tabLst/>
              <a:defRPr/>
            </a:pPr>
            <a:r>
              <a:rPr lang="en-CA" sz="2000" kern="0" noProof="0" dirty="0" err="1" smtClean="0">
                <a:latin typeface="+mn-lt"/>
              </a:rPr>
              <a:t>Compétence</a:t>
            </a:r>
            <a:r>
              <a:rPr lang="en-CA" sz="2000" kern="0" noProof="0" dirty="0" smtClean="0">
                <a:latin typeface="+mn-lt"/>
              </a:rPr>
              <a:t> apprise</a:t>
            </a:r>
            <a:endParaRPr kumimoji="0" lang="fr-FR" sz="2000" b="0" i="0" u="none" strike="noStrike" kern="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16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1116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1623" grpId="0" animBg="1"/>
      <p:bldP spid="10" grpId="0"/>
      <p:bldP spid="11" grpId="0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2098" name="Rectangle 2"/>
          <p:cNvSpPr>
            <a:spLocks noGrp="1" noChangeArrowheads="1"/>
          </p:cNvSpPr>
          <p:nvPr>
            <p:ph type="title"/>
          </p:nvPr>
        </p:nvSpPr>
        <p:spPr>
          <a:xfrm>
            <a:off x="457200" y="53975"/>
            <a:ext cx="8229600" cy="1143000"/>
          </a:xfrm>
        </p:spPr>
        <p:txBody>
          <a:bodyPr/>
          <a:lstStyle/>
          <a:p>
            <a:r>
              <a:rPr lang="en-CA" sz="2800"/>
              <a:t>Rôle de l’administrateur public dans</a:t>
            </a:r>
            <a:br>
              <a:rPr lang="en-CA" sz="2800"/>
            </a:br>
            <a:r>
              <a:rPr lang="en-CA" sz="2800"/>
              <a:t>le continuum politico-administratif</a:t>
            </a:r>
            <a:endParaRPr lang="fr-FR" sz="2800"/>
          </a:p>
        </p:txBody>
      </p:sp>
      <p:sp>
        <p:nvSpPr>
          <p:cNvPr id="132100" name="Rectangle 4"/>
          <p:cNvSpPr>
            <a:spLocks noGrp="1" noChangeArrowheads="1"/>
          </p:cNvSpPr>
          <p:nvPr>
            <p:ph sz="half" idx="1"/>
          </p:nvPr>
        </p:nvSpPr>
        <p:spPr>
          <a:xfrm>
            <a:off x="457200" y="1279524"/>
            <a:ext cx="2314575" cy="3589635"/>
          </a:xfrm>
          <a:noFill/>
          <a:ln>
            <a:solidFill>
              <a:schemeClr val="tx1"/>
            </a:solidFill>
          </a:ln>
        </p:spPr>
        <p:txBody>
          <a:bodyPr/>
          <a:lstStyle/>
          <a:p>
            <a:pPr>
              <a:buFontTx/>
              <a:buNone/>
            </a:pPr>
            <a:r>
              <a:rPr lang="en-CA" sz="2400" dirty="0">
                <a:solidFill>
                  <a:schemeClr val="hlink"/>
                </a:solidFill>
              </a:rPr>
              <a:t>Le </a:t>
            </a:r>
            <a:r>
              <a:rPr lang="en-CA" sz="2400" dirty="0" err="1">
                <a:solidFill>
                  <a:schemeClr val="hlink"/>
                </a:solidFill>
              </a:rPr>
              <a:t>politique</a:t>
            </a:r>
            <a:endParaRPr lang="en-CA" sz="2400" dirty="0">
              <a:solidFill>
                <a:schemeClr val="hlink"/>
              </a:solidFill>
            </a:endParaRPr>
          </a:p>
          <a:p>
            <a:pPr>
              <a:buFontTx/>
              <a:buNone/>
            </a:pPr>
            <a:endParaRPr lang="en-CA" sz="2400" dirty="0">
              <a:solidFill>
                <a:schemeClr val="hlink"/>
              </a:solidFill>
            </a:endParaRPr>
          </a:p>
          <a:p>
            <a:pPr>
              <a:buFontTx/>
              <a:buNone/>
            </a:pPr>
            <a:r>
              <a:rPr lang="en-CA" sz="2000" dirty="0" err="1" smtClean="0"/>
              <a:t>Décision</a:t>
            </a:r>
            <a:endParaRPr lang="en-CA" sz="2000" dirty="0" smtClean="0"/>
          </a:p>
          <a:p>
            <a:pPr>
              <a:buFontTx/>
              <a:buNone/>
            </a:pPr>
            <a:endParaRPr lang="en-CA" sz="2400" dirty="0" smtClean="0"/>
          </a:p>
          <a:p>
            <a:pPr>
              <a:buFontTx/>
              <a:buNone/>
            </a:pPr>
            <a:r>
              <a:rPr lang="en-CA" sz="2000" dirty="0" smtClean="0"/>
              <a:t>Plus </a:t>
            </a:r>
            <a:r>
              <a:rPr lang="en-CA" sz="2000" dirty="0" err="1"/>
              <a:t>normatif</a:t>
            </a:r>
            <a:endParaRPr lang="en-CA" sz="2000" dirty="0"/>
          </a:p>
          <a:p>
            <a:pPr>
              <a:buFontTx/>
              <a:buNone/>
            </a:pPr>
            <a:endParaRPr lang="en-CA" sz="2000" dirty="0"/>
          </a:p>
          <a:p>
            <a:pPr marL="0" indent="0">
              <a:buFontTx/>
              <a:buNone/>
            </a:pPr>
            <a:r>
              <a:rPr lang="en-CA" sz="2000" dirty="0" err="1"/>
              <a:t>Rôle</a:t>
            </a:r>
            <a:r>
              <a:rPr lang="en-CA" sz="2000" dirty="0"/>
              <a:t> </a:t>
            </a:r>
            <a:r>
              <a:rPr lang="en-CA" sz="2000" dirty="0" err="1" smtClean="0"/>
              <a:t>discret</a:t>
            </a:r>
            <a:r>
              <a:rPr lang="en-CA" sz="2000" dirty="0" smtClean="0"/>
              <a:t> (non </a:t>
            </a:r>
            <a:r>
              <a:rPr lang="en-CA" sz="2000" dirty="0" err="1" smtClean="0"/>
              <a:t>officiel</a:t>
            </a:r>
            <a:r>
              <a:rPr lang="en-CA" sz="2000" dirty="0" smtClean="0"/>
              <a:t>)</a:t>
            </a:r>
            <a:endParaRPr lang="en-CA" sz="2000" dirty="0"/>
          </a:p>
          <a:p>
            <a:pPr>
              <a:buFontTx/>
              <a:buNone/>
            </a:pPr>
            <a:endParaRPr lang="fr-FR" sz="2000" dirty="0"/>
          </a:p>
        </p:txBody>
      </p:sp>
      <p:sp>
        <p:nvSpPr>
          <p:cNvPr id="12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ABE8391-B683-42CE-98D5-5B3BE4FDA120}" type="slidenum">
              <a:rPr lang="fr-FR"/>
              <a:pPr/>
              <a:t>22</a:t>
            </a:fld>
            <a:endParaRPr lang="fr-FR"/>
          </a:p>
        </p:txBody>
      </p:sp>
      <p:sp>
        <p:nvSpPr>
          <p:cNvPr id="132102" name="Rectangle 6"/>
          <p:cNvSpPr>
            <a:spLocks noChangeArrowheads="1"/>
          </p:cNvSpPr>
          <p:nvPr/>
        </p:nvSpPr>
        <p:spPr bwMode="auto">
          <a:xfrm>
            <a:off x="3481388" y="1268412"/>
            <a:ext cx="2458764" cy="3600747"/>
          </a:xfrm>
          <a:prstGeom prst="rect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/>
          <a:lstStyle/>
          <a:p>
            <a:pPr>
              <a:spcBef>
                <a:spcPct val="20000"/>
              </a:spcBef>
            </a:pPr>
            <a:r>
              <a:rPr lang="en-CA" sz="2400" dirty="0">
                <a:solidFill>
                  <a:schemeClr val="hlink"/>
                </a:solidFill>
              </a:rPr>
              <a:t>La </a:t>
            </a:r>
            <a:r>
              <a:rPr lang="en-CA" sz="2400" dirty="0" err="1">
                <a:solidFill>
                  <a:schemeClr val="hlink"/>
                </a:solidFill>
              </a:rPr>
              <a:t>gestion</a:t>
            </a:r>
            <a:endParaRPr lang="en-CA" sz="2400" dirty="0">
              <a:solidFill>
                <a:schemeClr val="hlink"/>
              </a:solidFill>
            </a:endParaRPr>
          </a:p>
          <a:p>
            <a:pPr>
              <a:spcBef>
                <a:spcPct val="20000"/>
              </a:spcBef>
            </a:pPr>
            <a:r>
              <a:rPr lang="en-CA" sz="2000" dirty="0" smtClean="0"/>
              <a:t>Affectation des </a:t>
            </a:r>
            <a:r>
              <a:rPr lang="en-CA" sz="2000" dirty="0" err="1" smtClean="0"/>
              <a:t>moyens</a:t>
            </a:r>
            <a:r>
              <a:rPr lang="en-CA" sz="2000" dirty="0" smtClean="0"/>
              <a:t>/</a:t>
            </a:r>
            <a:r>
              <a:rPr lang="en-CA" sz="2000" dirty="0" err="1" smtClean="0"/>
              <a:t>ressources</a:t>
            </a:r>
            <a:endParaRPr lang="en-CA" sz="2000" dirty="0" smtClean="0"/>
          </a:p>
          <a:p>
            <a:pPr>
              <a:spcBef>
                <a:spcPct val="20000"/>
              </a:spcBef>
            </a:pPr>
            <a:endParaRPr lang="en-CA" sz="2400" dirty="0"/>
          </a:p>
          <a:p>
            <a:pPr>
              <a:spcBef>
                <a:spcPct val="20000"/>
              </a:spcBef>
            </a:pPr>
            <a:r>
              <a:rPr lang="en-CA" sz="2000" dirty="0"/>
              <a:t>Plus </a:t>
            </a:r>
            <a:r>
              <a:rPr lang="en-CA" sz="2000" dirty="0" err="1" smtClean="0"/>
              <a:t>objectif</a:t>
            </a:r>
            <a:r>
              <a:rPr lang="en-CA" sz="2000" dirty="0" smtClean="0"/>
              <a:t> </a:t>
            </a:r>
            <a:endParaRPr lang="en-CA" sz="2000" dirty="0"/>
          </a:p>
          <a:p>
            <a:pPr>
              <a:spcBef>
                <a:spcPct val="20000"/>
              </a:spcBef>
            </a:pPr>
            <a:endParaRPr lang="en-CA" sz="2000" dirty="0"/>
          </a:p>
          <a:p>
            <a:pPr>
              <a:spcBef>
                <a:spcPct val="20000"/>
              </a:spcBef>
            </a:pPr>
            <a:r>
              <a:rPr lang="en-CA" sz="2000" dirty="0" err="1"/>
              <a:t>Rôle</a:t>
            </a:r>
            <a:r>
              <a:rPr lang="en-CA" sz="2000" dirty="0"/>
              <a:t> </a:t>
            </a:r>
            <a:r>
              <a:rPr lang="en-CA" sz="2000" dirty="0" err="1"/>
              <a:t>officiel</a:t>
            </a:r>
            <a:r>
              <a:rPr lang="en-CA" sz="2000" dirty="0"/>
              <a:t> (machine administrative)</a:t>
            </a:r>
            <a:endParaRPr lang="fr-FR" sz="2000" dirty="0"/>
          </a:p>
        </p:txBody>
      </p:sp>
      <p:sp>
        <p:nvSpPr>
          <p:cNvPr id="132103" name="Rectangle 7"/>
          <p:cNvSpPr>
            <a:spLocks noChangeArrowheads="1"/>
          </p:cNvSpPr>
          <p:nvPr/>
        </p:nvSpPr>
        <p:spPr bwMode="auto">
          <a:xfrm>
            <a:off x="6443663" y="1268412"/>
            <a:ext cx="2314575" cy="3600747"/>
          </a:xfrm>
          <a:prstGeom prst="rect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/>
          <a:lstStyle/>
          <a:p>
            <a:pPr>
              <a:spcBef>
                <a:spcPct val="20000"/>
              </a:spcBef>
            </a:pPr>
            <a:r>
              <a:rPr lang="en-CA" sz="2400" dirty="0">
                <a:solidFill>
                  <a:schemeClr val="hlink"/>
                </a:solidFill>
              </a:rPr>
              <a:t>Les </a:t>
            </a:r>
            <a:r>
              <a:rPr lang="en-CA" sz="2400" dirty="0" err="1">
                <a:solidFill>
                  <a:schemeClr val="hlink"/>
                </a:solidFill>
              </a:rPr>
              <a:t>politiques</a:t>
            </a:r>
            <a:r>
              <a:rPr lang="en-CA" sz="2400" dirty="0">
                <a:solidFill>
                  <a:schemeClr val="hlink"/>
                </a:solidFill>
              </a:rPr>
              <a:t> </a:t>
            </a:r>
            <a:r>
              <a:rPr lang="en-CA" sz="2400" dirty="0" err="1">
                <a:solidFill>
                  <a:schemeClr val="hlink"/>
                </a:solidFill>
              </a:rPr>
              <a:t>publiques</a:t>
            </a:r>
            <a:endParaRPr lang="en-CA" sz="2400" dirty="0">
              <a:solidFill>
                <a:schemeClr val="hlink"/>
              </a:solidFill>
            </a:endParaRPr>
          </a:p>
          <a:p>
            <a:pPr>
              <a:spcBef>
                <a:spcPct val="20000"/>
              </a:spcBef>
            </a:pPr>
            <a:endParaRPr lang="en-CA" sz="2400" dirty="0"/>
          </a:p>
          <a:p>
            <a:pPr>
              <a:spcBef>
                <a:spcPct val="20000"/>
              </a:spcBef>
            </a:pPr>
            <a:r>
              <a:rPr lang="en-CA" sz="2000" dirty="0"/>
              <a:t>Impacts des actions </a:t>
            </a:r>
            <a:r>
              <a:rPr lang="en-CA" sz="2000" dirty="0" err="1" smtClean="0"/>
              <a:t>publiques</a:t>
            </a:r>
            <a:r>
              <a:rPr lang="en-CA" sz="2000" dirty="0" smtClean="0"/>
              <a:t> (services de santé; </a:t>
            </a:r>
            <a:r>
              <a:rPr lang="en-CA" sz="2000" dirty="0" err="1" smtClean="0"/>
              <a:t>éducation</a:t>
            </a:r>
            <a:r>
              <a:rPr lang="en-CA" sz="2000" dirty="0" smtClean="0"/>
              <a:t>, etc.)</a:t>
            </a:r>
            <a:endParaRPr lang="en-CA" sz="2000" dirty="0"/>
          </a:p>
          <a:p>
            <a:pPr>
              <a:spcBef>
                <a:spcPct val="20000"/>
              </a:spcBef>
            </a:pPr>
            <a:endParaRPr lang="en-CA" sz="2000" dirty="0"/>
          </a:p>
          <a:p>
            <a:pPr>
              <a:spcBef>
                <a:spcPct val="20000"/>
              </a:spcBef>
            </a:pPr>
            <a:r>
              <a:rPr lang="en-CA" sz="2000" dirty="0" err="1"/>
              <a:t>Rôle</a:t>
            </a:r>
            <a:r>
              <a:rPr lang="en-CA" sz="2000" dirty="0"/>
              <a:t> de </a:t>
            </a:r>
            <a:r>
              <a:rPr lang="en-CA" sz="2000" dirty="0" err="1" smtClean="0"/>
              <a:t>suivi</a:t>
            </a:r>
            <a:r>
              <a:rPr lang="en-CA" sz="2000" dirty="0" smtClean="0"/>
              <a:t> (impact)</a:t>
            </a:r>
            <a:endParaRPr lang="fr-FR" sz="2000" dirty="0"/>
          </a:p>
        </p:txBody>
      </p:sp>
      <p:sp>
        <p:nvSpPr>
          <p:cNvPr id="132104" name="AutoShape 8"/>
          <p:cNvSpPr>
            <a:spLocks noChangeArrowheads="1"/>
          </p:cNvSpPr>
          <p:nvPr/>
        </p:nvSpPr>
        <p:spPr bwMode="auto">
          <a:xfrm>
            <a:off x="2987675" y="2565400"/>
            <a:ext cx="288925" cy="792163"/>
          </a:xfrm>
          <a:prstGeom prst="rightArrow">
            <a:avLst>
              <a:gd name="adj1" fmla="val 50000"/>
              <a:gd name="adj2" fmla="val 25000"/>
            </a:avLst>
          </a:prstGeom>
          <a:solidFill>
            <a:schemeClr val="accent1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US"/>
          </a:p>
        </p:txBody>
      </p:sp>
      <p:sp>
        <p:nvSpPr>
          <p:cNvPr id="132105" name="AutoShape 9"/>
          <p:cNvSpPr>
            <a:spLocks noChangeArrowheads="1"/>
          </p:cNvSpPr>
          <p:nvPr/>
        </p:nvSpPr>
        <p:spPr bwMode="auto">
          <a:xfrm>
            <a:off x="6054091" y="2565400"/>
            <a:ext cx="288925" cy="792163"/>
          </a:xfrm>
          <a:prstGeom prst="rightArrow">
            <a:avLst>
              <a:gd name="adj1" fmla="val 50000"/>
              <a:gd name="adj2" fmla="val 25000"/>
            </a:avLst>
          </a:prstGeom>
          <a:solidFill>
            <a:schemeClr val="accent1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US"/>
          </a:p>
        </p:txBody>
      </p:sp>
      <p:sp>
        <p:nvSpPr>
          <p:cNvPr id="132106" name="Text Box 10"/>
          <p:cNvSpPr txBox="1">
            <a:spLocks noChangeArrowheads="1"/>
          </p:cNvSpPr>
          <p:nvPr/>
        </p:nvSpPr>
        <p:spPr bwMode="auto">
          <a:xfrm>
            <a:off x="1763688" y="5013176"/>
            <a:ext cx="2520950" cy="6413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pPr algn="ctr"/>
            <a:r>
              <a:rPr lang="en-CA" dirty="0" err="1"/>
              <a:t>Séparation</a:t>
            </a:r>
            <a:r>
              <a:rPr lang="en-CA" dirty="0"/>
              <a:t> du </a:t>
            </a:r>
            <a:r>
              <a:rPr lang="en-CA" dirty="0" err="1"/>
              <a:t>politique</a:t>
            </a:r>
            <a:r>
              <a:rPr lang="en-CA" dirty="0"/>
              <a:t/>
            </a:r>
            <a:br>
              <a:rPr lang="en-CA" dirty="0"/>
            </a:br>
            <a:r>
              <a:rPr lang="en-CA" dirty="0"/>
              <a:t>et de </a:t>
            </a:r>
            <a:r>
              <a:rPr lang="en-CA" dirty="0" err="1"/>
              <a:t>l’administratif</a:t>
            </a:r>
            <a:endParaRPr lang="fr-FR" dirty="0"/>
          </a:p>
        </p:txBody>
      </p:sp>
      <p:sp>
        <p:nvSpPr>
          <p:cNvPr id="132107" name="Text Box 11"/>
          <p:cNvSpPr txBox="1">
            <a:spLocks noChangeArrowheads="1"/>
          </p:cNvSpPr>
          <p:nvPr/>
        </p:nvSpPr>
        <p:spPr bwMode="auto">
          <a:xfrm>
            <a:off x="4932040" y="5013176"/>
            <a:ext cx="2584450" cy="6413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pPr algn="ctr"/>
            <a:r>
              <a:rPr lang="en-CA" dirty="0" err="1"/>
              <a:t>Responsabilité</a:t>
            </a:r>
            <a:r>
              <a:rPr lang="en-CA" dirty="0"/>
              <a:t> vis-à-vis</a:t>
            </a:r>
          </a:p>
          <a:p>
            <a:pPr algn="ctr"/>
            <a:r>
              <a:rPr lang="en-CA" dirty="0"/>
              <a:t>les </a:t>
            </a:r>
            <a:r>
              <a:rPr lang="en-CA" dirty="0" err="1"/>
              <a:t>résultats</a:t>
            </a:r>
            <a:endParaRPr lang="fr-FR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8306" name="Rectangle 2"/>
          <p:cNvSpPr>
            <a:spLocks noGrp="1" noChangeArrowheads="1"/>
          </p:cNvSpPr>
          <p:nvPr>
            <p:ph type="title"/>
          </p:nvPr>
        </p:nvSpPr>
        <p:spPr>
          <a:xfrm>
            <a:off x="457200" y="44450"/>
            <a:ext cx="8229600" cy="863600"/>
          </a:xfrm>
        </p:spPr>
        <p:txBody>
          <a:bodyPr/>
          <a:lstStyle/>
          <a:p>
            <a:r>
              <a:rPr lang="fr-CA" sz="4000"/>
              <a:t>Discipline multidisciplinaire</a:t>
            </a:r>
            <a:endParaRPr lang="fr-FR" sz="400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A7ED0C7-D561-4F2D-896B-FCCA909BFF49}" type="slidenum">
              <a:rPr lang="fr-FR"/>
              <a:pPr/>
              <a:t>23</a:t>
            </a:fld>
            <a:endParaRPr lang="fr-FR"/>
          </a:p>
        </p:txBody>
      </p:sp>
      <p:pic>
        <p:nvPicPr>
          <p:cNvPr id="98322" name="Picture 18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971550" y="1341438"/>
            <a:ext cx="7146925" cy="4173537"/>
          </a:xfrm>
          <a:prstGeom prst="rect">
            <a:avLst/>
          </a:prstGeom>
          <a:gradFill rotWithShape="1">
            <a:gsLst>
              <a:gs pos="0">
                <a:schemeClr val="bg1"/>
              </a:gs>
              <a:gs pos="100000">
                <a:schemeClr val="bg1">
                  <a:gamma/>
                  <a:tint val="73725"/>
                  <a:invGamma/>
                </a:schemeClr>
              </a:gs>
            </a:gsLst>
            <a:lin ang="0" scaled="1"/>
          </a:gradFill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ransition spd="med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830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9830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8306" grpId="0"/>
    </p:bld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0354" name="Rectangle 2"/>
          <p:cNvSpPr>
            <a:spLocks noGrp="1" noChangeArrowheads="1"/>
          </p:cNvSpPr>
          <p:nvPr>
            <p:ph type="title"/>
          </p:nvPr>
        </p:nvSpPr>
        <p:spPr>
          <a:xfrm>
            <a:off x="457200" y="53975"/>
            <a:ext cx="8229600" cy="1071563"/>
          </a:xfrm>
        </p:spPr>
        <p:txBody>
          <a:bodyPr>
            <a:normAutofit fontScale="90000"/>
          </a:bodyPr>
          <a:lstStyle/>
          <a:p>
            <a:r>
              <a:rPr lang="fr-CA" sz="3400"/>
              <a:t>Cinq approches analytiques</a:t>
            </a:r>
            <a:br>
              <a:rPr lang="fr-CA" sz="3400"/>
            </a:br>
            <a:r>
              <a:rPr lang="fr-CA" sz="3400"/>
              <a:t>selon Mercier</a:t>
            </a:r>
            <a:endParaRPr lang="fr-FR" sz="3400"/>
          </a:p>
        </p:txBody>
      </p:sp>
      <p:sp>
        <p:nvSpPr>
          <p:cNvPr id="100355" name="Rectangle 3"/>
          <p:cNvSpPr>
            <a:spLocks noGrp="1" noChangeArrowheads="1"/>
          </p:cNvSpPr>
          <p:nvPr>
            <p:ph idx="1"/>
          </p:nvPr>
        </p:nvSpPr>
        <p:spPr>
          <a:xfrm>
            <a:off x="457200" y="1568450"/>
            <a:ext cx="8229600" cy="4381500"/>
          </a:xfrm>
        </p:spPr>
        <p:txBody>
          <a:bodyPr/>
          <a:lstStyle/>
          <a:p>
            <a:pPr marL="609600" indent="-609600">
              <a:lnSpc>
                <a:spcPct val="105000"/>
              </a:lnSpc>
              <a:spcBef>
                <a:spcPct val="85000"/>
              </a:spcBef>
              <a:buFontTx/>
              <a:buAutoNum type="arabicPeriod"/>
            </a:pPr>
            <a:r>
              <a:rPr lang="fr-CA" sz="2100">
                <a:solidFill>
                  <a:schemeClr val="hlink"/>
                </a:solidFill>
              </a:rPr>
              <a:t>Descriptive</a:t>
            </a:r>
            <a:r>
              <a:rPr lang="fr-CA" sz="2100"/>
              <a:t>: j’observe (photographie) un phénomène.</a:t>
            </a:r>
          </a:p>
          <a:p>
            <a:pPr marL="609600" indent="-609600">
              <a:lnSpc>
                <a:spcPct val="105000"/>
              </a:lnSpc>
              <a:spcBef>
                <a:spcPct val="85000"/>
              </a:spcBef>
              <a:buFontTx/>
              <a:buAutoNum type="arabicPeriod"/>
            </a:pPr>
            <a:r>
              <a:rPr lang="fr-CA" sz="2100">
                <a:solidFill>
                  <a:schemeClr val="hlink"/>
                </a:solidFill>
              </a:rPr>
              <a:t>Analytique</a:t>
            </a:r>
            <a:r>
              <a:rPr lang="fr-CA" sz="2100"/>
              <a:t>: j’utilise un cadre théorique pour interpréter les faits</a:t>
            </a:r>
          </a:p>
          <a:p>
            <a:pPr marL="609600" indent="-609600">
              <a:lnSpc>
                <a:spcPct val="105000"/>
              </a:lnSpc>
              <a:spcBef>
                <a:spcPct val="85000"/>
              </a:spcBef>
              <a:buFontTx/>
              <a:buAutoNum type="arabicPeriod"/>
            </a:pPr>
            <a:r>
              <a:rPr lang="fr-CA" sz="2100">
                <a:solidFill>
                  <a:schemeClr val="hlink"/>
                </a:solidFill>
              </a:rPr>
              <a:t>Prescriptive</a:t>
            </a:r>
            <a:r>
              <a:rPr lang="fr-CA" sz="2100"/>
              <a:t>: je propose une solution pour améliorer les choses</a:t>
            </a:r>
          </a:p>
          <a:p>
            <a:pPr marL="609600" indent="-609600">
              <a:lnSpc>
                <a:spcPct val="105000"/>
              </a:lnSpc>
              <a:spcBef>
                <a:spcPct val="85000"/>
              </a:spcBef>
              <a:buFontTx/>
              <a:buAutoNum type="arabicPeriod"/>
            </a:pPr>
            <a:r>
              <a:rPr lang="fr-CA" sz="2100">
                <a:solidFill>
                  <a:schemeClr val="hlink"/>
                </a:solidFill>
              </a:rPr>
              <a:t>Critique</a:t>
            </a:r>
            <a:r>
              <a:rPr lang="fr-CA" sz="2100"/>
              <a:t>: je souligne le non-respect d’une norme ou d’un standard</a:t>
            </a:r>
          </a:p>
          <a:p>
            <a:pPr marL="609600" indent="-609600">
              <a:lnSpc>
                <a:spcPct val="105000"/>
              </a:lnSpc>
              <a:spcBef>
                <a:spcPct val="85000"/>
              </a:spcBef>
              <a:buFontTx/>
              <a:buAutoNum type="arabicPeriod"/>
            </a:pPr>
            <a:r>
              <a:rPr lang="fr-CA" sz="2100">
                <a:solidFill>
                  <a:schemeClr val="hlink"/>
                </a:solidFill>
              </a:rPr>
              <a:t>Normative</a:t>
            </a:r>
            <a:r>
              <a:rPr lang="fr-CA" sz="2100"/>
              <a:t>: recommendations basées sur le droit ou des principes moraux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E45DB08-9137-413D-B9CB-46F37E606179}" type="slidenum">
              <a:rPr lang="fr-FR"/>
              <a:pPr/>
              <a:t>24</a:t>
            </a:fld>
            <a:endParaRPr lang="fr-FR"/>
          </a:p>
        </p:txBody>
      </p:sp>
    </p:spTree>
  </p:cSld>
  <p:clrMapOvr>
    <a:masterClrMapping/>
  </p:clrMapOvr>
  <p:transition spd="med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03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1003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03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2000"/>
                                        <p:tgtEl>
                                          <p:spTgt spid="1003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0354" grpId="0"/>
      <p:bldP spid="100355" grpId="0"/>
    </p:bld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9266" name="Rectangle 2"/>
          <p:cNvSpPr>
            <a:spLocks noGrp="1" noChangeArrowheads="1"/>
          </p:cNvSpPr>
          <p:nvPr>
            <p:ph type="title"/>
          </p:nvPr>
        </p:nvSpPr>
        <p:spPr>
          <a:xfrm>
            <a:off x="457200" y="260350"/>
            <a:ext cx="8229600" cy="927100"/>
          </a:xfrm>
        </p:spPr>
        <p:txBody>
          <a:bodyPr/>
          <a:lstStyle/>
          <a:p>
            <a:r>
              <a:rPr lang="en-CA" sz="3600"/>
              <a:t>Synthèse</a:t>
            </a:r>
            <a:endParaRPr lang="fr-FR" sz="3600"/>
          </a:p>
        </p:txBody>
      </p:sp>
      <p:sp>
        <p:nvSpPr>
          <p:cNvPr id="139267" name="Rectangle 3"/>
          <p:cNvSpPr>
            <a:spLocks noGrp="1" noChangeArrowheads="1"/>
          </p:cNvSpPr>
          <p:nvPr>
            <p:ph idx="1"/>
          </p:nvPr>
        </p:nvSpPr>
        <p:spPr>
          <a:xfrm>
            <a:off x="457200" y="1423988"/>
            <a:ext cx="8229600" cy="4525962"/>
          </a:xfrm>
        </p:spPr>
        <p:txBody>
          <a:bodyPr/>
          <a:lstStyle/>
          <a:p>
            <a:r>
              <a:rPr lang="en-CA" sz="2800" dirty="0"/>
              <a:t>La science de la </a:t>
            </a:r>
            <a:r>
              <a:rPr lang="en-CA" sz="2800" dirty="0" err="1"/>
              <a:t>gestion</a:t>
            </a:r>
            <a:r>
              <a:rPr lang="en-CA" sz="2800" dirty="0"/>
              <a:t> </a:t>
            </a:r>
            <a:r>
              <a:rPr lang="en-CA" sz="2800" dirty="0" err="1"/>
              <a:t>publique</a:t>
            </a:r>
            <a:r>
              <a:rPr lang="en-CA" sz="2800" dirty="0"/>
              <a:t> </a:t>
            </a:r>
            <a:r>
              <a:rPr lang="en-CA" sz="2800" dirty="0" err="1"/>
              <a:t>sert</a:t>
            </a:r>
            <a:r>
              <a:rPr lang="en-CA" sz="2800" dirty="0"/>
              <a:t> à </a:t>
            </a:r>
            <a:r>
              <a:rPr lang="en-CA" sz="2800" dirty="0" err="1"/>
              <a:t>gérer</a:t>
            </a:r>
            <a:r>
              <a:rPr lang="en-CA" sz="2800" dirty="0"/>
              <a:t> les </a:t>
            </a:r>
            <a:r>
              <a:rPr lang="en-CA" sz="2800" dirty="0" err="1"/>
              <a:t>biens</a:t>
            </a:r>
            <a:r>
              <a:rPr lang="en-CA" sz="2800" dirty="0"/>
              <a:t> et les services publics</a:t>
            </a:r>
          </a:p>
          <a:p>
            <a:r>
              <a:rPr lang="fr-CA" sz="2800" dirty="0"/>
              <a:t>Ses moyens et ses fonctions sont similaires à la gestion privée: </a:t>
            </a:r>
            <a:r>
              <a:rPr lang="fr-FR" sz="2800" i="1" dirty="0"/>
              <a:t>organiser les personnes et les ressources de manière </a:t>
            </a:r>
            <a:r>
              <a:rPr lang="fr-FR" sz="2800" i="1" dirty="0" smtClean="0"/>
              <a:t>efficace et rationnelle</a:t>
            </a:r>
            <a:endParaRPr lang="fr-FR" sz="2800" i="1" dirty="0"/>
          </a:p>
          <a:p>
            <a:r>
              <a:rPr lang="en-CA" sz="2800" dirty="0"/>
              <a:t>Sa </a:t>
            </a:r>
            <a:r>
              <a:rPr lang="en-CA" sz="2800" dirty="0" err="1"/>
              <a:t>quête</a:t>
            </a:r>
            <a:r>
              <a:rPr lang="en-CA" sz="2800" dirty="0"/>
              <a:t> </a:t>
            </a:r>
            <a:r>
              <a:rPr lang="en-CA" sz="2800" dirty="0" err="1"/>
              <a:t>est</a:t>
            </a:r>
            <a:r>
              <a:rPr lang="en-CA" sz="2800" dirty="0"/>
              <a:t> de faire </a:t>
            </a:r>
            <a:r>
              <a:rPr lang="en-CA" sz="2800" dirty="0" err="1"/>
              <a:t>avancer</a:t>
            </a:r>
            <a:r>
              <a:rPr lang="en-CA" sz="2800" dirty="0"/>
              <a:t> la </a:t>
            </a:r>
            <a:r>
              <a:rPr lang="en-CA" sz="2800" dirty="0" err="1"/>
              <a:t>rationalité</a:t>
            </a:r>
            <a:r>
              <a:rPr lang="en-CA" sz="2800" dirty="0"/>
              <a:t> administrative pour </a:t>
            </a:r>
            <a:r>
              <a:rPr lang="en-CA" sz="2800" dirty="0" err="1"/>
              <a:t>créer</a:t>
            </a:r>
            <a:r>
              <a:rPr lang="en-CA" sz="2800" dirty="0"/>
              <a:t> des organisations plus </a:t>
            </a:r>
            <a:r>
              <a:rPr lang="en-CA" sz="2800" dirty="0" err="1"/>
              <a:t>efficaces</a:t>
            </a:r>
            <a:r>
              <a:rPr lang="en-CA" sz="2800" dirty="0"/>
              <a:t> et </a:t>
            </a:r>
            <a:r>
              <a:rPr lang="en-CA" sz="2800" dirty="0" err="1"/>
              <a:t>ultimement</a:t>
            </a:r>
            <a:r>
              <a:rPr lang="en-CA" sz="2800" dirty="0"/>
              <a:t> de </a:t>
            </a:r>
            <a:r>
              <a:rPr lang="en-CA" sz="2800" dirty="0" err="1"/>
              <a:t>meilleurs</a:t>
            </a:r>
            <a:r>
              <a:rPr lang="en-CA" sz="2800" dirty="0"/>
              <a:t> services publics</a:t>
            </a:r>
            <a:endParaRPr lang="fr-FR" sz="2800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6C9A0D5-4CA6-41D1-B715-0D578D0CE3DC}" type="slidenum">
              <a:rPr lang="fr-FR"/>
              <a:pPr/>
              <a:t>25</a:t>
            </a:fld>
            <a:endParaRPr lang="fr-FR"/>
          </a:p>
        </p:txBody>
      </p:sp>
    </p:spTree>
  </p:cSld>
  <p:clrMapOvr>
    <a:masterClrMapping/>
  </p:clrMapOvr>
  <p:transition spd="med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92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13926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9266" grpId="0"/>
    </p:bldLst>
  </p:timing>
</p:sld>
</file>

<file path=ppt/theme/theme1.xml><?xml version="1.0" encoding="utf-8"?>
<a:theme xmlns:a="http://schemas.openxmlformats.org/drawingml/2006/main" name="2_Conception personnalisé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Conception personnalisé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1_Conception personnalisé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4.xml><?xml version="1.0" encoding="utf-8"?>
<a:theme xmlns:a="http://schemas.openxmlformats.org/drawingml/2006/main" name="Office Them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5.xml><?xml version="1.0" encoding="utf-8"?>
<a:theme xmlns:a="http://schemas.openxmlformats.org/drawingml/2006/main" name="Office Them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3829</TotalTime>
  <Words>1126</Words>
  <Application>Microsoft Office PowerPoint</Application>
  <PresentationFormat>Affichage à l'écran (4:3)</PresentationFormat>
  <Paragraphs>215</Paragraphs>
  <Slides>25</Slides>
  <Notes>25</Notes>
  <HiddenSlides>0</HiddenSlides>
  <MMClips>0</MMClips>
  <ScaleCrop>false</ScaleCrop>
  <HeadingPairs>
    <vt:vector size="4" baseType="variant">
      <vt:variant>
        <vt:lpstr>Thème</vt:lpstr>
      </vt:variant>
      <vt:variant>
        <vt:i4>3</vt:i4>
      </vt:variant>
      <vt:variant>
        <vt:lpstr>Titres des diapositives</vt:lpstr>
      </vt:variant>
      <vt:variant>
        <vt:i4>25</vt:i4>
      </vt:variant>
    </vt:vector>
  </HeadingPairs>
  <TitlesOfParts>
    <vt:vector size="28" baseType="lpstr">
      <vt:lpstr>2_Conception personnalisée</vt:lpstr>
      <vt:lpstr>Conception personnalisée</vt:lpstr>
      <vt:lpstr>1_Conception personnalisée</vt:lpstr>
      <vt:lpstr>Définir la gestion publique  </vt:lpstr>
      <vt:lpstr>Objectifs de la séance</vt:lpstr>
      <vt:lpstr>La notion de bien public</vt:lpstr>
      <vt:lpstr>Bien public VS bien privé</vt:lpstr>
      <vt:lpstr>Question: donnez des exemples</vt:lpstr>
      <vt:lpstr>Service public</vt:lpstr>
      <vt:lpstr>Exemples de services publics</vt:lpstr>
      <vt:lpstr>Différence entre gestion publique et gestion privée</vt:lpstr>
      <vt:lpstr>Gestion publique vs gestion privée</vt:lpstr>
      <vt:lpstr>Objet différent mais beaucoup de points communs</vt:lpstr>
      <vt:lpstr>La gestion/administration publique comme objet d’étude</vt:lpstr>
      <vt:lpstr>La gestion publique: une quête de rationalité</vt:lpstr>
      <vt:lpstr>Précurseurs avant le XXième siècle</vt:lpstr>
      <vt:lpstr>École classique (début XXième siècle)</vt:lpstr>
      <vt:lpstr>École classique (début XXième siècle)</vt:lpstr>
      <vt:lpstr>École des relations humaines (1930-1960)</vt:lpstr>
      <vt:lpstr>Développement des organisations (1970-80)</vt:lpstr>
      <vt:lpstr>Développement des organisations: Composantes essentielles</vt:lpstr>
      <vt:lpstr>Gouvernance et influence des groupes d’intérêts (années 1990)</vt:lpstr>
      <vt:lpstr>Imputabilité, transparence et bonne gouvernance (débat actuel)</vt:lpstr>
      <vt:lpstr>La gestion publique: Un art ou une science?</vt:lpstr>
      <vt:lpstr>Rôle de l’administrateur public dans le continuum politico-administratif</vt:lpstr>
      <vt:lpstr>Discipline multidisciplinaire</vt:lpstr>
      <vt:lpstr>Cinq approches analytiques selon Mercier</vt:lpstr>
      <vt:lpstr>Synthèse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Le métier de gestionnaire public d’hier à aujourd’hui  Séance du 9 janvier 2009</dc:title>
  <dc:creator>Eric Champagne</dc:creator>
  <cp:lastModifiedBy>Eric Champagne</cp:lastModifiedBy>
  <cp:revision>63</cp:revision>
  <dcterms:created xsi:type="dcterms:W3CDTF">2009-01-08T15:04:08Z</dcterms:created>
  <dcterms:modified xsi:type="dcterms:W3CDTF">2013-01-15T05:27:01Z</dcterms:modified>
</cp:coreProperties>
</file>