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75" r:id="rId4"/>
    <p:sldId id="273" r:id="rId5"/>
    <p:sldId id="269" r:id="rId6"/>
    <p:sldId id="274" r:id="rId7"/>
    <p:sldId id="268" r:id="rId8"/>
    <p:sldId id="258" r:id="rId9"/>
    <p:sldId id="259" r:id="rId10"/>
    <p:sldId id="272" r:id="rId11"/>
    <p:sldId id="260" r:id="rId12"/>
    <p:sldId id="263" r:id="rId13"/>
    <p:sldId id="264" r:id="rId14"/>
    <p:sldId id="27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71" autoAdjust="0"/>
    <p:restoredTop sz="94660"/>
  </p:normalViewPr>
  <p:slideViewPr>
    <p:cSldViewPr>
      <p:cViewPr varScale="1">
        <p:scale>
          <a:sx n="103" d="100"/>
          <a:sy n="103" d="100"/>
        </p:scale>
        <p:origin x="-105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2E26C-2689-44B2-A2EE-FBCA7D860BE0}" type="datetimeFigureOut">
              <a:rPr lang="en-CA" smtClean="0"/>
              <a:t>11/09/2017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E0FD-8D6A-420B-A0F9-FFA5CDC3C82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86894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2E26C-2689-44B2-A2EE-FBCA7D860BE0}" type="datetimeFigureOut">
              <a:rPr lang="en-CA" smtClean="0"/>
              <a:t>11/09/2017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E0FD-8D6A-420B-A0F9-FFA5CDC3C82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84598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2E26C-2689-44B2-A2EE-FBCA7D860BE0}" type="datetimeFigureOut">
              <a:rPr lang="en-CA" smtClean="0"/>
              <a:t>11/09/2017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E0FD-8D6A-420B-A0F9-FFA5CDC3C82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48929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2E26C-2689-44B2-A2EE-FBCA7D860BE0}" type="datetimeFigureOut">
              <a:rPr lang="en-CA" smtClean="0"/>
              <a:t>11/09/2017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E0FD-8D6A-420B-A0F9-FFA5CDC3C82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51340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2E26C-2689-44B2-A2EE-FBCA7D860BE0}" type="datetimeFigureOut">
              <a:rPr lang="en-CA" smtClean="0"/>
              <a:t>11/09/2017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E0FD-8D6A-420B-A0F9-FFA5CDC3C82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31750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2E26C-2689-44B2-A2EE-FBCA7D860BE0}" type="datetimeFigureOut">
              <a:rPr lang="en-CA" smtClean="0"/>
              <a:t>11/09/2017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E0FD-8D6A-420B-A0F9-FFA5CDC3C82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09372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2E26C-2689-44B2-A2EE-FBCA7D860BE0}" type="datetimeFigureOut">
              <a:rPr lang="en-CA" smtClean="0"/>
              <a:t>11/09/2017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E0FD-8D6A-420B-A0F9-FFA5CDC3C82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98146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2E26C-2689-44B2-A2EE-FBCA7D860BE0}" type="datetimeFigureOut">
              <a:rPr lang="en-CA" smtClean="0"/>
              <a:t>11/09/2017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E0FD-8D6A-420B-A0F9-FFA5CDC3C82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9312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2E26C-2689-44B2-A2EE-FBCA7D860BE0}" type="datetimeFigureOut">
              <a:rPr lang="en-CA" smtClean="0"/>
              <a:t>11/09/2017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E0FD-8D6A-420B-A0F9-FFA5CDC3C82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41019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2E26C-2689-44B2-A2EE-FBCA7D860BE0}" type="datetimeFigureOut">
              <a:rPr lang="en-CA" smtClean="0"/>
              <a:t>11/09/2017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E0FD-8D6A-420B-A0F9-FFA5CDC3C82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13711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2E26C-2689-44B2-A2EE-FBCA7D860BE0}" type="datetimeFigureOut">
              <a:rPr lang="en-CA" smtClean="0"/>
              <a:t>11/09/2017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E0FD-8D6A-420B-A0F9-FFA5CDC3C82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380819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694E94-F528-48D0-9A2C-F058470ABD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8434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9B7532-52BA-4961-8D80-24E19D2E16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67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2E26C-2689-44B2-A2EE-FBCA7D860BE0}" type="datetimeFigureOut">
              <a:rPr lang="en-CA" smtClean="0"/>
              <a:t>11/09/2017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7CE0FD-8D6A-420B-A0F9-FFA5CDC3C82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8043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5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12" Type="http://schemas.openxmlformats.org/officeDocument/2006/relationships/image" Target="../media/image11.wmf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wmf"/><Relationship Id="rId11" Type="http://schemas.openxmlformats.org/officeDocument/2006/relationships/oleObject" Target="../embeddings/oleObject7.bin"/><Relationship Id="rId5" Type="http://schemas.openxmlformats.org/officeDocument/2006/relationships/oleObject" Target="../embeddings/oleObject4.bin"/><Relationship Id="rId10" Type="http://schemas.openxmlformats.org/officeDocument/2006/relationships/image" Target="../media/image10.wmf"/><Relationship Id="rId4" Type="http://schemas.openxmlformats.org/officeDocument/2006/relationships/image" Target="../media/image7.wmf"/><Relationship Id="rId9" Type="http://schemas.openxmlformats.org/officeDocument/2006/relationships/oleObject" Target="../embeddings/oleObject6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2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CA" sz="4800" b="1" dirty="0" smtClean="0"/>
              <a:t>Chapter 2 Phase Rule and First Law</a:t>
            </a:r>
            <a:endParaRPr lang="en-CA" sz="48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44670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 dirty="0" smtClean="0">
                <a:solidFill>
                  <a:schemeClr val="accent2"/>
                </a:solidFill>
              </a:rPr>
              <a:t>Phase Rule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b="1" dirty="0" smtClean="0"/>
              <a:t>	For a </a:t>
            </a:r>
            <a:r>
              <a:rPr lang="en-US" sz="2800" b="1" u="sng" dirty="0" smtClean="0">
                <a:solidFill>
                  <a:srgbClr val="FF0000"/>
                </a:solidFill>
              </a:rPr>
              <a:t>closed</a:t>
            </a:r>
            <a:r>
              <a:rPr lang="en-US" sz="2800" b="1" dirty="0" smtClean="0"/>
              <a:t> system at </a:t>
            </a:r>
            <a:r>
              <a:rPr lang="en-US" sz="2800" b="1" u="sng" dirty="0" smtClean="0">
                <a:solidFill>
                  <a:srgbClr val="FF0000"/>
                </a:solidFill>
              </a:rPr>
              <a:t>equilibrium</a:t>
            </a:r>
            <a:r>
              <a:rPr lang="en-US" sz="2800" b="1" dirty="0" smtClean="0"/>
              <a:t>, the degree of freedom of the system is given by the following equation: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b="1" dirty="0" smtClean="0"/>
              <a:t>	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b="1" i="1" dirty="0" smtClean="0"/>
              <a:t>		F = </a:t>
            </a:r>
            <a:r>
              <a:rPr lang="en-US" sz="2800" b="1" dirty="0" smtClean="0"/>
              <a:t>2 </a:t>
            </a:r>
            <a:r>
              <a:rPr lang="en-US" sz="2800" b="1" i="1" dirty="0" smtClean="0"/>
              <a:t>- </a:t>
            </a:r>
            <a:r>
              <a:rPr lang="en-US" sz="2800" b="1" i="1" dirty="0" smtClean="0">
                <a:sym typeface="Symbol" pitchFamily="18" charset="2"/>
              </a:rPr>
              <a:t> + N		</a:t>
            </a:r>
            <a:r>
              <a:rPr lang="en-US" sz="2800" b="1" dirty="0" smtClean="0">
                <a:sym typeface="Symbol" pitchFamily="18" charset="2"/>
              </a:rPr>
              <a:t>(2.7)</a:t>
            </a:r>
          </a:p>
          <a:p>
            <a:pPr lvl="1" eaLnBrk="1" hangingPunct="1">
              <a:lnSpc>
                <a:spcPct val="90000"/>
              </a:lnSpc>
            </a:pPr>
            <a:endParaRPr lang="en-US" sz="2400" b="1" i="1" dirty="0" smtClean="0">
              <a:sym typeface="Symbol" pitchFamily="18" charset="2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sz="2400" b="1" i="1" dirty="0" smtClean="0">
                <a:sym typeface="Symbol" pitchFamily="18" charset="2"/>
              </a:rPr>
              <a:t>F is </a:t>
            </a:r>
            <a:r>
              <a:rPr lang="en-US" sz="2400" b="1" dirty="0" smtClean="0">
                <a:sym typeface="Symbol" pitchFamily="18" charset="2"/>
              </a:rPr>
              <a:t>the </a:t>
            </a:r>
            <a:r>
              <a:rPr lang="en-US" sz="2400" b="1" u="sng" dirty="0" smtClean="0">
                <a:sym typeface="Symbol" pitchFamily="18" charset="2"/>
              </a:rPr>
              <a:t>degree of freedom</a:t>
            </a:r>
            <a:r>
              <a:rPr lang="en-US" sz="2400" b="1" dirty="0" smtClean="0">
                <a:sym typeface="Symbol" pitchFamily="18" charset="2"/>
              </a:rPr>
              <a:t>, which represents the number of </a:t>
            </a:r>
            <a:r>
              <a:rPr lang="en-US" sz="2400" b="1" u="sng" dirty="0" smtClean="0">
                <a:sym typeface="Symbol" pitchFamily="18" charset="2"/>
              </a:rPr>
              <a:t>independent </a:t>
            </a:r>
            <a:r>
              <a:rPr lang="en-US" sz="2400" b="1" dirty="0" smtClean="0">
                <a:sym typeface="Symbol" pitchFamily="18" charset="2"/>
              </a:rPr>
              <a:t>variables that must be </a:t>
            </a:r>
            <a:r>
              <a:rPr lang="en-US" sz="2400" b="1" u="sng" dirty="0" smtClean="0">
                <a:sym typeface="Symbol" pitchFamily="18" charset="2"/>
              </a:rPr>
              <a:t> fixed</a:t>
            </a:r>
            <a:r>
              <a:rPr lang="en-US" sz="2400" b="1" dirty="0" smtClean="0">
                <a:sym typeface="Symbol" pitchFamily="18" charset="2"/>
              </a:rPr>
              <a:t> to determine the </a:t>
            </a:r>
            <a:r>
              <a:rPr lang="en-US" sz="2400" b="1" u="sng" dirty="0" smtClean="0">
                <a:sym typeface="Symbol" pitchFamily="18" charset="2"/>
              </a:rPr>
              <a:t>intensive</a:t>
            </a:r>
            <a:r>
              <a:rPr lang="en-US" sz="2400" b="1" dirty="0" smtClean="0">
                <a:sym typeface="Symbol" pitchFamily="18" charset="2"/>
              </a:rPr>
              <a:t> state of a </a:t>
            </a:r>
            <a:r>
              <a:rPr lang="en-US" sz="2400" b="1" dirty="0" smtClean="0">
                <a:sym typeface="Symbol" pitchFamily="18" charset="2"/>
              </a:rPr>
              <a:t>system;</a:t>
            </a:r>
            <a:endParaRPr lang="en-US" sz="2400" b="1" dirty="0" smtClean="0">
              <a:sym typeface="Symbol" pitchFamily="18" charset="2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sz="2400" b="1" i="1" dirty="0" smtClean="0">
                <a:sym typeface="Symbol" pitchFamily="18" charset="2"/>
              </a:rPr>
              <a:t>  </a:t>
            </a:r>
            <a:r>
              <a:rPr lang="en-US" sz="2400" b="1" dirty="0" smtClean="0">
                <a:sym typeface="Symbol" pitchFamily="18" charset="2"/>
              </a:rPr>
              <a:t>is the number of </a:t>
            </a:r>
            <a:r>
              <a:rPr lang="en-US" sz="2400" b="1" u="sng" dirty="0" smtClean="0">
                <a:sym typeface="Symbol" pitchFamily="18" charset="2"/>
              </a:rPr>
              <a:t>phases in the </a:t>
            </a:r>
            <a:r>
              <a:rPr lang="en-US" sz="2400" b="1" u="sng" dirty="0" smtClean="0">
                <a:sym typeface="Symbol" pitchFamily="18" charset="2"/>
              </a:rPr>
              <a:t>system;</a:t>
            </a:r>
            <a:endParaRPr lang="en-US" sz="2400" b="1" u="sng" dirty="0" smtClean="0">
              <a:sym typeface="Symbol" pitchFamily="18" charset="2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sz="2400" b="1" i="1" dirty="0" smtClean="0">
                <a:sym typeface="Symbol" pitchFamily="18" charset="2"/>
              </a:rPr>
              <a:t>N is </a:t>
            </a:r>
            <a:r>
              <a:rPr lang="en-US" sz="2400" b="1" dirty="0" smtClean="0">
                <a:sym typeface="Symbol" pitchFamily="18" charset="2"/>
              </a:rPr>
              <a:t>the </a:t>
            </a:r>
            <a:r>
              <a:rPr lang="en-US" sz="2400" b="1" u="sng" dirty="0" smtClean="0">
                <a:sym typeface="Symbol" pitchFamily="18" charset="2"/>
              </a:rPr>
              <a:t> number</a:t>
            </a:r>
            <a:r>
              <a:rPr lang="en-US" sz="2400" b="1" dirty="0" smtClean="0">
                <a:sym typeface="Symbol" pitchFamily="18" charset="2"/>
              </a:rPr>
              <a:t> of chemical species</a:t>
            </a:r>
            <a:r>
              <a:rPr lang="en-US" sz="2400" b="1" i="1" dirty="0" smtClean="0">
                <a:sym typeface="Symbol" pitchFamily="18" charset="2"/>
              </a:rPr>
              <a:t> </a:t>
            </a:r>
            <a:r>
              <a:rPr lang="en-US" sz="2400" b="1" dirty="0" smtClean="0">
                <a:sym typeface="Symbol" pitchFamily="18" charset="2"/>
              </a:rPr>
              <a:t> in the </a:t>
            </a:r>
            <a:r>
              <a:rPr lang="en-US" sz="2400" b="1" dirty="0" smtClean="0">
                <a:sym typeface="Symbol" pitchFamily="18" charset="2"/>
              </a:rPr>
              <a:t>system</a:t>
            </a:r>
          </a:p>
          <a:p>
            <a:pPr eaLnBrk="1" hangingPunct="1">
              <a:lnSpc>
                <a:spcPct val="90000"/>
              </a:lnSpc>
            </a:pPr>
            <a:endParaRPr lang="en-US" sz="2800" b="1" dirty="0" smtClean="0"/>
          </a:p>
        </p:txBody>
      </p:sp>
      <p:pic>
        <p:nvPicPr>
          <p:cNvPr id="4" name="Picture 2" descr="Image result for cok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5928" y="2564904"/>
            <a:ext cx="618480" cy="1504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685169" y="2445377"/>
            <a:ext cx="1908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CO</a:t>
            </a:r>
            <a:r>
              <a:rPr lang="en-CA" baseline="-25000" dirty="0" smtClean="0"/>
              <a:t>2 </a:t>
            </a:r>
            <a:r>
              <a:rPr lang="en-CA" dirty="0" smtClean="0"/>
              <a:t>(O</a:t>
            </a:r>
            <a:r>
              <a:rPr lang="en-CA" baseline="-25000" dirty="0" smtClean="0"/>
              <a:t>2</a:t>
            </a:r>
            <a:r>
              <a:rPr lang="en-CA" dirty="0" smtClean="0"/>
              <a:t>, N</a:t>
            </a:r>
            <a:r>
              <a:rPr lang="en-CA" baseline="-25000" dirty="0" smtClean="0"/>
              <a:t>2</a:t>
            </a:r>
            <a:r>
              <a:rPr lang="en-CA" dirty="0" smtClean="0"/>
              <a:t> …)</a:t>
            </a:r>
            <a:endParaRPr lang="en-CA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7092280" y="2636912"/>
            <a:ext cx="842888" cy="1126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436096" y="3134997"/>
            <a:ext cx="19407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Water &amp; CO</a:t>
            </a:r>
            <a:r>
              <a:rPr lang="en-CA" baseline="-25000" dirty="0" smtClean="0"/>
              <a:t>2</a:t>
            </a:r>
            <a:r>
              <a:rPr lang="en-CA" dirty="0" smtClean="0"/>
              <a:t> (sugar, minerals, O</a:t>
            </a:r>
            <a:r>
              <a:rPr lang="en-CA" baseline="-25000" dirty="0" smtClean="0"/>
              <a:t>2</a:t>
            </a:r>
            <a:r>
              <a:rPr lang="en-CA" dirty="0" smtClean="0"/>
              <a:t>, N</a:t>
            </a:r>
            <a:r>
              <a:rPr lang="en-CA" baseline="-25000" dirty="0" smtClean="0"/>
              <a:t>2</a:t>
            </a:r>
            <a:r>
              <a:rPr lang="en-CA" dirty="0" smtClean="0"/>
              <a:t> … )</a:t>
            </a:r>
            <a:endParaRPr lang="en-CA" dirty="0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7164288" y="3548301"/>
            <a:ext cx="648072" cy="967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3080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Intensive and complete state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When the intensive state of a system is determined; all intensive properties are fixed;</a:t>
            </a:r>
          </a:p>
          <a:p>
            <a:r>
              <a:rPr lang="en-CA" dirty="0" smtClean="0"/>
              <a:t>For multiple phase systems, the overall compositions are not phase rule variables; only the composition of individual phases are.</a:t>
            </a:r>
          </a:p>
          <a:p>
            <a:r>
              <a:rPr lang="en-CA" dirty="0" smtClean="0"/>
              <a:t>The state of a system is completely determined if the intensive state and the amount of substance (extent) of the system are determined.</a:t>
            </a:r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60580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 smtClean="0">
                <a:solidFill>
                  <a:schemeClr val="accent2"/>
                </a:solidFill>
              </a:rPr>
              <a:t>Equilibrium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59" y="1700808"/>
            <a:ext cx="6696745" cy="4033242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Thermodynamics is an engineering discipline dealing with equilibrium states.</a:t>
            </a:r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A system is at </a:t>
            </a:r>
            <a:r>
              <a:rPr lang="en-US" sz="2000" u="sng" dirty="0" smtClean="0"/>
              <a:t>equilibrium</a:t>
            </a:r>
            <a:r>
              <a:rPr lang="en-US" sz="2000" dirty="0" smtClean="0"/>
              <a:t> when it has no </a:t>
            </a:r>
            <a:r>
              <a:rPr lang="en-US" sz="2000" u="sng" dirty="0" smtClean="0">
                <a:solidFill>
                  <a:schemeClr val="accent2"/>
                </a:solidFill>
              </a:rPr>
              <a:t>tendency</a:t>
            </a:r>
            <a:r>
              <a:rPr lang="en-US" sz="2000" dirty="0" smtClean="0">
                <a:solidFill>
                  <a:schemeClr val="accent2"/>
                </a:solidFill>
              </a:rPr>
              <a:t> </a:t>
            </a:r>
            <a:r>
              <a:rPr lang="en-US" sz="2000" dirty="0" smtClean="0"/>
              <a:t>towards </a:t>
            </a:r>
            <a:r>
              <a:rPr lang="en-US" sz="2000" u="sng" dirty="0" smtClean="0"/>
              <a:t>change</a:t>
            </a:r>
            <a:r>
              <a:rPr lang="en-US" sz="2000" dirty="0" smtClean="0"/>
              <a:t> at </a:t>
            </a:r>
            <a:r>
              <a:rPr lang="en-US" sz="2000" u="sng" dirty="0" smtClean="0">
                <a:solidFill>
                  <a:srgbClr val="FF0000"/>
                </a:solidFill>
              </a:rPr>
              <a:t>macroscopic</a:t>
            </a:r>
            <a:r>
              <a:rPr lang="en-US" sz="2000" dirty="0" smtClean="0"/>
              <a:t> scale (changes may occur at microscopic scale but the net results are zero) </a:t>
            </a:r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At </a:t>
            </a:r>
            <a:r>
              <a:rPr lang="en-US" sz="2000" dirty="0" smtClean="0">
                <a:solidFill>
                  <a:srgbClr val="FF0000"/>
                </a:solidFill>
              </a:rPr>
              <a:t>equilibrium</a:t>
            </a:r>
            <a:r>
              <a:rPr lang="en-US" sz="2000" dirty="0" smtClean="0"/>
              <a:t>, </a:t>
            </a:r>
            <a:r>
              <a:rPr lang="en-US" sz="2000" dirty="0" smtClean="0">
                <a:solidFill>
                  <a:schemeClr val="accent2"/>
                </a:solidFill>
              </a:rPr>
              <a:t>all </a:t>
            </a:r>
            <a:r>
              <a:rPr lang="en-US" sz="2000" u="sng" dirty="0" smtClean="0">
                <a:solidFill>
                  <a:schemeClr val="accent2"/>
                </a:solidFill>
              </a:rPr>
              <a:t> driving forces</a:t>
            </a:r>
            <a:r>
              <a:rPr lang="en-US" sz="2000" dirty="0" smtClean="0">
                <a:solidFill>
                  <a:schemeClr val="accent2"/>
                </a:solidFill>
              </a:rPr>
              <a:t> </a:t>
            </a:r>
            <a:r>
              <a:rPr lang="en-US" sz="2000" dirty="0" smtClean="0"/>
              <a:t>of change such as mechanic forces, temperature gradient, chemical potentials, etc. are at </a:t>
            </a:r>
            <a:r>
              <a:rPr lang="en-US" sz="2000" u="sng" dirty="0" smtClean="0">
                <a:solidFill>
                  <a:srgbClr val="FF0000"/>
                </a:solidFill>
              </a:rPr>
              <a:t>balance</a:t>
            </a:r>
            <a:r>
              <a:rPr lang="en-US" sz="2000" dirty="0" smtClean="0"/>
              <a:t>.</a:t>
            </a:r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If System A is at equilibrium with System B, and System B is at equilibrium with system C, then, system A is at equilibrium with System C.</a:t>
            </a:r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</p:txBody>
      </p:sp>
      <p:pic>
        <p:nvPicPr>
          <p:cNvPr id="5122" name="Picture 2" descr="Image result for cok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204864"/>
            <a:ext cx="648072" cy="157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5232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Example 1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219256" cy="4857403"/>
          </a:xfrm>
        </p:spPr>
        <p:txBody>
          <a:bodyPr>
            <a:normAutofit/>
          </a:bodyPr>
          <a:lstStyle/>
          <a:p>
            <a:r>
              <a:rPr lang="en-CA" sz="2400" dirty="0" smtClean="0"/>
              <a:t>An ethanol/water binary system in a closed container has two phases at equilibrium and the liquid phase contains 50% (</a:t>
            </a:r>
            <a:r>
              <a:rPr lang="en-CA" sz="2400" dirty="0" err="1" smtClean="0"/>
              <a:t>mol</a:t>
            </a:r>
            <a:r>
              <a:rPr lang="en-CA" sz="2400" dirty="0" smtClean="0"/>
              <a:t>) ethanol. Then an amount of pure anhydrous ethanol is added into the system and the system returns to the same temperature and pressure with two phases when a new equilibrium is reached, please answer:</a:t>
            </a:r>
          </a:p>
          <a:p>
            <a:pPr lvl="1"/>
            <a:r>
              <a:rPr lang="en-CA" sz="2000" dirty="0" smtClean="0"/>
              <a:t>What is the concentration of ethanol in the liquid phase?</a:t>
            </a:r>
          </a:p>
          <a:p>
            <a:pPr lvl="1"/>
            <a:r>
              <a:rPr lang="en-CA" sz="2000" dirty="0" smtClean="0"/>
              <a:t>Is the overall ethanol/water ratio still the same in the system (i.e., including both the vapour and liquid phases)?</a:t>
            </a:r>
          </a:p>
          <a:p>
            <a:pPr lvl="1"/>
            <a:r>
              <a:rPr lang="en-CA" sz="2000" dirty="0" smtClean="0"/>
              <a:t>Will the ratio of the vapour phase and the liquid phase remain the same?</a:t>
            </a:r>
            <a:endParaRPr lang="en-CA" sz="2000" dirty="0"/>
          </a:p>
        </p:txBody>
      </p:sp>
      <p:sp>
        <p:nvSpPr>
          <p:cNvPr id="4" name="Rectangle 3"/>
          <p:cNvSpPr/>
          <p:nvPr/>
        </p:nvSpPr>
        <p:spPr>
          <a:xfrm>
            <a:off x="2270340" y="5085184"/>
            <a:ext cx="6264696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90000"/>
              </a:lnSpc>
            </a:pPr>
            <a:r>
              <a:rPr lang="en-US" sz="2400" b="1" dirty="0">
                <a:solidFill>
                  <a:srgbClr val="FF0000"/>
                </a:solidFill>
                <a:sym typeface="Symbol" pitchFamily="18" charset="2"/>
              </a:rPr>
              <a:t>Only composition of individual phases are phase rule variables (Overall or total compositions are not phase rule variables when multiple phases are involved).</a:t>
            </a:r>
          </a:p>
        </p:txBody>
      </p:sp>
    </p:spTree>
    <p:extLst>
      <p:ext uri="{BB962C8B-B14F-4D97-AF65-F5344CB8AC3E}">
        <p14:creationId xmlns:p14="http://schemas.microsoft.com/office/powerpoint/2010/main" val="1151188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Energy of a closed system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2060848"/>
            <a:ext cx="6840760" cy="3816424"/>
          </a:xfrm>
        </p:spPr>
        <p:txBody>
          <a:bodyPr>
            <a:normAutofit fontScale="70000" lnSpcReduction="20000"/>
          </a:bodyPr>
          <a:lstStyle/>
          <a:p>
            <a:r>
              <a:rPr lang="en-CA" dirty="0" smtClean="0"/>
              <a:t>Kinetic energy</a:t>
            </a:r>
          </a:p>
          <a:p>
            <a:r>
              <a:rPr lang="en-CA" dirty="0" smtClean="0"/>
              <a:t>Potential energy</a:t>
            </a:r>
          </a:p>
          <a:p>
            <a:r>
              <a:rPr lang="en-CA" dirty="0" smtClean="0"/>
              <a:t>PV energy</a:t>
            </a:r>
          </a:p>
          <a:p>
            <a:r>
              <a:rPr lang="en-CA" dirty="0" smtClean="0"/>
              <a:t>Internal energy</a:t>
            </a:r>
          </a:p>
          <a:p>
            <a:pPr lvl="1"/>
            <a:r>
              <a:rPr lang="en-CA" dirty="0" smtClean="0"/>
              <a:t>Thermal movement of particles internal to the system</a:t>
            </a:r>
          </a:p>
          <a:p>
            <a:pPr lvl="1"/>
            <a:r>
              <a:rPr lang="en-CA" dirty="0" smtClean="0"/>
              <a:t>Chemical bounding</a:t>
            </a:r>
          </a:p>
          <a:p>
            <a:pPr lvl="1"/>
            <a:r>
              <a:rPr lang="en-CA" dirty="0" smtClean="0"/>
              <a:t>Nuclear bounding </a:t>
            </a:r>
          </a:p>
          <a:p>
            <a:r>
              <a:rPr lang="en-CA" dirty="0" smtClean="0"/>
              <a:t>H = U + PV</a:t>
            </a:r>
          </a:p>
          <a:p>
            <a:r>
              <a:rPr lang="en-CA" dirty="0" smtClean="0"/>
              <a:t>Kinetic energy and potential energy dependant on the references of choice and can be set to zero in most scenarios</a:t>
            </a:r>
            <a:endParaRPr lang="en-CA" dirty="0"/>
          </a:p>
        </p:txBody>
      </p:sp>
      <p:sp>
        <p:nvSpPr>
          <p:cNvPr id="4" name="AutoShape 2" descr="Image result for ballo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5" name="AutoShape 4" descr="Image result for balloo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6" name="AutoShape 6" descr="Image result for balloo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340768"/>
            <a:ext cx="1385310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1123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964488" cy="1143000"/>
          </a:xfrm>
        </p:spPr>
        <p:txBody>
          <a:bodyPr>
            <a:noAutofit/>
          </a:bodyPr>
          <a:lstStyle/>
          <a:p>
            <a:r>
              <a:rPr lang="en-CA" sz="3600" b="1" dirty="0" smtClean="0"/>
              <a:t>Types of systems</a:t>
            </a:r>
            <a:endParaRPr lang="en-CA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/>
              <a:t>Open system</a:t>
            </a:r>
            <a:r>
              <a:rPr lang="en-US" dirty="0"/>
              <a:t>: a system that may have energy and mass exchange with its surroundings</a:t>
            </a:r>
          </a:p>
          <a:p>
            <a:endParaRPr lang="en-US" dirty="0" smtClean="0"/>
          </a:p>
          <a:p>
            <a:r>
              <a:rPr lang="en-US" b="1" dirty="0" smtClean="0"/>
              <a:t>Closed </a:t>
            </a:r>
            <a:r>
              <a:rPr lang="en-US" b="1" dirty="0"/>
              <a:t>system: </a:t>
            </a:r>
            <a:r>
              <a:rPr lang="en-US" dirty="0"/>
              <a:t>a system </a:t>
            </a:r>
            <a:r>
              <a:rPr lang="en-US" dirty="0" smtClean="0"/>
              <a:t>that may have energy exchange with its surroundings but with no mass exchange. The mass of a closed system </a:t>
            </a:r>
            <a:r>
              <a:rPr lang="en-US" dirty="0"/>
              <a:t>is necessarily constant</a:t>
            </a:r>
            <a:r>
              <a:rPr lang="en-US" dirty="0" smtClean="0"/>
              <a:t>. (Is it possible to have a system that exchange mass with its surrounding only?)</a:t>
            </a:r>
          </a:p>
          <a:p>
            <a:endParaRPr lang="en-US" dirty="0"/>
          </a:p>
          <a:p>
            <a:r>
              <a:rPr lang="en-CA" b="1" dirty="0"/>
              <a:t>Isolated system</a:t>
            </a:r>
            <a:r>
              <a:rPr lang="en-CA" dirty="0"/>
              <a:t>: a system without any exchange with the surroundings, neither mass nor energy. The total mass and energy of an isolated system is necessarily constant.</a:t>
            </a:r>
            <a:endParaRPr lang="en-US" dirty="0"/>
          </a:p>
          <a:p>
            <a:endParaRPr lang="en-CA" dirty="0" smtClean="0"/>
          </a:p>
          <a:p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3634634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8686800" cy="1143000"/>
          </a:xfrm>
        </p:spPr>
        <p:txBody>
          <a:bodyPr/>
          <a:lstStyle/>
          <a:p>
            <a:pPr eaLnBrk="1" hangingPunct="1"/>
            <a:r>
              <a:rPr lang="en-US" sz="3600" b="1" smtClean="0">
                <a:solidFill>
                  <a:schemeClr val="accent2"/>
                </a:solidFill>
              </a:rPr>
              <a:t>First Law of Thermodynamics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1" y="1484313"/>
            <a:ext cx="8712967" cy="403225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endParaRPr lang="en-US" b="1" dirty="0" smtClean="0"/>
          </a:p>
          <a:p>
            <a:pPr eaLnBrk="1" hangingPunct="1">
              <a:lnSpc>
                <a:spcPct val="80000"/>
              </a:lnSpc>
            </a:pPr>
            <a:r>
              <a:rPr lang="en-US" b="1" dirty="0" smtClean="0"/>
              <a:t>First law (energy conservation):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b="1" dirty="0" smtClean="0"/>
              <a:t>	</a:t>
            </a:r>
            <a:r>
              <a:rPr lang="en-US" dirty="0" smtClean="0"/>
              <a:t>Although energy assumes many different forms, </a:t>
            </a:r>
            <a:r>
              <a:rPr lang="en-US" dirty="0" smtClean="0">
                <a:solidFill>
                  <a:srgbClr val="FF0000"/>
                </a:solidFill>
              </a:rPr>
              <a:t>the total quantity of energy is </a:t>
            </a:r>
            <a:r>
              <a:rPr lang="en-US" u="sng" dirty="0" smtClean="0">
                <a:solidFill>
                  <a:srgbClr val="FF0000"/>
                </a:solidFill>
              </a:rPr>
              <a:t> constant</a:t>
            </a:r>
            <a:r>
              <a:rPr lang="en-US" dirty="0" smtClean="0"/>
              <a:t>. When energy </a:t>
            </a:r>
            <a:r>
              <a:rPr lang="en-US" u="sng" dirty="0" smtClean="0"/>
              <a:t> disappears</a:t>
            </a:r>
            <a:r>
              <a:rPr lang="en-US" dirty="0" smtClean="0"/>
              <a:t> in one form, it appears simultaneously in other form</a:t>
            </a:r>
            <a:r>
              <a:rPr lang="en-US" dirty="0"/>
              <a:t>s.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l-GR" b="1" dirty="0" smtClean="0">
                <a:cs typeface="Arial" charset="0"/>
              </a:rPr>
              <a:t>Δ</a:t>
            </a:r>
            <a:r>
              <a:rPr lang="en-US" b="1" dirty="0" smtClean="0">
                <a:cs typeface="Arial" charset="0"/>
              </a:rPr>
              <a:t>(Energy of </a:t>
            </a:r>
            <a:r>
              <a:rPr lang="en-US" b="1" u="sng" dirty="0" smtClean="0">
                <a:cs typeface="Arial" charset="0"/>
              </a:rPr>
              <a:t>system</a:t>
            </a:r>
            <a:r>
              <a:rPr lang="en-US" b="1" dirty="0" smtClean="0">
                <a:cs typeface="Arial" charset="0"/>
              </a:rPr>
              <a:t>)+</a:t>
            </a:r>
            <a:r>
              <a:rPr lang="el-GR" b="1" dirty="0" smtClean="0">
                <a:cs typeface="Arial" charset="0"/>
              </a:rPr>
              <a:t>Δ</a:t>
            </a:r>
            <a:r>
              <a:rPr lang="en-US" b="1" dirty="0" smtClean="0">
                <a:cs typeface="Arial" charset="0"/>
              </a:rPr>
              <a:t>(</a:t>
            </a:r>
            <a:r>
              <a:rPr lang="en-US" b="1" u="sng" dirty="0" smtClean="0">
                <a:cs typeface="Arial" charset="0"/>
              </a:rPr>
              <a:t>Energy</a:t>
            </a:r>
            <a:r>
              <a:rPr lang="en-US" b="1" dirty="0" smtClean="0">
                <a:cs typeface="Arial" charset="0"/>
              </a:rPr>
              <a:t> of surroundings)= 0	</a:t>
            </a:r>
            <a:endParaRPr lang="el-GR" b="1" dirty="0" smtClean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8667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 smtClean="0">
                <a:solidFill>
                  <a:schemeClr val="accent2"/>
                </a:solidFill>
              </a:rPr>
              <a:t>Energy Balance for Closed Systems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7544" y="1268760"/>
            <a:ext cx="8147248" cy="4525963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2800" b="1" dirty="0" smtClean="0"/>
              <a:t>No internal energy exchange between a closed system and its surroundings. </a:t>
            </a:r>
            <a:r>
              <a:rPr lang="en-US" sz="2800" dirty="0" smtClean="0"/>
              <a:t>All energy exchange occurs in the form of heat (</a:t>
            </a:r>
            <a:r>
              <a:rPr lang="en-US" sz="2800" i="1" dirty="0" smtClean="0"/>
              <a:t>Q</a:t>
            </a:r>
            <a:r>
              <a:rPr lang="en-US" sz="2800" dirty="0" smtClean="0"/>
              <a:t>) and work (</a:t>
            </a:r>
            <a:r>
              <a:rPr lang="en-US" sz="2800" i="1" dirty="0" smtClean="0"/>
              <a:t>W</a:t>
            </a:r>
            <a:r>
              <a:rPr lang="en-US" sz="2800" dirty="0" smtClean="0"/>
              <a:t>). </a:t>
            </a:r>
          </a:p>
          <a:p>
            <a:pPr eaLnBrk="1" hangingPunct="1">
              <a:lnSpc>
                <a:spcPct val="90000"/>
              </a:lnSpc>
            </a:pPr>
            <a:endParaRPr lang="en-US" sz="2800" b="1" dirty="0" smtClean="0"/>
          </a:p>
          <a:p>
            <a:pPr eaLnBrk="1" hangingPunct="1">
              <a:lnSpc>
                <a:spcPct val="90000"/>
              </a:lnSpc>
            </a:pPr>
            <a:r>
              <a:rPr lang="en-US" sz="2800" b="1" u="sng" dirty="0" smtClean="0"/>
              <a:t>Sign convention of this textbook</a:t>
            </a:r>
            <a:r>
              <a:rPr lang="en-US" sz="2800" b="1" dirty="0" smtClean="0"/>
              <a:t>, </a:t>
            </a:r>
            <a:r>
              <a:rPr lang="en-US" sz="2800" dirty="0" smtClean="0"/>
              <a:t>heat and work always refer to the system, i.e., both Q and W are </a:t>
            </a:r>
            <a:r>
              <a:rPr lang="en-US" sz="2800" u="sng" dirty="0" smtClean="0"/>
              <a:t> positive</a:t>
            </a:r>
            <a:r>
              <a:rPr lang="en-US" sz="2800" dirty="0" smtClean="0"/>
              <a:t> if transferred INTO the system. </a:t>
            </a:r>
          </a:p>
          <a:p>
            <a:pPr eaLnBrk="1" hangingPunct="1">
              <a:lnSpc>
                <a:spcPct val="90000"/>
              </a:lnSpc>
            </a:pPr>
            <a:endParaRPr lang="en-US" sz="2800" b="1" dirty="0" smtClean="0"/>
          </a:p>
          <a:p>
            <a:pPr eaLnBrk="1" hangingPunct="1">
              <a:lnSpc>
                <a:spcPct val="90000"/>
              </a:lnSpc>
            </a:pPr>
            <a:r>
              <a:rPr lang="en-US" sz="2800" b="1" dirty="0" smtClean="0"/>
              <a:t>Energy balance equation for a closed system </a:t>
            </a:r>
            <a:endParaRPr lang="en-US" sz="28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b="1" dirty="0" smtClean="0">
                <a:sym typeface="Symbol" pitchFamily="18" charset="2"/>
              </a:rPr>
              <a:t>	</a:t>
            </a:r>
            <a:r>
              <a:rPr lang="en-US" sz="2400" b="1" dirty="0" smtClean="0">
                <a:solidFill>
                  <a:srgbClr val="FF0000"/>
                </a:solidFill>
                <a:sym typeface="Symbol" pitchFamily="18" charset="2"/>
              </a:rPr>
              <a:t></a:t>
            </a:r>
            <a:r>
              <a:rPr lang="en-US" sz="2400" b="1" i="1" dirty="0" err="1" smtClean="0">
                <a:solidFill>
                  <a:srgbClr val="FF0000"/>
                </a:solidFill>
                <a:sym typeface="Symbol" pitchFamily="18" charset="2"/>
              </a:rPr>
              <a:t>U</a:t>
            </a:r>
            <a:r>
              <a:rPr lang="en-US" sz="2400" b="1" i="1" baseline="30000" dirty="0" err="1" smtClean="0">
                <a:solidFill>
                  <a:srgbClr val="FF0000"/>
                </a:solidFill>
                <a:sym typeface="Symbol" pitchFamily="18" charset="2"/>
              </a:rPr>
              <a:t>t</a:t>
            </a:r>
            <a:r>
              <a:rPr lang="en-US" sz="2400" b="1" i="1" dirty="0" smtClean="0">
                <a:solidFill>
                  <a:srgbClr val="FF0000"/>
                </a:solidFill>
                <a:sym typeface="Symbol" pitchFamily="18" charset="2"/>
              </a:rPr>
              <a:t> = Q + W	</a:t>
            </a:r>
            <a:r>
              <a:rPr lang="en-US" sz="2400" b="1" i="1" dirty="0" smtClean="0">
                <a:sym typeface="Symbol" pitchFamily="18" charset="2"/>
              </a:rPr>
              <a:t>		</a:t>
            </a:r>
            <a:endParaRPr lang="en-US" sz="2800" dirty="0" smtClean="0"/>
          </a:p>
        </p:txBody>
      </p:sp>
      <p:sp>
        <p:nvSpPr>
          <p:cNvPr id="2" name="AutoShape 2" descr="Image result for ballo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34934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b="1" dirty="0" smtClean="0">
                <a:solidFill>
                  <a:schemeClr val="accent2"/>
                </a:solidFill>
              </a:rPr>
              <a:t>Mass balance of open systems</a:t>
            </a:r>
            <a:r>
              <a:rPr lang="en-US" altLang="en-US" sz="4000" dirty="0" smtClean="0"/>
              <a:t> </a:t>
            </a:r>
            <a:endParaRPr lang="en-US" altLang="en-US" sz="4000" dirty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6635080" cy="4525963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en-CA" altLang="en-US" sz="2400" b="1" dirty="0"/>
              <a:t>Control volume</a:t>
            </a:r>
            <a:r>
              <a:rPr lang="en-CA" altLang="en-US" sz="2400" dirty="0"/>
              <a:t>: the space identified for the analysis of </a:t>
            </a:r>
            <a:r>
              <a:rPr lang="en-CA" altLang="en-US" sz="2400" dirty="0" smtClean="0"/>
              <a:t>an </a:t>
            </a:r>
            <a:r>
              <a:rPr lang="en-CA" altLang="en-US" sz="2400" dirty="0"/>
              <a:t>open system;</a:t>
            </a:r>
          </a:p>
          <a:p>
            <a:pPr>
              <a:lnSpc>
                <a:spcPct val="90000"/>
              </a:lnSpc>
            </a:pPr>
            <a:endParaRPr lang="en-CA" altLang="en-US" sz="2400" b="1" dirty="0"/>
          </a:p>
          <a:p>
            <a:pPr>
              <a:lnSpc>
                <a:spcPct val="90000"/>
              </a:lnSpc>
            </a:pPr>
            <a:r>
              <a:rPr lang="en-CA" altLang="en-US" sz="2400" b="1" dirty="0"/>
              <a:t>Control surface: </a:t>
            </a:r>
            <a:r>
              <a:rPr lang="en-CA" altLang="en-US" sz="2400" dirty="0"/>
              <a:t>the interface that </a:t>
            </a:r>
            <a:r>
              <a:rPr lang="en-CA" altLang="en-US" sz="2400" dirty="0" smtClean="0"/>
              <a:t>separates </a:t>
            </a:r>
            <a:r>
              <a:rPr lang="en-CA" altLang="en-US" sz="2400" dirty="0"/>
              <a:t>the control volume from its </a:t>
            </a:r>
            <a:r>
              <a:rPr lang="en-CA" altLang="en-US" sz="2400" dirty="0" smtClean="0"/>
              <a:t>surroundings;</a:t>
            </a:r>
            <a:endParaRPr lang="en-CA" altLang="en-US" sz="2400" dirty="0"/>
          </a:p>
          <a:p>
            <a:pPr>
              <a:lnSpc>
                <a:spcPct val="90000"/>
              </a:lnSpc>
            </a:pPr>
            <a:endParaRPr lang="en-CA" altLang="en-US" sz="2400" b="1" dirty="0"/>
          </a:p>
          <a:p>
            <a:pPr>
              <a:lnSpc>
                <a:spcPct val="90000"/>
              </a:lnSpc>
            </a:pPr>
            <a:r>
              <a:rPr lang="en-CA" altLang="en-US" sz="2400" b="1" dirty="0"/>
              <a:t>Mass balance equation</a:t>
            </a:r>
            <a:r>
              <a:rPr lang="en-CA" altLang="en-US" sz="2400" b="1" dirty="0" smtClean="0"/>
              <a:t>:</a:t>
            </a:r>
          </a:p>
          <a:p>
            <a:pPr>
              <a:lnSpc>
                <a:spcPct val="90000"/>
              </a:lnSpc>
            </a:pPr>
            <a:endParaRPr lang="en-CA" altLang="en-US" sz="2400" b="1" dirty="0"/>
          </a:p>
          <a:p>
            <a:pPr>
              <a:lnSpc>
                <a:spcPct val="90000"/>
              </a:lnSpc>
            </a:pPr>
            <a:endParaRPr lang="en-CA" altLang="en-US" sz="2400" b="1" dirty="0" smtClean="0"/>
          </a:p>
          <a:p>
            <a:pPr>
              <a:lnSpc>
                <a:spcPct val="90000"/>
              </a:lnSpc>
            </a:pPr>
            <a:endParaRPr lang="en-CA" altLang="en-US" sz="2400" b="1" dirty="0"/>
          </a:p>
          <a:p>
            <a:pPr>
              <a:lnSpc>
                <a:spcPct val="90000"/>
              </a:lnSpc>
            </a:pPr>
            <a:endParaRPr lang="en-CA" altLang="en-US" sz="2400" b="1" dirty="0" smtClean="0"/>
          </a:p>
          <a:p>
            <a:pPr>
              <a:lnSpc>
                <a:spcPct val="90000"/>
              </a:lnSpc>
            </a:pPr>
            <a:r>
              <a:rPr lang="en-CA" altLang="en-US" sz="2400" b="1" dirty="0" smtClean="0"/>
              <a:t>Symbol </a:t>
            </a:r>
            <a:r>
              <a:rPr lang="en-CA" altLang="en-US" sz="2400" b="1" dirty="0" smtClean="0">
                <a:sym typeface="Symbol"/>
              </a:rPr>
              <a:t>: </a:t>
            </a:r>
            <a:r>
              <a:rPr lang="en-CA" altLang="en-US" sz="2400" dirty="0" smtClean="0">
                <a:sym typeface="Symbol"/>
              </a:rPr>
              <a:t>equivalent to  but with opposite sign convection: everything entering the control volume is negative and everything leaving the system is positive.</a:t>
            </a:r>
            <a:endParaRPr lang="en-CA" altLang="en-US" sz="2400" dirty="0"/>
          </a:p>
          <a:p>
            <a:pPr>
              <a:lnSpc>
                <a:spcPct val="90000"/>
              </a:lnSpc>
              <a:buFontTx/>
              <a:buNone/>
            </a:pPr>
            <a:endParaRPr lang="en-US" altLang="en-US" sz="2400" b="1" dirty="0"/>
          </a:p>
        </p:txBody>
      </p:sp>
      <p:pic>
        <p:nvPicPr>
          <p:cNvPr id="45060" name="Picture 4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70663" y="2686739"/>
            <a:ext cx="2917761" cy="2088232"/>
          </a:xfrm>
          <a:noFill/>
          <a:ln/>
        </p:spPr>
      </p:pic>
      <p:cxnSp>
        <p:nvCxnSpPr>
          <p:cNvPr id="5" name="Straight Arrow Connector 4"/>
          <p:cNvCxnSpPr/>
          <p:nvPr/>
        </p:nvCxnSpPr>
        <p:spPr>
          <a:xfrm>
            <a:off x="7956376" y="4077072"/>
            <a:ext cx="432048" cy="144016"/>
          </a:xfrm>
          <a:prstGeom prst="straightConnector1">
            <a:avLst/>
          </a:prstGeom>
          <a:ln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8033928" y="4221088"/>
                <a:ext cx="70899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̇"/>
                          <m:ctrlPr>
                            <a:rPr lang="en-CA" sz="1200" i="1" dirty="0" smtClean="0">
                              <a:latin typeface="Cambria Math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n-CA" sz="1200" b="0" i="1" dirty="0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CA" sz="1200" b="0" i="1" dirty="0" smtClean="0">
                                  <a:latin typeface="Cambria Math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n-CA" sz="1200" b="0" i="1" dirty="0" smtClean="0">
                                  <a:latin typeface="Cambria Math"/>
                                </a:rPr>
                                <m:t>𝑖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en-CA" sz="12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3928" y="4221088"/>
                <a:ext cx="708992" cy="27699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898998" y="3730855"/>
                <a:ext cx="3644266" cy="7691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CA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𝑑</m:t>
                          </m:r>
                          <m:sSub>
                            <m:sSubPr>
                              <m:ctrlPr>
                                <a:rPr lang="en-CA" i="1">
                                  <a:latin typeface="Cambria Math"/>
                                </a:rPr>
                              </m:ctrlPr>
                            </m:sSubPr>
                            <m:e>
                              <m:d>
                                <m:dPr>
                                  <m:ctrlPr>
                                    <a:rPr lang="en-CA" i="1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𝑚</m:t>
                                  </m:r>
                                </m:e>
                              </m:d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𝑐𝑣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</a:rPr>
                            <m:t>𝑐𝑣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𝑑𝑡</m:t>
                          </m:r>
                        </m:den>
                      </m:f>
                      <m:r>
                        <a:rPr lang="en-US" i="1">
                          <a:latin typeface="Cambria Math"/>
                        </a:rPr>
                        <m:t>=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CA" i="1">
                              <a:latin typeface="Cambria Math"/>
                            </a:rPr>
                          </m:ctrlPr>
                        </m:naryPr>
                        <m:sub>
                          <m:r>
                            <a:rPr lang="en-US" i="1">
                              <a:latin typeface="Cambria Math"/>
                            </a:rPr>
                            <m:t>𝑖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en-CA" i="1">
                                  <a:latin typeface="Cambria Math"/>
                                </a:rPr>
                              </m:ctrlPr>
                            </m:sSubPr>
                            <m:e>
                              <m:sSub>
                                <m:sSubPr>
                                  <m:ctrlPr>
                                    <a:rPr lang="en-CA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(</m:t>
                                  </m:r>
                                  <m:r>
                                    <a:rPr lang="en-US" i="1">
                                      <a:latin typeface="Cambria Math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en-US" i="1">
                                  <a:latin typeface="Cambria Math"/>
                                </a:rPr>
                                <m:t>)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𝑓𝑠</m:t>
                              </m:r>
                            </m:sub>
                          </m:sSub>
                        </m:e>
                      </m:nary>
                      <m:r>
                        <a:rPr lang="en-US" i="1">
                          <a:latin typeface="Cambria Math"/>
                        </a:rPr>
                        <m:t>=−∆</m:t>
                      </m:r>
                      <m:sSub>
                        <m:sSubPr>
                          <m:ctrlPr>
                            <a:rPr lang="en-CA" i="1">
                              <a:latin typeface="Cambria Math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en-CA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(</m:t>
                              </m:r>
                              <m:r>
                                <a:rPr lang="en-US" i="1">
                                  <a:latin typeface="Cambria Math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𝑖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</a:rPr>
                            <m:t>)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𝑓𝑠</m:t>
                          </m:r>
                        </m:sub>
                      </m:sSub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8998" y="3730855"/>
                <a:ext cx="3644266" cy="76918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26295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b="1" dirty="0" smtClean="0"/>
              <a:t>Mass and energy balance equations of open systems</a:t>
            </a:r>
          </a:p>
        </p:txBody>
      </p:sp>
      <p:graphicFrame>
        <p:nvGraphicFramePr>
          <p:cNvPr id="2048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0653320"/>
              </p:ext>
            </p:extLst>
          </p:nvPr>
        </p:nvGraphicFramePr>
        <p:xfrm>
          <a:off x="2339752" y="1844824"/>
          <a:ext cx="2808288" cy="968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6" name="Équation" r:id="rId3" imgW="1143000" imgH="393700" progId="Equation.3">
                  <p:embed/>
                </p:oleObj>
              </mc:Choice>
              <mc:Fallback>
                <p:oleObj name="Équation" r:id="rId3" imgW="1143000" imgH="3937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752" y="1844824"/>
                        <a:ext cx="2808288" cy="968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2592831854"/>
              </p:ext>
            </p:extLst>
          </p:nvPr>
        </p:nvGraphicFramePr>
        <p:xfrm>
          <a:off x="2195736" y="3140968"/>
          <a:ext cx="4675187" cy="785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7" name="Equation" r:id="rId5" imgW="2717640" imgH="457200" progId="Equation.3">
                  <p:embed/>
                </p:oleObj>
              </mc:Choice>
              <mc:Fallback>
                <p:oleObj name="Equation" r:id="rId5" imgW="2717640" imgH="457200" progId="Equation.3">
                  <p:embed/>
                  <p:pic>
                    <p:nvPicPr>
                      <p:cNvPr id="0" name="Object 1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5736" y="3140968"/>
                        <a:ext cx="4675187" cy="785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67544" y="4293096"/>
            <a:ext cx="8280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b="1" dirty="0" smtClean="0"/>
              <a:t>Important: </a:t>
            </a:r>
            <a:r>
              <a:rPr lang="en-CA" sz="2400" dirty="0" smtClean="0"/>
              <a:t>∆ is equivalent to ∑, the sum sign, except that all the properties of streams leaving the control volume are counted as positive and vice versus when ∆ is used. In other words, the sign convention is reversed </a:t>
            </a:r>
            <a:r>
              <a:rPr lang="en-CA" sz="2400" dirty="0"/>
              <a:t>when </a:t>
            </a:r>
            <a:r>
              <a:rPr lang="en-CA" sz="2400" dirty="0" smtClean="0"/>
              <a:t>∆ is used in place of ∑.</a:t>
            </a:r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4173486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640"/>
            <a:ext cx="8229600" cy="864096"/>
          </a:xfrm>
        </p:spPr>
        <p:txBody>
          <a:bodyPr/>
          <a:lstStyle/>
          <a:p>
            <a:pPr eaLnBrk="1" hangingPunct="1"/>
            <a:r>
              <a:rPr lang="en-US" sz="3600" b="1" dirty="0" smtClean="0">
                <a:solidFill>
                  <a:schemeClr val="accent2"/>
                </a:solidFill>
              </a:rPr>
              <a:t>Special Cases of energy balance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512" y="1196752"/>
            <a:ext cx="4968552" cy="4680519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CA" sz="2400" dirty="0" smtClean="0"/>
              <a:t>General equation</a:t>
            </a:r>
          </a:p>
          <a:p>
            <a:pPr>
              <a:lnSpc>
                <a:spcPct val="90000"/>
              </a:lnSpc>
            </a:pPr>
            <a:endParaRPr lang="en-CA" sz="2400" dirty="0" smtClean="0"/>
          </a:p>
          <a:p>
            <a:pPr>
              <a:lnSpc>
                <a:spcPct val="90000"/>
              </a:lnSpc>
            </a:pPr>
            <a:r>
              <a:rPr lang="en-CA" sz="2400" dirty="0" smtClean="0"/>
              <a:t>When </a:t>
            </a:r>
            <a:r>
              <a:rPr lang="en-CA" sz="2400" u="sng" dirty="0" smtClean="0"/>
              <a:t> </a:t>
            </a:r>
            <a:r>
              <a:rPr lang="en-CA" sz="2400" u="sng" dirty="0"/>
              <a:t>potential</a:t>
            </a:r>
            <a:r>
              <a:rPr lang="en-CA" sz="2400" dirty="0"/>
              <a:t> and kinetic energy changes are </a:t>
            </a:r>
            <a:r>
              <a:rPr lang="en-CA" sz="2400" u="sng" dirty="0" smtClean="0"/>
              <a:t>neglected:</a:t>
            </a:r>
            <a:r>
              <a:rPr lang="en-CA" sz="2400" dirty="0" smtClean="0"/>
              <a:t> </a:t>
            </a:r>
            <a:endParaRPr lang="en-CA" sz="2400" dirty="0"/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r>
              <a:rPr lang="en-US" sz="2400" u="sng" dirty="0" smtClean="0"/>
              <a:t>Steady-state</a:t>
            </a:r>
            <a:r>
              <a:rPr lang="en-US" sz="2400" dirty="0" smtClean="0"/>
              <a:t> flow processes (</a:t>
            </a:r>
            <a:r>
              <a:rPr lang="en-US" sz="2400" i="1" dirty="0" smtClean="0"/>
              <a:t>d(</a:t>
            </a:r>
            <a:r>
              <a:rPr lang="en-US" sz="2400" i="1" dirty="0" err="1" smtClean="0"/>
              <a:t>mU</a:t>
            </a:r>
            <a:r>
              <a:rPr lang="en-US" sz="2400" i="1" dirty="0" smtClean="0"/>
              <a:t>)/</a:t>
            </a:r>
            <a:r>
              <a:rPr lang="en-US" sz="2400" i="1" dirty="0" err="1" smtClean="0"/>
              <a:t>dt</a:t>
            </a:r>
            <a:r>
              <a:rPr lang="en-US" sz="2400" i="1" dirty="0" smtClean="0"/>
              <a:t> = </a:t>
            </a:r>
            <a:r>
              <a:rPr lang="en-US" sz="2400" dirty="0" smtClean="0"/>
              <a:t>0):</a:t>
            </a:r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For single stream flow at </a:t>
            </a:r>
            <a:r>
              <a:rPr lang="en-US" sz="2400" u="sng" dirty="0" smtClean="0"/>
              <a:t>steady state:</a:t>
            </a:r>
          </a:p>
          <a:p>
            <a:pPr eaLnBrk="1" hangingPunct="1">
              <a:lnSpc>
                <a:spcPct val="90000"/>
              </a:lnSpc>
            </a:pPr>
            <a:endParaRPr lang="en-US" sz="2400" dirty="0" smtClean="0">
              <a:sym typeface="Symbol" pitchFamily="18" charset="2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2400" dirty="0" smtClean="0">
                <a:sym typeface="Symbol" pitchFamily="18" charset="2"/>
              </a:rPr>
              <a:t>For </a:t>
            </a:r>
            <a:r>
              <a:rPr lang="en-US" sz="2400" u="sng" dirty="0" smtClean="0">
                <a:sym typeface="Symbol" pitchFamily="18" charset="2"/>
              </a:rPr>
              <a:t>British</a:t>
            </a:r>
            <a:r>
              <a:rPr lang="en-US" sz="2400" dirty="0" smtClean="0">
                <a:sym typeface="Symbol" pitchFamily="18" charset="2"/>
              </a:rPr>
              <a:t> engineering unit system, </a:t>
            </a:r>
            <a:r>
              <a:rPr lang="en-US" sz="2400" i="1" dirty="0" err="1" smtClean="0">
                <a:sym typeface="Symbol" pitchFamily="18" charset="2"/>
              </a:rPr>
              <a:t>g</a:t>
            </a:r>
            <a:r>
              <a:rPr lang="en-US" sz="2400" i="1" baseline="-25000" dirty="0" err="1" smtClean="0">
                <a:sym typeface="Symbol" pitchFamily="18" charset="2"/>
              </a:rPr>
              <a:t>c</a:t>
            </a:r>
            <a:r>
              <a:rPr lang="en-US" sz="2400" i="1" baseline="-25000" dirty="0" smtClean="0">
                <a:sym typeface="Symbol" pitchFamily="18" charset="2"/>
              </a:rPr>
              <a:t> </a:t>
            </a:r>
            <a:r>
              <a:rPr lang="en-US" sz="2400" i="1" dirty="0" smtClean="0">
                <a:sym typeface="Symbol" pitchFamily="18" charset="2"/>
              </a:rPr>
              <a:t>= </a:t>
            </a:r>
            <a:r>
              <a:rPr lang="en-US" sz="2400" dirty="0" smtClean="0">
                <a:sym typeface="Symbol" pitchFamily="18" charset="2"/>
              </a:rPr>
              <a:t>32.1740 (</a:t>
            </a:r>
            <a:r>
              <a:rPr lang="en-US" sz="2400" dirty="0" err="1" smtClean="0">
                <a:sym typeface="Symbol" pitchFamily="18" charset="2"/>
              </a:rPr>
              <a:t>lb</a:t>
            </a:r>
            <a:r>
              <a:rPr lang="en-US" sz="2400" baseline="-25000" dirty="0" err="1" smtClean="0">
                <a:sym typeface="Symbol" pitchFamily="18" charset="2"/>
              </a:rPr>
              <a:t>m</a:t>
            </a:r>
            <a:r>
              <a:rPr lang="en-US" sz="2400" dirty="0" smtClean="0">
                <a:sym typeface="Symbol" pitchFamily="18" charset="2"/>
              </a:rPr>
              <a:t>)(</a:t>
            </a:r>
            <a:r>
              <a:rPr lang="en-US" sz="2400" dirty="0" err="1" smtClean="0">
                <a:sym typeface="Symbol" pitchFamily="18" charset="2"/>
              </a:rPr>
              <a:t>ft</a:t>
            </a:r>
            <a:r>
              <a:rPr lang="en-US" sz="2400" dirty="0" smtClean="0">
                <a:sym typeface="Symbol" pitchFamily="18" charset="2"/>
              </a:rPr>
              <a:t>)(</a:t>
            </a:r>
            <a:r>
              <a:rPr lang="en-US" sz="2400" dirty="0" err="1" smtClean="0">
                <a:sym typeface="Symbol" pitchFamily="18" charset="2"/>
              </a:rPr>
              <a:t>lb</a:t>
            </a:r>
            <a:r>
              <a:rPr lang="en-US" sz="2400" baseline="-25000" dirty="0" err="1" smtClean="0">
                <a:sym typeface="Symbol" pitchFamily="18" charset="2"/>
              </a:rPr>
              <a:t>f</a:t>
            </a:r>
            <a:r>
              <a:rPr lang="en-US" sz="2400" dirty="0" smtClean="0">
                <a:sym typeface="Symbol" pitchFamily="18" charset="2"/>
              </a:rPr>
              <a:t>)</a:t>
            </a:r>
            <a:r>
              <a:rPr lang="en-US" sz="2400" baseline="30000" dirty="0" smtClean="0">
                <a:sym typeface="Symbol" pitchFamily="18" charset="2"/>
              </a:rPr>
              <a:t>-1</a:t>
            </a:r>
            <a:r>
              <a:rPr lang="en-US" sz="2400" dirty="0" smtClean="0">
                <a:sym typeface="Symbol" pitchFamily="18" charset="2"/>
              </a:rPr>
              <a:t>(S)</a:t>
            </a:r>
            <a:r>
              <a:rPr lang="en-US" sz="2400" baseline="30000" dirty="0" smtClean="0">
                <a:sym typeface="Symbol" pitchFamily="18" charset="2"/>
              </a:rPr>
              <a:t>-2 </a:t>
            </a:r>
            <a:endParaRPr lang="en-US" sz="2400" dirty="0" smtClean="0">
              <a:solidFill>
                <a:srgbClr val="FF0000"/>
              </a:solidFill>
              <a:sym typeface="Symbol" pitchFamily="18" charset="2"/>
            </a:endParaRPr>
          </a:p>
          <a:p>
            <a:pPr eaLnBrk="1" hangingPunct="1">
              <a:lnSpc>
                <a:spcPct val="90000"/>
              </a:lnSpc>
            </a:pPr>
            <a:endParaRPr lang="en-US" sz="2400" dirty="0" smtClean="0">
              <a:sym typeface="Symbol" pitchFamily="18" charset="2"/>
            </a:endParaRPr>
          </a:p>
          <a:p>
            <a:pPr eaLnBrk="1" hangingPunct="1">
              <a:lnSpc>
                <a:spcPct val="90000"/>
              </a:lnSpc>
            </a:pPr>
            <a:endParaRPr lang="en-US" sz="2400" dirty="0" smtClean="0">
              <a:sym typeface="Symbol" pitchFamily="18" charset="2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400" dirty="0" smtClean="0">
              <a:sym typeface="Symbol" pitchFamily="18" charset="2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CA"/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CA"/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0" y="33575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CA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CA"/>
          </a:p>
        </p:txBody>
      </p:sp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0" y="33194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CA"/>
          </a:p>
        </p:txBody>
      </p:sp>
      <p:sp>
        <p:nvSpPr>
          <p:cNvPr id="23561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CA"/>
          </a:p>
        </p:txBody>
      </p:sp>
      <p:sp>
        <p:nvSpPr>
          <p:cNvPr id="23562" name="Rectangle 10"/>
          <p:cNvSpPr>
            <a:spLocks noChangeArrowheads="1"/>
          </p:cNvSpPr>
          <p:nvPr/>
        </p:nvSpPr>
        <p:spPr bwMode="auto">
          <a:xfrm>
            <a:off x="0" y="32004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CA"/>
          </a:p>
        </p:txBody>
      </p:sp>
      <p:sp>
        <p:nvSpPr>
          <p:cNvPr id="23564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CA"/>
          </a:p>
        </p:txBody>
      </p:sp>
      <p:sp>
        <p:nvSpPr>
          <p:cNvPr id="23565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CA"/>
          </a:p>
        </p:txBody>
      </p:sp>
      <p:graphicFrame>
        <p:nvGraphicFramePr>
          <p:cNvPr id="2356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4994272"/>
              </p:ext>
            </p:extLst>
          </p:nvPr>
        </p:nvGraphicFramePr>
        <p:xfrm>
          <a:off x="5580112" y="4293096"/>
          <a:ext cx="2492617" cy="5760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6" name="Equation" r:id="rId3" imgW="1688367" imgH="393529" progId="Equation.3">
                  <p:embed/>
                </p:oleObj>
              </mc:Choice>
              <mc:Fallback>
                <p:oleObj name="Equation" r:id="rId3" imgW="1688367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112" y="4293096"/>
                        <a:ext cx="2492617" cy="57606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7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CA"/>
          </a:p>
        </p:txBody>
      </p:sp>
      <p:sp>
        <p:nvSpPr>
          <p:cNvPr id="23568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CA"/>
          </a:p>
        </p:txBody>
      </p:sp>
      <p:sp>
        <p:nvSpPr>
          <p:cNvPr id="23569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CA"/>
          </a:p>
        </p:txBody>
      </p:sp>
      <p:graphicFrame>
        <p:nvGraphicFramePr>
          <p:cNvPr id="2357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5758870"/>
              </p:ext>
            </p:extLst>
          </p:nvPr>
        </p:nvGraphicFramePr>
        <p:xfrm>
          <a:off x="5580112" y="5373216"/>
          <a:ext cx="2434530" cy="6884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7" name="Equation" r:id="rId5" imgW="1612900" imgH="457200" progId="Equation.3">
                  <p:embed/>
                </p:oleObj>
              </mc:Choice>
              <mc:Fallback>
                <p:oleObj name="Equation" r:id="rId5" imgW="161290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112" y="5373216"/>
                        <a:ext cx="2434530" cy="68848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5642442"/>
              </p:ext>
            </p:extLst>
          </p:nvPr>
        </p:nvGraphicFramePr>
        <p:xfrm>
          <a:off x="5436096" y="2204864"/>
          <a:ext cx="2980296" cy="6187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8" name="Equation" r:id="rId7" imgW="1892160" imgH="393480" progId="Equation.3">
                  <p:embed/>
                </p:oleObj>
              </mc:Choice>
              <mc:Fallback>
                <p:oleObj name="Equation" r:id="rId7" imgW="1892160" imgH="39348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6096" y="2204864"/>
                        <a:ext cx="2980296" cy="61879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345997189"/>
              </p:ext>
            </p:extLst>
          </p:nvPr>
        </p:nvGraphicFramePr>
        <p:xfrm>
          <a:off x="5292080" y="1268760"/>
          <a:ext cx="3525254" cy="5927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9" name="Equation" r:id="rId9" imgW="2717640" imgH="457200" progId="Equation.3">
                  <p:embed/>
                </p:oleObj>
              </mc:Choice>
              <mc:Fallback>
                <p:oleObj name="Equation" r:id="rId9" imgW="2717640" imgH="457200" progId="Equation.3">
                  <p:embed/>
                  <p:pic>
                    <p:nvPicPr>
                      <p:cNvPr id="0" name="Object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080" y="1268760"/>
                        <a:ext cx="3525254" cy="59273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3735560239"/>
              </p:ext>
            </p:extLst>
          </p:nvPr>
        </p:nvGraphicFramePr>
        <p:xfrm>
          <a:off x="5364088" y="3208180"/>
          <a:ext cx="2878172" cy="6682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20" name="Equation" r:id="rId11" imgW="1968480" imgH="457200" progId="Equation.3">
                  <p:embed/>
                </p:oleObj>
              </mc:Choice>
              <mc:Fallback>
                <p:oleObj name="Equation" r:id="rId11" imgW="1968480" imgH="457200" progId="Equation.3">
                  <p:embed/>
                  <p:pic>
                    <p:nvPicPr>
                      <p:cNvPr id="0" name="Object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4088" y="3208180"/>
                        <a:ext cx="2878172" cy="66824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5886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600" b="1" dirty="0" smtClean="0"/>
              <a:t>Some tips for solving energy balance questions</a:t>
            </a:r>
            <a:endParaRPr lang="en-CA" sz="3600" b="1" dirty="0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3609" y="1772816"/>
            <a:ext cx="7643192" cy="4353347"/>
          </a:xfrm>
        </p:spPr>
        <p:txBody>
          <a:bodyPr>
            <a:normAutofit fontScale="85000" lnSpcReduction="20000"/>
          </a:bodyPr>
          <a:lstStyle/>
          <a:p>
            <a:pPr marL="609600" indent="-609600" eaLnBrk="1" hangingPunct="1">
              <a:buFontTx/>
              <a:buAutoNum type="arabicPeriod"/>
            </a:pPr>
            <a:r>
              <a:rPr lang="en-US" sz="2800" dirty="0" smtClean="0"/>
              <a:t>Define system: closed (system) or open (control volume)</a:t>
            </a:r>
          </a:p>
          <a:p>
            <a:pPr marL="609600" indent="-609600">
              <a:buFontTx/>
              <a:buAutoNum type="arabicPeriod"/>
            </a:pPr>
            <a:r>
              <a:rPr lang="en-US" sz="2800" dirty="0" smtClean="0"/>
              <a:t>Start from the general energy balance equation</a:t>
            </a:r>
          </a:p>
          <a:p>
            <a:pPr marL="1009650" lvl="1" indent="-609600">
              <a:buFont typeface="+mj-lt"/>
              <a:buAutoNum type="arabicParenR"/>
            </a:pPr>
            <a:r>
              <a:rPr lang="en-US" sz="2400" dirty="0" smtClean="0"/>
              <a:t>Closed system: </a:t>
            </a:r>
            <a:r>
              <a:rPr lang="en-US" sz="2400" dirty="0" smtClean="0">
                <a:sym typeface="Symbol" pitchFamily="18" charset="2"/>
              </a:rPr>
              <a:t>U = q + w (</a:t>
            </a:r>
            <a:r>
              <a:rPr lang="en-US" sz="2400" dirty="0" err="1" smtClean="0">
                <a:sym typeface="Symbol" pitchFamily="18" charset="2"/>
              </a:rPr>
              <a:t>U</a:t>
            </a:r>
            <a:r>
              <a:rPr lang="en-US" sz="2400" baseline="30000" dirty="0" err="1" smtClean="0">
                <a:sym typeface="Symbol" pitchFamily="18" charset="2"/>
              </a:rPr>
              <a:t>t</a:t>
            </a:r>
            <a:r>
              <a:rPr lang="en-US" sz="2400" dirty="0" smtClean="0">
                <a:sym typeface="Symbol" pitchFamily="18" charset="2"/>
              </a:rPr>
              <a:t> </a:t>
            </a:r>
            <a:r>
              <a:rPr lang="en-US" sz="2400" dirty="0">
                <a:sym typeface="Symbol" pitchFamily="18" charset="2"/>
              </a:rPr>
              <a:t>= Q + </a:t>
            </a:r>
            <a:r>
              <a:rPr lang="en-US" sz="2400" dirty="0" smtClean="0">
                <a:sym typeface="Symbol" pitchFamily="18" charset="2"/>
              </a:rPr>
              <a:t>W)</a:t>
            </a:r>
          </a:p>
          <a:p>
            <a:pPr marL="1009650" lvl="1" indent="-609600">
              <a:buFontTx/>
              <a:buAutoNum type="arabicParenR"/>
            </a:pPr>
            <a:r>
              <a:rPr lang="en-US" sz="2400" dirty="0" smtClean="0">
                <a:sym typeface="Symbol" pitchFamily="18" charset="2"/>
              </a:rPr>
              <a:t>Open system: </a:t>
            </a:r>
          </a:p>
          <a:p>
            <a:pPr marL="1009650" lvl="1" indent="-609600">
              <a:buFontTx/>
              <a:buAutoNum type="arabicParenR"/>
            </a:pPr>
            <a:endParaRPr lang="en-US" sz="2400" dirty="0">
              <a:sym typeface="Symbol" pitchFamily="18" charset="2"/>
            </a:endParaRPr>
          </a:p>
          <a:p>
            <a:pPr marL="1009650" lvl="1" indent="-609600">
              <a:buFontTx/>
              <a:buAutoNum type="arabicParenR"/>
            </a:pPr>
            <a:endParaRPr lang="en-US" sz="2400" dirty="0" smtClean="0">
              <a:sym typeface="Symbol" pitchFamily="18" charset="2"/>
            </a:endParaRPr>
          </a:p>
          <a:p>
            <a:pPr marL="590550" indent="-533400">
              <a:buFontTx/>
              <a:buAutoNum type="arabicPeriod"/>
            </a:pPr>
            <a:r>
              <a:rPr lang="en-US" dirty="0" smtClean="0">
                <a:sym typeface="Symbol" pitchFamily="18" charset="2"/>
              </a:rPr>
              <a:t>Identify special cases to reduce the equation to the simplest form</a:t>
            </a:r>
          </a:p>
          <a:p>
            <a:pPr marL="590550" indent="-533400">
              <a:buFontTx/>
              <a:buAutoNum type="arabicPeriod"/>
            </a:pPr>
            <a:r>
              <a:rPr lang="en-US" dirty="0" smtClean="0">
                <a:sym typeface="Symbol" pitchFamily="18" charset="2"/>
              </a:rPr>
              <a:t>Solve the question;</a:t>
            </a:r>
          </a:p>
          <a:p>
            <a:pPr marL="590550" indent="-533400">
              <a:buFontTx/>
              <a:buAutoNum type="arabicPeriod"/>
            </a:pPr>
            <a:r>
              <a:rPr lang="en-US" dirty="0" smtClean="0">
                <a:sym typeface="Symbol" pitchFamily="18" charset="2"/>
              </a:rPr>
              <a:t>Draw a schematic diagram of the process(s) involved is often very helpful!</a:t>
            </a:r>
            <a:endParaRPr lang="en-US" dirty="0" smtClean="0">
              <a:sym typeface="Wingdings" pitchFamily="2" charset="2"/>
            </a:endParaRPr>
          </a:p>
        </p:txBody>
      </p:sp>
      <p:graphicFrame>
        <p:nvGraphicFramePr>
          <p:cNvPr id="2" name="Object 1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3690103406"/>
              </p:ext>
            </p:extLst>
          </p:nvPr>
        </p:nvGraphicFramePr>
        <p:xfrm>
          <a:off x="3995936" y="3212976"/>
          <a:ext cx="4459163" cy="7495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8" name="Equation" r:id="rId3" imgW="2717640" imgH="457200" progId="Equation.3">
                  <p:embed/>
                </p:oleObj>
              </mc:Choice>
              <mc:Fallback>
                <p:oleObj name="Equation" r:id="rId3" imgW="2717640" imgH="457200" progId="Equation.3">
                  <p:embed/>
                  <p:pic>
                    <p:nvPicPr>
                      <p:cNvPr id="0" name="Object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5936" y="3212976"/>
                        <a:ext cx="4459163" cy="74950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8165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Example 2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47248" cy="434908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CA" dirty="0" smtClean="0"/>
              <a:t>(Q2.25) Water at 28 </a:t>
            </a:r>
            <a:r>
              <a:rPr lang="en-CA" baseline="30000" dirty="0" err="1" smtClean="0"/>
              <a:t>o</a:t>
            </a:r>
            <a:r>
              <a:rPr lang="en-CA" dirty="0" err="1" smtClean="0"/>
              <a:t>C</a:t>
            </a:r>
            <a:r>
              <a:rPr lang="en-CA" dirty="0" smtClean="0"/>
              <a:t> flows in a straight horizontal pipe in which there is no exchange of </a:t>
            </a:r>
            <a:r>
              <a:rPr lang="en-CA" dirty="0" smtClean="0"/>
              <a:t> </a:t>
            </a:r>
            <a:r>
              <a:rPr lang="en-CA" dirty="0" smtClean="0"/>
              <a:t>heat </a:t>
            </a:r>
            <a:r>
              <a:rPr lang="en-CA" dirty="0" smtClean="0"/>
              <a:t>with </a:t>
            </a:r>
            <a:r>
              <a:rPr lang="en-CA" dirty="0" smtClean="0"/>
              <a:t>the </a:t>
            </a:r>
            <a:r>
              <a:rPr lang="en-CA" dirty="0" smtClean="0"/>
              <a:t>surroundings. </a:t>
            </a:r>
            <a:r>
              <a:rPr lang="en-CA" dirty="0" smtClean="0"/>
              <a:t>Its velocity is </a:t>
            </a:r>
            <a:r>
              <a:rPr lang="en-CA" dirty="0" smtClean="0"/>
              <a:t>14 </a:t>
            </a:r>
            <a:r>
              <a:rPr lang="en-CA" dirty="0" smtClean="0"/>
              <a:t>m S</a:t>
            </a:r>
            <a:r>
              <a:rPr lang="en-CA" baseline="30000" dirty="0" smtClean="0"/>
              <a:t>-1</a:t>
            </a:r>
            <a:r>
              <a:rPr lang="en-CA" dirty="0" smtClean="0"/>
              <a:t> in a pipe with an internal diameter of 2.5 cm until it flows into a section where the pipe diameter abruptly increases. What is the temperature change of the water if the downstream diameter is </a:t>
            </a:r>
            <a:r>
              <a:rPr lang="en-CA" dirty="0" smtClean="0"/>
              <a:t>3.8 </a:t>
            </a:r>
            <a:r>
              <a:rPr lang="en-CA" dirty="0" smtClean="0"/>
              <a:t>cm? What is the maximum temperature change for an enlargement in the pipe</a:t>
            </a:r>
            <a:r>
              <a:rPr lang="en-CA" dirty="0" smtClean="0"/>
              <a:t>?</a:t>
            </a:r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r>
              <a:rPr lang="en-CA" dirty="0" smtClean="0"/>
              <a:t>This question t</a:t>
            </a:r>
            <a:r>
              <a:rPr lang="en-CA" dirty="0" smtClean="0"/>
              <a:t>ests the following: </a:t>
            </a:r>
          </a:p>
          <a:p>
            <a:pPr marL="514350" indent="-514350">
              <a:buAutoNum type="arabicParenR"/>
            </a:pPr>
            <a:r>
              <a:rPr lang="en-CA" sz="2600" dirty="0" smtClean="0"/>
              <a:t>Process diagram; </a:t>
            </a:r>
          </a:p>
          <a:p>
            <a:pPr marL="514350" indent="-514350">
              <a:buAutoNum type="arabicParenR"/>
            </a:pPr>
            <a:r>
              <a:rPr lang="en-CA" sz="2600" dirty="0" smtClean="0"/>
              <a:t>General energy balance equation (2.28); </a:t>
            </a:r>
          </a:p>
          <a:p>
            <a:pPr marL="514350" indent="-514350">
              <a:buAutoNum type="arabicParenR"/>
            </a:pPr>
            <a:r>
              <a:rPr lang="en-CA" sz="2600" dirty="0" smtClean="0"/>
              <a:t>Sensible heat (enthalpy change due to temperature change) at constant pressure; </a:t>
            </a:r>
          </a:p>
          <a:p>
            <a:pPr marL="514350" indent="-514350">
              <a:buAutoNum type="arabicParenR"/>
            </a:pPr>
            <a:r>
              <a:rPr lang="en-CA" sz="2600" dirty="0" smtClean="0"/>
              <a:t>Continuity; </a:t>
            </a:r>
          </a:p>
          <a:p>
            <a:pPr marL="514350" indent="-514350">
              <a:buAutoNum type="arabicParenR"/>
            </a:pPr>
            <a:r>
              <a:rPr lang="en-CA" sz="2600" dirty="0" smtClean="0"/>
              <a:t>conversion of unit: m</a:t>
            </a:r>
            <a:r>
              <a:rPr lang="en-CA" sz="2600" baseline="30000" dirty="0" smtClean="0"/>
              <a:t>2</a:t>
            </a:r>
            <a:r>
              <a:rPr lang="en-CA" sz="2600" dirty="0" smtClean="0"/>
              <a:t>/S</a:t>
            </a:r>
            <a:r>
              <a:rPr lang="en-CA" sz="2600" baseline="30000" dirty="0" smtClean="0"/>
              <a:t>2</a:t>
            </a:r>
            <a:r>
              <a:rPr lang="en-CA" sz="2600" dirty="0" smtClean="0"/>
              <a:t> = 10</a:t>
            </a:r>
            <a:r>
              <a:rPr lang="en-CA" sz="2600" baseline="30000" dirty="0" smtClean="0"/>
              <a:t>-3</a:t>
            </a:r>
            <a:r>
              <a:rPr lang="en-CA" sz="2600" dirty="0" smtClean="0"/>
              <a:t> kJ/kg</a:t>
            </a:r>
            <a:endParaRPr lang="en-CA" sz="2600" dirty="0"/>
          </a:p>
        </p:txBody>
      </p:sp>
    </p:spTree>
    <p:extLst>
      <p:ext uri="{BB962C8B-B14F-4D97-AF65-F5344CB8AC3E}">
        <p14:creationId xmlns:p14="http://schemas.microsoft.com/office/powerpoint/2010/main" val="2350287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489</TotalTime>
  <Words>965</Words>
  <Application>Microsoft Office PowerPoint</Application>
  <PresentationFormat>On-screen Show (4:3)</PresentationFormat>
  <Paragraphs>104</Paragraphs>
  <Slides>14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Office Theme</vt:lpstr>
      <vt:lpstr>Équation</vt:lpstr>
      <vt:lpstr>Equation</vt:lpstr>
      <vt:lpstr>Chapter 2 Phase Rule and First Law</vt:lpstr>
      <vt:lpstr>Phase Rule</vt:lpstr>
      <vt:lpstr>Intensive and complete state</vt:lpstr>
      <vt:lpstr>Equilibrium</vt:lpstr>
      <vt:lpstr>Example 1 </vt:lpstr>
      <vt:lpstr>Energy of a closed system </vt:lpstr>
      <vt:lpstr>Types of systems</vt:lpstr>
      <vt:lpstr>First Law of Thermodynamics</vt:lpstr>
      <vt:lpstr>Energy Balance for Closed Systems</vt:lpstr>
      <vt:lpstr>Mass balance of open systems </vt:lpstr>
      <vt:lpstr>Mass and energy balance equations of open systems</vt:lpstr>
      <vt:lpstr>Special Cases of energy balance</vt:lpstr>
      <vt:lpstr>Some tips for solving energy balance questions</vt:lpstr>
      <vt:lpstr>Example 2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2 the First Law</dc:title>
  <dc:creator>Lam</dc:creator>
  <cp:lastModifiedBy>mcadieux</cp:lastModifiedBy>
  <cp:revision>68</cp:revision>
  <dcterms:created xsi:type="dcterms:W3CDTF">2013-09-05T16:28:37Z</dcterms:created>
  <dcterms:modified xsi:type="dcterms:W3CDTF">2017-09-11T14:39:40Z</dcterms:modified>
</cp:coreProperties>
</file>