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-9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07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065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026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4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737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58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5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6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48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0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52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11B22-99B8-5D45-A6A0-1ADFCABF5E23}" type="datetimeFigureOut">
              <a:rPr lang="en-US" smtClean="0"/>
              <a:t>12-10-15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633FA-BF46-7842-BC9F-FEAE0AC5C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140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349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Morphology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Languages combine “elements” to form meaning</a:t>
            </a:r>
          </a:p>
          <a:p>
            <a:r>
              <a:rPr lang="en-CA" dirty="0" smtClean="0">
                <a:latin typeface="Century Gothic"/>
                <a:cs typeface="Century Gothic"/>
              </a:rPr>
              <a:t>Morphology- </a:t>
            </a:r>
            <a:r>
              <a:rPr lang="en-CA" dirty="0" smtClean="0">
                <a:latin typeface="Century Gothic"/>
                <a:cs typeface="Century Gothic"/>
              </a:rPr>
              <a:t>“The analysis of the structure of words.”</a:t>
            </a:r>
          </a:p>
          <a:p>
            <a:r>
              <a:rPr lang="en-CA" i="1" dirty="0" smtClean="0">
                <a:latin typeface="Century Gothic"/>
                <a:cs typeface="Century Gothic"/>
              </a:rPr>
              <a:t>Morpheme</a:t>
            </a:r>
          </a:p>
          <a:p>
            <a:pPr lvl="1"/>
            <a:r>
              <a:rPr lang="en-CA" dirty="0" smtClean="0">
                <a:latin typeface="Century Gothic"/>
                <a:cs typeface="Century Gothic"/>
              </a:rPr>
              <a:t>“Minimal unit of grammatical function”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building blocs used to form meaning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Words, sentences</a:t>
            </a:r>
          </a:p>
          <a:p>
            <a:pPr lvl="1"/>
            <a:endParaRPr lang="en-CA" dirty="0" smtClean="0"/>
          </a:p>
          <a:p>
            <a:endParaRPr lang="en-C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341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Morphemes vs. Words</a:t>
            </a:r>
            <a:endParaRPr lang="en-US" dirty="0">
              <a:latin typeface="Century Gothic"/>
              <a:cs typeface="Century Gothic"/>
            </a:endParaRPr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13240"/>
            <a:ext cx="8451530" cy="435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22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Identifying morphemes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/>
              <a:t>Is a word </a:t>
            </a:r>
            <a:r>
              <a:rPr lang="en-CA" sz="2800" dirty="0" err="1" smtClean="0"/>
              <a:t>monomorphemic</a:t>
            </a:r>
            <a:r>
              <a:rPr lang="en-CA" sz="2800" dirty="0" smtClean="0"/>
              <a:t> or morphologically complex?</a:t>
            </a:r>
          </a:p>
          <a:p>
            <a:endParaRPr lang="en-CA" sz="1100" dirty="0" smtClean="0"/>
          </a:p>
          <a:p>
            <a:pPr>
              <a:buNone/>
            </a:pPr>
            <a:endParaRPr lang="en-CA" sz="800" dirty="0" smtClean="0"/>
          </a:p>
          <a:p>
            <a:r>
              <a:rPr lang="en-CA" sz="2600" dirty="0" smtClean="0"/>
              <a:t>Questions to ask:</a:t>
            </a:r>
          </a:p>
          <a:p>
            <a:endParaRPr lang="en-CA" sz="1100" dirty="0" smtClean="0"/>
          </a:p>
          <a:p>
            <a:pPr lvl="1"/>
            <a:r>
              <a:rPr lang="en-CA" sz="2200" dirty="0" smtClean="0"/>
              <a:t>Can the word be broken down any further into smaller meaning and grammatical functions?</a:t>
            </a:r>
          </a:p>
          <a:p>
            <a:pPr lvl="1"/>
            <a:endParaRPr lang="en-CA" sz="1200" dirty="0" smtClean="0"/>
          </a:p>
          <a:p>
            <a:pPr lvl="1"/>
            <a:r>
              <a:rPr lang="en-CA" sz="2200" dirty="0" smtClean="0"/>
              <a:t>Are some parts of the word found in other contexts with a similar form and meaning?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976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CA" sz="2600" dirty="0" smtClean="0">
                <a:latin typeface="Century Gothic"/>
                <a:cs typeface="Century Gothic"/>
              </a:rPr>
              <a:t>E.g. “singer”</a:t>
            </a:r>
          </a:p>
          <a:p>
            <a:pPr>
              <a:buNone/>
            </a:pPr>
            <a:endParaRPr lang="en-CA" sz="1000" dirty="0" smtClean="0">
              <a:latin typeface="Century Gothic"/>
              <a:cs typeface="Century Gothic"/>
            </a:endParaRPr>
          </a:p>
          <a:p>
            <a:r>
              <a:rPr lang="en-CA" sz="2600" dirty="0" smtClean="0">
                <a:latin typeface="Century Gothic"/>
                <a:cs typeface="Century Gothic"/>
              </a:rPr>
              <a:t>Meanings</a:t>
            </a:r>
          </a:p>
          <a:p>
            <a:pPr lvl="1"/>
            <a:r>
              <a:rPr lang="en-CA" sz="2200" dirty="0" smtClean="0">
                <a:latin typeface="Century Gothic"/>
                <a:cs typeface="Century Gothic"/>
              </a:rPr>
              <a:t>Sing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to utter a series of words or sounds in musical tones</a:t>
            </a:r>
          </a:p>
          <a:p>
            <a:pPr lvl="1"/>
            <a:r>
              <a:rPr lang="en-CA" sz="2200" dirty="0" smtClean="0">
                <a:latin typeface="Century Gothic"/>
                <a:cs typeface="Century Gothic"/>
              </a:rPr>
              <a:t> -</a:t>
            </a:r>
            <a:r>
              <a:rPr lang="en-CA" sz="2200" dirty="0" err="1" smtClean="0">
                <a:latin typeface="Century Gothic"/>
                <a:cs typeface="Century Gothic"/>
              </a:rPr>
              <a:t>er</a:t>
            </a:r>
            <a:endParaRPr lang="en-CA" sz="2200" dirty="0" smtClean="0">
              <a:latin typeface="Century Gothic"/>
              <a:cs typeface="Century Gothic"/>
            </a:endParaRP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someone who...</a:t>
            </a:r>
          </a:p>
          <a:p>
            <a:pPr lvl="1"/>
            <a:endParaRPr lang="en-CA" sz="1100" dirty="0" smtClean="0">
              <a:latin typeface="Century Gothic"/>
              <a:cs typeface="Century Gothic"/>
            </a:endParaRPr>
          </a:p>
          <a:p>
            <a:r>
              <a:rPr lang="en-CA" sz="2600" dirty="0" smtClean="0">
                <a:latin typeface="Century Gothic"/>
                <a:cs typeface="Century Gothic"/>
              </a:rPr>
              <a:t>Forms found in other contexts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Sing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e.g. sing, singer, singing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-</a:t>
            </a:r>
            <a:r>
              <a:rPr lang="en-CA" sz="2400" dirty="0" err="1" smtClean="0">
                <a:latin typeface="Century Gothic"/>
                <a:cs typeface="Century Gothic"/>
              </a:rPr>
              <a:t>er</a:t>
            </a:r>
            <a:endParaRPr lang="en-CA" sz="2400" dirty="0" smtClean="0">
              <a:latin typeface="Century Gothic"/>
              <a:cs typeface="Century Gothic"/>
            </a:endParaRP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e.g. dancer, writer, teacher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742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CA" sz="2600" dirty="0" smtClean="0">
                <a:latin typeface="Century Gothic"/>
                <a:cs typeface="Century Gothic"/>
              </a:rPr>
              <a:t>E.g. “quickly”</a:t>
            </a:r>
          </a:p>
          <a:p>
            <a:pPr>
              <a:buNone/>
            </a:pPr>
            <a:endParaRPr lang="en-CA" sz="1000" dirty="0" smtClean="0">
              <a:latin typeface="Century Gothic"/>
              <a:cs typeface="Century Gothic"/>
            </a:endParaRPr>
          </a:p>
          <a:p>
            <a:r>
              <a:rPr lang="en-CA" sz="2600" dirty="0" smtClean="0">
                <a:latin typeface="Century Gothic"/>
                <a:cs typeface="Century Gothic"/>
              </a:rPr>
              <a:t>Meanings</a:t>
            </a:r>
          </a:p>
          <a:p>
            <a:pPr lvl="1"/>
            <a:r>
              <a:rPr lang="en-CA" sz="2200" dirty="0" smtClean="0">
                <a:latin typeface="Century Gothic"/>
                <a:cs typeface="Century Gothic"/>
              </a:rPr>
              <a:t>quick</a:t>
            </a:r>
          </a:p>
          <a:p>
            <a:pPr lvl="2"/>
            <a:r>
              <a:rPr lang="en-US" sz="2000" dirty="0" smtClean="0">
                <a:latin typeface="Century Gothic"/>
                <a:cs typeface="Century Gothic"/>
              </a:rPr>
              <a:t>with speed</a:t>
            </a:r>
            <a:endParaRPr lang="en-CA" sz="2000" dirty="0" smtClean="0">
              <a:latin typeface="Century Gothic"/>
              <a:cs typeface="Century Gothic"/>
            </a:endParaRPr>
          </a:p>
          <a:p>
            <a:pPr lvl="1"/>
            <a:r>
              <a:rPr lang="en-CA" sz="2200" dirty="0" smtClean="0">
                <a:latin typeface="Century Gothic"/>
                <a:cs typeface="Century Gothic"/>
              </a:rPr>
              <a:t>-</a:t>
            </a:r>
            <a:r>
              <a:rPr lang="en-CA" sz="2200" dirty="0" err="1" smtClean="0">
                <a:latin typeface="Century Gothic"/>
                <a:cs typeface="Century Gothic"/>
              </a:rPr>
              <a:t>ly</a:t>
            </a:r>
            <a:endParaRPr lang="en-CA" sz="2200" dirty="0" smtClean="0">
              <a:latin typeface="Century Gothic"/>
              <a:cs typeface="Century Gothic"/>
            </a:endParaRP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manner, way of being</a:t>
            </a:r>
          </a:p>
          <a:p>
            <a:pPr lvl="1"/>
            <a:endParaRPr lang="en-CA" sz="1800" dirty="0" smtClean="0">
              <a:latin typeface="Century Gothic"/>
              <a:cs typeface="Century Gothic"/>
            </a:endParaRPr>
          </a:p>
          <a:p>
            <a:r>
              <a:rPr lang="en-CA" sz="2600" dirty="0" smtClean="0">
                <a:latin typeface="Century Gothic"/>
                <a:cs typeface="Century Gothic"/>
              </a:rPr>
              <a:t>Forms found in other contexts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quick</a:t>
            </a: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quick, quicker, quickest</a:t>
            </a:r>
          </a:p>
          <a:p>
            <a:pPr lvl="1"/>
            <a:r>
              <a:rPr lang="en-CA" sz="2400" dirty="0" smtClean="0">
                <a:latin typeface="Century Gothic"/>
                <a:cs typeface="Century Gothic"/>
              </a:rPr>
              <a:t>-</a:t>
            </a:r>
            <a:r>
              <a:rPr lang="en-CA" sz="2400" dirty="0" err="1" smtClean="0">
                <a:latin typeface="Century Gothic"/>
                <a:cs typeface="Century Gothic"/>
              </a:rPr>
              <a:t>ly</a:t>
            </a:r>
            <a:endParaRPr lang="en-CA" sz="2400" dirty="0" smtClean="0">
              <a:latin typeface="Century Gothic"/>
              <a:cs typeface="Century Gothic"/>
            </a:endParaRPr>
          </a:p>
          <a:p>
            <a:pPr lvl="2"/>
            <a:r>
              <a:rPr lang="en-CA" sz="2200" dirty="0" smtClean="0">
                <a:latin typeface="Century Gothic"/>
                <a:cs typeface="Century Gothic"/>
              </a:rPr>
              <a:t>slowly, plainly, openly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941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888" y="1490165"/>
            <a:ext cx="8208912" cy="4517619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85242"/>
          </a:xfrm>
        </p:spPr>
        <p:txBody>
          <a:bodyPr>
            <a:normAutofit/>
          </a:bodyPr>
          <a:lstStyle/>
          <a:p>
            <a:r>
              <a:rPr lang="en-CA" sz="4000" dirty="0" smtClean="0">
                <a:latin typeface="Century Gothic"/>
                <a:cs typeface="Century Gothic"/>
              </a:rPr>
              <a:t>Types of morphemes</a:t>
            </a:r>
            <a:endParaRPr lang="en-CA" sz="4000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648264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Types of Morphemes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>
                <a:latin typeface="Century Gothic"/>
                <a:cs typeface="Century Gothic"/>
              </a:rPr>
              <a:t>Root vs. stem</a:t>
            </a:r>
          </a:p>
          <a:p>
            <a:pPr lvl="1"/>
            <a:endParaRPr lang="en-CA" sz="1400" dirty="0" smtClean="0">
              <a:latin typeface="Century Gothic"/>
              <a:cs typeface="Century Gothic"/>
            </a:endParaRPr>
          </a:p>
          <a:p>
            <a:pPr marL="876300" lvl="2" indent="0">
              <a:buNone/>
            </a:pPr>
            <a:r>
              <a:rPr lang="en-CA" sz="2000" dirty="0" smtClean="0">
                <a:latin typeface="Century Gothic"/>
                <a:cs typeface="Century Gothic"/>
              </a:rPr>
              <a:t>E.g.</a:t>
            </a:r>
          </a:p>
          <a:p>
            <a:pPr marL="876300" lvl="2" indent="0">
              <a:buNone/>
            </a:pPr>
            <a:r>
              <a:rPr lang="en-CA" sz="2000" dirty="0" smtClean="0">
                <a:latin typeface="Century Gothic"/>
                <a:cs typeface="Century Gothic"/>
              </a:rPr>
              <a:t>           Stem</a:t>
            </a:r>
          </a:p>
          <a:p>
            <a:pPr marL="876300" lvl="2" indent="0">
              <a:buNone/>
            </a:pPr>
            <a:r>
              <a:rPr lang="en-CA" sz="2000" dirty="0" smtClean="0">
                <a:latin typeface="Century Gothic"/>
                <a:cs typeface="Century Gothic"/>
              </a:rPr>
              <a:t>    Root</a:t>
            </a:r>
          </a:p>
          <a:p>
            <a:pPr marL="876300" lvl="2" indent="0">
              <a:buNone/>
            </a:pPr>
            <a:endParaRPr lang="en-CA" sz="200" dirty="0" smtClean="0">
              <a:latin typeface="Century Gothic"/>
              <a:cs typeface="Century Gothic"/>
            </a:endParaRPr>
          </a:p>
          <a:p>
            <a:pPr lvl="2"/>
            <a:r>
              <a:rPr lang="en-CA" dirty="0" smtClean="0">
                <a:latin typeface="Century Gothic"/>
                <a:cs typeface="Century Gothic"/>
              </a:rPr>
              <a:t>Care + less + ness</a:t>
            </a:r>
          </a:p>
          <a:p>
            <a:pPr lvl="2"/>
            <a:endParaRPr lang="en-CA" sz="800" dirty="0" smtClean="0">
              <a:latin typeface="Century Gothic"/>
              <a:cs typeface="Century Gothic"/>
            </a:endParaRPr>
          </a:p>
          <a:p>
            <a:pPr marL="1390650" lvl="4" indent="0">
              <a:buNone/>
            </a:pPr>
            <a:r>
              <a:rPr lang="en-CA" sz="1800" dirty="0" smtClean="0">
                <a:latin typeface="Century Gothic"/>
                <a:cs typeface="Century Gothic"/>
              </a:rPr>
              <a:t>free		bound </a:t>
            </a:r>
            <a:endParaRPr lang="en-CA" dirty="0" smtClean="0">
              <a:latin typeface="Century Gothic"/>
              <a:cs typeface="Century Gothic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432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Free morphemes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888" y="1653125"/>
            <a:ext cx="8208912" cy="43066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72172" y="100778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235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Century Gothic"/>
                <a:cs typeface="Century Gothic"/>
              </a:rPr>
              <a:t>Bound morphemes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>
                <a:latin typeface="Century Gothic"/>
                <a:cs typeface="Century Gothic"/>
              </a:rPr>
              <a:t>Derivational morphemes</a:t>
            </a:r>
          </a:p>
          <a:p>
            <a:pPr lvl="1"/>
            <a:r>
              <a:rPr lang="en-CA" dirty="0" smtClean="0">
                <a:latin typeface="Century Gothic"/>
                <a:cs typeface="Century Gothic"/>
              </a:rPr>
              <a:t>Creates new words</a:t>
            </a:r>
          </a:p>
          <a:p>
            <a:pPr lvl="0"/>
            <a:r>
              <a:rPr lang="en-GB" sz="2400" dirty="0" smtClean="0">
                <a:latin typeface="Century Gothic"/>
                <a:cs typeface="Century Gothic"/>
              </a:rPr>
              <a:t>Creates new words</a:t>
            </a:r>
          </a:p>
          <a:p>
            <a:pPr lvl="1"/>
            <a:r>
              <a:rPr lang="en-GB" sz="2200" dirty="0" smtClean="0">
                <a:latin typeface="Century Gothic"/>
                <a:cs typeface="Century Gothic"/>
              </a:rPr>
              <a:t>May involves a change of word class:</a:t>
            </a:r>
          </a:p>
          <a:p>
            <a:pPr lvl="0">
              <a:buNone/>
            </a:pPr>
            <a:r>
              <a:rPr lang="en-GB" sz="2000" dirty="0" smtClean="0">
                <a:latin typeface="Century Gothic"/>
                <a:cs typeface="Century Gothic"/>
              </a:rPr>
              <a:t>		E.g.</a:t>
            </a:r>
            <a:endParaRPr lang="en-US" sz="2000" dirty="0" smtClean="0">
              <a:latin typeface="Century Gothic"/>
              <a:cs typeface="Century Gothic"/>
            </a:endParaRPr>
          </a:p>
          <a:p>
            <a:pPr lvl="2"/>
            <a:r>
              <a:rPr lang="de-DE" sz="2000" dirty="0" err="1" smtClean="0">
                <a:latin typeface="Century Gothic"/>
                <a:cs typeface="Century Gothic"/>
              </a:rPr>
              <a:t>adjective</a:t>
            </a:r>
            <a:r>
              <a:rPr lang="de-DE" sz="2000" dirty="0" smtClean="0">
                <a:latin typeface="Century Gothic"/>
                <a:cs typeface="Century Gothic"/>
              </a:rPr>
              <a:t> </a:t>
            </a:r>
            <a:r>
              <a:rPr lang="en-GB" sz="2000" dirty="0" smtClean="0">
                <a:latin typeface="Century Gothic"/>
                <a:cs typeface="Century Gothic"/>
                <a:sym typeface="Symbol"/>
              </a:rPr>
              <a:t></a:t>
            </a:r>
            <a:r>
              <a:rPr lang="de-DE" sz="2000" dirty="0" smtClean="0">
                <a:latin typeface="Century Gothic"/>
                <a:cs typeface="Century Gothic"/>
              </a:rPr>
              <a:t> </a:t>
            </a:r>
            <a:r>
              <a:rPr lang="de-DE" sz="2000" dirty="0" err="1" smtClean="0">
                <a:latin typeface="Century Gothic"/>
                <a:cs typeface="Century Gothic"/>
              </a:rPr>
              <a:t>noun</a:t>
            </a:r>
            <a:r>
              <a:rPr lang="de-DE" sz="2000" dirty="0" smtClean="0">
                <a:latin typeface="Century Gothic"/>
                <a:cs typeface="Century Gothic"/>
              </a:rPr>
              <a:t>	soft – </a:t>
            </a:r>
            <a:r>
              <a:rPr lang="de-DE" sz="2000" dirty="0" err="1" smtClean="0">
                <a:latin typeface="Century Gothic"/>
                <a:cs typeface="Century Gothic"/>
              </a:rPr>
              <a:t>soft</a:t>
            </a:r>
            <a:r>
              <a:rPr lang="de-DE" sz="2000" u="sng" dirty="0" err="1" smtClean="0">
                <a:latin typeface="Century Gothic"/>
                <a:cs typeface="Century Gothic"/>
              </a:rPr>
              <a:t>ness</a:t>
            </a:r>
            <a:r>
              <a:rPr lang="de-DE" sz="2000" dirty="0" smtClean="0">
                <a:latin typeface="Century Gothic"/>
                <a:cs typeface="Century Gothic"/>
              </a:rPr>
              <a:t>; </a:t>
            </a:r>
            <a:endParaRPr lang="en-US" sz="2000" dirty="0" smtClean="0">
              <a:latin typeface="Century Gothic"/>
              <a:cs typeface="Century Gothic"/>
            </a:endParaRPr>
          </a:p>
          <a:p>
            <a:pPr lvl="2"/>
            <a:r>
              <a:rPr lang="de-DE" sz="2000" dirty="0" err="1" smtClean="0">
                <a:latin typeface="Century Gothic"/>
                <a:cs typeface="Century Gothic"/>
              </a:rPr>
              <a:t>noun</a:t>
            </a:r>
            <a:r>
              <a:rPr lang="de-DE" sz="2000" dirty="0" smtClean="0">
                <a:latin typeface="Century Gothic"/>
                <a:cs typeface="Century Gothic"/>
              </a:rPr>
              <a:t> </a:t>
            </a:r>
            <a:r>
              <a:rPr lang="en-GB" sz="2000" dirty="0" smtClean="0">
                <a:latin typeface="Century Gothic"/>
                <a:cs typeface="Century Gothic"/>
                <a:sym typeface="Symbol"/>
              </a:rPr>
              <a:t></a:t>
            </a:r>
            <a:r>
              <a:rPr lang="de-DE" sz="2000" dirty="0" smtClean="0">
                <a:latin typeface="Century Gothic"/>
                <a:cs typeface="Century Gothic"/>
              </a:rPr>
              <a:t> </a:t>
            </a:r>
            <a:r>
              <a:rPr lang="de-DE" sz="2000" dirty="0" err="1" smtClean="0">
                <a:latin typeface="Century Gothic"/>
                <a:cs typeface="Century Gothic"/>
              </a:rPr>
              <a:t>adjective</a:t>
            </a:r>
            <a:r>
              <a:rPr lang="de-DE" sz="2000" dirty="0" smtClean="0">
                <a:latin typeface="Century Gothic"/>
                <a:cs typeface="Century Gothic"/>
              </a:rPr>
              <a:t>	taste – </a:t>
            </a:r>
            <a:r>
              <a:rPr lang="de-DE" sz="2000" dirty="0" err="1" smtClean="0">
                <a:latin typeface="Century Gothic"/>
                <a:cs typeface="Century Gothic"/>
              </a:rPr>
              <a:t>taste</a:t>
            </a:r>
            <a:r>
              <a:rPr lang="de-DE" sz="2000" u="sng" dirty="0" err="1" smtClean="0">
                <a:latin typeface="Century Gothic"/>
                <a:cs typeface="Century Gothic"/>
              </a:rPr>
              <a:t>less</a:t>
            </a:r>
            <a:r>
              <a:rPr lang="de-DE" sz="2000" dirty="0" smtClean="0">
                <a:latin typeface="Century Gothic"/>
                <a:cs typeface="Century Gothic"/>
              </a:rPr>
              <a:t>; </a:t>
            </a:r>
            <a:r>
              <a:rPr lang="de-DE" sz="2000" dirty="0" err="1" smtClean="0">
                <a:latin typeface="Century Gothic"/>
                <a:cs typeface="Century Gothic"/>
              </a:rPr>
              <a:t>love</a:t>
            </a:r>
            <a:r>
              <a:rPr lang="de-DE" sz="2000" dirty="0" smtClean="0">
                <a:latin typeface="Century Gothic"/>
                <a:cs typeface="Century Gothic"/>
              </a:rPr>
              <a:t> – </a:t>
            </a:r>
            <a:r>
              <a:rPr lang="de-DE" sz="2000" dirty="0" err="1" smtClean="0">
                <a:latin typeface="Century Gothic"/>
                <a:cs typeface="Century Gothic"/>
              </a:rPr>
              <a:t>love</a:t>
            </a:r>
            <a:r>
              <a:rPr lang="de-DE" sz="2000" u="sng" dirty="0" err="1" smtClean="0">
                <a:latin typeface="Century Gothic"/>
                <a:cs typeface="Century Gothic"/>
              </a:rPr>
              <a:t>ly</a:t>
            </a:r>
            <a:endParaRPr lang="en-US" sz="2000" u="sng" dirty="0" smtClean="0">
              <a:latin typeface="Century Gothic"/>
              <a:cs typeface="Century Gothic"/>
            </a:endParaRPr>
          </a:p>
          <a:p>
            <a:pPr lvl="2"/>
            <a:r>
              <a:rPr lang="de-DE" sz="2000" dirty="0" err="1" smtClean="0">
                <a:latin typeface="Century Gothic"/>
                <a:cs typeface="Century Gothic"/>
              </a:rPr>
              <a:t>verb</a:t>
            </a:r>
            <a:r>
              <a:rPr lang="de-DE" sz="2000" dirty="0" smtClean="0">
                <a:latin typeface="Century Gothic"/>
                <a:cs typeface="Century Gothic"/>
              </a:rPr>
              <a:t> </a:t>
            </a:r>
            <a:r>
              <a:rPr lang="en-GB" sz="2000" dirty="0" smtClean="0">
                <a:latin typeface="Century Gothic"/>
                <a:cs typeface="Century Gothic"/>
                <a:sym typeface="Symbol"/>
              </a:rPr>
              <a:t></a:t>
            </a:r>
            <a:r>
              <a:rPr lang="de-DE" sz="2000" dirty="0" smtClean="0">
                <a:latin typeface="Century Gothic"/>
                <a:cs typeface="Century Gothic"/>
              </a:rPr>
              <a:t> </a:t>
            </a:r>
            <a:r>
              <a:rPr lang="de-DE" sz="2000" dirty="0" err="1" smtClean="0">
                <a:latin typeface="Century Gothic"/>
                <a:cs typeface="Century Gothic"/>
              </a:rPr>
              <a:t>noun</a:t>
            </a:r>
            <a:r>
              <a:rPr lang="de-DE" sz="2000" dirty="0" smtClean="0">
                <a:latin typeface="Century Gothic"/>
                <a:cs typeface="Century Gothic"/>
              </a:rPr>
              <a:t>		</a:t>
            </a:r>
            <a:r>
              <a:rPr lang="de-DE" sz="2000" dirty="0" err="1" smtClean="0">
                <a:latin typeface="Century Gothic"/>
                <a:cs typeface="Century Gothic"/>
              </a:rPr>
              <a:t>pay</a:t>
            </a:r>
            <a:r>
              <a:rPr lang="de-DE" sz="2000" dirty="0" smtClean="0">
                <a:latin typeface="Century Gothic"/>
                <a:cs typeface="Century Gothic"/>
              </a:rPr>
              <a:t> – </a:t>
            </a:r>
            <a:r>
              <a:rPr lang="de-DE" sz="2000" dirty="0" err="1" smtClean="0">
                <a:latin typeface="Century Gothic"/>
                <a:cs typeface="Century Gothic"/>
              </a:rPr>
              <a:t>pay</a:t>
            </a:r>
            <a:r>
              <a:rPr lang="de-DE" sz="2000" u="sng" dirty="0" err="1" smtClean="0">
                <a:latin typeface="Century Gothic"/>
                <a:cs typeface="Century Gothic"/>
              </a:rPr>
              <a:t>ment</a:t>
            </a:r>
            <a:r>
              <a:rPr lang="de-DE" sz="2000" dirty="0" smtClean="0">
                <a:latin typeface="Century Gothic"/>
                <a:cs typeface="Century Gothic"/>
              </a:rPr>
              <a:t>; </a:t>
            </a:r>
            <a:r>
              <a:rPr lang="de-DE" sz="2000" dirty="0" err="1" smtClean="0">
                <a:latin typeface="Century Gothic"/>
                <a:cs typeface="Century Gothic"/>
              </a:rPr>
              <a:t>teach</a:t>
            </a:r>
            <a:r>
              <a:rPr lang="de-DE" sz="2000" dirty="0" smtClean="0">
                <a:latin typeface="Century Gothic"/>
                <a:cs typeface="Century Gothic"/>
              </a:rPr>
              <a:t> - </a:t>
            </a:r>
            <a:r>
              <a:rPr lang="de-DE" sz="2000" dirty="0" err="1" smtClean="0">
                <a:latin typeface="Century Gothic"/>
                <a:cs typeface="Century Gothic"/>
              </a:rPr>
              <a:t>teach</a:t>
            </a:r>
            <a:r>
              <a:rPr lang="de-DE" sz="2000" u="sng" dirty="0" err="1" smtClean="0">
                <a:latin typeface="Century Gothic"/>
                <a:cs typeface="Century Gothic"/>
              </a:rPr>
              <a:t>er</a:t>
            </a:r>
            <a:endParaRPr lang="de-DE" sz="2000" u="sng" dirty="0" smtClean="0">
              <a:latin typeface="Century Gothic"/>
              <a:cs typeface="Century Gothic"/>
            </a:endParaRPr>
          </a:p>
          <a:p>
            <a:pPr lvl="2"/>
            <a:endParaRPr lang="de-DE" sz="800" u="sng" dirty="0" smtClean="0">
              <a:latin typeface="Century Gothic"/>
              <a:cs typeface="Century Gothic"/>
            </a:endParaRPr>
          </a:p>
          <a:p>
            <a:pPr lvl="1"/>
            <a:r>
              <a:rPr lang="de-DE" sz="2200" dirty="0" err="1" smtClean="0">
                <a:latin typeface="Century Gothic"/>
                <a:cs typeface="Century Gothic"/>
              </a:rPr>
              <a:t>No</a:t>
            </a:r>
            <a:r>
              <a:rPr lang="de-DE" sz="2200" dirty="0" smtClean="0">
                <a:latin typeface="Century Gothic"/>
                <a:cs typeface="Century Gothic"/>
              </a:rPr>
              <a:t> </a:t>
            </a:r>
            <a:r>
              <a:rPr lang="de-DE" sz="2200" dirty="0" err="1" smtClean="0">
                <a:latin typeface="Century Gothic"/>
                <a:cs typeface="Century Gothic"/>
              </a:rPr>
              <a:t>change</a:t>
            </a:r>
            <a:endParaRPr lang="de-DE" sz="2200" dirty="0" smtClean="0">
              <a:latin typeface="Century Gothic"/>
              <a:cs typeface="Century Gothic"/>
            </a:endParaRPr>
          </a:p>
          <a:p>
            <a:pPr lvl="2"/>
            <a:r>
              <a:rPr lang="de-DE" sz="2000" dirty="0" smtClean="0">
                <a:latin typeface="Century Gothic"/>
                <a:cs typeface="Century Gothic"/>
              </a:rPr>
              <a:t>E.g. legal – </a:t>
            </a:r>
            <a:r>
              <a:rPr lang="de-DE" sz="2000" u="sng" dirty="0" smtClean="0">
                <a:latin typeface="Century Gothic"/>
                <a:cs typeface="Century Gothic"/>
              </a:rPr>
              <a:t>il</a:t>
            </a:r>
            <a:r>
              <a:rPr lang="de-DE" sz="2000" dirty="0" smtClean="0">
                <a:latin typeface="Century Gothic"/>
                <a:cs typeface="Century Gothic"/>
              </a:rPr>
              <a:t>legal; do – </a:t>
            </a:r>
            <a:r>
              <a:rPr lang="de-DE" sz="2000" u="sng" dirty="0" err="1" smtClean="0">
                <a:latin typeface="Century Gothic"/>
                <a:cs typeface="Century Gothic"/>
              </a:rPr>
              <a:t>un</a:t>
            </a:r>
            <a:r>
              <a:rPr lang="de-DE" sz="2000" dirty="0" err="1" smtClean="0">
                <a:latin typeface="Century Gothic"/>
                <a:cs typeface="Century Gothic"/>
              </a:rPr>
              <a:t>do</a:t>
            </a:r>
            <a:r>
              <a:rPr lang="de-DE" sz="2000" dirty="0" smtClean="0">
                <a:latin typeface="Century Gothic"/>
                <a:cs typeface="Century Gothic"/>
              </a:rPr>
              <a:t>; </a:t>
            </a:r>
            <a:r>
              <a:rPr lang="de-DE" sz="2000" dirty="0" err="1" smtClean="0">
                <a:latin typeface="Century Gothic"/>
                <a:cs typeface="Century Gothic"/>
              </a:rPr>
              <a:t>wife</a:t>
            </a:r>
            <a:r>
              <a:rPr lang="de-DE" sz="2000" dirty="0" smtClean="0">
                <a:latin typeface="Century Gothic"/>
                <a:cs typeface="Century Gothic"/>
              </a:rPr>
              <a:t> – ex-</a:t>
            </a:r>
            <a:r>
              <a:rPr lang="de-DE" sz="2000" dirty="0" err="1" smtClean="0">
                <a:latin typeface="Century Gothic"/>
                <a:cs typeface="Century Gothic"/>
              </a:rPr>
              <a:t>wife</a:t>
            </a:r>
            <a:r>
              <a:rPr lang="de-DE" sz="2000" dirty="0" smtClean="0">
                <a:latin typeface="Century Gothic"/>
                <a:cs typeface="Century Gothic"/>
              </a:rPr>
              <a:t>; etc.</a:t>
            </a:r>
          </a:p>
          <a:p>
            <a:pPr lvl="2"/>
            <a:endParaRPr lang="de-DE" sz="2000" dirty="0" smtClean="0">
              <a:latin typeface="Century Gothic"/>
              <a:cs typeface="Century Gothic"/>
            </a:endParaRPr>
          </a:p>
          <a:p>
            <a:pPr lvl="1"/>
            <a:r>
              <a:rPr lang="de-DE" sz="2200" dirty="0" err="1" smtClean="0">
                <a:latin typeface="Century Gothic"/>
                <a:cs typeface="Century Gothic"/>
              </a:rPr>
              <a:t>Prefix</a:t>
            </a:r>
            <a:endParaRPr lang="de-DE" sz="2200" dirty="0" smtClean="0">
              <a:latin typeface="Century Gothic"/>
              <a:cs typeface="Century Gothic"/>
            </a:endParaRPr>
          </a:p>
          <a:p>
            <a:pPr lvl="2"/>
            <a:r>
              <a:rPr lang="de-DE" sz="2000" dirty="0" smtClean="0">
                <a:latin typeface="Century Gothic"/>
                <a:cs typeface="Century Gothic"/>
              </a:rPr>
              <a:t>Re-, </a:t>
            </a:r>
            <a:r>
              <a:rPr lang="de-DE" sz="2000" dirty="0" err="1" smtClean="0">
                <a:latin typeface="Century Gothic"/>
                <a:cs typeface="Century Gothic"/>
              </a:rPr>
              <a:t>pre</a:t>
            </a:r>
            <a:r>
              <a:rPr lang="de-DE" sz="2000" dirty="0" smtClean="0">
                <a:latin typeface="Century Gothic"/>
                <a:cs typeface="Century Gothic"/>
              </a:rPr>
              <a:t>-, ex-, </a:t>
            </a:r>
            <a:r>
              <a:rPr lang="de-DE" sz="2000" dirty="0" err="1" smtClean="0">
                <a:latin typeface="Century Gothic"/>
                <a:cs typeface="Century Gothic"/>
              </a:rPr>
              <a:t>co</a:t>
            </a:r>
            <a:r>
              <a:rPr lang="de-DE" sz="2000" dirty="0" smtClean="0">
                <a:latin typeface="Century Gothic"/>
                <a:cs typeface="Century Gothic"/>
              </a:rPr>
              <a:t>-, </a:t>
            </a:r>
            <a:r>
              <a:rPr lang="de-DE" sz="2000" dirty="0" err="1" smtClean="0">
                <a:latin typeface="Century Gothic"/>
                <a:cs typeface="Century Gothic"/>
              </a:rPr>
              <a:t>un</a:t>
            </a:r>
            <a:r>
              <a:rPr lang="de-DE" sz="2000" dirty="0" smtClean="0">
                <a:latin typeface="Century Gothic"/>
                <a:cs typeface="Century Gothic"/>
              </a:rPr>
              <a:t>-, etc.</a:t>
            </a:r>
            <a:endParaRPr lang="en-US" sz="2000" dirty="0" smtClean="0">
              <a:latin typeface="Century Gothic"/>
              <a:cs typeface="Century Gothic"/>
            </a:endParaRPr>
          </a:p>
          <a:p>
            <a:pPr lvl="1"/>
            <a:r>
              <a:rPr lang="de-DE" sz="2200" dirty="0" smtClean="0">
                <a:latin typeface="Century Gothic"/>
                <a:cs typeface="Century Gothic"/>
              </a:rPr>
              <a:t>Suffix</a:t>
            </a:r>
          </a:p>
          <a:p>
            <a:pPr lvl="2"/>
            <a:r>
              <a:rPr lang="de-DE" sz="2000" dirty="0" smtClean="0">
                <a:latin typeface="Century Gothic"/>
                <a:cs typeface="Century Gothic"/>
              </a:rPr>
              <a:t>-</a:t>
            </a:r>
            <a:r>
              <a:rPr lang="de-DE" sz="2000" dirty="0" err="1" smtClean="0">
                <a:latin typeface="Century Gothic"/>
                <a:cs typeface="Century Gothic"/>
              </a:rPr>
              <a:t>ly</a:t>
            </a:r>
            <a:r>
              <a:rPr lang="de-DE" sz="2000" dirty="0" smtClean="0">
                <a:latin typeface="Century Gothic"/>
                <a:cs typeface="Century Gothic"/>
              </a:rPr>
              <a:t>, -ness, -</a:t>
            </a:r>
            <a:r>
              <a:rPr lang="de-DE" sz="2000" dirty="0" err="1" smtClean="0">
                <a:latin typeface="Century Gothic"/>
                <a:cs typeface="Century Gothic"/>
              </a:rPr>
              <a:t>ful</a:t>
            </a:r>
            <a:r>
              <a:rPr lang="de-DE" sz="2000" dirty="0" smtClean="0">
                <a:latin typeface="Century Gothic"/>
                <a:cs typeface="Century Gothic"/>
              </a:rPr>
              <a:t>, -</a:t>
            </a:r>
            <a:r>
              <a:rPr lang="de-DE" sz="2000" dirty="0" err="1" smtClean="0">
                <a:latin typeface="Century Gothic"/>
                <a:cs typeface="Century Gothic"/>
              </a:rPr>
              <a:t>ment</a:t>
            </a:r>
            <a:r>
              <a:rPr lang="de-DE" sz="2000" dirty="0" smtClean="0">
                <a:latin typeface="Century Gothic"/>
                <a:cs typeface="Century Gothic"/>
              </a:rPr>
              <a:t>, -</a:t>
            </a:r>
            <a:r>
              <a:rPr lang="de-DE" sz="2000" dirty="0" err="1" smtClean="0">
                <a:latin typeface="Century Gothic"/>
                <a:cs typeface="Century Gothic"/>
              </a:rPr>
              <a:t>less</a:t>
            </a:r>
            <a:r>
              <a:rPr lang="de-DE" sz="2000" dirty="0" smtClean="0">
                <a:latin typeface="Century Gothic"/>
                <a:cs typeface="Century Gothic"/>
              </a:rPr>
              <a:t>, -</a:t>
            </a:r>
            <a:r>
              <a:rPr lang="de-DE" sz="2000" dirty="0" err="1" smtClean="0">
                <a:latin typeface="Century Gothic"/>
                <a:cs typeface="Century Gothic"/>
              </a:rPr>
              <a:t>ish</a:t>
            </a:r>
            <a:r>
              <a:rPr lang="de-DE" sz="2000" dirty="0" smtClean="0">
                <a:latin typeface="Century Gothic"/>
                <a:cs typeface="Century Gothic"/>
              </a:rPr>
              <a:t>, er, etc.</a:t>
            </a:r>
          </a:p>
          <a:p>
            <a:pPr lvl="1"/>
            <a:endParaRPr lang="en-CA" dirty="0" smtClean="0">
              <a:latin typeface="Century Gothic"/>
              <a:cs typeface="Century Gothic"/>
            </a:endParaRPr>
          </a:p>
          <a:p>
            <a:endParaRPr lang="en-CA" dirty="0" smtClean="0">
              <a:latin typeface="Century Gothic"/>
              <a:cs typeface="Century Gothic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821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Century Gothic"/>
                <a:cs typeface="Century Gothic"/>
              </a:rPr>
              <a:t>Bound morphemes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>
                <a:latin typeface="Century Gothic"/>
                <a:cs typeface="Century Gothic"/>
              </a:rPr>
              <a:t>Inflectional morphemes</a:t>
            </a:r>
          </a:p>
          <a:p>
            <a:pPr lvl="1"/>
            <a:r>
              <a:rPr lang="en-CA" dirty="0" smtClean="0">
                <a:latin typeface="Century Gothic"/>
                <a:cs typeface="Century Gothic"/>
              </a:rPr>
              <a:t>Adds grammatical information to the same word</a:t>
            </a:r>
            <a:endParaRPr lang="en-US" dirty="0" smtClean="0">
              <a:latin typeface="Century Gothic"/>
              <a:cs typeface="Century Gothic"/>
            </a:endParaRPr>
          </a:p>
          <a:p>
            <a:pPr marL="447675" lvl="1" indent="-382588">
              <a:buSzPct val="80000"/>
              <a:buFont typeface="Wingdings 2" pitchFamily="18" charset="2"/>
              <a:buChar char=""/>
            </a:pPr>
            <a:r>
              <a:rPr lang="en-CA" dirty="0" smtClean="0">
                <a:latin typeface="Century Gothic"/>
                <a:cs typeface="Century Gothic"/>
              </a:rPr>
              <a:t>Adds grammatical information to a word</a:t>
            </a:r>
          </a:p>
          <a:p>
            <a:pPr lvl="2"/>
            <a:r>
              <a:rPr lang="en-CA" dirty="0" smtClean="0">
                <a:latin typeface="Century Gothic"/>
                <a:cs typeface="Century Gothic"/>
              </a:rPr>
              <a:t>Does not change the category</a:t>
            </a:r>
          </a:p>
          <a:p>
            <a:pPr lvl="1"/>
            <a:endParaRPr lang="en-CA" sz="1200" dirty="0" smtClean="0">
              <a:latin typeface="Century Gothic"/>
              <a:cs typeface="Century Gothic"/>
            </a:endParaRPr>
          </a:p>
          <a:p>
            <a:pPr lvl="1"/>
            <a:r>
              <a:rPr lang="en-CA" dirty="0" smtClean="0">
                <a:latin typeface="Century Gothic"/>
                <a:cs typeface="Century Gothic"/>
              </a:rPr>
              <a:t>8 inflectional morphemes in English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Plural			book</a:t>
            </a:r>
            <a:r>
              <a:rPr lang="en-CA" sz="2000" u="sng" dirty="0" smtClean="0">
                <a:latin typeface="Century Gothic"/>
                <a:cs typeface="Century Gothic"/>
              </a:rPr>
              <a:t>s</a:t>
            </a:r>
            <a:r>
              <a:rPr lang="en-CA" sz="2000" dirty="0" smtClean="0">
                <a:latin typeface="Century Gothic"/>
                <a:cs typeface="Century Gothic"/>
              </a:rPr>
              <a:t>; church</a:t>
            </a:r>
            <a:r>
              <a:rPr lang="en-CA" sz="2000" u="sng" dirty="0" smtClean="0">
                <a:latin typeface="Century Gothic"/>
                <a:cs typeface="Century Gothic"/>
              </a:rPr>
              <a:t>es</a:t>
            </a:r>
            <a:r>
              <a:rPr lang="en-CA" sz="2000" dirty="0" smtClean="0">
                <a:latin typeface="Century Gothic"/>
                <a:cs typeface="Century Gothic"/>
              </a:rPr>
              <a:t>; 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Possessive		John</a:t>
            </a:r>
            <a:r>
              <a:rPr lang="en-CA" sz="2000" b="1" dirty="0" smtClean="0">
                <a:latin typeface="Century Gothic"/>
                <a:cs typeface="Century Gothic"/>
              </a:rPr>
              <a:t>’s</a:t>
            </a:r>
          </a:p>
          <a:p>
            <a:pPr lvl="2"/>
            <a:endParaRPr lang="en-CA" sz="1000" b="1" dirty="0" smtClean="0">
              <a:latin typeface="Century Gothic"/>
              <a:cs typeface="Century Gothic"/>
            </a:endParaRP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Present participle	play</a:t>
            </a:r>
            <a:r>
              <a:rPr lang="en-CA" sz="2000" u="sng" dirty="0" smtClean="0">
                <a:latin typeface="Century Gothic"/>
                <a:cs typeface="Century Gothic"/>
              </a:rPr>
              <a:t>ing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3</a:t>
            </a:r>
            <a:r>
              <a:rPr lang="en-CA" sz="2000" baseline="30000" dirty="0" smtClean="0">
                <a:latin typeface="Century Gothic"/>
                <a:cs typeface="Century Gothic"/>
              </a:rPr>
              <a:t>rd</a:t>
            </a:r>
            <a:r>
              <a:rPr lang="en-CA" sz="2000" dirty="0" smtClean="0">
                <a:latin typeface="Century Gothic"/>
                <a:cs typeface="Century Gothic"/>
              </a:rPr>
              <a:t> person singular	she play</a:t>
            </a:r>
            <a:r>
              <a:rPr lang="en-CA" sz="2000" u="sng" dirty="0" smtClean="0">
                <a:latin typeface="Century Gothic"/>
                <a:cs typeface="Century Gothic"/>
              </a:rPr>
              <a:t>s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Past 			play</a:t>
            </a:r>
            <a:r>
              <a:rPr lang="en-CA" sz="2000" u="sng" dirty="0" smtClean="0">
                <a:latin typeface="Century Gothic"/>
                <a:cs typeface="Century Gothic"/>
              </a:rPr>
              <a:t>ed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Past participle	(have) tak</a:t>
            </a:r>
            <a:r>
              <a:rPr lang="en-CA" sz="2000" u="sng" dirty="0" smtClean="0">
                <a:latin typeface="Century Gothic"/>
                <a:cs typeface="Century Gothic"/>
              </a:rPr>
              <a:t>en,</a:t>
            </a:r>
            <a:r>
              <a:rPr lang="en-CA" sz="2000" dirty="0" smtClean="0">
                <a:latin typeface="Century Gothic"/>
                <a:cs typeface="Century Gothic"/>
              </a:rPr>
              <a:t> (have) play</a:t>
            </a:r>
            <a:r>
              <a:rPr lang="en-CA" sz="2000" u="sng" dirty="0" smtClean="0">
                <a:latin typeface="Century Gothic"/>
                <a:cs typeface="Century Gothic"/>
              </a:rPr>
              <a:t>ed</a:t>
            </a:r>
          </a:p>
          <a:p>
            <a:pPr lvl="2"/>
            <a:endParaRPr lang="en-CA" sz="1000" dirty="0" smtClean="0">
              <a:latin typeface="Century Gothic"/>
              <a:cs typeface="Century Gothic"/>
            </a:endParaRP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Comparative	fast</a:t>
            </a:r>
            <a:r>
              <a:rPr lang="en-CA" sz="2000" u="sng" dirty="0" smtClean="0">
                <a:latin typeface="Century Gothic"/>
                <a:cs typeface="Century Gothic"/>
              </a:rPr>
              <a:t>er</a:t>
            </a:r>
          </a:p>
          <a:p>
            <a:pPr lvl="2"/>
            <a:r>
              <a:rPr lang="en-CA" sz="2000" dirty="0" smtClean="0">
                <a:latin typeface="Century Gothic"/>
                <a:cs typeface="Century Gothic"/>
              </a:rPr>
              <a:t>Superlative		fast</a:t>
            </a:r>
            <a:r>
              <a:rPr lang="en-CA" sz="2000" u="sng" dirty="0" smtClean="0">
                <a:latin typeface="Century Gothic"/>
                <a:cs typeface="Century Gothic"/>
              </a:rPr>
              <a:t>est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72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79475" lvl="1" indent="-342900" fontAlgn="base">
              <a:lnSpc>
                <a:spcPct val="150000"/>
              </a:lnSpc>
              <a:spcAft>
                <a:spcPct val="0"/>
              </a:spcAft>
              <a:buClr>
                <a:schemeClr val="accent1"/>
              </a:buClr>
              <a:buSzPct val="95000"/>
              <a:buFontTx/>
              <a:buChar char="-"/>
              <a:defRPr/>
            </a:pPr>
            <a:r>
              <a:rPr lang="en-CA" sz="2400" dirty="0" smtClean="0">
                <a:latin typeface="Century Gothic"/>
                <a:cs typeface="Century Gothic"/>
              </a:rPr>
              <a:t>Julie</a:t>
            </a:r>
            <a:r>
              <a:rPr lang="en-CA" sz="2400" b="1" u="sng" dirty="0" smtClean="0">
                <a:latin typeface="Century Gothic"/>
                <a:cs typeface="Century Gothic"/>
              </a:rPr>
              <a:t>’s</a:t>
            </a:r>
            <a:r>
              <a:rPr lang="en-CA" sz="2400" b="1" dirty="0" smtClean="0">
                <a:latin typeface="Century Gothic"/>
                <a:cs typeface="Century Gothic"/>
              </a:rPr>
              <a:t>             </a:t>
            </a:r>
            <a:r>
              <a:rPr lang="en-CA" sz="2400" dirty="0">
                <a:solidFill>
                  <a:srgbClr val="FFC000"/>
                </a:solidFill>
                <a:latin typeface="Century Gothic"/>
                <a:ea typeface="ＭＳ Ｐゴシック" pitchFamily="-65" charset="-128"/>
                <a:cs typeface="Century Gothic"/>
              </a:rPr>
              <a:t>inflectional</a:t>
            </a:r>
            <a:endParaRPr lang="en-CA" sz="2400" b="1" u="sng" dirty="0">
              <a:solidFill>
                <a:srgbClr val="FFC000"/>
              </a:solidFill>
              <a:latin typeface="Century Gothic"/>
              <a:ea typeface="ＭＳ Ｐゴシック" pitchFamily="-65" charset="-128"/>
              <a:cs typeface="Century Gothic"/>
            </a:endParaRPr>
          </a:p>
          <a:p>
            <a:pPr marL="879475" lvl="1" indent="-342900" fontAlgn="base">
              <a:lnSpc>
                <a:spcPct val="150000"/>
              </a:lnSpc>
              <a:spcAft>
                <a:spcPct val="0"/>
              </a:spcAft>
              <a:buClr>
                <a:schemeClr val="accent1"/>
              </a:buClr>
              <a:buSzPct val="95000"/>
              <a:buFontTx/>
              <a:buChar char="-"/>
              <a:defRPr/>
            </a:pPr>
            <a:r>
              <a:rPr lang="en-CA" sz="2400" dirty="0" smtClean="0">
                <a:latin typeface="Century Gothic"/>
                <a:cs typeface="Century Gothic"/>
              </a:rPr>
              <a:t>- teach</a:t>
            </a:r>
            <a:r>
              <a:rPr lang="en-CA" sz="2400" b="1" u="sng" dirty="0" smtClean="0">
                <a:latin typeface="Century Gothic"/>
                <a:cs typeface="Century Gothic"/>
              </a:rPr>
              <a:t>er</a:t>
            </a:r>
            <a:r>
              <a:rPr lang="en-CA" sz="2400" b="1" dirty="0" smtClean="0">
                <a:latin typeface="Century Gothic"/>
                <a:cs typeface="Century Gothic"/>
              </a:rPr>
              <a:t>        </a:t>
            </a:r>
            <a:r>
              <a:rPr lang="en-CA" sz="2400" dirty="0" smtClean="0">
                <a:solidFill>
                  <a:srgbClr val="FFC000"/>
                </a:solidFill>
                <a:latin typeface="Century Gothic"/>
                <a:ea typeface="ＭＳ Ｐゴシック" pitchFamily="-65" charset="-128"/>
                <a:cs typeface="Century Gothic"/>
              </a:rPr>
              <a:t>derivational</a:t>
            </a:r>
            <a:endParaRPr lang="en-CA" sz="2400" b="1" u="sng" dirty="0" smtClean="0">
              <a:solidFill>
                <a:srgbClr val="FFC000"/>
              </a:solidFill>
              <a:latin typeface="Century Gothic"/>
              <a:ea typeface="ＭＳ Ｐゴシック" pitchFamily="-65" charset="-128"/>
              <a:cs typeface="Century Gothic"/>
            </a:endParaRPr>
          </a:p>
          <a:p>
            <a:pPr marL="879475" lvl="1" indent="-342900" fontAlgn="base">
              <a:lnSpc>
                <a:spcPct val="150000"/>
              </a:lnSpc>
              <a:spcAft>
                <a:spcPct val="0"/>
              </a:spcAft>
              <a:buClr>
                <a:schemeClr val="accent1"/>
              </a:buClr>
              <a:buSzPct val="95000"/>
              <a:buFontTx/>
              <a:buChar char="-"/>
              <a:defRPr/>
            </a:pPr>
            <a:r>
              <a:rPr lang="en-CA" sz="2400" dirty="0" smtClean="0">
                <a:latin typeface="Century Gothic"/>
                <a:cs typeface="Century Gothic"/>
              </a:rPr>
              <a:t>Tall</a:t>
            </a:r>
            <a:r>
              <a:rPr lang="en-CA" sz="2400" b="1" u="sng" dirty="0" smtClean="0">
                <a:latin typeface="Century Gothic"/>
                <a:cs typeface="Century Gothic"/>
              </a:rPr>
              <a:t>est</a:t>
            </a:r>
            <a:r>
              <a:rPr lang="en-CA" sz="2400" b="1" dirty="0" smtClean="0">
                <a:latin typeface="Century Gothic"/>
                <a:cs typeface="Century Gothic"/>
              </a:rPr>
              <a:t>             </a:t>
            </a:r>
            <a:r>
              <a:rPr lang="en-CA" sz="2400" dirty="0" smtClean="0">
                <a:solidFill>
                  <a:srgbClr val="FFC000"/>
                </a:solidFill>
                <a:latin typeface="Century Gothic"/>
                <a:ea typeface="ＭＳ Ｐゴシック" pitchFamily="-65" charset="-128"/>
                <a:cs typeface="Century Gothic"/>
              </a:rPr>
              <a:t>Inflectional</a:t>
            </a:r>
            <a:endParaRPr lang="en-CA" sz="2400" b="1" u="sng" dirty="0">
              <a:solidFill>
                <a:srgbClr val="FFC000"/>
              </a:solidFill>
              <a:latin typeface="Century Gothic"/>
              <a:ea typeface="ＭＳ Ｐゴシック" pitchFamily="-65" charset="-128"/>
              <a:cs typeface="Century Gothic"/>
            </a:endParaRPr>
          </a:p>
          <a:p>
            <a:pPr marL="879475" lvl="1" indent="-342900" fontAlgn="base">
              <a:lnSpc>
                <a:spcPct val="150000"/>
              </a:lnSpc>
              <a:spcAft>
                <a:spcPct val="0"/>
              </a:spcAft>
              <a:buClr>
                <a:schemeClr val="accent1"/>
              </a:buClr>
              <a:buSzPct val="95000"/>
              <a:buFontTx/>
              <a:buChar char="-"/>
              <a:defRPr/>
            </a:pPr>
            <a:r>
              <a:rPr lang="en-CA" sz="2400" b="1" u="sng" dirty="0" smtClean="0">
                <a:latin typeface="Century Gothic"/>
                <a:cs typeface="Century Gothic"/>
              </a:rPr>
              <a:t>Pre</a:t>
            </a:r>
            <a:r>
              <a:rPr lang="en-CA" sz="2400" dirty="0" smtClean="0">
                <a:latin typeface="Century Gothic"/>
                <a:cs typeface="Century Gothic"/>
              </a:rPr>
              <a:t>pay            </a:t>
            </a:r>
            <a:r>
              <a:rPr lang="en-CA" sz="2400" dirty="0" smtClean="0">
                <a:solidFill>
                  <a:srgbClr val="FFC000"/>
                </a:solidFill>
                <a:latin typeface="Century Gothic"/>
                <a:ea typeface="ＭＳ Ｐゴシック" pitchFamily="-65" charset="-128"/>
                <a:cs typeface="Century Gothic"/>
              </a:rPr>
              <a:t>derivational</a:t>
            </a:r>
            <a:endParaRPr lang="en-CA" sz="2400" dirty="0">
              <a:solidFill>
                <a:srgbClr val="FFC000"/>
              </a:solidFill>
              <a:latin typeface="Century Gothic"/>
              <a:ea typeface="ＭＳ Ｐゴシック" pitchFamily="-65" charset="-128"/>
              <a:cs typeface="Century Gothic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CA" sz="2400" dirty="0" smtClean="0">
                <a:latin typeface="Century Gothic"/>
                <a:cs typeface="Century Gothic"/>
              </a:rPr>
              <a:t> - </a:t>
            </a:r>
            <a:r>
              <a:rPr lang="en-CA" sz="2400" dirty="0" smtClean="0">
                <a:latin typeface="Century Gothic"/>
                <a:cs typeface="Century Gothic"/>
              </a:rPr>
              <a:t>basical</a:t>
            </a:r>
            <a:r>
              <a:rPr lang="en-CA" sz="2400" b="1" u="sng" dirty="0" smtClean="0">
                <a:latin typeface="Century Gothic"/>
                <a:cs typeface="Century Gothic"/>
              </a:rPr>
              <a:t>ly</a:t>
            </a:r>
            <a:r>
              <a:rPr lang="en-CA" sz="2400" b="1" dirty="0" smtClean="0">
                <a:latin typeface="Century Gothic"/>
                <a:cs typeface="Century Gothic"/>
              </a:rPr>
              <a:t>            </a:t>
            </a:r>
            <a:r>
              <a:rPr lang="en-CA" sz="2400" dirty="0" smtClean="0">
                <a:solidFill>
                  <a:srgbClr val="FFC000"/>
                </a:solidFill>
                <a:latin typeface="Century Gothic"/>
                <a:ea typeface="ＭＳ Ｐゴシック" pitchFamily="-65" charset="-128"/>
                <a:cs typeface="Century Gothic"/>
              </a:rPr>
              <a:t>derivational</a:t>
            </a:r>
            <a:endParaRPr lang="en-CA" sz="2400" b="1" u="sng" dirty="0" smtClean="0">
              <a:solidFill>
                <a:srgbClr val="FFC000"/>
              </a:solidFill>
              <a:latin typeface="Century Gothic"/>
              <a:ea typeface="ＭＳ Ｐゴシック" pitchFamily="-65" charset="-128"/>
              <a:cs typeface="Century Gothic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en-CA" sz="2400" b="1" u="sng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864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177</Words>
  <Application>Microsoft Macintosh PowerPoint</Application>
  <PresentationFormat>On-screen Show (4:3)</PresentationFormat>
  <Paragraphs>97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Chapter 4</vt:lpstr>
      <vt:lpstr>Morphology</vt:lpstr>
      <vt:lpstr>Morphemes vs. Words</vt:lpstr>
      <vt:lpstr>Identifying morphemes</vt:lpstr>
      <vt:lpstr>PowerPoint Presentation</vt:lpstr>
      <vt:lpstr>PowerPoint Presentation</vt:lpstr>
      <vt:lpstr>Types of morphemes</vt:lpstr>
      <vt:lpstr>Types of Morphemes</vt:lpstr>
      <vt:lpstr>Free morphemes</vt:lpstr>
      <vt:lpstr>Bound morphemes</vt:lpstr>
      <vt:lpstr>Bound morphemes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</dc:title>
  <dc:creator>Belinda Mae Garcia-Breadmore</dc:creator>
  <cp:lastModifiedBy>Belinda Mae Garcia-Breadmore</cp:lastModifiedBy>
  <cp:revision>6</cp:revision>
  <dcterms:created xsi:type="dcterms:W3CDTF">2012-10-15T07:18:21Z</dcterms:created>
  <dcterms:modified xsi:type="dcterms:W3CDTF">2012-10-15T09:53:06Z</dcterms:modified>
</cp:coreProperties>
</file>