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5"/>
  </p:notesMasterIdLst>
  <p:sldIdLst>
    <p:sldId id="258" r:id="rId2"/>
    <p:sldId id="317" r:id="rId3"/>
    <p:sldId id="263" r:id="rId4"/>
    <p:sldId id="264" r:id="rId5"/>
    <p:sldId id="265" r:id="rId6"/>
    <p:sldId id="266" r:id="rId7"/>
    <p:sldId id="268" r:id="rId8"/>
    <p:sldId id="269" r:id="rId9"/>
    <p:sldId id="271" r:id="rId10"/>
    <p:sldId id="302" r:id="rId11"/>
    <p:sldId id="304" r:id="rId12"/>
    <p:sldId id="308" r:id="rId13"/>
    <p:sldId id="272" r:id="rId14"/>
    <p:sldId id="316" r:id="rId15"/>
    <p:sldId id="311" r:id="rId16"/>
    <p:sldId id="312" r:id="rId17"/>
    <p:sldId id="313" r:id="rId18"/>
    <p:sldId id="314"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318" r:id="rId34"/>
    <p:sldId id="319" r:id="rId35"/>
    <p:sldId id="320" r:id="rId36"/>
    <p:sldId id="321" r:id="rId37"/>
    <p:sldId id="322" r:id="rId38"/>
    <p:sldId id="325" r:id="rId39"/>
    <p:sldId id="327" r:id="rId40"/>
    <p:sldId id="328" r:id="rId41"/>
    <p:sldId id="330" r:id="rId42"/>
    <p:sldId id="331" r:id="rId43"/>
    <p:sldId id="332" r:id="rId44"/>
    <p:sldId id="333" r:id="rId45"/>
    <p:sldId id="334" r:id="rId46"/>
    <p:sldId id="335" r:id="rId47"/>
    <p:sldId id="337" r:id="rId48"/>
    <p:sldId id="338" r:id="rId49"/>
    <p:sldId id="339" r:id="rId50"/>
    <p:sldId id="340" r:id="rId51"/>
    <p:sldId id="341" r:id="rId52"/>
    <p:sldId id="345" r:id="rId53"/>
    <p:sldId id="346" r:id="rId54"/>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228D"/>
    <a:srgbClr val="E4A8A6"/>
    <a:srgbClr val="9EFBB2"/>
    <a:srgbClr val="FFFFFF"/>
    <a:srgbClr val="D6D6D6"/>
    <a:srgbClr val="E1F1F6"/>
    <a:srgbClr val="F1EFE8"/>
    <a:srgbClr val="FEFB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921" autoAdjust="0"/>
  </p:normalViewPr>
  <p:slideViewPr>
    <p:cSldViewPr snapToGrid="0" snapToObjects="1">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1953C00-9632-284A-8E65-6AC40D108412}" type="datetimeFigureOut">
              <a:rPr lang="fr-FR" smtClean="0"/>
              <a:pPr/>
              <a:t>03/12/2013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127A37-7A50-3D43-BD77-35CF8032156C}" type="slidenum">
              <a:rPr lang="fr-FR" smtClean="0"/>
              <a:pPr/>
              <a:t>‹#›</a:t>
            </a:fld>
            <a:endParaRPr lang="fr-FR"/>
          </a:p>
        </p:txBody>
      </p:sp>
    </p:spTree>
    <p:extLst>
      <p:ext uri="{BB962C8B-B14F-4D97-AF65-F5344CB8AC3E}">
        <p14:creationId xmlns:p14="http://schemas.microsoft.com/office/powerpoint/2010/main" val="138461525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ln>
            <a:miter lim="800000"/>
            <a:headEnd/>
            <a:tailEnd/>
          </a:ln>
        </p:spPr>
        <p:txBody>
          <a:bodyPr/>
          <a:lstStyle/>
          <a:p>
            <a:fld id="{E7E67F42-EE2E-C14B-AA29-01434CDAC288}" type="slidenum">
              <a:rPr lang="fr-CA"/>
              <a:pPr/>
              <a:t>1</a:t>
            </a:fld>
            <a:endParaRPr lang="fr-CA"/>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a:normAutofit fontScale="92500" lnSpcReduction="10000"/>
          </a:bodyPr>
          <a:lstStyle/>
          <a:p>
            <a:pPr eaLnBrk="1" hangingPunct="1"/>
            <a:r>
              <a:rPr lang="fr-CA" u="sng" dirty="0" smtClean="0">
                <a:ea typeface="ＭＳ Ｐゴシック" pitchFamily="1" charset="-128"/>
                <a:cs typeface="ＭＳ Ｐゴシック" pitchFamily="1" charset="-128"/>
              </a:rPr>
              <a:t>Retour sur le dernier cours:</a:t>
            </a:r>
          </a:p>
          <a:p>
            <a:pPr eaLnBrk="1" hangingPunct="1"/>
            <a:r>
              <a:rPr lang="fr-CA" dirty="0" smtClean="0">
                <a:ea typeface="ＭＳ Ｐゴシック" pitchFamily="1" charset="-128"/>
                <a:cs typeface="ＭＳ Ｐゴシック" pitchFamily="1" charset="-128"/>
              </a:rPr>
              <a:t>Police gestion de la cite</a:t>
            </a:r>
            <a:r>
              <a:rPr lang="fr-CA" baseline="0" dirty="0" smtClean="0">
                <a:ea typeface="ＭＳ Ｐゴシック" pitchFamily="1" charset="-128"/>
                <a:cs typeface="ＭＳ Ｐゴシック" pitchFamily="1" charset="-128"/>
              </a:rPr>
              <a:t> </a:t>
            </a:r>
          </a:p>
          <a:p>
            <a:pPr eaLnBrk="1" hangingPunct="1"/>
            <a:r>
              <a:rPr lang="fr-CA" baseline="0" dirty="0" smtClean="0">
                <a:ea typeface="ＭＳ Ｐゴシック" pitchFamily="1" charset="-128"/>
                <a:cs typeface="ＭＳ Ｐゴシック" pitchFamily="1" charset="-128"/>
              </a:rPr>
              <a:t>-augmentation de la surveillance=certitude d'être puni pour une infraction</a:t>
            </a:r>
          </a:p>
          <a:p>
            <a:pPr eaLnBrk="1" hangingPunct="1"/>
            <a:r>
              <a:rPr lang="fr-CA" baseline="0" dirty="0" smtClean="0">
                <a:ea typeface="ＭＳ Ｐゴシック" pitchFamily="1" charset="-128"/>
                <a:cs typeface="ＭＳ Ｐゴシック" pitchFamily="1" charset="-128"/>
              </a:rPr>
              <a:t>-mettre de l’</a:t>
            </a:r>
            <a:r>
              <a:rPr lang="fr-CA" baseline="0" dirty="0" err="1" smtClean="0">
                <a:ea typeface="ＭＳ Ｐゴシック" pitchFamily="1" charset="-128"/>
                <a:cs typeface="ＭＳ Ｐゴシック" pitchFamily="1" charset="-128"/>
              </a:rPr>
              <a:t>odre</a:t>
            </a:r>
            <a:r>
              <a:rPr lang="fr-CA" baseline="0" dirty="0" smtClean="0">
                <a:ea typeface="ＭＳ Ｐゴシック" pitchFamily="1" charset="-128"/>
                <a:cs typeface="ＭＳ Ｐゴシック" pitchFamily="1" charset="-128"/>
              </a:rPr>
              <a:t> dans le désordre public=détention des chômeur, étranger, </a:t>
            </a:r>
            <a:r>
              <a:rPr lang="fr-CA" baseline="0" dirty="0" err="1" smtClean="0">
                <a:ea typeface="ＭＳ Ｐゴシック" pitchFamily="1" charset="-128"/>
                <a:cs typeface="ＭＳ Ｐゴシック" pitchFamily="1" charset="-128"/>
              </a:rPr>
              <a:t>deserteur</a:t>
            </a:r>
            <a:r>
              <a:rPr lang="fr-CA" baseline="0" dirty="0" smtClean="0">
                <a:ea typeface="ＭＳ Ｐゴシック" pitchFamily="1" charset="-128"/>
                <a:cs typeface="ＭＳ Ｐゴシック" pitchFamily="1" charset="-128"/>
              </a:rPr>
              <a:t>, femme publique, voleur, alcoolique, bref la </a:t>
            </a:r>
            <a:r>
              <a:rPr lang="fr-CA" baseline="0" dirty="0" err="1" smtClean="0">
                <a:ea typeface="ＭＳ Ｐゴシック" pitchFamily="1" charset="-128"/>
                <a:cs typeface="ＭＳ Ｐゴシック" pitchFamily="1" charset="-128"/>
              </a:rPr>
              <a:t>faaim</a:t>
            </a:r>
            <a:r>
              <a:rPr lang="fr-CA" baseline="0" dirty="0" smtClean="0">
                <a:ea typeface="ＭＳ Ｐゴシック" pitchFamily="1" charset="-128"/>
                <a:cs typeface="ＭＳ Ｐゴシック" pitchFamily="1" charset="-128"/>
              </a:rPr>
              <a:t>, le froid, </a:t>
            </a:r>
            <a:r>
              <a:rPr lang="fr-CA" baseline="0" dirty="0" err="1" smtClean="0">
                <a:ea typeface="ＭＳ Ｐゴシック" pitchFamily="1" charset="-128"/>
                <a:cs typeface="ＭＳ Ｐゴシック" pitchFamily="1" charset="-128"/>
              </a:rPr>
              <a:t>limmoralite</a:t>
            </a:r>
            <a:r>
              <a:rPr lang="fr-CA" baseline="0" dirty="0" smtClean="0">
                <a:ea typeface="ＭＳ Ｐゴシック" pitchFamily="1" charset="-128"/>
                <a:cs typeface="ＭＳ Ｐゴシック" pitchFamily="1" charset="-128"/>
              </a:rPr>
              <a:t> (92% des cas </a:t>
            </a:r>
          </a:p>
          <a:p>
            <a:pPr eaLnBrk="1" hangingPunct="1"/>
            <a:r>
              <a:rPr lang="fr-CA" baseline="0" dirty="0" smtClean="0">
                <a:ea typeface="ＭＳ Ｐゴシック" pitchFamily="1" charset="-128"/>
                <a:cs typeface="ＭＳ Ｐゴシック" pitchFamily="1" charset="-128"/>
              </a:rPr>
              <a:t>en 1858)</a:t>
            </a:r>
          </a:p>
          <a:p>
            <a:pPr eaLnBrk="1" hangingPunct="1"/>
            <a:endParaRPr lang="fr-CA" baseline="0" dirty="0" smtClean="0">
              <a:ea typeface="ＭＳ Ｐゴシック" pitchFamily="1" charset="-128"/>
              <a:cs typeface="ＭＳ Ｐゴシック" pitchFamily="1" charset="-128"/>
            </a:endParaRPr>
          </a:p>
          <a:p>
            <a:pPr eaLnBrk="1" hangingPunct="1"/>
            <a:r>
              <a:rPr lang="fr-CA" u="sng" baseline="0" dirty="0" smtClean="0">
                <a:ea typeface="ＭＳ Ｐゴシック" pitchFamily="1" charset="-128"/>
                <a:cs typeface="ＭＳ Ｐゴシック" pitchFamily="1" charset="-128"/>
              </a:rPr>
              <a:t>Police rurale/police urbaine:</a:t>
            </a:r>
          </a:p>
          <a:p>
            <a:pPr eaLnBrk="1" hangingPunct="1"/>
            <a:r>
              <a:rPr lang="fr-CA" baseline="0" dirty="0" smtClean="0">
                <a:ea typeface="ＭＳ Ｐゴシック" pitchFamily="1" charset="-128"/>
                <a:cs typeface="ＭＳ Ｐゴシック" pitchFamily="1" charset="-128"/>
              </a:rPr>
              <a:t>Rural: prégnance normative très forte même si c’est une normativité informelle. Microsociales. Mais plus de relations de confiance dans les petite ville.</a:t>
            </a:r>
          </a:p>
          <a:p>
            <a:pPr eaLnBrk="1" hangingPunct="1"/>
            <a:r>
              <a:rPr lang="fr-CA" baseline="0" dirty="0" smtClean="0">
                <a:ea typeface="ＭＳ Ｐゴシック" pitchFamily="1" charset="-128"/>
                <a:cs typeface="ＭＳ Ｐゴシック" pitchFamily="1" charset="-128"/>
              </a:rPr>
              <a:t>Urbain: les norme officielle(état) acquièrent alors une place centrale. Pour l’essentiel, on leur demande d’assurer la sécurité des personnes et de…</a:t>
            </a:r>
          </a:p>
          <a:p>
            <a:pPr eaLnBrk="1" hangingPunct="1"/>
            <a:endParaRPr lang="fr-CA" baseline="0" dirty="0" smtClean="0">
              <a:ea typeface="ＭＳ Ｐゴシック" pitchFamily="1" charset="-128"/>
              <a:cs typeface="ＭＳ Ｐゴシック" pitchFamily="1" charset="-128"/>
            </a:endParaRPr>
          </a:p>
          <a:p>
            <a:pPr eaLnBrk="1" hangingPunct="1"/>
            <a:r>
              <a:rPr lang="fr-CA" baseline="0" dirty="0" smtClean="0">
                <a:ea typeface="ＭＳ Ｐゴシック" pitchFamily="1" charset="-128"/>
                <a:cs typeface="ＭＳ Ｐゴシック" pitchFamily="1" charset="-128"/>
              </a:rPr>
              <a:t>Depuis les années 1970(diapositive)</a:t>
            </a:r>
          </a:p>
          <a:p>
            <a:pPr eaLnBrk="1" hangingPunct="1"/>
            <a:r>
              <a:rPr lang="fr-CA" baseline="0" dirty="0" smtClean="0">
                <a:ea typeface="ＭＳ Ｐゴシック" pitchFamily="1" charset="-128"/>
                <a:cs typeface="ＭＳ Ｐゴシック" pitchFamily="1" charset="-128"/>
              </a:rPr>
              <a:t>Exclusion durable de marché du travail ou précarisation du salariat entraine une importance désaffiliation sociale….</a:t>
            </a:r>
          </a:p>
          <a:p>
            <a:pPr eaLnBrk="1" hangingPunct="1"/>
            <a:endParaRPr lang="fr-CA" u="sng" baseline="0" dirty="0" smtClean="0">
              <a:ea typeface="ＭＳ Ｐゴシック" pitchFamily="1" charset="-128"/>
              <a:cs typeface="ＭＳ Ｐゴシック" pitchFamily="1" charset="-128"/>
            </a:endParaRPr>
          </a:p>
          <a:p>
            <a:pPr eaLnBrk="1" hangingPunct="1"/>
            <a:r>
              <a:rPr lang="fr-CA" u="sng" baseline="0" dirty="0" smtClean="0">
                <a:ea typeface="ＭＳ Ｐゴシック" pitchFamily="1" charset="-128"/>
                <a:cs typeface="ＭＳ Ｐゴシック" pitchFamily="1" charset="-128"/>
              </a:rPr>
              <a:t> et la police de communauté en vile?</a:t>
            </a:r>
          </a:p>
          <a:p>
            <a:pPr eaLnBrk="1" hangingPunct="1"/>
            <a:r>
              <a:rPr lang="fr-CA" baseline="0" dirty="0" smtClean="0">
                <a:ea typeface="ＭＳ Ｐゴシック" pitchFamily="1" charset="-128"/>
                <a:cs typeface="ＭＳ Ｐゴシック" pitchFamily="1" charset="-128"/>
              </a:rPr>
              <a:t>-</a:t>
            </a:r>
            <a:r>
              <a:rPr lang="fr-CA" b="1" baseline="0" dirty="0" smtClean="0">
                <a:ea typeface="ＭＳ Ｐゴシック" pitchFamily="1" charset="-128"/>
                <a:cs typeface="ＭＳ Ｐゴシック" pitchFamily="1" charset="-128"/>
              </a:rPr>
              <a:t>critique des criminologue</a:t>
            </a:r>
            <a:r>
              <a:rPr lang="fr-CA" baseline="0" dirty="0" smtClean="0">
                <a:ea typeface="ＭＳ Ｐゴシック" pitchFamily="1" charset="-128"/>
                <a:cs typeface="ＭＳ Ｐゴシック" pitchFamily="1" charset="-128"/>
              </a:rPr>
              <a:t>: extension du filet pénal, communauté surveille plus et serait « raisonnable »</a:t>
            </a:r>
          </a:p>
          <a:p>
            <a:pPr eaLnBrk="1" hangingPunct="1"/>
            <a:r>
              <a:rPr lang="fr-CA" baseline="0" dirty="0" smtClean="0">
                <a:ea typeface="ＭＳ Ｐゴシック" pitchFamily="1" charset="-128"/>
                <a:cs typeface="ＭＳ Ｐゴシック" pitchFamily="1" charset="-128"/>
              </a:rPr>
              <a:t>-</a:t>
            </a:r>
            <a:r>
              <a:rPr lang="fr-CA" b="1" baseline="0" dirty="0" smtClean="0">
                <a:ea typeface="ＭＳ Ｐゴシック" pitchFamily="1" charset="-128"/>
                <a:cs typeface="ＭＳ Ｐゴシック" pitchFamily="1" charset="-128"/>
              </a:rPr>
              <a:t>critique de la police</a:t>
            </a:r>
            <a:r>
              <a:rPr lang="fr-CA" baseline="0" dirty="0" smtClean="0">
                <a:ea typeface="ＭＳ Ｐゴシック" pitchFamily="1" charset="-128"/>
                <a:cs typeface="ＭＳ Ｐゴシック" pitchFamily="1" charset="-128"/>
              </a:rPr>
              <a:t>: résistance p/r à l’image paramilitaire, travail social plus que respect des lois, corruption</a:t>
            </a:r>
          </a:p>
          <a:p>
            <a:pPr eaLnBrk="1" hangingPunct="1"/>
            <a:r>
              <a:rPr lang="fr-CA" baseline="0" dirty="0" smtClean="0">
                <a:ea typeface="ＭＳ Ｐゴシック" pitchFamily="1" charset="-128"/>
                <a:cs typeface="ＭＳ Ｐゴシック" pitchFamily="1" charset="-128"/>
              </a:rPr>
              <a:t>-</a:t>
            </a:r>
            <a:r>
              <a:rPr lang="fr-CA" b="1" baseline="0" dirty="0" smtClean="0">
                <a:ea typeface="ＭＳ Ｐゴシック" pitchFamily="1" charset="-128"/>
                <a:cs typeface="ＭＳ Ｐゴシック" pitchFamily="1" charset="-128"/>
              </a:rPr>
              <a:t>critique des «communauté » </a:t>
            </a:r>
            <a:r>
              <a:rPr lang="fr-CA" baseline="0" dirty="0" smtClean="0">
                <a:ea typeface="ＭＳ Ｐゴシック" pitchFamily="1" charset="-128"/>
                <a:cs typeface="ＭＳ Ｐゴシック" pitchFamily="1" charset="-128"/>
              </a:rPr>
              <a:t>: quel type d’unité géographique? Marche seulement pour quartiers calmes et prospères.</a:t>
            </a:r>
          </a:p>
          <a:p>
            <a:pPr eaLnBrk="1" hangingPunct="1"/>
            <a:endParaRPr lang="fr-CA" baseline="0" dirty="0" smtClean="0">
              <a:ea typeface="ＭＳ Ｐゴシック" pitchFamily="1" charset="-128"/>
              <a:cs typeface="ＭＳ Ｐゴシック" pitchFamily="1" charset="-128"/>
            </a:endParaRPr>
          </a:p>
          <a:p>
            <a:pPr eaLnBrk="1" hangingPunct="1"/>
            <a:r>
              <a:rPr lang="fr-CA" u="sng" baseline="0" dirty="0" smtClean="0">
                <a:ea typeface="ＭＳ Ｐゴシック" pitchFamily="1" charset="-128"/>
                <a:cs typeface="ＭＳ Ｐゴシック" pitchFamily="1" charset="-128"/>
              </a:rPr>
              <a:t>Les mythes</a:t>
            </a:r>
            <a:r>
              <a:rPr lang="fr-CA" baseline="0" dirty="0" smtClean="0">
                <a:ea typeface="ＭＳ Ｐゴシック" pitchFamily="1" charset="-128"/>
                <a:cs typeface="ＭＳ Ｐゴシック" pitchFamily="1" charset="-128"/>
              </a:rPr>
              <a:t>: diapositive(il y a 5 mythes)</a:t>
            </a:r>
          </a:p>
          <a:p>
            <a:pPr eaLnBrk="1" hangingPunct="1"/>
            <a:endParaRPr lang="fr-CA" baseline="0" dirty="0" smtClean="0">
              <a:ea typeface="ＭＳ Ｐゴシック" pitchFamily="1" charset="-128"/>
              <a:cs typeface="ＭＳ Ｐゴシック" pitchFamily="1" charset="-128"/>
            </a:endParaRPr>
          </a:p>
          <a:p>
            <a:pPr eaLnBrk="1" hangingPunct="1"/>
            <a:endParaRPr lang="fr-CA" baseline="0" dirty="0" smtClean="0">
              <a:ea typeface="ＭＳ Ｐゴシック" pitchFamily="1" charset="-128"/>
              <a:cs typeface="ＭＳ Ｐゴシック" pitchFamily="1" charset="-128"/>
            </a:endParaRPr>
          </a:p>
          <a:p>
            <a:pPr eaLnBrk="1" hangingPunct="1"/>
            <a:endParaRPr lang="fr-CA" baseline="0" dirty="0" smtClean="0">
              <a:ea typeface="ＭＳ Ｐゴシック" pitchFamily="1" charset="-128"/>
              <a:cs typeface="ＭＳ Ｐゴシック" pitchFamily="1" charset="-128"/>
            </a:endParaRPr>
          </a:p>
          <a:p>
            <a:pPr eaLnBrk="1" hangingPunct="1"/>
            <a:endParaRPr lang="fr-CA" baseline="0" dirty="0" smtClean="0">
              <a:ea typeface="ＭＳ Ｐゴシック" pitchFamily="1" charset="-128"/>
              <a:cs typeface="ＭＳ Ｐゴシック" pitchFamily="1" charset="-128"/>
            </a:endParaRPr>
          </a:p>
        </p:txBody>
      </p:sp>
    </p:spTree>
    <p:extLst>
      <p:ext uri="{BB962C8B-B14F-4D97-AF65-F5344CB8AC3E}">
        <p14:creationId xmlns:p14="http://schemas.microsoft.com/office/powerpoint/2010/main" val="4032817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ln>
            <a:miter lim="800000"/>
            <a:headEnd/>
            <a:tailEnd/>
          </a:ln>
        </p:spPr>
        <p:txBody>
          <a:bodyPr/>
          <a:lstStyle/>
          <a:p>
            <a:fld id="{E7E67F42-EE2E-C14B-AA29-01434CDAC288}" type="slidenum">
              <a:rPr lang="fr-CA"/>
              <a:pPr/>
              <a:t>2</a:t>
            </a:fld>
            <a:endParaRPr lang="fr-CA"/>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4204787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ln>
            <a:miter lim="800000"/>
            <a:headEnd/>
            <a:tailEnd/>
          </a:ln>
        </p:spPr>
        <p:txBody>
          <a:bodyPr/>
          <a:lstStyle/>
          <a:p>
            <a:fld id="{B77D373D-41EE-3C4A-A028-69AF1AF48E1F}" type="slidenum">
              <a:rPr lang="en-US">
                <a:ea typeface="Arial" pitchFamily="1" charset="0"/>
                <a:cs typeface="Arial" pitchFamily="1" charset="0"/>
              </a:rPr>
              <a:pPr/>
              <a:t>3</a:t>
            </a:fld>
            <a:endParaRPr lang="en-US">
              <a:ea typeface="Arial" pitchFamily="1" charset="0"/>
              <a:cs typeface="Arial" pitchFamily="1" charset="0"/>
            </a:endParaRPr>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40" name="Rectangle 3"/>
          <p:cNvSpPr>
            <a:spLocks noGrp="1" noChangeArrowheads="1"/>
          </p:cNvSpPr>
          <p:nvPr>
            <p:ph type="body" idx="1"/>
          </p:nvPr>
        </p:nvSpPr>
        <p:spPr bwMode="auto">
          <a:xfrm>
            <a:off x="914711" y="4344025"/>
            <a:ext cx="5028579" cy="4114488"/>
          </a:xfrm>
          <a:noFill/>
        </p:spPr>
        <p:txBody>
          <a:bodyPr/>
          <a:lstStyle/>
          <a:p>
            <a:pPr eaLnBrk="1" hangingPunct="1"/>
            <a:endParaRPr lang="en-US">
              <a:ea typeface="ＭＳ Ｐゴシック" pitchFamily="1" charset="-128"/>
              <a:cs typeface="ＭＳ Ｐゴシック" pitchFamily="1" charset="-128"/>
            </a:endParaRPr>
          </a:p>
        </p:txBody>
      </p:sp>
    </p:spTree>
    <p:extLst>
      <p:ext uri="{BB962C8B-B14F-4D97-AF65-F5344CB8AC3E}">
        <p14:creationId xmlns:p14="http://schemas.microsoft.com/office/powerpoint/2010/main" val="2933918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69635" name="Espace réservé des commentaires 2"/>
          <p:cNvSpPr>
            <a:spLocks noGrp="1"/>
          </p:cNvSpPr>
          <p:nvPr>
            <p:ph type="body" idx="1"/>
          </p:nvPr>
        </p:nvSpPr>
        <p:spPr bwMode="auto">
          <a:noFill/>
        </p:spPr>
        <p:txBody>
          <a:bodyPr/>
          <a:lstStyle/>
          <a:p>
            <a:pPr defTabSz="747751"/>
            <a:endParaRPr lang="fr-FR" dirty="0">
              <a:ea typeface="ＭＳ Ｐゴシック" pitchFamily="1" charset="-128"/>
              <a:cs typeface="ＭＳ Ｐゴシック" pitchFamily="1" charset="-128"/>
            </a:endParaRPr>
          </a:p>
        </p:txBody>
      </p:sp>
      <p:sp>
        <p:nvSpPr>
          <p:cNvPr id="69636" name="Espace réservé du numéro de diapositive 3"/>
          <p:cNvSpPr>
            <a:spLocks noGrp="1"/>
          </p:cNvSpPr>
          <p:nvPr>
            <p:ph type="sldNum" sz="quarter" idx="5"/>
          </p:nvPr>
        </p:nvSpPr>
        <p:spPr bwMode="auto">
          <a:noFill/>
          <a:ln>
            <a:miter lim="800000"/>
            <a:headEnd/>
            <a:tailEnd/>
          </a:ln>
        </p:spPr>
        <p:txBody>
          <a:bodyPr/>
          <a:lstStyle/>
          <a:p>
            <a:fld id="{1065CB39-1221-334C-AE73-738CF1311404}" type="slidenum">
              <a:rPr lang="en-CA"/>
              <a:pPr/>
              <a:t>6</a:t>
            </a:fld>
            <a:endParaRPr lang="en-CA"/>
          </a:p>
        </p:txBody>
      </p:sp>
    </p:spTree>
    <p:extLst>
      <p:ext uri="{BB962C8B-B14F-4D97-AF65-F5344CB8AC3E}">
        <p14:creationId xmlns:p14="http://schemas.microsoft.com/office/powerpoint/2010/main" val="3636358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ln>
            <a:miter lim="800000"/>
            <a:headEnd/>
            <a:tailEnd/>
          </a:ln>
        </p:spPr>
        <p:txBody>
          <a:bodyPr/>
          <a:lstStyle/>
          <a:p>
            <a:fld id="{98329C4A-3EB7-0140-B419-E205C550B5EA}" type="slidenum">
              <a:rPr lang="fr-CA"/>
              <a:pPr/>
              <a:t>13</a:t>
            </a:fld>
            <a:endParaRPr lang="fr-CA"/>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6804"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490702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noFill/>
          <a:ln>
            <a:miter lim="800000"/>
            <a:headEnd/>
            <a:tailEnd/>
          </a:ln>
        </p:spPr>
        <p:txBody>
          <a:bodyPr/>
          <a:lstStyle/>
          <a:p>
            <a:fld id="{F7D082F0-1107-864E-901C-03C7AA6A5260}" type="slidenum">
              <a:rPr lang="fr-CA"/>
              <a:pPr/>
              <a:t>19</a:t>
            </a:fld>
            <a:endParaRPr lang="fr-CA"/>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8852"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3699750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ln>
            <a:miter lim="800000"/>
            <a:headEnd/>
            <a:tailEnd/>
          </a:ln>
        </p:spPr>
        <p:txBody>
          <a:bodyPr/>
          <a:lstStyle/>
          <a:p>
            <a:fld id="{8B5B614E-4940-E14C-B98E-46D203586118}" type="slidenum">
              <a:rPr lang="fr-CA"/>
              <a:pPr/>
              <a:t>20</a:t>
            </a:fld>
            <a:endParaRPr lang="fr-CA"/>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0900"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14668700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bwMode="auto">
          <a:noFill/>
          <a:ln>
            <a:miter lim="800000"/>
            <a:headEnd/>
            <a:tailEnd/>
          </a:ln>
        </p:spPr>
        <p:txBody>
          <a:bodyPr/>
          <a:lstStyle/>
          <a:p>
            <a:fld id="{1DC73FD8-7F08-9544-9AE8-5DFAE0136261}" type="slidenum">
              <a:rPr lang="fr-CA"/>
              <a:pPr/>
              <a:t>21</a:t>
            </a:fld>
            <a:endParaRPr lang="fr-CA"/>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8"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1985830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bwMode="auto">
          <a:noFill/>
          <a:ln>
            <a:miter lim="800000"/>
            <a:headEnd/>
            <a:tailEnd/>
          </a:ln>
        </p:spPr>
        <p:txBody>
          <a:bodyPr/>
          <a:lstStyle/>
          <a:p>
            <a:fld id="{C83826C5-393B-534E-993F-C9A07AC0286E}" type="slidenum">
              <a:rPr lang="fr-CA"/>
              <a:pPr/>
              <a:t>22</a:t>
            </a:fld>
            <a:endParaRPr lang="fr-CA"/>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21699437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89091" name="Espace réservé des commentaires 2"/>
          <p:cNvSpPr>
            <a:spLocks noGrp="1"/>
          </p:cNvSpPr>
          <p:nvPr>
            <p:ph type="body" idx="1"/>
          </p:nvPr>
        </p:nvSpPr>
        <p:spPr bwMode="auto">
          <a:noFill/>
        </p:spPr>
        <p:txBody>
          <a:bodyPr/>
          <a:lstStyle/>
          <a:p>
            <a:endParaRPr lang="fr-FR" dirty="0">
              <a:ea typeface="ＭＳ Ｐゴシック" pitchFamily="1" charset="-128"/>
              <a:cs typeface="ＭＳ Ｐゴシック" pitchFamily="1" charset="-128"/>
            </a:endParaRPr>
          </a:p>
        </p:txBody>
      </p:sp>
      <p:sp>
        <p:nvSpPr>
          <p:cNvPr id="89092" name="Espace réservé du numéro de diapositive 3"/>
          <p:cNvSpPr>
            <a:spLocks noGrp="1"/>
          </p:cNvSpPr>
          <p:nvPr>
            <p:ph type="sldNum" sz="quarter" idx="5"/>
          </p:nvPr>
        </p:nvSpPr>
        <p:spPr bwMode="auto">
          <a:noFill/>
          <a:ln>
            <a:miter lim="800000"/>
            <a:headEnd/>
            <a:tailEnd/>
          </a:ln>
        </p:spPr>
        <p:txBody>
          <a:bodyPr/>
          <a:lstStyle/>
          <a:p>
            <a:fld id="{FDBA3C01-6B2F-0F4E-826C-C671D3DB4C7D}" type="slidenum">
              <a:rPr lang="en-CA"/>
              <a:pPr/>
              <a:t>25</a:t>
            </a:fld>
            <a:endParaRPr lang="en-CA"/>
          </a:p>
        </p:txBody>
      </p:sp>
    </p:spTree>
    <p:extLst>
      <p:ext uri="{BB962C8B-B14F-4D97-AF65-F5344CB8AC3E}">
        <p14:creationId xmlns:p14="http://schemas.microsoft.com/office/powerpoint/2010/main" val="2767469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91139" name="Espace réservé des commentaires 2"/>
          <p:cNvSpPr>
            <a:spLocks noGrp="1"/>
          </p:cNvSpPr>
          <p:nvPr>
            <p:ph type="body" idx="1"/>
          </p:nvPr>
        </p:nvSpPr>
        <p:spPr bwMode="auto">
          <a:noFill/>
        </p:spPr>
        <p:txBody>
          <a:bodyPr/>
          <a:lstStyle/>
          <a:p>
            <a:endParaRPr lang="fr-CA">
              <a:ea typeface="ＭＳ Ｐゴシック" pitchFamily="1" charset="-128"/>
              <a:cs typeface="ＭＳ Ｐゴシック" pitchFamily="1" charset="-128"/>
            </a:endParaRPr>
          </a:p>
        </p:txBody>
      </p:sp>
      <p:sp>
        <p:nvSpPr>
          <p:cNvPr id="91140" name="Espace réservé du numéro de diapositive 3"/>
          <p:cNvSpPr>
            <a:spLocks noGrp="1"/>
          </p:cNvSpPr>
          <p:nvPr>
            <p:ph type="sldNum" sz="quarter" idx="5"/>
          </p:nvPr>
        </p:nvSpPr>
        <p:spPr bwMode="auto">
          <a:noFill/>
          <a:ln>
            <a:miter lim="800000"/>
            <a:headEnd/>
            <a:tailEnd/>
          </a:ln>
        </p:spPr>
        <p:txBody>
          <a:bodyPr/>
          <a:lstStyle/>
          <a:p>
            <a:fld id="{041D16EE-E0A1-E942-A643-44E405C3EC2B}" type="slidenum">
              <a:rPr lang="en-CA"/>
              <a:pPr/>
              <a:t>26</a:t>
            </a:fld>
            <a:endParaRPr lang="en-CA"/>
          </a:p>
        </p:txBody>
      </p:sp>
    </p:spTree>
    <p:extLst>
      <p:ext uri="{BB962C8B-B14F-4D97-AF65-F5344CB8AC3E}">
        <p14:creationId xmlns:p14="http://schemas.microsoft.com/office/powerpoint/2010/main" val="1134081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fr-CA" dirty="0" smtClean="0"/>
              <a:t>Les diapositive des</a:t>
            </a:r>
            <a:r>
              <a:rPr lang="fr-CA" baseline="0" dirty="0" smtClean="0"/>
              <a:t> bloc C et D + lectures : </a:t>
            </a:r>
            <a:r>
              <a:rPr lang="fr-CA" baseline="0" dirty="0" err="1" smtClean="0"/>
              <a:t>Mpihanna</a:t>
            </a:r>
            <a:r>
              <a:rPr lang="fr-CA" baseline="0" dirty="0" smtClean="0"/>
              <a:t>, Négocier</a:t>
            </a:r>
          </a:p>
          <a:p>
            <a:r>
              <a:rPr lang="fr-CA" baseline="0" dirty="0" smtClean="0"/>
              <a:t>Retour sur le dernier cour: </a:t>
            </a:r>
          </a:p>
          <a:p>
            <a:r>
              <a:rPr lang="fr-CA" baseline="0" dirty="0" smtClean="0"/>
              <a:t>2 type de pénitencier: </a:t>
            </a:r>
          </a:p>
          <a:p>
            <a:pPr marL="228600" indent="-228600">
              <a:buAutoNum type="arabicPeriod"/>
            </a:pPr>
            <a:r>
              <a:rPr lang="fr-CA" baseline="0" dirty="0" smtClean="0"/>
              <a:t>Pennsylvanien (Cherry Hill-1828) :Isolement absolu-Silence solitaire</a:t>
            </a:r>
          </a:p>
          <a:p>
            <a:pPr marL="228600" indent="-228600">
              <a:buAutoNum type="arabicPeriod"/>
            </a:pPr>
            <a:r>
              <a:rPr lang="fr-CA" baseline="0" dirty="0" smtClean="0"/>
              <a:t>24/24 dans une cellule individuelle</a:t>
            </a:r>
          </a:p>
          <a:p>
            <a:pPr marL="228600" indent="-228600">
              <a:buAutoNum type="arabicPeriod"/>
            </a:pPr>
            <a:r>
              <a:rPr lang="fr-CA" baseline="0" dirty="0" smtClean="0"/>
              <a:t>-le travail, même solitaire…</a:t>
            </a:r>
          </a:p>
          <a:p>
            <a:pPr marL="228600" indent="-228600">
              <a:buAutoNum type="arabicPeriod"/>
            </a:pPr>
            <a:endParaRPr lang="fr-CA" baseline="0" dirty="0" smtClean="0"/>
          </a:p>
          <a:p>
            <a:pPr marL="228600" indent="-228600">
              <a:buAutoNum type="arabicPeriod"/>
            </a:pPr>
            <a:r>
              <a:rPr lang="fr-CA" baseline="0" dirty="0" smtClean="0"/>
              <a:t>2. Auburnien (Auburn-1821): régime commun le jour (silence collectif)</a:t>
            </a:r>
          </a:p>
          <a:p>
            <a:pPr marL="228600" indent="-228600">
              <a:buAutoNum type="arabicPeriod"/>
            </a:pPr>
            <a:endParaRPr lang="fr-CA" baseline="0" dirty="0" smtClean="0"/>
          </a:p>
          <a:p>
            <a:pPr marL="228600" indent="-228600">
              <a:buAutoNum type="arabicPeriod"/>
            </a:pPr>
            <a:r>
              <a:rPr lang="fr-CA" baseline="0" dirty="0" smtClean="0"/>
              <a:t>Dans les deux cas: éviter la contamination (école du crime)</a:t>
            </a:r>
          </a:p>
          <a:p>
            <a:pPr marL="228600" indent="-228600">
              <a:buAutoNum type="arabicPeriod"/>
            </a:pPr>
            <a:endParaRPr lang="fr-CA" baseline="0" dirty="0" smtClean="0"/>
          </a:p>
          <a:p>
            <a:pPr marL="0" indent="0">
              <a:buNone/>
            </a:pPr>
            <a:r>
              <a:rPr lang="fr-CA" baseline="0" dirty="0" smtClean="0"/>
              <a:t>Panoptique: </a:t>
            </a:r>
            <a:r>
              <a:rPr lang="fr-CA" baseline="0" dirty="0" err="1" smtClean="0"/>
              <a:t>pq</a:t>
            </a:r>
            <a:r>
              <a:rPr lang="fr-CA" baseline="0" dirty="0" smtClean="0"/>
              <a:t> la cellule panoptique plutôt que le </a:t>
            </a:r>
            <a:r>
              <a:rPr lang="fr-CA" baseline="0" dirty="0" err="1" smtClean="0"/>
              <a:t>cachit</a:t>
            </a:r>
            <a:endParaRPr lang="fr-CA" baseline="0" dirty="0" smtClean="0"/>
          </a:p>
          <a:p>
            <a:pPr marL="0" indent="0">
              <a:buNone/>
            </a:pPr>
            <a:r>
              <a:rPr lang="fr-CA" baseline="0" dirty="0" smtClean="0"/>
              <a:t>Cachot est une </a:t>
            </a:r>
            <a:r>
              <a:rPr lang="fr-CA" baseline="0" dirty="0" err="1" smtClean="0"/>
              <a:t>cellue</a:t>
            </a:r>
            <a:r>
              <a:rPr lang="fr-CA" baseline="0" dirty="0" smtClean="0"/>
              <a:t> obscure qui cache le détenu, le surveille finalement peu de </a:t>
            </a:r>
            <a:r>
              <a:rPr lang="fr-CA" baseline="0" dirty="0" err="1" smtClean="0"/>
              <a:t>facon</a:t>
            </a:r>
            <a:r>
              <a:rPr lang="fr-CA" baseline="0" dirty="0" smtClean="0"/>
              <a:t> discontinu…reste of </a:t>
            </a:r>
            <a:r>
              <a:rPr lang="fr-CA" baseline="0" dirty="0" err="1" smtClean="0"/>
              <a:t>that</a:t>
            </a:r>
            <a:r>
              <a:rPr lang="fr-CA" baseline="0" dirty="0" smtClean="0"/>
              <a:t> </a:t>
            </a:r>
            <a:r>
              <a:rPr lang="fr-CA" baseline="0" dirty="0" err="1" smtClean="0"/>
              <a:t>slide</a:t>
            </a:r>
            <a:endParaRPr lang="fr-CA" baseline="0" dirty="0" smtClean="0"/>
          </a:p>
          <a:p>
            <a:pPr marL="0" indent="0">
              <a:buNone/>
            </a:pPr>
            <a:endParaRPr lang="fr-CA" baseline="0" dirty="0" smtClean="0"/>
          </a:p>
          <a:p>
            <a:pPr marL="0" indent="0">
              <a:buNone/>
            </a:pPr>
            <a:r>
              <a:rPr lang="fr-CA" baseline="0" dirty="0" smtClean="0"/>
              <a:t>Réhabilitation impossible?</a:t>
            </a:r>
          </a:p>
          <a:p>
            <a:pPr marL="0" indent="0">
              <a:buNone/>
            </a:pPr>
            <a:r>
              <a:rPr lang="fr-CA" baseline="0" dirty="0" smtClean="0"/>
              <a:t>De toute les commission et tous les comité qui suggère une amélioration des condition de vie des détenus dans les pénitenciers: la population s’oppose</a:t>
            </a:r>
          </a:p>
          <a:p>
            <a:pPr marL="0" indent="0">
              <a:buNone/>
            </a:pPr>
            <a:endParaRPr lang="fr-CA" baseline="0" dirty="0" smtClean="0"/>
          </a:p>
          <a:p>
            <a:pPr marL="0" indent="0">
              <a:buNone/>
            </a:pPr>
            <a:endParaRPr lang="fr-CA" baseline="0" dirty="0" smtClean="0"/>
          </a:p>
          <a:p>
            <a:pPr marL="0" indent="0">
              <a:buNone/>
            </a:pPr>
            <a:r>
              <a:rPr lang="fr-CA" baseline="0" dirty="0" smtClean="0"/>
              <a:t>5 </a:t>
            </a:r>
            <a:r>
              <a:rPr lang="fr-CA" baseline="0" dirty="0" err="1" smtClean="0"/>
              <a:t>comission</a:t>
            </a:r>
            <a:r>
              <a:rPr lang="fr-CA" baseline="0" dirty="0" smtClean="0"/>
              <a:t> d’enquête:</a:t>
            </a:r>
          </a:p>
          <a:p>
            <a:pPr marL="0" indent="0">
              <a:buNone/>
            </a:pPr>
            <a:r>
              <a:rPr lang="fr-CA" baseline="0" dirty="0" err="1" smtClean="0"/>
              <a:t>Brown:désespoir</a:t>
            </a:r>
            <a:r>
              <a:rPr lang="fr-CA" baseline="0" dirty="0" smtClean="0"/>
              <a:t> des détenus et régime de </a:t>
            </a:r>
            <a:r>
              <a:rPr lang="fr-CA" baseline="0" dirty="0" err="1" smtClean="0"/>
              <a:t>eterreu</a:t>
            </a:r>
            <a:r>
              <a:rPr lang="fr-CA" baseline="0" dirty="0" smtClean="0"/>
              <a:t>…</a:t>
            </a:r>
          </a:p>
          <a:p>
            <a:pPr marL="0" indent="0">
              <a:buNone/>
            </a:pPr>
            <a:r>
              <a:rPr lang="fr-CA" baseline="0" dirty="0" smtClean="0"/>
              <a:t>Archambault: condition de </a:t>
            </a:r>
            <a:r>
              <a:rPr lang="fr-CA" baseline="0" dirty="0" err="1" smtClean="0"/>
              <a:t>dentention</a:t>
            </a:r>
            <a:r>
              <a:rPr lang="fr-CA" baseline="0" dirty="0" smtClean="0"/>
              <a:t> sont horrible, impossible de </a:t>
            </a:r>
            <a:r>
              <a:rPr lang="fr-CA" baseline="0" dirty="0" err="1" smtClean="0"/>
              <a:t>réhabilitise</a:t>
            </a:r>
            <a:endParaRPr lang="fr-CA" baseline="0" dirty="0" smtClean="0"/>
          </a:p>
          <a:p>
            <a:pPr marL="0" indent="0">
              <a:buNone/>
            </a:pPr>
            <a:r>
              <a:rPr lang="fr-CA" baseline="0" dirty="0" err="1" smtClean="0"/>
              <a:t>Fauteux</a:t>
            </a:r>
            <a:r>
              <a:rPr lang="fr-CA" baseline="0" dirty="0" smtClean="0"/>
              <a:t>…</a:t>
            </a:r>
          </a:p>
          <a:p>
            <a:pPr marL="0" indent="0">
              <a:buNone/>
            </a:pPr>
            <a:r>
              <a:rPr lang="fr-CA" baseline="0" dirty="0" smtClean="0"/>
              <a:t>Ouimet</a:t>
            </a:r>
          </a:p>
          <a:p>
            <a:pPr marL="0" indent="0">
              <a:buNone/>
            </a:pPr>
            <a:r>
              <a:rPr lang="fr-CA" baseline="0" dirty="0" err="1" smtClean="0"/>
              <a:t>McGuigan:prison</a:t>
            </a:r>
            <a:r>
              <a:rPr lang="fr-CA" baseline="0" dirty="0" smtClean="0"/>
              <a:t> est un échec</a:t>
            </a:r>
          </a:p>
          <a:p>
            <a:pPr marL="0" indent="0">
              <a:buNone/>
            </a:pPr>
            <a:endParaRPr lang="fr-CA" baseline="0" dirty="0" smtClean="0"/>
          </a:p>
          <a:p>
            <a:pPr marL="0" indent="0">
              <a:buNone/>
            </a:pPr>
            <a:r>
              <a:rPr lang="fr-CA" baseline="0" dirty="0" smtClean="0"/>
              <a:t>Mythes et réalité sur la </a:t>
            </a:r>
            <a:r>
              <a:rPr lang="fr-CA" baseline="0" dirty="0" err="1" smtClean="0"/>
              <a:t>prsion</a:t>
            </a:r>
            <a:r>
              <a:rPr lang="fr-CA" baseline="0" dirty="0" smtClean="0"/>
              <a:t>:</a:t>
            </a:r>
          </a:p>
          <a:p>
            <a:pPr marL="0" indent="0">
              <a:buNone/>
            </a:pPr>
            <a:r>
              <a:rPr lang="fr-CA" baseline="0" dirty="0" smtClean="0"/>
              <a:t>-sont pas des club </a:t>
            </a:r>
            <a:r>
              <a:rPr lang="fr-CA" baseline="0" dirty="0" err="1" smtClean="0"/>
              <a:t>med</a:t>
            </a:r>
            <a:endParaRPr lang="fr-CA" baseline="0" dirty="0" smtClean="0"/>
          </a:p>
          <a:p>
            <a:pPr marL="0" indent="0">
              <a:buNone/>
            </a:pPr>
            <a:r>
              <a:rPr lang="fr-CA" baseline="0" dirty="0" smtClean="0"/>
              <a:t>-les détenu ne sont pas </a:t>
            </a:r>
            <a:r>
              <a:rPr lang="fr-CA" baseline="0" dirty="0" err="1" smtClean="0"/>
              <a:t>gaté</a:t>
            </a:r>
            <a:r>
              <a:rPr lang="fr-CA" baseline="0" dirty="0" smtClean="0"/>
              <a:t>…</a:t>
            </a:r>
          </a:p>
          <a:p>
            <a:pPr marL="0" indent="0">
              <a:buNone/>
            </a:pPr>
            <a:r>
              <a:rPr lang="fr-CA" baseline="0" dirty="0" smtClean="0"/>
              <a:t>2 types d’établissement (1842)</a:t>
            </a:r>
          </a:p>
          <a:p>
            <a:pPr marL="0" indent="0">
              <a:buNone/>
            </a:pPr>
            <a:r>
              <a:rPr lang="fr-CA" baseline="0" dirty="0" smtClean="0"/>
              <a:t>Prison (provincial)</a:t>
            </a:r>
          </a:p>
          <a:p>
            <a:pPr marL="0" indent="0">
              <a:buNone/>
            </a:pPr>
            <a:r>
              <a:rPr lang="fr-CA" baseline="0" dirty="0" err="1" smtClean="0"/>
              <a:t>Pénnitencier</a:t>
            </a:r>
            <a:r>
              <a:rPr lang="fr-CA" baseline="0" dirty="0" smtClean="0"/>
              <a:t> (fédéral)</a:t>
            </a:r>
          </a:p>
          <a:p>
            <a:pPr marL="0" indent="0">
              <a:buNone/>
            </a:pPr>
            <a:endParaRPr lang="fr-CA" baseline="0" dirty="0" smtClean="0"/>
          </a:p>
          <a:p>
            <a:pPr marL="0" indent="0">
              <a:buNone/>
            </a:pPr>
            <a:r>
              <a:rPr lang="fr-CA" baseline="0" dirty="0" smtClean="0"/>
              <a:t>Conséquence</a:t>
            </a:r>
          </a:p>
          <a:p>
            <a:pPr marL="0" indent="0">
              <a:buNone/>
            </a:pPr>
            <a:r>
              <a:rPr lang="fr-CA" baseline="0" dirty="0" err="1" smtClean="0"/>
              <a:t>Prisonniérisation</a:t>
            </a:r>
            <a:r>
              <a:rPr lang="fr-CA" baseline="0" dirty="0" smtClean="0"/>
              <a:t>; un nouveau </a:t>
            </a:r>
            <a:r>
              <a:rPr lang="fr-CA" baseline="0" dirty="0" err="1" smtClean="0"/>
              <a:t>status</a:t>
            </a:r>
            <a:r>
              <a:rPr lang="fr-CA" baseline="0" dirty="0" smtClean="0"/>
              <a:t> social (numéro), adopte de nouvelle habitude de vie</a:t>
            </a:r>
          </a:p>
          <a:p>
            <a:pPr marL="0" indent="0">
              <a:buNone/>
            </a:pPr>
            <a:r>
              <a:rPr lang="fr-CA" baseline="0" dirty="0" smtClean="0"/>
              <a:t>2. Effet physique et psychologique</a:t>
            </a:r>
          </a:p>
          <a:p>
            <a:pPr marL="0" indent="0">
              <a:buNone/>
            </a:pPr>
            <a:r>
              <a:rPr lang="fr-CA" baseline="0" dirty="0" smtClean="0"/>
              <a:t>3.Stigmatisation car le casier </a:t>
            </a:r>
            <a:r>
              <a:rPr lang="fr-CA" baseline="0" dirty="0" err="1" smtClean="0"/>
              <a:t>juducaaure</a:t>
            </a:r>
            <a:r>
              <a:rPr lang="fr-CA" baseline="0" dirty="0" smtClean="0"/>
              <a:t> vous suit</a:t>
            </a:r>
          </a:p>
          <a:p>
            <a:pPr marL="0" indent="0">
              <a:buNone/>
            </a:pPr>
            <a:r>
              <a:rPr lang="fr-CA" baseline="0" dirty="0" smtClean="0"/>
              <a:t>4.Conséquence pour les proches/famille: endettement, perte d’un(e) con</a:t>
            </a:r>
            <a:endParaRPr lang="en-CA" dirty="0"/>
          </a:p>
        </p:txBody>
      </p:sp>
      <p:sp>
        <p:nvSpPr>
          <p:cNvPr id="4" name="Slide Number Placeholder 3"/>
          <p:cNvSpPr>
            <a:spLocks noGrp="1"/>
          </p:cNvSpPr>
          <p:nvPr>
            <p:ph type="sldNum" sz="quarter" idx="10"/>
          </p:nvPr>
        </p:nvSpPr>
        <p:spPr/>
        <p:txBody>
          <a:bodyPr/>
          <a:lstStyle/>
          <a:p>
            <a:fld id="{25127A37-7A50-3D43-BD77-35CF8032156C}" type="slidenum">
              <a:rPr lang="fr-FR" smtClean="0"/>
              <a:pPr/>
              <a:t>29</a:t>
            </a:fld>
            <a:endParaRPr lang="fr-FR"/>
          </a:p>
        </p:txBody>
      </p:sp>
    </p:spTree>
    <p:extLst>
      <p:ext uri="{BB962C8B-B14F-4D97-AF65-F5344CB8AC3E}">
        <p14:creationId xmlns:p14="http://schemas.microsoft.com/office/powerpoint/2010/main" val="3003033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96259" name="Espace réservé des commentaires 2"/>
          <p:cNvSpPr>
            <a:spLocks noGrp="1"/>
          </p:cNvSpPr>
          <p:nvPr>
            <p:ph type="body" idx="1"/>
          </p:nvPr>
        </p:nvSpPr>
        <p:spPr bwMode="auto">
          <a:noFill/>
        </p:spPr>
        <p:txBody>
          <a:bodyPr/>
          <a:lstStyle/>
          <a:p>
            <a:endParaRPr lang="fr-FR" dirty="0">
              <a:ea typeface="ＭＳ Ｐゴシック" pitchFamily="1" charset="-128"/>
              <a:cs typeface="ＭＳ Ｐゴシック" pitchFamily="1" charset="-128"/>
            </a:endParaRPr>
          </a:p>
        </p:txBody>
      </p:sp>
      <p:sp>
        <p:nvSpPr>
          <p:cNvPr id="96260" name="Espace réservé du numéro de diapositive 3"/>
          <p:cNvSpPr>
            <a:spLocks noGrp="1"/>
          </p:cNvSpPr>
          <p:nvPr>
            <p:ph type="sldNum" sz="quarter" idx="5"/>
          </p:nvPr>
        </p:nvSpPr>
        <p:spPr bwMode="auto">
          <a:noFill/>
          <a:ln>
            <a:miter lim="800000"/>
            <a:headEnd/>
            <a:tailEnd/>
          </a:ln>
        </p:spPr>
        <p:txBody>
          <a:bodyPr/>
          <a:lstStyle/>
          <a:p>
            <a:fld id="{ED286DD0-85A5-3F49-B029-40A3EA63F70F}" type="slidenum">
              <a:rPr lang="en-CA"/>
              <a:pPr/>
              <a:t>30</a:t>
            </a:fld>
            <a:endParaRPr lang="en-CA"/>
          </a:p>
        </p:txBody>
      </p:sp>
    </p:spTree>
    <p:extLst>
      <p:ext uri="{BB962C8B-B14F-4D97-AF65-F5344CB8AC3E}">
        <p14:creationId xmlns:p14="http://schemas.microsoft.com/office/powerpoint/2010/main" val="35425389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bwMode="auto">
          <a:noFill/>
          <a:ln>
            <a:miter lim="800000"/>
            <a:headEnd/>
            <a:tailEnd/>
          </a:ln>
        </p:spPr>
        <p:txBody>
          <a:bodyPr/>
          <a:lstStyle/>
          <a:p>
            <a:fld id="{834D472E-3130-EA4C-93CB-2BBC10C50408}" type="slidenum">
              <a:rPr lang="fr-CA"/>
              <a:pPr/>
              <a:t>31</a:t>
            </a:fld>
            <a:endParaRPr lang="fr-CA"/>
          </a:p>
        </p:txBody>
      </p:sp>
      <p:sp>
        <p:nvSpPr>
          <p:cNvPr id="983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8308" name="Rectangle 3"/>
          <p:cNvSpPr>
            <a:spLocks noGrp="1" noChangeArrowheads="1"/>
          </p:cNvSpPr>
          <p:nvPr>
            <p:ph type="body" idx="1"/>
          </p:nvPr>
        </p:nvSpPr>
        <p:spPr bwMode="auto">
          <a:noFill/>
        </p:spPr>
        <p:txBody>
          <a:bodyPr>
            <a:normAutofit/>
          </a:bodyPr>
          <a:lstStyle/>
          <a:p>
            <a:pPr eaLnBrk="1" hangingPunct="1"/>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671831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bwMode="auto">
          <a:noFill/>
          <a:ln>
            <a:miter lim="800000"/>
            <a:headEnd/>
            <a:tailEnd/>
          </a:ln>
        </p:spPr>
        <p:txBody>
          <a:bodyPr/>
          <a:lstStyle/>
          <a:p>
            <a:fld id="{8C19FC9A-1EFE-5A47-9727-9E25EA678A17}" type="slidenum">
              <a:rPr lang="fr-CA"/>
              <a:pPr/>
              <a:t>32</a:t>
            </a:fld>
            <a:endParaRPr lang="fr-CA"/>
          </a:p>
        </p:txBody>
      </p:sp>
      <p:sp>
        <p:nvSpPr>
          <p:cNvPr id="1003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0356"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313356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smtClean="0"/>
              <a:t>Porté attention a</a:t>
            </a:r>
            <a:r>
              <a:rPr lang="fr-CA" baseline="0" dirty="0" smtClean="0"/>
              <a:t>u </a:t>
            </a:r>
            <a:r>
              <a:rPr lang="fr-CA" baseline="0" dirty="0" err="1" smtClean="0"/>
              <a:t>stats</a:t>
            </a:r>
            <a:r>
              <a:rPr lang="fr-CA" baseline="0" dirty="0" smtClean="0"/>
              <a:t> dans les lectures</a:t>
            </a:r>
            <a:endParaRPr lang="en-CA" dirty="0"/>
          </a:p>
        </p:txBody>
      </p:sp>
      <p:sp>
        <p:nvSpPr>
          <p:cNvPr id="4" name="Slide Number Placeholder 3"/>
          <p:cNvSpPr>
            <a:spLocks noGrp="1"/>
          </p:cNvSpPr>
          <p:nvPr>
            <p:ph type="sldNum" sz="quarter" idx="10"/>
          </p:nvPr>
        </p:nvSpPr>
        <p:spPr/>
        <p:txBody>
          <a:bodyPr/>
          <a:lstStyle/>
          <a:p>
            <a:fld id="{25127A37-7A50-3D43-BD77-35CF8032156C}" type="slidenum">
              <a:rPr lang="fr-FR" smtClean="0"/>
              <a:pPr/>
              <a:t>33</a:t>
            </a:fld>
            <a:endParaRPr lang="fr-FR"/>
          </a:p>
        </p:txBody>
      </p:sp>
    </p:spTree>
    <p:extLst>
      <p:ext uri="{BB962C8B-B14F-4D97-AF65-F5344CB8AC3E}">
        <p14:creationId xmlns:p14="http://schemas.microsoft.com/office/powerpoint/2010/main" val="32012585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ln>
            <a:miter lim="800000"/>
            <a:headEnd/>
            <a:tailEnd/>
          </a:ln>
        </p:spPr>
        <p:txBody>
          <a:bodyPr/>
          <a:lstStyle/>
          <a:p>
            <a:fld id="{B2CC69DB-46A1-5C44-A255-14B962B15BAF}" type="slidenum">
              <a:rPr lang="en-US"/>
              <a:pPr/>
              <a:t>40</a:t>
            </a:fld>
            <a:endParaRPr lang="en-US"/>
          </a:p>
        </p:txBody>
      </p:sp>
      <p:sp>
        <p:nvSpPr>
          <p:cNvPr id="266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8" name="Rectangle 3"/>
          <p:cNvSpPr>
            <a:spLocks noGrp="1" noChangeArrowheads="1"/>
          </p:cNvSpPr>
          <p:nvPr>
            <p:ph type="body" idx="1"/>
          </p:nvPr>
        </p:nvSpPr>
        <p:spPr bwMode="auto">
          <a:noFill/>
        </p:spPr>
        <p:txBody>
          <a:bodyPr/>
          <a:lstStyle/>
          <a:p>
            <a:pPr eaLnBrk="1" hangingPunct="1">
              <a:spcBef>
                <a:spcPct val="0"/>
              </a:spcBef>
            </a:pPr>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22636321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smtClean="0"/>
          </a:p>
        </p:txBody>
      </p:sp>
      <p:sp>
        <p:nvSpPr>
          <p:cNvPr id="4" name="Slide Number Placeholder 3"/>
          <p:cNvSpPr>
            <a:spLocks noGrp="1"/>
          </p:cNvSpPr>
          <p:nvPr>
            <p:ph type="sldNum" sz="quarter" idx="10"/>
          </p:nvPr>
        </p:nvSpPr>
        <p:spPr/>
        <p:txBody>
          <a:bodyPr/>
          <a:lstStyle/>
          <a:p>
            <a:fld id="{25127A37-7A50-3D43-BD77-35CF8032156C}" type="slidenum">
              <a:rPr lang="fr-FR" smtClean="0"/>
              <a:pPr/>
              <a:t>41</a:t>
            </a:fld>
            <a:endParaRPr lang="fr-FR"/>
          </a:p>
        </p:txBody>
      </p:sp>
    </p:spTree>
    <p:extLst>
      <p:ext uri="{BB962C8B-B14F-4D97-AF65-F5344CB8AC3E}">
        <p14:creationId xmlns:p14="http://schemas.microsoft.com/office/powerpoint/2010/main" val="2362665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ln>
            <a:miter lim="800000"/>
            <a:headEnd/>
            <a:tailEnd/>
          </a:ln>
        </p:spPr>
        <p:txBody>
          <a:bodyPr/>
          <a:lstStyle/>
          <a:p>
            <a:fld id="{ED4AED01-2A6B-0D4F-8296-71AA7149EDB9}" type="slidenum">
              <a:rPr lang="en-US"/>
              <a:pPr/>
              <a:t>48</a:t>
            </a:fld>
            <a:endParaRPr lang="en-US"/>
          </a:p>
        </p:txBody>
      </p:sp>
      <p:sp>
        <p:nvSpPr>
          <p:cNvPr id="3891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38916"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pPr eaLnBrk="1" hangingPunct="1">
              <a:lnSpc>
                <a:spcPct val="90000"/>
              </a:lnSpc>
              <a:spcBef>
                <a:spcPct val="0"/>
              </a:spcBef>
            </a:pPr>
            <a:r>
              <a:rPr lang="fr-CA" dirty="0" smtClean="0">
                <a:latin typeface="Georgia" pitchFamily="1" charset="0"/>
                <a:ea typeface="ＭＳ Ｐゴシック" pitchFamily="1" charset="-128"/>
                <a:cs typeface="ＭＳ Ｐゴシック" pitchFamily="1" charset="-128"/>
              </a:rPr>
              <a:t>Not exam</a:t>
            </a:r>
            <a:endParaRPr lang="fr-CA" dirty="0">
              <a:latin typeface="Georgia" pitchFamily="1" charset="0"/>
              <a:ea typeface="ＭＳ Ｐゴシック" pitchFamily="1" charset="-128"/>
              <a:cs typeface="ＭＳ Ｐゴシック" pitchFamily="1" charset="-128"/>
            </a:endParaRPr>
          </a:p>
        </p:txBody>
      </p:sp>
    </p:spTree>
    <p:extLst>
      <p:ext uri="{BB962C8B-B14F-4D97-AF65-F5344CB8AC3E}">
        <p14:creationId xmlns:p14="http://schemas.microsoft.com/office/powerpoint/2010/main" val="2796351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ln>
            <a:miter lim="800000"/>
            <a:headEnd/>
            <a:tailEnd/>
          </a:ln>
        </p:spPr>
        <p:txBody>
          <a:bodyPr/>
          <a:lstStyle/>
          <a:p>
            <a:fld id="{450B6EDD-336B-B844-8802-9C3DE76CC477}" type="slidenum">
              <a:rPr lang="en-US"/>
              <a:pPr/>
              <a:t>49</a:t>
            </a:fld>
            <a:endParaRPr lang="en-US"/>
          </a:p>
        </p:txBody>
      </p:sp>
      <p:sp>
        <p:nvSpPr>
          <p:cNvPr id="40963"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40964"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pPr marL="0" marR="0" indent="0" algn="l" defTabSz="457200" rtl="0" eaLnBrk="1" fontAlgn="auto" latinLnBrk="0" hangingPunct="1">
              <a:lnSpc>
                <a:spcPct val="90000"/>
              </a:lnSpc>
              <a:spcBef>
                <a:spcPct val="0"/>
              </a:spcBef>
              <a:spcAft>
                <a:spcPts val="0"/>
              </a:spcAft>
              <a:buClrTx/>
              <a:buSzTx/>
              <a:buFontTx/>
              <a:buNone/>
              <a:tabLst/>
              <a:defRPr/>
            </a:pPr>
            <a:r>
              <a:rPr lang="fr-CA" dirty="0" smtClean="0">
                <a:latin typeface="Georgia" pitchFamily="1" charset="0"/>
                <a:ea typeface="ＭＳ Ｐゴシック" pitchFamily="1" charset="-128"/>
                <a:cs typeface="ＭＳ Ｐゴシック" pitchFamily="1" charset="-128"/>
              </a:rPr>
              <a:t>Not exam</a:t>
            </a:r>
          </a:p>
          <a:p>
            <a:pPr eaLnBrk="1" hangingPunct="1">
              <a:lnSpc>
                <a:spcPct val="90000"/>
              </a:lnSpc>
              <a:spcBef>
                <a:spcPct val="0"/>
              </a:spcBef>
            </a:pPr>
            <a:endParaRPr lang="en-US"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1147290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43011" name="Espace réservé des commentaires 2"/>
          <p:cNvSpPr>
            <a:spLocks noGrp="1"/>
          </p:cNvSpPr>
          <p:nvPr>
            <p:ph type="body" idx="1"/>
          </p:nvPr>
        </p:nvSpPr>
        <p:spPr bwMode="auto">
          <a:noFill/>
        </p:spPr>
        <p:txBody>
          <a:bodyPr/>
          <a:lstStyle/>
          <a:p>
            <a:pPr marL="457200" marR="0" indent="-457200" algn="l" defTabSz="457200" rtl="0" eaLnBrk="1" fontAlgn="auto" latinLnBrk="0" hangingPunct="1">
              <a:lnSpc>
                <a:spcPct val="100000"/>
              </a:lnSpc>
              <a:spcBef>
                <a:spcPct val="0"/>
              </a:spcBef>
              <a:spcAft>
                <a:spcPts val="0"/>
              </a:spcAft>
              <a:buClrTx/>
              <a:buSzTx/>
              <a:buFontTx/>
              <a:buNone/>
              <a:tabLst/>
              <a:defRPr/>
            </a:pPr>
            <a:r>
              <a:rPr lang="fr-CA" dirty="0" smtClean="0">
                <a:latin typeface="Georgia" pitchFamily="1" charset="0"/>
                <a:ea typeface="ＭＳ Ｐゴシック" pitchFamily="1" charset="-128"/>
                <a:cs typeface="ＭＳ Ｐゴシック" pitchFamily="1" charset="-128"/>
              </a:rPr>
              <a:t>Not exam</a:t>
            </a:r>
          </a:p>
          <a:p>
            <a:pPr marL="457200" indent="-457200" eaLnBrk="1" hangingPunct="1">
              <a:spcBef>
                <a:spcPct val="0"/>
              </a:spcBef>
            </a:pPr>
            <a:endParaRPr lang="fr-FR" dirty="0">
              <a:ea typeface="ＭＳ Ｐゴシック" pitchFamily="1" charset="-128"/>
              <a:cs typeface="ＭＳ Ｐゴシック" pitchFamily="1" charset="-128"/>
            </a:endParaRPr>
          </a:p>
        </p:txBody>
      </p:sp>
      <p:sp>
        <p:nvSpPr>
          <p:cNvPr id="43012" name="Espace réservé du numéro de diapositive 3"/>
          <p:cNvSpPr>
            <a:spLocks noGrp="1"/>
          </p:cNvSpPr>
          <p:nvPr>
            <p:ph type="sldNum" sz="quarter" idx="5"/>
          </p:nvPr>
        </p:nvSpPr>
        <p:spPr bwMode="auto">
          <a:noFill/>
          <a:ln>
            <a:miter lim="800000"/>
            <a:headEnd/>
            <a:tailEnd/>
          </a:ln>
        </p:spPr>
        <p:txBody>
          <a:bodyPr/>
          <a:lstStyle/>
          <a:p>
            <a:fld id="{F1DE6E42-0343-2143-810C-E0879A815AB0}" type="slidenum">
              <a:rPr lang="fr-FR"/>
              <a:pPr/>
              <a:t>50</a:t>
            </a:fld>
            <a:endParaRPr lang="fr-FR"/>
          </a:p>
        </p:txBody>
      </p:sp>
    </p:spTree>
    <p:extLst>
      <p:ext uri="{BB962C8B-B14F-4D97-AF65-F5344CB8AC3E}">
        <p14:creationId xmlns:p14="http://schemas.microsoft.com/office/powerpoint/2010/main" val="17936334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CA" dirty="0" smtClean="0">
                <a:latin typeface="Georgia" pitchFamily="1" charset="0"/>
                <a:ea typeface="ＭＳ Ｐゴシック" pitchFamily="1" charset="-128"/>
                <a:cs typeface="ＭＳ Ｐゴシック" pitchFamily="1" charset="-128"/>
              </a:rPr>
              <a:t>Not exam</a:t>
            </a:r>
          </a:p>
          <a:p>
            <a:endParaRPr lang="en-CA" dirty="0"/>
          </a:p>
        </p:txBody>
      </p:sp>
      <p:sp>
        <p:nvSpPr>
          <p:cNvPr id="4" name="Slide Number Placeholder 3"/>
          <p:cNvSpPr>
            <a:spLocks noGrp="1"/>
          </p:cNvSpPr>
          <p:nvPr>
            <p:ph type="sldNum" sz="quarter" idx="10"/>
          </p:nvPr>
        </p:nvSpPr>
        <p:spPr/>
        <p:txBody>
          <a:bodyPr/>
          <a:lstStyle/>
          <a:p>
            <a:fld id="{25127A37-7A50-3D43-BD77-35CF8032156C}" type="slidenum">
              <a:rPr lang="fr-FR" smtClean="0"/>
              <a:pPr/>
              <a:t>51</a:t>
            </a:fld>
            <a:endParaRPr lang="fr-FR"/>
          </a:p>
        </p:txBody>
      </p:sp>
    </p:spTree>
    <p:extLst>
      <p:ext uri="{BB962C8B-B14F-4D97-AF65-F5344CB8AC3E}">
        <p14:creationId xmlns:p14="http://schemas.microsoft.com/office/powerpoint/2010/main" val="2604545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ln>
            <a:miter lim="800000"/>
            <a:headEnd/>
            <a:tailEnd/>
          </a:ln>
        </p:spPr>
        <p:txBody>
          <a:bodyPr/>
          <a:lstStyle/>
          <a:p>
            <a:fld id="{75182C3D-EACC-784F-8A74-B3F08EEBADC4}" type="slidenum">
              <a:rPr lang="en-US"/>
              <a:pPr/>
              <a:t>52</a:t>
            </a:fld>
            <a:endParaRPr lang="en-US"/>
          </a:p>
        </p:txBody>
      </p:sp>
      <p:sp>
        <p:nvSpPr>
          <p:cNvPr id="52227"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2228"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r>
              <a:rPr lang="fr-CA" dirty="0" smtClean="0">
                <a:latin typeface="Georgia" pitchFamily="1" charset="0"/>
                <a:ea typeface="ＭＳ Ｐゴシック" pitchFamily="1" charset="-128"/>
                <a:cs typeface="ＭＳ Ｐゴシック" pitchFamily="1" charset="-128"/>
              </a:rPr>
              <a:t>Not exam</a:t>
            </a:r>
          </a:p>
          <a:p>
            <a:pPr eaLnBrk="1" hangingPunct="1">
              <a:spcBef>
                <a:spcPct val="0"/>
              </a:spcBef>
            </a:pPr>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26885307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ln>
            <a:miter lim="800000"/>
            <a:headEnd/>
            <a:tailEnd/>
          </a:ln>
        </p:spPr>
        <p:txBody>
          <a:bodyPr/>
          <a:lstStyle/>
          <a:p>
            <a:fld id="{8A1B8EF7-22F0-4748-9F4E-AE4874C06ABC}" type="slidenum">
              <a:rPr lang="en-US"/>
              <a:pPr/>
              <a:t>53</a:t>
            </a:fld>
            <a:endParaRPr lang="en-US"/>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4276" name="Rectangle 3"/>
          <p:cNvSpPr>
            <a:spLocks noGrp="1" noChangeArrowheads="1"/>
          </p:cNvSpPr>
          <p:nvPr>
            <p:ph type="body" idx="1"/>
          </p:nvPr>
        </p:nvSpPr>
        <p:spPr bwMode="auto">
          <a:noFill/>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r>
              <a:rPr lang="fr-CA" sz="800" dirty="0" smtClean="0">
                <a:latin typeface="Georgia" pitchFamily="1" charset="0"/>
                <a:ea typeface="ＭＳ Ｐゴシック" pitchFamily="1" charset="-128"/>
                <a:cs typeface="ＭＳ Ｐゴシック" pitchFamily="1" charset="-128"/>
              </a:rPr>
              <a:t>Not exam</a:t>
            </a:r>
          </a:p>
          <a:p>
            <a:pPr eaLnBrk="1" hangingPunct="1">
              <a:spcBef>
                <a:spcPct val="0"/>
              </a:spcBef>
            </a:pPr>
            <a:endParaRPr lang="fr-CA" sz="800" dirty="0">
              <a:latin typeface="Georgia" pitchFamily="1" charset="0"/>
              <a:ea typeface="ＭＳ Ｐゴシック" pitchFamily="1" charset="-128"/>
              <a:cs typeface="ＭＳ Ｐゴシック" pitchFamily="1" charset="-128"/>
            </a:endParaRPr>
          </a:p>
        </p:txBody>
      </p:sp>
    </p:spTree>
    <p:extLst>
      <p:ext uri="{BB962C8B-B14F-4D97-AF65-F5344CB8AC3E}">
        <p14:creationId xmlns:p14="http://schemas.microsoft.com/office/powerpoint/2010/main" val="676931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CA" smtClean="0"/>
              <a:t>Cliquez et modifiez le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contenu 2"/>
          <p:cNvSpPr>
            <a:spLocks noGrp="1"/>
          </p:cNvSpPr>
          <p:nvPr>
            <p:ph idx="1"/>
          </p:nvPr>
        </p:nvSpPr>
        <p:spPr/>
        <p:txBody>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CA"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smtClean="0"/>
              <a:t>Cliquez pour modifier les styles du texte du masque</a:t>
            </a: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5" name="Espace réservé de la date 4"/>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CA"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7" name="Espace réservé de la date 6"/>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e la date 2"/>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CA"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CA"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CA"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03/12/2013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smtClean="0"/>
              <a:t>Cliquez et modifiez le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83482-D34B-CA4A-83BA-D5255DC63018}" type="datetimeFigureOut">
              <a:rPr lang="fr-FR" smtClean="0"/>
              <a:pPr/>
              <a:t>03/12/2013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864592-382A-A541-94B3-989BD120928B}" type="slidenum">
              <a:rPr lang="fr-FR" smtClean="0"/>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museevirtuel-virtualmuseum.ca/sgc-cms/expositions-exhibitions/prison/fr/vivre-en-dedans.php"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youtube.com/watch?v=KHUE9mMFZn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johnhoward.ca/media/(1977)%20HV%209507%20C33%201977%20F%20(MacGuigan).pdf"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hyperlink" Target="http://www.lsa.umich.edu/pcap/"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tou.tv/unite-9/S02E03"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youtube.com/watch?v=kotNxb2YApk"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relaisfamille.org/"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youtube.com/watch?v=9O_xT7q-djI"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www.lsa.umich.edu/pcap/" TargetMode="External"/><Relationship Id="rId5" Type="http://schemas.openxmlformats.org/officeDocument/2006/relationships/hyperlink" Target="http://www.youtube.com/watch?v=ezR5BPVx7s8" TargetMode="External"/><Relationship Id="rId4" Type="http://schemas.openxmlformats.org/officeDocument/2006/relationships/hyperlink" Target="http://www.dailymotion.com/video/x3eeae_i-comme-icare-milgram_news?search_algo=1"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229600" cy="850900"/>
          </a:xfrm>
          <a:solidFill>
            <a:srgbClr val="FEFB8B"/>
          </a:solidFill>
        </p:spPr>
        <p:txBody>
          <a:bodyPr>
            <a:normAutofit fontScale="90000"/>
          </a:bodyPr>
          <a:lstStyle/>
          <a:p>
            <a:pPr marL="838200" indent="-838200" eaLnBrk="1" hangingPunct="1"/>
            <a:r>
              <a:rPr lang="fr-CA" sz="2800" b="1">
                <a:solidFill>
                  <a:schemeClr val="tx1"/>
                </a:solidFill>
                <a:latin typeface="Arial Narrow" pitchFamily="1" charset="0"/>
                <a:ea typeface="ＭＳ Ｐゴシック" pitchFamily="1" charset="-128"/>
                <a:cs typeface="ＭＳ Ｐゴシック" pitchFamily="1" charset="-128"/>
              </a:rPr>
              <a:t>C. C</a:t>
            </a:r>
            <a:r>
              <a:rPr lang="fr-CA" sz="2800" b="1">
                <a:latin typeface="Arial Narrow" pitchFamily="1" charset="0"/>
                <a:ea typeface="ＭＳ Ｐゴシック" pitchFamily="1" charset="-128"/>
                <a:cs typeface="ＭＳ Ｐゴシック" pitchFamily="1" charset="-128"/>
              </a:rPr>
              <a:t>ontrôle social et rapports de pouvoir</a:t>
            </a:r>
            <a:br>
              <a:rPr lang="fr-CA" sz="2800" b="1">
                <a:latin typeface="Arial Narrow" pitchFamily="1" charset="0"/>
                <a:ea typeface="ＭＳ Ｐゴシック" pitchFamily="1" charset="-128"/>
                <a:cs typeface="ＭＳ Ｐゴシック" pitchFamily="1" charset="-128"/>
              </a:rPr>
            </a:br>
            <a:r>
              <a:rPr lang="fr-CA" sz="2800" b="1">
                <a:latin typeface="Arial Narrow" pitchFamily="1" charset="0"/>
                <a:ea typeface="ＭＳ Ｐゴシック" pitchFamily="1" charset="-128"/>
                <a:cs typeface="ＭＳ Ｐゴシック" pitchFamily="1" charset="-128"/>
              </a:rPr>
              <a:t>(Les prisons)</a:t>
            </a:r>
            <a:endParaRPr lang="en-US" sz="2800" b="1">
              <a:latin typeface="Arial Narrow" pitchFamily="1" charset="0"/>
              <a:ea typeface="ＭＳ Ｐゴシック" pitchFamily="1" charset="-128"/>
              <a:cs typeface="ＭＳ Ｐゴシック" pitchFamily="1" charset="-128"/>
            </a:endParaRPr>
          </a:p>
        </p:txBody>
      </p:sp>
      <p:sp>
        <p:nvSpPr>
          <p:cNvPr id="57347" name="Rectangle 3"/>
          <p:cNvSpPr>
            <a:spLocks noGrp="1" noChangeArrowheads="1"/>
          </p:cNvSpPr>
          <p:nvPr>
            <p:ph type="body" idx="1"/>
          </p:nvPr>
        </p:nvSpPr>
        <p:spPr>
          <a:xfrm>
            <a:off x="457200" y="1412875"/>
            <a:ext cx="8229600" cy="4713288"/>
          </a:xfrm>
        </p:spPr>
        <p:txBody>
          <a:bodyPr>
            <a:normAutofit/>
          </a:bodyPr>
          <a:lstStyle/>
          <a:p>
            <a:pPr>
              <a:defRPr/>
            </a:pPr>
            <a:r>
              <a:rPr lang="fr-CA" sz="2400" dirty="0" smtClean="0"/>
              <a:t>À quoi sert la prison ? Qui entre surtout en prison ?  Tout le monde est-il égal devant la justice? Comment comprendre la fameuse affirmation </a:t>
            </a:r>
            <a:r>
              <a:rPr lang="fr-CA" sz="2400" i="1" dirty="0" smtClean="0"/>
              <a:t>la justice est aveugle</a:t>
            </a:r>
            <a:r>
              <a:rPr lang="fr-CA" sz="2400" dirty="0" smtClean="0"/>
              <a:t>?</a:t>
            </a:r>
          </a:p>
          <a:p>
            <a:pPr>
              <a:defRPr/>
            </a:pPr>
            <a:endParaRPr lang="fr-CA" sz="2400" dirty="0" smtClean="0"/>
          </a:p>
          <a:p>
            <a:pPr>
              <a:defRPr/>
            </a:pPr>
            <a:r>
              <a:rPr lang="fr-CA" sz="2400" dirty="0" smtClean="0"/>
              <a:t>Passe-t-on d’une société punitive à une société de surveillance? Qui, quoi et comment surveiller? Quand la surveillance devient-elle elle-même un problème social? La technologie est-elle neutre?  </a:t>
            </a:r>
          </a:p>
          <a:p>
            <a:pPr marL="609600" indent="-609600" eaLnBrk="1" hangingPunct="1">
              <a:lnSpc>
                <a:spcPct val="90000"/>
              </a:lnSpc>
              <a:buFont typeface="Wingdings" pitchFamily="1" charset="2"/>
              <a:buChar char="q"/>
            </a:pPr>
            <a:endParaRPr lang="fr-CA" sz="2000" b="1" dirty="0">
              <a:solidFill>
                <a:schemeClr val="accent2"/>
              </a:solidFill>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229600" cy="850900"/>
          </a:xfrm>
          <a:solidFill>
            <a:srgbClr val="FEFB8B"/>
          </a:solidFill>
        </p:spPr>
        <p:txBody>
          <a:bodyPr>
            <a:normAutofit fontScale="90000"/>
          </a:bodyPr>
          <a:lstStyle/>
          <a:p>
            <a:pPr marL="838200" indent="-838200" eaLnBrk="1" hangingPunct="1"/>
            <a:r>
              <a:rPr lang="fr-CA" sz="2800" b="1">
                <a:solidFill>
                  <a:schemeClr val="tx1"/>
                </a:solidFill>
                <a:latin typeface="Arial Narrow" pitchFamily="1" charset="0"/>
                <a:ea typeface="ＭＳ Ｐゴシック" pitchFamily="1" charset="-128"/>
                <a:cs typeface="ＭＳ Ｐゴシック" pitchFamily="1" charset="-128"/>
              </a:rPr>
              <a:t>C. C</a:t>
            </a:r>
            <a:r>
              <a:rPr lang="fr-CA" sz="2800" b="1">
                <a:latin typeface="Arial Narrow" pitchFamily="1" charset="0"/>
                <a:ea typeface="ＭＳ Ｐゴシック" pitchFamily="1" charset="-128"/>
                <a:cs typeface="ＭＳ Ｐゴシック" pitchFamily="1" charset="-128"/>
              </a:rPr>
              <a:t>ontrôle social et rapports de pouvoir</a:t>
            </a:r>
            <a:br>
              <a:rPr lang="fr-CA" sz="2800" b="1">
                <a:latin typeface="Arial Narrow" pitchFamily="1" charset="0"/>
                <a:ea typeface="ＭＳ Ｐゴシック" pitchFamily="1" charset="-128"/>
                <a:cs typeface="ＭＳ Ｐゴシック" pitchFamily="1" charset="-128"/>
              </a:rPr>
            </a:br>
            <a:r>
              <a:rPr lang="fr-CA" sz="2800" b="1">
                <a:latin typeface="Arial Narrow" pitchFamily="1" charset="0"/>
                <a:ea typeface="ＭＳ Ｐゴシック" pitchFamily="1" charset="-128"/>
                <a:cs typeface="ＭＳ Ｐゴシック" pitchFamily="1" charset="-128"/>
              </a:rPr>
              <a:t>(Les prisons)</a:t>
            </a:r>
            <a:endParaRPr lang="en-US" sz="2800" b="1">
              <a:latin typeface="Arial Narrow" pitchFamily="1" charset="0"/>
              <a:ea typeface="ＭＳ Ｐゴシック" pitchFamily="1" charset="-128"/>
              <a:cs typeface="ＭＳ Ｐゴシック" pitchFamily="1" charset="-128"/>
            </a:endParaRPr>
          </a:p>
        </p:txBody>
      </p:sp>
      <p:sp>
        <p:nvSpPr>
          <p:cNvPr id="57347" name="Rectangle 3"/>
          <p:cNvSpPr>
            <a:spLocks noGrp="1" noChangeArrowheads="1"/>
          </p:cNvSpPr>
          <p:nvPr>
            <p:ph type="body" idx="1"/>
          </p:nvPr>
        </p:nvSpPr>
        <p:spPr>
          <a:xfrm>
            <a:off x="457200" y="1412875"/>
            <a:ext cx="8229600" cy="4713288"/>
          </a:xfrm>
        </p:spPr>
        <p:txBody>
          <a:bodyPr>
            <a:normAutofit fontScale="92500" lnSpcReduction="10000"/>
          </a:bodyPr>
          <a:lstStyle/>
          <a:p>
            <a:pPr marL="609600" indent="-609600" eaLnBrk="1" hangingPunct="1">
              <a:lnSpc>
                <a:spcPct val="90000"/>
              </a:lnSpc>
              <a:buFont typeface="Wingdings" pitchFamily="1" charset="2"/>
              <a:buChar char="q"/>
            </a:pPr>
            <a:r>
              <a:rPr lang="fr-CA" sz="2400" b="1" dirty="0">
                <a:solidFill>
                  <a:schemeClr val="accent2"/>
                </a:solidFill>
                <a:latin typeface="Arial Narrow" pitchFamily="1" charset="0"/>
                <a:ea typeface="ＭＳ Ｐゴシック" pitchFamily="1" charset="-128"/>
                <a:cs typeface="ＭＳ Ｐゴシック" pitchFamily="1" charset="-128"/>
              </a:rPr>
              <a:t>Les prisons d’hier à aujourd’hui : son évolution</a:t>
            </a:r>
          </a:p>
          <a:p>
            <a:pPr marL="609600" indent="-609600">
              <a:buFontTx/>
              <a:buAutoNum type="arabicPeriod"/>
            </a:pPr>
            <a:r>
              <a:rPr lang="fr-CA" sz="2400" b="1" dirty="0">
                <a:latin typeface="Calibri" pitchFamily="1" charset="0"/>
                <a:ea typeface="ＭＳ Ｐゴシック" pitchFamily="1" charset="-128"/>
                <a:cs typeface="ＭＳ Ｐゴシック" pitchFamily="1" charset="-128"/>
              </a:rPr>
              <a:t>Des supplices aux prisons</a:t>
            </a:r>
          </a:p>
          <a:p>
            <a:pPr marL="609600" indent="-609600">
              <a:buFontTx/>
              <a:buAutoNum type="arabicPeriod"/>
            </a:pPr>
            <a:r>
              <a:rPr lang="fr-CA" sz="2400" b="1" dirty="0">
                <a:latin typeface="Calibri" pitchFamily="1" charset="0"/>
                <a:ea typeface="ＭＳ Ｐゴシック" pitchFamily="1" charset="-128"/>
                <a:cs typeface="ＭＳ Ｐゴシック" pitchFamily="1" charset="-128"/>
              </a:rPr>
              <a:t>Howard (1777</a:t>
            </a:r>
            <a:r>
              <a:rPr lang="fr-CA" sz="2400" b="1" dirty="0" smtClean="0">
                <a:latin typeface="Calibri" pitchFamily="1" charset="0"/>
                <a:ea typeface="ＭＳ Ｐゴシック" pitchFamily="1" charset="-128"/>
                <a:cs typeface="ＭＳ Ｐゴシック" pitchFamily="1" charset="-128"/>
              </a:rPr>
              <a:t>), Bentham </a:t>
            </a:r>
            <a:r>
              <a:rPr lang="fr-CA" sz="2400" b="1" dirty="0">
                <a:latin typeface="Calibri" pitchFamily="1" charset="0"/>
                <a:ea typeface="ＭＳ Ｐゴシック" pitchFamily="1" charset="-128"/>
                <a:cs typeface="ＭＳ Ｐゴシック" pitchFamily="1" charset="-128"/>
              </a:rPr>
              <a:t>et l’utopie du Panoptique (1791)</a:t>
            </a:r>
          </a:p>
          <a:p>
            <a:pPr marL="609600" indent="-609600">
              <a:buFontTx/>
              <a:buAutoNum type="arabicPeriod"/>
            </a:pPr>
            <a:r>
              <a:rPr lang="fr-CA" sz="2400" b="1" dirty="0">
                <a:latin typeface="Calibri" pitchFamily="1" charset="0"/>
                <a:ea typeface="ＭＳ Ｐゴシック" pitchFamily="1" charset="-128"/>
                <a:cs typeface="ＭＳ Ｐゴシック" pitchFamily="1" charset="-128"/>
              </a:rPr>
              <a:t>La guerre des modèles de prison (19e siècle</a:t>
            </a:r>
            <a:r>
              <a:rPr lang="fr-CA" sz="2400" b="1" dirty="0" smtClean="0">
                <a:latin typeface="Calibri" pitchFamily="1" charset="0"/>
                <a:ea typeface="ＭＳ Ｐゴシック" pitchFamily="1" charset="-128"/>
                <a:cs typeface="ＭＳ Ｐゴシック" pitchFamily="1" charset="-128"/>
              </a:rPr>
              <a:t>)</a:t>
            </a:r>
          </a:p>
          <a:p>
            <a:pPr marL="609600" indent="-609600">
              <a:buFontTx/>
              <a:buAutoNum type="arabicPeriod"/>
            </a:pPr>
            <a:r>
              <a:rPr lang="fr-CA" sz="2400" b="1" dirty="0" smtClean="0">
                <a:latin typeface="Calibri" pitchFamily="1" charset="0"/>
                <a:ea typeface="ＭＳ Ｐゴシック" pitchFamily="1" charset="-128"/>
                <a:cs typeface="ＭＳ Ｐゴシック" pitchFamily="1" charset="-128"/>
              </a:rPr>
              <a:t>Kingston</a:t>
            </a:r>
          </a:p>
          <a:p>
            <a:pPr marL="609600" indent="-609600">
              <a:buFontTx/>
              <a:buAutoNum type="arabicPeriod"/>
            </a:pPr>
            <a:r>
              <a:rPr lang="fr-CA" sz="2400" b="1" dirty="0" smtClean="0">
                <a:latin typeface="Calibri" pitchFamily="1" charset="0"/>
                <a:ea typeface="ＭＳ Ｐゴシック" pitchFamily="1" charset="-128"/>
                <a:cs typeface="ＭＳ Ｐゴシック" pitchFamily="1" charset="-128"/>
              </a:rPr>
              <a:t>Commissions d’enquête</a:t>
            </a:r>
          </a:p>
          <a:p>
            <a:pPr marL="609600" indent="-609600" eaLnBrk="1" hangingPunct="1">
              <a:lnSpc>
                <a:spcPct val="90000"/>
              </a:lnSpc>
              <a:buNone/>
            </a:pPr>
            <a:endParaRPr lang="fr-CA" sz="2400" b="1" dirty="0" smtClean="0">
              <a:solidFill>
                <a:schemeClr val="accent2"/>
              </a:solidFill>
              <a:latin typeface="Arial Narrow"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q"/>
            </a:pPr>
            <a:r>
              <a:rPr lang="fr-CA" sz="2400" b="1" dirty="0">
                <a:solidFill>
                  <a:schemeClr val="accent2"/>
                </a:solidFill>
                <a:latin typeface="Arial Narrow" pitchFamily="1" charset="0"/>
                <a:ea typeface="ＭＳ Ｐゴシック" pitchFamily="1" charset="-128"/>
                <a:cs typeface="ＭＳ Ｐゴシック" pitchFamily="1" charset="-128"/>
              </a:rPr>
              <a:t>Comment analyser sa manière de conduire les conduites des détenus ?   </a:t>
            </a:r>
          </a:p>
          <a:p>
            <a:pPr marL="609600" indent="-609600" eaLnBrk="1" hangingPunct="1">
              <a:lnSpc>
                <a:spcPct val="90000"/>
              </a:lnSpc>
              <a:buFont typeface="Wingdings" pitchFamily="1" charset="2"/>
              <a:buChar char="q"/>
            </a:pPr>
            <a:endParaRPr lang="fr-CA" sz="2400" b="1" dirty="0">
              <a:solidFill>
                <a:schemeClr val="accent2"/>
              </a:solidFill>
              <a:latin typeface="Arial Narrow"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q"/>
            </a:pPr>
            <a:r>
              <a:rPr lang="fr-CA" sz="2400" b="1" dirty="0">
                <a:solidFill>
                  <a:schemeClr val="accent2"/>
                </a:solidFill>
                <a:latin typeface="Arial Narrow" pitchFamily="1" charset="0"/>
                <a:ea typeface="ＭＳ Ｐゴシック" pitchFamily="1" charset="-128"/>
                <a:cs typeface="ＭＳ Ｐゴシック" pitchFamily="1" charset="-128"/>
              </a:rPr>
              <a:t>Comment éviter qu’elle abuse du « privatisé » </a:t>
            </a:r>
            <a:r>
              <a:rPr lang="fr-CA" sz="2400" b="1" dirty="0" smtClean="0">
                <a:solidFill>
                  <a:schemeClr val="accent2"/>
                </a:solidFill>
                <a:latin typeface="Arial Narrow" pitchFamily="1" charset="0"/>
                <a:ea typeface="ＭＳ Ｐゴシック" pitchFamily="1" charset="-128"/>
                <a:cs typeface="ＭＳ Ｐゴシック" pitchFamily="1" charset="-128"/>
              </a:rPr>
              <a:t>?</a:t>
            </a:r>
          </a:p>
          <a:p>
            <a:pPr marL="609600" indent="-609600">
              <a:lnSpc>
                <a:spcPct val="90000"/>
              </a:lnSpc>
              <a:buFont typeface="Wingdings" pitchFamily="1" charset="2"/>
              <a:buChar char="q"/>
            </a:pPr>
            <a:r>
              <a:rPr lang="fr-FR" sz="2400" b="1" dirty="0" smtClean="0">
                <a:solidFill>
                  <a:schemeClr val="accent2"/>
                </a:solidFill>
                <a:latin typeface="Arial Narrow" pitchFamily="1" charset="0"/>
                <a:ea typeface="ＭＳ Ｐゴシック" pitchFamily="1" charset="-128"/>
                <a:cs typeface="ＭＳ Ｐゴシック" pitchFamily="1" charset="-128"/>
                <a:hlinkClick r:id="rId3"/>
              </a:rPr>
              <a:t>http://www.museevirtuel-virtualmuseum.ca/sgc-cms/expositions-exhibitions/prison/fr/vivre-en-dedans.php</a:t>
            </a:r>
            <a:r>
              <a:rPr lang="fr-FR" sz="2400" b="1" dirty="0" smtClean="0">
                <a:solidFill>
                  <a:schemeClr val="accent2"/>
                </a:solidFill>
                <a:latin typeface="Arial Narrow" pitchFamily="1" charset="0"/>
                <a:ea typeface="ＭＳ Ｐゴシック" pitchFamily="1" charset="-128"/>
                <a:cs typeface="ＭＳ Ｐゴシック" pitchFamily="1" charset="-128"/>
              </a:rPr>
              <a:t> </a:t>
            </a:r>
            <a:endParaRPr lang="fr-CA" sz="2400" b="1" dirty="0" smtClean="0">
              <a:solidFill>
                <a:schemeClr val="accent2"/>
              </a:solidFill>
              <a:latin typeface="Arial Narrow"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q"/>
            </a:pPr>
            <a:endParaRPr lang="fr-CA" sz="2000" b="1" dirty="0">
              <a:solidFill>
                <a:schemeClr val="accent2"/>
              </a:solidFill>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85800" y="304800"/>
            <a:ext cx="7772400" cy="1752600"/>
          </a:xfrm>
          <a:solidFill>
            <a:schemeClr val="bg2"/>
          </a:solidFill>
        </p:spPr>
        <p:txBody>
          <a:bodyPr/>
          <a:lstStyle/>
          <a:p>
            <a:r>
              <a:rPr lang="en-GB" sz="4000" b="1" dirty="0" smtClean="0">
                <a:latin typeface="Georgia" pitchFamily="1" charset="0"/>
                <a:ea typeface="ＭＳ Ｐゴシック" pitchFamily="1" charset="-128"/>
                <a:cs typeface="ＭＳ Ｐゴシック" pitchFamily="1" charset="-128"/>
              </a:rPr>
              <a:t>1. Des </a:t>
            </a:r>
            <a:r>
              <a:rPr lang="en-GB" sz="4000" b="1" dirty="0" err="1">
                <a:latin typeface="Georgia" pitchFamily="1" charset="0"/>
                <a:ea typeface="ＭＳ Ｐゴシック" pitchFamily="1" charset="-128"/>
                <a:cs typeface="ＭＳ Ｐゴシック" pitchFamily="1" charset="-128"/>
              </a:rPr>
              <a:t>supplices</a:t>
            </a:r>
            <a:r>
              <a:rPr lang="en-GB" sz="4000" b="1" dirty="0">
                <a:latin typeface="Georgia" pitchFamily="1" charset="0"/>
                <a:ea typeface="ＭＳ Ｐゴシック" pitchFamily="1" charset="-128"/>
                <a:cs typeface="ＭＳ Ｐゴシック" pitchFamily="1" charset="-128"/>
              </a:rPr>
              <a:t> aux prisons</a:t>
            </a:r>
          </a:p>
        </p:txBody>
      </p:sp>
      <p:sp>
        <p:nvSpPr>
          <p:cNvPr id="50179" name="Rectangle 3"/>
          <p:cNvSpPr>
            <a:spLocks noGrp="1" noChangeArrowheads="1"/>
          </p:cNvSpPr>
          <p:nvPr>
            <p:ph type="body" sz="half" idx="1"/>
          </p:nvPr>
        </p:nvSpPr>
        <p:spPr>
          <a:xfrm>
            <a:off x="533400" y="2971800"/>
            <a:ext cx="4038600" cy="2514600"/>
          </a:xfrm>
          <a:solidFill>
            <a:srgbClr val="FFCC66"/>
          </a:solidFill>
        </p:spPr>
        <p:txBody>
          <a:bodyPr/>
          <a:lstStyle/>
          <a:p>
            <a:pPr algn="ctr">
              <a:buFontTx/>
              <a:buNone/>
            </a:pPr>
            <a:r>
              <a:rPr lang="en-GB" sz="4800">
                <a:latin typeface="Calibri" pitchFamily="1" charset="0"/>
                <a:ea typeface="ＭＳ Ｐゴシック" pitchFamily="1" charset="-128"/>
                <a:cs typeface="ＭＳ Ｐゴシック" pitchFamily="1" charset="-128"/>
              </a:rPr>
              <a:t>Châtiment public</a:t>
            </a:r>
          </a:p>
          <a:p>
            <a:pPr algn="ctr">
              <a:buFontTx/>
              <a:buNone/>
            </a:pPr>
            <a:endParaRPr lang="en-GB">
              <a:latin typeface="Calibri" pitchFamily="1" charset="0"/>
              <a:ea typeface="ＭＳ Ｐゴシック" pitchFamily="1" charset="-128"/>
              <a:cs typeface="ＭＳ Ｐゴシック" pitchFamily="1" charset="-128"/>
            </a:endParaRPr>
          </a:p>
        </p:txBody>
      </p:sp>
      <p:sp>
        <p:nvSpPr>
          <p:cNvPr id="50180" name="Rectangle 4"/>
          <p:cNvSpPr>
            <a:spLocks noGrp="1" noChangeArrowheads="1"/>
          </p:cNvSpPr>
          <p:nvPr>
            <p:ph type="body" sz="half" idx="2"/>
          </p:nvPr>
        </p:nvSpPr>
        <p:spPr>
          <a:xfrm>
            <a:off x="4800600" y="2971800"/>
            <a:ext cx="3657600" cy="2514600"/>
          </a:xfrm>
          <a:solidFill>
            <a:schemeClr val="accent3">
              <a:lumMod val="20000"/>
              <a:lumOff val="80000"/>
            </a:schemeClr>
          </a:solidFill>
        </p:spPr>
        <p:txBody>
          <a:bodyPr/>
          <a:lstStyle/>
          <a:p>
            <a:pPr algn="ctr">
              <a:buFontTx/>
              <a:buNone/>
              <a:defRPr/>
            </a:pPr>
            <a:r>
              <a:rPr lang="en-GB" sz="4800">
                <a:latin typeface="Calibri" pitchFamily="1" charset="0"/>
                <a:ea typeface="ＭＳ Ｐゴシック" pitchFamily="1" charset="-128"/>
                <a:cs typeface="ＭＳ Ｐゴシック" pitchFamily="1" charset="-128"/>
              </a:rPr>
              <a:t>Peine d’emprison-nement</a:t>
            </a:r>
            <a:endParaRPr lang="en-GB">
              <a:latin typeface="Calibri" pitchFamily="1" charset="0"/>
              <a:ea typeface="ＭＳ Ｐゴシック" pitchFamily="1" charset="-128"/>
              <a:cs typeface="ＭＳ Ｐゴシック" pitchFamily="1" charset="-128"/>
            </a:endParaRPr>
          </a:p>
        </p:txBody>
      </p:sp>
      <p:sp>
        <p:nvSpPr>
          <p:cNvPr id="50181" name="Line 5"/>
          <p:cNvSpPr>
            <a:spLocks noChangeShapeType="1"/>
          </p:cNvSpPr>
          <p:nvPr/>
        </p:nvSpPr>
        <p:spPr bwMode="auto">
          <a:xfrm>
            <a:off x="914400" y="3429000"/>
            <a:ext cx="0" cy="76200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fr-FR"/>
          </a:p>
        </p:txBody>
      </p:sp>
      <p:sp>
        <p:nvSpPr>
          <p:cNvPr id="50182" name="Line 6"/>
          <p:cNvSpPr>
            <a:spLocks noChangeShapeType="1"/>
          </p:cNvSpPr>
          <p:nvPr/>
        </p:nvSpPr>
        <p:spPr bwMode="auto">
          <a:xfrm>
            <a:off x="5029200" y="3429000"/>
            <a:ext cx="0" cy="685800"/>
          </a:xfrm>
          <a:prstGeom prst="line">
            <a:avLst/>
          </a:prstGeom>
          <a:noFill/>
          <a:ln w="57150">
            <a:solidFill>
              <a:schemeClr val="tx1"/>
            </a:solidFill>
            <a:round/>
            <a:headEnd type="triangle" w="med" len="med"/>
            <a:tailEnd/>
          </a:ln>
        </p:spPr>
        <p:txBody>
          <a:bodyPr wrap="none" anchor="ctr">
            <a:prstTxWarp prst="textNoShape">
              <a:avLst/>
            </a:prstTxWarp>
          </a:bodyPr>
          <a:lstStyle/>
          <a:p>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79">
                                            <p:bg/>
                                          </p:spTgt>
                                        </p:tgtEl>
                                        <p:attrNameLst>
                                          <p:attrName>style.visibility</p:attrName>
                                        </p:attrNameLst>
                                      </p:cBhvr>
                                      <p:to>
                                        <p:strVal val="visible"/>
                                      </p:to>
                                    </p:set>
                                    <p:anim calcmode="lin" valueType="num">
                                      <p:cBhvr additive="base">
                                        <p:cTn id="7" dur="500" fill="hold"/>
                                        <p:tgtEl>
                                          <p:spTgt spid="50179">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50179">
                                            <p:bg/>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79">
                                            <p:txEl>
                                              <p:pRg st="0" end="0"/>
                                            </p:txEl>
                                          </p:spTgt>
                                        </p:tgtEl>
                                        <p:attrNameLst>
                                          <p:attrName>style.visibility</p:attrName>
                                        </p:attrNameLst>
                                      </p:cBhvr>
                                      <p:to>
                                        <p:strVal val="visible"/>
                                      </p:to>
                                    </p:set>
                                    <p:anim calcmode="lin" valueType="num">
                                      <p:cBhvr additive="base">
                                        <p:cTn id="13" dur="500" fill="hold"/>
                                        <p:tgtEl>
                                          <p:spTgt spid="5017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0179">
                                            <p:txEl>
                                              <p:pRg st="0" end="0"/>
                                            </p:txEl>
                                          </p:spTgt>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500"/>
                            </p:stCondLst>
                            <p:childTnLst>
                              <p:par>
                                <p:cTn id="16" presetID="2" presetClass="entr" presetSubtype="1" fill="hold" grpId="0" nodeType="afterEffect">
                                  <p:stCondLst>
                                    <p:cond delay="1000"/>
                                  </p:stCondLst>
                                  <p:childTnLst>
                                    <p:set>
                                      <p:cBhvr>
                                        <p:cTn id="17" dur="1" fill="hold">
                                          <p:stCondLst>
                                            <p:cond delay="0"/>
                                          </p:stCondLst>
                                        </p:cTn>
                                        <p:tgtEl>
                                          <p:spTgt spid="50181"/>
                                        </p:tgtEl>
                                        <p:attrNameLst>
                                          <p:attrName>style.visibility</p:attrName>
                                        </p:attrNameLst>
                                      </p:cBhvr>
                                      <p:to>
                                        <p:strVal val="visible"/>
                                      </p:to>
                                    </p:set>
                                    <p:anim calcmode="lin" valueType="num">
                                      <p:cBhvr additive="base">
                                        <p:cTn id="18" dur="500" fill="hold"/>
                                        <p:tgtEl>
                                          <p:spTgt spid="50181"/>
                                        </p:tgtEl>
                                        <p:attrNameLst>
                                          <p:attrName>ppt_x</p:attrName>
                                        </p:attrNameLst>
                                      </p:cBhvr>
                                      <p:tavLst>
                                        <p:tav tm="0">
                                          <p:val>
                                            <p:strVal val="#ppt_x"/>
                                          </p:val>
                                        </p:tav>
                                        <p:tav tm="100000">
                                          <p:val>
                                            <p:strVal val="#ppt_x"/>
                                          </p:val>
                                        </p:tav>
                                      </p:tavLst>
                                    </p:anim>
                                    <p:anim calcmode="lin" valueType="num">
                                      <p:cBhvr additive="base">
                                        <p:cTn id="19" dur="500" fill="hold"/>
                                        <p:tgtEl>
                                          <p:spTgt spid="50181"/>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50180">
                                            <p:txEl>
                                              <p:pRg st="0" end="0"/>
                                            </p:txEl>
                                          </p:spTgt>
                                        </p:tgtEl>
                                        <p:attrNameLst>
                                          <p:attrName>style.visibility</p:attrName>
                                        </p:attrNameLst>
                                      </p:cBhvr>
                                      <p:to>
                                        <p:strVal val="visible"/>
                                      </p:to>
                                    </p:set>
                                    <p:anim calcmode="lin" valueType="num">
                                      <p:cBhvr additive="base">
                                        <p:cTn id="24" dur="500" fill="hold"/>
                                        <p:tgtEl>
                                          <p:spTgt spid="50180">
                                            <p:txEl>
                                              <p:pRg st="0" end="0"/>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50180">
                                            <p:txEl>
                                              <p:pRg st="0" end="0"/>
                                            </p:txEl>
                                          </p:spTgt>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 presetClass="entr" presetSubtype="1" fill="hold" grpId="0" nodeType="afterEffect">
                                  <p:stCondLst>
                                    <p:cond delay="1000"/>
                                  </p:stCondLst>
                                  <p:childTnLst>
                                    <p:set>
                                      <p:cBhvr>
                                        <p:cTn id="28" dur="1" fill="hold">
                                          <p:stCondLst>
                                            <p:cond delay="0"/>
                                          </p:stCondLst>
                                        </p:cTn>
                                        <p:tgtEl>
                                          <p:spTgt spid="50182"/>
                                        </p:tgtEl>
                                        <p:attrNameLst>
                                          <p:attrName>style.visibility</p:attrName>
                                        </p:attrNameLst>
                                      </p:cBhvr>
                                      <p:to>
                                        <p:strVal val="visible"/>
                                      </p:to>
                                    </p:set>
                                    <p:anim calcmode="lin" valueType="num">
                                      <p:cBhvr additive="base">
                                        <p:cTn id="29" dur="500" fill="hold"/>
                                        <p:tgtEl>
                                          <p:spTgt spid="50182"/>
                                        </p:tgtEl>
                                        <p:attrNameLst>
                                          <p:attrName>ppt_x</p:attrName>
                                        </p:attrNameLst>
                                      </p:cBhvr>
                                      <p:tavLst>
                                        <p:tav tm="0">
                                          <p:val>
                                            <p:strVal val="#ppt_x"/>
                                          </p:val>
                                        </p:tav>
                                        <p:tav tm="100000">
                                          <p:val>
                                            <p:strVal val="#ppt_x"/>
                                          </p:val>
                                        </p:tav>
                                      </p:tavLst>
                                    </p:anim>
                                    <p:anim calcmode="lin" valueType="num">
                                      <p:cBhvr additive="base">
                                        <p:cTn id="30" dur="500" fill="hold"/>
                                        <p:tgtEl>
                                          <p:spTgt spid="5018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nimBg="1" autoUpdateAnimBg="0"/>
      <p:bldP spid="50180" grpId="0" build="p" autoUpdateAnimBg="0"/>
      <p:bldP spid="50181" grpId="0" animBg="1"/>
      <p:bldP spid="50182"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274638"/>
            <a:ext cx="8229600" cy="922337"/>
          </a:xfrm>
          <a:solidFill>
            <a:schemeClr val="bg2"/>
          </a:solidFill>
        </p:spPr>
        <p:txBody>
          <a:bodyPr>
            <a:normAutofit fontScale="90000"/>
          </a:bodyPr>
          <a:lstStyle/>
          <a:p>
            <a:r>
              <a:rPr lang="fr-CA" sz="2800" b="1">
                <a:latin typeface="Georgia" pitchFamily="1" charset="0"/>
                <a:ea typeface="ＭＳ Ｐゴシック" pitchFamily="1" charset="-128"/>
                <a:cs typeface="ＭＳ Ｐゴシック" pitchFamily="1" charset="-128"/>
              </a:rPr>
              <a:t>Du « fourre-tout » à </a:t>
            </a:r>
            <a:br>
              <a:rPr lang="fr-CA" sz="2800" b="1">
                <a:latin typeface="Georgia" pitchFamily="1" charset="0"/>
                <a:ea typeface="ＭＳ Ｐゴシック" pitchFamily="1" charset="-128"/>
                <a:cs typeface="ＭＳ Ｐゴシック" pitchFamily="1" charset="-128"/>
              </a:rPr>
            </a:br>
            <a:r>
              <a:rPr lang="fr-CA" sz="2800" b="1">
                <a:latin typeface="Georgia" pitchFamily="1" charset="0"/>
                <a:ea typeface="ＭＳ Ｐゴシック" pitchFamily="1" charset="-128"/>
                <a:cs typeface="ＭＳ Ｐゴシック" pitchFamily="1" charset="-128"/>
              </a:rPr>
              <a:t>la maison des criminels </a:t>
            </a:r>
            <a:endParaRPr lang="fr-FR" sz="2800" b="1">
              <a:latin typeface="Georgia" pitchFamily="1" charset="0"/>
              <a:ea typeface="ＭＳ Ｐゴシック" pitchFamily="1" charset="-128"/>
              <a:cs typeface="ＭＳ Ｐゴシック" pitchFamily="1" charset="-128"/>
            </a:endParaRPr>
          </a:p>
        </p:txBody>
      </p:sp>
      <p:sp>
        <p:nvSpPr>
          <p:cNvPr id="75779" name="Rectangle 3"/>
          <p:cNvSpPr>
            <a:spLocks noGrp="1" noChangeArrowheads="1"/>
          </p:cNvSpPr>
          <p:nvPr>
            <p:ph type="body" idx="1"/>
          </p:nvPr>
        </p:nvSpPr>
        <p:spPr>
          <a:xfrm>
            <a:off x="457200" y="1412875"/>
            <a:ext cx="8229600" cy="4713288"/>
          </a:xfrm>
          <a:ln>
            <a:solidFill>
              <a:schemeClr val="bg1"/>
            </a:solidFill>
          </a:ln>
        </p:spPr>
        <p:txBody>
          <a:bodyPr>
            <a:normAutofit/>
          </a:bodyPr>
          <a:lstStyle/>
          <a:p>
            <a:pPr marL="0" indent="0">
              <a:lnSpc>
                <a:spcPct val="80000"/>
              </a:lnSpc>
              <a:buFontTx/>
              <a:buNone/>
            </a:pPr>
            <a:r>
              <a:rPr lang="fr-CA" sz="2400" b="1" dirty="0">
                <a:latin typeface="Calibri" pitchFamily="1" charset="0"/>
                <a:ea typeface="ＭＳ Ｐゴシック" pitchFamily="1" charset="-128"/>
                <a:cs typeface="ＭＳ Ｐゴシック" pitchFamily="1" charset="-128"/>
              </a:rPr>
              <a:t>Les usages nouveaux de la prison (Europe, Am. du N.)</a:t>
            </a:r>
          </a:p>
          <a:p>
            <a:pPr marL="0" indent="0">
              <a:lnSpc>
                <a:spcPct val="80000"/>
              </a:lnSpc>
              <a:spcAft>
                <a:spcPts val="600"/>
              </a:spcAft>
              <a:buFont typeface="Wingdings" pitchFamily="1" charset="2"/>
              <a:buChar char="q"/>
            </a:pPr>
            <a:r>
              <a:rPr lang="fr-CA" sz="2400" dirty="0">
                <a:latin typeface="Calibri" pitchFamily="1" charset="0"/>
                <a:ea typeface="ＭＳ Ｐゴシック" pitchFamily="1" charset="-128"/>
                <a:cs typeface="ＭＳ Ｐゴシック" pitchFamily="1" charset="-128"/>
              </a:rPr>
              <a:t>17e-18e </a:t>
            </a:r>
            <a:r>
              <a:rPr lang="fr-CA" sz="2400" dirty="0" smtClean="0">
                <a:latin typeface="Calibri" pitchFamily="1" charset="0"/>
                <a:ea typeface="ＭＳ Ｐゴシック" pitchFamily="1" charset="-128"/>
                <a:cs typeface="ＭＳ Ｐゴシック" pitchFamily="1" charset="-128"/>
              </a:rPr>
              <a:t>siècles</a:t>
            </a:r>
          </a:p>
          <a:p>
            <a:pPr marL="0" indent="0">
              <a:lnSpc>
                <a:spcPct val="80000"/>
              </a:lnSpc>
              <a:spcAft>
                <a:spcPts val="600"/>
              </a:spcAft>
              <a:buFontTx/>
              <a:buChar char="-"/>
            </a:pPr>
            <a:r>
              <a:rPr lang="fr-CA" sz="2400" dirty="0" smtClean="0">
                <a:latin typeface="Calibri" pitchFamily="1" charset="0"/>
                <a:ea typeface="ＭＳ Ｐゴシック" pitchFamily="1" charset="-128"/>
                <a:cs typeface="ＭＳ Ｐゴシック" pitchFamily="1" charset="-128"/>
              </a:rPr>
              <a:t> Les </a:t>
            </a:r>
            <a:r>
              <a:rPr lang="fr-CA" sz="2400" dirty="0">
                <a:latin typeface="Calibri" pitchFamily="1" charset="0"/>
                <a:ea typeface="ＭＳ Ｐゴシック" pitchFamily="1" charset="-128"/>
                <a:cs typeface="ＭＳ Ｐゴシック" pitchFamily="1" charset="-128"/>
              </a:rPr>
              <a:t>prisons </a:t>
            </a:r>
            <a:r>
              <a:rPr lang="fr-CA" sz="2400" dirty="0" smtClean="0">
                <a:latin typeface="Calibri" pitchFamily="1" charset="0"/>
                <a:ea typeface="ＭＳ Ｐゴシック" pitchFamily="1" charset="-128"/>
                <a:cs typeface="ＭＳ Ｐゴシック" pitchFamily="1" charset="-128"/>
              </a:rPr>
              <a:t>sont des lieux </a:t>
            </a:r>
            <a:r>
              <a:rPr lang="fr-CA" sz="2400" dirty="0">
                <a:latin typeface="Calibri" pitchFamily="1" charset="0"/>
                <a:ea typeface="ＭＳ Ｐゴシック" pitchFamily="1" charset="-128"/>
                <a:cs typeface="ＭＳ Ｐゴシック" pitchFamily="1" charset="-128"/>
              </a:rPr>
              <a:t>d’enfermement</a:t>
            </a:r>
            <a:r>
              <a:rPr lang="fr-CA" sz="2400" dirty="0" smtClean="0">
                <a:latin typeface="Calibri" pitchFamily="1" charset="0"/>
                <a:ea typeface="ＭＳ Ｐゴシック" pitchFamily="1" charset="-128"/>
                <a:cs typeface="ＭＳ Ｐゴシック" pitchFamily="1" charset="-128"/>
              </a:rPr>
              <a:t> pour </a:t>
            </a:r>
            <a:r>
              <a:rPr lang="fr-CA" sz="2400" dirty="0">
                <a:latin typeface="Calibri" pitchFamily="1" charset="0"/>
                <a:ea typeface="ＭＳ Ｐゴシック" pitchFamily="1" charset="-128"/>
                <a:cs typeface="ＭＳ Ｐゴシック" pitchFamily="1" charset="-128"/>
              </a:rPr>
              <a:t>toutes sortes de marginaux (fous, vagabonds, alcooliques, « chômeurs »)</a:t>
            </a:r>
            <a:endParaRPr lang="fr-CA" sz="2400" dirty="0" smtClean="0">
              <a:latin typeface="Calibri" pitchFamily="1" charset="0"/>
              <a:ea typeface="ＭＳ Ｐゴシック" pitchFamily="1" charset="-128"/>
              <a:cs typeface="ＭＳ Ｐゴシック" pitchFamily="1" charset="-128"/>
            </a:endParaRPr>
          </a:p>
          <a:p>
            <a:pPr marL="0" indent="0">
              <a:lnSpc>
                <a:spcPct val="80000"/>
              </a:lnSpc>
              <a:spcAft>
                <a:spcPts val="600"/>
              </a:spcAft>
              <a:buFontTx/>
              <a:buChar char="-"/>
            </a:pPr>
            <a:r>
              <a:rPr lang="fr-CA" sz="2400" dirty="0" smtClean="0">
                <a:latin typeface="Calibri" pitchFamily="1" charset="0"/>
                <a:ea typeface="ＭＳ Ｐゴシック" pitchFamily="1" charset="-128"/>
                <a:cs typeface="ＭＳ Ｐゴシック" pitchFamily="1" charset="-128"/>
              </a:rPr>
              <a:t> Les </a:t>
            </a:r>
            <a:r>
              <a:rPr lang="fr-CA" sz="2400" dirty="0">
                <a:latin typeface="Calibri" pitchFamily="1" charset="0"/>
                <a:ea typeface="ＭＳ Ｐゴシック" pitchFamily="1" charset="-128"/>
                <a:cs typeface="ＭＳ Ｐゴシック" pitchFamily="1" charset="-128"/>
              </a:rPr>
              <a:t>plus grands criminels au sens où on les entend aujourd’hui (par ex., les meurtriers) connaissent</a:t>
            </a:r>
            <a:r>
              <a:rPr lang="fr-CA" sz="2400" dirty="0" smtClean="0">
                <a:latin typeface="Calibri" pitchFamily="1" charset="0"/>
                <a:ea typeface="ＭＳ Ｐゴシック" pitchFamily="1" charset="-128"/>
                <a:cs typeface="ＭＳ Ｐゴシック" pitchFamily="1" charset="-128"/>
              </a:rPr>
              <a:t> la peine de mort ou les galères. </a:t>
            </a:r>
          </a:p>
          <a:p>
            <a:pPr marL="0" indent="0">
              <a:lnSpc>
                <a:spcPct val="80000"/>
              </a:lnSpc>
              <a:spcAft>
                <a:spcPts val="600"/>
              </a:spcAft>
              <a:buFont typeface="Wingdings" pitchFamily="1" charset="2"/>
              <a:buChar char="q"/>
            </a:pPr>
            <a:r>
              <a:rPr lang="fr-CA" sz="2400" dirty="0">
                <a:latin typeface="Calibri" pitchFamily="1" charset="0"/>
                <a:ea typeface="ＭＳ Ｐゴシック" pitchFamily="1" charset="-128"/>
                <a:cs typeface="ＭＳ Ｐゴシック" pitchFamily="1" charset="-128"/>
              </a:rPr>
              <a:t>Fin 18e-début 19e siècles</a:t>
            </a:r>
            <a:r>
              <a:rPr lang="fr-CA" sz="2400" dirty="0" smtClean="0">
                <a:latin typeface="Calibri" pitchFamily="1" charset="0"/>
                <a:ea typeface="ＭＳ Ｐゴシック" pitchFamily="1" charset="-128"/>
                <a:cs typeface="ＭＳ Ｐゴシック" pitchFamily="1" charset="-128"/>
              </a:rPr>
              <a:t> </a:t>
            </a:r>
          </a:p>
          <a:p>
            <a:pPr marL="0" indent="0">
              <a:lnSpc>
                <a:spcPct val="80000"/>
              </a:lnSpc>
              <a:spcAft>
                <a:spcPts val="600"/>
              </a:spcAft>
              <a:buNone/>
            </a:pPr>
            <a:r>
              <a:rPr lang="fr-CA" sz="2400" dirty="0" smtClean="0">
                <a:latin typeface="Calibri" pitchFamily="1" charset="0"/>
                <a:ea typeface="ＭＳ Ｐゴシック" pitchFamily="1" charset="-128"/>
                <a:cs typeface="ＭＳ Ｐゴシック" pitchFamily="1" charset="-128"/>
              </a:rPr>
              <a:t>- Développement </a:t>
            </a:r>
            <a:r>
              <a:rPr lang="fr-CA" sz="2400" dirty="0">
                <a:latin typeface="Calibri" pitchFamily="1" charset="0"/>
                <a:ea typeface="ＭＳ Ｐゴシック" pitchFamily="1" charset="-128"/>
                <a:cs typeface="ＭＳ Ｐゴシック" pitchFamily="1" charset="-128"/>
              </a:rPr>
              <a:t>des peines </a:t>
            </a:r>
            <a:r>
              <a:rPr lang="fr-CA" sz="2400" dirty="0" smtClean="0">
                <a:latin typeface="Calibri" pitchFamily="1" charset="0"/>
                <a:ea typeface="ＭＳ Ｐゴシック" pitchFamily="1" charset="-128"/>
                <a:cs typeface="ＭＳ Ｐゴシック" pitchFamily="1" charset="-128"/>
              </a:rPr>
              <a:t>d’emprisonnement. </a:t>
            </a:r>
            <a:r>
              <a:rPr lang="fr-CA" sz="2400" dirty="0">
                <a:latin typeface="Calibri" pitchFamily="1" charset="0"/>
                <a:ea typeface="ＭＳ Ｐゴシック" pitchFamily="1" charset="-128"/>
                <a:cs typeface="ＭＳ Ｐゴシック" pitchFamily="1" charset="-128"/>
              </a:rPr>
              <a:t>P</a:t>
            </a:r>
            <a:r>
              <a:rPr lang="fr-CA" sz="2400" dirty="0" smtClean="0">
                <a:latin typeface="Calibri" pitchFamily="1" charset="0"/>
                <a:ea typeface="ＭＳ Ｐゴシック" pitchFamily="1" charset="-128"/>
                <a:cs typeface="ＭＳ Ｐゴシック" pitchFamily="1" charset="-128"/>
              </a:rPr>
              <a:t>rison </a:t>
            </a:r>
            <a:r>
              <a:rPr lang="fr-CA" sz="2400" dirty="0">
                <a:latin typeface="Calibri" pitchFamily="1" charset="0"/>
                <a:ea typeface="ＭＳ Ｐゴシック" pitchFamily="1" charset="-128"/>
                <a:cs typeface="ＭＳ Ｐゴシック" pitchFamily="1" charset="-128"/>
              </a:rPr>
              <a:t>comme lieu d’observation privilégié des individus condamnés</a:t>
            </a:r>
            <a:endParaRPr lang="fr-CA" sz="2400" dirty="0" smtClean="0">
              <a:latin typeface="Calibri" pitchFamily="1" charset="0"/>
              <a:ea typeface="ＭＳ Ｐゴシック" pitchFamily="1" charset="-128"/>
              <a:cs typeface="ＭＳ Ｐゴシック" pitchFamily="1" charset="-128"/>
            </a:endParaRPr>
          </a:p>
          <a:p>
            <a:pPr marL="0" indent="0">
              <a:lnSpc>
                <a:spcPct val="80000"/>
              </a:lnSpc>
              <a:spcAft>
                <a:spcPts val="600"/>
              </a:spcAft>
              <a:buNone/>
            </a:pPr>
            <a:r>
              <a:rPr lang="fr-CA" sz="2400" dirty="0" smtClean="0">
                <a:latin typeface="Calibri" pitchFamily="1" charset="0"/>
                <a:ea typeface="ＭＳ Ｐゴシック" pitchFamily="1" charset="-128"/>
                <a:cs typeface="ＭＳ Ｐゴシック" pitchFamily="1" charset="-128"/>
              </a:rPr>
              <a:t>- La </a:t>
            </a:r>
            <a:r>
              <a:rPr lang="fr-CA" sz="2400" dirty="0">
                <a:latin typeface="Calibri" pitchFamily="1" charset="0"/>
                <a:ea typeface="ＭＳ Ｐゴシック" pitchFamily="1" charset="-128"/>
                <a:cs typeface="ＭＳ Ｐゴシック" pitchFamily="1" charset="-128"/>
              </a:rPr>
              <a:t>prison affirme l’existence du crime et du criminel</a:t>
            </a:r>
            <a:r>
              <a:rPr lang="fr-CA" sz="2400" dirty="0" smtClean="0">
                <a:latin typeface="Calibri" pitchFamily="1" charset="0"/>
                <a:ea typeface="ＭＳ Ｐゴシック" pitchFamily="1" charset="-128"/>
                <a:cs typeface="ＭＳ Ｐゴシック" pitchFamily="1" charset="-128"/>
              </a:rPr>
              <a:t> et permet une réflexion </a:t>
            </a:r>
            <a:r>
              <a:rPr lang="fr-CA" sz="2400" dirty="0">
                <a:latin typeface="Calibri" pitchFamily="1" charset="0"/>
                <a:ea typeface="ＭＳ Ｐゴシック" pitchFamily="1" charset="-128"/>
                <a:cs typeface="ＭＳ Ｐゴシック" pitchFamily="1" charset="-128"/>
              </a:rPr>
              <a:t>sur</a:t>
            </a:r>
            <a:r>
              <a:rPr lang="fr-CA" sz="2400" dirty="0" smtClean="0">
                <a:latin typeface="Calibri" pitchFamily="1" charset="0"/>
                <a:ea typeface="ＭＳ Ｐゴシック" pitchFamily="1" charset="-128"/>
                <a:cs typeface="ＭＳ Ｐゴシック" pitchFamily="1" charset="-128"/>
              </a:rPr>
              <a:t> l’éducation et la rééducation.</a:t>
            </a:r>
            <a:endParaRPr lang="fr-FR" sz="2400" dirty="0">
              <a:latin typeface="Calibri"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779">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779">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577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5779">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5779">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5779">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5779">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57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solidFill>
            <a:srgbClr val="F1EFE8"/>
          </a:solidFill>
          <a:ln>
            <a:solidFill>
              <a:schemeClr val="bg1"/>
            </a:solidFill>
          </a:ln>
        </p:spPr>
        <p:txBody>
          <a:bodyPr/>
          <a:lstStyle/>
          <a:p>
            <a:r>
              <a:rPr lang="fr-CA" sz="4000" b="1" dirty="0">
                <a:latin typeface="Georgia" pitchFamily="1" charset="0"/>
                <a:ea typeface="ＭＳ Ｐゴシック" pitchFamily="1" charset="-128"/>
                <a:cs typeface="ＭＳ Ｐゴシック" pitchFamily="1" charset="-128"/>
              </a:rPr>
              <a:t>1. Des supplices aux prisons</a:t>
            </a:r>
            <a:endParaRPr lang="fr-FR" sz="4000" b="1" dirty="0">
              <a:latin typeface="Georgia" pitchFamily="1" charset="0"/>
              <a:ea typeface="ＭＳ Ｐゴシック" pitchFamily="1" charset="-128"/>
              <a:cs typeface="ＭＳ Ｐゴシック" pitchFamily="1" charset="-128"/>
            </a:endParaRPr>
          </a:p>
        </p:txBody>
      </p:sp>
      <p:sp>
        <p:nvSpPr>
          <p:cNvPr id="67587" name="Rectangle 3"/>
          <p:cNvSpPr>
            <a:spLocks noGrp="1" noChangeArrowheads="1"/>
          </p:cNvSpPr>
          <p:nvPr>
            <p:ph type="body" idx="1"/>
          </p:nvPr>
        </p:nvSpPr>
        <p:spPr/>
        <p:txBody>
          <a:bodyPr>
            <a:normAutofit/>
          </a:bodyPr>
          <a:lstStyle/>
          <a:p>
            <a:pPr eaLnBrk="1" hangingPunct="1">
              <a:lnSpc>
                <a:spcPct val="90000"/>
              </a:lnSpc>
              <a:buFont typeface="Wingdings" pitchFamily="1" charset="2"/>
              <a:buChar char="§"/>
            </a:pPr>
            <a:r>
              <a:rPr lang="fr-CA" sz="2400" b="1" dirty="0">
                <a:ea typeface="ＭＳ Ｐゴシック" pitchFamily="1" charset="-128"/>
                <a:cs typeface="ＭＳ Ｐゴシック" pitchFamily="1" charset="-128"/>
              </a:rPr>
              <a:t>L’avènement de la prison comme peine en soi a donc conduit </a:t>
            </a:r>
            <a:r>
              <a:rPr lang="fr-CA" sz="2400" b="1" dirty="0" smtClean="0">
                <a:ea typeface="ＭＳ Ｐゴシック" pitchFamily="1" charset="-128"/>
                <a:cs typeface="ＭＳ Ｐゴシック" pitchFamily="1" charset="-128"/>
              </a:rPr>
              <a:t>à: </a:t>
            </a:r>
          </a:p>
          <a:p>
            <a:pPr eaLnBrk="1" hangingPunct="1">
              <a:lnSpc>
                <a:spcPct val="90000"/>
              </a:lnSpc>
              <a:buFontTx/>
              <a:buAutoNum type="arabicPeriod"/>
            </a:pPr>
            <a:r>
              <a:rPr lang="fr-CA" sz="2400" dirty="0">
                <a:ea typeface="ＭＳ Ｐゴシック" pitchFamily="1" charset="-128"/>
                <a:cs typeface="ＭＳ Ｐゴシック" pitchFamily="1" charset="-128"/>
              </a:rPr>
              <a:t>une </a:t>
            </a:r>
            <a:r>
              <a:rPr lang="fr-CA" sz="2400" b="1" dirty="0">
                <a:ea typeface="ＭＳ Ｐゴシック" pitchFamily="1" charset="-128"/>
                <a:cs typeface="ＭＳ Ｐゴシック" pitchFamily="1" charset="-128"/>
              </a:rPr>
              <a:t>discipline des </a:t>
            </a:r>
            <a:r>
              <a:rPr lang="fr-CA" sz="2400" b="1" dirty="0" smtClean="0">
                <a:ea typeface="ＭＳ Ｐゴシック" pitchFamily="1" charset="-128"/>
                <a:cs typeface="ＭＳ Ｐゴシック" pitchFamily="1" charset="-128"/>
              </a:rPr>
              <a:t>corps:</a:t>
            </a:r>
          </a:p>
          <a:p>
            <a:pPr marL="0" indent="0" eaLnBrk="1" hangingPunct="1">
              <a:lnSpc>
                <a:spcPct val="90000"/>
              </a:lnSpc>
              <a:buNone/>
            </a:pPr>
            <a:r>
              <a:rPr lang="fr-CA" sz="2400" dirty="0" smtClean="0">
                <a:ea typeface="ＭＳ Ｐゴシック" pitchFamily="1" charset="-128"/>
                <a:cs typeface="ＭＳ Ｐゴシック" pitchFamily="1" charset="-128"/>
              </a:rPr>
              <a:t>Classement par sexe/genre, par âge, par type de criminel, par type de crime, par niveau de risque, etc. </a:t>
            </a:r>
          </a:p>
          <a:p>
            <a:pPr eaLnBrk="1" hangingPunct="1">
              <a:lnSpc>
                <a:spcPct val="90000"/>
              </a:lnSpc>
              <a:buNone/>
            </a:pPr>
            <a:endParaRPr lang="fr-CA" sz="2400" dirty="0" smtClean="0">
              <a:ea typeface="ＭＳ Ｐゴシック" pitchFamily="1" charset="-128"/>
              <a:cs typeface="ＭＳ Ｐゴシック" pitchFamily="1" charset="-128"/>
            </a:endParaRPr>
          </a:p>
          <a:p>
            <a:pPr eaLnBrk="1" hangingPunct="1">
              <a:lnSpc>
                <a:spcPct val="90000"/>
              </a:lnSpc>
              <a:buFontTx/>
              <a:buAutoNum type="arabicPeriod"/>
            </a:pPr>
            <a:r>
              <a:rPr lang="fr-CA" sz="2400" dirty="0">
                <a:ea typeface="ＭＳ Ｐゴシック" pitchFamily="1" charset="-128"/>
                <a:cs typeface="ＭＳ Ｐゴシック" pitchFamily="1" charset="-128"/>
              </a:rPr>
              <a:t>ainsi qu’à une </a:t>
            </a:r>
            <a:r>
              <a:rPr lang="fr-CA" sz="2400" b="1" dirty="0">
                <a:ea typeface="ＭＳ Ｐゴシック" pitchFamily="1" charset="-128"/>
                <a:cs typeface="ＭＳ Ｐゴシック" pitchFamily="1" charset="-128"/>
              </a:rPr>
              <a:t>organisation spatio-temporelle</a:t>
            </a:r>
            <a:r>
              <a:rPr lang="fr-CA" sz="2400" dirty="0">
                <a:ea typeface="ＭＳ Ｐゴシック" pitchFamily="1" charset="-128"/>
                <a:cs typeface="ＭＳ Ｐゴシック" pitchFamily="1" charset="-128"/>
              </a:rPr>
              <a:t> de plus en plus </a:t>
            </a:r>
            <a:r>
              <a:rPr lang="fr-CA" sz="2400" b="1" dirty="0">
                <a:ea typeface="ＭＳ Ｐゴシック" pitchFamily="1" charset="-128"/>
                <a:cs typeface="ＭＳ Ｐゴシック" pitchFamily="1" charset="-128"/>
              </a:rPr>
              <a:t>serrée</a:t>
            </a:r>
            <a:r>
              <a:rPr lang="fr-CA" sz="2400" dirty="0" smtClean="0">
                <a:ea typeface="ＭＳ Ｐゴシック" pitchFamily="1" charset="-128"/>
                <a:cs typeface="ＭＳ Ｐゴシック" pitchFamily="1" charset="-128"/>
              </a:rPr>
              <a:t> :</a:t>
            </a:r>
          </a:p>
          <a:p>
            <a:pPr marL="0" indent="0" eaLnBrk="1" hangingPunct="1">
              <a:lnSpc>
                <a:spcPct val="90000"/>
              </a:lnSpc>
              <a:buNone/>
            </a:pPr>
            <a:r>
              <a:rPr lang="fr-CA" sz="2400" dirty="0" smtClean="0">
                <a:ea typeface="ＭＳ Ｐゴシック" pitchFamily="1" charset="-128"/>
                <a:cs typeface="ＭＳ Ｐゴシック" pitchFamily="1" charset="-128"/>
              </a:rPr>
              <a:t>-Minutage des activités, micro-récompenses et micro-sanctions; comportement à adopter, étapes et calendrier à suivre.</a:t>
            </a:r>
          </a:p>
          <a:p>
            <a:pPr marL="0" indent="0" eaLnBrk="1" hangingPunct="1">
              <a:lnSpc>
                <a:spcPct val="90000"/>
              </a:lnSpc>
              <a:buNone/>
            </a:pPr>
            <a:r>
              <a:rPr lang="fr-CA" sz="2400" dirty="0" smtClean="0">
                <a:ea typeface="ＭＳ Ｐゴシック" pitchFamily="1" charset="-128"/>
                <a:cs typeface="ＭＳ Ｐゴシック" pitchFamily="1" charset="-128"/>
              </a:rPr>
              <a:t>-Le « reformatage moral »</a:t>
            </a:r>
            <a:endParaRPr lang="fr-CA" sz="2400" dirty="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274638"/>
            <a:ext cx="8229600" cy="850900"/>
          </a:xfrm>
          <a:solidFill>
            <a:srgbClr val="E4A8A6"/>
          </a:solidFill>
        </p:spPr>
        <p:txBody>
          <a:bodyPr/>
          <a:lstStyle/>
          <a:p>
            <a:r>
              <a:rPr lang="fr-CA" sz="2400" b="1">
                <a:latin typeface="Georgia" pitchFamily="1" charset="0"/>
                <a:ea typeface="ＭＳ Ｐゴシック" pitchFamily="1" charset="-128"/>
                <a:cs typeface="ＭＳ Ｐゴシック" pitchFamily="1" charset="-128"/>
              </a:rPr>
              <a:t>2. Les (d)énonciations d’Howard</a:t>
            </a:r>
            <a:endParaRPr lang="fr-FR" sz="2400" b="1">
              <a:latin typeface="Georgia" pitchFamily="1" charset="0"/>
              <a:ea typeface="ＭＳ Ｐゴシック" pitchFamily="1" charset="-128"/>
              <a:cs typeface="ＭＳ Ｐゴシック" pitchFamily="1" charset="-128"/>
            </a:endParaRPr>
          </a:p>
        </p:txBody>
      </p:sp>
      <p:sp>
        <p:nvSpPr>
          <p:cNvPr id="76803" name="Rectangle 3"/>
          <p:cNvSpPr>
            <a:spLocks noGrp="1" noChangeArrowheads="1"/>
          </p:cNvSpPr>
          <p:nvPr>
            <p:ph type="body" idx="1"/>
          </p:nvPr>
        </p:nvSpPr>
        <p:spPr>
          <a:xfrm>
            <a:off x="457200" y="1196975"/>
            <a:ext cx="8229600" cy="4929188"/>
          </a:xfrm>
        </p:spPr>
        <p:txBody>
          <a:bodyPr>
            <a:noAutofit/>
          </a:bodyPr>
          <a:lstStyle/>
          <a:p>
            <a:pPr>
              <a:lnSpc>
                <a:spcPct val="80000"/>
              </a:lnSpc>
            </a:pPr>
            <a:r>
              <a:rPr lang="fr-CA" sz="2400" dirty="0">
                <a:latin typeface="Calibri" pitchFamily="1" charset="0"/>
                <a:ea typeface="ＭＳ Ｐゴシック" pitchFamily="1" charset="-128"/>
                <a:cs typeface="ＭＳ Ｐゴシック" pitchFamily="1" charset="-128"/>
              </a:rPr>
              <a:t>Howard (1777</a:t>
            </a:r>
            <a:r>
              <a:rPr lang="fr-CA" sz="2400" dirty="0" smtClean="0">
                <a:latin typeface="Calibri" pitchFamily="1" charset="0"/>
                <a:ea typeface="ＭＳ Ｐゴシック" pitchFamily="1" charset="-128"/>
                <a:cs typeface="ＭＳ Ｐゴシック" pitchFamily="1" charset="-128"/>
              </a:rPr>
              <a:t>) fait </a:t>
            </a:r>
            <a:r>
              <a:rPr lang="fr-CA" sz="2400" dirty="0">
                <a:latin typeface="Calibri" pitchFamily="1" charset="0"/>
                <a:ea typeface="ＭＳ Ｐゴシック" pitchFamily="1" charset="-128"/>
                <a:cs typeface="ＭＳ Ｐゴシック" pitchFamily="1" charset="-128"/>
              </a:rPr>
              <a:t>le tour des prisons en </a:t>
            </a:r>
            <a:r>
              <a:rPr lang="fr-CA" sz="2400" dirty="0" smtClean="0">
                <a:latin typeface="Calibri" pitchFamily="1" charset="0"/>
                <a:ea typeface="ＭＳ Ｐゴシック" pitchFamily="1" charset="-128"/>
                <a:cs typeface="ＭＳ Ｐゴシック" pitchFamily="1" charset="-128"/>
              </a:rPr>
              <a:t>Europe et dénonce la </a:t>
            </a:r>
            <a:r>
              <a:rPr lang="fr-CA" sz="2400" dirty="0" smtClean="0">
                <a:latin typeface="Calibri" pitchFamily="1" charset="0"/>
              </a:rPr>
              <a:t>cruauté </a:t>
            </a:r>
            <a:r>
              <a:rPr lang="fr-CA" sz="2400" dirty="0">
                <a:latin typeface="Calibri" pitchFamily="1" charset="0"/>
              </a:rPr>
              <a:t>et abus de la </a:t>
            </a:r>
            <a:r>
              <a:rPr lang="fr-CA" sz="2400" dirty="0" smtClean="0">
                <a:latin typeface="Calibri" pitchFamily="1" charset="0"/>
              </a:rPr>
              <a:t>prison, le manque flagrant d’hygiène. </a:t>
            </a:r>
          </a:p>
          <a:p>
            <a:pPr>
              <a:lnSpc>
                <a:spcPct val="80000"/>
              </a:lnSpc>
            </a:pPr>
            <a:endParaRPr lang="fr-CA" sz="2400" dirty="0">
              <a:latin typeface="Calibri" pitchFamily="1" charset="0"/>
              <a:ea typeface="ＭＳ Ｐゴシック" pitchFamily="1" charset="-128"/>
              <a:cs typeface="ＭＳ Ｐゴシック" pitchFamily="1" charset="-128"/>
            </a:endParaRPr>
          </a:p>
          <a:p>
            <a:pPr>
              <a:lnSpc>
                <a:spcPct val="80000"/>
              </a:lnSpc>
            </a:pPr>
            <a:r>
              <a:rPr lang="fr-CA" sz="2400" dirty="0">
                <a:latin typeface="Calibri" pitchFamily="1" charset="0"/>
                <a:ea typeface="ＭＳ Ｐゴシック" pitchFamily="1" charset="-128"/>
                <a:cs typeface="ＭＳ Ｐゴシック" pitchFamily="1" charset="-128"/>
              </a:rPr>
              <a:t>Il énonce les objectifs nécessaires à la rééducation du détenu : mise au travail de jour (donner des </a:t>
            </a:r>
            <a:r>
              <a:rPr lang="fr-CA" sz="2400" i="1" dirty="0">
                <a:latin typeface="Calibri" pitchFamily="1" charset="0"/>
                <a:ea typeface="ＭＳ Ｐゴシック" pitchFamily="1" charset="-128"/>
                <a:cs typeface="ＭＳ Ｐゴシック" pitchFamily="1" charset="-128"/>
              </a:rPr>
              <a:t>habitudes</a:t>
            </a:r>
            <a:r>
              <a:rPr lang="fr-CA" sz="2400" dirty="0">
                <a:latin typeface="Calibri" pitchFamily="1" charset="0"/>
                <a:ea typeface="ＭＳ Ｐゴシック" pitchFamily="1" charset="-128"/>
                <a:cs typeface="ＭＳ Ｐゴシック" pitchFamily="1" charset="-128"/>
              </a:rPr>
              <a:t>) et régime cellulaire de nuit (permettre la </a:t>
            </a:r>
            <a:r>
              <a:rPr lang="fr-CA" sz="2400" i="1" dirty="0">
                <a:latin typeface="Calibri" pitchFamily="1" charset="0"/>
                <a:ea typeface="ＭＳ Ｐゴシック" pitchFamily="1" charset="-128"/>
                <a:cs typeface="ＭＳ Ｐゴシック" pitchFamily="1" charset="-128"/>
              </a:rPr>
              <a:t>pénitence</a:t>
            </a:r>
            <a:r>
              <a:rPr lang="fr-CA" sz="2400" dirty="0" smtClean="0">
                <a:latin typeface="Calibri" pitchFamily="1" charset="0"/>
                <a:ea typeface="ＭＳ Ｐゴシック" pitchFamily="1" charset="-128"/>
                <a:cs typeface="ＭＳ Ｐゴシック" pitchFamily="1" charset="-128"/>
              </a:rPr>
              <a:t>).</a:t>
            </a:r>
          </a:p>
          <a:p>
            <a:pPr>
              <a:lnSpc>
                <a:spcPct val="90000"/>
              </a:lnSpc>
              <a:spcAft>
                <a:spcPts val="600"/>
              </a:spcAft>
            </a:pPr>
            <a:endParaRPr lang="fr-CA" sz="2400" dirty="0">
              <a:latin typeface="Calibri" pitchFamily="1" charset="0"/>
              <a:ea typeface="ＭＳ Ｐゴシック" pitchFamily="1" charset="-128"/>
              <a:cs typeface="ＭＳ Ｐゴシック" pitchFamily="1" charset="-128"/>
            </a:endParaRPr>
          </a:p>
          <a:p>
            <a:pPr>
              <a:lnSpc>
                <a:spcPct val="90000"/>
              </a:lnSpc>
              <a:spcAft>
                <a:spcPts val="600"/>
              </a:spcAft>
            </a:pPr>
            <a:r>
              <a:rPr lang="fr-CA" sz="2400" dirty="0">
                <a:latin typeface="Calibri" pitchFamily="1" charset="0"/>
                <a:ea typeface="ＭＳ Ｐゴシック" pitchFamily="1" charset="-128"/>
                <a:cs typeface="ＭＳ Ｐゴシック" pitchFamily="1" charset="-128"/>
              </a:rPr>
              <a:t>Remplacer le mauvais comportement (ou le comportement peu efficace) par un bon comportement. Comment ? </a:t>
            </a:r>
          </a:p>
          <a:p>
            <a:pPr lvl="1">
              <a:lnSpc>
                <a:spcPct val="90000"/>
              </a:lnSpc>
              <a:spcAft>
                <a:spcPts val="600"/>
              </a:spcAft>
            </a:pPr>
            <a:r>
              <a:rPr lang="fr-CA" sz="2400" dirty="0">
                <a:latin typeface="Calibri" pitchFamily="1" charset="0"/>
              </a:rPr>
              <a:t>En surveillant et en gérant mieux le temps, l’espace et les habitudes des gens</a:t>
            </a:r>
            <a:r>
              <a:rPr lang="fr-CA" sz="2400" dirty="0" smtClean="0">
                <a:latin typeface="Calibri" pitchFamily="1" charset="0"/>
              </a:rPr>
              <a:t>.</a:t>
            </a:r>
            <a:endParaRPr lang="fr-CA" sz="2400" dirty="0">
              <a:latin typeface="Calibri"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680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680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68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solidFill>
            <a:srgbClr val="E4A8A6"/>
          </a:solidFill>
        </p:spPr>
        <p:txBody>
          <a:bodyPr/>
          <a:lstStyle/>
          <a:p>
            <a:r>
              <a:rPr lang="en-US" sz="3600" b="1" dirty="0">
                <a:latin typeface="Calibri" pitchFamily="1" charset="0"/>
                <a:ea typeface="ＭＳ Ｐゴシック" pitchFamily="1" charset="-128"/>
                <a:cs typeface="ＭＳ Ｐゴシック" pitchFamily="1" charset="-128"/>
              </a:rPr>
              <a:t>2</a:t>
            </a:r>
            <a:r>
              <a:rPr lang="en-US" sz="3600" b="1" dirty="0" smtClean="0">
                <a:latin typeface="Calibri" pitchFamily="1" charset="0"/>
                <a:ea typeface="ＭＳ Ｐゴシック" pitchFamily="1" charset="-128"/>
                <a:cs typeface="ＭＳ Ｐゴシック" pitchFamily="1" charset="-128"/>
              </a:rPr>
              <a:t>. </a:t>
            </a:r>
            <a:r>
              <a:rPr lang="en-US" sz="3600" b="1" dirty="0">
                <a:latin typeface="Calibri" pitchFamily="1" charset="0"/>
                <a:ea typeface="ＭＳ Ｐゴシック" pitchFamily="1" charset="-128"/>
                <a:cs typeface="ＭＳ Ｐゴシック" pitchFamily="1" charset="-128"/>
              </a:rPr>
              <a:t>Bentham et le « </a:t>
            </a:r>
            <a:r>
              <a:rPr lang="en-US" sz="3600" b="1" dirty="0" err="1">
                <a:latin typeface="Calibri" pitchFamily="1" charset="0"/>
                <a:ea typeface="ＭＳ Ｐゴシック" pitchFamily="1" charset="-128"/>
                <a:cs typeface="ＭＳ Ｐゴシック" pitchFamily="1" charset="-128"/>
              </a:rPr>
              <a:t>Panoptique</a:t>
            </a:r>
            <a:r>
              <a:rPr lang="en-US" sz="3600" b="1" dirty="0">
                <a:latin typeface="Calibri" pitchFamily="1" charset="0"/>
                <a:ea typeface="ＭＳ Ｐゴシック" pitchFamily="1" charset="-128"/>
                <a:cs typeface="ＭＳ Ｐゴシック" pitchFamily="1" charset="-128"/>
              </a:rPr>
              <a:t> » (1791)</a:t>
            </a:r>
          </a:p>
        </p:txBody>
      </p:sp>
      <p:sp>
        <p:nvSpPr>
          <p:cNvPr id="36867" name="Rectangle 3"/>
          <p:cNvSpPr>
            <a:spLocks noGrp="1" noChangeArrowheads="1"/>
          </p:cNvSpPr>
          <p:nvPr>
            <p:ph type="body" idx="1"/>
          </p:nvPr>
        </p:nvSpPr>
        <p:spPr>
          <a:xfrm>
            <a:off x="457200" y="1417638"/>
            <a:ext cx="8229600" cy="5440362"/>
          </a:xfrm>
        </p:spPr>
        <p:txBody>
          <a:bodyPr>
            <a:normAutofit/>
          </a:bodyPr>
          <a:lstStyle/>
          <a:p>
            <a:pPr marL="457200" lvl="1" indent="0">
              <a:lnSpc>
                <a:spcPct val="80000"/>
              </a:lnSpc>
              <a:buFontTx/>
              <a:buNone/>
              <a:defRPr/>
            </a:pPr>
            <a:r>
              <a:rPr lang="fr-FR" sz="2400" b="1" dirty="0" smtClean="0">
                <a:latin typeface="Calibri" charset="0"/>
              </a:rPr>
              <a:t>Pourquoi </a:t>
            </a:r>
            <a:r>
              <a:rPr lang="fr-FR" sz="2400" b="1" dirty="0">
                <a:latin typeface="Calibri" charset="0"/>
              </a:rPr>
              <a:t>la cellule panoptique plutôt que le cachot ?</a:t>
            </a:r>
            <a:endParaRPr lang="fr-CA" sz="2400" b="1" dirty="0">
              <a:latin typeface="Calibri" charset="0"/>
            </a:endParaRPr>
          </a:p>
          <a:p>
            <a:pPr lvl="1">
              <a:lnSpc>
                <a:spcPct val="80000"/>
              </a:lnSpc>
              <a:buFont typeface="Wingdings" charset="0"/>
              <a:buChar char="q"/>
              <a:defRPr/>
            </a:pPr>
            <a:r>
              <a:rPr lang="fr-CA" sz="1800" dirty="0">
                <a:latin typeface="Calibri" charset="0"/>
              </a:rPr>
              <a:t>Alors que le cachot : </a:t>
            </a:r>
          </a:p>
          <a:p>
            <a:pPr lvl="1">
              <a:lnSpc>
                <a:spcPct val="80000"/>
              </a:lnSpc>
              <a:buFont typeface="Wingdings" charset="0"/>
              <a:buChar char="Ø"/>
              <a:defRPr/>
            </a:pPr>
            <a:r>
              <a:rPr lang="fr-CA" sz="1800" dirty="0">
                <a:latin typeface="Calibri" charset="0"/>
              </a:rPr>
              <a:t>est une cellule obscure, sans fenêtre ni lumière, souvent souterraine, qui cache</a:t>
            </a:r>
            <a:r>
              <a:rPr lang="fr-CA" sz="1800" dirty="0" smtClean="0">
                <a:latin typeface="Calibri" charset="0"/>
              </a:rPr>
              <a:t> le </a:t>
            </a:r>
            <a:r>
              <a:rPr lang="fr-CA" sz="1800" dirty="0">
                <a:latin typeface="Calibri" charset="0"/>
              </a:rPr>
              <a:t>détenu (au sens strict comme au plan symbolique), </a:t>
            </a:r>
          </a:p>
          <a:p>
            <a:pPr lvl="1">
              <a:lnSpc>
                <a:spcPct val="80000"/>
              </a:lnSpc>
              <a:buFont typeface="Wingdings" charset="0"/>
              <a:buChar char="Ø"/>
              <a:defRPr/>
            </a:pPr>
            <a:r>
              <a:rPr lang="fr-CA" sz="1800" dirty="0">
                <a:latin typeface="Calibri" charset="0"/>
              </a:rPr>
              <a:t>le surveille finalement peu et de façon discontinue, </a:t>
            </a:r>
          </a:p>
          <a:p>
            <a:pPr lvl="1">
              <a:lnSpc>
                <a:spcPct val="80000"/>
              </a:lnSpc>
              <a:buFont typeface="Wingdings" charset="0"/>
              <a:buChar char="Ø"/>
              <a:defRPr/>
            </a:pPr>
            <a:r>
              <a:rPr lang="fr-CA" sz="1800" b="1" dirty="0">
                <a:latin typeface="Calibri" charset="0"/>
              </a:rPr>
              <a:t>le dissuade par la punition </a:t>
            </a:r>
            <a:r>
              <a:rPr lang="fr-CA" sz="1800" dirty="0">
                <a:latin typeface="Calibri" charset="0"/>
              </a:rPr>
              <a:t>(plus encore quand le cachot deviendra une prison dans la prison), </a:t>
            </a:r>
          </a:p>
          <a:p>
            <a:pPr lvl="1">
              <a:lnSpc>
                <a:spcPct val="80000"/>
              </a:lnSpc>
              <a:buFont typeface="Wingdings" charset="0"/>
              <a:buChar char="Ø"/>
              <a:defRPr/>
            </a:pPr>
            <a:r>
              <a:rPr lang="fr-CA" sz="1800" dirty="0">
                <a:latin typeface="Calibri" charset="0"/>
              </a:rPr>
              <a:t>…et ne lui donne </a:t>
            </a:r>
            <a:r>
              <a:rPr lang="fr-CA" sz="1800" dirty="0" smtClean="0">
                <a:latin typeface="Calibri" charset="0"/>
              </a:rPr>
              <a:t>pas de « bonnes » habitudes</a:t>
            </a:r>
            <a:r>
              <a:rPr lang="fr-CA" sz="1800" dirty="0">
                <a:latin typeface="Calibri" charset="0"/>
              </a:rPr>
              <a:t>.</a:t>
            </a:r>
          </a:p>
          <a:p>
            <a:pPr lvl="1">
              <a:lnSpc>
                <a:spcPct val="80000"/>
              </a:lnSpc>
              <a:buFont typeface="Wingdings" charset="0"/>
              <a:buChar char="Ø"/>
              <a:defRPr/>
            </a:pPr>
            <a:endParaRPr lang="fr-CA" sz="1800" dirty="0">
              <a:latin typeface="Calibri" charset="0"/>
            </a:endParaRPr>
          </a:p>
          <a:p>
            <a:pPr lvl="1">
              <a:lnSpc>
                <a:spcPct val="80000"/>
              </a:lnSpc>
              <a:buFont typeface="Wingdings" charset="0"/>
              <a:buChar char="q"/>
              <a:defRPr/>
            </a:pPr>
            <a:r>
              <a:rPr lang="fr-CA" sz="1800" dirty="0">
                <a:latin typeface="Calibri" charset="0"/>
              </a:rPr>
              <a:t>… la cellule panoptique, elle, </a:t>
            </a:r>
          </a:p>
          <a:p>
            <a:pPr lvl="1">
              <a:lnSpc>
                <a:spcPct val="80000"/>
              </a:lnSpc>
              <a:buFont typeface="Wingdings" charset="0"/>
              <a:buChar char="Ø"/>
              <a:defRPr/>
            </a:pPr>
            <a:r>
              <a:rPr lang="fr-CA" sz="1800" dirty="0">
                <a:latin typeface="Calibri" charset="0"/>
              </a:rPr>
              <a:t>met le détenu en lumière, </a:t>
            </a:r>
          </a:p>
          <a:p>
            <a:pPr lvl="1">
              <a:lnSpc>
                <a:spcPct val="80000"/>
              </a:lnSpc>
              <a:buFont typeface="Wingdings" charset="0"/>
              <a:buChar char="Ø"/>
              <a:defRPr/>
            </a:pPr>
            <a:r>
              <a:rPr lang="fr-CA" sz="1800" dirty="0">
                <a:latin typeface="Calibri" charset="0"/>
              </a:rPr>
              <a:t>le surveille de façon continue, </a:t>
            </a:r>
          </a:p>
          <a:p>
            <a:pPr lvl="1">
              <a:lnSpc>
                <a:spcPct val="80000"/>
              </a:lnSpc>
              <a:buFont typeface="Wingdings" charset="0"/>
              <a:buChar char="Ø"/>
              <a:defRPr/>
            </a:pPr>
            <a:r>
              <a:rPr lang="fr-CA" sz="1800" dirty="0">
                <a:latin typeface="Calibri" charset="0"/>
              </a:rPr>
              <a:t>le dissuade par une (possible) observation constante,  </a:t>
            </a:r>
          </a:p>
          <a:p>
            <a:pPr lvl="1">
              <a:lnSpc>
                <a:spcPct val="80000"/>
              </a:lnSpc>
              <a:buFont typeface="Wingdings" charset="0"/>
              <a:buChar char="Ø"/>
              <a:defRPr/>
            </a:pPr>
            <a:r>
              <a:rPr lang="fr-CA" sz="1800" b="1" dirty="0">
                <a:latin typeface="Calibri" charset="0"/>
              </a:rPr>
              <a:t>…et lui fait prendre des habitudes d’autocontrôle.</a:t>
            </a:r>
            <a:r>
              <a:rPr lang="fr-CA" sz="1800" b="1" dirty="0" smtClean="0">
                <a:latin typeface="Calibri" charset="0"/>
              </a:rPr>
              <a:t> </a:t>
            </a:r>
          </a:p>
          <a:p>
            <a:pPr lvl="1">
              <a:lnSpc>
                <a:spcPct val="80000"/>
              </a:lnSpc>
              <a:buNone/>
              <a:defRPr/>
            </a:pPr>
            <a:endParaRPr lang="fr-CA" sz="1800" dirty="0" smtClean="0">
              <a:latin typeface="Calibri" charset="0"/>
              <a:ea typeface="ＭＳ Ｐゴシック" pitchFamily="1" charset="-128"/>
              <a:cs typeface="ＭＳ Ｐゴシック" pitchFamily="1" charset="-128"/>
            </a:endParaRPr>
          </a:p>
          <a:p>
            <a:pPr lvl="1">
              <a:lnSpc>
                <a:spcPct val="80000"/>
              </a:lnSpc>
              <a:buNone/>
              <a:defRPr/>
            </a:pPr>
            <a:r>
              <a:rPr lang="fr-CA" sz="2400" b="1" u="sng" dirty="0" smtClean="0">
                <a:latin typeface="Calibri" pitchFamily="1" charset="0"/>
                <a:ea typeface="ＭＳ Ｐゴシック" pitchFamily="1" charset="-128"/>
                <a:cs typeface="ＭＳ Ｐゴシック" pitchFamily="1" charset="-128"/>
              </a:rPr>
              <a:t>Passer du contrôle à l’autocontrôle dans une « institution totale »</a:t>
            </a:r>
            <a:endParaRPr lang="fr-CA" sz="1800" b="1" u="sng" dirty="0">
              <a:latin typeface="Calibri"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86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867">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867">
                                            <p:txEl>
                                              <p:pRg st="8" end="8"/>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867">
                                            <p:txEl>
                                              <p:pRg st="9" end="9"/>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867">
                                            <p:txEl>
                                              <p:pRg st="10" end="1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867">
                                            <p:txEl>
                                              <p:pRg st="11" end="11"/>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686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solidFill>
            <a:schemeClr val="accent1">
              <a:lumMod val="40000"/>
              <a:lumOff val="60000"/>
            </a:schemeClr>
          </a:solidFill>
        </p:spPr>
        <p:txBody>
          <a:bodyPr>
            <a:normAutofit/>
          </a:bodyPr>
          <a:lstStyle/>
          <a:p>
            <a:r>
              <a:rPr lang="fr-CA" sz="3200" dirty="0">
                <a:latin typeface="Calibri" pitchFamily="1" charset="0"/>
                <a:ea typeface="ＭＳ Ｐゴシック" pitchFamily="1" charset="-128"/>
                <a:cs typeface="ＭＳ Ｐゴシック" pitchFamily="1" charset="-128"/>
              </a:rPr>
              <a:t>3</a:t>
            </a:r>
            <a:r>
              <a:rPr lang="fr-CA" sz="3200" dirty="0" smtClean="0">
                <a:latin typeface="Calibri" pitchFamily="1" charset="0"/>
                <a:ea typeface="ＭＳ Ｐゴシック" pitchFamily="1" charset="-128"/>
                <a:cs typeface="ＭＳ Ｐゴシック" pitchFamily="1" charset="-128"/>
              </a:rPr>
              <a:t>. </a:t>
            </a:r>
            <a:r>
              <a:rPr lang="fr-CA" sz="3200" dirty="0">
                <a:latin typeface="Calibri" pitchFamily="1" charset="0"/>
                <a:ea typeface="ＭＳ Ｐゴシック" pitchFamily="1" charset="-128"/>
                <a:cs typeface="ＭＳ Ｐゴシック" pitchFamily="1" charset="-128"/>
              </a:rPr>
              <a:t>La guerre des modèles</a:t>
            </a:r>
            <a:r>
              <a:rPr lang="fr-CA" sz="3200" dirty="0" smtClean="0">
                <a:latin typeface="Calibri" pitchFamily="1" charset="0"/>
                <a:ea typeface="ＭＳ Ｐゴシック" pitchFamily="1" charset="-128"/>
                <a:cs typeface="ＭＳ Ｐゴシック" pitchFamily="1" charset="-128"/>
              </a:rPr>
              <a:t> états-uniens de prison</a:t>
            </a:r>
            <a:r>
              <a:rPr lang="fr-CA" sz="3200" dirty="0">
                <a:latin typeface="Calibri" pitchFamily="1" charset="0"/>
                <a:ea typeface="ＭＳ Ｐゴシック" pitchFamily="1" charset="-128"/>
                <a:cs typeface="ＭＳ Ｐゴシック" pitchFamily="1" charset="-128"/>
              </a:rPr>
              <a:t>: </a:t>
            </a:r>
            <a:br>
              <a:rPr lang="fr-CA" sz="3200" dirty="0">
                <a:latin typeface="Calibri" pitchFamily="1" charset="0"/>
                <a:ea typeface="ＭＳ Ｐゴシック" pitchFamily="1" charset="-128"/>
                <a:cs typeface="ＭＳ Ｐゴシック" pitchFamily="1" charset="-128"/>
              </a:rPr>
            </a:br>
            <a:r>
              <a:rPr lang="fr-CA" sz="3600" b="1" dirty="0">
                <a:latin typeface="Calibri" pitchFamily="1" charset="0"/>
                <a:ea typeface="ＭＳ Ｐゴシック" pitchFamily="1" charset="-128"/>
                <a:cs typeface="ＭＳ Ｐゴシック" pitchFamily="1" charset="-128"/>
              </a:rPr>
              <a:t>la question de l’isolement</a:t>
            </a:r>
            <a:endParaRPr lang="en-US" sz="3600" b="1" dirty="0">
              <a:latin typeface="Calibri" pitchFamily="1" charset="0"/>
              <a:ea typeface="ＭＳ Ｐゴシック" pitchFamily="1" charset="-128"/>
              <a:cs typeface="ＭＳ Ｐゴシック" pitchFamily="1" charset="-128"/>
            </a:endParaRPr>
          </a:p>
        </p:txBody>
      </p:sp>
      <p:sp>
        <p:nvSpPr>
          <p:cNvPr id="57347" name="Rectangle 3"/>
          <p:cNvSpPr>
            <a:spLocks noGrp="1" noChangeArrowheads="1"/>
          </p:cNvSpPr>
          <p:nvPr>
            <p:ph type="body" idx="1"/>
          </p:nvPr>
        </p:nvSpPr>
        <p:spPr/>
        <p:txBody>
          <a:bodyPr>
            <a:noAutofit/>
          </a:bodyPr>
          <a:lstStyle/>
          <a:p>
            <a:pPr marL="457200" indent="-457200">
              <a:lnSpc>
                <a:spcPct val="80000"/>
              </a:lnSpc>
              <a:buFontTx/>
              <a:buAutoNum type="arabicPeriod"/>
            </a:pPr>
            <a:r>
              <a:rPr lang="fr-FR" sz="2400" b="1" dirty="0" smtClean="0">
                <a:latin typeface="Calibri" pitchFamily="1" charset="0"/>
                <a:ea typeface="ＭＳ Ｐゴシック" pitchFamily="1" charset="-128"/>
                <a:cs typeface="ＭＳ Ｐゴシック" pitchFamily="1" charset="-128"/>
              </a:rPr>
              <a:t>Pennsylvanien (Cherry Hill-1829)</a:t>
            </a:r>
            <a:r>
              <a:rPr lang="fr-FR" sz="2400" dirty="0" smtClean="0">
                <a:latin typeface="Calibri" pitchFamily="1" charset="0"/>
                <a:ea typeface="ＭＳ Ｐゴシック" pitchFamily="1" charset="-128"/>
                <a:cs typeface="ＭＳ Ｐゴシック" pitchFamily="1" charset="-128"/>
              </a:rPr>
              <a:t> :</a:t>
            </a:r>
          </a:p>
          <a:p>
            <a:pPr marL="457200" indent="-457200">
              <a:lnSpc>
                <a:spcPct val="80000"/>
              </a:lnSpc>
              <a:buNone/>
            </a:pPr>
            <a:r>
              <a:rPr lang="fr-FR" sz="2400" b="1" i="1" dirty="0" smtClean="0">
                <a:solidFill>
                  <a:srgbClr val="CC3300"/>
                </a:solidFill>
                <a:latin typeface="Calibri" pitchFamily="1" charset="0"/>
                <a:ea typeface="ＭＳ Ｐゴシック" pitchFamily="1" charset="-128"/>
                <a:cs typeface="ＭＳ Ｐゴシック" pitchFamily="1" charset="-128"/>
              </a:rPr>
              <a:t>Silence solitaire(isolation absolue)</a:t>
            </a:r>
          </a:p>
          <a:p>
            <a:pPr marL="457200" indent="-457200">
              <a:lnSpc>
                <a:spcPct val="80000"/>
              </a:lnSpc>
            </a:pPr>
            <a:r>
              <a:rPr lang="fr-FR" sz="2400" dirty="0">
                <a:latin typeface="Calibri" pitchFamily="1" charset="0"/>
                <a:ea typeface="ＭＳ Ｐゴシック" pitchFamily="1" charset="-128"/>
                <a:cs typeface="ＭＳ Ｐゴシック" pitchFamily="1" charset="-128"/>
              </a:rPr>
              <a:t>24h/24 dans une cellule individuelle </a:t>
            </a:r>
            <a:r>
              <a:rPr lang="fr-FR" sz="2400" dirty="0" smtClean="0">
                <a:latin typeface="Calibri" pitchFamily="1" charset="0"/>
                <a:ea typeface="ＭＳ Ｐゴシック" pitchFamily="1" charset="-128"/>
                <a:cs typeface="ＭＳ Ｐゴシック" pitchFamily="1" charset="-128"/>
              </a:rPr>
              <a:t>(rester </a:t>
            </a:r>
            <a:r>
              <a:rPr lang="fr-FR" sz="2400" dirty="0">
                <a:latin typeface="Calibri" pitchFamily="1" charset="0"/>
                <a:ea typeface="ＭＳ Ｐゴシック" pitchFamily="1" charset="-128"/>
                <a:cs typeface="ＭＳ Ｐゴシック" pitchFamily="1" charset="-128"/>
              </a:rPr>
              <a:t>seul avec sa conscience….)  </a:t>
            </a:r>
          </a:p>
          <a:p>
            <a:pPr marL="457200" indent="-457200">
              <a:lnSpc>
                <a:spcPct val="80000"/>
              </a:lnSpc>
            </a:pPr>
            <a:r>
              <a:rPr lang="fr-FR" sz="2400" dirty="0" smtClean="0">
                <a:latin typeface="Calibri" pitchFamily="1" charset="0"/>
                <a:ea typeface="ＭＳ Ｐゴシック" pitchFamily="1" charset="-128"/>
                <a:cs typeface="ＭＳ Ｐゴシック" pitchFamily="1" charset="-128"/>
              </a:rPr>
              <a:t>Conséquences </a:t>
            </a:r>
            <a:r>
              <a:rPr lang="fr-FR" sz="2400" dirty="0">
                <a:latin typeface="Calibri" pitchFamily="1" charset="0"/>
                <a:ea typeface="ＭＳ Ｐゴシック" pitchFamily="1" charset="-128"/>
                <a:cs typeface="ＭＳ Ｐゴシック" pitchFamily="1" charset="-128"/>
              </a:rPr>
              <a:t>: Augmentation des suicides et</a:t>
            </a:r>
            <a:r>
              <a:rPr lang="fr-FR" sz="2400" dirty="0" smtClean="0">
                <a:latin typeface="Calibri" pitchFamily="1" charset="0"/>
                <a:ea typeface="ＭＳ Ｐゴシック" pitchFamily="1" charset="-128"/>
                <a:cs typeface="ＭＳ Ｐゴシック" pitchFamily="1" charset="-128"/>
              </a:rPr>
              <a:t> des maladies </a:t>
            </a:r>
            <a:r>
              <a:rPr lang="fr-FR" sz="2400" dirty="0">
                <a:latin typeface="Calibri" pitchFamily="1" charset="0"/>
                <a:ea typeface="ＭＳ Ｐゴシック" pitchFamily="1" charset="-128"/>
                <a:cs typeface="ＭＳ Ｐゴシック" pitchFamily="1" charset="-128"/>
              </a:rPr>
              <a:t>mentales</a:t>
            </a:r>
          </a:p>
          <a:p>
            <a:pPr marL="457200" indent="-457200">
              <a:lnSpc>
                <a:spcPct val="80000"/>
              </a:lnSpc>
              <a:buFontTx/>
              <a:buAutoNum type="arabicPeriod" startAt="2"/>
            </a:pPr>
            <a:endParaRPr lang="fr-FR" sz="2400" b="1" dirty="0">
              <a:latin typeface="Calibri" pitchFamily="1" charset="0"/>
              <a:ea typeface="ＭＳ Ｐゴシック" pitchFamily="1" charset="-128"/>
              <a:cs typeface="ＭＳ Ｐゴシック" pitchFamily="1" charset="-128"/>
            </a:endParaRPr>
          </a:p>
          <a:p>
            <a:pPr marL="457200" indent="-457200">
              <a:lnSpc>
                <a:spcPct val="80000"/>
              </a:lnSpc>
              <a:buFontTx/>
              <a:buAutoNum type="arabicPeriod" startAt="2"/>
            </a:pPr>
            <a:r>
              <a:rPr lang="fr-FR" sz="2400" b="1" dirty="0" smtClean="0">
                <a:latin typeface="Calibri" pitchFamily="1" charset="0"/>
                <a:ea typeface="ＭＳ Ｐゴシック" pitchFamily="1" charset="-128"/>
                <a:cs typeface="ＭＳ Ｐゴシック" pitchFamily="1" charset="-128"/>
              </a:rPr>
              <a:t>Auburnien (Auburn-1821)</a:t>
            </a:r>
            <a:r>
              <a:rPr lang="fr-FR" sz="2400" dirty="0" smtClean="0">
                <a:latin typeface="Calibri" pitchFamily="1" charset="0"/>
                <a:ea typeface="ＭＳ Ｐゴシック" pitchFamily="1" charset="-128"/>
                <a:cs typeface="ＭＳ Ｐゴシック" pitchFamily="1" charset="-128"/>
              </a:rPr>
              <a:t> </a:t>
            </a:r>
            <a:r>
              <a:rPr lang="fr-FR" sz="2400" dirty="0">
                <a:latin typeface="Calibri" pitchFamily="1" charset="0"/>
                <a:ea typeface="ＭＳ Ｐゴシック" pitchFamily="1" charset="-128"/>
                <a:cs typeface="ＭＳ Ｐゴシック" pitchFamily="1" charset="-128"/>
              </a:rPr>
              <a:t>:</a:t>
            </a:r>
            <a:r>
              <a:rPr lang="fr-FR" sz="2400" dirty="0" smtClean="0">
                <a:latin typeface="Calibri" pitchFamily="1" charset="0"/>
                <a:ea typeface="ＭＳ Ｐゴシック" pitchFamily="1" charset="-128"/>
                <a:cs typeface="ＭＳ Ｐゴシック" pitchFamily="1" charset="-128"/>
              </a:rPr>
              <a:t> Régime commun le jour (</a:t>
            </a:r>
            <a:r>
              <a:rPr lang="fr-FR" sz="2400" dirty="0" smtClean="0">
                <a:solidFill>
                  <a:srgbClr val="C00000"/>
                </a:solidFill>
                <a:latin typeface="Calibri" pitchFamily="1" charset="0"/>
                <a:ea typeface="ＭＳ Ｐゴシック" pitchFamily="1" charset="-128"/>
                <a:cs typeface="ＭＳ Ｐゴシック" pitchFamily="1" charset="-128"/>
              </a:rPr>
              <a:t>silence collectif</a:t>
            </a:r>
            <a:r>
              <a:rPr lang="fr-FR" sz="2400" dirty="0" smtClean="0">
                <a:latin typeface="Calibri" pitchFamily="1" charset="0"/>
                <a:ea typeface="ＭＳ Ｐゴシック" pitchFamily="1" charset="-128"/>
                <a:cs typeface="ＭＳ Ｐゴシック" pitchFamily="1" charset="-128"/>
              </a:rPr>
              <a:t>) et régime cellulaire de nuit (modèle </a:t>
            </a:r>
            <a:r>
              <a:rPr lang="fr-FR" sz="2400" dirty="0">
                <a:latin typeface="Calibri" pitchFamily="1" charset="0"/>
                <a:ea typeface="ＭＳ Ｐゴシック" pitchFamily="1" charset="-128"/>
                <a:cs typeface="ＭＳ Ｐゴシック" pitchFamily="1" charset="-128"/>
              </a:rPr>
              <a:t>monastique et discipline d</a:t>
            </a:r>
            <a:r>
              <a:rPr lang="fr-CA" sz="2400" dirty="0">
                <a:latin typeface="Calibri" pitchFamily="1" charset="0"/>
                <a:ea typeface="ＭＳ Ｐゴシック" pitchFamily="1" charset="-128"/>
                <a:cs typeface="ＭＳ Ｐゴシック" pitchFamily="1" charset="-128"/>
              </a:rPr>
              <a:t>’</a:t>
            </a:r>
            <a:r>
              <a:rPr lang="fr-FR" altLang="ja-JP" sz="2400" dirty="0">
                <a:latin typeface="Calibri" pitchFamily="1" charset="0"/>
                <a:ea typeface="ＭＳ Ｐゴシック" pitchFamily="1" charset="-128"/>
                <a:cs typeface="ＭＳ Ｐゴシック" pitchFamily="1" charset="-128"/>
              </a:rPr>
              <a:t>atelier</a:t>
            </a:r>
            <a:r>
              <a:rPr lang="fr-FR" altLang="ja-JP" sz="2400" dirty="0" smtClean="0">
                <a:latin typeface="Calibri" pitchFamily="1" charset="0"/>
                <a:ea typeface="ＭＳ Ｐゴシック" pitchFamily="1" charset="-128"/>
                <a:cs typeface="ＭＳ Ｐゴシック" pitchFamily="1" charset="-128"/>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3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3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34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73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solidFill>
            <a:srgbClr val="B9CDE5"/>
          </a:solidFill>
        </p:spPr>
        <p:txBody>
          <a:bodyPr>
            <a:normAutofit fontScale="90000"/>
          </a:bodyPr>
          <a:lstStyle/>
          <a:p>
            <a:r>
              <a:rPr lang="fr-CA" sz="3200" dirty="0" smtClean="0">
                <a:latin typeface="Calibri" pitchFamily="1" charset="0"/>
                <a:ea typeface="ＭＳ Ｐゴシック" pitchFamily="1" charset="-128"/>
                <a:cs typeface="ＭＳ Ｐゴシック" pitchFamily="1" charset="-128"/>
              </a:rPr>
              <a:t>3. </a:t>
            </a:r>
            <a:r>
              <a:rPr lang="fr-CA" sz="3200" dirty="0">
                <a:latin typeface="Calibri" pitchFamily="1" charset="0"/>
                <a:ea typeface="ＭＳ Ｐゴシック" pitchFamily="1" charset="-128"/>
                <a:cs typeface="ＭＳ Ｐゴシック" pitchFamily="1" charset="-128"/>
              </a:rPr>
              <a:t>La guerre des modèles</a:t>
            </a:r>
            <a:r>
              <a:rPr lang="fr-CA" sz="3200" dirty="0" smtClean="0">
                <a:latin typeface="Calibri" pitchFamily="1" charset="0"/>
                <a:ea typeface="ＭＳ Ｐゴシック" pitchFamily="1" charset="-128"/>
                <a:cs typeface="ＭＳ Ｐゴシック" pitchFamily="1" charset="-128"/>
              </a:rPr>
              <a:t> états-uniens </a:t>
            </a:r>
            <a:r>
              <a:rPr lang="fr-CA" sz="3200" dirty="0">
                <a:latin typeface="Calibri" pitchFamily="1" charset="0"/>
                <a:ea typeface="ＭＳ Ｐゴシック" pitchFamily="1" charset="-128"/>
                <a:cs typeface="ＭＳ Ｐゴシック" pitchFamily="1" charset="-128"/>
              </a:rPr>
              <a:t>de prison:</a:t>
            </a:r>
            <a:r>
              <a:rPr lang="fr-CA" sz="3600" dirty="0">
                <a:latin typeface="Calibri" pitchFamily="1" charset="0"/>
                <a:ea typeface="ＭＳ Ｐゴシック" pitchFamily="1" charset="-128"/>
                <a:cs typeface="ＭＳ Ｐゴシック" pitchFamily="1" charset="-128"/>
              </a:rPr>
              <a:t> </a:t>
            </a:r>
            <a:br>
              <a:rPr lang="fr-CA" sz="3600" dirty="0">
                <a:latin typeface="Calibri" pitchFamily="1" charset="0"/>
                <a:ea typeface="ＭＳ Ｐゴシック" pitchFamily="1" charset="-128"/>
                <a:cs typeface="ＭＳ Ｐゴシック" pitchFamily="1" charset="-128"/>
              </a:rPr>
            </a:br>
            <a:r>
              <a:rPr lang="fr-CA" sz="3600" b="1" dirty="0">
                <a:latin typeface="Calibri" pitchFamily="1" charset="0"/>
                <a:ea typeface="ＭＳ Ｐゴシック" pitchFamily="1" charset="-128"/>
                <a:cs typeface="ＭＳ Ｐゴシック" pitchFamily="1" charset="-128"/>
              </a:rPr>
              <a:t>la question du travail</a:t>
            </a:r>
            <a:endParaRPr lang="fr-FR" sz="4000" dirty="0">
              <a:latin typeface="Calibri" pitchFamily="1" charset="0"/>
              <a:ea typeface="ＭＳ Ｐゴシック" pitchFamily="1" charset="-128"/>
              <a:cs typeface="ＭＳ Ｐゴシック" pitchFamily="1" charset="-128"/>
            </a:endParaRPr>
          </a:p>
        </p:txBody>
      </p:sp>
      <p:sp>
        <p:nvSpPr>
          <p:cNvPr id="65539" name="Rectangle 3"/>
          <p:cNvSpPr>
            <a:spLocks noGrp="1" noChangeArrowheads="1"/>
          </p:cNvSpPr>
          <p:nvPr>
            <p:ph type="body" idx="1"/>
          </p:nvPr>
        </p:nvSpPr>
        <p:spPr/>
        <p:txBody>
          <a:bodyPr/>
          <a:lstStyle/>
          <a:p>
            <a:r>
              <a:rPr lang="fr-FR" sz="2800" b="1" dirty="0">
                <a:latin typeface="Calibri" pitchFamily="1" charset="0"/>
                <a:ea typeface="ＭＳ Ｐゴシック" pitchFamily="1" charset="-128"/>
                <a:cs typeface="ＭＳ Ｐゴシック" pitchFamily="1" charset="-128"/>
              </a:rPr>
              <a:t>Pennsylvanien</a:t>
            </a:r>
            <a:r>
              <a:rPr lang="fr-FR" sz="2800" dirty="0">
                <a:latin typeface="Calibri" pitchFamily="1" charset="0"/>
                <a:ea typeface="ＭＳ Ｐゴシック" pitchFamily="1" charset="-128"/>
                <a:cs typeface="ＭＳ Ｐゴシック" pitchFamily="1" charset="-128"/>
              </a:rPr>
              <a:t> : le travail, même solitaire, n</a:t>
            </a:r>
            <a:r>
              <a:rPr lang="fr-CA" sz="2800" dirty="0">
                <a:latin typeface="Calibri" pitchFamily="1" charset="0"/>
                <a:ea typeface="ＭＳ Ｐゴシック" pitchFamily="1" charset="-128"/>
                <a:cs typeface="ＭＳ Ｐゴシック" pitchFamily="1" charset="-128"/>
              </a:rPr>
              <a:t>’</a:t>
            </a:r>
            <a:r>
              <a:rPr lang="fr-FR" altLang="ja-JP" sz="2800" dirty="0">
                <a:latin typeface="Calibri" pitchFamily="1" charset="0"/>
                <a:ea typeface="ＭＳ Ｐゴシック" pitchFamily="1" charset="-128"/>
                <a:cs typeface="ＭＳ Ｐゴシック" pitchFamily="1" charset="-128"/>
              </a:rPr>
              <a:t>est pas nécessaire. Il est</a:t>
            </a:r>
            <a:r>
              <a:rPr lang="fr-FR" altLang="ja-JP" sz="2800" dirty="0" smtClean="0">
                <a:latin typeface="Calibri" pitchFamily="1" charset="0"/>
                <a:ea typeface="ＭＳ Ｐゴシック" pitchFamily="1" charset="-128"/>
                <a:cs typeface="ＭＳ Ｐゴシック" pitchFamily="1" charset="-128"/>
              </a:rPr>
              <a:t> plus </a:t>
            </a:r>
            <a:r>
              <a:rPr lang="fr-FR" altLang="ja-JP" sz="2800" dirty="0">
                <a:latin typeface="Calibri" pitchFamily="1" charset="0"/>
                <a:ea typeface="ＭＳ Ｐゴシック" pitchFamily="1" charset="-128"/>
                <a:cs typeface="ＭＳ Ｐゴシック" pitchFamily="1" charset="-128"/>
              </a:rPr>
              <a:t>une consolation </a:t>
            </a:r>
            <a:r>
              <a:rPr lang="fr-FR" altLang="ja-JP" sz="2800" dirty="0" err="1">
                <a:latin typeface="Calibri" pitchFamily="1" charset="0"/>
                <a:ea typeface="ＭＳ Ｐゴシック" pitchFamily="1" charset="-128"/>
                <a:cs typeface="ＭＳ Ｐゴシック" pitchFamily="1" charset="-128"/>
              </a:rPr>
              <a:t>qu</a:t>
            </a:r>
            <a:r>
              <a:rPr lang="fr-CA" sz="2800" dirty="0">
                <a:latin typeface="Calibri" pitchFamily="1" charset="0"/>
                <a:ea typeface="ＭＳ Ｐゴシック" pitchFamily="1" charset="-128"/>
                <a:cs typeface="ＭＳ Ｐゴシック" pitchFamily="1" charset="-128"/>
              </a:rPr>
              <a:t>’</a:t>
            </a:r>
            <a:r>
              <a:rPr lang="fr-FR" altLang="ja-JP" sz="2800" dirty="0">
                <a:latin typeface="Calibri" pitchFamily="1" charset="0"/>
                <a:ea typeface="ＭＳ Ｐゴシック" pitchFamily="1" charset="-128"/>
                <a:cs typeface="ＭＳ Ｐゴシック" pitchFamily="1" charset="-128"/>
              </a:rPr>
              <a:t>une obligation. </a:t>
            </a:r>
            <a:endParaRPr lang="fr-FR" altLang="ja-JP" sz="2800" b="1" dirty="0">
              <a:latin typeface="Calibri" pitchFamily="1" charset="0"/>
              <a:ea typeface="ＭＳ Ｐゴシック" pitchFamily="1" charset="-128"/>
              <a:cs typeface="ＭＳ Ｐゴシック" pitchFamily="1" charset="-128"/>
            </a:endParaRPr>
          </a:p>
          <a:p>
            <a:endParaRPr lang="fr-FR" sz="2800" b="1" dirty="0">
              <a:latin typeface="Calibri" pitchFamily="1" charset="0"/>
              <a:ea typeface="ＭＳ Ｐゴシック" pitchFamily="1" charset="-128"/>
              <a:cs typeface="ＭＳ Ｐゴシック" pitchFamily="1" charset="-128"/>
            </a:endParaRPr>
          </a:p>
          <a:p>
            <a:r>
              <a:rPr lang="fr-FR" sz="2800" b="1" dirty="0">
                <a:latin typeface="Calibri" pitchFamily="1" charset="0"/>
                <a:ea typeface="ＭＳ Ｐゴシック" pitchFamily="1" charset="-128"/>
                <a:cs typeface="ＭＳ Ｐゴシック" pitchFamily="1" charset="-128"/>
              </a:rPr>
              <a:t>Auburnien</a:t>
            </a:r>
            <a:r>
              <a:rPr lang="fr-FR" sz="2800" dirty="0">
                <a:latin typeface="Calibri" pitchFamily="1" charset="0"/>
                <a:ea typeface="ＭＳ Ｐゴシック" pitchFamily="1" charset="-128"/>
                <a:cs typeface="ＭＳ Ｐゴシック" pitchFamily="1" charset="-128"/>
              </a:rPr>
              <a:t> : Loin d</a:t>
            </a:r>
            <a:r>
              <a:rPr lang="fr-CA" sz="2800" dirty="0">
                <a:latin typeface="Calibri" pitchFamily="1" charset="0"/>
                <a:ea typeface="ＭＳ Ｐゴシック" pitchFamily="1" charset="-128"/>
                <a:cs typeface="ＭＳ Ｐゴシック" pitchFamily="1" charset="-128"/>
              </a:rPr>
              <a:t>’</a:t>
            </a:r>
            <a:r>
              <a:rPr lang="fr-FR" altLang="ja-JP" sz="2800" dirty="0">
                <a:latin typeface="Calibri" pitchFamily="1" charset="0"/>
                <a:ea typeface="ＭＳ Ｐゴシック" pitchFamily="1" charset="-128"/>
                <a:cs typeface="ＭＳ Ｐゴシック" pitchFamily="1" charset="-128"/>
              </a:rPr>
              <a:t>être un « bonus » ou au contraire une peine supplémentaire, la mise au travail </a:t>
            </a:r>
            <a:r>
              <a:rPr lang="fr-FR" altLang="ja-JP" sz="2800" i="1" dirty="0">
                <a:latin typeface="Calibri" pitchFamily="1" charset="0"/>
                <a:ea typeface="ＭＳ Ｐゴシック" pitchFamily="1" charset="-128"/>
                <a:cs typeface="ＭＳ Ｐゴシック" pitchFamily="1" charset="-128"/>
              </a:rPr>
              <a:t>silencieuse</a:t>
            </a:r>
            <a:r>
              <a:rPr lang="fr-FR" altLang="ja-JP" sz="2800" dirty="0">
                <a:latin typeface="Calibri" pitchFamily="1" charset="0"/>
                <a:ea typeface="ＭＳ Ｐゴシック" pitchFamily="1" charset="-128"/>
                <a:cs typeface="ＭＳ Ｐゴシック" pitchFamily="1" charset="-128"/>
              </a:rPr>
              <a:t> et </a:t>
            </a:r>
            <a:r>
              <a:rPr lang="fr-FR" altLang="ja-JP" sz="2800" i="1" dirty="0">
                <a:latin typeface="Calibri" pitchFamily="1" charset="0"/>
                <a:ea typeface="ＭＳ Ｐゴシック" pitchFamily="1" charset="-128"/>
                <a:cs typeface="ＭＳ Ｐゴシック" pitchFamily="1" charset="-128"/>
              </a:rPr>
              <a:t>collective </a:t>
            </a:r>
            <a:r>
              <a:rPr lang="fr-FR" altLang="ja-JP" sz="2800" dirty="0">
                <a:latin typeface="Calibri" pitchFamily="1" charset="0"/>
                <a:ea typeface="ＭＳ Ｐゴシック" pitchFamily="1" charset="-128"/>
                <a:cs typeface="ＭＳ Ｐゴシック" pitchFamily="1" charset="-128"/>
              </a:rPr>
              <a:t>vise ni plus ni moins une </a:t>
            </a:r>
            <a:r>
              <a:rPr lang="fr-FR" altLang="ja-JP" sz="2800" b="1" dirty="0">
                <a:latin typeface="Calibri" pitchFamily="1" charset="0"/>
                <a:ea typeface="ＭＳ Ｐゴシック" pitchFamily="1" charset="-128"/>
                <a:cs typeface="ＭＳ Ｐゴシック" pitchFamily="1" charset="-128"/>
              </a:rPr>
              <a:t>resocialisation de l</a:t>
            </a:r>
            <a:r>
              <a:rPr lang="fr-CA" sz="2800" b="1" dirty="0">
                <a:latin typeface="Calibri" pitchFamily="1" charset="0"/>
                <a:ea typeface="ＭＳ Ｐゴシック" pitchFamily="1" charset="-128"/>
                <a:cs typeface="ＭＳ Ｐゴシック" pitchFamily="1" charset="-128"/>
              </a:rPr>
              <a:t>’</a:t>
            </a:r>
            <a:r>
              <a:rPr lang="fr-FR" altLang="ja-JP" sz="2800" b="1" dirty="0">
                <a:latin typeface="Calibri" pitchFamily="1" charset="0"/>
                <a:ea typeface="ＭＳ Ｐゴシック" pitchFamily="1" charset="-128"/>
                <a:cs typeface="ＭＳ Ｐゴシック" pitchFamily="1" charset="-128"/>
              </a:rPr>
              <a:t>individu</a:t>
            </a:r>
            <a:r>
              <a:rPr lang="fr-FR" altLang="ja-JP" sz="2800" dirty="0">
                <a:latin typeface="Calibri" pitchFamily="1" charset="0"/>
                <a:ea typeface="ＭＳ Ｐゴシック" pitchFamily="1" charset="-128"/>
                <a:cs typeface="ＭＳ Ｐゴシック" pitchFamily="1" charset="-128"/>
              </a:rPr>
              <a:t>. Bref, il faut isoler les</a:t>
            </a:r>
            <a:r>
              <a:rPr lang="fr-FR" altLang="ja-JP" sz="2800" dirty="0" smtClean="0">
                <a:latin typeface="Calibri" pitchFamily="1" charset="0"/>
                <a:ea typeface="ＭＳ Ｐゴシック" pitchFamily="1" charset="-128"/>
                <a:cs typeface="ＭＳ Ｐゴシック" pitchFamily="1" charset="-128"/>
              </a:rPr>
              <a:t> « esprits » mais </a:t>
            </a:r>
            <a:r>
              <a:rPr lang="fr-FR" altLang="ja-JP" sz="2800" dirty="0">
                <a:latin typeface="Calibri" pitchFamily="1" charset="0"/>
                <a:ea typeface="ＭＳ Ｐゴシック" pitchFamily="1" charset="-128"/>
                <a:cs typeface="ＭＳ Ｐゴシック" pitchFamily="1" charset="-128"/>
              </a:rPr>
              <a:t>pas les corps. </a:t>
            </a:r>
            <a:endParaRPr lang="fr-FR" sz="2800" dirty="0">
              <a:latin typeface="Calibri"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solidFill>
            <a:srgbClr val="B9CDE5"/>
          </a:solidFill>
        </p:spPr>
        <p:txBody>
          <a:bodyPr>
            <a:normAutofit fontScale="90000"/>
          </a:bodyPr>
          <a:lstStyle/>
          <a:p>
            <a:r>
              <a:rPr lang="fr-CA" sz="3200" dirty="0" smtClean="0">
                <a:latin typeface="Calibri" pitchFamily="1" charset="0"/>
                <a:ea typeface="ＭＳ Ｐゴシック" pitchFamily="1" charset="-128"/>
                <a:cs typeface="ＭＳ Ｐゴシック" pitchFamily="1" charset="-128"/>
              </a:rPr>
              <a:t>3. </a:t>
            </a:r>
            <a:r>
              <a:rPr lang="fr-CA" sz="3200" dirty="0">
                <a:latin typeface="Calibri" pitchFamily="1" charset="0"/>
                <a:ea typeface="ＭＳ Ｐゴシック" pitchFamily="1" charset="-128"/>
                <a:cs typeface="ＭＳ Ｐゴシック" pitchFamily="1" charset="-128"/>
              </a:rPr>
              <a:t>La guerre des modèles</a:t>
            </a:r>
            <a:r>
              <a:rPr lang="fr-CA" sz="3200" dirty="0" smtClean="0">
                <a:latin typeface="Calibri" pitchFamily="1" charset="0"/>
                <a:ea typeface="ＭＳ Ｐゴシック" pitchFamily="1" charset="-128"/>
                <a:cs typeface="ＭＳ Ｐゴシック" pitchFamily="1" charset="-128"/>
              </a:rPr>
              <a:t> états-uniens </a:t>
            </a:r>
            <a:r>
              <a:rPr lang="fr-CA" sz="3200" dirty="0">
                <a:latin typeface="Calibri" pitchFamily="1" charset="0"/>
                <a:ea typeface="ＭＳ Ｐゴシック" pitchFamily="1" charset="-128"/>
                <a:cs typeface="ＭＳ Ｐゴシック" pitchFamily="1" charset="-128"/>
              </a:rPr>
              <a:t>de prison:</a:t>
            </a:r>
            <a:r>
              <a:rPr lang="fr-CA" sz="3600" dirty="0">
                <a:latin typeface="Calibri" pitchFamily="1" charset="0"/>
                <a:ea typeface="ＭＳ Ｐゴシック" pitchFamily="1" charset="-128"/>
                <a:cs typeface="ＭＳ Ｐゴシック" pitchFamily="1" charset="-128"/>
              </a:rPr>
              <a:t> </a:t>
            </a:r>
            <a:r>
              <a:rPr lang="fr-CA" sz="3600" dirty="0" smtClean="0">
                <a:latin typeface="Calibri" pitchFamily="1" charset="0"/>
                <a:ea typeface="ＭＳ Ｐゴシック" pitchFamily="1" charset="-128"/>
                <a:cs typeface="ＭＳ Ｐゴシック" pitchFamily="1" charset="-128"/>
              </a:rPr>
              <a:t/>
            </a:r>
            <a:br>
              <a:rPr lang="fr-CA" sz="3600" dirty="0" smtClean="0">
                <a:latin typeface="Calibri" pitchFamily="1" charset="0"/>
                <a:ea typeface="ＭＳ Ｐゴシック" pitchFamily="1" charset="-128"/>
                <a:cs typeface="ＭＳ Ｐゴシック" pitchFamily="1" charset="-128"/>
              </a:rPr>
            </a:br>
            <a:r>
              <a:rPr lang="fr-CA" sz="3600" b="1" dirty="0" smtClean="0">
                <a:latin typeface="Calibri" pitchFamily="1" charset="0"/>
                <a:ea typeface="ＭＳ Ｐゴシック" pitchFamily="1" charset="-128"/>
                <a:cs typeface="ＭＳ Ｐゴシック" pitchFamily="1" charset="-128"/>
              </a:rPr>
              <a:t>Les buts</a:t>
            </a:r>
            <a:endParaRPr lang="fr-FR" sz="4000" dirty="0">
              <a:latin typeface="Calibri" pitchFamily="1" charset="0"/>
              <a:ea typeface="ＭＳ Ｐゴシック" pitchFamily="1" charset="-128"/>
              <a:cs typeface="ＭＳ Ｐゴシック" pitchFamily="1" charset="-128"/>
            </a:endParaRPr>
          </a:p>
        </p:txBody>
      </p:sp>
      <p:sp>
        <p:nvSpPr>
          <p:cNvPr id="65539" name="Rectangle 3"/>
          <p:cNvSpPr>
            <a:spLocks noGrp="1" noChangeArrowheads="1"/>
          </p:cNvSpPr>
          <p:nvPr>
            <p:ph type="body" idx="1"/>
          </p:nvPr>
        </p:nvSpPr>
        <p:spPr/>
        <p:txBody>
          <a:bodyPr/>
          <a:lstStyle/>
          <a:p>
            <a:r>
              <a:rPr lang="fr-FR" sz="2800" dirty="0" smtClean="0"/>
              <a:t>Dans les deux cas: </a:t>
            </a:r>
            <a:r>
              <a:rPr lang="fr-FR" sz="2800" u="sng" dirty="0" smtClean="0"/>
              <a:t>éviter la contamination </a:t>
            </a:r>
            <a:r>
              <a:rPr lang="fr-FR" sz="2800" dirty="0" smtClean="0"/>
              <a:t>(école du crime)</a:t>
            </a:r>
          </a:p>
          <a:p>
            <a:endParaRPr lang="fr-FR" sz="2800" dirty="0" smtClean="0"/>
          </a:p>
          <a:p>
            <a:r>
              <a:rPr lang="fr-FR" sz="2800" dirty="0" smtClean="0"/>
              <a:t>Système pennsylvanien: favorise l’amendement et le repentir.</a:t>
            </a:r>
          </a:p>
          <a:p>
            <a:endParaRPr lang="fr-FR" sz="2800" dirty="0" smtClean="0"/>
          </a:p>
          <a:p>
            <a:r>
              <a:rPr lang="fr-FR" sz="2800" dirty="0" smtClean="0"/>
              <a:t>Système auburnien: est moins couteux, plus rentable et reproduit des conditions sociales plus « réelles ».</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5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accent3">
              <a:lumMod val="40000"/>
              <a:lumOff val="60000"/>
            </a:schemeClr>
          </a:solidFill>
        </p:spPr>
        <p:txBody>
          <a:bodyPr>
            <a:normAutofit/>
          </a:bodyPr>
          <a:lstStyle/>
          <a:p>
            <a:r>
              <a:rPr lang="fr-FR" dirty="0" smtClean="0"/>
              <a:t>4. Pénitencier de Kingston (1835)</a:t>
            </a:r>
            <a:endParaRPr lang="fr-FR" dirty="0"/>
          </a:p>
        </p:txBody>
      </p:sp>
      <p:sp>
        <p:nvSpPr>
          <p:cNvPr id="3" name="Espace réservé du contenu 2"/>
          <p:cNvSpPr>
            <a:spLocks noGrp="1"/>
          </p:cNvSpPr>
          <p:nvPr>
            <p:ph idx="1"/>
          </p:nvPr>
        </p:nvSpPr>
        <p:spPr/>
        <p:txBody>
          <a:bodyPr>
            <a:normAutofit fontScale="85000" lnSpcReduction="20000"/>
          </a:bodyPr>
          <a:lstStyle/>
          <a:p>
            <a:r>
              <a:rPr lang="fr-FR" dirty="0" smtClean="0"/>
              <a:t>Pénitencier de Kingston: 270 cellules</a:t>
            </a:r>
          </a:p>
          <a:p>
            <a:r>
              <a:rPr lang="fr-FR" dirty="0" smtClean="0"/>
              <a:t>Voté en 1834 à l’instigation de H.C. Thompson, homme d’affaires (journaux)  et de l’élite conservatrice ontarienne</a:t>
            </a:r>
          </a:p>
          <a:p>
            <a:r>
              <a:rPr lang="fr-FR" dirty="0" smtClean="0"/>
              <a:t>Construite selon les plans de Auburn (NY) mais l’extérieur ressemble à Cherry Hill avec son panoptique. </a:t>
            </a:r>
          </a:p>
          <a:p>
            <a:r>
              <a:rPr lang="fr-FR" dirty="0" smtClean="0"/>
              <a:t>Plan de construction important: « architecture morale ».</a:t>
            </a:r>
          </a:p>
          <a:p>
            <a:r>
              <a:rPr lang="fr-FR" dirty="0" smtClean="0"/>
              <a:t>Édifice publique le plus imposant à l’époque</a:t>
            </a:r>
          </a:p>
          <a:p>
            <a:r>
              <a:rPr lang="fr-FR" dirty="0" smtClean="0"/>
              <a:t>Fermé en 2000: </a:t>
            </a:r>
            <a:r>
              <a:rPr lang="fr-FR" dirty="0" smtClean="0">
                <a:hlinkClick r:id="rId2"/>
              </a:rPr>
              <a:t>http://www.youtube.com/watch?v=KHUE9mMFZn4</a:t>
            </a:r>
            <a:r>
              <a:rPr lang="fr-FR" dirty="0" smtClean="0"/>
              <a:t> </a:t>
            </a:r>
          </a:p>
          <a:p>
            <a:endParaRPr lang="fr-FR"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D7E4BD"/>
          </a:solidFill>
        </p:spPr>
        <p:txBody>
          <a:bodyPr/>
          <a:lstStyle/>
          <a:p>
            <a:r>
              <a:rPr lang="fr-FR" dirty="0" smtClean="0"/>
              <a:t>Les femmes à Kingston</a:t>
            </a:r>
            <a:endParaRPr lang="fr-FR" dirty="0"/>
          </a:p>
        </p:txBody>
      </p:sp>
      <p:sp>
        <p:nvSpPr>
          <p:cNvPr id="3" name="Espace réservé du contenu 2"/>
          <p:cNvSpPr>
            <a:spLocks noGrp="1"/>
          </p:cNvSpPr>
          <p:nvPr>
            <p:ph idx="1"/>
          </p:nvPr>
        </p:nvSpPr>
        <p:spPr/>
        <p:txBody>
          <a:bodyPr/>
          <a:lstStyle/>
          <a:p>
            <a:r>
              <a:rPr lang="fr-FR" dirty="0" smtClean="0"/>
              <a:t>1835: 3 femmes avec sentence de 1 à 2 ans pour vol simple</a:t>
            </a:r>
          </a:p>
          <a:p>
            <a:r>
              <a:rPr lang="fr-FR" dirty="0" smtClean="0"/>
              <a:t>1839: partie de l’aile nord</a:t>
            </a:r>
          </a:p>
          <a:p>
            <a:r>
              <a:rPr lang="fr-FR" dirty="0" smtClean="0"/>
              <a:t>1851: femmes avec troubles mentaux</a:t>
            </a:r>
          </a:p>
          <a:p>
            <a:r>
              <a:rPr lang="fr-FR" dirty="0" smtClean="0"/>
              <a:t>1909: établissement séparé pour les femmes (1913: Northwest </a:t>
            </a:r>
            <a:r>
              <a:rPr lang="fr-FR" dirty="0" err="1" smtClean="0"/>
              <a:t>Cell</a:t>
            </a:r>
            <a:r>
              <a:rPr lang="fr-FR" dirty="0" smtClean="0"/>
              <a:t> Block. 32 cellules)</a:t>
            </a:r>
          </a:p>
          <a:p>
            <a:r>
              <a:rPr lang="fr-FR" dirty="0" smtClean="0"/>
              <a:t>1934 - 2000: Prison for </a:t>
            </a:r>
            <a:r>
              <a:rPr lang="fr-FR" dirty="0" err="1" smtClean="0"/>
              <a:t>Women</a:t>
            </a:r>
            <a:r>
              <a:rPr lang="fr-FR" dirty="0" smtClean="0"/>
              <a:t> (P4W).</a:t>
            </a:r>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317500" y="357188"/>
            <a:ext cx="8637588" cy="785812"/>
          </a:xfrm>
          <a:solidFill>
            <a:schemeClr val="accent4">
              <a:lumMod val="40000"/>
              <a:lumOff val="60000"/>
            </a:schemeClr>
          </a:solidFill>
        </p:spPr>
        <p:txBody>
          <a:bodyPr/>
          <a:lstStyle/>
          <a:p>
            <a:pPr eaLnBrk="1" hangingPunct="1"/>
            <a:r>
              <a:rPr lang="en-CA" sz="3200" b="1" dirty="0" smtClean="0">
                <a:ea typeface="ＭＳ Ｐゴシック" pitchFamily="1" charset="-128"/>
                <a:cs typeface="ＭＳ Ｐゴシック" pitchFamily="1" charset="-128"/>
              </a:rPr>
              <a:t>5. Au </a:t>
            </a:r>
            <a:r>
              <a:rPr lang="en-CA" sz="3200" b="1" dirty="0">
                <a:ea typeface="ＭＳ Ｐゴシック" pitchFamily="1" charset="-128"/>
                <a:cs typeface="ＭＳ Ｐゴシック" pitchFamily="1" charset="-128"/>
              </a:rPr>
              <a:t>Canada : Les commissions </a:t>
            </a:r>
            <a:r>
              <a:rPr lang="en-CA" sz="3200" b="1" dirty="0" err="1">
                <a:ea typeface="ＭＳ Ｐゴシック" pitchFamily="1" charset="-128"/>
                <a:cs typeface="ＭＳ Ｐゴシック" pitchFamily="1" charset="-128"/>
              </a:rPr>
              <a:t>d’enquête</a:t>
            </a:r>
            <a:endParaRPr lang="fr-CA" sz="2400" b="1" dirty="0">
              <a:ea typeface="ＭＳ Ｐゴシック" pitchFamily="1" charset="-128"/>
              <a:cs typeface="ＭＳ Ｐゴシック" pitchFamily="1" charset="-128"/>
            </a:endParaRPr>
          </a:p>
        </p:txBody>
      </p:sp>
      <p:sp>
        <p:nvSpPr>
          <p:cNvPr id="75779" name="Rectangle 3"/>
          <p:cNvSpPr>
            <a:spLocks noGrp="1" noChangeArrowheads="1"/>
          </p:cNvSpPr>
          <p:nvPr>
            <p:ph type="body" idx="1"/>
          </p:nvPr>
        </p:nvSpPr>
        <p:spPr>
          <a:xfrm>
            <a:off x="457200" y="1143000"/>
            <a:ext cx="8229600" cy="5477933"/>
          </a:xfrm>
        </p:spPr>
        <p:txBody>
          <a:bodyPr>
            <a:normAutofit/>
          </a:bodyPr>
          <a:lstStyle/>
          <a:p>
            <a:pPr algn="just" eaLnBrk="1" hangingPunct="1">
              <a:lnSpc>
                <a:spcPct val="90000"/>
              </a:lnSpc>
              <a:buFontTx/>
              <a:buNone/>
            </a:pPr>
            <a:r>
              <a:rPr lang="fr-CA" sz="2400" dirty="0">
                <a:ea typeface="ＭＳ Ｐゴシック" pitchFamily="1" charset="-128"/>
                <a:cs typeface="ＭＳ Ｐゴシック" pitchFamily="1" charset="-128"/>
              </a:rPr>
              <a:t>Première commission d’enquête sur le système carcéral. </a:t>
            </a:r>
            <a:endParaRPr lang="en-CA" sz="2400" dirty="0">
              <a:ea typeface="ＭＳ Ｐゴシック" pitchFamily="1" charset="-128"/>
              <a:cs typeface="ＭＳ Ｐゴシック" pitchFamily="1" charset="-128"/>
            </a:endParaRPr>
          </a:p>
          <a:p>
            <a:pPr algn="just" eaLnBrk="1" hangingPunct="1">
              <a:lnSpc>
                <a:spcPct val="90000"/>
              </a:lnSpc>
              <a:buFontTx/>
              <a:buNone/>
            </a:pPr>
            <a:r>
              <a:rPr lang="en-CA" sz="2400" b="1" dirty="0">
                <a:ea typeface="ＭＳ Ｐゴシック" pitchFamily="1" charset="-128"/>
                <a:cs typeface="ＭＳ Ｐゴシック" pitchFamily="1" charset="-128"/>
              </a:rPr>
              <a:t>	</a:t>
            </a:r>
            <a:r>
              <a:rPr lang="fr-CA" sz="2400" b="1" u="sng" dirty="0" smtClean="0">
                <a:ea typeface="ＭＳ Ｐゴシック" pitchFamily="1" charset="-128"/>
                <a:cs typeface="ＭＳ Ｐゴシック" pitchFamily="1" charset="-128"/>
              </a:rPr>
              <a:t>1849: </a:t>
            </a:r>
            <a:r>
              <a:rPr lang="fr-CA" sz="2400" b="1" u="sng" dirty="0">
                <a:ea typeface="ＭＳ Ｐゴシック" pitchFamily="1" charset="-128"/>
                <a:cs typeface="ＭＳ Ｐゴシック" pitchFamily="1" charset="-128"/>
              </a:rPr>
              <a:t>COMMISSION BROWN</a:t>
            </a:r>
            <a:r>
              <a:rPr lang="en-CA" sz="2400" b="1" u="sng" dirty="0">
                <a:ea typeface="ＭＳ Ｐゴシック" pitchFamily="1" charset="-128"/>
                <a:cs typeface="ＭＳ Ｐゴシック" pitchFamily="1" charset="-128"/>
              </a:rPr>
              <a:t>:</a:t>
            </a:r>
            <a:endParaRPr lang="fr-CA" sz="2400" b="1" dirty="0" smtClean="0">
              <a:ea typeface="ＭＳ Ｐゴシック" pitchFamily="1" charset="-128"/>
              <a:cs typeface="ＭＳ Ｐゴシック" pitchFamily="1" charset="-128"/>
            </a:endParaRPr>
          </a:p>
          <a:p>
            <a:pPr algn="just" eaLnBrk="1" hangingPunct="1">
              <a:lnSpc>
                <a:spcPct val="90000"/>
              </a:lnSpc>
            </a:pPr>
            <a:r>
              <a:rPr lang="fr-CA" sz="2000" dirty="0" smtClean="0">
                <a:ea typeface="ＭＳ Ｐゴシック" pitchFamily="1" charset="-128"/>
                <a:cs typeface="ＭＳ Ｐゴシック" pitchFamily="1" charset="-128"/>
              </a:rPr>
              <a:t>Désespoir </a:t>
            </a:r>
            <a:r>
              <a:rPr lang="fr-CA" sz="2000" dirty="0">
                <a:ea typeface="ＭＳ Ｐゴシック" pitchFamily="1" charset="-128"/>
                <a:cs typeface="ＭＳ Ｐゴシック" pitchFamily="1" charset="-128"/>
              </a:rPr>
              <a:t>des détenus et régime de terreur</a:t>
            </a:r>
            <a:r>
              <a:rPr lang="fr-CA" sz="2000" dirty="0" smtClean="0">
                <a:ea typeface="ＭＳ Ｐゴシック" pitchFamily="1" charset="-128"/>
                <a:cs typeface="ＭＳ Ｐゴシック" pitchFamily="1" charset="-128"/>
              </a:rPr>
              <a:t> </a:t>
            </a:r>
          </a:p>
          <a:p>
            <a:pPr algn="just" eaLnBrk="1" hangingPunct="1">
              <a:lnSpc>
                <a:spcPct val="90000"/>
              </a:lnSpc>
            </a:pPr>
            <a:r>
              <a:rPr lang="fr-CA" sz="2000" dirty="0" smtClean="0">
                <a:ea typeface="ＭＳ Ｐゴシック" pitchFamily="1" charset="-128"/>
                <a:cs typeface="ＭＳ Ｐゴシック" pitchFamily="1" charset="-128"/>
              </a:rPr>
              <a:t>La prison comme école du crime.</a:t>
            </a:r>
          </a:p>
          <a:p>
            <a:pPr algn="just" eaLnBrk="1" hangingPunct="1">
              <a:lnSpc>
                <a:spcPct val="90000"/>
              </a:lnSpc>
            </a:pPr>
            <a:r>
              <a:rPr lang="fr-CA" sz="2000" dirty="0" smtClean="0">
                <a:ea typeface="ＭＳ Ｐゴシック" pitchFamily="1" charset="-128"/>
                <a:cs typeface="ＭＳ Ｐゴシック" pitchFamily="1" charset="-128"/>
              </a:rPr>
              <a:t>Conditions de détention</a:t>
            </a:r>
          </a:p>
          <a:p>
            <a:pPr lvl="1" algn="just" eaLnBrk="1" hangingPunct="1">
              <a:lnSpc>
                <a:spcPct val="90000"/>
              </a:lnSpc>
            </a:pPr>
            <a:r>
              <a:rPr lang="fr-CA" sz="2000" dirty="0" smtClean="0"/>
              <a:t>Conditions d’</a:t>
            </a:r>
            <a:r>
              <a:rPr lang="fr-CA" altLang="ja-JP" sz="2000" dirty="0" smtClean="0"/>
              <a:t>emprisonnement </a:t>
            </a:r>
            <a:r>
              <a:rPr lang="fr-CA" altLang="ja-JP" sz="2000" dirty="0"/>
              <a:t>assez difficile : lumières, chauffage, fenêtres, activités de loisir, sportive, </a:t>
            </a:r>
            <a:r>
              <a:rPr lang="fr-CA" altLang="ja-JP" sz="2000" dirty="0" smtClean="0"/>
              <a:t>éducative.</a:t>
            </a:r>
          </a:p>
          <a:p>
            <a:pPr lvl="1" algn="just" eaLnBrk="1" hangingPunct="1">
              <a:lnSpc>
                <a:spcPct val="90000"/>
              </a:lnSpc>
            </a:pPr>
            <a:r>
              <a:rPr lang="fr-CA" sz="2000" dirty="0"/>
              <a:t>Punitions : fouet, boyau d’eau congelée, menotter au barreaux jusqu’en 1913, travail avec boule et chaîne </a:t>
            </a:r>
          </a:p>
          <a:p>
            <a:pPr lvl="1" algn="just" eaLnBrk="1" hangingPunct="1">
              <a:lnSpc>
                <a:spcPct val="90000"/>
              </a:lnSpc>
            </a:pPr>
            <a:r>
              <a:rPr lang="fr-CA" sz="2000" dirty="0"/>
              <a:t>Silence</a:t>
            </a:r>
            <a:endParaRPr lang="fr-CA" sz="2000" dirty="0" smtClean="0"/>
          </a:p>
          <a:p>
            <a:pPr lvl="1" algn="just" eaLnBrk="1" hangingPunct="1">
              <a:lnSpc>
                <a:spcPct val="90000"/>
              </a:lnSpc>
            </a:pPr>
            <a:r>
              <a:rPr lang="fr-CA" sz="2000" dirty="0"/>
              <a:t>I</a:t>
            </a:r>
            <a:r>
              <a:rPr lang="fr-CA" sz="2000" dirty="0" smtClean="0"/>
              <a:t>ncarcérés </a:t>
            </a:r>
            <a:r>
              <a:rPr lang="fr-CA" sz="2000" dirty="0"/>
              <a:t>nommés par leur matricule sans communication </a:t>
            </a:r>
          </a:p>
          <a:p>
            <a:pPr lvl="1" algn="just" eaLnBrk="1" hangingPunct="1">
              <a:lnSpc>
                <a:spcPct val="90000"/>
              </a:lnSpc>
            </a:pPr>
            <a:endParaRPr lang="fr-CA" sz="2000" dirty="0" smtClean="0"/>
          </a:p>
          <a:p>
            <a:pPr algn="just" eaLnBrk="1" hangingPunct="1">
              <a:lnSpc>
                <a:spcPct val="90000"/>
              </a:lnSpc>
            </a:pPr>
            <a:r>
              <a:rPr lang="fr-CA" sz="2000" dirty="0" smtClean="0">
                <a:ea typeface="ＭＳ Ｐゴシック" pitchFamily="1" charset="-128"/>
                <a:cs typeface="ＭＳ Ｐゴシック" pitchFamily="1" charset="-128"/>
              </a:rPr>
              <a:t>Paradoxe:  Malgré </a:t>
            </a:r>
            <a:r>
              <a:rPr lang="fr-CA" sz="2000" dirty="0">
                <a:ea typeface="ＭＳ Ｐゴシック" pitchFamily="1" charset="-128"/>
                <a:cs typeface="ＭＳ Ｐゴシック" pitchFamily="1" charset="-128"/>
              </a:rPr>
              <a:t>cela, pour répondre aux craintes du public et à l’opinion </a:t>
            </a:r>
            <a:r>
              <a:rPr lang="fr-CA" sz="2000" dirty="0" smtClean="0">
                <a:ea typeface="ＭＳ Ｐゴシック" pitchFamily="1" charset="-128"/>
                <a:cs typeface="ＭＳ Ｐゴシック" pitchFamily="1" charset="-128"/>
              </a:rPr>
              <a:t>publique: </a:t>
            </a:r>
            <a:r>
              <a:rPr lang="fr-CA" sz="2000" dirty="0" err="1" smtClean="0">
                <a:ea typeface="ＭＳ Ｐゴシック" pitchFamily="1" charset="-128"/>
                <a:cs typeface="ＭＳ Ｐゴシック" pitchFamily="1" charset="-128"/>
              </a:rPr>
              <a:t>St</a:t>
            </a:r>
            <a:r>
              <a:rPr lang="fr-CA" sz="2000" dirty="0" err="1">
                <a:ea typeface="ＭＳ Ｐゴシック" pitchFamily="1" charset="-128"/>
                <a:cs typeface="ＭＳ Ｐゴシック" pitchFamily="1" charset="-128"/>
              </a:rPr>
              <a:t>-Vincent-de-Paul</a:t>
            </a:r>
            <a:r>
              <a:rPr lang="fr-CA" sz="2000" dirty="0">
                <a:ea typeface="ＭＳ Ｐゴシック" pitchFamily="1" charset="-128"/>
                <a:cs typeface="ＭＳ Ｐゴシック" pitchFamily="1" charset="-128"/>
              </a:rPr>
              <a:t> (</a:t>
            </a:r>
            <a:r>
              <a:rPr lang="fr-CA" sz="2000" dirty="0" err="1">
                <a:ea typeface="ＭＳ Ｐゴシック" pitchFamily="1" charset="-128"/>
                <a:cs typeface="ＭＳ Ｐゴシック" pitchFamily="1" charset="-128"/>
              </a:rPr>
              <a:t>Qc</a:t>
            </a:r>
            <a:r>
              <a:rPr lang="fr-CA" sz="2000" dirty="0" smtClean="0">
                <a:ea typeface="ＭＳ Ｐゴシック" pitchFamily="1" charset="-128"/>
                <a:cs typeface="ＭＳ Ｐゴシック" pitchFamily="1" charset="-128"/>
              </a:rPr>
              <a:t>) </a:t>
            </a:r>
            <a:r>
              <a:rPr lang="fr-CA" sz="2000" dirty="0">
                <a:ea typeface="ＭＳ Ｐゴシック" pitchFamily="1" charset="-128"/>
                <a:cs typeface="ＭＳ Ｐゴシック" pitchFamily="1" charset="-128"/>
              </a:rPr>
              <a:t>1873, Stoney </a:t>
            </a:r>
            <a:r>
              <a:rPr lang="fr-CA" sz="2000" dirty="0" err="1">
                <a:ea typeface="ＭＳ Ｐゴシック" pitchFamily="1" charset="-128"/>
                <a:cs typeface="ＭＳ Ｐゴシック" pitchFamily="1" charset="-128"/>
              </a:rPr>
              <a:t>Mountain</a:t>
            </a:r>
            <a:r>
              <a:rPr lang="fr-CA" sz="2000" dirty="0">
                <a:ea typeface="ＭＳ Ｐゴシック" pitchFamily="1" charset="-128"/>
                <a:cs typeface="ＭＳ Ｐゴシック" pitchFamily="1" charset="-128"/>
              </a:rPr>
              <a:t> </a:t>
            </a:r>
            <a:r>
              <a:rPr lang="fr-CA" sz="2000" dirty="0" smtClean="0">
                <a:ea typeface="ＭＳ Ｐゴシック" pitchFamily="1" charset="-128"/>
                <a:cs typeface="ＭＳ Ｐゴシック" pitchFamily="1" charset="-128"/>
              </a:rPr>
              <a:t>(Man) </a:t>
            </a:r>
            <a:r>
              <a:rPr lang="fr-CA" sz="2000" dirty="0">
                <a:ea typeface="ＭＳ Ｐゴシック" pitchFamily="1" charset="-128"/>
                <a:cs typeface="ＭＳ Ｐゴシック" pitchFamily="1" charset="-128"/>
              </a:rPr>
              <a:t>1875, New Westminster (BC) 1878</a:t>
            </a:r>
            <a:r>
              <a:rPr lang="fr-CA" sz="2000" dirty="0" smtClean="0">
                <a:ea typeface="ＭＳ Ｐゴシック" pitchFamily="1" charset="-128"/>
                <a:cs typeface="ＭＳ Ｐゴシック" pitchFamily="1" charset="-128"/>
              </a:rPr>
              <a:t>, Dorchester </a:t>
            </a:r>
            <a:r>
              <a:rPr lang="fr-CA" sz="2000" dirty="0">
                <a:ea typeface="ＭＳ Ｐゴシック" pitchFamily="1" charset="-128"/>
                <a:cs typeface="ＭＳ Ｐゴシック" pitchFamily="1" charset="-128"/>
              </a:rPr>
              <a:t>(NB) 1881, </a:t>
            </a:r>
            <a:r>
              <a:rPr lang="fr-CA" sz="2000" dirty="0" err="1">
                <a:ea typeface="ＭＳ Ｐゴシック" pitchFamily="1" charset="-128"/>
                <a:cs typeface="ＭＳ Ｐゴシック" pitchFamily="1" charset="-128"/>
              </a:rPr>
              <a:t>Prince-Albert</a:t>
            </a:r>
            <a:r>
              <a:rPr lang="fr-CA" sz="2000" dirty="0">
                <a:ea typeface="ＭＳ Ｐゴシック" pitchFamily="1" charset="-128"/>
                <a:cs typeface="ＭＳ Ｐゴシック" pitchFamily="1" charset="-128"/>
              </a:rPr>
              <a:t> (SAS</a:t>
            </a:r>
            <a:r>
              <a:rPr lang="fr-CA" sz="2000" dirty="0" smtClean="0">
                <a:ea typeface="ＭＳ Ｐゴシック" pitchFamily="1" charset="-128"/>
                <a:cs typeface="ＭＳ Ｐゴシック" pitchFamily="1" charset="-128"/>
              </a:rPr>
              <a:t>) </a:t>
            </a:r>
            <a:r>
              <a:rPr lang="fr-CA" sz="2000" dirty="0">
                <a:ea typeface="ＭＳ Ｐゴシック" pitchFamily="1" charset="-128"/>
                <a:cs typeface="ＭＳ Ｐゴシック" pitchFamily="1" charset="-128"/>
              </a:rPr>
              <a:t>1911, Bordeaux (</a:t>
            </a:r>
            <a:r>
              <a:rPr lang="fr-CA" sz="2000" dirty="0" err="1">
                <a:ea typeface="ＭＳ Ｐゴシック" pitchFamily="1" charset="-128"/>
                <a:cs typeface="ＭＳ Ｐゴシック" pitchFamily="1" charset="-128"/>
              </a:rPr>
              <a:t>Qc</a:t>
            </a:r>
            <a:r>
              <a:rPr lang="fr-CA" sz="2000" dirty="0">
                <a:ea typeface="ＭＳ Ｐゴシック" pitchFamily="1" charset="-128"/>
                <a:cs typeface="ＭＳ Ｐゴシック" pitchFamily="1" charset="-128"/>
              </a:rPr>
              <a:t>) vers 1922, P4W </a:t>
            </a:r>
            <a:r>
              <a:rPr lang="fr-CA" sz="2000" dirty="0" smtClean="0">
                <a:ea typeface="ＭＳ Ｐゴシック" pitchFamily="1" charset="-128"/>
                <a:cs typeface="ＭＳ Ｐゴシック" pitchFamily="1" charset="-128"/>
              </a:rPr>
              <a:t>1934 </a:t>
            </a:r>
            <a:r>
              <a:rPr lang="fr-CA" sz="2000" dirty="0">
                <a:ea typeface="ＭＳ Ｐゴシック" pitchFamily="1" charset="-128"/>
                <a:cs typeface="ＭＳ Ｐゴシック" pitchFamily="1" charset="-128"/>
              </a:rPr>
              <a:t>et Collins </a:t>
            </a:r>
            <a:r>
              <a:rPr lang="fr-CA" sz="2000" dirty="0" err="1">
                <a:ea typeface="ＭＳ Ｐゴシック" pitchFamily="1" charset="-128"/>
                <a:cs typeface="ＭＳ Ｐゴシック" pitchFamily="1" charset="-128"/>
              </a:rPr>
              <a:t>Bay</a:t>
            </a:r>
            <a:r>
              <a:rPr lang="fr-CA" sz="2000" dirty="0" smtClean="0">
                <a:ea typeface="ＭＳ Ｐゴシック" pitchFamily="1" charset="-128"/>
                <a:cs typeface="ＭＳ Ｐゴシック" pitchFamily="1" charset="-128"/>
              </a:rPr>
              <a:t> en 1930</a:t>
            </a:r>
            <a:r>
              <a:rPr lang="fr-CA" sz="2000" dirty="0">
                <a:ea typeface="ＭＳ Ｐゴシック" pitchFamily="1" charset="-128"/>
                <a:cs typeface="ＭＳ Ｐゴシック" pitchFamily="1" charset="-128"/>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CC1DA"/>
          </a:solidFill>
        </p:spPr>
        <p:txBody>
          <a:bodyPr/>
          <a:lstStyle/>
          <a:p>
            <a:r>
              <a:rPr lang="fr-FR" dirty="0" smtClean="0"/>
              <a:t>Réhabilitation impossible?</a:t>
            </a:r>
            <a:endParaRPr lang="fr-FR" dirty="0"/>
          </a:p>
        </p:txBody>
      </p:sp>
      <p:sp>
        <p:nvSpPr>
          <p:cNvPr id="3" name="Espace réservé du contenu 2"/>
          <p:cNvSpPr>
            <a:spLocks noGrp="1"/>
          </p:cNvSpPr>
          <p:nvPr>
            <p:ph idx="1"/>
          </p:nvPr>
        </p:nvSpPr>
        <p:spPr/>
        <p:txBody>
          <a:bodyPr>
            <a:normAutofit fontScale="92500"/>
          </a:bodyPr>
          <a:lstStyle/>
          <a:p>
            <a:r>
              <a:rPr lang="fr-FR" sz="2595" dirty="0" smtClean="0"/>
              <a:t>De tous les commissions et comités qui suggèrent une amélioration des conditions de vie des détenus dans les pénitenciers: </a:t>
            </a:r>
            <a:r>
              <a:rPr lang="fr-FR" sz="2595" u="sng" dirty="0" smtClean="0"/>
              <a:t>la population générale s’oppose</a:t>
            </a:r>
            <a:r>
              <a:rPr lang="fr-FR" sz="2595" dirty="0" smtClean="0"/>
              <a:t>. </a:t>
            </a:r>
          </a:p>
          <a:p>
            <a:r>
              <a:rPr lang="fr-FR" b="1" dirty="0" smtClean="0"/>
              <a:t>CAR difficile de concevoir qu’un « criminel » a de meilleures conditions de vie qu’un ouvrier.</a:t>
            </a:r>
          </a:p>
          <a:p>
            <a:r>
              <a:rPr lang="fr-FR" b="1" dirty="0" smtClean="0"/>
              <a:t>Une justice punitive plus que de réhabilitation</a:t>
            </a:r>
            <a:endParaRPr lang="fr-FR" dirty="0" smtClean="0"/>
          </a:p>
          <a:p>
            <a:r>
              <a:rPr lang="fr-FR" sz="2595" dirty="0" smtClean="0"/>
              <a:t>« Si le châtiment du criminel est le seul but que poursuit la société, les pénitenciers du Canada remplissent toutes les conditions voulues » (Commission </a:t>
            </a:r>
            <a:r>
              <a:rPr lang="fr-FR" sz="2595" dirty="0" err="1" smtClean="0"/>
              <a:t>MacDonnell</a:t>
            </a:r>
            <a:r>
              <a:rPr lang="fr-FR" sz="2595" dirty="0" smtClean="0"/>
              <a:t>, 1914: 29)</a:t>
            </a:r>
          </a:p>
          <a:p>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bg2">
              <a:lumMod val="75000"/>
            </a:schemeClr>
          </a:solidFill>
        </p:spPr>
        <p:txBody>
          <a:bodyPr>
            <a:normAutofit/>
          </a:bodyPr>
          <a:lstStyle/>
          <a:p>
            <a:r>
              <a:rPr lang="fr-FR" dirty="0" err="1" smtClean="0"/>
              <a:t>Fecteau</a:t>
            </a:r>
            <a:r>
              <a:rPr lang="fr-FR" dirty="0" smtClean="0"/>
              <a:t> et </a:t>
            </a:r>
            <a:r>
              <a:rPr lang="fr-FR" i="1" dirty="0" smtClean="0"/>
              <a:t>al. </a:t>
            </a:r>
            <a:r>
              <a:rPr lang="fr-FR" dirty="0" smtClean="0"/>
              <a:t>« La prison de Mtl »</a:t>
            </a:r>
            <a:endParaRPr lang="fr-FR" dirty="0"/>
          </a:p>
        </p:txBody>
      </p:sp>
      <p:sp>
        <p:nvSpPr>
          <p:cNvPr id="3" name="Espace réservé du contenu 2"/>
          <p:cNvSpPr>
            <a:spLocks noGrp="1"/>
          </p:cNvSpPr>
          <p:nvPr>
            <p:ph idx="1"/>
          </p:nvPr>
        </p:nvSpPr>
        <p:spPr>
          <a:xfrm>
            <a:off x="685800" y="1800421"/>
            <a:ext cx="7770813" cy="4325741"/>
          </a:xfrm>
        </p:spPr>
        <p:txBody>
          <a:bodyPr/>
          <a:lstStyle/>
          <a:p>
            <a:r>
              <a:rPr lang="fr-FR" dirty="0" smtClean="0"/>
              <a:t>Prison commune: une forme plus représentative de la régulation punitive? </a:t>
            </a:r>
          </a:p>
          <a:p>
            <a:r>
              <a:rPr lang="fr-FR" dirty="0" smtClean="0"/>
              <a:t>Au ras du sol, pénalité de proximité, rapports sociaux immédiats de la ville. </a:t>
            </a:r>
          </a:p>
          <a:p>
            <a:r>
              <a:rPr lang="fr-FR" dirty="0" smtClean="0"/>
              <a:t>Prison de Montréal (1836 - 1913): la Prison au </a:t>
            </a:r>
            <a:r>
              <a:rPr lang="fr-FR" dirty="0" err="1" smtClean="0"/>
              <a:t>Pied-du-Courant</a:t>
            </a:r>
            <a:r>
              <a:rPr lang="fr-FR" dirty="0" smtClean="0"/>
              <a:t>. Remplacée ensuite par la prison de Bordeaux. (SAQ actuelle)</a:t>
            </a:r>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4BD97"/>
          </a:solidFill>
        </p:spPr>
        <p:txBody>
          <a:bodyPr/>
          <a:lstStyle/>
          <a:p>
            <a:r>
              <a:rPr lang="fr-FR" dirty="0" err="1" smtClean="0"/>
              <a:t>Fecteau</a:t>
            </a:r>
            <a:r>
              <a:rPr lang="fr-FR" dirty="0" smtClean="0"/>
              <a:t>: Infractions </a:t>
            </a:r>
            <a:endParaRPr lang="fr-FR" dirty="0"/>
          </a:p>
        </p:txBody>
      </p:sp>
      <p:sp>
        <p:nvSpPr>
          <p:cNvPr id="3" name="Espace réservé du contenu 2"/>
          <p:cNvSpPr>
            <a:spLocks noGrp="1"/>
          </p:cNvSpPr>
          <p:nvPr>
            <p:ph idx="1"/>
          </p:nvPr>
        </p:nvSpPr>
        <p:spPr/>
        <p:txBody>
          <a:bodyPr>
            <a:normAutofit fontScale="92500" lnSpcReduction="20000"/>
          </a:bodyPr>
          <a:lstStyle/>
          <a:p>
            <a:r>
              <a:rPr lang="fr-FR" dirty="0" smtClean="0"/>
              <a:t>Désordre (ivrognerie et vagabondage (prostitution)): hommes (63,1%) et femmes (78,3% + 9,2% pour prostitution)</a:t>
            </a:r>
          </a:p>
          <a:p>
            <a:pPr>
              <a:buNone/>
            </a:pPr>
            <a:r>
              <a:rPr lang="fr-FR" dirty="0" smtClean="0"/>
              <a:t>« […] Les ivrognes sont quelquefois condamnés comme vagabonds, cette dernière hypothèse étant possible, attendu que ces deux espèces de vauriens n’en forment pour ainsi dire qu’une seule, les vagabonds étant le plus souvent ivrognes, et les ivrognes vagabonds. » (Rapport des inspecteurs de prisons et asiles de la </a:t>
            </a:r>
            <a:r>
              <a:rPr lang="fr-FR" dirty="0" err="1" smtClean="0"/>
              <a:t>Prov</a:t>
            </a:r>
            <a:r>
              <a:rPr lang="fr-FR" dirty="0" smtClean="0"/>
              <a:t>. de </a:t>
            </a:r>
            <a:r>
              <a:rPr lang="fr-FR" dirty="0" err="1" smtClean="0"/>
              <a:t>Qc</a:t>
            </a:r>
            <a:r>
              <a:rPr lang="fr-FR" dirty="0" smtClean="0"/>
              <a:t>, 1898, Doc. Session, 1899, p. 12)</a:t>
            </a:r>
            <a:endParaRPr lang="fr-F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4BD97"/>
          </a:solidFill>
        </p:spPr>
        <p:txBody>
          <a:bodyPr>
            <a:normAutofit/>
          </a:bodyPr>
          <a:lstStyle/>
          <a:p>
            <a:r>
              <a:rPr lang="fr-FR" dirty="0" smtClean="0"/>
              <a:t>Peines, âge et groupes ethniques</a:t>
            </a:r>
            <a:endParaRPr lang="fr-FR" dirty="0"/>
          </a:p>
        </p:txBody>
      </p:sp>
      <p:sp>
        <p:nvSpPr>
          <p:cNvPr id="3" name="Espace réservé du contenu 2"/>
          <p:cNvSpPr>
            <a:spLocks noGrp="1"/>
          </p:cNvSpPr>
          <p:nvPr>
            <p:ph idx="1"/>
          </p:nvPr>
        </p:nvSpPr>
        <p:spPr>
          <a:xfrm>
            <a:off x="685800" y="1550894"/>
            <a:ext cx="7770813" cy="4958693"/>
          </a:xfrm>
        </p:spPr>
        <p:txBody>
          <a:bodyPr>
            <a:normAutofit/>
          </a:bodyPr>
          <a:lstStyle/>
          <a:p>
            <a:r>
              <a:rPr lang="fr-FR" sz="2400" dirty="0" smtClean="0"/>
              <a:t>Courte durée, jeunes et surreprésentation irlandaise</a:t>
            </a:r>
          </a:p>
          <a:p>
            <a:pPr>
              <a:buNone/>
            </a:pPr>
            <a:r>
              <a:rPr lang="fr-FR" sz="2400" dirty="0" smtClean="0"/>
              <a:t>	Hommes: 	57,4% de 16 à 35 ans</a:t>
            </a:r>
          </a:p>
          <a:p>
            <a:pPr>
              <a:buNone/>
            </a:pPr>
            <a:r>
              <a:rPr lang="fr-FR" sz="2400" dirty="0" smtClean="0"/>
              <a:t>					49,9% pour 8 à 15 jours</a:t>
            </a:r>
          </a:p>
          <a:p>
            <a:pPr lvl="1">
              <a:buNone/>
            </a:pPr>
            <a:r>
              <a:rPr lang="fr-FR" sz="2400" dirty="0" smtClean="0"/>
              <a:t>				37,9% pour 30 à 61 jours</a:t>
            </a:r>
          </a:p>
          <a:p>
            <a:pPr lvl="1">
              <a:buNone/>
            </a:pPr>
            <a:r>
              <a:rPr lang="fr-FR" sz="2400" dirty="0" smtClean="0"/>
              <a:t>				(de préférence l’hiver)</a:t>
            </a:r>
          </a:p>
          <a:p>
            <a:pPr lvl="1">
              <a:buNone/>
            </a:pPr>
            <a:endParaRPr lang="fr-FR" sz="2400" dirty="0" smtClean="0"/>
          </a:p>
          <a:p>
            <a:pPr lvl="1">
              <a:buNone/>
            </a:pPr>
            <a:r>
              <a:rPr lang="fr-FR" sz="2400" dirty="0" smtClean="0"/>
              <a:t>Femmes: 	60,6% de 16 à 35 ans</a:t>
            </a:r>
          </a:p>
          <a:p>
            <a:pPr lvl="1">
              <a:buNone/>
            </a:pPr>
            <a:r>
              <a:rPr lang="fr-FR" sz="2400" dirty="0" smtClean="0"/>
              <a:t>				64,5% pour 30 à 61 jours.</a:t>
            </a:r>
          </a:p>
          <a:p>
            <a:pPr lvl="1">
              <a:buNone/>
            </a:pPr>
            <a:endParaRPr lang="fr-FR" sz="2400" dirty="0" smtClean="0"/>
          </a:p>
          <a:p>
            <a:pPr lvl="1">
              <a:buNone/>
            </a:pPr>
            <a:r>
              <a:rPr lang="fr-FR" sz="2400" dirty="0" smtClean="0"/>
              <a:t>« La prison constituait, semble-t-il, un arrêt temporaire pour une partie de ces immigrants » (p. 347)</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4BD97"/>
          </a:solidFill>
        </p:spPr>
        <p:txBody>
          <a:bodyPr/>
          <a:lstStyle/>
          <a:p>
            <a:r>
              <a:rPr lang="fr-FR" dirty="0" smtClean="0"/>
              <a:t>Qui et pourquoi?</a:t>
            </a:r>
            <a:endParaRPr lang="fr-FR" dirty="0"/>
          </a:p>
        </p:txBody>
      </p:sp>
      <p:sp>
        <p:nvSpPr>
          <p:cNvPr id="3" name="Espace réservé du contenu 2"/>
          <p:cNvSpPr>
            <a:spLocks noGrp="1"/>
          </p:cNvSpPr>
          <p:nvPr>
            <p:ph idx="1"/>
          </p:nvPr>
        </p:nvSpPr>
        <p:spPr/>
        <p:txBody>
          <a:bodyPr>
            <a:normAutofit fontScale="92500" lnSpcReduction="20000"/>
          </a:bodyPr>
          <a:lstStyle/>
          <a:p>
            <a:r>
              <a:rPr lang="fr-FR" dirty="0" smtClean="0"/>
              <a:t>Misère urbaine extrême. Misère ordinaire. </a:t>
            </a:r>
          </a:p>
          <a:p>
            <a:r>
              <a:rPr lang="fr-FR" dirty="0" smtClean="0"/>
              <a:t>Ivrognes, maris déserteurs, prostituées, immigrants.</a:t>
            </a:r>
          </a:p>
          <a:p>
            <a:r>
              <a:rPr lang="fr-FR" dirty="0" smtClean="0"/>
              <a:t>« Échec social dans une société libérale qui n’a pas appris à gérer la pauvreté » (p.349)</a:t>
            </a:r>
          </a:p>
          <a:p>
            <a:r>
              <a:rPr lang="fr-FR" dirty="0" smtClean="0"/>
              <a:t>Punition: un mode ultime de prise en charge de la misère.</a:t>
            </a:r>
          </a:p>
          <a:p>
            <a:r>
              <a:rPr lang="fr-FR" dirty="0" smtClean="0"/>
              <a:t>« Comme la liberté qui l’a fait naître et dont elle constitue l’envers honteux, la prison reste l’ombre de nos rêves de société meilleure » (p. 351). </a:t>
            </a:r>
            <a:endParaRPr lang="fr-F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715962"/>
          </a:xfrm>
          <a:solidFill>
            <a:schemeClr val="accent4">
              <a:lumMod val="40000"/>
              <a:lumOff val="60000"/>
            </a:schemeClr>
          </a:solidFill>
        </p:spPr>
        <p:txBody>
          <a:bodyPr/>
          <a:lstStyle/>
          <a:p>
            <a:pPr eaLnBrk="1" hangingPunct="1"/>
            <a:r>
              <a:rPr lang="en-CA" sz="3200" dirty="0">
                <a:ea typeface="ＭＳ Ｐゴシック" pitchFamily="1" charset="-128"/>
                <a:cs typeface="ＭＳ Ｐゴシック" pitchFamily="1" charset="-128"/>
              </a:rPr>
              <a:t>Conditions </a:t>
            </a:r>
            <a:r>
              <a:rPr lang="en-CA" sz="3200" dirty="0" err="1" smtClean="0">
                <a:ea typeface="ＭＳ Ｐゴシック" pitchFamily="1" charset="-128"/>
                <a:cs typeface="ＭＳ Ｐゴシック" pitchFamily="1" charset="-128"/>
              </a:rPr>
              <a:t>d’enfermement</a:t>
            </a:r>
            <a:r>
              <a:rPr lang="en-CA" sz="3200" dirty="0" smtClean="0">
                <a:ea typeface="ＭＳ Ｐゴシック" pitchFamily="1" charset="-128"/>
                <a:cs typeface="ＭＳ Ｐゴシック" pitchFamily="1" charset="-128"/>
              </a:rPr>
              <a:t> au 20e siècle</a:t>
            </a:r>
            <a:endParaRPr lang="fr-CA" dirty="0">
              <a:ea typeface="ＭＳ Ｐゴシック" pitchFamily="1" charset="-128"/>
              <a:cs typeface="ＭＳ Ｐゴシック" pitchFamily="1" charset="-128"/>
            </a:endParaRPr>
          </a:p>
        </p:txBody>
      </p:sp>
      <p:sp>
        <p:nvSpPr>
          <p:cNvPr id="77827" name="Rectangle 3"/>
          <p:cNvSpPr>
            <a:spLocks noGrp="1" noChangeArrowheads="1"/>
          </p:cNvSpPr>
          <p:nvPr>
            <p:ph type="body" idx="1"/>
          </p:nvPr>
        </p:nvSpPr>
        <p:spPr>
          <a:xfrm>
            <a:off x="685800" y="1143000"/>
            <a:ext cx="7772400" cy="4983163"/>
          </a:xfrm>
        </p:spPr>
        <p:txBody>
          <a:bodyPr>
            <a:normAutofit/>
          </a:bodyPr>
          <a:lstStyle/>
          <a:p>
            <a:pPr algn="just" eaLnBrk="1" hangingPunct="1">
              <a:lnSpc>
                <a:spcPct val="90000"/>
              </a:lnSpc>
            </a:pPr>
            <a:endParaRPr lang="fr-CA" sz="2000" dirty="0" smtClean="0">
              <a:ea typeface="ＭＳ Ｐゴシック" pitchFamily="1" charset="-128"/>
              <a:cs typeface="ＭＳ Ｐゴシック" pitchFamily="1" charset="-128"/>
            </a:endParaRPr>
          </a:p>
          <a:p>
            <a:pPr algn="just">
              <a:lnSpc>
                <a:spcPct val="90000"/>
              </a:lnSpc>
            </a:pPr>
            <a:r>
              <a:rPr lang="fr-CA" sz="2000" dirty="0">
                <a:ea typeface="ＭＳ Ｐゴシック" pitchFamily="1" charset="-128"/>
                <a:cs typeface="ＭＳ Ｐゴシック" pitchFamily="1" charset="-128"/>
              </a:rPr>
              <a:t>Crise</a:t>
            </a:r>
            <a:r>
              <a:rPr lang="fr-CA" sz="2000" dirty="0" smtClean="0">
                <a:ea typeface="ＭＳ Ｐゴシック" pitchFamily="1" charset="-128"/>
                <a:cs typeface="ＭＳ Ｐゴシック" pitchFamily="1" charset="-128"/>
              </a:rPr>
              <a:t> économique (</a:t>
            </a:r>
            <a:r>
              <a:rPr lang="fr-CA" sz="2000" dirty="0">
                <a:ea typeface="ＭＳ Ｐゴシック" pitchFamily="1" charset="-128"/>
                <a:cs typeface="ＭＳ Ｐゴシック" pitchFamily="1" charset="-128"/>
              </a:rPr>
              <a:t>1929) : augmentation</a:t>
            </a:r>
            <a:r>
              <a:rPr lang="fr-CA" sz="2000" dirty="0" smtClean="0">
                <a:ea typeface="ＭＳ Ｐゴシック" pitchFamily="1" charset="-128"/>
                <a:cs typeface="ＭＳ Ｐゴシック" pitchFamily="1" charset="-128"/>
              </a:rPr>
              <a:t> considérable </a:t>
            </a:r>
            <a:r>
              <a:rPr lang="fr-CA" sz="2000" dirty="0">
                <a:ea typeface="ＭＳ Ｐゴシック" pitchFamily="1" charset="-128"/>
                <a:cs typeface="ＭＳ Ｐゴシック" pitchFamily="1" charset="-128"/>
              </a:rPr>
              <a:t>du nombre d’incarcérés de 66</a:t>
            </a:r>
            <a:r>
              <a:rPr lang="fr-CA" sz="2000" dirty="0" smtClean="0">
                <a:ea typeface="ＭＳ Ｐゴシック" pitchFamily="1" charset="-128"/>
                <a:cs typeface="ＭＳ Ｐゴシック" pitchFamily="1" charset="-128"/>
              </a:rPr>
              <a:t>%. De +/- </a:t>
            </a:r>
            <a:r>
              <a:rPr lang="fr-FR" sz="2000" b="1" dirty="0" smtClean="0"/>
              <a:t>1800 détenus en 1920 à +/- 4000 détenus en 1933. </a:t>
            </a:r>
            <a:r>
              <a:rPr lang="fr-FR" sz="2000" dirty="0" smtClean="0"/>
              <a:t>Conditions pénitentiaires infamantes: déshabillés, rasés, désinfectés à l’acide acétique, punitions arbitraires. </a:t>
            </a:r>
          </a:p>
          <a:p>
            <a:pPr algn="just">
              <a:lnSpc>
                <a:spcPct val="90000"/>
              </a:lnSpc>
            </a:pPr>
            <a:endParaRPr lang="fr-FR" sz="2000" b="1" dirty="0" smtClean="0"/>
          </a:p>
          <a:p>
            <a:pPr algn="just">
              <a:lnSpc>
                <a:spcPct val="90000"/>
              </a:lnSpc>
            </a:pPr>
            <a:r>
              <a:rPr lang="fr-FR" sz="2000" b="1" dirty="0" smtClean="0"/>
              <a:t>Lien effectif entre les conditions sociales et la criminalité et (+ étrangers ennemis) </a:t>
            </a:r>
          </a:p>
          <a:p>
            <a:pPr marL="0" indent="0" algn="just" eaLnBrk="1" hangingPunct="1">
              <a:lnSpc>
                <a:spcPct val="90000"/>
              </a:lnSpc>
              <a:buNone/>
            </a:pPr>
            <a:endParaRPr lang="fr-CA" sz="2000" dirty="0" smtClean="0">
              <a:ea typeface="ＭＳ Ｐゴシック" pitchFamily="1" charset="-128"/>
              <a:cs typeface="ＭＳ Ｐゴシック" pitchFamily="1" charset="-128"/>
            </a:endParaRPr>
          </a:p>
          <a:p>
            <a:pPr algn="just" eaLnBrk="1" hangingPunct="1">
              <a:lnSpc>
                <a:spcPct val="90000"/>
              </a:lnSpc>
            </a:pPr>
            <a:r>
              <a:rPr lang="fr-CA" sz="2000" dirty="0">
                <a:ea typeface="ＭＳ Ｐゴシック" pitchFamily="1" charset="-128"/>
                <a:cs typeface="ＭＳ Ｐゴシック" pitchFamily="1" charset="-128"/>
              </a:rPr>
              <a:t>Émeutes majeures  en 1932  à </a:t>
            </a:r>
            <a:r>
              <a:rPr lang="fr-CA" sz="2000" dirty="0" err="1">
                <a:ea typeface="ＭＳ Ｐゴシック" pitchFamily="1" charset="-128"/>
                <a:cs typeface="ＭＳ Ｐゴシック" pitchFamily="1" charset="-128"/>
              </a:rPr>
              <a:t>St-Vincent</a:t>
            </a:r>
            <a:r>
              <a:rPr lang="fr-CA" sz="2000" dirty="0">
                <a:ea typeface="ＭＳ Ｐゴシック" pitchFamily="1" charset="-128"/>
                <a:cs typeface="ＭＳ Ｐゴシック" pitchFamily="1" charset="-128"/>
              </a:rPr>
              <a:t>, Kingston et au Manitoba… débordement, inadaptation des structures </a:t>
            </a:r>
            <a:r>
              <a:rPr lang="fr-CA" sz="2000" dirty="0" smtClean="0">
                <a:ea typeface="ＭＳ Ｐゴシック" pitchFamily="1" charset="-128"/>
                <a:cs typeface="ＭＳ Ｐゴシック" pitchFamily="1" charset="-128"/>
              </a:rPr>
              <a:t>carcérales (16 émeutes dans les années 1930)</a:t>
            </a:r>
          </a:p>
          <a:p>
            <a:pPr algn="just" eaLnBrk="1" hangingPunct="1">
              <a:lnSpc>
                <a:spcPct val="90000"/>
              </a:lnSpc>
            </a:pPr>
            <a:endParaRPr lang="fr-CA" sz="2000" dirty="0" smtClean="0">
              <a:ea typeface="ＭＳ Ｐゴシック" pitchFamily="1" charset="-128"/>
              <a:cs typeface="ＭＳ Ｐゴシック" pitchFamily="1" charset="-128"/>
            </a:endParaRPr>
          </a:p>
          <a:p>
            <a:pPr algn="just" eaLnBrk="1" hangingPunct="1">
              <a:lnSpc>
                <a:spcPct val="90000"/>
              </a:lnSpc>
            </a:pPr>
            <a:r>
              <a:rPr lang="fr-CA" sz="2000" dirty="0" smtClean="0">
                <a:ea typeface="ＭＳ Ｐゴシック" pitchFamily="1" charset="-128"/>
                <a:cs typeface="ＭＳ Ｐゴシック" pitchFamily="1" charset="-128"/>
              </a:rPr>
              <a:t>Guerres mondiales: usages variés des prisons et gonflement de la population carcérale.</a:t>
            </a:r>
            <a:endParaRPr lang="fr-CA" sz="2400" dirty="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317500" y="417513"/>
            <a:ext cx="8637588" cy="725487"/>
          </a:xfrm>
          <a:solidFill>
            <a:srgbClr val="CCC1DA"/>
          </a:solidFill>
        </p:spPr>
        <p:txBody>
          <a:bodyPr/>
          <a:lstStyle/>
          <a:p>
            <a:pPr eaLnBrk="1" hangingPunct="1"/>
            <a:r>
              <a:rPr lang="en-CA" sz="3200" dirty="0" smtClean="0">
                <a:ea typeface="ＭＳ Ｐゴシック" pitchFamily="1" charset="-128"/>
                <a:cs typeface="ＭＳ Ｐゴシック" pitchFamily="1" charset="-128"/>
              </a:rPr>
              <a:t>Commissions </a:t>
            </a:r>
            <a:r>
              <a:rPr lang="en-CA" sz="3200" dirty="0" err="1" smtClean="0">
                <a:ea typeface="ＭＳ Ｐゴシック" pitchFamily="1" charset="-128"/>
                <a:cs typeface="ＭＳ Ｐゴシック" pitchFamily="1" charset="-128"/>
              </a:rPr>
              <a:t>d’enquête</a:t>
            </a:r>
            <a:endParaRPr lang="fr-CA" sz="2000" dirty="0">
              <a:ea typeface="ＭＳ Ｐゴシック" pitchFamily="1" charset="-128"/>
              <a:cs typeface="ＭＳ Ｐゴシック" pitchFamily="1" charset="-128"/>
            </a:endParaRPr>
          </a:p>
        </p:txBody>
      </p:sp>
      <p:sp>
        <p:nvSpPr>
          <p:cNvPr id="79875" name="Rectangle 3"/>
          <p:cNvSpPr>
            <a:spLocks noGrp="1" noChangeArrowheads="1"/>
          </p:cNvSpPr>
          <p:nvPr>
            <p:ph type="body" idx="1"/>
          </p:nvPr>
        </p:nvSpPr>
        <p:spPr>
          <a:xfrm>
            <a:off x="457200" y="1219200"/>
            <a:ext cx="8229600" cy="4906963"/>
          </a:xfrm>
        </p:spPr>
        <p:txBody>
          <a:bodyPr/>
          <a:lstStyle/>
          <a:p>
            <a:pPr algn="just" eaLnBrk="1" hangingPunct="1">
              <a:lnSpc>
                <a:spcPct val="90000"/>
              </a:lnSpc>
              <a:buFontTx/>
              <a:buNone/>
            </a:pPr>
            <a:r>
              <a:rPr lang="fr-CA" sz="2000" b="1" dirty="0">
                <a:ea typeface="ＭＳ Ｐゴシック" pitchFamily="1" charset="-128"/>
                <a:cs typeface="ＭＳ Ｐゴシック" pitchFamily="1" charset="-128"/>
              </a:rPr>
              <a:t>1938</a:t>
            </a:r>
            <a:r>
              <a:rPr lang="fr-CA" sz="2000" b="1" dirty="0" smtClean="0">
                <a:ea typeface="ＭＳ Ｐゴシック" pitchFamily="1" charset="-128"/>
                <a:cs typeface="ＭＳ Ｐゴシック" pitchFamily="1" charset="-128"/>
              </a:rPr>
              <a:t> : </a:t>
            </a:r>
            <a:r>
              <a:rPr lang="fr-CA" sz="2000" b="1" u="sng" dirty="0" smtClean="0">
                <a:ea typeface="ＭＳ Ｐゴシック" pitchFamily="1" charset="-128"/>
                <a:cs typeface="ＭＳ Ｐゴシック" pitchFamily="1" charset="-128"/>
              </a:rPr>
              <a:t>Archambault, Nouveau point de départ </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Conditions </a:t>
            </a:r>
            <a:r>
              <a:rPr lang="fr-CA" sz="2000" dirty="0">
                <a:ea typeface="ＭＳ Ｐゴシック" pitchFamily="1" charset="-128"/>
                <a:cs typeface="ＭＳ Ｐゴシック" pitchFamily="1" charset="-128"/>
              </a:rPr>
              <a:t>de détention sont </a:t>
            </a:r>
            <a:r>
              <a:rPr lang="fr-CA" sz="2000" dirty="0" smtClean="0">
                <a:ea typeface="ＭＳ Ｐゴシック" pitchFamily="1" charset="-128"/>
                <a:cs typeface="ＭＳ Ｐゴシック" pitchFamily="1" charset="-128"/>
              </a:rPr>
              <a:t>horribles</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Principe:</a:t>
            </a:r>
            <a:r>
              <a:rPr lang="fr-CA" sz="2000" b="1" dirty="0" smtClean="0">
                <a:ea typeface="ＭＳ Ｐゴシック" pitchFamily="1" charset="-128"/>
                <a:cs typeface="ＭＳ Ｐゴシック" pitchFamily="1" charset="-128"/>
              </a:rPr>
              <a:t> impossible de réhabiliter dans ces condition</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Le </a:t>
            </a:r>
            <a:r>
              <a:rPr lang="fr-CA" sz="2000" dirty="0">
                <a:ea typeface="ＭＳ Ｐゴシック" pitchFamily="1" charset="-128"/>
                <a:cs typeface="ＭＳ Ｐゴシック" pitchFamily="1" charset="-128"/>
              </a:rPr>
              <a:t>modèle auburnien est rejeté</a:t>
            </a:r>
            <a:r>
              <a:rPr lang="fr-CA" sz="2000" dirty="0" smtClean="0">
                <a:ea typeface="ＭＳ Ｐゴシック" pitchFamily="1" charset="-128"/>
                <a:cs typeface="ＭＳ Ｐゴシック" pitchFamily="1" charset="-128"/>
              </a:rPr>
              <a:t> (silence, isolation et travail) </a:t>
            </a:r>
          </a:p>
          <a:p>
            <a:pPr algn="just" eaLnBrk="1" hangingPunct="1">
              <a:lnSpc>
                <a:spcPct val="90000"/>
              </a:lnSpc>
              <a:buFont typeface="Wingdings" pitchFamily="1" charset="2"/>
              <a:buChar char="ü"/>
            </a:pPr>
            <a:r>
              <a:rPr lang="fr-CA" sz="2000" b="1" dirty="0" smtClean="0">
                <a:ea typeface="ＭＳ Ｐゴシック" pitchFamily="1" charset="-128"/>
                <a:cs typeface="ＭＳ Ｐゴシック" pitchFamily="1" charset="-128"/>
              </a:rPr>
              <a:t>Émergence des spécialistes en traitement de la déviance </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Ex. Tim Buck de 1932 à 1934 (tentative d’</a:t>
            </a:r>
            <a:r>
              <a:rPr lang="fr-CA" sz="2000" dirty="0" err="1" smtClean="0">
                <a:ea typeface="ＭＳ Ｐゴシック" pitchFamily="1" charset="-128"/>
                <a:cs typeface="ＭＳ Ｐゴシック" pitchFamily="1" charset="-128"/>
              </a:rPr>
              <a:t>ass</a:t>
            </a:r>
            <a:r>
              <a:rPr lang="fr-CA" sz="2000" dirty="0" smtClean="0">
                <a:ea typeface="ＭＳ Ｐゴシック" pitchFamily="1" charset="-128"/>
                <a:cs typeface="ＭＳ Ｐゴシック" pitchFamily="1" charset="-128"/>
              </a:rPr>
              <a:t>. / PCC)</a:t>
            </a:r>
          </a:p>
          <a:p>
            <a:pPr algn="just" eaLnBrk="1" hangingPunct="1">
              <a:lnSpc>
                <a:spcPct val="90000"/>
              </a:lnSpc>
              <a:buFontTx/>
              <a:buNone/>
            </a:pPr>
            <a:r>
              <a:rPr lang="fr-CA" sz="2000" dirty="0" smtClean="0">
                <a:ea typeface="ＭＳ Ｐゴシック" pitchFamily="1" charset="-128"/>
                <a:cs typeface="ＭＳ Ｐゴシック" pitchFamily="1" charset="-128"/>
              </a:rPr>
              <a:t> </a:t>
            </a:r>
            <a:endParaRPr lang="fr-CA" sz="2000" dirty="0">
              <a:ea typeface="ＭＳ Ｐゴシック" pitchFamily="1" charset="-128"/>
              <a:cs typeface="ＭＳ Ｐゴシック" pitchFamily="1" charset="-128"/>
            </a:endParaRPr>
          </a:p>
          <a:p>
            <a:pPr algn="just" eaLnBrk="1" hangingPunct="1">
              <a:lnSpc>
                <a:spcPct val="90000"/>
              </a:lnSpc>
              <a:buFont typeface="Wingdings" pitchFamily="1" charset="2"/>
              <a:buChar char="§"/>
            </a:pPr>
            <a:r>
              <a:rPr lang="fr-CA" sz="2000" dirty="0">
                <a:ea typeface="ＭＳ Ｐゴシック" pitchFamily="1" charset="-128"/>
                <a:cs typeface="ＭＳ Ｐゴシック" pitchFamily="1" charset="-128"/>
              </a:rPr>
              <a:t>Total, </a:t>
            </a:r>
            <a:r>
              <a:rPr lang="fr-CA" sz="2000" b="1" dirty="0">
                <a:ea typeface="ＭＳ Ｐゴシック" pitchFamily="1" charset="-128"/>
                <a:cs typeface="ＭＳ Ｐゴシック" pitchFamily="1" charset="-128"/>
              </a:rPr>
              <a:t>88 recommandations</a:t>
            </a:r>
            <a:r>
              <a:rPr lang="fr-CA" sz="2000" dirty="0">
                <a:ea typeface="ＭＳ Ｐゴシック" pitchFamily="1" charset="-128"/>
                <a:cs typeface="ＭＳ Ｐゴシック" pitchFamily="1" charset="-128"/>
              </a:rPr>
              <a:t> dont certaines remarquables :</a:t>
            </a:r>
            <a:endParaRPr lang="fr-CA" sz="20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Embauche </a:t>
            </a:r>
            <a:r>
              <a:rPr lang="fr-CA" sz="2000" dirty="0">
                <a:ea typeface="ＭＳ Ｐゴシック" pitchFamily="1" charset="-128"/>
                <a:cs typeface="ＭＳ Ｐゴシック" pitchFamily="1" charset="-128"/>
              </a:rPr>
              <a:t>et formation de spécialistes</a:t>
            </a:r>
            <a:endParaRPr lang="fr-CA" sz="20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a:ea typeface="ＭＳ Ｐゴシック" pitchFamily="1" charset="-128"/>
                <a:cs typeface="ＭＳ Ｐゴシック" pitchFamily="1" charset="-128"/>
              </a:rPr>
              <a:t>M</a:t>
            </a:r>
            <a:r>
              <a:rPr lang="fr-CA" sz="2000" dirty="0" smtClean="0">
                <a:ea typeface="ＭＳ Ｐゴシック" pitchFamily="1" charset="-128"/>
                <a:cs typeface="ＭＳ Ｐゴシック" pitchFamily="1" charset="-128"/>
              </a:rPr>
              <a:t>ises </a:t>
            </a:r>
            <a:r>
              <a:rPr lang="fr-CA" sz="2000" dirty="0">
                <a:ea typeface="ＭＳ Ｐゴシック" pitchFamily="1" charset="-128"/>
                <a:cs typeface="ＭＳ Ｐゴシック" pitchFamily="1" charset="-128"/>
              </a:rPr>
              <a:t>en</a:t>
            </a:r>
            <a:r>
              <a:rPr lang="fr-CA" sz="2000" dirty="0" smtClean="0">
                <a:ea typeface="ＭＳ Ｐゴシック" pitchFamily="1" charset="-128"/>
                <a:cs typeface="ＭＳ Ｐゴシック" pitchFamily="1" charset="-128"/>
              </a:rPr>
              <a:t> place </a:t>
            </a:r>
            <a:r>
              <a:rPr lang="fr-CA" sz="2000" dirty="0">
                <a:ea typeface="ＭＳ Ｐゴシック" pitchFamily="1" charset="-128"/>
                <a:cs typeface="ＭＳ Ｐゴシック" pitchFamily="1" charset="-128"/>
              </a:rPr>
              <a:t>de programme</a:t>
            </a:r>
            <a:r>
              <a:rPr lang="fr-CA" sz="2000" dirty="0" smtClean="0">
                <a:ea typeface="ＭＳ Ｐゴシック" pitchFamily="1" charset="-128"/>
                <a:cs typeface="ＭＳ Ｐゴシック" pitchFamily="1" charset="-128"/>
              </a:rPr>
              <a:t> de </a:t>
            </a:r>
            <a:r>
              <a:rPr lang="fr-CA" sz="2000" dirty="0">
                <a:ea typeface="ＭＳ Ｐゴシック" pitchFamily="1" charset="-128"/>
                <a:cs typeface="ＭＳ Ｐゴシック" pitchFamily="1" charset="-128"/>
              </a:rPr>
              <a:t>prévention, réadaptation, dissuasion (thérapeutique), éducation, </a:t>
            </a:r>
            <a:r>
              <a:rPr lang="fr-CA" sz="2000" dirty="0" smtClean="0">
                <a:ea typeface="ＭＳ Ｐゴシック" pitchFamily="1" charset="-128"/>
                <a:cs typeface="ＭＳ Ｐゴシック" pitchFamily="1" charset="-128"/>
              </a:rPr>
              <a:t>réforme de la lib. </a:t>
            </a:r>
            <a:r>
              <a:rPr lang="fr-CA" sz="2000" dirty="0" err="1" smtClean="0">
                <a:ea typeface="ＭＳ Ｐゴシック" pitchFamily="1" charset="-128"/>
                <a:cs typeface="ＭＳ Ｐゴシック" pitchFamily="1" charset="-128"/>
              </a:rPr>
              <a:t>cond</a:t>
            </a:r>
            <a:r>
              <a:rPr lang="fr-CA" sz="2000" dirty="0" smtClean="0">
                <a:ea typeface="ＭＳ Ｐゴシック" pitchFamily="1" charset="-128"/>
                <a:cs typeface="ＭＳ Ｐゴシック" pitchFamily="1" charset="-128"/>
              </a:rPr>
              <a:t>., </a:t>
            </a:r>
            <a:r>
              <a:rPr lang="fr-CA" sz="2000" dirty="0">
                <a:ea typeface="ＭＳ Ｐゴシック" pitchFamily="1" charset="-128"/>
                <a:cs typeface="ＭＳ Ｐゴシック" pitchFamily="1" charset="-128"/>
              </a:rPr>
              <a:t>système de classement, assistance </a:t>
            </a:r>
            <a:r>
              <a:rPr lang="fr-CA" sz="2000" dirty="0" err="1">
                <a:ea typeface="ＭＳ Ｐゴシック" pitchFamily="1" charset="-128"/>
                <a:cs typeface="ＭＳ Ｐゴシック" pitchFamily="1" charset="-128"/>
              </a:rPr>
              <a:t>post-pénale</a:t>
            </a:r>
            <a:endParaRPr lang="fr-CA" sz="20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Amélioration </a:t>
            </a:r>
            <a:r>
              <a:rPr lang="fr-CA" sz="2000" dirty="0">
                <a:ea typeface="ＭＳ Ｐゴシック" pitchFamily="1" charset="-128"/>
                <a:cs typeface="ＭＳ Ｐゴシック" pitchFamily="1" charset="-128"/>
              </a:rPr>
              <a:t>des conditions </a:t>
            </a:r>
            <a:r>
              <a:rPr lang="fr-CA" sz="2000" dirty="0" smtClean="0">
                <a:ea typeface="ＭＳ Ｐゴシック" pitchFamily="1" charset="-128"/>
                <a:cs typeface="ＭＳ Ｐゴシック" pitchFamily="1" charset="-128"/>
              </a:rPr>
              <a:t>: droit à l’exercice, abolition de a règle du silence, droit de communiquer par écrit à ses proches, visites, radio.</a:t>
            </a:r>
            <a:endParaRPr lang="fr-CA" sz="2000" dirty="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317500" y="357188"/>
            <a:ext cx="8637588" cy="709612"/>
          </a:xfrm>
          <a:solidFill>
            <a:srgbClr val="CCC1DA"/>
          </a:solidFill>
        </p:spPr>
        <p:txBody>
          <a:bodyPr/>
          <a:lstStyle/>
          <a:p>
            <a:pPr eaLnBrk="1" hangingPunct="1"/>
            <a:r>
              <a:rPr lang="en-CA" sz="3200" dirty="0" smtClean="0">
                <a:ea typeface="ＭＳ Ｐゴシック" pitchFamily="1" charset="-128"/>
                <a:cs typeface="ＭＳ Ｐゴシック" pitchFamily="1" charset="-128"/>
              </a:rPr>
              <a:t>Commissions (</a:t>
            </a:r>
            <a:r>
              <a:rPr lang="en-CA" sz="3200" dirty="0" err="1" smtClean="0">
                <a:ea typeface="ＭＳ Ｐゴシック" pitchFamily="1" charset="-128"/>
                <a:cs typeface="ＭＳ Ｐゴシック" pitchFamily="1" charset="-128"/>
              </a:rPr>
              <a:t>comités</a:t>
            </a:r>
            <a:r>
              <a:rPr lang="en-CA" sz="3200" dirty="0" smtClean="0">
                <a:ea typeface="ＭＳ Ｐゴシック" pitchFamily="1" charset="-128"/>
                <a:cs typeface="ＭＳ Ｐゴシック" pitchFamily="1" charset="-128"/>
              </a:rPr>
              <a:t>) </a:t>
            </a:r>
            <a:r>
              <a:rPr lang="en-CA" sz="3200" dirty="0" err="1" smtClean="0">
                <a:ea typeface="ＭＳ Ｐゴシック" pitchFamily="1" charset="-128"/>
                <a:cs typeface="ＭＳ Ｐゴシック" pitchFamily="1" charset="-128"/>
              </a:rPr>
              <a:t>d’enquête</a:t>
            </a:r>
            <a:endParaRPr lang="fr-CA" sz="2400" dirty="0">
              <a:ea typeface="ＭＳ Ｐゴシック" pitchFamily="1" charset="-128"/>
              <a:cs typeface="ＭＳ Ｐゴシック" pitchFamily="1" charset="-128"/>
            </a:endParaRPr>
          </a:p>
        </p:txBody>
      </p:sp>
      <p:sp>
        <p:nvSpPr>
          <p:cNvPr id="81923" name="Rectangle 3"/>
          <p:cNvSpPr>
            <a:spLocks noGrp="1" noChangeArrowheads="1"/>
          </p:cNvSpPr>
          <p:nvPr>
            <p:ph type="body" idx="1"/>
          </p:nvPr>
        </p:nvSpPr>
        <p:spPr>
          <a:xfrm>
            <a:off x="457200" y="1066800"/>
            <a:ext cx="8229600" cy="5334000"/>
          </a:xfrm>
        </p:spPr>
        <p:txBody>
          <a:bodyPr>
            <a:noAutofit/>
          </a:bodyPr>
          <a:lstStyle/>
          <a:p>
            <a:pPr algn="just" eaLnBrk="1" hangingPunct="1">
              <a:lnSpc>
                <a:spcPct val="90000"/>
              </a:lnSpc>
            </a:pPr>
            <a:r>
              <a:rPr lang="fr-CA" sz="2400" b="1" u="sng" dirty="0">
                <a:ea typeface="ＭＳ Ｐゴシック" pitchFamily="1" charset="-128"/>
                <a:cs typeface="ＭＳ Ｐゴシック" pitchFamily="1" charset="-128"/>
              </a:rPr>
              <a:t>1953 à 1956 : Comité </a:t>
            </a:r>
            <a:r>
              <a:rPr lang="fr-CA" sz="2400" b="1" u="sng" dirty="0" err="1">
                <a:ea typeface="ＭＳ Ｐゴシック" pitchFamily="1" charset="-128"/>
                <a:cs typeface="ＭＳ Ｐゴシック" pitchFamily="1" charset="-128"/>
              </a:rPr>
              <a:t>Fauteux</a:t>
            </a:r>
            <a:r>
              <a:rPr lang="fr-CA" sz="2400" b="1" u="sng" dirty="0">
                <a:ea typeface="ＭＳ Ｐゴシック" pitchFamily="1" charset="-128"/>
                <a:cs typeface="ＭＳ Ｐゴシック" pitchFamily="1" charset="-128"/>
              </a:rPr>
              <a:t> :</a:t>
            </a:r>
            <a:r>
              <a:rPr lang="fr-CA" sz="2400" dirty="0">
                <a:ea typeface="ＭＳ Ｐゴシック" pitchFamily="1" charset="-128"/>
                <a:cs typeface="ＭＳ Ｐゴシック" pitchFamily="1" charset="-128"/>
              </a:rPr>
              <a:t> </a:t>
            </a:r>
          </a:p>
          <a:p>
            <a:pPr algn="just" eaLnBrk="1" hangingPunct="1">
              <a:lnSpc>
                <a:spcPct val="90000"/>
              </a:lnSpc>
              <a:buFont typeface="Wingdings" pitchFamily="1" charset="2"/>
              <a:buChar char="ü"/>
            </a:pPr>
            <a:r>
              <a:rPr lang="fr-CA" sz="2400" dirty="0">
                <a:ea typeface="ＭＳ Ｐゴシック" pitchFamily="1" charset="-128"/>
                <a:cs typeface="ＭＳ Ｐゴシック" pitchFamily="1" charset="-128"/>
              </a:rPr>
              <a:t>Humanisation et utilisation de méthodes dites </a:t>
            </a:r>
            <a:r>
              <a:rPr lang="fr-CA" sz="2400" dirty="0" smtClean="0">
                <a:ea typeface="ＭＳ Ｐゴシック" pitchFamily="1" charset="-128"/>
                <a:cs typeface="ＭＳ Ｐゴシック" pitchFamily="1" charset="-128"/>
              </a:rPr>
              <a:t>scientifiques (LC autonome). </a:t>
            </a:r>
            <a:endParaRPr lang="fr-CA" sz="2400" dirty="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400" dirty="0">
                <a:ea typeface="ＭＳ Ｐゴシック" pitchFamily="1" charset="-128"/>
                <a:cs typeface="ＭＳ Ｐゴシック" pitchFamily="1" charset="-128"/>
              </a:rPr>
              <a:t>Critique</a:t>
            </a:r>
            <a:r>
              <a:rPr lang="en-CA" sz="2400" dirty="0">
                <a:ea typeface="ＭＳ Ｐゴシック" pitchFamily="1" charset="-128"/>
                <a:cs typeface="ＭＳ Ｐゴシック" pitchFamily="1" charset="-128"/>
              </a:rPr>
              <a:t>:</a:t>
            </a:r>
            <a:r>
              <a:rPr lang="fr-CA" sz="2400" dirty="0">
                <a:ea typeface="ＭＳ Ｐゴシック" pitchFamily="1" charset="-128"/>
                <a:cs typeface="ＭＳ Ｐゴシック" pitchFamily="1" charset="-128"/>
              </a:rPr>
              <a:t> </a:t>
            </a:r>
            <a:r>
              <a:rPr lang="fr-CA" sz="2400" dirty="0" smtClean="0">
                <a:ea typeface="ＭＳ Ｐゴシック" pitchFamily="1" charset="-128"/>
                <a:cs typeface="ＭＳ Ｐゴシック" pitchFamily="1" charset="-128"/>
              </a:rPr>
              <a:t>vétuste et </a:t>
            </a:r>
            <a:r>
              <a:rPr lang="fr-CA" sz="2400" dirty="0">
                <a:ea typeface="ＭＳ Ｐゴシック" pitchFamily="1" charset="-128"/>
                <a:cs typeface="ＭＳ Ｐゴシック" pitchFamily="1" charset="-128"/>
              </a:rPr>
              <a:t>surpeuplement des prisons. </a:t>
            </a:r>
          </a:p>
          <a:p>
            <a:pPr algn="just" eaLnBrk="1" hangingPunct="1">
              <a:lnSpc>
                <a:spcPct val="90000"/>
              </a:lnSpc>
              <a:buFont typeface="Wingdings" pitchFamily="1" charset="2"/>
              <a:buChar char="ü"/>
            </a:pPr>
            <a:r>
              <a:rPr lang="fr-CA" sz="2400" dirty="0">
                <a:ea typeface="ＭＳ Ｐゴシック" pitchFamily="1" charset="-128"/>
                <a:cs typeface="ＭＳ Ｐゴシック" pitchFamily="1" charset="-128"/>
              </a:rPr>
              <a:t>Propose la construction d’institutions plus appropriées</a:t>
            </a:r>
            <a:endParaRPr lang="fr-CA" sz="2400" dirty="0" smtClean="0">
              <a:ea typeface="ＭＳ Ｐゴシック" pitchFamily="1" charset="-128"/>
              <a:cs typeface="ＭＳ Ｐゴシック" pitchFamily="1" charset="-128"/>
            </a:endParaRPr>
          </a:p>
          <a:p>
            <a:pPr algn="just" eaLnBrk="1" hangingPunct="1">
              <a:lnSpc>
                <a:spcPct val="90000"/>
              </a:lnSpc>
              <a:buNone/>
            </a:pPr>
            <a:endParaRPr lang="fr-CA" sz="2400" b="1" u="sng" dirty="0" smtClean="0">
              <a:ea typeface="ＭＳ Ｐゴシック" pitchFamily="1" charset="-128"/>
              <a:cs typeface="ＭＳ Ｐゴシック" pitchFamily="1" charset="-128"/>
            </a:endParaRPr>
          </a:p>
          <a:p>
            <a:pPr algn="just" eaLnBrk="1" hangingPunct="1">
              <a:lnSpc>
                <a:spcPct val="90000"/>
              </a:lnSpc>
            </a:pPr>
            <a:r>
              <a:rPr lang="fr-CA" sz="2400" b="1" u="sng" dirty="0">
                <a:ea typeface="ＭＳ Ｐゴシック" pitchFamily="1" charset="-128"/>
                <a:cs typeface="ＭＳ Ｐゴシック" pitchFamily="1" charset="-128"/>
              </a:rPr>
              <a:t>1969 : Comité </a:t>
            </a:r>
            <a:r>
              <a:rPr lang="fr-CA" sz="2400" b="1" u="sng" dirty="0" err="1">
                <a:ea typeface="ＭＳ Ｐゴシック" pitchFamily="1" charset="-128"/>
                <a:cs typeface="ＭＳ Ｐゴシック" pitchFamily="1" charset="-128"/>
              </a:rPr>
              <a:t>Ouimet</a:t>
            </a:r>
            <a:r>
              <a:rPr lang="fr-CA" sz="2400" b="1" u="sng" dirty="0">
                <a:ea typeface="ＭＳ Ｐゴシック" pitchFamily="1" charset="-128"/>
                <a:cs typeface="ＭＳ Ｐゴシック" pitchFamily="1" charset="-128"/>
              </a:rPr>
              <a:t>.</a:t>
            </a:r>
            <a:r>
              <a:rPr lang="fr-CA" sz="2400" dirty="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400" b="1" dirty="0" smtClean="0">
                <a:ea typeface="ＭＳ Ｐゴシック" pitchFamily="1" charset="-128"/>
                <a:cs typeface="ＭＳ Ｐゴシック" pitchFamily="1" charset="-128"/>
              </a:rPr>
              <a:t>Ce </a:t>
            </a:r>
            <a:r>
              <a:rPr lang="fr-CA" sz="2400" b="1" dirty="0">
                <a:ea typeface="ＭＳ Ｐゴシック" pitchFamily="1" charset="-128"/>
                <a:cs typeface="ＭＳ Ｐゴシック" pitchFamily="1" charset="-128"/>
              </a:rPr>
              <a:t>rapport est</a:t>
            </a:r>
            <a:r>
              <a:rPr lang="fr-CA" sz="2400" b="1" dirty="0" smtClean="0">
                <a:ea typeface="ＭＳ Ｐゴシック" pitchFamily="1" charset="-128"/>
                <a:cs typeface="ＭＳ Ｐゴシック" pitchFamily="1" charset="-128"/>
              </a:rPr>
              <a:t> le 1</a:t>
            </a:r>
            <a:r>
              <a:rPr lang="fr-CA" sz="2400" b="1" baseline="30000" dirty="0" smtClean="0">
                <a:ea typeface="ＭＳ Ｐゴシック" pitchFamily="1" charset="-128"/>
                <a:cs typeface="ＭＳ Ｐゴシック" pitchFamily="1" charset="-128"/>
              </a:rPr>
              <a:t>er</a:t>
            </a:r>
            <a:r>
              <a:rPr lang="fr-CA" sz="2400" b="1" dirty="0" smtClean="0">
                <a:ea typeface="ＭＳ Ｐゴシック" pitchFamily="1" charset="-128"/>
                <a:cs typeface="ＭＳ Ｐゴシック" pitchFamily="1" charset="-128"/>
              </a:rPr>
              <a:t> qui est réservé </a:t>
            </a:r>
            <a:r>
              <a:rPr lang="fr-CA" sz="2400" dirty="0">
                <a:ea typeface="ＭＳ Ｐゴシック" pitchFamily="1" charset="-128"/>
                <a:cs typeface="ＭＳ Ｐゴシック" pitchFamily="1" charset="-128"/>
              </a:rPr>
              <a:t>quant à cette </a:t>
            </a:r>
            <a:r>
              <a:rPr lang="fr-CA" sz="2400" dirty="0" smtClean="0">
                <a:ea typeface="ＭＳ Ｐゴシック" pitchFamily="1" charset="-128"/>
                <a:cs typeface="ＭＳ Ｐゴシック" pitchFamily="1" charset="-128"/>
              </a:rPr>
              <a:t>capacité de réhabilitation</a:t>
            </a:r>
          </a:p>
          <a:p>
            <a:pPr algn="just" eaLnBrk="1" hangingPunct="1">
              <a:lnSpc>
                <a:spcPct val="90000"/>
              </a:lnSpc>
              <a:buFont typeface="Wingdings" pitchFamily="1" charset="2"/>
              <a:buChar char="ü"/>
            </a:pPr>
            <a:r>
              <a:rPr lang="fr-CA" sz="2400" b="1" u="sng" dirty="0">
                <a:ea typeface="ＭＳ Ｐゴシック" pitchFamily="1" charset="-128"/>
                <a:cs typeface="ＭＳ Ｐゴシック" pitchFamily="1" charset="-128"/>
              </a:rPr>
              <a:t>La </a:t>
            </a:r>
            <a:r>
              <a:rPr lang="fr-CA" sz="2400" b="1" u="sng" dirty="0" err="1">
                <a:ea typeface="ＭＳ Ｐゴシック" pitchFamily="1" charset="-128"/>
                <a:cs typeface="ＭＳ Ｐゴシック" pitchFamily="1" charset="-128"/>
              </a:rPr>
              <a:t>sur-utilisation</a:t>
            </a:r>
            <a:r>
              <a:rPr lang="fr-CA" sz="2400" b="1" u="sng" dirty="0">
                <a:ea typeface="ＭＳ Ｐゴシック" pitchFamily="1" charset="-128"/>
                <a:cs typeface="ＭＳ Ｐゴシック" pitchFamily="1" charset="-128"/>
              </a:rPr>
              <a:t> de la prison est dénoncée</a:t>
            </a:r>
            <a:r>
              <a:rPr lang="fr-CA" sz="2400" b="1" dirty="0">
                <a:ea typeface="ＭＳ Ｐゴシック" pitchFamily="1" charset="-128"/>
                <a:cs typeface="ＭＳ Ｐゴシック" pitchFamily="1" charset="-128"/>
              </a:rPr>
              <a:t>.</a:t>
            </a:r>
            <a:r>
              <a:rPr lang="fr-CA" sz="2400" b="1" dirty="0" smtClean="0">
                <a:ea typeface="ＭＳ Ｐゴシック" pitchFamily="1" charset="-128"/>
                <a:cs typeface="ＭＳ Ｐゴシック" pitchFamily="1" charset="-128"/>
              </a:rPr>
              <a:t> </a:t>
            </a:r>
            <a:r>
              <a:rPr lang="fr-CA" sz="2400" b="1" dirty="0">
                <a:ea typeface="ＭＳ Ｐゴシック" pitchFamily="1" charset="-128"/>
                <a:cs typeface="ＭＳ Ｐゴシック" pitchFamily="1" charset="-128"/>
              </a:rPr>
              <a:t> </a:t>
            </a:r>
            <a:r>
              <a:rPr lang="fr-CA" sz="2400" b="1" dirty="0" smtClean="0">
                <a:ea typeface="ＭＳ Ｐゴシック" pitchFamily="1" charset="-128"/>
                <a:cs typeface="ＭＳ Ｐゴシック" pitchFamily="1" charset="-128"/>
              </a:rPr>
              <a:t>On considère que les détenus les plus réformables doivent être traités hors de la prison.</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317500" y="357188"/>
            <a:ext cx="8637588" cy="785812"/>
          </a:xfrm>
          <a:solidFill>
            <a:srgbClr val="CCC1DA"/>
          </a:solidFill>
        </p:spPr>
        <p:txBody>
          <a:bodyPr/>
          <a:lstStyle/>
          <a:p>
            <a:pPr eaLnBrk="1" hangingPunct="1"/>
            <a:r>
              <a:rPr lang="en-CA" sz="3200" dirty="0" smtClean="0">
                <a:ea typeface="ＭＳ Ｐゴシック" pitchFamily="1" charset="-128"/>
                <a:cs typeface="ＭＳ Ｐゴシック" pitchFamily="1" charset="-128"/>
              </a:rPr>
              <a:t>Commissions </a:t>
            </a:r>
            <a:r>
              <a:rPr lang="en-CA" sz="3200" dirty="0" err="1" smtClean="0">
                <a:ea typeface="ＭＳ Ｐゴシック" pitchFamily="1" charset="-128"/>
                <a:cs typeface="ＭＳ Ｐゴシック" pitchFamily="1" charset="-128"/>
              </a:rPr>
              <a:t>d’enquête</a:t>
            </a:r>
            <a:endParaRPr lang="fr-CA" sz="2400" dirty="0">
              <a:ea typeface="ＭＳ Ｐゴシック" pitchFamily="1" charset="-128"/>
              <a:cs typeface="ＭＳ Ｐゴシック" pitchFamily="1" charset="-128"/>
            </a:endParaRPr>
          </a:p>
        </p:txBody>
      </p:sp>
      <p:sp>
        <p:nvSpPr>
          <p:cNvPr id="83971" name="Rectangle 3"/>
          <p:cNvSpPr>
            <a:spLocks noGrp="1" noChangeArrowheads="1"/>
          </p:cNvSpPr>
          <p:nvPr>
            <p:ph type="body" idx="1"/>
          </p:nvPr>
        </p:nvSpPr>
        <p:spPr>
          <a:xfrm>
            <a:off x="457200" y="1295400"/>
            <a:ext cx="8229600" cy="4830763"/>
          </a:xfrm>
        </p:spPr>
        <p:txBody>
          <a:bodyPr>
            <a:normAutofit fontScale="92500" lnSpcReduction="20000"/>
          </a:bodyPr>
          <a:lstStyle/>
          <a:p>
            <a:pPr marL="609600" indent="-609600" algn="just" eaLnBrk="1" hangingPunct="1"/>
            <a:r>
              <a:rPr lang="fr-CA" sz="2400" b="1" u="sng" dirty="0">
                <a:ea typeface="ＭＳ Ｐゴシック" pitchFamily="1" charset="-128"/>
                <a:cs typeface="ＭＳ Ｐゴシック" pitchFamily="1" charset="-128"/>
              </a:rPr>
              <a:t>Rapport McGuigan (1977):</a:t>
            </a:r>
            <a:r>
              <a:rPr lang="fr-CA" sz="2400" dirty="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marL="609600" indent="-609600" algn="just" eaLnBrk="1" hangingPunct="1">
              <a:buFont typeface="Wingdings" pitchFamily="1" charset="2"/>
              <a:buChar char="ü"/>
            </a:pPr>
            <a:r>
              <a:rPr lang="fr-CA" sz="2400" b="1" dirty="0" smtClean="0">
                <a:ea typeface="ＭＳ Ｐゴシック" pitchFamily="1" charset="-128"/>
                <a:cs typeface="ＭＳ Ｐゴシック" pitchFamily="1" charset="-128"/>
              </a:rPr>
              <a:t>La prison est un échec.</a:t>
            </a:r>
          </a:p>
          <a:p>
            <a:pPr marL="609600" indent="-609600" algn="just" eaLnBrk="1" hangingPunct="1">
              <a:buFont typeface="Wingdings" pitchFamily="1" charset="2"/>
              <a:buChar char="ü"/>
            </a:pPr>
            <a:endParaRPr lang="fr-CA" sz="2400" dirty="0" smtClean="0">
              <a:ea typeface="ＭＳ Ｐゴシック" pitchFamily="1" charset="-128"/>
              <a:cs typeface="ＭＳ Ｐゴシック" pitchFamily="1" charset="-128"/>
            </a:endParaRPr>
          </a:p>
          <a:p>
            <a:pPr marL="609600" indent="-609600" algn="just" eaLnBrk="1" hangingPunct="1">
              <a:buFont typeface="Wingdings" pitchFamily="1" charset="2"/>
              <a:buChar char="ü"/>
            </a:pPr>
            <a:r>
              <a:rPr lang="fr-CA" sz="2400" dirty="0">
                <a:ea typeface="ＭＳ Ｐゴシック" pitchFamily="1" charset="-128"/>
                <a:cs typeface="ＭＳ Ｐゴシック" pitchFamily="1" charset="-128"/>
              </a:rPr>
              <a:t>Présumer le détenu malade ou le prendre en </a:t>
            </a:r>
            <a:r>
              <a:rPr lang="fr-CA" sz="2400" dirty="0" smtClean="0">
                <a:ea typeface="ＭＳ Ｐゴシック" pitchFamily="1" charset="-128"/>
                <a:cs typeface="ＭＳ Ｐゴシック" pitchFamily="1" charset="-128"/>
              </a:rPr>
              <a:t>pitié = </a:t>
            </a:r>
            <a:r>
              <a:rPr lang="fr-CA" sz="2400" dirty="0">
                <a:ea typeface="ＭＳ Ｐゴシック" pitchFamily="1" charset="-128"/>
                <a:cs typeface="ＭＳ Ｐゴシック" pitchFamily="1" charset="-128"/>
              </a:rPr>
              <a:t>minimiser sa responsabilité</a:t>
            </a:r>
            <a:r>
              <a:rPr lang="fr-CA" sz="2400" dirty="0" smtClean="0">
                <a:ea typeface="ＭＳ Ｐゴシック" pitchFamily="1" charset="-128"/>
                <a:cs typeface="ＭＳ Ｐゴシック" pitchFamily="1" charset="-128"/>
              </a:rPr>
              <a:t>.</a:t>
            </a:r>
          </a:p>
          <a:p>
            <a:pPr marL="609600" indent="-609600" algn="just" eaLnBrk="1" hangingPunct="1">
              <a:buFont typeface="Wingdings" pitchFamily="1" charset="2"/>
              <a:buChar char="ü"/>
            </a:pPr>
            <a:endParaRPr lang="fr-CA" sz="2400" dirty="0" smtClean="0">
              <a:ea typeface="ＭＳ Ｐゴシック" pitchFamily="1" charset="-128"/>
              <a:cs typeface="ＭＳ Ｐゴシック" pitchFamily="1" charset="-128"/>
            </a:endParaRPr>
          </a:p>
          <a:p>
            <a:pPr marL="609600" indent="-609600" algn="just" eaLnBrk="1" hangingPunct="1">
              <a:buFont typeface="Wingdings" pitchFamily="1" charset="2"/>
              <a:buChar char="ü"/>
            </a:pPr>
            <a:r>
              <a:rPr lang="fr-CA" sz="2400" dirty="0" smtClean="0">
                <a:ea typeface="ＭＳ Ｐゴシック" pitchFamily="1" charset="-128"/>
                <a:cs typeface="ＭＳ Ｐゴシック" pitchFamily="1" charset="-128"/>
              </a:rPr>
              <a:t>L’échec </a:t>
            </a:r>
            <a:r>
              <a:rPr lang="fr-CA" sz="2400" dirty="0">
                <a:ea typeface="ＭＳ Ｐゴシック" pitchFamily="1" charset="-128"/>
                <a:cs typeface="ＭＳ Ｐゴシック" pitchFamily="1" charset="-128"/>
              </a:rPr>
              <a:t>des deux fonctions principales</a:t>
            </a:r>
            <a:r>
              <a:rPr lang="fr-CA" sz="2400" dirty="0" smtClean="0">
                <a:ea typeface="ＭＳ Ｐゴシック" pitchFamily="1" charset="-128"/>
                <a:cs typeface="ＭＳ Ｐゴシック" pitchFamily="1" charset="-128"/>
              </a:rPr>
              <a:t> :</a:t>
            </a:r>
          </a:p>
          <a:p>
            <a:pPr marL="457200" indent="-457200" algn="just" eaLnBrk="1" hangingPunct="1">
              <a:buAutoNum type="arabicPeriod"/>
            </a:pPr>
            <a:r>
              <a:rPr lang="fr-CA" sz="2400" dirty="0" smtClean="0">
                <a:ea typeface="ＭＳ Ｐゴシック" pitchFamily="1" charset="-128"/>
                <a:cs typeface="ＭＳ Ｐゴシック" pitchFamily="1" charset="-128"/>
              </a:rPr>
              <a:t>Protection de la société</a:t>
            </a:r>
          </a:p>
          <a:p>
            <a:pPr marL="457200" indent="-457200" algn="just" eaLnBrk="1" hangingPunct="1">
              <a:buAutoNum type="arabicPeriod"/>
            </a:pPr>
            <a:r>
              <a:rPr lang="fr-CA" sz="2400" dirty="0" smtClean="0">
                <a:ea typeface="ＭＳ Ｐゴシック" pitchFamily="1" charset="-128"/>
                <a:cs typeface="ＭＳ Ｐゴシック" pitchFamily="1" charset="-128"/>
              </a:rPr>
              <a:t>Réhabilitation à long terme</a:t>
            </a:r>
            <a:endParaRPr lang="fr-CA" sz="2400" dirty="0" smtClean="0"/>
          </a:p>
          <a:p>
            <a:pPr marL="990600" lvl="1" indent="-533400" algn="just" eaLnBrk="1" hangingPunct="1">
              <a:buFontTx/>
              <a:buChar char="-"/>
            </a:pPr>
            <a:endParaRPr lang="fr-CA" sz="2400" dirty="0" smtClean="0"/>
          </a:p>
          <a:p>
            <a:pPr marL="990600" lvl="1" indent="-533400" algn="just" eaLnBrk="1" hangingPunct="1">
              <a:buFontTx/>
              <a:buChar char="-"/>
            </a:pPr>
            <a:r>
              <a:rPr lang="fr-CA" sz="2400" dirty="0" smtClean="0"/>
              <a:t>Nature </a:t>
            </a:r>
            <a:r>
              <a:rPr lang="fr-CA" sz="2400" dirty="0"/>
              <a:t>généralement plus </a:t>
            </a:r>
            <a:r>
              <a:rPr lang="fr-CA" sz="2400" dirty="0" smtClean="0"/>
              <a:t>grave des récidives . </a:t>
            </a:r>
          </a:p>
          <a:p>
            <a:pPr marL="990600" lvl="1" indent="-533400" algn="just" eaLnBrk="1" hangingPunct="1">
              <a:buFontTx/>
              <a:buChar char="-"/>
            </a:pPr>
            <a:r>
              <a:rPr lang="fr-CA" sz="2400" b="1" dirty="0" smtClean="0"/>
              <a:t>Bref</a:t>
            </a:r>
            <a:r>
              <a:rPr lang="fr-CA" sz="2400" b="1" dirty="0"/>
              <a:t>, prison fait</a:t>
            </a:r>
            <a:r>
              <a:rPr lang="fr-CA" sz="2400" b="1" dirty="0" smtClean="0"/>
              <a:t> plus de mal que de bien.</a:t>
            </a:r>
          </a:p>
          <a:p>
            <a:pPr marL="990600" lvl="1" indent="-533400" algn="just">
              <a:buFontTx/>
              <a:buChar char="-"/>
            </a:pPr>
            <a:r>
              <a:rPr lang="fr-FR" sz="2400" dirty="0" smtClean="0">
                <a:ea typeface="ＭＳ Ｐゴシック" pitchFamily="1" charset="-128"/>
                <a:cs typeface="ＭＳ Ｐゴシック" pitchFamily="1" charset="-128"/>
                <a:hlinkClick r:id="rId3"/>
              </a:rPr>
              <a:t>://www.johnhoward.ca/media/(1977)%20HV%209507%20C33%201977%20F%20(MacGuigan).pdf</a:t>
            </a:r>
            <a:r>
              <a:rPr lang="fr-FR" sz="2400" dirty="0" smtClean="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marL="990600" lvl="1" indent="-533400" algn="just" eaLnBrk="1" hangingPunct="1">
              <a:buFontTx/>
              <a:buChar char="-"/>
            </a:pPr>
            <a:endParaRPr lang="en-CA" sz="2000" b="1"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Title 1"/>
          <p:cNvSpPr>
            <a:spLocks noGrp="1"/>
          </p:cNvSpPr>
          <p:nvPr>
            <p:ph type="title"/>
          </p:nvPr>
        </p:nvSpPr>
        <p:spPr>
          <a:xfrm>
            <a:off x="428625" y="418703"/>
            <a:ext cx="8229600" cy="949059"/>
          </a:xfrm>
          <a:solidFill>
            <a:schemeClr val="tx2">
              <a:lumMod val="40000"/>
              <a:lumOff val="60000"/>
            </a:schemeClr>
          </a:solidFill>
        </p:spPr>
        <p:txBody>
          <a:bodyPr/>
          <a:lstStyle/>
          <a:p>
            <a:pPr eaLnBrk="1" hangingPunct="1"/>
            <a:r>
              <a:rPr lang="fr-FR" sz="3600" b="1" dirty="0" smtClean="0">
                <a:latin typeface="Batik Regular" charset="0"/>
                <a:ea typeface="ＭＳ Ｐゴシック" pitchFamily="1" charset="-128"/>
                <a:cs typeface="ＭＳ Ｐゴシック" pitchFamily="1" charset="-128"/>
              </a:rPr>
              <a:t>Mythes et réalité sur la prison </a:t>
            </a:r>
            <a:endParaRPr lang="fr-FR" sz="3600" b="1" dirty="0">
              <a:latin typeface="Batik Regular" charset="0"/>
              <a:ea typeface="ＭＳ Ｐゴシック" pitchFamily="1" charset="-128"/>
              <a:cs typeface="ＭＳ Ｐゴシック" pitchFamily="1" charset="-128"/>
            </a:endParaRPr>
          </a:p>
        </p:txBody>
      </p:sp>
      <p:sp>
        <p:nvSpPr>
          <p:cNvPr id="9" name="Rectangle 8"/>
          <p:cNvSpPr/>
          <p:nvPr/>
        </p:nvSpPr>
        <p:spPr>
          <a:xfrm>
            <a:off x="285750" y="1928813"/>
            <a:ext cx="8643938" cy="4786312"/>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
        <p:nvSpPr>
          <p:cNvPr id="4097" name="Rectangle 1"/>
          <p:cNvSpPr>
            <a:spLocks noChangeArrowheads="1"/>
          </p:cNvSpPr>
          <p:nvPr/>
        </p:nvSpPr>
        <p:spPr bwMode="auto">
          <a:xfrm>
            <a:off x="285750" y="1594936"/>
            <a:ext cx="8643938" cy="5016758"/>
          </a:xfrm>
          <a:prstGeom prst="rect">
            <a:avLst/>
          </a:prstGeom>
          <a:solidFill>
            <a:schemeClr val="accent3">
              <a:lumMod val="20000"/>
              <a:lumOff val="80000"/>
            </a:schemeClr>
          </a:solidFill>
          <a:ln w="9525">
            <a:noFill/>
            <a:miter lim="800000"/>
            <a:headEnd/>
            <a:tailEnd/>
          </a:ln>
        </p:spPr>
        <p:txBody>
          <a:bodyPr wrap="square" anchor="ctr">
            <a:prstTxWarp prst="textNoShape">
              <a:avLst/>
            </a:prstTxWarp>
            <a:spAutoFit/>
          </a:bodyPr>
          <a:lstStyle/>
          <a:p>
            <a:pPr algn="just">
              <a:defRPr/>
            </a:pPr>
            <a:r>
              <a:rPr lang="fr-CA" sz="2000" b="1" dirty="0" smtClean="0">
                <a:latin typeface="Calibri" pitchFamily="1" charset="0"/>
                <a:ea typeface="Calibri" pitchFamily="1" charset="0"/>
                <a:cs typeface="Calibri" pitchFamily="1" charset="0"/>
              </a:rPr>
              <a:t># </a:t>
            </a:r>
            <a:r>
              <a:rPr lang="fr-CA" sz="2000" b="1" dirty="0">
                <a:latin typeface="Calibri" pitchFamily="1" charset="0"/>
                <a:ea typeface="Calibri" pitchFamily="1" charset="0"/>
                <a:cs typeface="Calibri" pitchFamily="1" charset="0"/>
              </a:rPr>
              <a:t>1) Les prisons et les pénitenciers sont des clubs Med’</a:t>
            </a:r>
            <a:endParaRPr lang="en-CA" altLang="ja-JP" sz="2000" dirty="0">
              <a:ea typeface="Calibri" pitchFamily="1" charset="0"/>
              <a:cs typeface="Calibri" pitchFamily="1" charset="0"/>
            </a:endParaRPr>
          </a:p>
          <a:p>
            <a:pPr algn="just" eaLnBrk="0" hangingPunct="0">
              <a:defRPr/>
            </a:pPr>
            <a:r>
              <a:rPr lang="fr-CA" sz="2000" b="1" u="sng" dirty="0">
                <a:latin typeface="Calibri" pitchFamily="1" charset="0"/>
                <a:ea typeface="Calibri" pitchFamily="1" charset="0"/>
                <a:cs typeface="Calibri" pitchFamily="1" charset="0"/>
              </a:rPr>
              <a:t>Faux </a:t>
            </a:r>
            <a:r>
              <a:rPr lang="fr-CA" sz="2000" dirty="0">
                <a:latin typeface="Calibri" pitchFamily="1" charset="0"/>
                <a:ea typeface="Calibri" pitchFamily="1" charset="0"/>
                <a:cs typeface="Calibri" pitchFamily="1" charset="0"/>
              </a:rPr>
              <a:t>: les fouilles à nu, l’impossibilité de se déplacer ou de s’exprimer librement, la perte de toute intimité, le fait de devoir cohabiter avec des gens qui sont incompatibles avec nous, d’être constamment sous surveillance, etc.</a:t>
            </a:r>
            <a:r>
              <a:rPr lang="fr-CA" sz="2000" dirty="0" smtClean="0">
                <a:latin typeface="Calibri" pitchFamily="1" charset="0"/>
                <a:ea typeface="Calibri" pitchFamily="1" charset="0"/>
                <a:cs typeface="Calibri" pitchFamily="1" charset="0"/>
              </a:rPr>
              <a:t> </a:t>
            </a:r>
          </a:p>
          <a:p>
            <a:pPr eaLnBrk="0" hangingPunct="0">
              <a:defRPr/>
            </a:pPr>
            <a:endParaRPr lang="en-CA" sz="2000" dirty="0">
              <a:ea typeface="Calibri" pitchFamily="1" charset="0"/>
              <a:cs typeface="Calibri" pitchFamily="1" charset="0"/>
            </a:endParaRPr>
          </a:p>
          <a:p>
            <a:pPr algn="just" eaLnBrk="0" hangingPunct="0">
              <a:defRPr/>
            </a:pPr>
            <a:r>
              <a:rPr lang="fr-CA" sz="2000" b="1" dirty="0">
                <a:latin typeface="Calibri" pitchFamily="1" charset="0"/>
                <a:ea typeface="Calibri" pitchFamily="1" charset="0"/>
                <a:cs typeface="Calibri" pitchFamily="1" charset="0"/>
              </a:rPr>
              <a:t>#2) Les détenus sont trop gâtés </a:t>
            </a:r>
            <a:endParaRPr lang="en-CA" sz="2000" dirty="0">
              <a:ea typeface="Calibri" pitchFamily="1" charset="0"/>
              <a:cs typeface="Calibri" pitchFamily="1" charset="0"/>
            </a:endParaRPr>
          </a:p>
          <a:p>
            <a:pPr algn="just" eaLnBrk="0" hangingPunct="0">
              <a:defRPr/>
            </a:pPr>
            <a:r>
              <a:rPr lang="fr-CA" sz="2000" b="1" u="sng" dirty="0">
                <a:latin typeface="Calibri" pitchFamily="1" charset="0"/>
                <a:ea typeface="Calibri" pitchFamily="1" charset="0"/>
                <a:cs typeface="Calibri" pitchFamily="1" charset="0"/>
              </a:rPr>
              <a:t>Faux</a:t>
            </a:r>
            <a:r>
              <a:rPr lang="fr-CA" sz="2000" dirty="0">
                <a:latin typeface="Calibri" pitchFamily="1" charset="0"/>
                <a:ea typeface="Calibri" pitchFamily="1" charset="0"/>
                <a:cs typeface="Calibri" pitchFamily="1" charset="0"/>
              </a:rPr>
              <a:t> : Il est vrai que les conditions de détention au Canada sont bien meilleures que celles dans d’autres pays. Il est également vrai que les détenus ont accès à des bibliothèques, des salles d’entraînement, des téléviseurs, des radios, </a:t>
            </a:r>
            <a:r>
              <a:rPr lang="fr-CA" sz="2000" dirty="0" smtClean="0">
                <a:latin typeface="Calibri" pitchFamily="1" charset="0"/>
                <a:ea typeface="Calibri" pitchFamily="1" charset="0"/>
                <a:cs typeface="Calibri" pitchFamily="1" charset="0"/>
              </a:rPr>
              <a:t>etc. Par </a:t>
            </a:r>
            <a:r>
              <a:rPr lang="fr-CA" sz="2000" dirty="0">
                <a:latin typeface="Calibri" pitchFamily="1" charset="0"/>
                <a:ea typeface="Calibri" pitchFamily="1" charset="0"/>
                <a:cs typeface="Calibri" pitchFamily="1" charset="0"/>
              </a:rPr>
              <a:t>contre, sans tout </a:t>
            </a:r>
            <a:r>
              <a:rPr lang="fr-CA" sz="2000" dirty="0" smtClean="0">
                <a:latin typeface="Calibri" pitchFamily="1" charset="0"/>
                <a:ea typeface="Calibri" pitchFamily="1" charset="0"/>
                <a:cs typeface="Calibri" pitchFamily="1" charset="0"/>
              </a:rPr>
              <a:t>ceci, </a:t>
            </a:r>
            <a:r>
              <a:rPr lang="fr-CA" sz="2000" dirty="0">
                <a:latin typeface="Calibri" pitchFamily="1" charset="0"/>
                <a:ea typeface="Calibri" pitchFamily="1" charset="0"/>
                <a:cs typeface="Calibri" pitchFamily="1" charset="0"/>
              </a:rPr>
              <a:t>les conséquences psychologiques de l’enfermement seraient catastrophiques, voire même irréversibles. </a:t>
            </a:r>
          </a:p>
          <a:p>
            <a:pPr algn="just" eaLnBrk="0" hangingPunct="0">
              <a:defRPr/>
            </a:pPr>
            <a:endParaRPr lang="fr-CA" sz="2000" dirty="0">
              <a:latin typeface="Calibri" pitchFamily="1" charset="0"/>
              <a:ea typeface="Calibri" pitchFamily="1" charset="0"/>
              <a:cs typeface="Calibri" pitchFamily="1" charset="0"/>
            </a:endParaRPr>
          </a:p>
          <a:p>
            <a:pPr algn="just" eaLnBrk="0" hangingPunct="0">
              <a:defRPr/>
            </a:pPr>
            <a:r>
              <a:rPr lang="fr-CA" sz="2000" dirty="0">
                <a:latin typeface="Calibri" pitchFamily="1" charset="0"/>
                <a:ea typeface="Calibri" pitchFamily="1" charset="0"/>
                <a:cs typeface="Calibri" pitchFamily="1" charset="0"/>
              </a:rPr>
              <a:t>Il faut garder en tête que les gens que l’on enferme reviendront ensuite dans la société et que les rendre fous ne servirait à rien</a:t>
            </a:r>
            <a:r>
              <a:rPr lang="fr-CA" sz="2000" dirty="0" smtClean="0">
                <a:latin typeface="Calibri" pitchFamily="1" charset="0"/>
                <a:ea typeface="Calibri" pitchFamily="1" charset="0"/>
                <a:cs typeface="Calibri" pitchFamily="1" charset="0"/>
              </a:rPr>
              <a:t>. </a:t>
            </a:r>
            <a:r>
              <a:rPr lang="fr-CA" sz="2000" dirty="0">
                <a:latin typeface="Calibri" pitchFamily="1" charset="0"/>
                <a:ea typeface="Calibri" pitchFamily="1" charset="0"/>
                <a:cs typeface="Calibri" pitchFamily="1" charset="0"/>
              </a:rPr>
              <a:t>Pourquoi affirme-t-on que les détenus qui ont posé des actes répréhensibles sont trop gâtés, alors que si un innocent est enfermé, on mentionne qu’il a vécu l’enfer ?</a:t>
            </a:r>
            <a:r>
              <a:rPr lang="fr-CA" sz="2000" dirty="0" smtClean="0">
                <a:latin typeface="Calibri" pitchFamily="1" charset="0"/>
                <a:ea typeface="Calibri" pitchFamily="1" charset="0"/>
                <a:cs typeface="Calibri" pitchFamily="1"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7">
                                            <p:bg/>
                                          </p:spTgt>
                                        </p:tgtEl>
                                        <p:attrNameLst>
                                          <p:attrName>style.visibility</p:attrName>
                                        </p:attrNameLst>
                                      </p:cBhvr>
                                      <p:to>
                                        <p:strVal val="visible"/>
                                      </p:to>
                                    </p:set>
                                    <p:animEffect transition="in" filter="fade">
                                      <p:cBhvr>
                                        <p:cTn id="7" dur="2000"/>
                                        <p:tgtEl>
                                          <p:spTgt spid="4097">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097">
                                            <p:txEl>
                                              <p:pRg st="0" end="0"/>
                                            </p:txEl>
                                          </p:spTgt>
                                        </p:tgtEl>
                                        <p:attrNameLst>
                                          <p:attrName>style.visibility</p:attrName>
                                        </p:attrNameLst>
                                      </p:cBhvr>
                                      <p:to>
                                        <p:strVal val="visible"/>
                                      </p:to>
                                    </p:set>
                                    <p:animEffect transition="in" filter="fade">
                                      <p:cBhvr>
                                        <p:cTn id="12" dur="2000"/>
                                        <p:tgtEl>
                                          <p:spTgt spid="409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97">
                                            <p:txEl>
                                              <p:pRg st="1" end="1"/>
                                            </p:txEl>
                                          </p:spTgt>
                                        </p:tgtEl>
                                        <p:attrNameLst>
                                          <p:attrName>style.visibility</p:attrName>
                                        </p:attrNameLst>
                                      </p:cBhvr>
                                      <p:to>
                                        <p:strVal val="visible"/>
                                      </p:to>
                                    </p:set>
                                    <p:animEffect transition="in" filter="fade">
                                      <p:cBhvr>
                                        <p:cTn id="17" dur="2000"/>
                                        <p:tgtEl>
                                          <p:spTgt spid="409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97">
                                            <p:txEl>
                                              <p:pRg st="3" end="3"/>
                                            </p:txEl>
                                          </p:spTgt>
                                        </p:tgtEl>
                                        <p:attrNameLst>
                                          <p:attrName>style.visibility</p:attrName>
                                        </p:attrNameLst>
                                      </p:cBhvr>
                                      <p:to>
                                        <p:strVal val="visible"/>
                                      </p:to>
                                    </p:set>
                                    <p:animEffect transition="in" filter="fade">
                                      <p:cBhvr>
                                        <p:cTn id="22" dur="2000"/>
                                        <p:tgtEl>
                                          <p:spTgt spid="409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097">
                                            <p:txEl>
                                              <p:pRg st="4" end="4"/>
                                            </p:txEl>
                                          </p:spTgt>
                                        </p:tgtEl>
                                        <p:attrNameLst>
                                          <p:attrName>style.visibility</p:attrName>
                                        </p:attrNameLst>
                                      </p:cBhvr>
                                      <p:to>
                                        <p:strVal val="visible"/>
                                      </p:to>
                                    </p:set>
                                    <p:animEffect transition="in" filter="fade">
                                      <p:cBhvr>
                                        <p:cTn id="27" dur="2000"/>
                                        <p:tgtEl>
                                          <p:spTgt spid="409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097">
                                            <p:txEl>
                                              <p:pRg st="6" end="6"/>
                                            </p:txEl>
                                          </p:spTgt>
                                        </p:tgtEl>
                                        <p:attrNameLst>
                                          <p:attrName>style.visibility</p:attrName>
                                        </p:attrNameLst>
                                      </p:cBhvr>
                                      <p:to>
                                        <p:strVal val="visible"/>
                                      </p:to>
                                    </p:set>
                                    <p:animEffect transition="in" filter="fade">
                                      <p:cBhvr>
                                        <p:cTn id="32" dur="2000"/>
                                        <p:tgtEl>
                                          <p:spTgt spid="409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re 1"/>
          <p:cNvSpPr>
            <a:spLocks noGrp="1"/>
          </p:cNvSpPr>
          <p:nvPr>
            <p:ph type="title"/>
          </p:nvPr>
        </p:nvSpPr>
        <p:spPr>
          <a:xfrm>
            <a:off x="457200" y="274638"/>
            <a:ext cx="8229600" cy="706437"/>
          </a:xfrm>
          <a:solidFill>
            <a:srgbClr val="8EB4E3"/>
          </a:solidFill>
        </p:spPr>
        <p:txBody>
          <a:bodyPr/>
          <a:lstStyle/>
          <a:p>
            <a:r>
              <a:rPr lang="en-CA" sz="2800" b="1" dirty="0" err="1">
                <a:latin typeface="Batik Regular" charset="0"/>
                <a:ea typeface="ＭＳ Ｐゴシック" pitchFamily="1" charset="-128"/>
                <a:cs typeface="ＭＳ Ｐゴシック" pitchFamily="1" charset="-128"/>
              </a:rPr>
              <a:t>Mythes</a:t>
            </a:r>
            <a:r>
              <a:rPr lang="en-CA" sz="2800" b="1" dirty="0">
                <a:latin typeface="Batik Regular" charset="0"/>
                <a:ea typeface="ＭＳ Ｐゴシック" pitchFamily="1" charset="-128"/>
                <a:cs typeface="ＭＳ Ｐゴシック" pitchFamily="1" charset="-128"/>
              </a:rPr>
              <a:t> et </a:t>
            </a:r>
            <a:r>
              <a:rPr lang="en-CA" sz="2800" b="1" dirty="0" err="1">
                <a:latin typeface="Batik Regular" charset="0"/>
                <a:ea typeface="ＭＳ Ｐゴシック" pitchFamily="1" charset="-128"/>
                <a:cs typeface="ＭＳ Ｐゴシック" pitchFamily="1" charset="-128"/>
              </a:rPr>
              <a:t>réalité</a:t>
            </a:r>
            <a:r>
              <a:rPr lang="en-CA" sz="2800" b="1" dirty="0">
                <a:latin typeface="Batik Regular" charset="0"/>
                <a:ea typeface="ＭＳ Ｐゴシック" pitchFamily="1" charset="-128"/>
                <a:cs typeface="ＭＳ Ｐゴシック" pitchFamily="1" charset="-128"/>
              </a:rPr>
              <a:t> (suite)</a:t>
            </a:r>
            <a:endParaRPr lang="fr-FR" sz="2800" dirty="0">
              <a:latin typeface="Calibri" pitchFamily="1" charset="0"/>
              <a:ea typeface="ＭＳ Ｐゴシック" pitchFamily="1" charset="-128"/>
              <a:cs typeface="ＭＳ Ｐゴシック" pitchFamily="1" charset="-128"/>
            </a:endParaRPr>
          </a:p>
        </p:txBody>
      </p:sp>
      <p:sp>
        <p:nvSpPr>
          <p:cNvPr id="3" name="Espace réservé du contenu 2"/>
          <p:cNvSpPr>
            <a:spLocks noGrp="1"/>
          </p:cNvSpPr>
          <p:nvPr>
            <p:ph idx="1"/>
          </p:nvPr>
        </p:nvSpPr>
        <p:spPr>
          <a:xfrm>
            <a:off x="457200" y="1052513"/>
            <a:ext cx="8229600" cy="5451334"/>
          </a:xfrm>
          <a:solidFill>
            <a:schemeClr val="accent3">
              <a:lumMod val="20000"/>
              <a:lumOff val="80000"/>
            </a:schemeClr>
          </a:solidFill>
        </p:spPr>
        <p:txBody>
          <a:bodyPr>
            <a:normAutofit fontScale="92500" lnSpcReduction="10000"/>
          </a:bodyPr>
          <a:lstStyle/>
          <a:p>
            <a:pPr marL="0" indent="0" algn="just">
              <a:buFontTx/>
              <a:buNone/>
              <a:defRPr/>
            </a:pPr>
            <a:r>
              <a:rPr lang="fr-CA" sz="2000" b="1" dirty="0">
                <a:latin typeface="Calibri" pitchFamily="1" charset="0"/>
                <a:ea typeface="Calibri" pitchFamily="1" charset="0"/>
              </a:rPr>
              <a:t>#3) Les détenus sont tous habillés et coiffés de la même manière </a:t>
            </a:r>
            <a:endParaRPr lang="en-CA" sz="2000" dirty="0">
              <a:ea typeface="Calibri" pitchFamily="1" charset="0"/>
            </a:endParaRPr>
          </a:p>
          <a:p>
            <a:pPr marL="0" indent="0" algn="just">
              <a:defRPr/>
            </a:pPr>
            <a:r>
              <a:rPr lang="fr-CA" sz="2000" b="1" u="sng" dirty="0">
                <a:latin typeface="Calibri" pitchFamily="1" charset="0"/>
                <a:ea typeface="Calibri" pitchFamily="1" charset="0"/>
              </a:rPr>
              <a:t>Faux </a:t>
            </a:r>
            <a:r>
              <a:rPr lang="fr-CA" sz="2000" dirty="0">
                <a:latin typeface="Calibri" pitchFamily="1" charset="0"/>
                <a:ea typeface="Calibri" pitchFamily="1" charset="0"/>
              </a:rPr>
              <a:t>: Les détenus canadiens ne porte pas la fameuse tenue orange que l’on voit dans les films américains. Ils sont habillés de la même manière que </a:t>
            </a:r>
            <a:r>
              <a:rPr lang="fr-CA" sz="2000" dirty="0" smtClean="0">
                <a:latin typeface="Calibri" pitchFamily="1" charset="0"/>
                <a:ea typeface="Calibri" pitchFamily="1" charset="0"/>
              </a:rPr>
              <a:t>nous. </a:t>
            </a:r>
            <a:r>
              <a:rPr lang="fr-CA" sz="2000" dirty="0">
                <a:latin typeface="Calibri" pitchFamily="1" charset="0"/>
                <a:ea typeface="Calibri" pitchFamily="1" charset="0"/>
              </a:rPr>
              <a:t>Ils n’ont pas non plus tous la tête </a:t>
            </a:r>
            <a:r>
              <a:rPr lang="fr-CA" sz="2000" dirty="0" smtClean="0">
                <a:latin typeface="Calibri" pitchFamily="1" charset="0"/>
                <a:ea typeface="Calibri" pitchFamily="1" charset="0"/>
              </a:rPr>
              <a:t>rasée ou une coupe de cheveux spécifique.</a:t>
            </a:r>
            <a:endParaRPr lang="fr-CA" sz="2000" b="1" dirty="0" smtClean="0">
              <a:latin typeface="Calibri" pitchFamily="1" charset="0"/>
              <a:ea typeface="Calibri" pitchFamily="1" charset="0"/>
            </a:endParaRPr>
          </a:p>
          <a:p>
            <a:pPr marL="0" indent="0" algn="just">
              <a:defRPr/>
            </a:pPr>
            <a:endParaRPr lang="fr-CA" sz="2000" b="1" dirty="0">
              <a:latin typeface="Calibri" pitchFamily="1" charset="0"/>
              <a:ea typeface="Calibri" pitchFamily="1" charset="0"/>
            </a:endParaRPr>
          </a:p>
          <a:p>
            <a:pPr marL="0" indent="0" algn="just">
              <a:buFontTx/>
              <a:buNone/>
              <a:defRPr/>
            </a:pPr>
            <a:r>
              <a:rPr lang="fr-CA" sz="2000" b="1" dirty="0">
                <a:latin typeface="Calibri" pitchFamily="1" charset="0"/>
                <a:ea typeface="Calibri" pitchFamily="1" charset="0"/>
              </a:rPr>
              <a:t>#4) Les détenus sont tous violents </a:t>
            </a:r>
            <a:endParaRPr lang="en-CA" sz="2000" dirty="0">
              <a:latin typeface="Calibri" pitchFamily="1" charset="0"/>
              <a:ea typeface="Calibri" pitchFamily="1" charset="0"/>
            </a:endParaRPr>
          </a:p>
          <a:p>
            <a:pPr marL="0" indent="0" algn="just">
              <a:defRPr/>
            </a:pPr>
            <a:r>
              <a:rPr lang="fr-CA" sz="2000" b="1" u="sng" dirty="0">
                <a:latin typeface="Calibri" pitchFamily="1" charset="0"/>
                <a:ea typeface="Calibri" pitchFamily="1" charset="0"/>
              </a:rPr>
              <a:t>Faux</a:t>
            </a:r>
            <a:r>
              <a:rPr lang="fr-CA" sz="2000" dirty="0">
                <a:latin typeface="Calibri" pitchFamily="1" charset="0"/>
                <a:ea typeface="Calibri" pitchFamily="1" charset="0"/>
              </a:rPr>
              <a:t> : Évidemment la violence fait partie intégrante du système correctionnel. Elle est davantage présente et perceptible que dans la société. Le contexte et les contraintes de l’enfermement favorisent cette violence tant entre détenus, qu’entre  gardiens et détenus ou même entre gardiens. </a:t>
            </a:r>
            <a:r>
              <a:rPr lang="fr-CA" sz="2000" dirty="0">
                <a:solidFill>
                  <a:srgbClr val="FF0000"/>
                </a:solidFill>
                <a:latin typeface="Calibri" pitchFamily="1" charset="0"/>
                <a:ea typeface="Calibri" pitchFamily="1" charset="0"/>
              </a:rPr>
              <a:t>Mais cela ne signifie pas que </a:t>
            </a:r>
            <a:r>
              <a:rPr lang="fr-CA" sz="2000" i="1" dirty="0">
                <a:solidFill>
                  <a:srgbClr val="FF0000"/>
                </a:solidFill>
                <a:latin typeface="Calibri" pitchFamily="1" charset="0"/>
                <a:ea typeface="Calibri" pitchFamily="1" charset="0"/>
              </a:rPr>
              <a:t>tous</a:t>
            </a:r>
            <a:r>
              <a:rPr lang="fr-CA" sz="2000" dirty="0">
                <a:solidFill>
                  <a:srgbClr val="FF0000"/>
                </a:solidFill>
                <a:latin typeface="Calibri" pitchFamily="1" charset="0"/>
                <a:ea typeface="Calibri" pitchFamily="1" charset="0"/>
              </a:rPr>
              <a:t> les détenus sont </a:t>
            </a:r>
            <a:r>
              <a:rPr lang="fr-CA" sz="2000" dirty="0" smtClean="0">
                <a:solidFill>
                  <a:srgbClr val="FF0000"/>
                </a:solidFill>
                <a:latin typeface="Calibri" pitchFamily="1" charset="0"/>
                <a:ea typeface="Calibri" pitchFamily="1" charset="0"/>
              </a:rPr>
              <a:t>violents; c’est </a:t>
            </a:r>
            <a:r>
              <a:rPr lang="fr-CA" sz="2000" dirty="0">
                <a:solidFill>
                  <a:srgbClr val="FF0000"/>
                </a:solidFill>
                <a:latin typeface="Calibri" pitchFamily="1" charset="0"/>
                <a:ea typeface="Calibri" pitchFamily="1" charset="0"/>
              </a:rPr>
              <a:t>souvent la situation qui rend les gens violents et non les gens qui sont violents </a:t>
            </a:r>
            <a:r>
              <a:rPr lang="fr-CA" sz="2000" i="1" dirty="0">
                <a:solidFill>
                  <a:srgbClr val="FF0000"/>
                </a:solidFill>
                <a:latin typeface="Calibri" pitchFamily="1" charset="0"/>
                <a:ea typeface="Calibri" pitchFamily="1" charset="0"/>
              </a:rPr>
              <a:t>en soi</a:t>
            </a:r>
            <a:r>
              <a:rPr lang="fr-CA" sz="2000" dirty="0">
                <a:solidFill>
                  <a:srgbClr val="FF0000"/>
                </a:solidFill>
                <a:latin typeface="Calibri" pitchFamily="1" charset="0"/>
                <a:ea typeface="Calibri" pitchFamily="1" charset="0"/>
              </a:rPr>
              <a:t>.  </a:t>
            </a:r>
          </a:p>
          <a:p>
            <a:pPr marL="0" indent="0" algn="just">
              <a:defRPr/>
            </a:pPr>
            <a:endParaRPr lang="fr-CA" sz="2000" dirty="0">
              <a:latin typeface="Calibri" pitchFamily="1" charset="0"/>
              <a:ea typeface="Calibri" pitchFamily="1" charset="0"/>
            </a:endParaRPr>
          </a:p>
          <a:p>
            <a:pPr marL="0" indent="0" algn="just">
              <a:buFontTx/>
              <a:buNone/>
              <a:defRPr/>
            </a:pPr>
            <a:r>
              <a:rPr lang="fr-CA" sz="2000" b="1" dirty="0">
                <a:latin typeface="Calibri" pitchFamily="1" charset="0"/>
                <a:ea typeface="Calibri" pitchFamily="1" charset="0"/>
              </a:rPr>
              <a:t>#5) Les relations entre gardiens et détenus sont très mauvaises</a:t>
            </a:r>
          </a:p>
          <a:p>
            <a:pPr marL="0" indent="0" algn="just">
              <a:defRPr/>
            </a:pPr>
            <a:r>
              <a:rPr lang="fr-CA" sz="2000" b="1" u="sng" dirty="0">
                <a:latin typeface="Calibri" pitchFamily="1" charset="0"/>
                <a:ea typeface="Calibri" pitchFamily="1" charset="0"/>
              </a:rPr>
              <a:t>Faux</a:t>
            </a:r>
            <a:r>
              <a:rPr lang="fr-CA" sz="2000" dirty="0">
                <a:latin typeface="Calibri" pitchFamily="1" charset="0"/>
                <a:ea typeface="Calibri" pitchFamily="1" charset="0"/>
              </a:rPr>
              <a:t> : Tout divise les deux groupes et les relations sont parfois tendues et difficiles. Pourtant, malgré ce que l’on peut croire, de manière générale, le relations sont plutôt correctes et teintées de respect parce que les deux groupes sont dépendants l’un de l’autre.</a:t>
            </a:r>
            <a:r>
              <a:rPr lang="fr-CA" sz="2000" dirty="0" smtClean="0">
                <a:latin typeface="Calibri" pitchFamily="1" charset="0"/>
                <a:ea typeface="Calibri" pitchFamily="1" charset="0"/>
              </a:rPr>
              <a:t> </a:t>
            </a:r>
          </a:p>
          <a:p>
            <a:pPr marL="0" indent="0">
              <a:defRPr/>
            </a:pPr>
            <a:endParaRPr lang="fr-FR" sz="1600" dirty="0">
              <a:latin typeface="Calibri" pitchFamily="1" charset="0"/>
              <a:ea typeface="Calibri" pitchFamily="1"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Title 7"/>
          <p:cNvSpPr>
            <a:spLocks noGrp="1"/>
          </p:cNvSpPr>
          <p:nvPr>
            <p:ph type="title"/>
          </p:nvPr>
        </p:nvSpPr>
        <p:spPr>
          <a:xfrm>
            <a:off x="428625" y="0"/>
            <a:ext cx="8229600" cy="1143000"/>
          </a:xfrm>
          <a:solidFill>
            <a:srgbClr val="8EB4E3"/>
          </a:solidFill>
        </p:spPr>
        <p:txBody>
          <a:bodyPr/>
          <a:lstStyle/>
          <a:p>
            <a:pPr eaLnBrk="1" hangingPunct="1"/>
            <a:r>
              <a:rPr lang="en-CA" sz="3600" b="1" dirty="0" err="1">
                <a:latin typeface="Batik Regular" charset="0"/>
                <a:ea typeface="ＭＳ Ｐゴシック" pitchFamily="1" charset="-128"/>
                <a:cs typeface="ＭＳ Ｐゴシック" pitchFamily="1" charset="-128"/>
              </a:rPr>
              <a:t>Deux</a:t>
            </a:r>
            <a:r>
              <a:rPr lang="en-CA" sz="3600" b="1" dirty="0">
                <a:latin typeface="Batik Regular" charset="0"/>
                <a:ea typeface="ＭＳ Ｐゴシック" pitchFamily="1" charset="-128"/>
                <a:cs typeface="ＭＳ Ｐゴシック" pitchFamily="1" charset="-128"/>
              </a:rPr>
              <a:t> types </a:t>
            </a:r>
            <a:r>
              <a:rPr lang="en-CA" sz="3600" b="1" dirty="0" err="1">
                <a:latin typeface="Batik Regular" charset="0"/>
                <a:ea typeface="ＭＳ Ｐゴシック" pitchFamily="1" charset="-128"/>
                <a:cs typeface="ＭＳ Ｐゴシック" pitchFamily="1" charset="-128"/>
              </a:rPr>
              <a:t>d’établissements</a:t>
            </a:r>
            <a:endParaRPr lang="en-CA" sz="3600" b="1" dirty="0">
              <a:latin typeface="Batik Regular" charset="0"/>
              <a:ea typeface="ＭＳ Ｐゴシック" pitchFamily="1" charset="-128"/>
              <a:cs typeface="ＭＳ Ｐゴシック" pitchFamily="1" charset="-128"/>
            </a:endParaRPr>
          </a:p>
        </p:txBody>
      </p:sp>
      <p:sp>
        <p:nvSpPr>
          <p:cNvPr id="9" name="Text Placeholder 8"/>
          <p:cNvSpPr>
            <a:spLocks noGrp="1"/>
          </p:cNvSpPr>
          <p:nvPr>
            <p:ph type="body" idx="1"/>
          </p:nvPr>
        </p:nvSpPr>
        <p:spPr>
          <a:xfrm>
            <a:off x="428625" y="1282700"/>
            <a:ext cx="4040188" cy="452130"/>
          </a:xfrm>
          <a:solidFill>
            <a:schemeClr val="accent3">
              <a:lumMod val="20000"/>
              <a:lumOff val="80000"/>
            </a:schemeClr>
          </a:solidFill>
        </p:spPr>
        <p:txBody>
          <a:bodyPr rtlCol="0">
            <a:normAutofit lnSpcReduction="10000"/>
          </a:bodyPr>
          <a:lstStyle/>
          <a:p>
            <a:pPr algn="ctr" eaLnBrk="1" fontAlgn="auto" hangingPunct="1">
              <a:spcAft>
                <a:spcPts val="0"/>
              </a:spcAft>
              <a:buFont typeface="Arial" pitchFamily="34" charset="0"/>
              <a:buNone/>
              <a:defRPr/>
            </a:pPr>
            <a:r>
              <a:rPr lang="en-CA" dirty="0" smtClean="0">
                <a:ea typeface="+mn-ea"/>
                <a:cs typeface="+mn-cs"/>
              </a:rPr>
              <a:t>Prisons</a:t>
            </a:r>
            <a:endParaRPr lang="en-CA" dirty="0">
              <a:ea typeface="+mn-ea"/>
              <a:cs typeface="+mn-cs"/>
            </a:endParaRPr>
          </a:p>
        </p:txBody>
      </p:sp>
      <p:sp>
        <p:nvSpPr>
          <p:cNvPr id="10" name="Content Placeholder 9"/>
          <p:cNvSpPr>
            <a:spLocks noGrp="1"/>
          </p:cNvSpPr>
          <p:nvPr>
            <p:ph sz="half" idx="2"/>
          </p:nvPr>
        </p:nvSpPr>
        <p:spPr>
          <a:xfrm>
            <a:off x="428625" y="1967172"/>
            <a:ext cx="4040188" cy="4646867"/>
          </a:xfrm>
          <a:solidFill>
            <a:schemeClr val="accent3">
              <a:lumMod val="20000"/>
              <a:lumOff val="80000"/>
            </a:schemeClr>
          </a:solidFill>
        </p:spPr>
        <p:txBody>
          <a:bodyPr/>
          <a:lstStyle/>
          <a:p>
            <a:pPr eaLnBrk="1" hangingPunct="1">
              <a:defRPr/>
            </a:pPr>
            <a:r>
              <a:rPr lang="fr-FR" sz="1900" dirty="0" smtClean="0">
                <a:latin typeface="Calibri" pitchFamily="1" charset="0"/>
                <a:ea typeface="ＭＳ Ｐゴシック" pitchFamily="1" charset="-128"/>
                <a:cs typeface="ＭＳ Ｐゴシック" pitchFamily="1" charset="-128"/>
              </a:rPr>
              <a:t>Sous responsabilité provinciale</a:t>
            </a:r>
          </a:p>
          <a:p>
            <a:pPr eaLnBrk="1" hangingPunct="1">
              <a:defRPr/>
            </a:pPr>
            <a:r>
              <a:rPr lang="fr-FR" sz="1900" dirty="0" smtClean="0">
                <a:latin typeface="Calibri" pitchFamily="1" charset="0"/>
                <a:ea typeface="ＭＳ Ｐゴシック" pitchFamily="1" charset="-128"/>
                <a:cs typeface="ＭＳ Ｐゴシック" pitchFamily="1" charset="-128"/>
              </a:rPr>
              <a:t>Peines de deux ans moins 1 jour</a:t>
            </a:r>
          </a:p>
          <a:p>
            <a:pPr eaLnBrk="1" hangingPunct="1">
              <a:defRPr/>
            </a:pPr>
            <a:r>
              <a:rPr lang="fr-FR" sz="1900" dirty="0" smtClean="0">
                <a:latin typeface="Calibri" pitchFamily="1" charset="0"/>
                <a:ea typeface="ＭＳ Ｐゴシック" pitchFamily="1" charset="-128"/>
                <a:cs typeface="ＭＳ Ｐゴシック" pitchFamily="1" charset="-128"/>
              </a:rPr>
              <a:t>Prévenus et sentenciés</a:t>
            </a:r>
          </a:p>
          <a:p>
            <a:pPr eaLnBrk="1" hangingPunct="1">
              <a:defRPr/>
            </a:pPr>
            <a:r>
              <a:rPr lang="fr-FR" sz="1900" dirty="0" smtClean="0">
                <a:latin typeface="Calibri" pitchFamily="1" charset="0"/>
                <a:ea typeface="ＭＳ Ｐゴシック" pitchFamily="1" charset="-128"/>
                <a:cs typeface="ＭＳ Ｐゴシック" pitchFamily="1" charset="-128"/>
              </a:rPr>
              <a:t>Population : itinérants, prostituées, </a:t>
            </a:r>
            <a:r>
              <a:rPr lang="fr-FR" sz="1900" dirty="0" err="1" smtClean="0">
                <a:latin typeface="Calibri" pitchFamily="1" charset="0"/>
                <a:ea typeface="ＭＳ Ｐゴシック" pitchFamily="1" charset="-128"/>
                <a:cs typeface="ＭＳ Ｐゴシック" pitchFamily="1" charset="-128"/>
              </a:rPr>
              <a:t>non-payeurs</a:t>
            </a:r>
            <a:r>
              <a:rPr lang="fr-FR" sz="1900" dirty="0" smtClean="0">
                <a:latin typeface="Calibri" pitchFamily="1" charset="0"/>
                <a:ea typeface="ＭＳ Ｐゴシック" pitchFamily="1" charset="-128"/>
                <a:cs typeface="ＭＳ Ｐゴシック" pitchFamily="1" charset="-128"/>
              </a:rPr>
              <a:t> d’amende, etc. </a:t>
            </a:r>
          </a:p>
          <a:p>
            <a:pPr eaLnBrk="1" hangingPunct="1">
              <a:defRPr/>
            </a:pPr>
            <a:r>
              <a:rPr lang="fr-FR" sz="1900" dirty="0" smtClean="0">
                <a:latin typeface="Calibri" pitchFamily="1" charset="0"/>
                <a:ea typeface="ＭＳ Ｐゴシック" pitchFamily="1" charset="-128"/>
                <a:cs typeface="ＭＳ Ｐゴシック" pitchFamily="1" charset="-128"/>
              </a:rPr>
              <a:t>21 au Québec et 31 en Ontario (centres correctionnels, prisons, centres de détention, centres de traitement)</a:t>
            </a:r>
          </a:p>
          <a:p>
            <a:pPr eaLnBrk="1" hangingPunct="1">
              <a:defRPr/>
            </a:pPr>
            <a:r>
              <a:rPr lang="fr-FR" sz="1900" dirty="0" smtClean="0">
                <a:latin typeface="Calibri" pitchFamily="1" charset="0"/>
                <a:ea typeface="ＭＳ Ｐゴシック" pitchFamily="1" charset="-128"/>
                <a:cs typeface="ＭＳ Ｐゴシック" pitchFamily="1" charset="-128"/>
              </a:rPr>
              <a:t>39 527 admissions en 2006-2007 au Québec </a:t>
            </a:r>
          </a:p>
          <a:p>
            <a:pPr eaLnBrk="1" hangingPunct="1">
              <a:defRPr/>
            </a:pPr>
            <a:r>
              <a:rPr lang="fr-FR" sz="1900" dirty="0" smtClean="0">
                <a:latin typeface="Calibri" pitchFamily="1" charset="0"/>
                <a:ea typeface="ＭＳ Ｐゴシック" pitchFamily="1" charset="-128"/>
                <a:cs typeface="ＭＳ Ｐゴシック" pitchFamily="1" charset="-128"/>
              </a:rPr>
              <a:t>Peu de programmes</a:t>
            </a:r>
          </a:p>
          <a:p>
            <a:pPr eaLnBrk="1" hangingPunct="1">
              <a:defRPr/>
            </a:pPr>
            <a:r>
              <a:rPr lang="fr-FR" sz="1900" dirty="0" smtClean="0">
                <a:latin typeface="Calibri" pitchFamily="1" charset="0"/>
                <a:ea typeface="ＭＳ Ｐゴシック" pitchFamily="1" charset="-128"/>
                <a:cs typeface="ＭＳ Ｐゴシック" pitchFamily="1" charset="-128"/>
              </a:rPr>
              <a:t>Problème de surpopulation</a:t>
            </a:r>
          </a:p>
          <a:p>
            <a:pPr eaLnBrk="1" hangingPunct="1">
              <a:defRPr/>
            </a:pPr>
            <a:endParaRPr lang="en-CA" sz="1600" dirty="0" smtClean="0">
              <a:latin typeface="Calibri" pitchFamily="1" charset="0"/>
              <a:ea typeface="ＭＳ Ｐゴシック" pitchFamily="1" charset="-128"/>
              <a:cs typeface="ＭＳ Ｐゴシック" pitchFamily="1" charset="-128"/>
            </a:endParaRPr>
          </a:p>
          <a:p>
            <a:pPr eaLnBrk="1" hangingPunct="1">
              <a:defRPr/>
            </a:pPr>
            <a:endParaRPr lang="en-CA" sz="2000" dirty="0">
              <a:latin typeface="Calibri" pitchFamily="1" charset="0"/>
              <a:ea typeface="ＭＳ Ｐゴシック" pitchFamily="1" charset="-128"/>
              <a:cs typeface="ＭＳ Ｐゴシック" pitchFamily="1" charset="-128"/>
            </a:endParaRPr>
          </a:p>
          <a:p>
            <a:pPr eaLnBrk="1" hangingPunct="1">
              <a:defRPr/>
            </a:pPr>
            <a:endParaRPr lang="en-CA" sz="2000" dirty="0">
              <a:latin typeface="Calibri" pitchFamily="1" charset="0"/>
              <a:ea typeface="ＭＳ Ｐゴシック" pitchFamily="1" charset="-128"/>
              <a:cs typeface="ＭＳ Ｐゴシック" pitchFamily="1" charset="-128"/>
            </a:endParaRPr>
          </a:p>
        </p:txBody>
      </p:sp>
      <p:sp>
        <p:nvSpPr>
          <p:cNvPr id="11" name="Text Placeholder 10"/>
          <p:cNvSpPr>
            <a:spLocks noGrp="1"/>
          </p:cNvSpPr>
          <p:nvPr>
            <p:ph type="body" sz="quarter" idx="3"/>
          </p:nvPr>
        </p:nvSpPr>
        <p:spPr>
          <a:xfrm>
            <a:off x="4857750" y="1282700"/>
            <a:ext cx="4041775" cy="452130"/>
          </a:xfrm>
          <a:solidFill>
            <a:schemeClr val="accent3">
              <a:lumMod val="20000"/>
              <a:lumOff val="80000"/>
            </a:schemeClr>
          </a:solidFill>
        </p:spPr>
        <p:txBody>
          <a:bodyPr>
            <a:normAutofit/>
          </a:bodyPr>
          <a:lstStyle/>
          <a:p>
            <a:pPr algn="ctr" eaLnBrk="1" hangingPunct="1">
              <a:lnSpc>
                <a:spcPct val="90000"/>
              </a:lnSpc>
              <a:defRPr/>
            </a:pPr>
            <a:r>
              <a:rPr lang="fr-FR" dirty="0" smtClean="0">
                <a:latin typeface="Calibri" charset="0"/>
                <a:cs typeface="+mn-cs"/>
              </a:rPr>
              <a:t>Pénitenciers </a:t>
            </a:r>
            <a:endParaRPr lang="fr-FR" dirty="0">
              <a:latin typeface="Calibri" charset="0"/>
              <a:cs typeface="+mn-cs"/>
            </a:endParaRPr>
          </a:p>
        </p:txBody>
      </p:sp>
      <p:sp>
        <p:nvSpPr>
          <p:cNvPr id="12" name="Content Placeholder 11"/>
          <p:cNvSpPr>
            <a:spLocks noGrp="1"/>
          </p:cNvSpPr>
          <p:nvPr>
            <p:ph sz="quarter" idx="4"/>
          </p:nvPr>
        </p:nvSpPr>
        <p:spPr>
          <a:xfrm>
            <a:off x="4857750" y="1967172"/>
            <a:ext cx="4041775" cy="4646867"/>
          </a:xfrm>
          <a:solidFill>
            <a:schemeClr val="accent3">
              <a:lumMod val="20000"/>
              <a:lumOff val="80000"/>
            </a:schemeClr>
          </a:solidFill>
        </p:spPr>
        <p:txBody>
          <a:bodyPr>
            <a:normAutofit/>
          </a:bodyPr>
          <a:lstStyle/>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Sous responsabilité fédérale </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Peines de deux ans et plus</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Seulement des sentenciés</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Population: homicides, braquages, agressions sexuelles aggravées, trafic de drogue, pédophilie, etc.  </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54 au Canada, dont 13 au Québec et 12 en Ontario </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En 2008-2009, 22 749 individus étaient sous la responsabilité des Services Correctionnels canadiens, dont  13 286 en détention.</a:t>
            </a:r>
          </a:p>
          <a:p>
            <a:pPr eaLnBrk="1" hangingPunct="1">
              <a:lnSpc>
                <a:spcPct val="90000"/>
              </a:lnSpc>
              <a:defRPr/>
            </a:pPr>
            <a:endParaRPr lang="fr-FR" sz="2000" dirty="0">
              <a:latin typeface="Calibri" pitchFamily="1" charset="0"/>
              <a:ea typeface="ＭＳ Ｐゴシック" pitchFamily="1" charset="-128"/>
              <a:cs typeface="ＭＳ Ｐゴシック" pitchFamily="1" charset="-128"/>
            </a:endParaRPr>
          </a:p>
        </p:txBody>
      </p:sp>
      <p:sp>
        <p:nvSpPr>
          <p:cNvPr id="15" name="TextBox 14"/>
          <p:cNvSpPr txBox="1"/>
          <p:nvPr/>
        </p:nvSpPr>
        <p:spPr>
          <a:xfrm>
            <a:off x="4578350" y="5857875"/>
            <a:ext cx="184150" cy="254000"/>
          </a:xfrm>
          <a:prstGeom prst="rect">
            <a:avLst/>
          </a:prstGeom>
          <a:noFill/>
        </p:spPr>
        <p:txBody>
          <a:bodyPr wrap="none">
            <a:spAutoFit/>
          </a:bodyPr>
          <a:lstStyle/>
          <a:p>
            <a:pPr algn="ctr" fontAlgn="auto">
              <a:spcBef>
                <a:spcPts val="0"/>
              </a:spcBef>
              <a:spcAft>
                <a:spcPts val="0"/>
              </a:spcAft>
              <a:defRPr/>
            </a:pPr>
            <a:endParaRPr lang="en-CA" sz="1050" dirty="0">
              <a:solidFill>
                <a:schemeClr val="bg2">
                  <a:lumMod val="10000"/>
                </a:schemeClr>
              </a:solidFill>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bg/>
                                          </p:spTgt>
                                        </p:tgtEl>
                                        <p:attrNameLst>
                                          <p:attrName>style.visibility</p:attrName>
                                        </p:attrNameLst>
                                      </p:cBhvr>
                                      <p:to>
                                        <p:strVal val="visible"/>
                                      </p:to>
                                    </p:set>
                                    <p:anim calcmode="lin" valueType="num">
                                      <p:cBhvr additive="base">
                                        <p:cTn id="7"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0">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 calcmode="lin" valueType="num">
                                      <p:cBhvr additive="base">
                                        <p:cTn id="15"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 calcmode="lin" valueType="num">
                                      <p:cBhvr additive="base">
                                        <p:cTn id="23"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 calcmode="lin" valueType="num">
                                      <p:cBhvr additive="base">
                                        <p:cTn id="27"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xEl>
                                              <p:pRg st="5" end="5"/>
                                            </p:txEl>
                                          </p:spTgt>
                                        </p:tgtEl>
                                        <p:attrNameLst>
                                          <p:attrName>style.visibility</p:attrName>
                                        </p:attrNameLst>
                                      </p:cBhvr>
                                      <p:to>
                                        <p:strVal val="visible"/>
                                      </p:to>
                                    </p:set>
                                    <p:anim calcmode="lin" valueType="num">
                                      <p:cBhvr additive="base">
                                        <p:cTn id="31"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 calcmode="lin" valueType="num">
                                      <p:cBhvr additive="base">
                                        <p:cTn id="35"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xEl>
                                              <p:pRg st="7" end="7"/>
                                            </p:txEl>
                                          </p:spTgt>
                                        </p:tgtEl>
                                        <p:attrNameLst>
                                          <p:attrName>style.visibility</p:attrName>
                                        </p:attrNameLst>
                                      </p:cBhvr>
                                      <p:to>
                                        <p:strVal val="visible"/>
                                      </p:to>
                                    </p:set>
                                    <p:anim calcmode="lin" valueType="num">
                                      <p:cBhvr additive="base">
                                        <p:cTn id="39"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2">
                                            <p:bg/>
                                          </p:spTgt>
                                        </p:tgtEl>
                                        <p:attrNameLst>
                                          <p:attrName>style.visibility</p:attrName>
                                        </p:attrNameLst>
                                      </p:cBhvr>
                                      <p:to>
                                        <p:strVal val="visible"/>
                                      </p:to>
                                    </p:set>
                                    <p:animEffect transition="in" filter="wipe(down)">
                                      <p:cBhvr>
                                        <p:cTn id="45" dur="500"/>
                                        <p:tgtEl>
                                          <p:spTgt spid="12">
                                            <p:bg/>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2">
                                            <p:txEl>
                                              <p:pRg st="0" end="0"/>
                                            </p:txEl>
                                          </p:spTgt>
                                        </p:tgtEl>
                                        <p:attrNameLst>
                                          <p:attrName>style.visibility</p:attrName>
                                        </p:attrNameLst>
                                      </p:cBhvr>
                                      <p:to>
                                        <p:strVal val="visible"/>
                                      </p:to>
                                    </p:set>
                                    <p:animEffect transition="in" filter="wipe(down)">
                                      <p:cBhvr>
                                        <p:cTn id="48" dur="500"/>
                                        <p:tgtEl>
                                          <p:spTgt spid="12">
                                            <p:txEl>
                                              <p:pRg st="0" end="0"/>
                                            </p:tx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2">
                                            <p:txEl>
                                              <p:pRg st="1" end="1"/>
                                            </p:txEl>
                                          </p:spTgt>
                                        </p:tgtEl>
                                        <p:attrNameLst>
                                          <p:attrName>style.visibility</p:attrName>
                                        </p:attrNameLst>
                                      </p:cBhvr>
                                      <p:to>
                                        <p:strVal val="visible"/>
                                      </p:to>
                                    </p:set>
                                    <p:animEffect transition="in" filter="wipe(down)">
                                      <p:cBhvr>
                                        <p:cTn id="51" dur="500"/>
                                        <p:tgtEl>
                                          <p:spTgt spid="12">
                                            <p:txEl>
                                              <p:pRg st="1" end="1"/>
                                            </p:txEl>
                                          </p:spTgt>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2">
                                            <p:txEl>
                                              <p:pRg st="2" end="2"/>
                                            </p:txEl>
                                          </p:spTgt>
                                        </p:tgtEl>
                                        <p:attrNameLst>
                                          <p:attrName>style.visibility</p:attrName>
                                        </p:attrNameLst>
                                      </p:cBhvr>
                                      <p:to>
                                        <p:strVal val="visible"/>
                                      </p:to>
                                    </p:set>
                                    <p:animEffect transition="in" filter="wipe(down)">
                                      <p:cBhvr>
                                        <p:cTn id="54" dur="500"/>
                                        <p:tgtEl>
                                          <p:spTgt spid="12">
                                            <p:txEl>
                                              <p:pRg st="2" end="2"/>
                                            </p:txEl>
                                          </p:spTgt>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2">
                                            <p:txEl>
                                              <p:pRg st="3" end="3"/>
                                            </p:txEl>
                                          </p:spTgt>
                                        </p:tgtEl>
                                        <p:attrNameLst>
                                          <p:attrName>style.visibility</p:attrName>
                                        </p:attrNameLst>
                                      </p:cBhvr>
                                      <p:to>
                                        <p:strVal val="visible"/>
                                      </p:to>
                                    </p:set>
                                    <p:animEffect transition="in" filter="wipe(down)">
                                      <p:cBhvr>
                                        <p:cTn id="57" dur="500"/>
                                        <p:tgtEl>
                                          <p:spTgt spid="12">
                                            <p:txEl>
                                              <p:pRg st="3" end="3"/>
                                            </p:txEl>
                                          </p:spTgt>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2">
                                            <p:txEl>
                                              <p:pRg st="4" end="4"/>
                                            </p:txEl>
                                          </p:spTgt>
                                        </p:tgtEl>
                                        <p:attrNameLst>
                                          <p:attrName>style.visibility</p:attrName>
                                        </p:attrNameLst>
                                      </p:cBhvr>
                                      <p:to>
                                        <p:strVal val="visible"/>
                                      </p:to>
                                    </p:set>
                                    <p:animEffect transition="in" filter="wipe(down)">
                                      <p:cBhvr>
                                        <p:cTn id="60" dur="500"/>
                                        <p:tgtEl>
                                          <p:spTgt spid="12">
                                            <p:txEl>
                                              <p:pRg st="4" end="4"/>
                                            </p:txEl>
                                          </p:spTgt>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12">
                                            <p:txEl>
                                              <p:pRg st="5" end="5"/>
                                            </p:txEl>
                                          </p:spTgt>
                                        </p:tgtEl>
                                        <p:attrNameLst>
                                          <p:attrName>style.visibility</p:attrName>
                                        </p:attrNameLst>
                                      </p:cBhvr>
                                      <p:to>
                                        <p:strVal val="visible"/>
                                      </p:to>
                                    </p:set>
                                    <p:animEffect transition="in" filter="wipe(down)">
                                      <p:cBhvr>
                                        <p:cTn id="63"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animBg="1"/>
      <p:bldP spid="12" grpId="0" build="allAtOnce"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57200" y="274638"/>
            <a:ext cx="8229600" cy="922337"/>
          </a:xfrm>
          <a:solidFill>
            <a:schemeClr val="bg2">
              <a:lumMod val="90000"/>
            </a:schemeClr>
          </a:solidFill>
        </p:spPr>
        <p:txBody>
          <a:bodyPr/>
          <a:lstStyle/>
          <a:p>
            <a:pPr eaLnBrk="1" hangingPunct="1">
              <a:defRPr/>
            </a:pPr>
            <a:r>
              <a:rPr lang="fr-CA" sz="2400" b="1" dirty="0" smtClean="0">
                <a:latin typeface="Georgia" pitchFamily="1" charset="0"/>
                <a:ea typeface="ＭＳ Ｐゴシック" pitchFamily="1" charset="-128"/>
                <a:cs typeface="ＭＳ Ｐゴシック" pitchFamily="1" charset="-128"/>
              </a:rPr>
              <a:t>Les femmes incarcérées</a:t>
            </a:r>
            <a:endParaRPr lang="en-US" sz="2000" i="1" dirty="0">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1341438"/>
            <a:ext cx="8229600" cy="4784725"/>
          </a:xfrm>
        </p:spPr>
        <p:txBody>
          <a:bodyPr>
            <a:normAutofit/>
          </a:bodyPr>
          <a:lstStyle/>
          <a:p>
            <a:pPr eaLnBrk="1" hangingPunct="1">
              <a:buNone/>
            </a:pPr>
            <a:r>
              <a:rPr lang="fr-FR" sz="2000" dirty="0" smtClean="0">
                <a:latin typeface="Calibri" pitchFamily="1" charset="0"/>
                <a:ea typeface="ＭＳ Ｐゴシック" pitchFamily="1" charset="-128"/>
                <a:cs typeface="ＭＳ Ｐゴシック" pitchFamily="1" charset="-128"/>
              </a:rPr>
              <a:t>Les femmes ont bien des particularités:</a:t>
            </a: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Elles commettent des crimes différents ou posent des délits semblables aux hommes, mais pour d’autres motifs. </a:t>
            </a: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Elles sont souvent mères et ont généralement la charge des enfants. Plus de 80% des femmes incarcérées ont été victimes d’abus physiques et/ou sexuels dans leur passé et sont davantage susceptibles de s’automutiler. </a:t>
            </a: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La prise de médication est très importante dans les établissements pour femmes. </a:t>
            </a:r>
          </a:p>
          <a:p>
            <a:pPr>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Elles ont des programmes spécifiques (ex de Joliette, zoothérapie, pavillon familial, ateliers de danse, </a:t>
            </a:r>
            <a:r>
              <a:rPr lang="fr-FR" sz="2000" dirty="0" err="1" smtClean="0">
                <a:latin typeface="Calibri" pitchFamily="1" charset="0"/>
                <a:ea typeface="ＭＳ Ｐゴシック" pitchFamily="1" charset="-128"/>
                <a:cs typeface="ＭＳ Ｐゴシック" pitchFamily="1" charset="-128"/>
              </a:rPr>
              <a:t>etc</a:t>
            </a:r>
            <a:r>
              <a:rPr lang="fr-FR" sz="2000" dirty="0" smtClean="0">
                <a:latin typeface="Calibri" pitchFamily="1" charset="0"/>
                <a:ea typeface="ＭＳ Ｐゴシック" pitchFamily="1" charset="-128"/>
                <a:cs typeface="ＭＳ Ｐゴシック" pitchFamily="1" charset="-128"/>
              </a:rPr>
              <a:t>). </a:t>
            </a:r>
            <a:r>
              <a:rPr lang="fr-FR" sz="2000" dirty="0" smtClean="0">
                <a:solidFill>
                  <a:schemeClr val="tx2"/>
                </a:solidFill>
                <a:latin typeface="Calibri" pitchFamily="1" charset="0"/>
                <a:ea typeface="ＭＳ Ｐゴシック" pitchFamily="1" charset="-128"/>
                <a:cs typeface="ＭＳ Ｐゴシック" pitchFamily="1" charset="-128"/>
                <a:hlinkClick r:id="rId3"/>
              </a:rPr>
              <a:t>http://www.lsa.umich.edu/pcap/</a:t>
            </a:r>
            <a:r>
              <a:rPr lang="fr-FR" sz="2000" dirty="0" smtClean="0">
                <a:solidFill>
                  <a:schemeClr val="tx2"/>
                </a:solidFill>
                <a:latin typeface="Calibri" pitchFamily="1" charset="0"/>
                <a:ea typeface="ＭＳ Ｐゴシック" pitchFamily="1" charset="-128"/>
                <a:cs typeface="ＭＳ Ｐゴシック" pitchFamily="1" charset="-128"/>
              </a:rPr>
              <a:t> </a:t>
            </a:r>
            <a:endParaRPr lang="fr-FR" sz="2000" dirty="0" smtClean="0">
              <a:latin typeface="Calibri" pitchFamily="1" charset="0"/>
              <a:ea typeface="ＭＳ Ｐゴシック" pitchFamily="1" charset="-128"/>
              <a:cs typeface="ＭＳ Ｐゴシック" pitchFamily="1" charset="-128"/>
            </a:endParaRPr>
          </a:p>
          <a:p>
            <a:pPr eaLnBrk="1" hangingPunct="1">
              <a:buNone/>
            </a:pPr>
            <a:endParaRPr lang="fr-FR" sz="2000" dirty="0" smtClean="0">
              <a:latin typeface="Calibri" pitchFamily="1" charset="0"/>
              <a:ea typeface="ＭＳ Ｐゴシック" pitchFamily="1" charset="-128"/>
              <a:cs typeface="ＭＳ Ｐゴシック" pitchFamily="1" charset="-128"/>
            </a:endParaRPr>
          </a:p>
          <a:p>
            <a:pPr>
              <a:buNone/>
            </a:pPr>
            <a:r>
              <a:rPr lang="fr-FR" sz="2000" dirty="0" smtClean="0">
                <a:latin typeface="Calibri" pitchFamily="1" charset="0"/>
                <a:ea typeface="ＭＳ Ｐゴシック" pitchFamily="1" charset="-128"/>
                <a:cs typeface="ＭＳ Ｐゴシック" pitchFamily="1" charset="-128"/>
              </a:rPr>
              <a:t>Unité 9: saison 2, épisode 3, 27:00 </a:t>
            </a:r>
            <a:r>
              <a:rPr lang="fr-FR" sz="2000" dirty="0" smtClean="0">
                <a:latin typeface="Calibri" pitchFamily="1" charset="0"/>
                <a:ea typeface="ＭＳ Ｐゴシック" pitchFamily="1" charset="-128"/>
                <a:cs typeface="ＭＳ Ｐゴシック" pitchFamily="1" charset="-128"/>
                <a:hlinkClick r:id="rId4"/>
              </a:rPr>
              <a:t>http://www.tou.tv/unite-9/S02E03</a:t>
            </a:r>
            <a:r>
              <a:rPr lang="fr-FR" sz="2000" dirty="0" smtClean="0">
                <a:latin typeface="Calibri" pitchFamily="1" charset="0"/>
                <a:ea typeface="ＭＳ Ｐゴシック" pitchFamily="1" charset="-128"/>
                <a:cs typeface="ＭＳ Ｐゴシック" pitchFamily="1" charset="-128"/>
              </a:rPr>
              <a:t> </a:t>
            </a:r>
          </a:p>
          <a:p>
            <a:pPr>
              <a:buNone/>
            </a:pPr>
            <a:endParaRPr lang="fr-FR" sz="18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fr-FR" sz="1800" dirty="0" smtClean="0">
              <a:solidFill>
                <a:srgbClr val="C00000"/>
              </a:solidFill>
              <a:latin typeface="Calibri" pitchFamily="1" charset="0"/>
              <a:ea typeface="ＭＳ Ｐゴシック" pitchFamily="1" charset="-128"/>
              <a:cs typeface="ＭＳ Ｐゴシック" pitchFamily="1" charset="-128"/>
            </a:endParaRPr>
          </a:p>
          <a:p>
            <a:pPr eaLnBrk="1" hangingPunct="1"/>
            <a:endParaRPr lang="fr-CA" sz="1800" dirty="0" smtClean="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57200" y="274638"/>
            <a:ext cx="8229600" cy="922337"/>
          </a:xfrm>
          <a:solidFill>
            <a:schemeClr val="bg2">
              <a:lumMod val="90000"/>
            </a:schemeClr>
          </a:solidFill>
        </p:spPr>
        <p:txBody>
          <a:bodyPr/>
          <a:lstStyle/>
          <a:p>
            <a:pPr eaLnBrk="1" hangingPunct="1">
              <a:defRPr/>
            </a:pPr>
            <a:r>
              <a:rPr lang="fr-CA" sz="2400" b="1" dirty="0" smtClean="0">
                <a:latin typeface="Georgia" pitchFamily="1" charset="0"/>
                <a:ea typeface="ＭＳ Ｐゴシック" pitchFamily="1" charset="-128"/>
                <a:cs typeface="ＭＳ Ｐゴシック" pitchFamily="1" charset="-128"/>
              </a:rPr>
              <a:t>Les autochtones incarcérés/es</a:t>
            </a:r>
            <a:endParaRPr lang="en-US" sz="2000" i="1" dirty="0">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1341438"/>
            <a:ext cx="8229600" cy="4967287"/>
          </a:xfrm>
        </p:spPr>
        <p:txBody>
          <a:bodyPr>
            <a:normAutofit lnSpcReduction="10000"/>
          </a:bodyPr>
          <a:lstStyle/>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Ils sont surreprésentés dans les pénitenciers (19,2 % alors que représentent 4% de la population canadienne). </a:t>
            </a:r>
          </a:p>
          <a:p>
            <a:pPr eaLnBrk="1" hangingPunct="1">
              <a:buFont typeface="Wingdings" pitchFamily="1" charset="2"/>
              <a:buChar char="Ø"/>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Femmes autochtones représentent 31,4% des femmes incarcérées. </a:t>
            </a:r>
          </a:p>
          <a:p>
            <a:pPr eaLnBrk="1" hangingPunct="1">
              <a:buFont typeface="Wingdings" pitchFamily="1" charset="2"/>
              <a:buChar char="Ø"/>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Ils sont admis plus jeunes en détention et sont plus souvent aux prises avec des problèmes de toxicomanie. </a:t>
            </a:r>
          </a:p>
          <a:p>
            <a:pPr eaLnBrk="1" hangingPunct="1">
              <a:buFont typeface="Wingdings" pitchFamily="1" charset="2"/>
              <a:buChar char="Ø"/>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Des programmes spéciaux ont été mis en place dans le but de contrer le décalage culturel (cercle de guérison et programmes conventionnels adaptés). </a:t>
            </a:r>
          </a:p>
          <a:p>
            <a:pPr eaLnBrk="1" hangingPunct="1">
              <a:buFont typeface="Wingdings" pitchFamily="1" charset="2"/>
              <a:buChar char="Ø"/>
            </a:pPr>
            <a:endParaRPr lang="fr-FR" sz="2000" dirty="0" smtClean="0">
              <a:solidFill>
                <a:srgbClr val="C00000"/>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solidFill>
                  <a:srgbClr val="C00000"/>
                </a:solidFill>
                <a:latin typeface="Calibri" pitchFamily="1" charset="0"/>
                <a:ea typeface="ＭＳ Ｐゴシック" pitchFamily="1" charset="-128"/>
                <a:cs typeface="ＭＳ Ｐゴシック" pitchFamily="1" charset="-128"/>
              </a:rPr>
              <a:t>Plutôt que blâmer une responsabilité individuelle, </a:t>
            </a:r>
            <a:r>
              <a:rPr lang="fr-FR" sz="2000" dirty="0" smtClean="0">
                <a:solidFill>
                  <a:srgbClr val="4F6228"/>
                </a:solidFill>
                <a:latin typeface="Calibri" pitchFamily="1" charset="0"/>
                <a:ea typeface="ＭＳ Ｐゴシック" pitchFamily="1" charset="-128"/>
                <a:cs typeface="ＭＳ Ｐゴシック" pitchFamily="1" charset="-128"/>
              </a:rPr>
              <a:t> parler d’une responsabilité collective visant à réparer un tort social et à restaurer une équilibre.</a:t>
            </a:r>
            <a:r>
              <a:rPr lang="fr-FR" sz="2000" dirty="0" smtClean="0">
                <a:solidFill>
                  <a:srgbClr val="C00000"/>
                </a:solidFill>
                <a:latin typeface="Calibri" pitchFamily="1" charset="0"/>
                <a:ea typeface="ＭＳ Ｐゴシック" pitchFamily="1" charset="-128"/>
                <a:cs typeface="ＭＳ Ｐゴシック" pitchFamily="1" charset="-128"/>
              </a:rPr>
              <a:t> (justice réparatrice)</a:t>
            </a:r>
            <a:endParaRPr lang="en-CA" sz="2000" dirty="0" smtClean="0">
              <a:solidFill>
                <a:srgbClr val="C00000"/>
              </a:solidFill>
              <a:latin typeface="Calibri" pitchFamily="1" charset="0"/>
              <a:ea typeface="ＭＳ Ｐゴシック" pitchFamily="1" charset="-128"/>
              <a:cs typeface="ＭＳ Ｐゴシック" pitchFamily="1" charset="-128"/>
            </a:endParaRPr>
          </a:p>
          <a:p>
            <a:pPr eaLnBrk="1" hangingPunct="1"/>
            <a:endParaRPr lang="fr-CA" sz="1600" dirty="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Rectangle 4"/>
          <p:cNvSpPr>
            <a:spLocks noGrp="1" noChangeArrowheads="1"/>
          </p:cNvSpPr>
          <p:nvPr>
            <p:ph type="title"/>
          </p:nvPr>
        </p:nvSpPr>
        <p:spPr>
          <a:xfrm>
            <a:off x="457200" y="274638"/>
            <a:ext cx="8229600" cy="633412"/>
          </a:xfrm>
          <a:solidFill>
            <a:srgbClr val="C00000"/>
          </a:solidFill>
        </p:spPr>
        <p:txBody>
          <a:bodyPr/>
          <a:lstStyle/>
          <a:p>
            <a:pPr eaLnBrk="1" hangingPunct="1"/>
            <a:r>
              <a:rPr lang="fr-CA" sz="2400" b="1">
                <a:solidFill>
                  <a:schemeClr val="bg1"/>
                </a:solidFill>
                <a:latin typeface="Georgia" pitchFamily="1" charset="0"/>
                <a:ea typeface="ＭＳ Ｐゴシック" pitchFamily="1" charset="-128"/>
                <a:cs typeface="ＭＳ Ｐゴシック" pitchFamily="1" charset="-128"/>
              </a:rPr>
              <a:t>Conséquences de l’enfermement</a:t>
            </a:r>
            <a:endParaRPr lang="en-US" sz="2000" i="1">
              <a:solidFill>
                <a:schemeClr val="bg1"/>
              </a:solidFill>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981074"/>
            <a:ext cx="8229600" cy="5876925"/>
          </a:xfrm>
        </p:spPr>
        <p:txBody>
          <a:bodyPr>
            <a:normAutofit/>
          </a:bodyPr>
          <a:lstStyle/>
          <a:p>
            <a:pPr eaLnBrk="1" hangingPunct="1">
              <a:buNone/>
            </a:pPr>
            <a:r>
              <a:rPr lang="fr-FR" sz="2000" b="1" dirty="0" smtClean="0">
                <a:latin typeface="Calibri" pitchFamily="1" charset="0"/>
                <a:ea typeface="ＭＳ Ｐゴシック" pitchFamily="1" charset="-128"/>
                <a:cs typeface="ＭＳ Ｐゴシック" pitchFamily="1" charset="-128"/>
              </a:rPr>
              <a:t>1) 	</a:t>
            </a:r>
            <a:r>
              <a:rPr lang="fr-FR" sz="2000" b="1" dirty="0" err="1" smtClean="0">
                <a:latin typeface="Calibri" pitchFamily="1" charset="0"/>
                <a:ea typeface="ＭＳ Ｐゴシック" pitchFamily="1" charset="-128"/>
                <a:cs typeface="ＭＳ Ｐゴシック" pitchFamily="1" charset="-128"/>
              </a:rPr>
              <a:t>Prisonniérisation</a:t>
            </a:r>
            <a:r>
              <a:rPr lang="fr-FR" sz="2000" dirty="0" smtClean="0">
                <a:latin typeface="Calibri" pitchFamily="1" charset="0"/>
                <a:ea typeface="ＭＳ Ｐゴシック" pitchFamily="1" charset="-128"/>
                <a:cs typeface="ＭＳ Ｐゴシック" pitchFamily="1" charset="-128"/>
              </a:rPr>
              <a:t>: « […] </a:t>
            </a:r>
            <a:r>
              <a:rPr lang="fr-FR" sz="2000" i="1" dirty="0" smtClean="0">
                <a:latin typeface="Calibri" pitchFamily="1" charset="0"/>
                <a:ea typeface="ＭＳ Ｐゴシック" pitchFamily="1" charset="-128"/>
                <a:cs typeface="ＭＳ Ｐゴシック" pitchFamily="1" charset="-128"/>
              </a:rPr>
              <a:t>le détenu, plongé dans un nouvel univers, acquiert de nouvelles habitudes de vie et adhère à de nouvelles valeurs </a:t>
            </a:r>
            <a:r>
              <a:rPr lang="fr-FR" sz="2000" dirty="0" smtClean="0">
                <a:latin typeface="Calibri" pitchFamily="1" charset="0"/>
                <a:ea typeface="ＭＳ Ｐゴシック" pitchFamily="1" charset="-128"/>
                <a:cs typeface="ＭＳ Ｐゴシック" pitchFamily="1" charset="-128"/>
              </a:rPr>
              <a:t>» (</a:t>
            </a:r>
            <a:r>
              <a:rPr lang="fr-FR" sz="2000" dirty="0" err="1" smtClean="0">
                <a:latin typeface="Calibri" pitchFamily="1" charset="0"/>
                <a:ea typeface="ＭＳ Ｐゴシック" pitchFamily="1" charset="-128"/>
                <a:cs typeface="ＭＳ Ｐゴシック" pitchFamily="1" charset="-128"/>
              </a:rPr>
              <a:t>Vacheret</a:t>
            </a:r>
            <a:r>
              <a:rPr lang="fr-FR" sz="2000" dirty="0" smtClean="0">
                <a:latin typeface="Calibri" pitchFamily="1" charset="0"/>
                <a:ea typeface="ＭＳ Ｐゴシック" pitchFamily="1" charset="-128"/>
                <a:cs typeface="ＭＳ Ｐゴシック" pitchFamily="1" charset="-128"/>
              </a:rPr>
              <a:t> &amp; Lemire 2007):</a:t>
            </a:r>
          </a:p>
          <a:p>
            <a:pPr eaLnBrk="1" hangingPunct="1">
              <a:spcAft>
                <a:spcPts val="600"/>
              </a:spcAft>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Le détenu obtient </a:t>
            </a:r>
            <a:r>
              <a:rPr lang="fr-FR" sz="2000" b="1" dirty="0" smtClean="0">
                <a:latin typeface="Calibri" pitchFamily="1" charset="0"/>
                <a:ea typeface="ＭＳ Ｐゴシック" pitchFamily="1" charset="-128"/>
                <a:cs typeface="ＭＳ Ｐゴシック" pitchFamily="1" charset="-128"/>
              </a:rPr>
              <a:t>un nouveau statut social </a:t>
            </a:r>
            <a:r>
              <a:rPr lang="fr-FR" sz="2000" dirty="0" smtClean="0">
                <a:latin typeface="Calibri" pitchFamily="1" charset="0"/>
                <a:ea typeface="ＭＳ Ｐゴシック" pitchFamily="1" charset="-128"/>
                <a:cs typeface="ＭＳ Ｐゴシック" pitchFamily="1" charset="-128"/>
              </a:rPr>
              <a:t>(un détenu parmi tant d’autre, un numéro)</a:t>
            </a:r>
          </a:p>
          <a:p>
            <a:pPr eaLnBrk="1" hangingPunct="1">
              <a:spcAft>
                <a:spcPts val="600"/>
              </a:spcAft>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Il adopte de nouvelles habitudes de vie </a:t>
            </a:r>
            <a:r>
              <a:rPr lang="fr-FR" sz="2000" dirty="0" smtClean="0">
                <a:latin typeface="Calibri" pitchFamily="1" charset="0"/>
                <a:ea typeface="ＭＳ Ｐゴシック" pitchFamily="1" charset="-128"/>
                <a:cs typeface="ＭＳ Ｐゴシック" pitchFamily="1" charset="-128"/>
              </a:rPr>
              <a:t>(apprendre à </a:t>
            </a:r>
            <a:r>
              <a:rPr lang="fr-FR" sz="2000" dirty="0" err="1" smtClean="0">
                <a:latin typeface="Calibri" pitchFamily="1" charset="0"/>
                <a:ea typeface="ＭＳ Ｐゴシック" pitchFamily="1" charset="-128"/>
                <a:cs typeface="ＭＳ Ｐゴシック" pitchFamily="1" charset="-128"/>
              </a:rPr>
              <a:t>conhabiter</a:t>
            </a:r>
            <a:r>
              <a:rPr lang="fr-FR" sz="2000" dirty="0" smtClean="0">
                <a:latin typeface="Calibri" pitchFamily="1" charset="0"/>
                <a:ea typeface="ＭＳ Ｐゴシック" pitchFamily="1" charset="-128"/>
                <a:cs typeface="ＭＳ Ｐゴシック" pitchFamily="1" charset="-128"/>
              </a:rPr>
              <a:t> en groupe, vie de cellule, n’ouvre plus de portes, etc.)</a:t>
            </a:r>
            <a:endParaRPr lang="fr-FR" sz="2000" b="1" dirty="0" smtClean="0">
              <a:latin typeface="Calibri" pitchFamily="1" charset="0"/>
              <a:ea typeface="ＭＳ Ｐゴシック" pitchFamily="1" charset="-128"/>
              <a:cs typeface="ＭＳ Ｐゴシック" pitchFamily="1" charset="-128"/>
            </a:endParaRPr>
          </a:p>
          <a:p>
            <a:pPr eaLnBrk="1" hangingPunct="1">
              <a:spcAft>
                <a:spcPts val="600"/>
              </a:spcAft>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Il apprend qu’il ne peut se fier à personne (</a:t>
            </a:r>
            <a:r>
              <a:rPr lang="fr-FR" sz="2000" dirty="0" smtClean="0">
                <a:latin typeface="Calibri" pitchFamily="1" charset="0"/>
                <a:ea typeface="ＭＳ Ｐゴシック" pitchFamily="1" charset="-128"/>
                <a:cs typeface="ＭＳ Ｐゴシック" pitchFamily="1" charset="-128"/>
              </a:rPr>
              <a:t>tout ce qu’il fait et dit sera interprété)</a:t>
            </a:r>
          </a:p>
          <a:p>
            <a:pPr eaLnBrk="1" hangingPunct="1">
              <a:spcAft>
                <a:spcPts val="600"/>
              </a:spcAft>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Il apprend aussi ce qu’il faut faire pour éviter les ennuis </a:t>
            </a:r>
            <a:r>
              <a:rPr lang="fr-FR" sz="2000" dirty="0" smtClean="0">
                <a:latin typeface="Calibri" pitchFamily="1" charset="0"/>
                <a:ea typeface="ＭＳ Ｐゴシック" pitchFamily="1" charset="-128"/>
                <a:cs typeface="ＭＳ Ｐゴシック" pitchFamily="1" charset="-128"/>
              </a:rPr>
              <a:t>(sait quoi </a:t>
            </a:r>
            <a:r>
              <a:rPr lang="fr-FR" sz="2000" dirty="0" err="1" smtClean="0">
                <a:latin typeface="Calibri" pitchFamily="1" charset="0"/>
                <a:ea typeface="ＭＳ Ｐゴシック" pitchFamily="1" charset="-128"/>
                <a:cs typeface="ＭＳ Ｐゴシック" pitchFamily="1" charset="-128"/>
              </a:rPr>
              <a:t>direet</a:t>
            </a:r>
            <a:r>
              <a:rPr lang="fr-FR" sz="2000" dirty="0" smtClean="0">
                <a:latin typeface="Calibri" pitchFamily="1" charset="0"/>
                <a:ea typeface="ＭＳ Ｐゴシック" pitchFamily="1" charset="-128"/>
                <a:cs typeface="ＭＳ Ｐゴシック" pitchFamily="1" charset="-128"/>
              </a:rPr>
              <a:t> quoi faire)</a:t>
            </a:r>
          </a:p>
          <a:p>
            <a:pPr eaLnBrk="1" hangingPunct="1"/>
            <a:r>
              <a:rPr lang="fr-FR" sz="2000" dirty="0" smtClean="0">
                <a:latin typeface="Calibri" pitchFamily="1" charset="0"/>
                <a:ea typeface="ＭＳ Ｐゴシック" pitchFamily="1" charset="-128"/>
                <a:cs typeface="ＭＳ Ｐゴシック" pitchFamily="1" charset="-128"/>
              </a:rPr>
              <a:t>Évidemment, le degré de </a:t>
            </a:r>
            <a:r>
              <a:rPr lang="fr-FR" sz="2000" dirty="0" err="1" smtClean="0">
                <a:latin typeface="Calibri" pitchFamily="1" charset="0"/>
                <a:ea typeface="ＭＳ Ｐゴシック" pitchFamily="1" charset="-128"/>
                <a:cs typeface="ＭＳ Ｐゴシック" pitchFamily="1" charset="-128"/>
              </a:rPr>
              <a:t>prisonniérisation</a:t>
            </a:r>
            <a:r>
              <a:rPr lang="fr-FR" sz="2000" dirty="0" smtClean="0">
                <a:latin typeface="Calibri" pitchFamily="1" charset="0"/>
                <a:ea typeface="ＭＳ Ｐゴシック" pitchFamily="1" charset="-128"/>
                <a:cs typeface="ＭＳ Ｐゴシック" pitchFamily="1" charset="-128"/>
              </a:rPr>
              <a:t> varie selon plusieurs facteurs (temps d’incarcération, personnalité, contacts sociaux, </a:t>
            </a:r>
            <a:r>
              <a:rPr lang="fr-FR" sz="2000" dirty="0" err="1" smtClean="0">
                <a:latin typeface="Calibri" pitchFamily="1" charset="0"/>
                <a:ea typeface="ＭＳ Ｐゴシック" pitchFamily="1" charset="-128"/>
                <a:cs typeface="ＭＳ Ｐゴシック" pitchFamily="1" charset="-128"/>
              </a:rPr>
              <a:t>etc</a:t>
            </a:r>
            <a:r>
              <a:rPr lang="fr-FR" sz="2000" dirty="0" smtClean="0">
                <a:latin typeface="Calibri" pitchFamily="1" charset="0"/>
                <a:ea typeface="ＭＳ Ｐゴシック" pitchFamily="1" charset="-128"/>
                <a:cs typeface="ＭＳ Ｐゴシック" pitchFamily="1" charset="-128"/>
              </a:rPr>
              <a:t>).</a:t>
            </a:r>
          </a:p>
          <a:p>
            <a:pPr eaLnBrk="1" hangingPunct="1"/>
            <a:endParaRPr lang="fr-FR" sz="2000" dirty="0" smtClean="0">
              <a:latin typeface="Calibri" pitchFamily="1" charset="0"/>
              <a:ea typeface="ＭＳ Ｐゴシック" pitchFamily="1" charset="-128"/>
              <a:cs typeface="ＭＳ Ｐゴシック" pitchFamily="1" charset="-128"/>
            </a:endParaRPr>
          </a:p>
          <a:p>
            <a:pPr>
              <a:buNone/>
            </a:pPr>
            <a:r>
              <a:rPr lang="fr-FR" sz="2000" dirty="0" err="1" smtClean="0">
                <a:latin typeface="Calibri" pitchFamily="1" charset="0"/>
                <a:ea typeface="ＭＳ Ｐゴシック" pitchFamily="1" charset="-128"/>
                <a:cs typeface="ＭＳ Ｐゴシック" pitchFamily="1" charset="-128"/>
              </a:rPr>
              <a:t>Shawshank</a:t>
            </a:r>
            <a:r>
              <a:rPr lang="fr-FR" sz="2000" dirty="0" smtClean="0">
                <a:latin typeface="Calibri" pitchFamily="1" charset="0"/>
                <a:ea typeface="ＭＳ Ｐゴシック" pitchFamily="1" charset="-128"/>
                <a:cs typeface="ＭＳ Ｐゴシック" pitchFamily="1" charset="-128"/>
              </a:rPr>
              <a:t> </a:t>
            </a:r>
            <a:r>
              <a:rPr lang="fr-FR" sz="2000" dirty="0" err="1" smtClean="0">
                <a:latin typeface="Calibri" pitchFamily="1" charset="0"/>
                <a:ea typeface="ＭＳ Ｐゴシック" pitchFamily="1" charset="-128"/>
                <a:cs typeface="ＭＳ Ｐゴシック" pitchFamily="1" charset="-128"/>
              </a:rPr>
              <a:t>Redemption</a:t>
            </a:r>
            <a:r>
              <a:rPr lang="fr-FR" sz="2000" dirty="0" smtClean="0">
                <a:latin typeface="Calibri" pitchFamily="1" charset="0"/>
                <a:ea typeface="ＭＳ Ｐゴシック" pitchFamily="1" charset="-128"/>
                <a:cs typeface="ＭＳ Ｐゴシック" pitchFamily="1" charset="-128"/>
              </a:rPr>
              <a:t>: </a:t>
            </a:r>
            <a:r>
              <a:rPr lang="fr-FR" sz="2000" dirty="0" smtClean="0">
                <a:latin typeface="Calibri" pitchFamily="1" charset="0"/>
                <a:ea typeface="ＭＳ Ｐゴシック" pitchFamily="1" charset="-128"/>
                <a:cs typeface="ＭＳ Ｐゴシック" pitchFamily="1" charset="-128"/>
                <a:hlinkClick r:id="rId2"/>
              </a:rPr>
              <a:t>http://www.youtube.com/watch?v=kotNxb2YApk</a:t>
            </a:r>
            <a:r>
              <a:rPr lang="fr-FR" sz="2000" dirty="0" smtClean="0">
                <a:latin typeface="Calibri" pitchFamily="1" charset="0"/>
                <a:ea typeface="ＭＳ Ｐゴシック" pitchFamily="1" charset="-128"/>
                <a:cs typeface="ＭＳ Ｐゴシック" pitchFamily="1" charset="-128"/>
              </a:rPr>
              <a:t> </a:t>
            </a:r>
          </a:p>
          <a:p>
            <a:pPr eaLnBrk="1" hangingPunct="1">
              <a:buNone/>
            </a:pPr>
            <a:endParaRPr lang="en-CA" sz="18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en-CA" sz="1800" dirty="0">
              <a:solidFill>
                <a:schemeClr val="tx2"/>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en-CA" sz="1600" dirty="0">
              <a:solidFill>
                <a:schemeClr val="tx2"/>
              </a:solidFill>
              <a:latin typeface="Calibri" pitchFamily="1" charset="0"/>
              <a:ea typeface="ＭＳ Ｐゴシック" pitchFamily="1" charset="-128"/>
              <a:cs typeface="ＭＳ Ｐゴシック" pitchFamily="1" charset="-128"/>
            </a:endParaRPr>
          </a:p>
          <a:p>
            <a:pPr eaLnBrk="1" hangingPunct="1"/>
            <a:endParaRPr lang="fr-CA" sz="1600" dirty="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10" name="Rectangle 4"/>
          <p:cNvSpPr>
            <a:spLocks noGrp="1" noChangeArrowheads="1"/>
          </p:cNvSpPr>
          <p:nvPr>
            <p:ph type="title"/>
          </p:nvPr>
        </p:nvSpPr>
        <p:spPr>
          <a:xfrm>
            <a:off x="457200" y="274638"/>
            <a:ext cx="8229600" cy="633412"/>
          </a:xfrm>
          <a:solidFill>
            <a:srgbClr val="C00000"/>
          </a:solidFill>
        </p:spPr>
        <p:txBody>
          <a:bodyPr/>
          <a:lstStyle/>
          <a:p>
            <a:pPr eaLnBrk="1" hangingPunct="1"/>
            <a:r>
              <a:rPr lang="fr-CA" sz="2400" b="1">
                <a:solidFill>
                  <a:schemeClr val="bg1"/>
                </a:solidFill>
                <a:latin typeface="Georgia" pitchFamily="1" charset="0"/>
                <a:ea typeface="ＭＳ Ｐゴシック" pitchFamily="1" charset="-128"/>
                <a:cs typeface="ＭＳ Ｐゴシック" pitchFamily="1" charset="-128"/>
              </a:rPr>
              <a:t>Conséquences de l’enfermement</a:t>
            </a:r>
            <a:endParaRPr lang="en-US" sz="2000" i="1">
              <a:solidFill>
                <a:schemeClr val="bg1"/>
              </a:solidFill>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981075"/>
            <a:ext cx="8229600" cy="5704210"/>
          </a:xfrm>
        </p:spPr>
        <p:txBody>
          <a:bodyPr>
            <a:normAutofit lnSpcReduction="10000"/>
          </a:bodyPr>
          <a:lstStyle/>
          <a:p>
            <a:pPr eaLnBrk="1" hangingPunct="1">
              <a:buNone/>
            </a:pPr>
            <a:r>
              <a:rPr lang="en-CA" sz="1800" b="1" dirty="0" smtClean="0">
                <a:latin typeface="Calibri" pitchFamily="1" charset="0"/>
                <a:ea typeface="ＭＳ Ｐゴシック" pitchFamily="1" charset="-128"/>
                <a:cs typeface="ＭＳ Ｐゴシック" pitchFamily="1" charset="-128"/>
              </a:rPr>
              <a:t>2</a:t>
            </a:r>
            <a:r>
              <a:rPr lang="fr-FR" sz="2000" b="1" dirty="0" smtClean="0">
                <a:latin typeface="Calibri" pitchFamily="1" charset="0"/>
                <a:ea typeface="ＭＳ Ｐゴシック" pitchFamily="1" charset="-128"/>
                <a:cs typeface="ＭＳ Ｐゴシック" pitchFamily="1" charset="-128"/>
              </a:rPr>
              <a:t>) 	Effets physiques et psychologiques </a:t>
            </a:r>
            <a:r>
              <a:rPr lang="fr-FR" sz="2000" dirty="0" smtClean="0">
                <a:latin typeface="Calibri" pitchFamily="1" charset="0"/>
                <a:ea typeface="ＭＳ Ｐゴシック" pitchFamily="1" charset="-128"/>
                <a:cs typeface="ＭＳ Ｐゴシック" pitchFamily="1" charset="-128"/>
              </a:rPr>
              <a:t>: </a:t>
            </a: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capacités cognitives </a:t>
            </a:r>
            <a:r>
              <a:rPr lang="fr-FR" sz="2000" dirty="0" smtClean="0">
                <a:latin typeface="Calibri" pitchFamily="1" charset="0"/>
                <a:ea typeface="ＭＳ Ｐゴシック" pitchFamily="1" charset="-128"/>
                <a:cs typeface="ＭＳ Ｐゴシック" pitchFamily="1" charset="-128"/>
              </a:rPr>
              <a:t>(diminution de l’attention, ralentissement de l psychomotricité, troubles de jugement)</a:t>
            </a: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troubles émotifs </a:t>
            </a:r>
            <a:r>
              <a:rPr lang="fr-FR" sz="2000" dirty="0" smtClean="0">
                <a:latin typeface="Calibri" pitchFamily="1" charset="0"/>
                <a:ea typeface="ＭＳ Ｐゴシック" pitchFamily="1" charset="-128"/>
                <a:cs typeface="ＭＳ Ｐゴシック" pitchFamily="1" charset="-128"/>
              </a:rPr>
              <a:t>(irritabilité, dépression, pensée obsessionnelles, introversion, anxiété…)</a:t>
            </a: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troubles au niveau de la sexualité </a:t>
            </a: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maladies psychosomatiques </a:t>
            </a:r>
            <a:r>
              <a:rPr lang="fr-FR" sz="2000" dirty="0" smtClean="0">
                <a:latin typeface="Calibri" pitchFamily="1" charset="0"/>
                <a:ea typeface="ＭＳ Ｐゴシック" pitchFamily="1" charset="-128"/>
                <a:cs typeface="ＭＳ Ｐゴシック" pitchFamily="1" charset="-128"/>
              </a:rPr>
              <a:t>(maux d’estomac, ulcères, problèmes cardio-vasculaires, manifestations cutanées, asthme, migraines, aménorrhée, etc. ).</a:t>
            </a:r>
          </a:p>
          <a:p>
            <a:pPr eaLnBrk="1" hangingPunct="1">
              <a:buFont typeface="Wingdings" pitchFamily="1" charset="2"/>
              <a:buChar char="Ø"/>
            </a:pPr>
            <a:endParaRPr lang="fr-FR" sz="2000" b="1" dirty="0" smtClean="0">
              <a:latin typeface="Calibri" pitchFamily="1" charset="0"/>
              <a:ea typeface="ＭＳ Ｐゴシック" pitchFamily="1" charset="-128"/>
              <a:cs typeface="ＭＳ Ｐゴシック" pitchFamily="1" charset="-128"/>
            </a:endParaRPr>
          </a:p>
          <a:p>
            <a:pPr marL="457200" indent="-457200" eaLnBrk="1" hangingPunct="1">
              <a:buAutoNum type="arabicParenR" startAt="3"/>
            </a:pPr>
            <a:r>
              <a:rPr lang="fr-FR" sz="2000" b="1" dirty="0" smtClean="0">
                <a:latin typeface="Calibri" pitchFamily="1" charset="0"/>
                <a:ea typeface="ＭＳ Ｐゴシック" pitchFamily="1" charset="-128"/>
                <a:cs typeface="ＭＳ Ｐゴシック" pitchFamily="1" charset="-128"/>
              </a:rPr>
              <a:t>Stigmatisation </a:t>
            </a:r>
            <a:r>
              <a:rPr lang="fr-FR" sz="2000" dirty="0" smtClean="0">
                <a:latin typeface="Calibri" pitchFamily="1" charset="0"/>
                <a:ea typeface="ＭＳ Ｐゴシック" pitchFamily="1" charset="-128"/>
                <a:cs typeface="ＭＳ Ｐゴシック" pitchFamily="1" charset="-128"/>
              </a:rPr>
              <a:t>: casier judiciaire, trou dans le temps </a:t>
            </a:r>
            <a:r>
              <a:rPr lang="fr-FR" sz="2000" smtClean="0">
                <a:latin typeface="Calibri" pitchFamily="1" charset="0"/>
                <a:ea typeface="ＭＳ Ｐゴシック" pitchFamily="1" charset="-128"/>
                <a:cs typeface="ＭＳ Ｐゴシック" pitchFamily="1" charset="-128"/>
              </a:rPr>
              <a:t>(C.V.)</a:t>
            </a:r>
            <a:endParaRPr lang="fr-FR" sz="2000" dirty="0" smtClean="0">
              <a:latin typeface="Calibri" pitchFamily="1" charset="0"/>
              <a:ea typeface="ＭＳ Ｐゴシック" pitchFamily="1" charset="-128"/>
              <a:cs typeface="ＭＳ Ｐゴシック" pitchFamily="1" charset="-128"/>
            </a:endParaRPr>
          </a:p>
          <a:p>
            <a:pPr marL="457200" indent="-457200" eaLnBrk="1" hangingPunct="1">
              <a:buNone/>
            </a:pPr>
            <a:endParaRPr lang="fr-FR" sz="2000" dirty="0" smtClean="0">
              <a:latin typeface="Calibri" pitchFamily="1" charset="0"/>
              <a:ea typeface="ＭＳ Ｐゴシック" pitchFamily="1" charset="-128"/>
              <a:cs typeface="ＭＳ Ｐゴシック" pitchFamily="1" charset="-128"/>
            </a:endParaRPr>
          </a:p>
          <a:p>
            <a:pPr>
              <a:buNone/>
            </a:pPr>
            <a:r>
              <a:rPr lang="fr-FR" sz="2000" b="1" dirty="0" smtClean="0">
                <a:latin typeface="Calibri" pitchFamily="1" charset="0"/>
                <a:ea typeface="ＭＳ Ｐゴシック" pitchFamily="1" charset="-128"/>
                <a:cs typeface="ＭＳ Ｐゴシック" pitchFamily="1" charset="-128"/>
              </a:rPr>
              <a:t>4) 	Conséquences lourdes sur les familles et les proches </a:t>
            </a:r>
            <a:r>
              <a:rPr lang="fr-FR" sz="2000" dirty="0" smtClean="0">
                <a:latin typeface="Calibri" pitchFamily="1" charset="0"/>
                <a:ea typeface="ＭＳ Ｐゴシック" pitchFamily="1" charset="-128"/>
                <a:cs typeface="ＭＳ Ｐゴシック" pitchFamily="1" charset="-128"/>
              </a:rPr>
              <a:t>: endettement, perte d’un(e) conjoint(e), d’un parent. Les familles et les proches ont aussi à vivre avec le regard des gens à l’extérieur et subissent eux aussi le traitement du système (ex: fouilles lors de visites, enquêtes communautaires, etc.). Ces gens sont des victimes oubliées auxquelles très peu d’aide est offerte. </a:t>
            </a:r>
            <a:r>
              <a:rPr lang="fr-FR" sz="2000" dirty="0" smtClean="0">
                <a:latin typeface="Calibri" pitchFamily="1" charset="0"/>
                <a:ea typeface="ＭＳ Ｐゴシック" pitchFamily="1" charset="-128"/>
                <a:cs typeface="ＭＳ Ｐゴシック" pitchFamily="1" charset="-128"/>
                <a:hlinkClick r:id="rId3"/>
              </a:rPr>
              <a:t>http://www.relaisfamille.org/</a:t>
            </a:r>
            <a:r>
              <a:rPr lang="fr-FR" sz="2000" dirty="0" smtClean="0">
                <a:latin typeface="Calibri" pitchFamily="1" charset="0"/>
                <a:ea typeface="ＭＳ Ｐゴシック" pitchFamily="1" charset="-128"/>
                <a:cs typeface="ＭＳ Ｐゴシック" pitchFamily="1" charset="-128"/>
              </a:rPr>
              <a:t> </a:t>
            </a:r>
            <a:endParaRPr lang="fr-CA" sz="1600" dirty="0" smtClean="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57200" y="274638"/>
            <a:ext cx="8229600" cy="561975"/>
          </a:xfrm>
          <a:solidFill>
            <a:srgbClr val="E1F1F6"/>
          </a:solidFill>
        </p:spPr>
        <p:txBody>
          <a:bodyPr/>
          <a:lstStyle/>
          <a:p>
            <a:pPr eaLnBrk="1" hangingPunct="1">
              <a:defRPr/>
            </a:pPr>
            <a:r>
              <a:rPr lang="fr-CA" sz="2400" b="1">
                <a:latin typeface="Georgia" pitchFamily="1" charset="0"/>
                <a:ea typeface="ＭＳ Ｐゴシック" pitchFamily="1" charset="-128"/>
                <a:cs typeface="ＭＳ Ｐゴシック" pitchFamily="1" charset="-128"/>
              </a:rPr>
              <a:t>Un terrain de recherche inépuisable</a:t>
            </a:r>
            <a:endParaRPr lang="en-US" sz="2000" i="1">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836612"/>
            <a:ext cx="8229600" cy="6021387"/>
          </a:xfrm>
        </p:spPr>
        <p:txBody>
          <a:bodyPr/>
          <a:lstStyle/>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Suicide </a:t>
            </a:r>
            <a:r>
              <a:rPr lang="fr-FR" sz="1800" dirty="0" smtClean="0">
                <a:latin typeface="Calibri" pitchFamily="1" charset="0"/>
                <a:ea typeface="ＭＳ Ｐゴシック" pitchFamily="1" charset="-128"/>
                <a:cs typeface="ＭＳ Ｐゴシック" pitchFamily="1" charset="-128"/>
              </a:rPr>
              <a:t>(pop 11,3/100 000, </a:t>
            </a:r>
            <a:r>
              <a:rPr lang="fr-FR" sz="1800" dirty="0" err="1" smtClean="0">
                <a:latin typeface="Calibri" pitchFamily="1" charset="0"/>
                <a:ea typeface="ＭＳ Ｐゴシック" pitchFamily="1" charset="-128"/>
                <a:cs typeface="ＭＳ Ｐゴシック" pitchFamily="1" charset="-128"/>
              </a:rPr>
              <a:t>pen</a:t>
            </a:r>
            <a:r>
              <a:rPr lang="fr-FR" sz="1800" dirty="0" smtClean="0">
                <a:latin typeface="Calibri" pitchFamily="1" charset="0"/>
                <a:ea typeface="ＭＳ Ｐゴシック" pitchFamily="1" charset="-128"/>
                <a:cs typeface="ＭＳ Ｐゴシック" pitchFamily="1" charset="-128"/>
              </a:rPr>
              <a:t> 84/100 000, prison 78/100 000 )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Santé mentale</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Automutilation  </a:t>
            </a:r>
            <a:r>
              <a:rPr lang="fr-FR" sz="1800" dirty="0" smtClean="0">
                <a:latin typeface="Calibri" pitchFamily="1" charset="0"/>
                <a:ea typeface="ＭＳ Ｐゴシック" pitchFamily="1" charset="-128"/>
                <a:cs typeface="ＭＳ Ｐゴシック" pitchFamily="1" charset="-128"/>
              </a:rPr>
              <a:t>(59% des femmes disent l’avoir déjà fait)</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Relation gardiens et détenus (expérience de </a:t>
            </a:r>
            <a:r>
              <a:rPr lang="fr-FR" sz="1800" b="1" dirty="0" err="1" smtClean="0">
                <a:latin typeface="Calibri" pitchFamily="1" charset="0"/>
                <a:ea typeface="ＭＳ Ｐゴシック" pitchFamily="1" charset="-128"/>
                <a:cs typeface="ＭＳ Ｐゴシック" pitchFamily="1" charset="-128"/>
              </a:rPr>
              <a:t>Zimbardo</a:t>
            </a:r>
            <a:r>
              <a:rPr lang="fr-FR" sz="1800" b="1" dirty="0" smtClean="0">
                <a:latin typeface="Calibri" pitchFamily="1" charset="0"/>
                <a:ea typeface="ＭＳ Ｐゴシック" pitchFamily="1" charset="-128"/>
                <a:cs typeface="ＭＳ Ｐゴシック" pitchFamily="1" charset="-128"/>
              </a:rPr>
              <a:t>): </a:t>
            </a:r>
            <a:r>
              <a:rPr lang="fr-FR" sz="1800" b="1" dirty="0" smtClean="0">
                <a:latin typeface="Calibri" pitchFamily="1" charset="0"/>
                <a:ea typeface="ＭＳ Ｐゴシック" pitchFamily="1" charset="-128"/>
                <a:cs typeface="ＭＳ Ｐゴシック" pitchFamily="1" charset="-128"/>
                <a:hlinkClick r:id="rId3"/>
              </a:rPr>
              <a:t>http://www.youtube.com/watch?v=9O_xT7q-djI</a:t>
            </a:r>
            <a:r>
              <a:rPr lang="fr-FR" sz="1800" b="1" dirty="0" smtClean="0">
                <a:latin typeface="Calibri" pitchFamily="1" charset="0"/>
                <a:ea typeface="ＭＳ Ｐゴシック" pitchFamily="1" charset="-128"/>
                <a:cs typeface="ＭＳ Ｐゴシック" pitchFamily="1" charset="-128"/>
              </a:rPr>
              <a:t>) </a:t>
            </a:r>
          </a:p>
          <a:p>
            <a:pPr>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Violence s/ autrui (expérience de </a:t>
            </a:r>
            <a:r>
              <a:rPr lang="fr-FR" sz="1800" b="1" dirty="0" err="1" smtClean="0">
                <a:latin typeface="Calibri" pitchFamily="1" charset="0"/>
                <a:ea typeface="ＭＳ Ｐゴシック" pitchFamily="1" charset="-128"/>
                <a:cs typeface="ＭＳ Ｐゴシック" pitchFamily="1" charset="-128"/>
              </a:rPr>
              <a:t>Milgram</a:t>
            </a:r>
            <a:r>
              <a:rPr lang="fr-FR" sz="1800" b="1" dirty="0" smtClean="0">
                <a:latin typeface="Calibri" pitchFamily="1" charset="0"/>
                <a:ea typeface="ＭＳ Ｐゴシック" pitchFamily="1" charset="-128"/>
                <a:cs typeface="ＭＳ Ｐゴシック" pitchFamily="1" charset="-128"/>
              </a:rPr>
              <a:t>): </a:t>
            </a:r>
            <a:r>
              <a:rPr lang="fr-FR" sz="1800" b="1" dirty="0" smtClean="0">
                <a:latin typeface="Calibri" pitchFamily="1" charset="0"/>
                <a:ea typeface="ＭＳ Ｐゴシック" pitchFamily="1" charset="-128"/>
                <a:cs typeface="ＭＳ Ｐゴシック" pitchFamily="1" charset="-128"/>
                <a:hlinkClick r:id="rId4"/>
              </a:rPr>
              <a:t>http://www.dailymotion.com/video/x3eeae_i-comme-icare-milgram_news?search_algo=1</a:t>
            </a:r>
            <a:r>
              <a:rPr lang="fr-FR" sz="1800" b="1" dirty="0" smtClean="0">
                <a:latin typeface="Calibri" pitchFamily="1" charset="0"/>
                <a:ea typeface="ＭＳ Ｐゴシック" pitchFamily="1" charset="-128"/>
                <a:cs typeface="ＭＳ Ｐゴシック" pitchFamily="1" charset="-128"/>
              </a:rPr>
              <a:t> </a:t>
            </a:r>
            <a:r>
              <a:rPr lang="fr-FR" sz="1800" b="1" dirty="0" smtClean="0">
                <a:latin typeface="Calibri" pitchFamily="1" charset="0"/>
                <a:ea typeface="ＭＳ Ｐゴシック" pitchFamily="1" charset="-128"/>
                <a:cs typeface="ＭＳ Ｐゴシック" pitchFamily="1" charset="-128"/>
                <a:hlinkClick r:id="rId5"/>
              </a:rPr>
              <a:t>http://www.youtube.com/watch?v=ezR5BPVx7s8</a:t>
            </a:r>
            <a:r>
              <a:rPr lang="fr-FR" sz="1800" b="1" dirty="0" smtClean="0">
                <a:latin typeface="Calibri" pitchFamily="1" charset="0"/>
                <a:ea typeface="ＭＳ Ｐゴシック" pitchFamily="1" charset="-128"/>
                <a:cs typeface="ＭＳ Ｐゴシック" pitchFamily="1" charset="-128"/>
              </a:rPr>
              <a:t>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Programmes (retour à la norme </a:t>
            </a:r>
            <a:r>
              <a:rPr lang="fr-FR" sz="1800" b="1" i="1" dirty="0" smtClean="0">
                <a:latin typeface="Calibri" pitchFamily="1" charset="0"/>
                <a:ea typeface="ＭＳ Ｐゴシック" pitchFamily="1" charset="-128"/>
                <a:cs typeface="ＭＳ Ｐゴシック" pitchFamily="1" charset="-128"/>
              </a:rPr>
              <a:t>versus</a:t>
            </a:r>
            <a:r>
              <a:rPr lang="fr-FR" sz="1800" b="1" dirty="0" smtClean="0">
                <a:latin typeface="Calibri" pitchFamily="1" charset="0"/>
                <a:ea typeface="ＭＳ Ｐゴシック" pitchFamily="1" charset="-128"/>
                <a:cs typeface="ＭＳ Ｐゴシック" pitchFamily="1" charset="-128"/>
              </a:rPr>
              <a:t> bien-être personnel): gestion de la colère, arts, etc.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Droits des détenus</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Processus disciplinaire </a:t>
            </a:r>
            <a:r>
              <a:rPr lang="fr-FR" sz="1800" dirty="0" smtClean="0">
                <a:latin typeface="Calibri" pitchFamily="1" charset="0"/>
                <a:ea typeface="ＭＳ Ｐゴシック" pitchFamily="1" charset="-128"/>
                <a:cs typeface="ＭＳ Ｐゴシック" pitchFamily="1" charset="-128"/>
              </a:rPr>
              <a:t>(isolement)</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Vieillissement des populations carcérales </a:t>
            </a:r>
            <a:r>
              <a:rPr lang="fr-FR" sz="1800" dirty="0" smtClean="0">
                <a:latin typeface="Calibri" pitchFamily="1" charset="0"/>
                <a:ea typeface="ＭＳ Ｐゴシック" pitchFamily="1" charset="-128"/>
                <a:cs typeface="ＭＳ Ｐゴシック" pitchFamily="1" charset="-128"/>
              </a:rPr>
              <a:t>(18 % de la pop. a plus de 50 ans) Les longues peines représentent 22% de la population carcérale fédérale</a:t>
            </a:r>
            <a:endParaRPr lang="fr-FR" sz="1800" dirty="0" smtClean="0">
              <a:solidFill>
                <a:srgbClr val="C00000"/>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Sexualité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Maladies</a:t>
            </a:r>
            <a:r>
              <a:rPr lang="fr-FR" sz="1800" dirty="0" smtClean="0">
                <a:latin typeface="Calibri" pitchFamily="1" charset="0"/>
                <a:ea typeface="ＭＳ Ｐゴシック" pitchFamily="1" charset="-128"/>
                <a:cs typeface="ＭＳ Ｐゴシック" pitchFamily="1" charset="-128"/>
              </a:rPr>
              <a:t> (VIH, Tuberculose, Hépatite),</a:t>
            </a:r>
            <a:r>
              <a:rPr lang="fr-FR" sz="1800" b="1" dirty="0" smtClean="0">
                <a:latin typeface="Calibri" pitchFamily="1" charset="0"/>
                <a:ea typeface="ＭＳ Ｐゴシック" pitchFamily="1" charset="-128"/>
                <a:cs typeface="ＭＳ Ｐゴシック" pitchFamily="1" charset="-128"/>
              </a:rPr>
              <a:t> </a:t>
            </a:r>
            <a:r>
              <a:rPr lang="fr-FR" sz="1800" dirty="0" smtClean="0">
                <a:latin typeface="Calibri" pitchFamily="1" charset="0"/>
                <a:ea typeface="ＭＳ Ｐゴシック" pitchFamily="1" charset="-128"/>
                <a:cs typeface="ＭＳ Ｐゴシック" pitchFamily="1" charset="-128"/>
              </a:rPr>
              <a:t>(troubles psycho, neutralisation)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Relations entre détenus</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a:t>
            </a:r>
            <a:r>
              <a:rPr lang="fr-FR" sz="1800" b="1" dirty="0" err="1" smtClean="0">
                <a:latin typeface="Calibri" pitchFamily="1" charset="0"/>
                <a:ea typeface="ＭＳ Ｐゴシック" pitchFamily="1" charset="-128"/>
                <a:cs typeface="ＭＳ Ｐゴシック" pitchFamily="1" charset="-128"/>
              </a:rPr>
              <a:t>Minorité”s</a:t>
            </a:r>
            <a:r>
              <a:rPr lang="fr-FR" sz="1800" b="1" dirty="0" smtClean="0">
                <a:latin typeface="Calibri" pitchFamily="1" charset="0"/>
                <a:ea typeface="ＭＳ Ｐゴシック" pitchFamily="1" charset="-128"/>
                <a:cs typeface="ＭＳ Ｐゴシック" pitchFamily="1" charset="-128"/>
              </a:rPr>
              <a:t> incarcérées </a:t>
            </a:r>
          </a:p>
          <a:p>
            <a:pPr>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PCAP </a:t>
            </a:r>
            <a:r>
              <a:rPr lang="fr-FR" sz="1800" b="1" dirty="0" smtClean="0">
                <a:latin typeface="Calibri" pitchFamily="1" charset="0"/>
                <a:ea typeface="ＭＳ Ｐゴシック" pitchFamily="1" charset="-128"/>
                <a:cs typeface="ＭＳ Ｐゴシック" pitchFamily="1" charset="-128"/>
                <a:hlinkClick r:id="rId6"/>
              </a:rPr>
              <a:t>http://www.lsa.umich.edu/pcap/</a:t>
            </a:r>
            <a:r>
              <a:rPr lang="fr-FR" sz="1800" b="1" dirty="0" smtClean="0">
                <a:latin typeface="Calibri" pitchFamily="1" charset="0"/>
                <a:ea typeface="ＭＳ Ｐゴシック" pitchFamily="1" charset="-128"/>
                <a:cs typeface="ＭＳ Ｐゴシック" pitchFamily="1" charset="-128"/>
              </a:rPr>
              <a:t> </a:t>
            </a:r>
          </a:p>
          <a:p>
            <a:pPr eaLnBrk="1" hangingPunct="1">
              <a:buFont typeface="Wingdings" pitchFamily="1" charset="2"/>
              <a:buChar char="Ø"/>
            </a:pPr>
            <a:endParaRPr lang="en-CA" sz="1600" dirty="0" smtClean="0">
              <a:solidFill>
                <a:schemeClr val="tx2"/>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fr-CA" sz="1600" dirty="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605">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5605">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605">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5605">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5605">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5605">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560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457200" y="304800"/>
            <a:ext cx="8229600" cy="1143000"/>
          </a:xfrm>
          <a:solidFill>
            <a:srgbClr val="E1F1F6"/>
          </a:solidFill>
        </p:spPr>
        <p:txBody>
          <a:bodyPr/>
          <a:lstStyle/>
          <a:p>
            <a:pPr eaLnBrk="1" hangingPunct="1"/>
            <a:r>
              <a:rPr lang="fr-CA" sz="4000" b="1" dirty="0">
                <a:latin typeface="Arial Narrow" pitchFamily="1" charset="0"/>
                <a:ea typeface="ＭＳ Ｐゴシック" pitchFamily="1" charset="-128"/>
                <a:cs typeface="ＭＳ Ｐゴシック" pitchFamily="1" charset="-128"/>
              </a:rPr>
              <a:t>Les alternatives!</a:t>
            </a:r>
            <a:endParaRPr lang="en-US" sz="4000" b="1" dirty="0">
              <a:latin typeface="Arial Narrow" pitchFamily="1" charset="0"/>
              <a:ea typeface="ＭＳ Ｐゴシック" pitchFamily="1" charset="-128"/>
              <a:cs typeface="ＭＳ Ｐゴシック" pitchFamily="1" charset="-128"/>
            </a:endParaRPr>
          </a:p>
        </p:txBody>
      </p:sp>
      <p:sp>
        <p:nvSpPr>
          <p:cNvPr id="97283" name="Rectangle 3"/>
          <p:cNvSpPr>
            <a:spLocks noGrp="1" noChangeArrowheads="1"/>
          </p:cNvSpPr>
          <p:nvPr>
            <p:ph type="body" idx="1"/>
          </p:nvPr>
        </p:nvSpPr>
        <p:spPr/>
        <p:txBody>
          <a:bodyPr>
            <a:normAutofit lnSpcReduction="10000"/>
          </a:bodyPr>
          <a:lstStyle/>
          <a:p>
            <a:pPr eaLnBrk="1" hangingPunct="1"/>
            <a:r>
              <a:rPr lang="fr-CA" sz="2400" b="1" i="1" dirty="0">
                <a:latin typeface="Arial Narrow" pitchFamily="1" charset="0"/>
                <a:ea typeface="ＭＳ Ｐゴシック" pitchFamily="1" charset="-128"/>
                <a:cs typeface="ＭＳ Ｐゴシック" pitchFamily="1" charset="-128"/>
              </a:rPr>
              <a:t>L’évolution des alternatives à l’emprisonnement au Canada </a:t>
            </a:r>
            <a:endParaRPr lang="fr-CA" sz="24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Probation</a:t>
            </a:r>
            <a:r>
              <a:rPr lang="fr-CA" sz="2000" dirty="0" smtClean="0">
                <a:latin typeface="Arial Narrow" pitchFamily="1" charset="0"/>
                <a:ea typeface="ＭＳ Ｐゴシック" pitchFamily="1" charset="-128"/>
                <a:cs typeface="ＭＳ Ｐゴシック" pitchFamily="1" charset="-128"/>
              </a:rPr>
              <a:t> (1889)</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Surveillance dans la communauté</a:t>
            </a:r>
            <a:r>
              <a:rPr lang="fr-CA" sz="2000" dirty="0" smtClean="0">
                <a:latin typeface="Arial Narrow" pitchFamily="1" charset="0"/>
                <a:ea typeface="ＭＳ Ｐゴシック" pitchFamily="1" charset="-128"/>
                <a:cs typeface="ＭＳ Ｐゴシック" pitchFamily="1" charset="-128"/>
              </a:rPr>
              <a:t> (1921)</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Loi des libérations conditionnelles</a:t>
            </a:r>
            <a:r>
              <a:rPr lang="fr-CA" sz="2000" dirty="0" smtClean="0">
                <a:latin typeface="Arial Narrow" pitchFamily="1" charset="0"/>
                <a:ea typeface="ＭＳ Ｐゴシック" pitchFamily="1" charset="-128"/>
                <a:cs typeface="ＭＳ Ｐゴシック" pitchFamily="1" charset="-128"/>
              </a:rPr>
              <a:t> (1959)</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Travaux communautaires</a:t>
            </a:r>
            <a:r>
              <a:rPr lang="fr-CA" sz="2000" dirty="0" smtClean="0">
                <a:latin typeface="Arial Narrow" pitchFamily="1" charset="0"/>
                <a:ea typeface="ＭＳ Ｐゴシック" pitchFamily="1" charset="-128"/>
                <a:cs typeface="ＭＳ Ｐゴシック" pitchFamily="1" charset="-128"/>
              </a:rPr>
              <a:t> (années 1970)</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Programmes pilotes de réconciliation, de compensation et de </a:t>
            </a:r>
            <a:r>
              <a:rPr lang="fr-CA" sz="2000" dirty="0" smtClean="0">
                <a:latin typeface="Arial Narrow" pitchFamily="1" charset="0"/>
                <a:ea typeface="ＭＳ Ｐゴシック" pitchFamily="1" charset="-128"/>
                <a:cs typeface="ＭＳ Ｐゴシック" pitchFamily="1" charset="-128"/>
              </a:rPr>
              <a:t>dédommagement (années 1980)</a:t>
            </a:r>
          </a:p>
          <a:p>
            <a:pPr eaLnBrk="1" hangingPunct="1">
              <a:buNone/>
            </a:pPr>
            <a:endParaRPr lang="fr-CA" sz="2000" dirty="0" smtClean="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Bracelets </a:t>
            </a:r>
            <a:r>
              <a:rPr lang="fr-CA" sz="2000" dirty="0" smtClean="0">
                <a:latin typeface="Arial Narrow" pitchFamily="1" charset="0"/>
                <a:ea typeface="ＭＳ Ｐゴシック" pitchFamily="1" charset="-128"/>
                <a:cs typeface="ＭＳ Ｐゴシック" pitchFamily="1" charset="-128"/>
              </a:rPr>
              <a:t>électroniques (années 1990)</a:t>
            </a:r>
          </a:p>
          <a:p>
            <a:pPr eaLnBrk="1" hangingPunct="1">
              <a:buFont typeface="Wingdings" pitchFamily="1" charset="2"/>
              <a:buNone/>
            </a:pPr>
            <a:endParaRPr lang="fr-CA" sz="18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p:cNvSpPr>
            <a:spLocks noGrp="1" noChangeArrowheads="1"/>
          </p:cNvSpPr>
          <p:nvPr>
            <p:ph type="title" idx="4294967295"/>
          </p:nvPr>
        </p:nvSpPr>
        <p:spPr>
          <a:solidFill>
            <a:srgbClr val="9EFBB2"/>
          </a:solidFill>
        </p:spPr>
        <p:txBody>
          <a:bodyPr>
            <a:normAutofit fontScale="90000"/>
          </a:bodyPr>
          <a:lstStyle/>
          <a:p>
            <a:pPr eaLnBrk="1" hangingPunct="1"/>
            <a:r>
              <a:rPr lang="fr-CA" sz="4000" b="1">
                <a:latin typeface="Arial Narrow" pitchFamily="1" charset="0"/>
                <a:ea typeface="ＭＳ Ｐゴシック" pitchFamily="1" charset="-128"/>
                <a:cs typeface="ＭＳ Ｐゴシック" pitchFamily="1" charset="-128"/>
              </a:rPr>
              <a:t>Bracelets électroniques</a:t>
            </a:r>
            <a:br>
              <a:rPr lang="fr-CA" sz="4000" b="1">
                <a:latin typeface="Arial Narrow" pitchFamily="1" charset="0"/>
                <a:ea typeface="ＭＳ Ｐゴシック" pitchFamily="1" charset="-128"/>
                <a:cs typeface="ＭＳ Ｐゴシック" pitchFamily="1" charset="-128"/>
              </a:rPr>
            </a:br>
            <a:r>
              <a:rPr lang="fr-CA" sz="4000" b="1">
                <a:latin typeface="Arial Narrow" pitchFamily="1" charset="0"/>
                <a:ea typeface="ＭＳ Ｐゴシック" pitchFamily="1" charset="-128"/>
                <a:cs typeface="ＭＳ Ｐゴシック" pitchFamily="1" charset="-128"/>
              </a:rPr>
              <a:t>Un nouveau contrôle des corps ?</a:t>
            </a:r>
            <a:r>
              <a:rPr lang="fr-CA">
                <a:ea typeface="ＭＳ Ｐゴシック" pitchFamily="1" charset="-128"/>
                <a:cs typeface="ＭＳ Ｐゴシック" pitchFamily="1" charset="-128"/>
              </a:rPr>
              <a:t> </a:t>
            </a:r>
            <a:endParaRPr lang="en-US">
              <a:ea typeface="ＭＳ Ｐゴシック" pitchFamily="1" charset="-128"/>
              <a:cs typeface="ＭＳ Ｐゴシック" pitchFamily="1" charset="-128"/>
            </a:endParaRPr>
          </a:p>
        </p:txBody>
      </p:sp>
      <p:sp>
        <p:nvSpPr>
          <p:cNvPr id="11267" name="Rectangle 3"/>
          <p:cNvSpPr>
            <a:spLocks noGrp="1" noChangeArrowheads="1"/>
          </p:cNvSpPr>
          <p:nvPr>
            <p:ph type="body" idx="4294967295"/>
          </p:nvPr>
        </p:nvSpPr>
        <p:spPr/>
        <p:txBody>
          <a:bodyPr>
            <a:noAutofit/>
          </a:bodyPr>
          <a:lstStyle/>
          <a:p>
            <a:pPr marL="609600" indent="-609600" eaLnBrk="1" hangingPunct="1">
              <a:buFont typeface="Wingdings" pitchFamily="1" charset="2"/>
              <a:buChar char="q"/>
            </a:pPr>
            <a:endParaRPr lang="fr-CA" sz="2000" b="1" dirty="0">
              <a:latin typeface="Arial Narrow" pitchFamily="1" charset="0"/>
              <a:ea typeface="ＭＳ Ｐゴシック" pitchFamily="1" charset="-128"/>
              <a:cs typeface="ＭＳ Ｐゴシック" pitchFamily="1" charset="-128"/>
            </a:endParaRPr>
          </a:p>
          <a:p>
            <a:pPr marL="609600" indent="-609600" eaLnBrk="1" hangingPunct="1">
              <a:buFont typeface="Wingdings" pitchFamily="1" charset="2"/>
              <a:buChar char="q"/>
            </a:pPr>
            <a:r>
              <a:rPr lang="fr-CA" sz="2000" b="1" dirty="0">
                <a:latin typeface="Arial Narrow" pitchFamily="1" charset="0"/>
                <a:ea typeface="ＭＳ Ｐゴシック" pitchFamily="1" charset="-128"/>
                <a:cs typeface="ＭＳ Ｐゴシック" pitchFamily="1" charset="-128"/>
              </a:rPr>
              <a:t>Première génération : </a:t>
            </a:r>
            <a:r>
              <a:rPr lang="fr-CA" sz="2000" dirty="0">
                <a:latin typeface="Arial Narrow" pitchFamily="1" charset="0"/>
                <a:ea typeface="ＭＳ Ｐゴシック" pitchFamily="1" charset="-128"/>
                <a:cs typeface="ＭＳ Ｐゴシック" pitchFamily="1" charset="-128"/>
              </a:rPr>
              <a:t>appareil branché au téléphone d’une résidence (soit la personne est là, soit la personne n’est pas là)</a:t>
            </a:r>
          </a:p>
          <a:p>
            <a:pPr marL="609600" indent="-609600"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marL="609600" indent="-609600" eaLnBrk="1" hangingPunct="1">
              <a:buFont typeface="Wingdings" pitchFamily="1" charset="2"/>
              <a:buChar char="q"/>
            </a:pPr>
            <a:r>
              <a:rPr lang="fr-CA" sz="2000" b="1" dirty="0">
                <a:solidFill>
                  <a:srgbClr val="000000"/>
                </a:solidFill>
                <a:latin typeface="Arial Narrow" pitchFamily="1" charset="0"/>
                <a:ea typeface="ＭＳ Ｐゴシック" pitchFamily="1" charset="-128"/>
                <a:cs typeface="ＭＳ Ｐゴシック" pitchFamily="1" charset="-128"/>
              </a:rPr>
              <a:t>Seconde génération : </a:t>
            </a:r>
            <a:r>
              <a:rPr lang="fr-CA" sz="2000" dirty="0">
                <a:solidFill>
                  <a:srgbClr val="000000"/>
                </a:solidFill>
                <a:latin typeface="Arial Narrow" pitchFamily="1" charset="0"/>
                <a:ea typeface="ＭＳ Ｐゴシック" pitchFamily="1" charset="-128"/>
                <a:cs typeface="ＭＳ Ｐゴシック" pitchFamily="1" charset="-128"/>
              </a:rPr>
              <a:t>appareil fixé à la personne (système GPS qui envoie des signaux à un satellite qui peut, en temps réel, nous localiser très précisément). Cette technologie pourra être munie de dispositifs permettant d’enregistrer certains signes vitaux, tels le rythme cardiaque, la pression sanguine, le taux d’adrénaline, la présence d’alcool ou de drogue dans le sang, etc.</a:t>
            </a:r>
            <a:r>
              <a:rPr lang="fr-CA" sz="2000" dirty="0" smtClean="0">
                <a:solidFill>
                  <a:srgbClr val="000000"/>
                </a:solidFill>
                <a:latin typeface="Arial Narrow" pitchFamily="1" charset="0"/>
                <a:ea typeface="ＭＳ Ｐゴシック" pitchFamily="1" charset="-128"/>
                <a:cs typeface="ＭＳ Ｐゴシック" pitchFamily="1" charset="-128"/>
              </a:rPr>
              <a:t> </a:t>
            </a:r>
          </a:p>
          <a:p>
            <a:pPr marL="609600" indent="-609600" eaLnBrk="1" hangingPunct="1">
              <a:buFont typeface="Wingdings" pitchFamily="1" charset="2"/>
              <a:buNone/>
            </a:pPr>
            <a:r>
              <a:rPr lang="fr-CA" sz="2000" dirty="0">
                <a:solidFill>
                  <a:schemeClr val="accent2"/>
                </a:solidFill>
                <a:latin typeface="Arial Narrow" pitchFamily="1" charset="0"/>
                <a:ea typeface="ＭＳ Ｐゴシック" pitchFamily="1" charset="-128"/>
                <a:cs typeface="ＭＳ Ｐゴシック" pitchFamily="1" charset="-128"/>
              </a:rPr>
              <a:t>  </a:t>
            </a:r>
          </a:p>
          <a:p>
            <a:pPr marL="609600" indent="-609600" eaLnBrk="1" hangingPunct="1">
              <a:buFont typeface="Wingdings" pitchFamily="1" charset="2"/>
              <a:buChar char="q"/>
            </a:pPr>
            <a:r>
              <a:rPr lang="fr-CA" sz="2000" b="1" dirty="0">
                <a:latin typeface="Arial Narrow" pitchFamily="1" charset="0"/>
                <a:ea typeface="ＭＳ Ｐゴシック" pitchFamily="1" charset="-128"/>
                <a:cs typeface="ＭＳ Ｐゴシック" pitchFamily="1" charset="-128"/>
              </a:rPr>
              <a:t>Troisième génération : </a:t>
            </a:r>
            <a:r>
              <a:rPr lang="fr-CA" sz="2000" dirty="0">
                <a:latin typeface="Arial Narrow" pitchFamily="1" charset="0"/>
                <a:ea typeface="ＭＳ Ｐゴシック" pitchFamily="1" charset="-128"/>
                <a:cs typeface="ＭＳ Ｐゴシック" pitchFamily="1" charset="-128"/>
              </a:rPr>
              <a:t>il s’agit d’un</a:t>
            </a:r>
            <a:r>
              <a:rPr lang="fr-CA" sz="2000" b="1" dirty="0">
                <a:latin typeface="Arial Narrow" pitchFamily="1" charset="0"/>
                <a:ea typeface="ＭＳ Ｐゴシック" pitchFamily="1" charset="-128"/>
                <a:cs typeface="ＭＳ Ｐゴシック" pitchFamily="1" charset="-128"/>
              </a:rPr>
              <a:t> </a:t>
            </a:r>
            <a:r>
              <a:rPr lang="fr-CA" sz="2000" dirty="0">
                <a:latin typeface="Arial Narrow" pitchFamily="1" charset="0"/>
                <a:ea typeface="ＭＳ Ｐゴシック" pitchFamily="1" charset="-128"/>
                <a:cs typeface="ＭＳ Ｐゴシック" pitchFamily="1" charset="-128"/>
              </a:rPr>
              <a:t>nouvel appareil, probablement un implant, qui pourrait alors avertir la personne surveillée, la punir ou même tenter de stopper son comportement. La stimulation pourrait être un signal sonore, un choc électrique ou même la stimulation d’une certaine zone de cerveau.   </a:t>
            </a:r>
            <a:endParaRPr lang="fr-CA" sz="20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7">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6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28625" y="285750"/>
            <a:ext cx="8229600" cy="1143000"/>
          </a:xfrm>
          <a:solidFill>
            <a:srgbClr val="FFFF66"/>
          </a:solidFill>
          <a:ln>
            <a:solidFill>
              <a:srgbClr val="FFFF66"/>
            </a:solidFill>
          </a:ln>
        </p:spPr>
        <p:txBody>
          <a:bodyPr/>
          <a:lstStyle/>
          <a:p>
            <a:pPr eaLnBrk="1" hangingPunct="1"/>
            <a:r>
              <a:rPr lang="fr-CA" b="1">
                <a:latin typeface="Georgia" pitchFamily="1" charset="0"/>
                <a:ea typeface="ＭＳ Ｐゴシック" pitchFamily="1" charset="-128"/>
                <a:cs typeface="ＭＳ Ｐゴシック" pitchFamily="1" charset="-128"/>
              </a:rPr>
              <a:t>Bloc D</a:t>
            </a:r>
            <a:endParaRPr lang="fr-FR">
              <a:latin typeface="Georgia" pitchFamily="1" charset="0"/>
              <a:ea typeface="ＭＳ Ｐゴシック" pitchFamily="1" charset="-128"/>
              <a:cs typeface="ＭＳ Ｐゴシック" pitchFamily="1" charset="-128"/>
            </a:endParaRPr>
          </a:p>
        </p:txBody>
      </p:sp>
      <p:sp>
        <p:nvSpPr>
          <p:cNvPr id="14339" name="Rectangle 3"/>
          <p:cNvSpPr>
            <a:spLocks noGrp="1" noChangeArrowheads="1"/>
          </p:cNvSpPr>
          <p:nvPr>
            <p:ph type="body" idx="1"/>
          </p:nvPr>
        </p:nvSpPr>
        <p:spPr/>
        <p:txBody>
          <a:bodyPr/>
          <a:lstStyle/>
          <a:p>
            <a:pPr eaLnBrk="1" hangingPunct="1"/>
            <a:endParaRPr lang="fr-CA" sz="2400">
              <a:ea typeface="ＭＳ Ｐゴシック" pitchFamily="1" charset="-128"/>
              <a:cs typeface="ＭＳ Ｐゴシック" pitchFamily="1" charset="-128"/>
            </a:endParaRPr>
          </a:p>
          <a:p>
            <a:pPr eaLnBrk="1" hangingPunct="1"/>
            <a:r>
              <a:rPr lang="fr-CA" sz="2800">
                <a:ea typeface="ＭＳ Ｐゴシック" pitchFamily="1" charset="-128"/>
                <a:cs typeface="ＭＳ Ｐゴシック" pitchFamily="1" charset="-128"/>
              </a:rPr>
              <a:t>Quels sont les pièges de l’intervention d’aide sous mandat judiciaire? Peut-on aider et en même temps punir? Peut-on aider et en même temps contrôler? </a:t>
            </a:r>
          </a:p>
          <a:p>
            <a:pPr eaLnBrk="1" hangingPunct="1"/>
            <a:endParaRPr lang="fr-CA" sz="2800">
              <a:ea typeface="ＭＳ Ｐゴシック" pitchFamily="1" charset="-128"/>
              <a:cs typeface="ＭＳ Ｐゴシック" pitchFamily="1" charset="-128"/>
            </a:endParaRPr>
          </a:p>
          <a:p>
            <a:pPr eaLnBrk="1" hangingPunct="1"/>
            <a:r>
              <a:rPr lang="fr-CA" sz="2800">
                <a:ea typeface="ＭＳ Ｐゴシック" pitchFamily="1" charset="-128"/>
                <a:cs typeface="ＭＳ Ｐゴシック" pitchFamily="1" charset="-128"/>
              </a:rPr>
              <a:t>Le système pénal est-il nécessaire? Et si oui, doit-il être nécessairement douloureux? </a:t>
            </a:r>
          </a:p>
          <a:p>
            <a:pPr eaLnBrk="1" hangingPunct="1">
              <a:lnSpc>
                <a:spcPct val="80000"/>
              </a:lnSpc>
            </a:pPr>
            <a:endParaRPr lang="fr-FR" sz="2400" b="1">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625" y="285750"/>
            <a:ext cx="8229600" cy="1143000"/>
          </a:xfrm>
          <a:solidFill>
            <a:srgbClr val="FFFF66"/>
          </a:solidFill>
          <a:ln>
            <a:solidFill>
              <a:srgbClr val="FFFF66"/>
            </a:solidFill>
          </a:ln>
        </p:spPr>
        <p:txBody>
          <a:bodyPr>
            <a:normAutofit/>
          </a:bodyPr>
          <a:lstStyle/>
          <a:p>
            <a:pPr eaLnBrk="1" hangingPunct="1"/>
            <a:r>
              <a:rPr lang="fr-CA" sz="2800" b="1" dirty="0">
                <a:latin typeface="Georgia" pitchFamily="1" charset="0"/>
                <a:ea typeface="ＭＳ Ｐゴシック" pitchFamily="1" charset="-128"/>
                <a:cs typeface="ＭＳ Ｐゴシック" pitchFamily="1" charset="-128"/>
              </a:rPr>
              <a:t>D. Pièges tendus au métier de </a:t>
            </a:r>
            <a:r>
              <a:rPr lang="fr-CA" sz="2800" b="1" dirty="0" smtClean="0">
                <a:latin typeface="Georgia" pitchFamily="1" charset="0"/>
                <a:ea typeface="ＭＳ Ｐゴシック" pitchFamily="1" charset="-128"/>
                <a:cs typeface="ＭＳ Ｐゴシック" pitchFamily="1" charset="-128"/>
              </a:rPr>
              <a:t>criminologue</a:t>
            </a:r>
            <a:endParaRPr lang="fr-FR" sz="2800" dirty="0">
              <a:latin typeface="Georgia" pitchFamily="1" charset="0"/>
              <a:ea typeface="ＭＳ Ｐゴシック" pitchFamily="1" charset="-128"/>
              <a:cs typeface="ＭＳ Ｐゴシック" pitchFamily="1" charset="-128"/>
            </a:endParaRPr>
          </a:p>
        </p:txBody>
      </p:sp>
      <p:sp>
        <p:nvSpPr>
          <p:cNvPr id="19459" name="Rectangle 3"/>
          <p:cNvSpPr>
            <a:spLocks noGrp="1" noChangeArrowheads="1"/>
          </p:cNvSpPr>
          <p:nvPr>
            <p:ph type="body" idx="1"/>
          </p:nvPr>
        </p:nvSpPr>
        <p:spPr/>
        <p:txBody>
          <a:bodyPr/>
          <a:lstStyle/>
          <a:p>
            <a:pPr eaLnBrk="1" hangingPunct="1">
              <a:lnSpc>
                <a:spcPct val="80000"/>
              </a:lnSpc>
            </a:pPr>
            <a:endParaRPr lang="fr-FR" sz="2000" b="1" dirty="0">
              <a:latin typeface="Arial Narrow" pitchFamily="1" charset="0"/>
              <a:ea typeface="ＭＳ Ｐゴシック" pitchFamily="1" charset="-128"/>
              <a:cs typeface="ＭＳ Ｐゴシック" pitchFamily="1" charset="-128"/>
            </a:endParaRPr>
          </a:p>
          <a:p>
            <a:pPr eaLnBrk="1" hangingPunct="1">
              <a:lnSpc>
                <a:spcPct val="80000"/>
              </a:lnSpc>
            </a:pPr>
            <a:endParaRPr lang="fr-CA" sz="2800" dirty="0">
              <a:latin typeface="Georgia"/>
              <a:ea typeface="ＭＳ Ｐゴシック" pitchFamily="1" charset="-128"/>
              <a:cs typeface="Georgia"/>
            </a:endParaRPr>
          </a:p>
          <a:p>
            <a:pPr eaLnBrk="1" hangingPunct="1">
              <a:lnSpc>
                <a:spcPct val="80000"/>
              </a:lnSpc>
            </a:pPr>
            <a:r>
              <a:rPr lang="fr-CA" sz="2800" dirty="0">
                <a:latin typeface="Georgia"/>
                <a:ea typeface="ＭＳ Ｐゴシック" pitchFamily="1" charset="-128"/>
                <a:cs typeface="Georgia"/>
              </a:rPr>
              <a:t>Pour les agents de probation, comment expliquer que le contrôle prenne le pas sur l’aide et que la protection de la société sacrifie le lien de confiance avec le contrevenant ?</a:t>
            </a:r>
            <a:r>
              <a:rPr lang="fr-CA" sz="2800" dirty="0" smtClean="0">
                <a:latin typeface="Georgia"/>
                <a:ea typeface="ＭＳ Ｐゴシック" pitchFamily="1" charset="-128"/>
                <a:cs typeface="Georgia"/>
              </a:rPr>
              <a:t> </a:t>
            </a:r>
          </a:p>
          <a:p>
            <a:pPr>
              <a:lnSpc>
                <a:spcPct val="80000"/>
              </a:lnSpc>
              <a:buNone/>
            </a:pPr>
            <a:endParaRPr lang="fr-CA" sz="2800" dirty="0" smtClean="0">
              <a:latin typeface="Georgia"/>
              <a:ea typeface="ＭＳ Ｐゴシック" pitchFamily="1" charset="-128"/>
              <a:cs typeface="Georgia"/>
            </a:endParaRPr>
          </a:p>
          <a:p>
            <a:pPr>
              <a:lnSpc>
                <a:spcPct val="80000"/>
              </a:lnSpc>
              <a:buNone/>
            </a:pPr>
            <a:r>
              <a:rPr lang="fr-CA" sz="2800" dirty="0" smtClean="0">
                <a:latin typeface="Georgia"/>
                <a:ea typeface="ＭＳ Ｐゴシック" pitchFamily="1" charset="-128"/>
                <a:cs typeface="Georgia"/>
              </a:rPr>
              <a:t>Lalande, </a:t>
            </a:r>
            <a:r>
              <a:rPr lang="fr-CA" sz="2800" i="1" dirty="0" smtClean="0">
                <a:latin typeface="Georgia"/>
                <a:ea typeface="ＭＳ Ｐゴシック" pitchFamily="1" charset="-128"/>
                <a:cs typeface="Georgia"/>
              </a:rPr>
              <a:t>À trop contrôler, peut-on encore aider </a:t>
            </a:r>
            <a:r>
              <a:rPr lang="fr-CA" sz="2800" dirty="0" smtClean="0">
                <a:latin typeface="Georgia"/>
                <a:ea typeface="ＭＳ Ｐゴシック" pitchFamily="1" charset="-128"/>
                <a:cs typeface="Georgia"/>
              </a:rPr>
              <a:t>?</a:t>
            </a:r>
          </a:p>
          <a:p>
            <a:pPr eaLnBrk="1" hangingPunct="1">
              <a:lnSpc>
                <a:spcPct val="80000"/>
              </a:lnSpc>
            </a:pPr>
            <a:endParaRPr lang="fr-FR" sz="24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solidFill>
            <a:srgbClr val="FFFF66"/>
          </a:solidFill>
          <a:ln>
            <a:solidFill>
              <a:srgbClr val="FFFF66"/>
            </a:solidFill>
          </a:ln>
        </p:spPr>
        <p:txBody>
          <a:bodyPr>
            <a:normAutofit/>
          </a:bodyPr>
          <a:lstStyle/>
          <a:p>
            <a:pPr eaLnBrk="1" hangingPunct="1">
              <a:lnSpc>
                <a:spcPct val="80000"/>
              </a:lnSpc>
            </a:pPr>
            <a:r>
              <a:rPr lang="fr-CA" sz="2800" b="1" dirty="0">
                <a:latin typeface="Georgia" pitchFamily="1" charset="0"/>
                <a:ea typeface="ＭＳ Ｐゴシック" pitchFamily="1" charset="-128"/>
                <a:cs typeface="ＭＳ Ｐゴシック" pitchFamily="1" charset="-128"/>
              </a:rPr>
              <a:t>D. Pièges tendus au métier de </a:t>
            </a:r>
            <a:r>
              <a:rPr lang="fr-CA" sz="2800" b="1" dirty="0" smtClean="0">
                <a:latin typeface="Georgia" pitchFamily="1" charset="0"/>
                <a:ea typeface="ＭＳ Ｐゴシック" pitchFamily="1" charset="-128"/>
                <a:cs typeface="ＭＳ Ｐゴシック" pitchFamily="1" charset="-128"/>
              </a:rPr>
              <a:t>criminologue</a:t>
            </a:r>
            <a:endParaRPr lang="fr-FR" sz="2800" dirty="0">
              <a:latin typeface="Arial Narrow" pitchFamily="1" charset="0"/>
              <a:ea typeface="ＭＳ Ｐゴシック" pitchFamily="1" charset="-128"/>
              <a:cs typeface="ＭＳ Ｐゴシック" pitchFamily="1" charset="-128"/>
            </a:endParaRPr>
          </a:p>
        </p:txBody>
      </p:sp>
      <p:sp>
        <p:nvSpPr>
          <p:cNvPr id="38915" name="Rectangle 3"/>
          <p:cNvSpPr>
            <a:spLocks noGrp="1" noChangeArrowheads="1"/>
          </p:cNvSpPr>
          <p:nvPr>
            <p:ph type="body" idx="1"/>
          </p:nvPr>
        </p:nvSpPr>
        <p:spPr>
          <a:xfrm>
            <a:off x="457200" y="1600200"/>
            <a:ext cx="8229600" cy="4920902"/>
          </a:xfrm>
        </p:spPr>
        <p:txBody>
          <a:bodyPr>
            <a:normAutofit fontScale="92500" lnSpcReduction="10000"/>
          </a:bodyPr>
          <a:lstStyle/>
          <a:p>
            <a:pPr eaLnBrk="1" hangingPunct="1">
              <a:lnSpc>
                <a:spcPct val="90000"/>
              </a:lnSpc>
            </a:pPr>
            <a:endParaRPr lang="fr-FR" sz="2400" dirty="0">
              <a:latin typeface="Arial Narrow" pitchFamily="1" charset="0"/>
              <a:ea typeface="ＭＳ Ｐゴシック" pitchFamily="1" charset="-128"/>
              <a:cs typeface="ＭＳ Ｐゴシック" pitchFamily="1" charset="-128"/>
            </a:endParaRPr>
          </a:p>
          <a:p>
            <a:pPr eaLnBrk="1" hangingPunct="1">
              <a:lnSpc>
                <a:spcPct val="90000"/>
              </a:lnSpc>
            </a:pPr>
            <a:r>
              <a:rPr lang="fr-FR" sz="2400" dirty="0">
                <a:latin typeface="Arial Narrow" pitchFamily="1" charset="0"/>
                <a:ea typeface="ＭＳ Ｐゴシック" pitchFamily="1" charset="-128"/>
                <a:cs typeface="ＭＳ Ｐゴシック" pitchFamily="1" charset="-128"/>
              </a:rPr>
              <a:t>A leur arrivée dans les services de probation, la plupart des agents de probation conçoivent leur travail en termes de relation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aide</a:t>
            </a:r>
            <a:r>
              <a:rPr lang="fr-FR" altLang="ja-JP" sz="2400" dirty="0">
                <a:solidFill>
                  <a:srgbClr val="C00000"/>
                </a:solidFill>
                <a:latin typeface="Arial Narrow" pitchFamily="1" charset="0"/>
                <a:ea typeface="ＭＳ Ｐゴシック" pitchFamily="1" charset="-128"/>
                <a:cs typeface="ＭＳ Ｐゴシック" pitchFamily="1" charset="-128"/>
              </a:rPr>
              <a:t> </a:t>
            </a:r>
            <a:r>
              <a:rPr lang="fr-FR" altLang="ja-JP" sz="2400" b="1" dirty="0">
                <a:latin typeface="Arial Narrow" pitchFamily="1" charset="0"/>
                <a:ea typeface="ＭＳ Ｐゴシック" pitchFamily="1" charset="-128"/>
                <a:cs typeface="ＭＳ Ｐゴシック" pitchFamily="1" charset="-128"/>
              </a:rPr>
              <a:t>ou en tout cas comme une combinaison aide – contrôle</a:t>
            </a:r>
            <a:r>
              <a:rPr lang="fr-FR" altLang="ja-JP" sz="2400" dirty="0">
                <a:latin typeface="Arial Narrow" pitchFamily="1" charset="0"/>
                <a:ea typeface="ＭＳ Ｐゴシック" pitchFamily="1" charset="-128"/>
                <a:cs typeface="ＭＳ Ｐゴシック" pitchFamily="1" charset="-128"/>
              </a:rPr>
              <a:t>. </a:t>
            </a:r>
          </a:p>
          <a:p>
            <a:pPr eaLnBrk="1" hangingPunct="1">
              <a:lnSpc>
                <a:spcPct val="90000"/>
              </a:lnSpc>
            </a:pPr>
            <a:endParaRPr lang="fr-FR" sz="2400" b="1" dirty="0">
              <a:latin typeface="Arial Narrow" pitchFamily="1" charset="0"/>
              <a:ea typeface="ＭＳ Ｐゴシック" pitchFamily="1" charset="-128"/>
              <a:cs typeface="ＭＳ Ｐゴシック" pitchFamily="1" charset="-128"/>
            </a:endParaRPr>
          </a:p>
          <a:p>
            <a:pPr eaLnBrk="1" hangingPunct="1">
              <a:lnSpc>
                <a:spcPct val="90000"/>
              </a:lnSpc>
            </a:pPr>
            <a:r>
              <a:rPr lang="fr-FR" sz="2400" b="1" dirty="0">
                <a:latin typeface="Arial Narrow" pitchFamily="1" charset="0"/>
                <a:ea typeface="ＭＳ Ｐゴシック" pitchFamily="1" charset="-128"/>
                <a:cs typeface="ＭＳ Ｐゴシック" pitchFamily="1" charset="-128"/>
              </a:rPr>
              <a:t>Or,</a:t>
            </a:r>
            <a:r>
              <a:rPr lang="fr-FR" sz="2400" dirty="0">
                <a:latin typeface="Arial Narrow" pitchFamily="1" charset="0"/>
                <a:ea typeface="ＭＳ Ｐゴシック" pitchFamily="1" charset="-128"/>
                <a:cs typeface="ＭＳ Ｐゴシック" pitchFamily="1" charset="-128"/>
              </a:rPr>
              <a:t> après une certaine expérience, ils reconstruisent leur vécu professionnel en relation de contrôle, soit une relation définie par eux comme plus « réaliste » au vu du travail demandé et surtout de la clientèle</a:t>
            </a:r>
            <a:r>
              <a:rPr lang="fr-FR" sz="2400" dirty="0" smtClean="0">
                <a:latin typeface="Arial Narrow" pitchFamily="1" charset="0"/>
                <a:ea typeface="ＭＳ Ｐゴシック" pitchFamily="1" charset="-128"/>
                <a:cs typeface="ＭＳ Ｐゴシック" pitchFamily="1" charset="-128"/>
              </a:rPr>
              <a:t> concernée</a:t>
            </a:r>
            <a:r>
              <a:rPr lang="fr-FR" sz="2400" dirty="0">
                <a:latin typeface="Arial Narrow" pitchFamily="1" charset="0"/>
                <a:ea typeface="ＭＳ Ｐゴシック" pitchFamily="1" charset="-128"/>
                <a:cs typeface="ＭＳ Ｐゴシック" pitchFamily="1" charset="-128"/>
              </a:rPr>
              <a:t>. </a:t>
            </a:r>
          </a:p>
          <a:p>
            <a:pPr eaLnBrk="1" hangingPunct="1">
              <a:lnSpc>
                <a:spcPct val="90000"/>
              </a:lnSpc>
            </a:pPr>
            <a:endParaRPr lang="fr-FR" sz="2400" b="1" dirty="0">
              <a:latin typeface="Arial Narrow" pitchFamily="1" charset="0"/>
              <a:ea typeface="ＭＳ Ｐゴシック" pitchFamily="1" charset="-128"/>
              <a:cs typeface="ＭＳ Ｐゴシック" pitchFamily="1" charset="-128"/>
            </a:endParaRPr>
          </a:p>
          <a:p>
            <a:pPr eaLnBrk="1" hangingPunct="1">
              <a:lnSpc>
                <a:spcPct val="90000"/>
              </a:lnSpc>
            </a:pPr>
            <a:r>
              <a:rPr lang="fr-FR" sz="2400" b="1" dirty="0">
                <a:latin typeface="Arial Narrow" pitchFamily="1" charset="0"/>
                <a:ea typeface="ＭＳ Ｐゴシック" pitchFamily="1" charset="-128"/>
                <a:cs typeface="ＭＳ Ｐゴシック" pitchFamily="1" charset="-128"/>
              </a:rPr>
              <a:t>Étonnant</a:t>
            </a:r>
            <a:r>
              <a:rPr lang="fr-FR" sz="2400" dirty="0">
                <a:latin typeface="Arial Narrow" pitchFamily="1" charset="0"/>
                <a:ea typeface="ＭＳ Ｐゴシック" pitchFamily="1" charset="-128"/>
                <a:cs typeface="ＭＳ Ｐゴシック" pitchFamily="1" charset="-128"/>
              </a:rPr>
              <a:t> quand on sait que le monde de la probation est censée </a:t>
            </a:r>
            <a:r>
              <a:rPr lang="fr-FR" sz="2400" b="1" dirty="0">
                <a:latin typeface="Arial Narrow" pitchFamily="1" charset="0"/>
                <a:ea typeface="ＭＳ Ｐゴシック" pitchFamily="1" charset="-128"/>
                <a:cs typeface="ＭＳ Ｐゴシック" pitchFamily="1" charset="-128"/>
              </a:rPr>
              <a:t>combiner </a:t>
            </a:r>
            <a:r>
              <a:rPr lang="fr-FR" sz="2400" dirty="0">
                <a:latin typeface="Arial Narrow" pitchFamily="1" charset="0"/>
                <a:ea typeface="ＭＳ Ｐゴシック" pitchFamily="1" charset="-128"/>
                <a:cs typeface="ＭＳ Ｐゴシック" pitchFamily="1" charset="-128"/>
              </a:rPr>
              <a:t>surveillance et assistance, protéger la société et réhabiliter le délinquant. </a:t>
            </a:r>
          </a:p>
          <a:p>
            <a:pPr eaLnBrk="1" hangingPunct="1">
              <a:lnSpc>
                <a:spcPct val="90000"/>
              </a:lnSpc>
            </a:pPr>
            <a:endParaRPr lang="fr-FR" sz="2400" b="1" i="1" dirty="0">
              <a:latin typeface="Arial Narrow" pitchFamily="1" charset="0"/>
              <a:ea typeface="ＭＳ Ｐゴシック" pitchFamily="1" charset="-128"/>
              <a:cs typeface="ＭＳ Ｐゴシック" pitchFamily="1" charset="-128"/>
            </a:endParaRPr>
          </a:p>
          <a:p>
            <a:pPr eaLnBrk="1" hangingPunct="1">
              <a:lnSpc>
                <a:spcPct val="90000"/>
              </a:lnSpc>
            </a:pPr>
            <a:r>
              <a:rPr lang="fr-FR" sz="2400" b="1" i="1" dirty="0">
                <a:latin typeface="Arial Narrow" pitchFamily="1" charset="0"/>
                <a:ea typeface="ＭＳ Ｐゴシック" pitchFamily="1" charset="-128"/>
                <a:cs typeface="ＭＳ Ｐゴシック" pitchFamily="1" charset="-128"/>
              </a:rPr>
              <a:t>Comment expliquer un tel processus, un tel glissement ?  </a:t>
            </a:r>
          </a:p>
          <a:p>
            <a:pPr eaLnBrk="1" hangingPunct="1">
              <a:lnSpc>
                <a:spcPct val="90000"/>
              </a:lnSpc>
            </a:pPr>
            <a:endParaRPr lang="fr-CA" sz="1800" b="1" dirty="0">
              <a:latin typeface="Arial Narrow" pitchFamily="1" charset="0"/>
              <a:ea typeface="ＭＳ Ｐゴシック" pitchFamily="1" charset="-128"/>
              <a:cs typeface="ＭＳ Ｐゴシック" pitchFamily="1" charset="-128"/>
            </a:endParaRPr>
          </a:p>
          <a:p>
            <a:pPr eaLnBrk="1" hangingPunct="1">
              <a:lnSpc>
                <a:spcPct val="90000"/>
              </a:lnSpc>
            </a:pPr>
            <a:endParaRPr lang="fr-FR" sz="1800" dirty="0">
              <a:solidFill>
                <a:schemeClr val="accent2"/>
              </a:solidFill>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5">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solidFill>
            <a:srgbClr val="FFFF66"/>
          </a:solidFill>
          <a:ln>
            <a:solidFill>
              <a:srgbClr val="FFFF66"/>
            </a:solidFill>
          </a:ln>
        </p:spPr>
        <p:txBody>
          <a:bodyPr>
            <a:normAutofit/>
          </a:bodyPr>
          <a:lstStyle/>
          <a:p>
            <a:pPr eaLnBrk="1" hangingPunct="1">
              <a:lnSpc>
                <a:spcPct val="90000"/>
              </a:lnSpc>
            </a:pPr>
            <a:r>
              <a:rPr lang="fr-FR" sz="2800" b="1" i="1" dirty="0">
                <a:latin typeface="Arial Narrow" pitchFamily="1" charset="0"/>
                <a:ea typeface="ＭＳ Ｐゴシック" pitchFamily="1" charset="-128"/>
                <a:cs typeface="ＭＳ Ｐゴシック" pitchFamily="1" charset="-128"/>
              </a:rPr>
              <a:t>Comment expliquer un tel processus, un tel glissement ?  </a:t>
            </a:r>
          </a:p>
        </p:txBody>
      </p:sp>
      <p:sp>
        <p:nvSpPr>
          <p:cNvPr id="38915" name="Rectangle 3"/>
          <p:cNvSpPr>
            <a:spLocks noGrp="1" noChangeArrowheads="1"/>
          </p:cNvSpPr>
          <p:nvPr>
            <p:ph type="body" idx="1"/>
          </p:nvPr>
        </p:nvSpPr>
        <p:spPr>
          <a:xfrm>
            <a:off x="457200" y="1600201"/>
            <a:ext cx="8229600" cy="4303214"/>
          </a:xfrm>
        </p:spPr>
        <p:txBody>
          <a:bodyPr>
            <a:normAutofit fontScale="85000" lnSpcReduction="10000"/>
          </a:bodyPr>
          <a:lstStyle/>
          <a:p>
            <a:pPr eaLnBrk="1" hangingPunct="1">
              <a:lnSpc>
                <a:spcPct val="90000"/>
              </a:lnSpc>
            </a:pPr>
            <a:endParaRPr lang="fr-FR" sz="2400" dirty="0">
              <a:latin typeface="Arial Narrow" pitchFamily="1" charset="0"/>
              <a:ea typeface="ＭＳ Ｐゴシック" pitchFamily="1" charset="-128"/>
              <a:cs typeface="ＭＳ Ｐゴシック" pitchFamily="1" charset="-128"/>
            </a:endParaRPr>
          </a:p>
          <a:p>
            <a:pPr eaLnBrk="1" hangingPunct="1">
              <a:lnSpc>
                <a:spcPct val="90000"/>
              </a:lnSpc>
            </a:pPr>
            <a:r>
              <a:rPr lang="fr-CA" sz="2400" b="1" dirty="0">
                <a:latin typeface="Arial Narrow" pitchFamily="1" charset="0"/>
                <a:ea typeface="ＭＳ Ｐゴシック" pitchFamily="1" charset="-128"/>
                <a:cs typeface="ＭＳ Ｐゴシック" pitchFamily="1" charset="-128"/>
              </a:rPr>
              <a:t>Déjà, </a:t>
            </a:r>
            <a:r>
              <a:rPr lang="fr-CA" sz="2400" dirty="0">
                <a:latin typeface="Arial Narrow" pitchFamily="1" charset="0"/>
                <a:ea typeface="ＭＳ Ｐゴシック" pitchFamily="1" charset="-128"/>
                <a:cs typeface="ＭＳ Ｐゴシック" pitchFamily="1" charset="-128"/>
              </a:rPr>
              <a:t>par le fait que dans la </a:t>
            </a:r>
            <a:r>
              <a:rPr lang="fr-CA" sz="2400" b="1" dirty="0">
                <a:latin typeface="Arial Narrow" pitchFamily="1" charset="0"/>
                <a:ea typeface="ＭＳ Ｐゴシック" pitchFamily="1" charset="-128"/>
                <a:cs typeface="ＭＳ Ｐゴシック" pitchFamily="1" charset="-128"/>
              </a:rPr>
              <a:t>mission</a:t>
            </a:r>
            <a:r>
              <a:rPr lang="fr-CA" sz="2400" dirty="0">
                <a:latin typeface="Arial Narrow" pitchFamily="1" charset="0"/>
                <a:ea typeface="ＭＳ Ｐゴシック" pitchFamily="1" charset="-128"/>
                <a:cs typeface="ＭＳ Ｐゴシック" pitchFamily="1" charset="-128"/>
              </a:rPr>
              <a:t> officielle de la probation émerge d’emblée la contradiction centrale de toute intervention pénale : on fait comprendre aux AP qu’il est difficile d’assister </a:t>
            </a:r>
            <a:r>
              <a:rPr lang="fr-CA" sz="2400" i="1" dirty="0">
                <a:latin typeface="Arial Narrow" pitchFamily="1" charset="0"/>
                <a:ea typeface="ＭＳ Ｐゴシック" pitchFamily="1" charset="-128"/>
                <a:cs typeface="ＭＳ Ｐゴシック" pitchFamily="1" charset="-128"/>
              </a:rPr>
              <a:t>et en même temps de </a:t>
            </a:r>
            <a:r>
              <a:rPr lang="fr-CA" sz="2400" dirty="0">
                <a:latin typeface="Arial Narrow" pitchFamily="1" charset="0"/>
                <a:ea typeface="ＭＳ Ｐゴシック" pitchFamily="1" charset="-128"/>
                <a:cs typeface="ＭＳ Ｐゴシック" pitchFamily="1" charset="-128"/>
              </a:rPr>
              <a:t>surveiller. </a:t>
            </a:r>
          </a:p>
          <a:p>
            <a:pPr eaLnBrk="1" hangingPunct="1">
              <a:lnSpc>
                <a:spcPct val="90000"/>
              </a:lnSpc>
            </a:pPr>
            <a:endParaRPr lang="fr-CA" sz="2400" dirty="0">
              <a:latin typeface="Arial Narrow" pitchFamily="1" charset="0"/>
              <a:ea typeface="ＭＳ Ｐゴシック" pitchFamily="1" charset="-128"/>
              <a:cs typeface="ＭＳ Ｐゴシック" pitchFamily="1" charset="-128"/>
            </a:endParaRPr>
          </a:p>
          <a:p>
            <a:pPr eaLnBrk="1" hangingPunct="1">
              <a:lnSpc>
                <a:spcPct val="90000"/>
              </a:lnSpc>
            </a:pPr>
            <a:r>
              <a:rPr lang="fr-CA" sz="2400" dirty="0">
                <a:latin typeface="Arial Narrow" pitchFamily="1" charset="0"/>
                <a:ea typeface="ＭＳ Ｐゴシック" pitchFamily="1" charset="-128"/>
                <a:cs typeface="ＭＳ Ｐゴシック" pitchFamily="1" charset="-128"/>
              </a:rPr>
              <a:t>Les AP comprennent alors qu’il faut trancher et </a:t>
            </a:r>
            <a:r>
              <a:rPr lang="fr-CA" sz="2400" b="1" dirty="0">
                <a:latin typeface="Arial Narrow" pitchFamily="1" charset="0"/>
                <a:ea typeface="ＭＳ Ｐゴシック" pitchFamily="1" charset="-128"/>
                <a:cs typeface="ＭＳ Ｐゴシック" pitchFamily="1" charset="-128"/>
              </a:rPr>
              <a:t>hiérarchiser, </a:t>
            </a:r>
            <a:r>
              <a:rPr lang="fr-CA" sz="2400" dirty="0">
                <a:latin typeface="Arial Narrow" pitchFamily="1" charset="0"/>
                <a:ea typeface="ＭＳ Ｐゴシック" pitchFamily="1" charset="-128"/>
                <a:cs typeface="ＭＳ Ｐゴシック" pitchFamily="1" charset="-128"/>
              </a:rPr>
              <a:t>qu’un travail bien fait, c’est contrôler et </a:t>
            </a:r>
            <a:r>
              <a:rPr lang="fr-CA" sz="2400" b="1" i="1" u="sng" dirty="0">
                <a:latin typeface="Arial Narrow" pitchFamily="1" charset="0"/>
                <a:ea typeface="ＭＳ Ｐゴシック" pitchFamily="1" charset="-128"/>
                <a:cs typeface="ＭＳ Ｐゴシック" pitchFamily="1" charset="-128"/>
              </a:rPr>
              <a:t>si possible </a:t>
            </a:r>
            <a:r>
              <a:rPr lang="fr-CA" sz="2400" dirty="0">
                <a:latin typeface="Arial Narrow" pitchFamily="1" charset="0"/>
                <a:ea typeface="ＭＳ Ｐゴシック" pitchFamily="1" charset="-128"/>
                <a:cs typeface="ＭＳ Ｐゴシック" pitchFamily="1" charset="-128"/>
              </a:rPr>
              <a:t>aider. </a:t>
            </a:r>
          </a:p>
          <a:p>
            <a:pPr eaLnBrk="1" hangingPunct="1">
              <a:lnSpc>
                <a:spcPct val="90000"/>
              </a:lnSpc>
            </a:pPr>
            <a:endParaRPr lang="fr-CA" sz="2400" dirty="0">
              <a:latin typeface="Arial Narrow" pitchFamily="1" charset="0"/>
              <a:ea typeface="ＭＳ Ｐゴシック" pitchFamily="1" charset="-128"/>
              <a:cs typeface="ＭＳ Ｐゴシック" pitchFamily="1" charset="-128"/>
            </a:endParaRPr>
          </a:p>
          <a:p>
            <a:pPr eaLnBrk="1" hangingPunct="1">
              <a:lnSpc>
                <a:spcPct val="90000"/>
              </a:lnSpc>
            </a:pPr>
            <a:r>
              <a:rPr lang="fr-CA" sz="2400" dirty="0">
                <a:latin typeface="Arial Narrow" pitchFamily="1" charset="0"/>
                <a:ea typeface="ＭＳ Ｐゴシック" pitchFamily="1" charset="-128"/>
                <a:cs typeface="ＭＳ Ｐゴシック" pitchFamily="1" charset="-128"/>
              </a:rPr>
              <a:t>L’enjeu, le vrai, c’est en effet </a:t>
            </a:r>
            <a:r>
              <a:rPr lang="fr-CA" sz="2400" b="1" dirty="0">
                <a:latin typeface="Arial Narrow" pitchFamily="1" charset="0"/>
                <a:ea typeface="ＭＳ Ｐゴシック" pitchFamily="1" charset="-128"/>
                <a:cs typeface="ＭＳ Ｐゴシック" pitchFamily="1" charset="-128"/>
              </a:rPr>
              <a:t>de protéger </a:t>
            </a:r>
            <a:r>
              <a:rPr lang="fr-CA" sz="2400" dirty="0">
                <a:latin typeface="Arial Narrow" pitchFamily="1" charset="0"/>
                <a:ea typeface="ＭＳ Ｐゴシック" pitchFamily="1" charset="-128"/>
                <a:cs typeface="ＭＳ Ｐゴシック" pitchFamily="1" charset="-128"/>
              </a:rPr>
              <a:t>la société</a:t>
            </a:r>
            <a:r>
              <a:rPr lang="fr-CA" sz="2400" b="1" dirty="0">
                <a:latin typeface="Arial Narrow" pitchFamily="1" charset="0"/>
                <a:ea typeface="ＭＳ Ｐゴシック" pitchFamily="1" charset="-128"/>
                <a:cs typeface="ＭＳ Ｐゴシック" pitchFamily="1" charset="-128"/>
              </a:rPr>
              <a:t>; aider, c’est du bonus. </a:t>
            </a:r>
          </a:p>
          <a:p>
            <a:pPr eaLnBrk="1" hangingPunct="1">
              <a:lnSpc>
                <a:spcPct val="90000"/>
              </a:lnSpc>
            </a:pPr>
            <a:endParaRPr lang="fr-CA" sz="2400" b="1" dirty="0">
              <a:latin typeface="Arial Narrow" pitchFamily="1" charset="0"/>
              <a:ea typeface="ＭＳ Ｐゴシック" pitchFamily="1" charset="-128"/>
              <a:cs typeface="ＭＳ Ｐゴシック" pitchFamily="1" charset="-128"/>
            </a:endParaRPr>
          </a:p>
          <a:p>
            <a:pPr eaLnBrk="1" hangingPunct="1">
              <a:lnSpc>
                <a:spcPct val="90000"/>
              </a:lnSpc>
            </a:pPr>
            <a:r>
              <a:rPr lang="fr-CA" sz="2400" dirty="0">
                <a:latin typeface="Arial Narrow" pitchFamily="1" charset="0"/>
                <a:ea typeface="ＭＳ Ｐゴシック" pitchFamily="1" charset="-128"/>
                <a:cs typeface="ＭＳ Ｐゴシック" pitchFamily="1" charset="-128"/>
              </a:rPr>
              <a:t>Or comment honorer un mandat aussi abstrait que celui de </a:t>
            </a:r>
            <a:r>
              <a:rPr lang="fr-CA" sz="2400" b="1" dirty="0">
                <a:latin typeface="Arial Narrow" pitchFamily="1" charset="0"/>
                <a:ea typeface="ＭＳ Ｐゴシック" pitchFamily="1" charset="-128"/>
                <a:cs typeface="ＭＳ Ｐゴシック" pitchFamily="1" charset="-128"/>
              </a:rPr>
              <a:t>protéger la société ?</a:t>
            </a:r>
            <a:r>
              <a:rPr lang="fr-CA" sz="2400" dirty="0">
                <a:latin typeface="Arial Narrow" pitchFamily="1" charset="0"/>
                <a:ea typeface="ＭＳ Ｐゴシック" pitchFamily="1" charset="-128"/>
                <a:cs typeface="ＭＳ Ｐゴシック" pitchFamily="1" charset="-128"/>
              </a:rPr>
              <a:t> </a:t>
            </a:r>
            <a:endParaRPr lang="fr-CA" sz="2400" dirty="0" smtClean="0">
              <a:latin typeface="Arial Narrow" pitchFamily="1" charset="0"/>
              <a:ea typeface="ＭＳ Ｐゴシック" pitchFamily="1" charset="-128"/>
              <a:cs typeface="ＭＳ Ｐゴシック" pitchFamily="1" charset="-128"/>
            </a:endParaRPr>
          </a:p>
          <a:p>
            <a:pPr eaLnBrk="1" hangingPunct="1">
              <a:lnSpc>
                <a:spcPct val="90000"/>
              </a:lnSpc>
            </a:pPr>
            <a:endParaRPr lang="fr-CA" sz="24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400" dirty="0" smtClean="0">
                <a:latin typeface="Arial Narrow" pitchFamily="1" charset="0"/>
                <a:ea typeface="ＭＳ Ｐゴシック" pitchFamily="1" charset="-128"/>
                <a:cs typeface="ＭＳ Ｐゴシック" pitchFamily="1" charset="-128"/>
              </a:rPr>
              <a:t>En évaluant un risque de récidive, en vérifiant un respect des conditions de probations, etc. </a:t>
            </a:r>
            <a:endParaRPr lang="fr-CA" sz="2400" dirty="0" smtClean="0">
              <a:latin typeface="Arial Narrow" pitchFamily="1" charset="0"/>
              <a:ea typeface="ＭＳ Ｐゴシック" pitchFamily="1" charset="-128"/>
              <a:cs typeface="ＭＳ Ｐゴシック" pitchFamily="1" charset="-128"/>
            </a:endParaRPr>
          </a:p>
          <a:p>
            <a:pPr eaLnBrk="1" hangingPunct="1">
              <a:lnSpc>
                <a:spcPct val="90000"/>
              </a:lnSpc>
            </a:pPr>
            <a:endParaRPr lang="fr-FR" sz="1800" dirty="0" smtClean="0">
              <a:solidFill>
                <a:schemeClr val="accent2"/>
              </a:solidFill>
              <a:latin typeface="Arial Narrow" pitchFamily="1" charset="0"/>
              <a:ea typeface="ＭＳ Ｐゴシック" pitchFamily="1" charset="-128"/>
              <a:cs typeface="ＭＳ Ｐゴシック" pitchFamily="1" charset="-128"/>
            </a:endParaRPr>
          </a:p>
          <a:p>
            <a:pPr eaLnBrk="1" hangingPunct="1">
              <a:lnSpc>
                <a:spcPct val="90000"/>
              </a:lnSpc>
            </a:pPr>
            <a:endParaRPr lang="fr-FR" sz="1800" dirty="0" smtClean="0">
              <a:solidFill>
                <a:schemeClr val="accent2"/>
              </a:solidFill>
              <a:latin typeface="Arial Narrow" pitchFamily="1" charset="0"/>
              <a:ea typeface="ＭＳ Ｐゴシック" pitchFamily="1" charset="-128"/>
              <a:cs typeface="ＭＳ Ｐゴシック" pitchFamily="1" charset="-128"/>
            </a:endParaRPr>
          </a:p>
          <a:p>
            <a:pPr eaLnBrk="1" hangingPunct="1">
              <a:lnSpc>
                <a:spcPct val="90000"/>
              </a:lnSpc>
            </a:pPr>
            <a:endParaRPr lang="fr-FR" sz="1800" dirty="0">
              <a:solidFill>
                <a:schemeClr val="accent2"/>
              </a:solidFill>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5">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5">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91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solidFill>
            <a:srgbClr val="FFFF66"/>
          </a:solidFill>
        </p:spPr>
        <p:txBody>
          <a:bodyPr/>
          <a:lstStyle/>
          <a:p>
            <a:pPr eaLnBrk="1" hangingPunct="1">
              <a:lnSpc>
                <a:spcPct val="80000"/>
              </a:lnSpc>
            </a:pPr>
            <a:r>
              <a:rPr lang="fr-FR" sz="2000" b="1">
                <a:latin typeface="Arial Narrow" pitchFamily="1" charset="0"/>
                <a:ea typeface="ＭＳ Ｐゴシック" pitchFamily="1" charset="-128"/>
                <a:cs typeface="ＭＳ Ｐゴシック" pitchFamily="1" charset="-128"/>
              </a:rPr>
              <a:t>Apprendre à protéger la société. Apprendre à se méfier du contrevenant. Apprendre à identifier, à mesurer et à réduire le risque </a:t>
            </a:r>
            <a:br>
              <a:rPr lang="fr-FR" sz="2000" b="1">
                <a:latin typeface="Arial Narrow" pitchFamily="1" charset="0"/>
                <a:ea typeface="ＭＳ Ｐゴシック" pitchFamily="1" charset="-128"/>
                <a:cs typeface="ＭＳ Ｐゴシック" pitchFamily="1" charset="-128"/>
              </a:rPr>
            </a:br>
            <a:r>
              <a:rPr lang="fr-FR" sz="2000" b="1">
                <a:latin typeface="Arial Narrow" pitchFamily="1" charset="0"/>
                <a:ea typeface="ＭＳ Ｐゴシック" pitchFamily="1" charset="-128"/>
                <a:cs typeface="ＭＳ Ｐゴシック" pitchFamily="1" charset="-128"/>
              </a:rPr>
              <a:t>que ce contrevenant représente</a:t>
            </a:r>
            <a:endParaRPr lang="fr-FR" sz="2000">
              <a:latin typeface="Arial Narrow" pitchFamily="1" charset="0"/>
              <a:ea typeface="ＭＳ Ｐゴシック" pitchFamily="1" charset="-128"/>
              <a:cs typeface="ＭＳ Ｐゴシック" pitchFamily="1" charset="-128"/>
            </a:endParaRPr>
          </a:p>
        </p:txBody>
      </p:sp>
      <p:sp>
        <p:nvSpPr>
          <p:cNvPr id="43011" name="Rectangle 3"/>
          <p:cNvSpPr>
            <a:spLocks noGrp="1" noChangeArrowheads="1"/>
          </p:cNvSpPr>
          <p:nvPr>
            <p:ph type="body" idx="1"/>
          </p:nvPr>
        </p:nvSpPr>
        <p:spPr/>
        <p:txBody>
          <a:bodyPr/>
          <a:lstStyle/>
          <a:p>
            <a:pPr eaLnBrk="1" hangingPunct="1">
              <a:lnSpc>
                <a:spcPct val="80000"/>
              </a:lnSpc>
            </a:pPr>
            <a:r>
              <a:rPr lang="fr-FR" sz="2000" dirty="0" smtClean="0">
                <a:latin typeface="Arial Narrow" pitchFamily="1" charset="0"/>
                <a:ea typeface="ＭＳ Ｐゴシック" pitchFamily="1" charset="-128"/>
                <a:cs typeface="ＭＳ Ｐゴシック" pitchFamily="1" charset="-128"/>
              </a:rPr>
              <a:t>La pratique professionnelle: </a:t>
            </a:r>
          </a:p>
          <a:p>
            <a:pPr eaLnBrk="1" hangingPunct="1">
              <a:lnSpc>
                <a:spcPct val="80000"/>
              </a:lnSpc>
            </a:pPr>
            <a:endParaRPr lang="fr-FR" sz="2000" dirty="0" smtClean="0">
              <a:latin typeface="Arial Narrow" pitchFamily="1" charset="0"/>
              <a:ea typeface="ＭＳ Ｐゴシック" pitchFamily="1" charset="-128"/>
              <a:cs typeface="ＭＳ Ｐゴシック" pitchFamily="1" charset="-128"/>
            </a:endParaRPr>
          </a:p>
          <a:p>
            <a:pPr marL="457200" indent="-457200" eaLnBrk="1" hangingPunct="1">
              <a:lnSpc>
                <a:spcPct val="80000"/>
              </a:lnSpc>
              <a:buAutoNum type="arabicPeriod"/>
            </a:pPr>
            <a:r>
              <a:rPr lang="fr-FR" sz="2000" dirty="0" smtClean="0">
                <a:latin typeface="Arial Narrow" pitchFamily="1" charset="0"/>
                <a:ea typeface="ＭＳ Ｐゴシック" pitchFamily="1" charset="-128"/>
                <a:cs typeface="ＭＳ Ｐゴシック" pitchFamily="1" charset="-128"/>
              </a:rPr>
              <a:t>Des </a:t>
            </a:r>
            <a:r>
              <a:rPr lang="fr-FR" sz="2000" i="1" dirty="0">
                <a:latin typeface="Arial Narrow" pitchFamily="1" charset="0"/>
                <a:ea typeface="ＭＳ Ｐゴシック" pitchFamily="1" charset="-128"/>
                <a:cs typeface="ＭＳ Ｐゴシック" pitchFamily="1" charset="-128"/>
              </a:rPr>
              <a:t>documents </a:t>
            </a:r>
            <a:r>
              <a:rPr lang="fr-FR" sz="2000" dirty="0">
                <a:latin typeface="Arial Narrow" pitchFamily="1" charset="0"/>
                <a:ea typeface="ＭＳ Ｐゴシック" pitchFamily="1" charset="-128"/>
                <a:cs typeface="ＭＳ Ｐゴシック" pitchFamily="1" charset="-128"/>
              </a:rPr>
              <a:t>transmis par les superviseurs et les collègues mais aussi</a:t>
            </a:r>
            <a:endParaRPr lang="fr-FR" sz="2000" dirty="0" smtClean="0">
              <a:latin typeface="Arial Narrow" pitchFamily="1" charset="0"/>
              <a:ea typeface="ＭＳ Ｐゴシック" pitchFamily="1" charset="-128"/>
              <a:cs typeface="ＭＳ Ｐゴシック" pitchFamily="1" charset="-128"/>
            </a:endParaRPr>
          </a:p>
          <a:p>
            <a:pPr marL="457200" indent="-457200" eaLnBrk="1" hangingPunct="1">
              <a:lnSpc>
                <a:spcPct val="80000"/>
              </a:lnSpc>
              <a:buAutoNum type="arabicPeriod"/>
            </a:pPr>
            <a:r>
              <a:rPr lang="fr-FR" sz="2000" dirty="0" smtClean="0">
                <a:latin typeface="Arial Narrow" pitchFamily="1" charset="0"/>
                <a:ea typeface="ＭＳ Ｐゴシック" pitchFamily="1" charset="-128"/>
                <a:cs typeface="ＭＳ Ｐゴシック" pitchFamily="1" charset="-128"/>
              </a:rPr>
              <a:t>Des </a:t>
            </a:r>
            <a:r>
              <a:rPr lang="fr-FR" sz="2000" i="1" dirty="0">
                <a:latin typeface="Arial Narrow" pitchFamily="1" charset="0"/>
                <a:ea typeface="ＭＳ Ｐゴシック" pitchFamily="1" charset="-128"/>
                <a:cs typeface="ＭＳ Ｐゴシック" pitchFamily="1" charset="-128"/>
              </a:rPr>
              <a:t>bonnes pratiques </a:t>
            </a:r>
            <a:r>
              <a:rPr lang="fr-FR" sz="2000" dirty="0">
                <a:latin typeface="Arial Narrow" pitchFamily="1" charset="0"/>
                <a:ea typeface="ＭＳ Ｐゴシック" pitchFamily="1" charset="-128"/>
                <a:cs typeface="ＭＳ Ｐゴシック" pitchFamily="1" charset="-128"/>
              </a:rPr>
              <a:t>héritées</a:t>
            </a:r>
            <a:r>
              <a:rPr lang="fr-FR" sz="2000" i="1" dirty="0">
                <a:latin typeface="Arial Narrow" pitchFamily="1" charset="0"/>
                <a:ea typeface="ＭＳ Ｐゴシック" pitchFamily="1" charset="-128"/>
                <a:cs typeface="ＭＳ Ｐゴシック" pitchFamily="1" charset="-128"/>
              </a:rPr>
              <a:t> </a:t>
            </a:r>
            <a:r>
              <a:rPr lang="fr-FR" sz="2000" dirty="0">
                <a:latin typeface="Arial Narrow" pitchFamily="1" charset="0"/>
                <a:ea typeface="ＭＳ Ｐゴシック" pitchFamily="1" charset="-128"/>
                <a:cs typeface="ＭＳ Ｐゴシック" pitchFamily="1" charset="-128"/>
              </a:rPr>
              <a:t>des autres agents en tant que groupe professionnel</a:t>
            </a:r>
            <a:r>
              <a:rPr lang="fr-FR" sz="2000" dirty="0" smtClean="0">
                <a:latin typeface="Arial Narrow" pitchFamily="1" charset="0"/>
                <a:ea typeface="ＭＳ Ｐゴシック" pitchFamily="1" charset="-128"/>
                <a:cs typeface="ＭＳ Ｐゴシック" pitchFamily="1" charset="-128"/>
              </a:rPr>
              <a:t>.</a:t>
            </a:r>
          </a:p>
          <a:p>
            <a:pPr marL="457200" indent="-457200" eaLnBrk="1" hangingPunct="1">
              <a:lnSpc>
                <a:spcPct val="80000"/>
              </a:lnSpc>
              <a:buNone/>
            </a:pPr>
            <a:endParaRPr lang="fr-FR" sz="2000" dirty="0" smtClean="0">
              <a:latin typeface="Arial Narrow" pitchFamily="1" charset="0"/>
              <a:ea typeface="ＭＳ Ｐゴシック" pitchFamily="1" charset="-128"/>
              <a:cs typeface="ＭＳ Ｐゴシック" pitchFamily="1" charset="-128"/>
            </a:endParaRPr>
          </a:p>
          <a:p>
            <a:pPr marL="457200" indent="-457200" eaLnBrk="1" hangingPunct="1">
              <a:lnSpc>
                <a:spcPct val="80000"/>
              </a:lnSpc>
              <a:buNone/>
            </a:pPr>
            <a:endParaRPr lang="fr-FR" sz="2000" dirty="0" smtClean="0">
              <a:latin typeface="Arial Narrow" pitchFamily="1" charset="0"/>
              <a:ea typeface="ＭＳ Ｐゴシック" pitchFamily="1" charset="-128"/>
              <a:cs typeface="ＭＳ Ｐゴシック" pitchFamily="1" charset="-128"/>
            </a:endParaRPr>
          </a:p>
          <a:p>
            <a:pPr>
              <a:lnSpc>
                <a:spcPct val="90000"/>
              </a:lnSpc>
            </a:pPr>
            <a:r>
              <a:rPr lang="fr-FR" sz="2000" dirty="0" smtClean="0">
                <a:latin typeface="Arial Narrow" pitchFamily="1" charset="0"/>
                <a:ea typeface="ＭＳ Ｐゴシック" pitchFamily="1" charset="-128"/>
                <a:cs typeface="ＭＳ Ｐゴシック" pitchFamily="1" charset="-128"/>
              </a:rPr>
              <a:t>Pour que les connaissances pros soit maintenu (institutionnalisation),</a:t>
            </a:r>
            <a:r>
              <a:rPr lang="fr-FR" sz="2000" b="1" dirty="0" smtClean="0">
                <a:latin typeface="Arial Narrow" pitchFamily="1" charset="0"/>
                <a:ea typeface="ＭＳ Ｐゴシック" pitchFamily="1" charset="-128"/>
                <a:cs typeface="ＭＳ Ｐゴシック" pitchFamily="1" charset="-128"/>
              </a:rPr>
              <a:t> </a:t>
            </a:r>
            <a:r>
              <a:rPr lang="fr-FR" sz="2000" dirty="0" smtClean="0">
                <a:latin typeface="Arial Narrow" pitchFamily="1" charset="0"/>
                <a:ea typeface="ＭＳ Ｐゴシック" pitchFamily="1" charset="-128"/>
                <a:cs typeface="ＭＳ Ｐゴシック" pitchFamily="1" charset="-128"/>
              </a:rPr>
              <a:t>le monde de la probation peut compter sur:</a:t>
            </a:r>
          </a:p>
          <a:p>
            <a:pPr>
              <a:lnSpc>
                <a:spcPct val="90000"/>
              </a:lnSpc>
              <a:buFont typeface="Calibri" pitchFamily="1" charset="0"/>
              <a:buAutoNum type="arabicPeriod"/>
            </a:pPr>
            <a:r>
              <a:rPr lang="fr-FR" sz="2000" dirty="0" smtClean="0">
                <a:latin typeface="Arial Narrow" pitchFamily="1" charset="0"/>
                <a:ea typeface="ＭＳ Ｐゴシック" pitchFamily="1" charset="-128"/>
                <a:cs typeface="ＭＳ Ｐゴシック" pitchFamily="1" charset="-128"/>
              </a:rPr>
              <a:t>Le </a:t>
            </a:r>
            <a:r>
              <a:rPr lang="fr-FR" sz="2000" b="1" dirty="0" smtClean="0">
                <a:latin typeface="Arial Narrow" pitchFamily="1" charset="0"/>
                <a:ea typeface="ＭＳ Ｐゴシック" pitchFamily="1" charset="-128"/>
                <a:cs typeface="ＭＳ Ｐゴシック" pitchFamily="1" charset="-128"/>
              </a:rPr>
              <a:t>rapport </a:t>
            </a:r>
            <a:r>
              <a:rPr lang="fr-FR" sz="2000" b="1" dirty="0" err="1" smtClean="0">
                <a:latin typeface="Arial Narrow" pitchFamily="1" charset="0"/>
                <a:ea typeface="ＭＳ Ｐゴシック" pitchFamily="1" charset="-128"/>
                <a:cs typeface="ＭＳ Ｐゴシック" pitchFamily="1" charset="-128"/>
              </a:rPr>
              <a:t>présentenciel</a:t>
            </a:r>
            <a:r>
              <a:rPr lang="fr-FR" sz="2000" dirty="0" smtClean="0">
                <a:latin typeface="Arial Narrow" pitchFamily="1" charset="0"/>
                <a:ea typeface="ＭＳ Ｐゴシック" pitchFamily="1" charset="-128"/>
                <a:cs typeface="ＭＳ Ｐゴシック" pitchFamily="1" charset="-128"/>
              </a:rPr>
              <a:t> </a:t>
            </a:r>
          </a:p>
          <a:p>
            <a:pPr>
              <a:lnSpc>
                <a:spcPct val="90000"/>
              </a:lnSpc>
              <a:buFont typeface="Calibri" pitchFamily="1" charset="0"/>
              <a:buAutoNum type="arabicPeriod"/>
            </a:pPr>
            <a:r>
              <a:rPr lang="fr-FR" sz="2000" dirty="0" smtClean="0">
                <a:latin typeface="Arial Narrow" pitchFamily="1" charset="0"/>
                <a:ea typeface="ＭＳ Ｐゴシック" pitchFamily="1" charset="-128"/>
                <a:cs typeface="ＭＳ Ｐゴシック" pitchFamily="1" charset="-128"/>
              </a:rPr>
              <a:t>Et sur </a:t>
            </a:r>
            <a:r>
              <a:rPr lang="fr-FR" sz="2000" b="1" dirty="0" smtClean="0">
                <a:latin typeface="Arial Narrow" pitchFamily="1" charset="0"/>
                <a:ea typeface="ＭＳ Ｐゴシック" pitchFamily="1" charset="-128"/>
                <a:cs typeface="ＭＳ Ｐゴシック" pitchFamily="1" charset="-128"/>
              </a:rPr>
              <a:t>les échecs</a:t>
            </a:r>
            <a:r>
              <a:rPr lang="fr-FR" sz="2000" dirty="0" smtClean="0">
                <a:latin typeface="Arial Narrow" pitchFamily="1" charset="0"/>
                <a:ea typeface="ＭＳ Ｐゴシック" pitchFamily="1" charset="-128"/>
                <a:cs typeface="ＭＳ Ｐゴシック" pitchFamily="1" charset="-128"/>
              </a:rPr>
              <a:t> rencontrés avec les contrevenants dans la vie professionnelle quotidienne.</a:t>
            </a:r>
          </a:p>
          <a:p>
            <a:pPr marL="457200" indent="-457200" eaLnBrk="1" hangingPunct="1">
              <a:lnSpc>
                <a:spcPct val="80000"/>
              </a:lnSpc>
              <a:buNone/>
            </a:pPr>
            <a:r>
              <a:rPr lang="fr-FR" sz="2000" dirty="0" smtClean="0">
                <a:latin typeface="Arial Narrow" pitchFamily="1" charset="0"/>
                <a:ea typeface="ＭＳ Ｐゴシック" pitchFamily="1" charset="-128"/>
                <a:cs typeface="ＭＳ Ｐゴシック" pitchFamily="1" charset="-128"/>
              </a:rPr>
              <a:t> </a:t>
            </a: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pPr>
            <a:endParaRPr lang="fr-FR"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301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3011">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3011">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301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solidFill>
            <a:srgbClr val="FFFF66"/>
          </a:solidFill>
        </p:spPr>
        <p:txBody>
          <a:bodyPr>
            <a:normAutofit fontScale="90000"/>
          </a:bodyPr>
          <a:lstStyle/>
          <a:p>
            <a:pPr eaLnBrk="1" hangingPunct="1"/>
            <a:r>
              <a:rPr lang="fr-FR" sz="2000" b="1">
                <a:latin typeface="Arial Narrow" pitchFamily="1" charset="0"/>
                <a:ea typeface="ＭＳ Ｐゴシック" pitchFamily="1" charset="-128"/>
                <a:cs typeface="ＭＳ Ｐゴシック" pitchFamily="1" charset="-128"/>
              </a:rPr>
              <a:t/>
            </a:r>
            <a:br>
              <a:rPr lang="fr-FR" sz="2000" b="1">
                <a:latin typeface="Arial Narrow" pitchFamily="1" charset="0"/>
                <a:ea typeface="ＭＳ Ｐゴシック" pitchFamily="1" charset="-128"/>
                <a:cs typeface="ＭＳ Ｐゴシック" pitchFamily="1" charset="-128"/>
              </a:rPr>
            </a:br>
            <a:r>
              <a:rPr lang="fr-FR" sz="2000" b="1">
                <a:latin typeface="Arial Narrow" pitchFamily="1" charset="0"/>
                <a:ea typeface="ＭＳ Ｐゴシック" pitchFamily="1" charset="-128"/>
                <a:cs typeface="ＭＳ Ｐゴシック" pitchFamily="1" charset="-128"/>
              </a:rPr>
              <a:t>Apprendre à protéger la société. Apprendre à se méfier du contrevenant. Apprendre à identifier, à mesurer et à réduire le risque </a:t>
            </a:r>
            <a:br>
              <a:rPr lang="fr-FR" sz="2000" b="1">
                <a:latin typeface="Arial Narrow" pitchFamily="1" charset="0"/>
                <a:ea typeface="ＭＳ Ｐゴシック" pitchFamily="1" charset="-128"/>
                <a:cs typeface="ＭＳ Ｐゴシック" pitchFamily="1" charset="-128"/>
              </a:rPr>
            </a:br>
            <a:r>
              <a:rPr lang="fr-FR" sz="2000" b="1">
                <a:latin typeface="Arial Narrow" pitchFamily="1" charset="0"/>
                <a:ea typeface="ＭＳ Ｐゴシック" pitchFamily="1" charset="-128"/>
                <a:cs typeface="ＭＳ Ｐゴシック" pitchFamily="1" charset="-128"/>
              </a:rPr>
              <a:t>que ce contrevenant représente</a:t>
            </a:r>
            <a:br>
              <a:rPr lang="fr-FR" sz="2000" b="1">
                <a:latin typeface="Arial Narrow" pitchFamily="1" charset="0"/>
                <a:ea typeface="ＭＳ Ｐゴシック" pitchFamily="1" charset="-128"/>
                <a:cs typeface="ＭＳ Ｐゴシック" pitchFamily="1" charset="-128"/>
              </a:rPr>
            </a:br>
            <a:endParaRPr lang="fr-FR" sz="2000">
              <a:latin typeface="Georgia" pitchFamily="1" charset="0"/>
              <a:ea typeface="ＭＳ Ｐゴシック" pitchFamily="1" charset="-128"/>
              <a:cs typeface="ＭＳ Ｐゴシック" pitchFamily="1" charset="-128"/>
            </a:endParaRPr>
          </a:p>
        </p:txBody>
      </p:sp>
      <p:sp>
        <p:nvSpPr>
          <p:cNvPr id="26627" name="Rectangle 3"/>
          <p:cNvSpPr>
            <a:spLocks noGrp="1" noChangeArrowheads="1"/>
          </p:cNvSpPr>
          <p:nvPr>
            <p:ph type="body" idx="1"/>
          </p:nvPr>
        </p:nvSpPr>
        <p:spPr/>
        <p:txBody>
          <a:bodyPr/>
          <a:lstStyle/>
          <a:p>
            <a:pPr marL="0" indent="0" eaLnBrk="1" hangingPunct="1">
              <a:lnSpc>
                <a:spcPct val="80000"/>
              </a:lnSpc>
              <a:buFont typeface="Arial" pitchFamily="1" charset="0"/>
              <a:buNone/>
            </a:pPr>
            <a:r>
              <a:rPr lang="fr-FR" sz="2400" b="1" dirty="0" smtClean="0">
                <a:latin typeface="Arial Narrow" pitchFamily="1" charset="0"/>
                <a:ea typeface="ＭＳ Ｐゴシック" pitchFamily="1" charset="-128"/>
                <a:cs typeface="ＭＳ Ｐゴシック" pitchFamily="1" charset="-128"/>
              </a:rPr>
              <a:t>1) Enjeux </a:t>
            </a:r>
            <a:r>
              <a:rPr lang="fr-FR" sz="2400" b="1" dirty="0">
                <a:latin typeface="Arial Narrow" pitchFamily="1" charset="0"/>
                <a:ea typeface="ＭＳ Ｐゴシック" pitchFamily="1" charset="-128"/>
                <a:cs typeface="ＭＳ Ｐゴシック" pitchFamily="1" charset="-128"/>
              </a:rPr>
              <a:t>du rapport </a:t>
            </a:r>
            <a:r>
              <a:rPr lang="fr-FR" sz="2400" b="1" dirty="0" err="1">
                <a:latin typeface="Arial Narrow" pitchFamily="1" charset="0"/>
                <a:ea typeface="ＭＳ Ｐゴシック" pitchFamily="1" charset="-128"/>
                <a:cs typeface="ＭＳ Ｐゴシック" pitchFamily="1" charset="-128"/>
              </a:rPr>
              <a:t>présentenciel</a:t>
            </a:r>
            <a:r>
              <a:rPr lang="fr-FR" sz="2400" b="1" dirty="0" smtClean="0">
                <a:latin typeface="Arial Narrow" pitchFamily="1" charset="0"/>
                <a:ea typeface="ＭＳ Ｐゴシック" pitchFamily="1" charset="-128"/>
                <a:cs typeface="ＭＳ Ｐゴシック" pitchFamily="1" charset="-128"/>
              </a:rPr>
              <a:t>:</a:t>
            </a:r>
          </a:p>
          <a:p>
            <a:pPr marL="0" indent="0" eaLnBrk="1" hangingPunct="1">
              <a:lnSpc>
                <a:spcPct val="80000"/>
              </a:lnSpc>
              <a:buFont typeface="Arial" pitchFamily="1" charset="0"/>
              <a:buNone/>
            </a:pPr>
            <a:endParaRPr lang="fr-FR" sz="2400" b="1"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Ø"/>
            </a:pPr>
            <a:r>
              <a:rPr lang="fr-FR" sz="2000" b="1" dirty="0">
                <a:latin typeface="Arial Narrow" pitchFamily="1" charset="0"/>
                <a:ea typeface="ＭＳ Ｐゴシック" pitchFamily="1" charset="-128"/>
                <a:cs typeface="ＭＳ Ｐゴシック" pitchFamily="1" charset="-128"/>
              </a:rPr>
              <a:t>Enquête et évaluation :</a:t>
            </a:r>
            <a:r>
              <a:rPr lang="fr-FR" sz="2000" dirty="0" smtClean="0">
                <a:latin typeface="Arial Narrow" pitchFamily="1" charset="0"/>
                <a:ea typeface="ＭＳ Ｐゴシック" pitchFamily="1" charset="-128"/>
                <a:cs typeface="ＭＳ Ｐゴシック" pitchFamily="1" charset="-128"/>
              </a:rPr>
              <a:t> recherche </a:t>
            </a:r>
            <a:r>
              <a:rPr lang="fr-FR" sz="2000" dirty="0">
                <a:latin typeface="Arial Narrow" pitchFamily="1" charset="0"/>
                <a:ea typeface="ＭＳ Ｐゴシック" pitchFamily="1" charset="-128"/>
                <a:cs typeface="ＭＳ Ｐゴシック" pitchFamily="1" charset="-128"/>
              </a:rPr>
              <a:t>de La Vérité : méfiance, obligation </a:t>
            </a:r>
            <a:r>
              <a:rPr lang="fr-FR" sz="2000" dirty="0" smtClean="0">
                <a:latin typeface="Arial Narrow" pitchFamily="1" charset="0"/>
                <a:ea typeface="ＭＳ Ｐゴシック" pitchFamily="1" charset="-128"/>
                <a:cs typeface="ＭＳ Ｐゴシック" pitchFamily="1" charset="-128"/>
              </a:rPr>
              <a:t>d</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objectiver </a:t>
            </a:r>
            <a:r>
              <a:rPr lang="fr-FR" altLang="ja-JP" sz="2000" dirty="0">
                <a:latin typeface="Arial Narrow" pitchFamily="1" charset="0"/>
                <a:ea typeface="ＭＳ Ｐゴシック" pitchFamily="1" charset="-128"/>
                <a:cs typeface="ＭＳ Ｐゴシック" pitchFamily="1" charset="-128"/>
              </a:rPr>
              <a:t>des notions comme problématique délinquante, risque de récidive, etc. </a:t>
            </a:r>
          </a:p>
          <a:p>
            <a:pPr marL="0" indent="0" eaLnBrk="1" hangingPunct="1">
              <a:lnSpc>
                <a:spcPct val="80000"/>
              </a:lnSpc>
            </a:pPr>
            <a:endParaRPr lang="fr-CA" sz="2000" i="1"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v"/>
            </a:pPr>
            <a:r>
              <a:rPr lang="fr-CA" sz="1800" i="1" dirty="0">
                <a:latin typeface="Arial Narrow" pitchFamily="1" charset="0"/>
                <a:ea typeface="ＭＳ Ｐゴシック" pitchFamily="1" charset="-128"/>
                <a:cs typeface="ＭＳ Ｐゴシック" pitchFamily="1" charset="-128"/>
              </a:rPr>
              <a:t>Je n’écris pas mes RP comme au début. Je vais être capable de prendre mes distances par rapport aux soi-disant motifs de l’individu. Il faut vérifier et composer avec une marge d’incertitude parce que dans la version de l’accusé, il faut pouvoir distinguer le vrai du faux.</a:t>
            </a:r>
            <a:endParaRPr lang="fr-FR" sz="1800" i="1" dirty="0">
              <a:latin typeface="Arial Narrow" pitchFamily="1" charset="0"/>
              <a:ea typeface="ＭＳ Ｐゴシック" pitchFamily="1" charset="-128"/>
              <a:cs typeface="ＭＳ Ｐゴシック" pitchFamily="1" charset="-128"/>
            </a:endParaRPr>
          </a:p>
          <a:p>
            <a:pPr marL="0" indent="0" eaLnBrk="1" hangingPunct="1">
              <a:lnSpc>
                <a:spcPct val="80000"/>
              </a:lnSpc>
            </a:pPr>
            <a:endParaRPr lang="fr-FR" sz="2000" b="1"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Ø"/>
            </a:pPr>
            <a:r>
              <a:rPr lang="fr-FR" sz="2000" b="1" dirty="0">
                <a:latin typeface="Arial Narrow" pitchFamily="1" charset="0"/>
                <a:ea typeface="ＭＳ Ｐゴシック" pitchFamily="1" charset="-128"/>
                <a:cs typeface="ＭＳ Ｐゴシック" pitchFamily="1" charset="-128"/>
              </a:rPr>
              <a:t>Rédaction et recommandation</a:t>
            </a:r>
            <a:r>
              <a:rPr lang="fr-FR" sz="2000" dirty="0">
                <a:latin typeface="Arial Narrow" pitchFamily="1" charset="0"/>
                <a:ea typeface="ＭＳ Ｐゴシック" pitchFamily="1" charset="-128"/>
                <a:cs typeface="ＭＳ Ｐゴシック" pitchFamily="1" charset="-128"/>
              </a:rPr>
              <a:t> : qui se traduit souvent par un faux dilemme entre </a:t>
            </a:r>
            <a:r>
              <a:rPr lang="fr-FR" sz="2000" b="1" dirty="0">
                <a:latin typeface="Arial Narrow" pitchFamily="1" charset="0"/>
                <a:ea typeface="ＭＳ Ｐゴシック" pitchFamily="1" charset="-128"/>
                <a:cs typeface="ＭＳ Ｐゴシック" pitchFamily="1" charset="-128"/>
              </a:rPr>
              <a:t>vocation </a:t>
            </a:r>
            <a:r>
              <a:rPr lang="fr-FR" sz="2000" dirty="0">
                <a:latin typeface="Arial Narrow" pitchFamily="1" charset="0"/>
                <a:ea typeface="ＭＳ Ｐゴシック" pitchFamily="1" charset="-128"/>
                <a:cs typeface="ＭＳ Ｐゴシック" pitchFamily="1" charset="-128"/>
              </a:rPr>
              <a:t>(orientée vers le bien-être de la personne / mesure la moins aggravante possible) et </a:t>
            </a:r>
            <a:r>
              <a:rPr lang="fr-FR" sz="2000" b="1" dirty="0">
                <a:latin typeface="Arial Narrow" pitchFamily="1" charset="0"/>
                <a:ea typeface="ＭＳ Ｐゴシック" pitchFamily="1" charset="-128"/>
                <a:cs typeface="ＭＳ Ｐゴシック" pitchFamily="1" charset="-128"/>
              </a:rPr>
              <a:t>mandat </a:t>
            </a:r>
            <a:r>
              <a:rPr lang="fr-FR" sz="2000" dirty="0">
                <a:latin typeface="Arial Narrow" pitchFamily="1" charset="0"/>
                <a:ea typeface="ＭＳ Ｐゴシック" pitchFamily="1" charset="-128"/>
                <a:cs typeface="ＭＳ Ｐゴシック" pitchFamily="1" charset="-128"/>
              </a:rPr>
              <a:t>(orienté vers le bien-être et la protection de la société / mesure la plus rassurante possible cf. incarcération), le mandat prenant toujours le dessus sur la vocation.</a:t>
            </a:r>
            <a:r>
              <a:rPr lang="fr-FR" sz="2000" dirty="0" smtClean="0">
                <a:latin typeface="Arial Narrow" pitchFamily="1" charset="0"/>
                <a:ea typeface="ＭＳ Ｐゴシック" pitchFamily="1" charset="-128"/>
                <a:cs typeface="ＭＳ Ｐゴシック" pitchFamily="1" charset="-128"/>
              </a:rPr>
              <a:t> </a:t>
            </a:r>
          </a:p>
          <a:p>
            <a:pPr marL="0" indent="0" eaLnBrk="1" hangingPunct="1">
              <a:lnSpc>
                <a:spcPct val="80000"/>
              </a:lnSpc>
              <a:buNone/>
            </a:pPr>
            <a:endParaRPr lang="fr-FR" sz="2000" dirty="0" smtClean="0">
              <a:latin typeface="Arial Narrow" pitchFamily="1" charset="0"/>
              <a:ea typeface="ＭＳ Ｐゴシック" pitchFamily="1" charset="-128"/>
              <a:cs typeface="ＭＳ Ｐゴシック" pitchFamily="1" charset="-128"/>
            </a:endParaRPr>
          </a:p>
          <a:p>
            <a:pPr marL="0" indent="0">
              <a:lnSpc>
                <a:spcPct val="80000"/>
              </a:lnSpc>
              <a:buNone/>
            </a:pPr>
            <a:r>
              <a:rPr lang="fr-FR" altLang="ja-JP" sz="2000" b="1" dirty="0" smtClean="0">
                <a:latin typeface="Arial Narrow" pitchFamily="1" charset="0"/>
                <a:ea typeface="ＭＳ Ｐゴシック" pitchFamily="1" charset="-128"/>
                <a:cs typeface="ＭＳ Ｐゴシック" pitchFamily="1" charset="-128"/>
              </a:rPr>
              <a:t>Être « réaliste » et utile veut dire aider le juge et non aider le justiciable</a:t>
            </a:r>
            <a:r>
              <a:rPr lang="fr-FR" altLang="ja-JP" sz="2000" dirty="0" smtClean="0">
                <a:latin typeface="Arial Narrow" pitchFamily="1" charset="0"/>
                <a:ea typeface="ＭＳ Ｐゴシック" pitchFamily="1" charset="-128"/>
                <a:cs typeface="ＭＳ Ｐゴシック" pitchFamily="1" charset="-128"/>
              </a:rPr>
              <a:t>.</a:t>
            </a:r>
          </a:p>
          <a:p>
            <a:pPr marL="0" indent="0" eaLnBrk="1" hangingPunct="1">
              <a:lnSpc>
                <a:spcPct val="80000"/>
              </a:lnSpc>
              <a:buNone/>
            </a:pPr>
            <a:endParaRPr lang="fr-FR" sz="20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pPr>
            <a:endParaRPr lang="fr-FR" sz="2000" dirty="0">
              <a:latin typeface="Arial Narrow" pitchFamily="1" charset="0"/>
              <a:ea typeface="ＭＳ Ｐゴシック" pitchFamily="1" charset="-128"/>
              <a:cs typeface="ＭＳ Ｐゴシック" pitchFamily="1" charset="-128"/>
            </a:endParaRPr>
          </a:p>
          <a:p>
            <a:pPr marL="0" indent="0" eaLnBrk="1" hangingPunct="1">
              <a:lnSpc>
                <a:spcPct val="80000"/>
              </a:lnSpc>
              <a:buFontTx/>
              <a:buNone/>
            </a:pPr>
            <a:endParaRPr lang="fr-CA" sz="2400" i="1"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62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6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solidFill>
            <a:srgbClr val="FFFF66"/>
          </a:solidFill>
        </p:spPr>
        <p:txBody>
          <a:bodyPr>
            <a:normAutofit fontScale="90000"/>
          </a:bodyPr>
          <a:lstStyle/>
          <a:p>
            <a:pPr eaLnBrk="1" hangingPunct="1"/>
            <a:r>
              <a:rPr lang="fr-FR" sz="2000" b="1">
                <a:latin typeface="Arial Narrow" pitchFamily="1" charset="0"/>
                <a:ea typeface="ＭＳ Ｐゴシック" pitchFamily="1" charset="-128"/>
                <a:cs typeface="ＭＳ Ｐゴシック" pitchFamily="1" charset="-128"/>
              </a:rPr>
              <a:t/>
            </a:r>
            <a:br>
              <a:rPr lang="fr-FR" sz="2000" b="1">
                <a:latin typeface="Arial Narrow" pitchFamily="1" charset="0"/>
                <a:ea typeface="ＭＳ Ｐゴシック" pitchFamily="1" charset="-128"/>
                <a:cs typeface="ＭＳ Ｐゴシック" pitchFamily="1" charset="-128"/>
              </a:rPr>
            </a:br>
            <a:r>
              <a:rPr lang="fr-FR" sz="2000" b="1">
                <a:latin typeface="Arial Narrow" pitchFamily="1" charset="0"/>
                <a:ea typeface="ＭＳ Ｐゴシック" pitchFamily="1" charset="-128"/>
                <a:cs typeface="ＭＳ Ｐゴシック" pitchFamily="1" charset="-128"/>
              </a:rPr>
              <a:t>Apprendre à protéger la société. Apprendre à se méfier du contrevenant. Apprendre à identifier, à mesurer et à réduire le risque </a:t>
            </a:r>
            <a:br>
              <a:rPr lang="fr-FR" sz="2000" b="1">
                <a:latin typeface="Arial Narrow" pitchFamily="1" charset="0"/>
                <a:ea typeface="ＭＳ Ｐゴシック" pitchFamily="1" charset="-128"/>
                <a:cs typeface="ＭＳ Ｐゴシック" pitchFamily="1" charset="-128"/>
              </a:rPr>
            </a:br>
            <a:r>
              <a:rPr lang="fr-FR" sz="2000" b="1">
                <a:latin typeface="Arial Narrow" pitchFamily="1" charset="0"/>
                <a:ea typeface="ＭＳ Ｐゴシック" pitchFamily="1" charset="-128"/>
                <a:cs typeface="ＭＳ Ｐゴシック" pitchFamily="1" charset="-128"/>
              </a:rPr>
              <a:t>que ce contrevenant représente</a:t>
            </a:r>
            <a:r>
              <a:rPr lang="fr-FR" sz="2400" b="1">
                <a:latin typeface="Arial Narrow" pitchFamily="1" charset="0"/>
                <a:ea typeface="ＭＳ Ｐゴシック" pitchFamily="1" charset="-128"/>
                <a:cs typeface="ＭＳ Ｐゴシック" pitchFamily="1" charset="-128"/>
              </a:rPr>
              <a:t/>
            </a:r>
            <a:br>
              <a:rPr lang="fr-FR" sz="2400" b="1">
                <a:latin typeface="Arial Narrow" pitchFamily="1" charset="0"/>
                <a:ea typeface="ＭＳ Ｐゴシック" pitchFamily="1" charset="-128"/>
                <a:cs typeface="ＭＳ Ｐゴシック" pitchFamily="1" charset="-128"/>
              </a:rPr>
            </a:br>
            <a:endParaRPr lang="fr-FR" sz="2400">
              <a:latin typeface="Georgia" pitchFamily="1" charset="0"/>
              <a:ea typeface="ＭＳ Ｐゴシック" pitchFamily="1" charset="-128"/>
              <a:cs typeface="ＭＳ Ｐゴシック" pitchFamily="1" charset="-128"/>
            </a:endParaRPr>
          </a:p>
        </p:txBody>
      </p:sp>
      <p:sp>
        <p:nvSpPr>
          <p:cNvPr id="58371" name="Rectangle 3"/>
          <p:cNvSpPr>
            <a:spLocks noGrp="1" noChangeArrowheads="1"/>
          </p:cNvSpPr>
          <p:nvPr>
            <p:ph type="body" idx="1"/>
          </p:nvPr>
        </p:nvSpPr>
        <p:spPr>
          <a:xfrm>
            <a:off x="457200" y="1600200"/>
            <a:ext cx="8229600" cy="5257800"/>
          </a:xfrm>
        </p:spPr>
        <p:txBody>
          <a:bodyPr>
            <a:normAutofit/>
          </a:bodyPr>
          <a:lstStyle/>
          <a:p>
            <a:pPr eaLnBrk="1" hangingPunct="1">
              <a:lnSpc>
                <a:spcPct val="80000"/>
              </a:lnSpc>
              <a:buFont typeface="Arial" pitchFamily="1" charset="0"/>
              <a:buNone/>
            </a:pPr>
            <a:r>
              <a:rPr lang="fr-FR" sz="2400" b="1" i="1" dirty="0" smtClean="0">
                <a:latin typeface="Arial Narrow" pitchFamily="1" charset="0"/>
                <a:ea typeface="ＭＳ Ｐゴシック" pitchFamily="1" charset="-128"/>
                <a:cs typeface="ＭＳ Ｐゴシック" pitchFamily="1" charset="-128"/>
              </a:rPr>
              <a:t>2.  Des </a:t>
            </a:r>
            <a:r>
              <a:rPr lang="fr-FR" sz="2400" b="1" i="1" dirty="0">
                <a:latin typeface="Arial Narrow" pitchFamily="1" charset="0"/>
                <a:ea typeface="ＭＳ Ｐゴシック" pitchFamily="1" charset="-128"/>
                <a:cs typeface="ＭＳ Ｐゴシック" pitchFamily="1" charset="-128"/>
              </a:rPr>
              <a:t>échecs professionnels récurrents avec les contrevenants  </a:t>
            </a:r>
          </a:p>
          <a:p>
            <a:pPr eaLnBrk="1" hangingPunct="1">
              <a:lnSpc>
                <a:spcPct val="80000"/>
              </a:lnSpc>
            </a:pPr>
            <a:endParaRPr lang="fr-FR" sz="2400" dirty="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a:latin typeface="Arial Narrow" pitchFamily="1" charset="0"/>
                <a:ea typeface="ＭＳ Ｐゴシック" pitchFamily="1" charset="-128"/>
                <a:cs typeface="ＭＳ Ｐゴシック" pitchFamily="1" charset="-128"/>
              </a:rPr>
              <a:t>Un autre élément qui pousse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AP vers le pôle du contrôle, ce sont ses relations avec son client – infracteur.</a:t>
            </a:r>
          </a:p>
          <a:p>
            <a:pPr eaLnBrk="1" hangingPunct="1">
              <a:lnSpc>
                <a:spcPct val="80000"/>
              </a:lnSpc>
            </a:pPr>
            <a:endParaRPr lang="fr-FR" sz="2400" dirty="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a:latin typeface="Arial Narrow" pitchFamily="1" charset="0"/>
                <a:ea typeface="ＭＳ Ｐゴシック" pitchFamily="1" charset="-128"/>
                <a:cs typeface="ＭＳ Ｐゴシック" pitchFamily="1" charset="-128"/>
              </a:rPr>
              <a:t>L’AP vit en effet des </a:t>
            </a:r>
            <a:r>
              <a:rPr lang="fr-FR" sz="2400" b="1" dirty="0">
                <a:latin typeface="Arial Narrow" pitchFamily="1" charset="0"/>
                <a:ea typeface="ＭＳ Ｐゴシック" pitchFamily="1" charset="-128"/>
                <a:cs typeface="ＭＳ Ｐゴシック" pitchFamily="1" charset="-128"/>
              </a:rPr>
              <a:t>échecs</a:t>
            </a:r>
            <a:r>
              <a:rPr lang="fr-FR" sz="2400" dirty="0">
                <a:latin typeface="Arial Narrow" pitchFamily="1" charset="0"/>
                <a:ea typeface="ＭＳ Ｐゴシック" pitchFamily="1" charset="-128"/>
                <a:cs typeface="ＭＳ Ｐゴシック" pitchFamily="1" charset="-128"/>
              </a:rPr>
              <a:t> professionnels avec le contrevenant sous diverses formes : récidive, ingratitude, confiance instrumentalisée, etc. Des échecs </a:t>
            </a:r>
            <a:r>
              <a:rPr lang="fr-FR" sz="2400" dirty="0" err="1">
                <a:latin typeface="Arial Narrow" pitchFamily="1" charset="0"/>
                <a:ea typeface="ＭＳ Ｐゴシック" pitchFamily="1" charset="-128"/>
                <a:cs typeface="ＭＳ Ｐゴシック" pitchFamily="1" charset="-128"/>
              </a:rPr>
              <a:t>qu</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à tort, il vit souvent sur un plan </a:t>
            </a:r>
            <a:r>
              <a:rPr lang="fr-FR" altLang="ja-JP" sz="2400" dirty="0" smtClean="0">
                <a:latin typeface="Arial Narrow" pitchFamily="1" charset="0"/>
                <a:ea typeface="ＭＳ Ｐゴシック" pitchFamily="1" charset="-128"/>
                <a:cs typeface="ＭＳ Ｐゴシック" pitchFamily="1" charset="-128"/>
              </a:rPr>
              <a:t>personnel. </a:t>
            </a:r>
          </a:p>
          <a:p>
            <a:pPr eaLnBrk="1" hangingPunct="1">
              <a:lnSpc>
                <a:spcPct val="80000"/>
              </a:lnSpc>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smtClean="0">
                <a:latin typeface="Arial Narrow" pitchFamily="1" charset="0"/>
                <a:ea typeface="ＭＳ Ｐゴシック" pitchFamily="1" charset="-128"/>
                <a:cs typeface="ＭＳ Ｐゴシック" pitchFamily="1" charset="-128"/>
              </a:rPr>
              <a:t>Or </a:t>
            </a:r>
            <a:r>
              <a:rPr lang="fr-FR" sz="2400" dirty="0">
                <a:latin typeface="Arial Narrow" pitchFamily="1" charset="0"/>
                <a:ea typeface="ＭＳ Ｐゴシック" pitchFamily="1" charset="-128"/>
                <a:cs typeface="ＭＳ Ｐゴシック" pitchFamily="1" charset="-128"/>
              </a:rPr>
              <a:t>ces échecs « aident » en quelque sorte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AP à </a:t>
            </a:r>
            <a:r>
              <a:rPr lang="fr-FR" altLang="ja-JP" sz="2400" b="1" u="sng" dirty="0">
                <a:latin typeface="Arial Narrow" pitchFamily="1" charset="0"/>
                <a:ea typeface="ＭＳ Ｐゴシック" pitchFamily="1" charset="-128"/>
                <a:cs typeface="ＭＳ Ｐゴシック" pitchFamily="1" charset="-128"/>
              </a:rPr>
              <a:t>intégrer l</a:t>
            </a:r>
            <a:r>
              <a:rPr lang="fr-CA" sz="2400" b="1" u="sng" dirty="0">
                <a:latin typeface="Arial Narrow" pitchFamily="1" charset="0"/>
                <a:ea typeface="ＭＳ Ｐゴシック" pitchFamily="1" charset="-128"/>
                <a:cs typeface="ＭＳ Ｐゴシック" pitchFamily="1" charset="-128"/>
              </a:rPr>
              <a:t>’</a:t>
            </a:r>
            <a:r>
              <a:rPr lang="fr-FR" altLang="ja-JP" sz="2400" b="1" u="sng" dirty="0">
                <a:latin typeface="Arial Narrow" pitchFamily="1" charset="0"/>
                <a:ea typeface="ＭＳ Ｐゴシック" pitchFamily="1" charset="-128"/>
                <a:cs typeface="ＭＳ Ｐゴシック" pitchFamily="1" charset="-128"/>
              </a:rPr>
              <a:t>idéologie pénale et à se focaliser sur celui qui devient son principal « client »: le juge. </a:t>
            </a:r>
            <a:endParaRPr lang="fr-FR" altLang="ja-JP" sz="2400" b="1" u="sng" dirty="0" smtClean="0">
              <a:latin typeface="Arial Narrow" pitchFamily="1" charset="0"/>
              <a:ea typeface="ＭＳ Ｐゴシック" pitchFamily="1" charset="-128"/>
              <a:cs typeface="ＭＳ Ｐゴシック" pitchFamily="1" charset="-128"/>
            </a:endParaRPr>
          </a:p>
          <a:p>
            <a:pPr eaLnBrk="1" hangingPunct="1">
              <a:lnSpc>
                <a:spcPct val="80000"/>
              </a:lnSpc>
            </a:pPr>
            <a:endParaRPr lang="fr-FR" sz="2000" dirty="0" smtClean="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37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3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74638"/>
            <a:ext cx="8229600" cy="944562"/>
          </a:xfrm>
          <a:solidFill>
            <a:srgbClr val="33CCFF"/>
          </a:solidFill>
        </p:spPr>
        <p:txBody>
          <a:bodyPr/>
          <a:lstStyle/>
          <a:p>
            <a:pPr eaLnBrk="1" hangingPunct="1"/>
            <a:r>
              <a:rPr lang="fr-CA" sz="2400" b="1" dirty="0" smtClean="0">
                <a:latin typeface="Georgia" pitchFamily="1" charset="0"/>
                <a:ea typeface="ＭＳ Ｐゴシック" pitchFamily="1" charset="-128"/>
                <a:cs typeface="ＭＳ Ｐゴシック" pitchFamily="1" charset="-128"/>
              </a:rPr>
              <a:t>Pièges </a:t>
            </a:r>
            <a:r>
              <a:rPr lang="fr-CA" sz="2400" b="1" dirty="0">
                <a:latin typeface="Georgia" pitchFamily="1" charset="0"/>
                <a:ea typeface="ＭＳ Ｐゴシック" pitchFamily="1" charset="-128"/>
                <a:cs typeface="ＭＳ Ｐゴシック" pitchFamily="1" charset="-128"/>
              </a:rPr>
              <a:t>tendus au métier de criminologue</a:t>
            </a:r>
            <a:br>
              <a:rPr lang="fr-CA" sz="2400" b="1" dirty="0">
                <a:latin typeface="Georgia" pitchFamily="1" charset="0"/>
                <a:ea typeface="ＭＳ Ｐゴシック" pitchFamily="1" charset="-128"/>
                <a:cs typeface="ＭＳ Ｐゴシック" pitchFamily="1" charset="-128"/>
              </a:rPr>
            </a:br>
            <a:r>
              <a:rPr lang="fr-CA" sz="2400" i="1" dirty="0">
                <a:latin typeface="Georgia" pitchFamily="1" charset="0"/>
                <a:ea typeface="ＭＳ Ｐゴシック" pitchFamily="1" charset="-128"/>
                <a:cs typeface="ＭＳ Ｐゴシック" pitchFamily="1" charset="-128"/>
              </a:rPr>
              <a:t>aide ou contrôle ?</a:t>
            </a:r>
            <a:endParaRPr lang="fr-FR" sz="2400" i="1" dirty="0">
              <a:latin typeface="Georgia" pitchFamily="1" charset="0"/>
              <a:ea typeface="ＭＳ Ｐゴシック" pitchFamily="1" charset="-128"/>
              <a:cs typeface="ＭＳ Ｐゴシック" pitchFamily="1" charset="-128"/>
            </a:endParaRPr>
          </a:p>
        </p:txBody>
      </p:sp>
      <p:sp>
        <p:nvSpPr>
          <p:cNvPr id="222211" name="Rectangle 3"/>
          <p:cNvSpPr>
            <a:spLocks noGrp="1" noChangeArrowheads="1"/>
          </p:cNvSpPr>
          <p:nvPr>
            <p:ph type="body" idx="1"/>
          </p:nvPr>
        </p:nvSpPr>
        <p:spPr>
          <a:xfrm>
            <a:off x="457200" y="1447800"/>
            <a:ext cx="8229600" cy="4678363"/>
          </a:xfrm>
        </p:spPr>
        <p:txBody>
          <a:bodyPr/>
          <a:lstStyle/>
          <a:p>
            <a:pPr eaLnBrk="1" hangingPunct="1">
              <a:lnSpc>
                <a:spcPct val="90000"/>
              </a:lnSpc>
              <a:buFont typeface="Wingdings" pitchFamily="1" charset="2"/>
              <a:buChar char="ü"/>
            </a:pPr>
            <a:r>
              <a:rPr lang="fr-CA" sz="1800" dirty="0">
                <a:latin typeface="Georgia" pitchFamily="1" charset="0"/>
                <a:ea typeface="ＭＳ Ｐゴシック" pitchFamily="1" charset="-128"/>
                <a:cs typeface="ＭＳ Ｐゴシック" pitchFamily="1" charset="-128"/>
              </a:rPr>
              <a:t>A chacun d’évaluer les risques qu’il veut et peut prendre à l’intérieur de l’ensemble de ces contrôles.</a:t>
            </a:r>
          </a:p>
          <a:p>
            <a:pPr eaLnBrk="1" hangingPunct="1">
              <a:lnSpc>
                <a:spcPct val="90000"/>
              </a:lnSpc>
              <a:buFont typeface="Wingdings" pitchFamily="1" charset="2"/>
              <a:buChar char="ü"/>
            </a:pPr>
            <a:endParaRPr lang="fr-CA" sz="1800" dirty="0">
              <a:latin typeface="Georgia" pitchFamily="1" charset="0"/>
              <a:ea typeface="ＭＳ Ｐゴシック" pitchFamily="1" charset="-128"/>
              <a:cs typeface="ＭＳ Ｐゴシック" pitchFamily="1" charset="-128"/>
            </a:endParaRPr>
          </a:p>
          <a:p>
            <a:pPr eaLnBrk="1" hangingPunct="1">
              <a:lnSpc>
                <a:spcPct val="90000"/>
              </a:lnSpc>
              <a:buFont typeface="Wingdings" pitchFamily="1" charset="2"/>
              <a:buChar char="ü"/>
            </a:pPr>
            <a:r>
              <a:rPr lang="fr-CA" sz="1800" dirty="0">
                <a:latin typeface="Georgia" pitchFamily="1" charset="0"/>
                <a:ea typeface="ＭＳ Ｐゴシック" pitchFamily="1" charset="-128"/>
                <a:cs typeface="ＭＳ Ｐゴシック" pitchFamily="1" charset="-128"/>
              </a:rPr>
              <a:t>A chacun d’assumer ses limites en tant </a:t>
            </a:r>
            <a:r>
              <a:rPr lang="fr-CA" sz="1800" dirty="0" smtClean="0">
                <a:latin typeface="Georgia" pitchFamily="1" charset="0"/>
                <a:ea typeface="ＭＳ Ｐゴシック" pitchFamily="1" charset="-128"/>
                <a:cs typeface="ＭＳ Ｐゴシック" pitchFamily="1" charset="-128"/>
              </a:rPr>
              <a:t>qu’aidant (point aveugle).</a:t>
            </a:r>
          </a:p>
          <a:p>
            <a:pPr eaLnBrk="1" hangingPunct="1">
              <a:lnSpc>
                <a:spcPct val="90000"/>
              </a:lnSpc>
              <a:buFont typeface="Wingdings" pitchFamily="1" charset="2"/>
              <a:buChar char="ü"/>
            </a:pPr>
            <a:endParaRPr lang="fr-CA" sz="1800" dirty="0">
              <a:latin typeface="Georgia" pitchFamily="1" charset="0"/>
              <a:ea typeface="ＭＳ Ｐゴシック" pitchFamily="1" charset="-128"/>
              <a:cs typeface="ＭＳ Ｐゴシック" pitchFamily="1" charset="-128"/>
            </a:endParaRPr>
          </a:p>
          <a:p>
            <a:pPr eaLnBrk="1" hangingPunct="1">
              <a:lnSpc>
                <a:spcPct val="90000"/>
              </a:lnSpc>
              <a:buFont typeface="Wingdings" pitchFamily="1" charset="2"/>
              <a:buChar char="ü"/>
            </a:pPr>
            <a:r>
              <a:rPr lang="fr-CA" sz="1800" dirty="0">
                <a:latin typeface="Georgia" pitchFamily="1" charset="0"/>
                <a:ea typeface="ＭＳ Ｐゴシック" pitchFamily="1" charset="-128"/>
                <a:cs typeface="ＭＳ Ｐゴシック" pitchFamily="1" charset="-128"/>
              </a:rPr>
              <a:t>A chacun d’identifier les valeurs et normes qu’il véhicule à travers son intervention. </a:t>
            </a:r>
          </a:p>
          <a:p>
            <a:pPr eaLnBrk="1" hangingPunct="1">
              <a:lnSpc>
                <a:spcPct val="90000"/>
              </a:lnSpc>
              <a:buFont typeface="Wingdings" pitchFamily="1" charset="2"/>
              <a:buChar char="ü"/>
            </a:pPr>
            <a:endParaRPr lang="fr-CA" sz="1800" dirty="0">
              <a:latin typeface="Georgia" pitchFamily="1" charset="0"/>
              <a:ea typeface="ＭＳ Ｐゴシック" pitchFamily="1" charset="-128"/>
              <a:cs typeface="ＭＳ Ｐゴシック" pitchFamily="1" charset="-128"/>
            </a:endParaRPr>
          </a:p>
          <a:p>
            <a:pPr eaLnBrk="1" hangingPunct="1">
              <a:lnSpc>
                <a:spcPct val="90000"/>
              </a:lnSpc>
              <a:buFont typeface="Wingdings" pitchFamily="1" charset="2"/>
              <a:buChar char="ü"/>
            </a:pPr>
            <a:r>
              <a:rPr lang="fr-CA" sz="1800" dirty="0">
                <a:latin typeface="Georgia" pitchFamily="1" charset="0"/>
                <a:ea typeface="ＭＳ Ｐゴシック" pitchFamily="1" charset="-128"/>
                <a:cs typeface="ＭＳ Ｐゴシック" pitchFamily="1" charset="-128"/>
              </a:rPr>
              <a:t>A chacun de reprendre ces trois questions : </a:t>
            </a:r>
            <a:r>
              <a:rPr lang="fr-CA" sz="1800" b="1" dirty="0">
                <a:latin typeface="Georgia" pitchFamily="1" charset="0"/>
                <a:ea typeface="ＭＳ Ｐゴシック" pitchFamily="1" charset="-128"/>
                <a:cs typeface="ＭＳ Ｐゴシック" pitchFamily="1" charset="-128"/>
              </a:rPr>
              <a:t>Aider qui ? Au nom de quoi ? Et pour qui ?  </a:t>
            </a:r>
          </a:p>
          <a:p>
            <a:pPr eaLnBrk="1" hangingPunct="1">
              <a:lnSpc>
                <a:spcPct val="90000"/>
              </a:lnSpc>
              <a:buFont typeface="Wingdings" pitchFamily="1" charset="2"/>
              <a:buChar char="ü"/>
            </a:pPr>
            <a:endParaRPr lang="fr-CA" sz="1800" dirty="0">
              <a:latin typeface="Georgia" pitchFamily="1" charset="0"/>
              <a:ea typeface="ＭＳ Ｐゴシック" pitchFamily="1" charset="-128"/>
              <a:cs typeface="ＭＳ Ｐゴシック" pitchFamily="1" charset="-128"/>
            </a:endParaRPr>
          </a:p>
          <a:p>
            <a:pPr eaLnBrk="1" hangingPunct="1">
              <a:lnSpc>
                <a:spcPct val="90000"/>
              </a:lnSpc>
              <a:buFont typeface="Wingdings" pitchFamily="1" charset="2"/>
              <a:buChar char="ü"/>
            </a:pPr>
            <a:r>
              <a:rPr lang="fr-CA" sz="1800" dirty="0">
                <a:latin typeface="Georgia" pitchFamily="1" charset="0"/>
                <a:ea typeface="ＭＳ Ｐゴシック" pitchFamily="1" charset="-128"/>
                <a:cs typeface="ＭＳ Ｐゴシック" pitchFamily="1" charset="-128"/>
              </a:rPr>
              <a:t>Ne jamais oublier que ce n’est pas parce qu’un traitement est jugé efficace qu’il est bon pour le client. </a:t>
            </a:r>
          </a:p>
          <a:p>
            <a:pPr eaLnBrk="1" hangingPunct="1">
              <a:lnSpc>
                <a:spcPct val="90000"/>
              </a:lnSpc>
              <a:buFont typeface="Wingdings" pitchFamily="1" charset="2"/>
              <a:buChar char="ü"/>
            </a:pPr>
            <a:endParaRPr lang="fr-CA" sz="1800" dirty="0">
              <a:latin typeface="Georgia" pitchFamily="1" charset="0"/>
              <a:ea typeface="ＭＳ Ｐゴシック" pitchFamily="1" charset="-128"/>
              <a:cs typeface="ＭＳ Ｐゴシック" pitchFamily="1" charset="-128"/>
            </a:endParaRPr>
          </a:p>
          <a:p>
            <a:pPr eaLnBrk="1" hangingPunct="1">
              <a:lnSpc>
                <a:spcPct val="90000"/>
              </a:lnSpc>
              <a:buFont typeface="Wingdings" pitchFamily="1" charset="2"/>
              <a:buChar char="ü"/>
            </a:pPr>
            <a:r>
              <a:rPr lang="fr-CA" sz="1800" dirty="0">
                <a:latin typeface="Georgia" pitchFamily="1" charset="0"/>
                <a:ea typeface="ＭＳ Ｐゴシック" pitchFamily="1" charset="-128"/>
                <a:cs typeface="ＭＳ Ｐゴシック" pitchFamily="1" charset="-128"/>
              </a:rPr>
              <a:t>Ne jamais oublier que nos interventions peuvent être la source d’abus de </a:t>
            </a:r>
            <a:r>
              <a:rPr lang="fr-CA" sz="1800" dirty="0" smtClean="0">
                <a:latin typeface="Georgia" pitchFamily="1" charset="0"/>
                <a:ea typeface="ＭＳ Ｐゴシック" pitchFamily="1" charset="-128"/>
                <a:cs typeface="ＭＳ Ｐゴシック" pitchFamily="1" charset="-128"/>
              </a:rPr>
              <a:t>pouvoir.</a:t>
            </a:r>
            <a:endParaRPr lang="fr-FR" sz="1800"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22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221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221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2211">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2211">
                                            <p:txEl>
                                              <p:pRg st="8" end="8"/>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221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1"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solidFill>
            <a:schemeClr val="bg1"/>
          </a:solidFill>
        </p:spPr>
        <p:txBody>
          <a:bodyPr/>
          <a:lstStyle/>
          <a:p>
            <a:pPr eaLnBrk="1" hangingPunct="1"/>
            <a:r>
              <a:rPr lang="fr-CA" sz="2800" b="1" dirty="0">
                <a:latin typeface="Georgia" pitchFamily="1" charset="0"/>
                <a:ea typeface="ＭＳ Ｐゴシック" pitchFamily="1" charset="-128"/>
                <a:cs typeface="ＭＳ Ｐゴシック" pitchFamily="1" charset="-128"/>
              </a:rPr>
              <a:t>Pourquoi, selon les </a:t>
            </a:r>
            <a:r>
              <a:rPr lang="fr-CA" sz="2800" b="1" dirty="0">
                <a:solidFill>
                  <a:srgbClr val="FF0000"/>
                </a:solidFill>
                <a:latin typeface="Georgia" pitchFamily="1" charset="0"/>
                <a:ea typeface="ＭＳ Ｐゴシック" pitchFamily="1" charset="-128"/>
                <a:cs typeface="ＭＳ Ｐゴシック" pitchFamily="1" charset="-128"/>
              </a:rPr>
              <a:t>abolitionnistes</a:t>
            </a:r>
            <a:r>
              <a:rPr lang="fr-CA" sz="2800" b="1" dirty="0">
                <a:latin typeface="Georgia" pitchFamily="1" charset="0"/>
                <a:ea typeface="ＭＳ Ｐゴシック" pitchFamily="1" charset="-128"/>
                <a:cs typeface="ＭＳ Ｐゴシック" pitchFamily="1" charset="-128"/>
              </a:rPr>
              <a:t>, le système pénal est-il un MAL SOCIAL ?</a:t>
            </a:r>
            <a:endParaRPr lang="en-US" sz="2800" b="1" dirty="0">
              <a:latin typeface="Georgia" pitchFamily="1" charset="0"/>
              <a:ea typeface="ＭＳ Ｐゴシック" pitchFamily="1" charset="-128"/>
              <a:cs typeface="ＭＳ Ｐゴシック" pitchFamily="1" charset="-128"/>
            </a:endParaRPr>
          </a:p>
        </p:txBody>
      </p:sp>
      <p:sp>
        <p:nvSpPr>
          <p:cNvPr id="37891" name="Rectangle 3"/>
          <p:cNvSpPr>
            <a:spLocks noGrp="1" noChangeArrowheads="1"/>
          </p:cNvSpPr>
          <p:nvPr>
            <p:ph type="body" idx="1"/>
          </p:nvPr>
        </p:nvSpPr>
        <p:spPr>
          <a:solidFill>
            <a:schemeClr val="accent5">
              <a:lumMod val="20000"/>
              <a:lumOff val="80000"/>
            </a:schemeClr>
          </a:solidFill>
        </p:spPr>
        <p:txBody>
          <a:bodyPr/>
          <a:lstStyle/>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s’appuie sur un droit criminel caractérisé par l’intention de livrer de la douleur.      </a:t>
            </a:r>
            <a:endParaRPr lang="fr-CA" sz="2400" dirty="0">
              <a:latin typeface="Arial Narrow" pitchFamily="1" charset="0"/>
              <a:ea typeface="ＭＳ Ｐゴシック" pitchFamily="1" charset="-128"/>
              <a:cs typeface="ＭＳ Ｐゴシック" pitchFamily="1" charset="-128"/>
            </a:endParaRP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banalise la violence en produisant de l’indifférence morale.    </a:t>
            </a: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déresponsabilise celles et ceux qui sont chargés de livrer de la douleur (division du travail, etc.).</a:t>
            </a: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transforme les problèmes pour qu’ils collent à </a:t>
            </a:r>
            <a:r>
              <a:rPr lang="fr-CA" sz="2400" b="1" i="1" dirty="0">
                <a:latin typeface="Arial Narrow" pitchFamily="1" charset="0"/>
                <a:ea typeface="ＭＳ Ｐゴシック" pitchFamily="1" charset="-128"/>
                <a:cs typeface="ＭＳ Ｐゴシック" pitchFamily="1" charset="-128"/>
              </a:rPr>
              <a:t>ses </a:t>
            </a:r>
            <a:r>
              <a:rPr lang="fr-CA" sz="2400" b="1" dirty="0">
                <a:latin typeface="Arial Narrow" pitchFamily="1" charset="0"/>
                <a:ea typeface="ＭＳ Ｐゴシック" pitchFamily="1" charset="-128"/>
                <a:cs typeface="ＭＳ Ｐゴシック" pitchFamily="1" charset="-128"/>
              </a:rPr>
              <a:t>solutions.</a:t>
            </a: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est présenté comme la conscience morale de notre société alors qu’il n’a pas la moindre incidence sur les plus grands torts sociaux qui la traversent. </a:t>
            </a:r>
            <a:endParaRPr lang="en-US" sz="24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solidFill>
            <a:srgbClr val="D3EDB1"/>
          </a:solidFill>
        </p:spPr>
        <p:txBody>
          <a:bodyPr>
            <a:normAutofit/>
          </a:bodyPr>
          <a:lstStyle/>
          <a:p>
            <a:pPr marL="609600" indent="-609600" eaLnBrk="1" hangingPunct="1">
              <a:lnSpc>
                <a:spcPct val="90000"/>
              </a:lnSpc>
            </a:pPr>
            <a:r>
              <a:rPr lang="fr-CA" sz="2400" b="1" dirty="0">
                <a:latin typeface="Arial Narrow" pitchFamily="1" charset="0"/>
                <a:ea typeface="ＭＳ Ｐゴシック" pitchFamily="1" charset="-128"/>
                <a:cs typeface="ＭＳ Ｐゴシック" pitchFamily="1" charset="-128"/>
              </a:rPr>
              <a:t>1. Un droit criminel caractérisé par l’intention d’infliger une punition comme souffrance  (une punition</a:t>
            </a:r>
            <a:r>
              <a:rPr lang="fr-CA" sz="2400" b="1" dirty="0" smtClean="0">
                <a:latin typeface="Arial Narrow" pitchFamily="1" charset="0"/>
                <a:ea typeface="ＭＳ Ｐゴシック" pitchFamily="1" charset="-128"/>
                <a:cs typeface="ＭＳ Ｐゴシック" pitchFamily="1" charset="-128"/>
              </a:rPr>
              <a:t> par </a:t>
            </a:r>
            <a:r>
              <a:rPr lang="fr-CA" sz="2400" b="1" dirty="0" err="1" smtClean="0">
                <a:latin typeface="Arial Narrow" pitchFamily="1" charset="0"/>
                <a:ea typeface="ＭＳ Ｐゴシック" pitchFamily="1" charset="-128"/>
                <a:cs typeface="ＭＳ Ｐゴシック" pitchFamily="1" charset="-128"/>
              </a:rPr>
              <a:t>opp</a:t>
            </a:r>
            <a:r>
              <a:rPr lang="fr-CA" sz="2400" b="1" dirty="0" smtClean="0">
                <a:latin typeface="Arial Narrow" pitchFamily="1" charset="0"/>
                <a:ea typeface="ＭＳ Ｐゴシック" pitchFamily="1" charset="-128"/>
                <a:cs typeface="ＭＳ Ｐゴシック" pitchFamily="1" charset="-128"/>
              </a:rPr>
              <a:t>. </a:t>
            </a:r>
            <a:r>
              <a:rPr lang="fr-CA" sz="2400" b="1" dirty="0">
                <a:latin typeface="Arial Narrow" pitchFamily="1" charset="0"/>
                <a:ea typeface="ＭＳ Ｐゴシック" pitchFamily="1" charset="-128"/>
                <a:cs typeface="ＭＳ Ｐゴシック" pitchFamily="1" charset="-128"/>
              </a:rPr>
              <a:t>à la réparation)     </a:t>
            </a:r>
            <a:endParaRPr lang="fr-CA" sz="2400" dirty="0">
              <a:latin typeface="Arial Narrow" pitchFamily="1" charset="0"/>
              <a:ea typeface="ＭＳ Ｐゴシック" pitchFamily="1" charset="-128"/>
              <a:cs typeface="ＭＳ Ｐゴシック" pitchFamily="1" charset="-128"/>
            </a:endParaRPr>
          </a:p>
        </p:txBody>
      </p:sp>
      <p:sp>
        <p:nvSpPr>
          <p:cNvPr id="32771" name="Rectangle 3"/>
          <p:cNvSpPr>
            <a:spLocks noGrp="1" noChangeArrowheads="1"/>
          </p:cNvSpPr>
          <p:nvPr>
            <p:ph type="body" idx="1"/>
          </p:nvPr>
        </p:nvSpPr>
        <p:spPr/>
        <p:txBody>
          <a:bodyPr/>
          <a:lstStyle/>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L’obligation de punir tous les individus reconnus coupables de transgressions à la loi criminelle.</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Tout coupable est ennemi de la société à laquelle il déclare la guerre.</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N’est peine que ce qui communique l’intention de causer une souffrance à celui qui la subit .</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N’est peine que ce qui s’oppose à la réparation.</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Les modalités d’une peine peuvent changer mais pas l’inscription d’une sévérité (qui passe du registre physique au registre temporel).</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Promotion d’une vision abstraite de la Justice (rendre Justice, protéger la société).</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Indifférence aux liens sociaux concrets (aux réactions des victimes, à celles des entourages respectifs, etc.).</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Seul un mal peut produire un </a:t>
            </a:r>
            <a:r>
              <a:rPr lang="fr-CA" sz="2000" dirty="0" smtClean="0">
                <a:latin typeface="Arial Narrow" pitchFamily="1" charset="0"/>
                <a:ea typeface="ＭＳ Ｐゴシック" pitchFamily="1" charset="-128"/>
                <a:cs typeface="ＭＳ Ｐゴシック" pitchFamily="1" charset="-128"/>
              </a:rPr>
              <a:t>bien (vraiment?)</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Nécessité d’avoir une institution étatique et spécialisée consacrée à cette tâche</a:t>
            </a:r>
          </a:p>
          <a:p>
            <a:pPr marL="533400" indent="-533400" eaLnBrk="1" hangingPunct="1">
              <a:lnSpc>
                <a:spcPct val="90000"/>
              </a:lnSpc>
            </a:pPr>
            <a:endParaRPr lang="fr-CA" sz="20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771">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771">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2771">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7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solidFill>
            <a:srgbClr val="FF99FF"/>
          </a:solidFill>
        </p:spPr>
        <p:txBody>
          <a:bodyPr>
            <a:normAutofit/>
          </a:bodyPr>
          <a:lstStyle/>
          <a:p>
            <a:pPr marL="533400" indent="-533400" eaLnBrk="1" hangingPunct="1"/>
            <a:r>
              <a:rPr lang="fr-CA" sz="2400" b="1" dirty="0">
                <a:latin typeface="Arial Narrow" pitchFamily="1" charset="0"/>
                <a:ea typeface="ＭＳ Ｐゴシック" pitchFamily="1" charset="-128"/>
                <a:cs typeface="ＭＳ Ｐゴシック" pitchFamily="1" charset="-128"/>
              </a:rPr>
              <a:t>2. Le SP banalise le mal et produit de l’indifférence morale</a:t>
            </a:r>
            <a:endParaRPr lang="fr-CA" sz="2400" dirty="0">
              <a:latin typeface="Arial Narrow" pitchFamily="1" charset="0"/>
              <a:ea typeface="ＭＳ Ｐゴシック" pitchFamily="1" charset="-128"/>
              <a:cs typeface="ＭＳ Ｐゴシック" pitchFamily="1" charset="-128"/>
            </a:endParaRPr>
          </a:p>
        </p:txBody>
      </p:sp>
      <p:sp>
        <p:nvSpPr>
          <p:cNvPr id="34819" name="Rectangle 3"/>
          <p:cNvSpPr>
            <a:spLocks noGrp="1" noChangeArrowheads="1"/>
          </p:cNvSpPr>
          <p:nvPr>
            <p:ph type="body" idx="1"/>
          </p:nvPr>
        </p:nvSpPr>
        <p:spPr/>
        <p:txBody>
          <a:bodyPr/>
          <a:lstStyle/>
          <a:p>
            <a:pPr marL="533400" indent="-533400" eaLnBrk="1" hangingPunct="1">
              <a:buFont typeface="Wingdings" pitchFamily="1" charset="2"/>
              <a:buChar char="Ø"/>
            </a:pPr>
            <a:endParaRPr lang="fr-CA" sz="2000">
              <a:latin typeface="Arial Narrow" pitchFamily="1" charset="0"/>
              <a:ea typeface="ＭＳ Ｐゴシック" pitchFamily="1" charset="-128"/>
              <a:cs typeface="ＭＳ Ｐゴシック" pitchFamily="1" charset="-128"/>
            </a:endParaRPr>
          </a:p>
          <a:p>
            <a:pPr marL="533400" indent="-533400" eaLnBrk="1" hangingPunct="1">
              <a:buFont typeface="Wingdings" pitchFamily="1" charset="2"/>
              <a:buChar char="Ø"/>
            </a:pPr>
            <a:r>
              <a:rPr lang="fr-CA" sz="2000">
                <a:latin typeface="Arial Narrow" pitchFamily="1" charset="0"/>
                <a:ea typeface="ＭＳ Ｐゴシック" pitchFamily="1" charset="-128"/>
                <a:cs typeface="ＭＳ Ｐゴシック" pitchFamily="1" charset="-128"/>
              </a:rPr>
              <a:t>Dans l’idée de livrer de la douleur, il n’est pas question de décisions bonnes ou mauvaises, justes ou injustes, mais plutôt d’actions uniquement mesurables à l’aune de valeurs rationnelles, techniques et procédurales (Bauman, 2002, 62).</a:t>
            </a:r>
          </a:p>
          <a:p>
            <a:pPr marL="533400" indent="-533400" eaLnBrk="1" hangingPunct="1">
              <a:buFont typeface="Wingdings" pitchFamily="1" charset="2"/>
              <a:buChar char="Ø"/>
            </a:pPr>
            <a:endParaRPr lang="fr-CA" sz="2000">
              <a:latin typeface="Arial Narrow" pitchFamily="1" charset="0"/>
              <a:ea typeface="ＭＳ Ｐゴシック" pitchFamily="1" charset="-128"/>
              <a:cs typeface="ＭＳ Ｐゴシック" pitchFamily="1" charset="-128"/>
            </a:endParaRPr>
          </a:p>
          <a:p>
            <a:pPr marL="533400" indent="-533400" eaLnBrk="1" hangingPunct="1">
              <a:buFont typeface="Wingdings" pitchFamily="1" charset="2"/>
              <a:buChar char="Ø"/>
            </a:pPr>
            <a:r>
              <a:rPr lang="fr-CA" sz="2000">
                <a:latin typeface="Arial Narrow" pitchFamily="1" charset="0"/>
                <a:ea typeface="ＭＳ Ｐゴシック" pitchFamily="1" charset="-128"/>
                <a:cs typeface="ＭＳ Ｐゴシック" pitchFamily="1" charset="-128"/>
              </a:rPr>
              <a:t>Exemple : repli sur des critères vérifiables pour ne pas se « compliquer la vie » avec des questions existentielles (la loi c’est la loi)</a:t>
            </a:r>
          </a:p>
          <a:p>
            <a:pPr marL="533400" indent="-533400" eaLnBrk="1" hangingPunct="1">
              <a:buFont typeface="Wingdings" pitchFamily="1" charset="2"/>
              <a:buChar char="Ø"/>
            </a:pPr>
            <a:endParaRPr lang="fr-CA" sz="240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solidFill>
            <a:srgbClr val="FFCC00"/>
          </a:solidFill>
        </p:spPr>
        <p:txBody>
          <a:bodyPr>
            <a:normAutofit/>
          </a:bodyPr>
          <a:lstStyle/>
          <a:p>
            <a:pPr marL="533400" indent="-533400" eaLnBrk="1" hangingPunct="1">
              <a:lnSpc>
                <a:spcPct val="80000"/>
              </a:lnSpc>
            </a:pPr>
            <a:r>
              <a:rPr lang="fr-CA" sz="2400" b="1" dirty="0">
                <a:latin typeface="Arial Narrow" pitchFamily="1" charset="0"/>
                <a:ea typeface="ＭＳ Ｐゴシック" pitchFamily="1" charset="-128"/>
                <a:cs typeface="ＭＳ Ｐゴシック" pitchFamily="1" charset="-128"/>
              </a:rPr>
              <a:t>3. Le SP déresponsabilise celles et ceux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qui sont chargés de livrer de la douleur (division du travail, etc.).</a:t>
            </a:r>
            <a:endParaRPr lang="fr-FR" sz="2400" dirty="0">
              <a:latin typeface="Arial Narrow" pitchFamily="1" charset="0"/>
              <a:ea typeface="ＭＳ Ｐゴシック" pitchFamily="1" charset="-128"/>
              <a:cs typeface="ＭＳ Ｐゴシック" pitchFamily="1" charset="-128"/>
            </a:endParaRPr>
          </a:p>
        </p:txBody>
      </p:sp>
      <p:sp>
        <p:nvSpPr>
          <p:cNvPr id="10243" name="Rectangle 3"/>
          <p:cNvSpPr>
            <a:spLocks noGrp="1" noChangeArrowheads="1"/>
          </p:cNvSpPr>
          <p:nvPr>
            <p:ph type="body" idx="1"/>
          </p:nvPr>
        </p:nvSpPr>
        <p:spPr/>
        <p:txBody>
          <a:bodyPr/>
          <a:lstStyle/>
          <a:p>
            <a:pPr marL="533400" indent="-533400" eaLnBrk="1" hangingPunct="1">
              <a:lnSpc>
                <a:spcPct val="80000"/>
              </a:lnSpc>
              <a:buFont typeface="Wingdings" pitchFamily="1" charset="2"/>
              <a:buChar char="Ø"/>
            </a:pPr>
            <a:r>
              <a:rPr lang="fr-FR" sz="2400" dirty="0">
                <a:latin typeface="Arial Narrow" pitchFamily="1" charset="0"/>
                <a:ea typeface="ＭＳ Ｐゴシック" pitchFamily="1" charset="-128"/>
                <a:cs typeface="ＭＳ Ｐゴシック" pitchFamily="1" charset="-128"/>
              </a:rPr>
              <a:t>Personne</a:t>
            </a:r>
            <a:r>
              <a:rPr lang="fr-FR" sz="2400" dirty="0" smtClean="0">
                <a:latin typeface="Arial Narrow" pitchFamily="1" charset="0"/>
                <a:ea typeface="ＭＳ Ｐゴシック" pitchFamily="1" charset="-128"/>
                <a:cs typeface="ＭＳ Ｐゴシック" pitchFamily="1" charset="-128"/>
              </a:rPr>
              <a:t> (individu) ne </a:t>
            </a:r>
            <a:r>
              <a:rPr lang="fr-FR" sz="2400" dirty="0">
                <a:latin typeface="Arial Narrow" pitchFamily="1" charset="0"/>
                <a:ea typeface="ＭＳ Ｐゴシック" pitchFamily="1" charset="-128"/>
                <a:cs typeface="ＭＳ Ｐゴシック" pitchFamily="1" charset="-128"/>
              </a:rPr>
              <a:t>livre vraiment la douleur à lui tout seul. </a:t>
            </a:r>
          </a:p>
          <a:p>
            <a:pPr marL="933450" lvl="1" indent="-533400" eaLnBrk="1" hangingPunct="1">
              <a:lnSpc>
                <a:spcPct val="80000"/>
              </a:lnSpc>
              <a:buFont typeface="Wingdings" pitchFamily="1" charset="2"/>
              <a:buChar char="ü"/>
            </a:pPr>
            <a:r>
              <a:rPr lang="fr-FR" sz="2000" dirty="0">
                <a:latin typeface="Arial Narrow" pitchFamily="1" charset="0"/>
              </a:rPr>
              <a:t>La division du travail (succession ou simultanéité des rôles) et la philosophie du système aident les acteurs à</a:t>
            </a:r>
            <a:r>
              <a:rPr lang="fr-FR" sz="2000" dirty="0" smtClean="0">
                <a:latin typeface="Arial Narrow" pitchFamily="1" charset="0"/>
              </a:rPr>
              <a:t> </a:t>
            </a:r>
          </a:p>
          <a:p>
            <a:pPr marL="933450" lvl="1" indent="-533400" eaLnBrk="1" hangingPunct="1">
              <a:lnSpc>
                <a:spcPct val="80000"/>
              </a:lnSpc>
              <a:buFont typeface="Wingdings" pitchFamily="1" charset="2"/>
              <a:buChar char="§"/>
            </a:pPr>
            <a:r>
              <a:rPr lang="fr-FR" sz="2000" dirty="0" smtClean="0">
                <a:latin typeface="Arial Narrow" pitchFamily="1" charset="0"/>
              </a:rPr>
              <a:t>à </a:t>
            </a:r>
            <a:r>
              <a:rPr lang="fr-FR" sz="2000" dirty="0">
                <a:latin typeface="Arial Narrow" pitchFamily="1" charset="0"/>
              </a:rPr>
              <a:t>garder bonne conscience </a:t>
            </a:r>
          </a:p>
          <a:p>
            <a:pPr marL="933450" lvl="1" indent="-533400" eaLnBrk="1" hangingPunct="1">
              <a:lnSpc>
                <a:spcPct val="80000"/>
              </a:lnSpc>
              <a:buFont typeface="Wingdings" pitchFamily="1" charset="2"/>
              <a:buChar char="§"/>
            </a:pPr>
            <a:r>
              <a:rPr lang="fr-FR" sz="2000" dirty="0">
                <a:latin typeface="Arial Narrow" pitchFamily="1" charset="0"/>
              </a:rPr>
              <a:t>ainsi </a:t>
            </a:r>
            <a:r>
              <a:rPr lang="fr-FR" sz="2000" dirty="0" smtClean="0">
                <a:latin typeface="Arial Narrow" pitchFamily="1" charset="0"/>
              </a:rPr>
              <a:t>qu’</a:t>
            </a:r>
            <a:r>
              <a:rPr lang="fr-FR" altLang="ja-JP" sz="2000" dirty="0" smtClean="0">
                <a:latin typeface="Arial Narrow" pitchFamily="1" charset="0"/>
              </a:rPr>
              <a:t>à </a:t>
            </a:r>
            <a:r>
              <a:rPr lang="fr-FR" altLang="ja-JP" sz="2000" dirty="0">
                <a:latin typeface="Arial Narrow" pitchFamily="1" charset="0"/>
              </a:rPr>
              <a:t>garder leurs distances par rapport à ce </a:t>
            </a:r>
            <a:r>
              <a:rPr lang="fr-FR" altLang="ja-JP" sz="2000" dirty="0" smtClean="0">
                <a:latin typeface="Arial Narrow" pitchFamily="1" charset="0"/>
              </a:rPr>
              <a:t>qu’ils </a:t>
            </a:r>
            <a:r>
              <a:rPr lang="fr-FR" altLang="ja-JP" sz="2000" dirty="0">
                <a:latin typeface="Arial Narrow" pitchFamily="1" charset="0"/>
              </a:rPr>
              <a:t>sont et à ce </a:t>
            </a:r>
            <a:r>
              <a:rPr lang="fr-FR" altLang="ja-JP" sz="2000" dirty="0" smtClean="0">
                <a:latin typeface="Arial Narrow" pitchFamily="1" charset="0"/>
              </a:rPr>
              <a:t>qu’ils </a:t>
            </a:r>
            <a:r>
              <a:rPr lang="fr-FR" altLang="ja-JP" sz="2000" dirty="0">
                <a:latin typeface="Arial Narrow" pitchFamily="1" charset="0"/>
              </a:rPr>
              <a:t>font. </a:t>
            </a:r>
          </a:p>
          <a:p>
            <a:pPr marL="533400" indent="-533400" eaLnBrk="1" hangingPunct="1">
              <a:lnSpc>
                <a:spcPct val="80000"/>
              </a:lnSpc>
              <a:buFont typeface="Wingdings" pitchFamily="1" charset="2"/>
              <a:buChar char="Ø"/>
            </a:pPr>
            <a:endParaRPr lang="fr-FR" sz="2400" dirty="0">
              <a:latin typeface="Arial Narrow" pitchFamily="1" charset="0"/>
              <a:ea typeface="ＭＳ Ｐゴシック" pitchFamily="1" charset="-128"/>
              <a:cs typeface="ＭＳ Ｐゴシック" pitchFamily="1" charset="-128"/>
            </a:endParaRPr>
          </a:p>
          <a:p>
            <a:pPr marL="533400" indent="-533400" eaLnBrk="1" hangingPunct="1">
              <a:lnSpc>
                <a:spcPct val="80000"/>
              </a:lnSpc>
              <a:buFont typeface="Wingdings" pitchFamily="1" charset="2"/>
              <a:buChar char="Ø"/>
            </a:pPr>
            <a:r>
              <a:rPr lang="fr-FR" sz="2400" dirty="0">
                <a:latin typeface="Arial Narrow" pitchFamily="1" charset="0"/>
                <a:ea typeface="ＭＳ Ｐゴシック" pitchFamily="1" charset="-128"/>
                <a:cs typeface="ＭＳ Ｐゴシック" pitchFamily="1" charset="-128"/>
              </a:rPr>
              <a:t>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agir dégradant ne nécessite pas une intention malveillante de l</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acteur, il se suffit à lui-même;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agir dégradant </a:t>
            </a:r>
            <a:r>
              <a:rPr lang="fr-FR" altLang="ja-JP" sz="2400" b="1" dirty="0">
                <a:latin typeface="Arial Narrow" pitchFamily="1" charset="0"/>
                <a:ea typeface="ＭＳ Ｐゴシック" pitchFamily="1" charset="-128"/>
                <a:cs typeface="ＭＳ Ｐゴシック" pitchFamily="1" charset="-128"/>
              </a:rPr>
              <a:t>peut se jouer dans un ensemble et une succession d</a:t>
            </a:r>
            <a:r>
              <a:rPr lang="fr-CA" altLang="ja-JP" sz="2400" b="1" dirty="0">
                <a:latin typeface="Arial Narrow" pitchFamily="1" charset="0"/>
                <a:ea typeface="ＭＳ Ｐゴシック" pitchFamily="1" charset="-128"/>
                <a:cs typeface="ＭＳ Ｐゴシック" pitchFamily="1" charset="-128"/>
              </a:rPr>
              <a:t>’</a:t>
            </a:r>
            <a:r>
              <a:rPr lang="fr-FR" altLang="ja-JP" sz="2400" b="1" dirty="0">
                <a:latin typeface="Arial Narrow" pitchFamily="1" charset="0"/>
                <a:ea typeface="ＭＳ Ｐゴシック" pitchFamily="1" charset="-128"/>
                <a:cs typeface="ＭＳ Ｐゴシック" pitchFamily="1" charset="-128"/>
              </a:rPr>
              <a:t>étapes et être perdu de vue dans des étapes prises isolément</a:t>
            </a:r>
            <a:r>
              <a:rPr lang="fr-FR" altLang="ja-JP" sz="2400" dirty="0">
                <a:latin typeface="Arial Narrow" pitchFamily="1" charset="0"/>
                <a:ea typeface="ＭＳ Ｐゴシック" pitchFamily="1" charset="-128"/>
                <a:cs typeface="ＭＳ Ｐゴシック" pitchFamily="1" charset="-128"/>
              </a:rPr>
              <a:t> (est-ce malveillant de fermer la porte d</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train qui part pour </a:t>
            </a:r>
            <a:r>
              <a:rPr lang="fr-FR" altLang="ja-JP" sz="2400" dirty="0" smtClean="0">
                <a:latin typeface="Arial Narrow" pitchFamily="1" charset="0"/>
                <a:ea typeface="ＭＳ Ｐゴシック" pitchFamily="1" charset="-128"/>
                <a:cs typeface="ＭＳ Ｐゴシック" pitchFamily="1" charset="-128"/>
              </a:rPr>
              <a:t>Birkenau</a:t>
            </a:r>
            <a:r>
              <a:rPr lang="fr-FR" altLang="ja-JP" sz="2400" dirty="0">
                <a:latin typeface="Arial Narrow" pitchFamily="1" charset="0"/>
                <a:ea typeface="ＭＳ Ｐゴシック" pitchFamily="1" charset="-128"/>
                <a:cs typeface="ＭＳ Ｐゴシック" pitchFamily="1" charset="-128"/>
              </a:rPr>
              <a:t>? De retirer les lacets d</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détenu? De sangler la jambe droite d</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condamné à mort?)  </a:t>
            </a:r>
          </a:p>
          <a:p>
            <a:pPr marL="533400" indent="-5334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533400" indent="-5334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533400" indent="-5334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solidFill>
            <a:srgbClr val="FF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4. Le système pénal transforme les problèmes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pour qu’ils collent à ses solutions</a:t>
            </a:r>
            <a:endParaRPr lang="en-US" sz="2400" b="1" dirty="0">
              <a:latin typeface="Arial Narrow" pitchFamily="1" charset="0"/>
              <a:ea typeface="ＭＳ Ｐゴシック" pitchFamily="1" charset="-128"/>
              <a:cs typeface="ＭＳ Ｐゴシック" pitchFamily="1" charset="-128"/>
            </a:endParaRPr>
          </a:p>
        </p:txBody>
      </p:sp>
      <p:sp>
        <p:nvSpPr>
          <p:cNvPr id="33795" name="Rectangle 3"/>
          <p:cNvSpPr>
            <a:spLocks noGrp="1" noChangeArrowheads="1"/>
          </p:cNvSpPr>
          <p:nvPr>
            <p:ph type="body" idx="1"/>
          </p:nvPr>
        </p:nvSpPr>
        <p:spPr>
          <a:xfrm>
            <a:off x="457200" y="1600200"/>
            <a:ext cx="8229600" cy="4967371"/>
          </a:xfrm>
        </p:spPr>
        <p:txBody>
          <a:bodyPr>
            <a:normAutofit lnSpcReduction="10000"/>
          </a:bodyPr>
          <a:lstStyle/>
          <a:p>
            <a:pPr>
              <a:lnSpc>
                <a:spcPct val="80000"/>
              </a:lnSpc>
            </a:pPr>
            <a:r>
              <a:rPr lang="fr-CA" sz="2400" dirty="0">
                <a:latin typeface="Arial Narrow" pitchFamily="1" charset="0"/>
                <a:ea typeface="ＭＳ Ｐゴシック" pitchFamily="1" charset="-128"/>
                <a:cs typeface="ＭＳ Ｐゴシック" pitchFamily="1" charset="-128"/>
              </a:rPr>
              <a:t>Quand on liste les « crimes », on découvre sans surprise</a:t>
            </a:r>
            <a:r>
              <a:rPr lang="fr-CA" sz="2400" dirty="0" smtClean="0">
                <a:latin typeface="Arial Narrow" pitchFamily="1" charset="0"/>
                <a:ea typeface="ＭＳ Ｐゴシック" pitchFamily="1" charset="-128"/>
                <a:cs typeface="ＭＳ Ｐゴシック" pitchFamily="1" charset="-128"/>
              </a:rPr>
              <a:t> qu’il </a:t>
            </a:r>
            <a:r>
              <a:rPr lang="fr-CA" sz="2400" dirty="0">
                <a:latin typeface="Arial Narrow" pitchFamily="1" charset="0"/>
                <a:ea typeface="ＭＳ Ｐゴシック" pitchFamily="1" charset="-128"/>
                <a:cs typeface="ＭＳ Ｐゴシック" pitchFamily="1" charset="-128"/>
              </a:rPr>
              <a:t>n’y a </a:t>
            </a:r>
            <a:r>
              <a:rPr lang="fr-CA" sz="2400" b="1" dirty="0">
                <a:latin typeface="Arial Narrow" pitchFamily="1" charset="0"/>
                <a:ea typeface="ＭＳ Ｐゴシック" pitchFamily="1" charset="-128"/>
                <a:cs typeface="ＭＳ Ｐゴシック" pitchFamily="1" charset="-128"/>
              </a:rPr>
              <a:t>aucun dénominateur </a:t>
            </a:r>
            <a:r>
              <a:rPr lang="fr-CA" sz="2400" b="1" dirty="0" smtClean="0">
                <a:latin typeface="Arial Narrow" pitchFamily="1" charset="0"/>
                <a:ea typeface="ＭＳ Ｐゴシック" pitchFamily="1" charset="-128"/>
                <a:cs typeface="ＭＳ Ｐゴシック" pitchFamily="1" charset="-128"/>
              </a:rPr>
              <a:t>commun</a:t>
            </a:r>
            <a:endParaRPr lang="fr-CA" sz="2400" dirty="0" smtClean="0">
              <a:latin typeface="Arial Narrow" pitchFamily="1" charset="0"/>
              <a:ea typeface="ＭＳ Ｐゴシック" pitchFamily="1" charset="-128"/>
              <a:cs typeface="ＭＳ Ｐゴシック" pitchFamily="1" charset="-128"/>
            </a:endParaRPr>
          </a:p>
          <a:p>
            <a:pPr>
              <a:lnSpc>
                <a:spcPct val="80000"/>
              </a:lnSpc>
            </a:pPr>
            <a:r>
              <a:rPr lang="fr-CA" sz="2400" dirty="0">
                <a:latin typeface="Arial Narrow" pitchFamily="1" charset="0"/>
                <a:ea typeface="ＭＳ Ｐゴシック" pitchFamily="1" charset="-128"/>
                <a:cs typeface="ＭＳ Ｐゴシック" pitchFamily="1" charset="-128"/>
              </a:rPr>
              <a:t>Le seul point commun </a:t>
            </a:r>
            <a:r>
              <a:rPr lang="fr-CA" sz="2400" i="1" dirty="0">
                <a:latin typeface="Arial Narrow" pitchFamily="1" charset="0"/>
                <a:ea typeface="ＭＳ Ｐゴシック" pitchFamily="1" charset="-128"/>
                <a:cs typeface="ＭＳ Ｐゴシック" pitchFamily="1" charset="-128"/>
              </a:rPr>
              <a:t>initial </a:t>
            </a:r>
            <a:r>
              <a:rPr lang="fr-CA" sz="2400" dirty="0">
                <a:latin typeface="Arial Narrow" pitchFamily="1" charset="0"/>
                <a:ea typeface="ＭＳ Ｐゴシック" pitchFamily="1" charset="-128"/>
                <a:cs typeface="ＭＳ Ｐゴシック" pitchFamily="1" charset="-128"/>
              </a:rPr>
              <a:t>de ces « crimes »</a:t>
            </a:r>
            <a:r>
              <a:rPr lang="fr-CA" sz="2400" dirty="0" smtClean="0">
                <a:latin typeface="Arial Narrow" pitchFamily="1" charset="0"/>
                <a:ea typeface="ＭＳ Ｐゴシック" pitchFamily="1" charset="-128"/>
                <a:cs typeface="ＭＳ Ｐゴシック" pitchFamily="1" charset="-128"/>
              </a:rPr>
              <a:t>, c’est </a:t>
            </a:r>
            <a:r>
              <a:rPr lang="fr-CA" sz="2400" dirty="0">
                <a:latin typeface="Arial Narrow" pitchFamily="1" charset="0"/>
                <a:ea typeface="ＭＳ Ｐゴシック" pitchFamily="1" charset="-128"/>
                <a:cs typeface="ＭＳ Ｐゴシック" pitchFamily="1" charset="-128"/>
              </a:rPr>
              <a:t>donc d’abord et avant tout </a:t>
            </a:r>
            <a:r>
              <a:rPr lang="fr-CA" sz="2400" u="sng" dirty="0">
                <a:latin typeface="Arial Narrow" pitchFamily="1" charset="0"/>
                <a:ea typeface="ＭＳ Ｐゴシック" pitchFamily="1" charset="-128"/>
                <a:cs typeface="ＭＳ Ｐゴシック" pitchFamily="1" charset="-128"/>
              </a:rPr>
              <a:t>l’autorisation du droit criminel de s’en emparer et d’en faire « son affaire »</a:t>
            </a:r>
            <a:r>
              <a:rPr lang="fr-CA" sz="2400" u="sng" dirty="0" smtClean="0">
                <a:latin typeface="Arial Narrow" pitchFamily="1" charset="0"/>
                <a:ea typeface="ＭＳ Ｐゴシック" pitchFamily="1" charset="-128"/>
                <a:cs typeface="ＭＳ Ｐゴシック" pitchFamily="1" charset="-128"/>
              </a:rPr>
              <a:t> </a:t>
            </a:r>
          </a:p>
          <a:p>
            <a:pPr>
              <a:lnSpc>
                <a:spcPct val="80000"/>
              </a:lnSpc>
            </a:pPr>
            <a:endParaRPr lang="en-CA" sz="2400" dirty="0" smtClean="0">
              <a:latin typeface="Arial Narrow" pitchFamily="1" charset="0"/>
              <a:ea typeface="ＭＳ Ｐゴシック" pitchFamily="1" charset="-128"/>
              <a:cs typeface="ＭＳ Ｐゴシック" pitchFamily="1" charset="-128"/>
            </a:endParaRPr>
          </a:p>
          <a:p>
            <a:pPr>
              <a:lnSpc>
                <a:spcPct val="80000"/>
              </a:lnSpc>
            </a:pPr>
            <a:r>
              <a:rPr lang="en-CA" sz="2400" dirty="0" smtClean="0">
                <a:latin typeface="Arial Narrow" pitchFamily="1" charset="0"/>
                <a:ea typeface="ＭＳ Ｐゴシック" pitchFamily="1" charset="-128"/>
                <a:cs typeface="ＭＳ Ｐゴシック" pitchFamily="1" charset="-128"/>
              </a:rPr>
              <a:t>Le SP </a:t>
            </a:r>
            <a:r>
              <a:rPr lang="fr-CA" sz="2400" dirty="0" smtClean="0">
                <a:latin typeface="Arial Narrow" pitchFamily="1" charset="0"/>
                <a:ea typeface="ＭＳ Ｐゴシック" pitchFamily="1" charset="-128"/>
                <a:cs typeface="ＭＳ Ｐゴシック" pitchFamily="1" charset="-128"/>
              </a:rPr>
              <a:t>dépossède les parties de toute solution qu’elles voudraient inventer (</a:t>
            </a:r>
            <a:r>
              <a:rPr lang="fr-CA" sz="2400" dirty="0" smtClean="0">
                <a:latin typeface="Arial Narrow" pitchFamily="1" charset="0"/>
              </a:rPr>
              <a:t>condamné et valorisation d’une formation d’éducateur). </a:t>
            </a:r>
          </a:p>
          <a:p>
            <a:pPr>
              <a:lnSpc>
                <a:spcPct val="80000"/>
              </a:lnSpc>
            </a:pPr>
            <a:endParaRPr lang="fr-CA" sz="2400" dirty="0" smtClean="0">
              <a:latin typeface="Arial Narrow" pitchFamily="1" charset="0"/>
              <a:ea typeface="ＭＳ Ｐゴシック" pitchFamily="1" charset="-128"/>
              <a:cs typeface="ＭＳ Ｐゴシック" pitchFamily="1" charset="-128"/>
            </a:endParaRPr>
          </a:p>
          <a:p>
            <a:pPr>
              <a:lnSpc>
                <a:spcPct val="80000"/>
              </a:lnSpc>
            </a:pPr>
            <a:r>
              <a:rPr lang="fr-CA" sz="2400" dirty="0" smtClean="0">
                <a:latin typeface="Arial Narrow" pitchFamily="1" charset="0"/>
                <a:ea typeface="ＭＳ Ｐゴシック" pitchFamily="1" charset="-128"/>
                <a:cs typeface="ＭＳ Ｐゴシック" pitchFamily="1" charset="-128"/>
              </a:rPr>
              <a:t>Perte de créativité donc mais aussi malentendu:</a:t>
            </a:r>
          </a:p>
          <a:p>
            <a:pPr>
              <a:lnSpc>
                <a:spcPct val="80000"/>
              </a:lnSpc>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après l’application de la sanction, il est très probable que du point de vue de l’auteur, il a maintenant « payé sa dette »… </a:t>
            </a:r>
          </a:p>
          <a:p>
            <a:pPr>
              <a:lnSpc>
                <a:spcPct val="80000"/>
              </a:lnSpc>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or avec l’existence d’un casier judiciaire, l’institution l’a fait passé du statut d’infracteur à celui de délinquant (et l’encourage en cela à rester marginal, etc.).</a:t>
            </a:r>
          </a:p>
          <a:p>
            <a:pPr>
              <a:lnSpc>
                <a:spcPct val="80000"/>
              </a:lnSpc>
            </a:pPr>
            <a:endParaRPr lang="fr-CA" sz="2400" dirty="0" smtClean="0">
              <a:latin typeface="Arial Narrow" pitchFamily="1" charset="0"/>
              <a:ea typeface="ＭＳ Ｐゴシック" pitchFamily="1" charset="-128"/>
              <a:cs typeface="ＭＳ Ｐゴシック" pitchFamily="1" charset="-128"/>
            </a:endParaRPr>
          </a:p>
          <a:p>
            <a:pPr>
              <a:lnSpc>
                <a:spcPct val="80000"/>
              </a:lnSpc>
            </a:pPr>
            <a:endParaRPr lang="fr-CA" sz="1400" dirty="0" smtClean="0">
              <a:latin typeface="Arial Narrow" pitchFamily="1" charset="0"/>
              <a:ea typeface="ＭＳ Ｐゴシック" pitchFamily="1" charset="-128"/>
              <a:cs typeface="ＭＳ Ｐゴシック" pitchFamily="1" charset="-128"/>
            </a:endParaRPr>
          </a:p>
          <a:p>
            <a:pPr>
              <a:lnSpc>
                <a:spcPct val="80000"/>
              </a:lnSpc>
            </a:pP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solidFill>
            <a:srgbClr val="FF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4. Le système pénal transforme les problèmes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pour qu’ils collent à ses solutions</a:t>
            </a:r>
            <a:endParaRPr lang="en-US" sz="2400" b="1" dirty="0">
              <a:latin typeface="Arial Narrow" pitchFamily="1" charset="0"/>
              <a:ea typeface="ＭＳ Ｐゴシック" pitchFamily="1" charset="-128"/>
              <a:cs typeface="ＭＳ Ｐゴシック" pitchFamily="1" charset="-128"/>
            </a:endParaRPr>
          </a:p>
        </p:txBody>
      </p:sp>
      <p:sp>
        <p:nvSpPr>
          <p:cNvPr id="34819" name="Rectangle 3"/>
          <p:cNvSpPr>
            <a:spLocks noGrp="1" noChangeArrowheads="1"/>
          </p:cNvSpPr>
          <p:nvPr>
            <p:ph type="body" idx="1"/>
          </p:nvPr>
        </p:nvSpPr>
        <p:spPr/>
        <p:txBody>
          <a:bodyPr>
            <a:normAutofit lnSpcReduction="10000"/>
          </a:bodyPr>
          <a:lstStyle/>
          <a:p>
            <a:pPr>
              <a:lnSpc>
                <a:spcPct val="80000"/>
              </a:lnSpc>
              <a:buNone/>
            </a:pPr>
            <a:endParaRPr lang="fr-CA" sz="2000" dirty="0" smtClean="0">
              <a:latin typeface="Arial Narrow" pitchFamily="1" charset="0"/>
              <a:ea typeface="ＭＳ Ｐゴシック" pitchFamily="1" charset="-128"/>
              <a:cs typeface="ＭＳ Ｐゴシック" pitchFamily="1" charset="-128"/>
            </a:endParaRPr>
          </a:p>
          <a:p>
            <a:r>
              <a:rPr lang="fr-CA" sz="2400" b="1" dirty="0" smtClean="0">
                <a:latin typeface="Arial Narrow" pitchFamily="1" charset="0"/>
                <a:ea typeface="ＭＳ Ｐゴシック" pitchFamily="1" charset="-128"/>
                <a:cs typeface="ＭＳ Ｐゴシック" pitchFamily="1" charset="-128"/>
              </a:rPr>
              <a:t>Quant aux outils d’évaluation des détenus,</a:t>
            </a:r>
          </a:p>
          <a:p>
            <a:pPr>
              <a:spcAft>
                <a:spcPts val="1200"/>
              </a:spcAft>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ils se basent souvent sur des caractéristiques sur lesquelles les contrevenants n’ont aucun pouvoir de changement (par exemple, une famille dysfonctionnelle).       </a:t>
            </a:r>
          </a:p>
          <a:p>
            <a:pPr>
              <a:spcAft>
                <a:spcPts val="1200"/>
              </a:spcAft>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ils ne tiennent en général pas suffisamment compte du contexte social dans lequel vivent les contrevenants (par exemple, le manque de stabilité d’emploi ou la difficulté à se mettre/rester en couple).   </a:t>
            </a:r>
          </a:p>
          <a:p>
            <a:pPr>
              <a:spcAft>
                <a:spcPts val="1200"/>
              </a:spcAft>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ils voient des besoins là où il n’y en a pas, ou en tout cas pas sous cette forme-là (par exemple, identifier un problème d’alcoolisme chez quelqu’un qui a bu un verre pour se donner du courage avant un vol). </a:t>
            </a:r>
          </a:p>
          <a:p>
            <a:pPr>
              <a:lnSpc>
                <a:spcPct val="80000"/>
              </a:lnSpc>
              <a:buNone/>
            </a:pP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993775"/>
          </a:xfrm>
          <a:solidFill>
            <a:srgbClr val="92D050"/>
          </a:solidFill>
        </p:spPr>
        <p:txBody>
          <a:bodyPr>
            <a:normAutofit/>
          </a:bodyPr>
          <a:lstStyle/>
          <a:p>
            <a:pPr marL="609600" indent="-609600" eaLnBrk="1" hangingPunct="1">
              <a:lnSpc>
                <a:spcPct val="90000"/>
              </a:lnSpc>
            </a:pPr>
            <a:r>
              <a:rPr lang="fr-CA" sz="2400" b="1" dirty="0">
                <a:latin typeface="Arial Narrow" pitchFamily="1" charset="0"/>
                <a:ea typeface="ＭＳ Ｐゴシック" pitchFamily="1" charset="-128"/>
                <a:cs typeface="ＭＳ Ｐゴシック" pitchFamily="1" charset="-128"/>
              </a:rPr>
              <a:t>5. Le système pénal n’a pas la moindre incidence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sur les plus grands torts sociaux qui traversent la société </a:t>
            </a:r>
            <a:endParaRPr lang="en-US" sz="2400" b="1" dirty="0">
              <a:latin typeface="Arial Narrow" pitchFamily="1" charset="0"/>
              <a:ea typeface="ＭＳ Ｐゴシック" pitchFamily="1" charset="-128"/>
              <a:cs typeface="ＭＳ Ｐゴシック" pitchFamily="1" charset="-128"/>
            </a:endParaRPr>
          </a:p>
        </p:txBody>
      </p:sp>
      <p:sp>
        <p:nvSpPr>
          <p:cNvPr id="30723" name="Rectangle 3"/>
          <p:cNvSpPr>
            <a:spLocks noGrp="1" noChangeArrowheads="1"/>
          </p:cNvSpPr>
          <p:nvPr>
            <p:ph type="body" idx="1"/>
          </p:nvPr>
        </p:nvSpPr>
        <p:spPr>
          <a:xfrm>
            <a:off x="457200" y="1341438"/>
            <a:ext cx="8229600" cy="5272602"/>
          </a:xfrm>
        </p:spPr>
        <p:txBody>
          <a:bodyPr>
            <a:normAutofit/>
          </a:bodyPr>
          <a:lstStyle/>
          <a:p>
            <a:pPr>
              <a:lnSpc>
                <a:spcPct val="90000"/>
              </a:lnSpc>
              <a:buFont typeface="Wingdings" pitchFamily="1" charset="2"/>
              <a:buChar char="§"/>
            </a:pPr>
            <a:r>
              <a:rPr lang="fr-FR" sz="2000" dirty="0">
                <a:latin typeface="Arial Narrow" pitchFamily="1" charset="0"/>
                <a:ea typeface="ＭＳ Ｐゴシック" pitchFamily="1" charset="-128"/>
                <a:cs typeface="ＭＳ Ｐゴシック" pitchFamily="1" charset="-128"/>
              </a:rPr>
              <a:t>En privilégiant les torts qui proviennent 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une volonté intentionnelle et/ou d’une responsabilité individuelle</a:t>
            </a:r>
            <a:r>
              <a:rPr lang="fr-FR" altLang="ja-JP" sz="2000" u="sng" dirty="0">
                <a:latin typeface="Arial Narrow" pitchFamily="1" charset="0"/>
                <a:ea typeface="ＭＳ Ｐゴシック" pitchFamily="1" charset="-128"/>
                <a:cs typeface="ＭＳ Ｐゴシック" pitchFamily="1" charset="-128"/>
              </a:rPr>
              <a:t>, le système pénal ne protège pas la société</a:t>
            </a:r>
            <a:r>
              <a:rPr lang="fr-FR" altLang="ja-JP" sz="2000" dirty="0">
                <a:latin typeface="Arial Narrow" pitchFamily="1" charset="0"/>
                <a:ea typeface="ＭＳ Ｐゴシック" pitchFamily="1" charset="-128"/>
                <a:cs typeface="ＭＳ Ｐゴシック" pitchFamily="1" charset="-128"/>
              </a:rPr>
              <a:t>. Il ne veille par exemple que très peu sur la santé et la sécurité des Canadiens au travail. </a:t>
            </a:r>
          </a:p>
          <a:p>
            <a:pPr>
              <a:lnSpc>
                <a:spcPct val="90000"/>
              </a:lnSpc>
              <a:buNone/>
            </a:pPr>
            <a:endParaRPr lang="fr-FR" sz="2000" dirty="0">
              <a:latin typeface="Arial Narrow" pitchFamily="1" charset="0"/>
              <a:ea typeface="ＭＳ Ｐゴシック" pitchFamily="1" charset="-128"/>
              <a:cs typeface="ＭＳ Ｐゴシック" pitchFamily="1" charset="-128"/>
            </a:endParaRPr>
          </a:p>
          <a:p>
            <a:pPr>
              <a:lnSpc>
                <a:spcPct val="90000"/>
              </a:lnSpc>
              <a:spcAft>
                <a:spcPts val="600"/>
              </a:spcAft>
              <a:buFont typeface="Wingdings" pitchFamily="1" charset="2"/>
              <a:buChar char="Ø"/>
            </a:pPr>
            <a:r>
              <a:rPr lang="fr-FR" sz="2000" dirty="0">
                <a:latin typeface="Arial Narrow" pitchFamily="1" charset="0"/>
                <a:ea typeface="ＭＳ Ｐゴシック" pitchFamily="1" charset="-128"/>
                <a:cs typeface="ＭＳ Ｐゴシック" pitchFamily="1" charset="-128"/>
              </a:rPr>
              <a:t>Exemple: si un conducteur saoul prend le volant et tue </a:t>
            </a:r>
            <a:r>
              <a:rPr lang="fr-FR" sz="2000" dirty="0" smtClean="0">
                <a:latin typeface="Arial Narrow" pitchFamily="1" charset="0"/>
                <a:ea typeface="ＭＳ Ｐゴシック" pitchFamily="1" charset="-128"/>
                <a:cs typeface="ＭＳ Ｐゴシック" pitchFamily="1" charset="-128"/>
              </a:rPr>
              <a:t>quelqu’</a:t>
            </a:r>
            <a:r>
              <a:rPr lang="fr-FR" altLang="ja-JP" sz="2000" dirty="0" smtClean="0">
                <a:latin typeface="Arial Narrow" pitchFamily="1" charset="0"/>
                <a:ea typeface="ＭＳ Ｐゴシック" pitchFamily="1" charset="-128"/>
                <a:cs typeface="ＭＳ Ｐゴシック" pitchFamily="1" charset="-128"/>
              </a:rPr>
              <a:t>un</a:t>
            </a:r>
            <a:r>
              <a:rPr lang="fr-FR" altLang="ja-JP" sz="2000" dirty="0">
                <a:latin typeface="Arial Narrow" pitchFamily="1" charset="0"/>
                <a:ea typeface="ＭＳ Ｐゴシック" pitchFamily="1" charset="-128"/>
                <a:cs typeface="ＭＳ Ｐゴシック" pitchFamily="1" charset="-128"/>
              </a:rPr>
              <a:t>, le droit criminel le tiendra pénalement responsable même si le conducteur </a:t>
            </a:r>
            <a:r>
              <a:rPr lang="fr-FR" altLang="ja-JP" sz="2000" dirty="0" smtClean="0">
                <a:latin typeface="Arial Narrow" pitchFamily="1" charset="0"/>
                <a:ea typeface="ＭＳ Ｐゴシック" pitchFamily="1" charset="-128"/>
                <a:cs typeface="ＭＳ Ｐゴシック" pitchFamily="1" charset="-128"/>
              </a:rPr>
              <a:t>n’avait </a:t>
            </a:r>
            <a:r>
              <a:rPr lang="fr-FR" altLang="ja-JP" sz="2000" dirty="0">
                <a:latin typeface="Arial Narrow" pitchFamily="1" charset="0"/>
                <a:ea typeface="ＭＳ Ｐゴシック" pitchFamily="1" charset="-128"/>
                <a:cs typeface="ＭＳ Ｐゴシック" pitchFamily="1" charset="-128"/>
              </a:rPr>
              <a:t>aucune intention de blesser qui que ce soit. Il sera tenu responsable parce </a:t>
            </a:r>
            <a:r>
              <a:rPr lang="fr-FR" altLang="ja-JP" sz="2000" dirty="0" smtClean="0">
                <a:latin typeface="Arial Narrow" pitchFamily="1" charset="0"/>
                <a:ea typeface="ＭＳ Ｐゴシック" pitchFamily="1" charset="-128"/>
                <a:cs typeface="ＭＳ Ｐゴシック" pitchFamily="1" charset="-128"/>
              </a:rPr>
              <a:t>qu’il </a:t>
            </a:r>
            <a:r>
              <a:rPr lang="fr-FR" altLang="ja-JP" sz="2000" dirty="0">
                <a:latin typeface="Arial Narrow" pitchFamily="1" charset="0"/>
                <a:ea typeface="ＭＳ Ｐゴシック" pitchFamily="1" charset="-128"/>
                <a:cs typeface="ＭＳ Ｐゴシック" pitchFamily="1" charset="-128"/>
              </a:rPr>
              <a:t>a été totalement imprudent et peu soucieux du bien-être et de la sécurité </a:t>
            </a:r>
            <a:r>
              <a:rPr lang="fr-FR" altLang="ja-JP" sz="2000" dirty="0" smtClean="0">
                <a:latin typeface="Arial Narrow" pitchFamily="1" charset="0"/>
                <a:ea typeface="ＭＳ Ｐゴシック" pitchFamily="1" charset="-128"/>
                <a:cs typeface="ＭＳ Ｐゴシック" pitchFamily="1" charset="-128"/>
              </a:rPr>
              <a:t>d’autrui</a:t>
            </a:r>
            <a:r>
              <a:rPr lang="fr-FR" altLang="ja-JP" sz="2000" dirty="0">
                <a:latin typeface="Arial Narrow" pitchFamily="1" charset="0"/>
                <a:ea typeface="ＭＳ Ｐゴシック" pitchFamily="1" charset="-128"/>
                <a:cs typeface="ＭＳ Ｐゴシック" pitchFamily="1" charset="-128"/>
              </a:rPr>
              <a:t>. </a:t>
            </a:r>
          </a:p>
          <a:p>
            <a:pPr>
              <a:lnSpc>
                <a:spcPct val="90000"/>
              </a:lnSpc>
              <a:spcAft>
                <a:spcPts val="600"/>
              </a:spcAft>
              <a:buFont typeface="Wingdings" pitchFamily="1" charset="2"/>
              <a:buChar char="Ø"/>
            </a:pPr>
            <a:r>
              <a:rPr lang="fr-FR" sz="2000" dirty="0">
                <a:latin typeface="Arial Narrow" pitchFamily="1" charset="0"/>
                <a:ea typeface="ＭＳ Ｐゴシック" pitchFamily="1" charset="-128"/>
                <a:cs typeface="ＭＳ Ｐゴシック" pitchFamily="1" charset="-128"/>
              </a:rPr>
              <a:t>Or le conseil </a:t>
            </a:r>
            <a:r>
              <a:rPr lang="fr-FR" sz="2000" dirty="0" smtClean="0">
                <a:latin typeface="Arial Narrow" pitchFamily="1" charset="0"/>
                <a:ea typeface="ＭＳ Ｐゴシック" pitchFamily="1" charset="-128"/>
                <a:cs typeface="ＭＳ Ｐゴシック" pitchFamily="1" charset="-128"/>
              </a:rPr>
              <a:t>d’</a:t>
            </a:r>
            <a:r>
              <a:rPr lang="fr-FR" altLang="ja-JP" sz="2000" dirty="0" smtClean="0">
                <a:latin typeface="Arial Narrow" pitchFamily="1" charset="0"/>
                <a:ea typeface="ＭＳ Ｐゴシック" pitchFamily="1" charset="-128"/>
                <a:cs typeface="ＭＳ Ｐゴシック" pitchFamily="1" charset="-128"/>
              </a:rPr>
              <a:t>administration </a:t>
            </a:r>
            <a:r>
              <a:rPr lang="fr-FR" altLang="ja-JP" sz="2000" dirty="0">
                <a:latin typeface="Arial Narrow" pitchFamily="1" charset="0"/>
                <a:ea typeface="ＭＳ Ｐゴシック" pitchFamily="1" charset="-128"/>
                <a:cs typeface="ＭＳ Ｐゴシック" pitchFamily="1" charset="-128"/>
              </a:rPr>
              <a:t>(CA) </a:t>
            </a:r>
            <a:r>
              <a:rPr lang="fr-FR" altLang="ja-JP" sz="2000" dirty="0" smtClean="0">
                <a:latin typeface="Arial Narrow" pitchFamily="1" charset="0"/>
                <a:ea typeface="ＭＳ Ｐゴシック" pitchFamily="1" charset="-128"/>
                <a:cs typeface="ＭＳ Ｐゴシック" pitchFamily="1" charset="-128"/>
              </a:rPr>
              <a:t>d’une </a:t>
            </a:r>
            <a:r>
              <a:rPr lang="fr-FR" altLang="ja-JP" sz="2000" dirty="0">
                <a:latin typeface="Arial Narrow" pitchFamily="1" charset="0"/>
                <a:ea typeface="ＭＳ Ｐゴシック" pitchFamily="1" charset="-128"/>
                <a:cs typeface="ＭＳ Ｐゴシック" pitchFamily="1" charset="-128"/>
              </a:rPr>
              <a:t>entreprise qui ne prend pas de précautions suffisantes pour protéger ses travailleurs (dans une mine par exemple) ne fait-il pas preuve de </a:t>
            </a:r>
            <a:r>
              <a:rPr lang="fr-FR" altLang="ja-JP" sz="2000" u="sng" dirty="0">
                <a:latin typeface="Arial Narrow" pitchFamily="1" charset="0"/>
                <a:ea typeface="ＭＳ Ｐゴシック" pitchFamily="1" charset="-128"/>
                <a:cs typeface="ＭＳ Ｐゴシック" pitchFamily="1" charset="-128"/>
              </a:rPr>
              <a:t>la même négligence à </a:t>
            </a:r>
            <a:r>
              <a:rPr lang="fr-FR" altLang="ja-JP" sz="2000" u="sng" dirty="0" smtClean="0">
                <a:latin typeface="Arial Narrow" pitchFamily="1" charset="0"/>
                <a:ea typeface="ＭＳ Ｐゴシック" pitchFamily="1" charset="-128"/>
                <a:cs typeface="ＭＳ Ｐゴシック" pitchFamily="1" charset="-128"/>
              </a:rPr>
              <a:t>l’égard </a:t>
            </a:r>
            <a:r>
              <a:rPr lang="fr-FR" altLang="ja-JP" sz="2000" u="sng" dirty="0">
                <a:latin typeface="Arial Narrow" pitchFamily="1" charset="0"/>
                <a:ea typeface="ＭＳ Ｐゴシック" pitchFamily="1" charset="-128"/>
                <a:cs typeface="ＭＳ Ｐゴシック" pitchFamily="1" charset="-128"/>
              </a:rPr>
              <a:t>de la vie</a:t>
            </a:r>
            <a:r>
              <a:rPr lang="fr-FR" altLang="ja-JP" sz="2000" u="sng" dirty="0" smtClean="0">
                <a:latin typeface="Arial Narrow" pitchFamily="1" charset="0"/>
                <a:ea typeface="ＭＳ Ｐゴシック" pitchFamily="1" charset="-128"/>
                <a:cs typeface="ＭＳ Ｐゴシック" pitchFamily="1" charset="-128"/>
              </a:rPr>
              <a:t> d’autrui </a:t>
            </a:r>
            <a:r>
              <a:rPr lang="fr-FR" altLang="ja-JP" sz="2000" dirty="0" smtClean="0">
                <a:latin typeface="Arial Narrow" pitchFamily="1" charset="0"/>
                <a:ea typeface="ＭＳ Ｐゴシック" pitchFamily="1" charset="-128"/>
                <a:cs typeface="ＭＳ Ｐゴシック" pitchFamily="1" charset="-128"/>
              </a:rPr>
              <a:t>que </a:t>
            </a:r>
            <a:r>
              <a:rPr lang="fr-FR" altLang="ja-JP" sz="2000" dirty="0">
                <a:latin typeface="Arial Narrow" pitchFamily="1" charset="0"/>
                <a:ea typeface="ＭＳ Ｐゴシック" pitchFamily="1" charset="-128"/>
                <a:cs typeface="ＭＳ Ｐゴシック" pitchFamily="1" charset="-128"/>
              </a:rPr>
              <a:t>le conducteur saoul?    </a:t>
            </a:r>
          </a:p>
          <a:p>
            <a:pPr>
              <a:lnSpc>
                <a:spcPct val="90000"/>
              </a:lnSpc>
              <a:spcAft>
                <a:spcPts val="600"/>
              </a:spcAft>
              <a:buFont typeface="Wingdings" pitchFamily="1" charset="2"/>
              <a:buChar char="Ø"/>
            </a:pPr>
            <a:r>
              <a:rPr lang="fr-FR" sz="2000" dirty="0">
                <a:latin typeface="Arial Narrow" pitchFamily="1" charset="0"/>
                <a:ea typeface="ＭＳ Ｐゴシック" pitchFamily="1" charset="-128"/>
                <a:cs typeface="ＭＳ Ｐゴシック" pitchFamily="1" charset="-128"/>
              </a:rPr>
              <a:t>À la limite, ne pourrait-on même pas dire que le conducteur est presque moins moralement coupable que les directeurs qui siègent au CA ?</a:t>
            </a:r>
            <a:r>
              <a:rPr lang="fr-FR" sz="2000" dirty="0" smtClean="0">
                <a:latin typeface="Arial Narrow" pitchFamily="1" charset="0"/>
                <a:ea typeface="ＭＳ Ｐゴシック" pitchFamily="1" charset="-128"/>
                <a:cs typeface="ＭＳ Ｐゴシック" pitchFamily="1" charset="-128"/>
              </a:rPr>
              <a:t> OR</a:t>
            </a:r>
            <a:r>
              <a:rPr lang="fr-FR" sz="2000" dirty="0">
                <a:latin typeface="Arial Narrow" pitchFamily="1" charset="0"/>
                <a:ea typeface="ＭＳ Ｐゴシック" pitchFamily="1" charset="-128"/>
                <a:cs typeface="ＭＳ Ｐゴシック" pitchFamily="1" charset="-128"/>
              </a:rPr>
              <a:t>, il sera pourtant beaucoup plus difficile pour le système pénal de poursuivre les membres du CA que le conducteur imprudent…</a:t>
            </a:r>
          </a:p>
          <a:p>
            <a:pPr>
              <a:lnSpc>
                <a:spcPct val="90000"/>
              </a:lnSpc>
              <a:buFont typeface="Wingdings" pitchFamily="1" charset="2"/>
              <a:buChar char="Ø"/>
            </a:pP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solidFill>
            <a:schemeClr val="accent4">
              <a:lumMod val="60000"/>
              <a:lumOff val="40000"/>
            </a:schemeClr>
          </a:solidFill>
        </p:spPr>
        <p:txBody>
          <a:bodyPr/>
          <a:lstStyle/>
          <a:p>
            <a:pPr eaLnBrk="1" hangingPunct="1"/>
            <a:r>
              <a:rPr lang="fr-CA" sz="2000" b="1">
                <a:latin typeface="Georgia" pitchFamily="1" charset="0"/>
                <a:ea typeface="ＭＳ Ｐゴシック" pitchFamily="1" charset="-128"/>
                <a:cs typeface="ＭＳ Ｐゴシック" pitchFamily="1" charset="-128"/>
              </a:rPr>
              <a:t>Pourquoi, selon les adeptes du maintien d’un système pénal</a:t>
            </a:r>
            <a:r>
              <a:rPr lang="fr-CA" sz="2000" b="1" i="1">
                <a:latin typeface="Georgia" pitchFamily="1" charset="0"/>
                <a:ea typeface="ＭＳ Ｐゴシック" pitchFamily="1" charset="-128"/>
                <a:cs typeface="ＭＳ Ｐゴシック" pitchFamily="1" charset="-128"/>
              </a:rPr>
              <a:t>,</a:t>
            </a:r>
            <a:r>
              <a:rPr lang="fr-CA" sz="2000" b="1">
                <a:latin typeface="Georgia" pitchFamily="1" charset="0"/>
                <a:ea typeface="ＭＳ Ｐゴシック" pitchFamily="1" charset="-128"/>
                <a:cs typeface="ＭＳ Ｐゴシック" pitchFamily="1" charset="-128"/>
              </a:rPr>
              <a:t> ce « mal social » reste NECESSAIRE ?</a:t>
            </a:r>
            <a:endParaRPr lang="fr-FR" sz="2000">
              <a:latin typeface="Georgia" pitchFamily="1" charset="0"/>
              <a:ea typeface="ＭＳ Ｐゴシック" pitchFamily="1" charset="-128"/>
              <a:cs typeface="ＭＳ Ｐゴシック" pitchFamily="1" charset="-128"/>
            </a:endParaRPr>
          </a:p>
        </p:txBody>
      </p:sp>
      <p:sp>
        <p:nvSpPr>
          <p:cNvPr id="188419" name="Rectangle 3"/>
          <p:cNvSpPr>
            <a:spLocks noGrp="1" noChangeArrowheads="1"/>
          </p:cNvSpPr>
          <p:nvPr>
            <p:ph type="body" idx="1"/>
          </p:nvPr>
        </p:nvSpPr>
        <p:spPr/>
        <p:txBody>
          <a:bodyPr/>
          <a:lstStyle/>
          <a:p>
            <a:pPr marL="609600" indent="-609600" eaLnBrk="1" hangingPunct="1">
              <a:lnSpc>
                <a:spcPct val="80000"/>
              </a:lnSpc>
              <a:buFontTx/>
              <a:buNone/>
            </a:pPr>
            <a:r>
              <a:rPr lang="fr-CA" sz="2400" dirty="0">
                <a:latin typeface="Georgia" pitchFamily="1" charset="0"/>
                <a:ea typeface="ＭＳ Ｐゴシック" pitchFamily="1" charset="-128"/>
                <a:cs typeface="ＭＳ Ｐゴシック" pitchFamily="1" charset="-128"/>
              </a:rPr>
              <a:t>Le système pénal SERAIT donc un mal nécessaire pour:</a:t>
            </a:r>
          </a:p>
          <a:p>
            <a:pPr marL="609600" indent="-609600" eaLnBrk="1" hangingPunct="1">
              <a:lnSpc>
                <a:spcPct val="80000"/>
              </a:lnSpc>
              <a:buFontTx/>
              <a:buAutoNum type="arabicPeriod"/>
            </a:pPr>
            <a:r>
              <a:rPr lang="fr-CA" sz="2400" dirty="0">
                <a:latin typeface="Georgia" pitchFamily="1" charset="0"/>
                <a:ea typeface="ＭＳ Ｐゴシック" pitchFamily="1" charset="-128"/>
                <a:cs typeface="ＭＳ Ｐゴシック" pitchFamily="1" charset="-128"/>
              </a:rPr>
              <a:t>La prévention générale</a:t>
            </a:r>
          </a:p>
          <a:p>
            <a:pPr marL="609600" indent="-609600" eaLnBrk="1" hangingPunct="1">
              <a:lnSpc>
                <a:spcPct val="80000"/>
              </a:lnSpc>
              <a:buFontTx/>
              <a:buAutoNum type="arabicPeriod"/>
            </a:pPr>
            <a:r>
              <a:rPr lang="fr-CA" sz="2400" dirty="0">
                <a:latin typeface="Georgia" pitchFamily="1" charset="0"/>
                <a:ea typeface="ＭＳ Ｐゴシック" pitchFamily="1" charset="-128"/>
                <a:cs typeface="ＭＳ Ｐゴシック" pitchFamily="1" charset="-128"/>
              </a:rPr>
              <a:t>Pour sécuriser le public</a:t>
            </a:r>
          </a:p>
          <a:p>
            <a:pPr marL="609600" indent="-609600" eaLnBrk="1" hangingPunct="1">
              <a:lnSpc>
                <a:spcPct val="80000"/>
              </a:lnSpc>
              <a:buFontTx/>
              <a:buAutoNum type="arabicPeriod"/>
            </a:pPr>
            <a:endParaRPr lang="fr-CA" sz="2400" dirty="0">
              <a:latin typeface="Georgia" pitchFamily="1" charset="0"/>
              <a:ea typeface="ＭＳ Ｐゴシック" pitchFamily="1" charset="-128"/>
              <a:cs typeface="ＭＳ Ｐゴシック" pitchFamily="1" charset="-128"/>
            </a:endParaRPr>
          </a:p>
          <a:p>
            <a:pPr marL="609600" indent="-609600" eaLnBrk="1" hangingPunct="1">
              <a:lnSpc>
                <a:spcPct val="80000"/>
              </a:lnSpc>
              <a:buFontTx/>
              <a:buNone/>
            </a:pPr>
            <a:r>
              <a:rPr lang="fr-CA" sz="2400" b="1" dirty="0">
                <a:latin typeface="Georgia" pitchFamily="1" charset="0"/>
                <a:ea typeface="ＭＳ Ｐゴシック" pitchFamily="1" charset="-128"/>
                <a:cs typeface="ＭＳ Ｐゴシック" pitchFamily="1" charset="-128"/>
              </a:rPr>
              <a:t>1. L’argument de la prévention générale</a:t>
            </a:r>
            <a:endParaRPr lang="fr-CA" sz="2400" dirty="0">
              <a:latin typeface="Georgia" pitchFamily="1" charset="0"/>
              <a:ea typeface="ＭＳ Ｐゴシック" pitchFamily="1" charset="-128"/>
              <a:cs typeface="ＭＳ Ｐゴシック" pitchFamily="1" charset="-128"/>
            </a:endParaRPr>
          </a:p>
          <a:p>
            <a:pPr marL="609600" indent="-609600" eaLnBrk="1" hangingPunct="1">
              <a:lnSpc>
                <a:spcPct val="80000"/>
              </a:lnSpc>
              <a:buFont typeface="Wingdings" pitchFamily="1" charset="2"/>
              <a:buChar char="ü"/>
            </a:pPr>
            <a:r>
              <a:rPr lang="fr-CA" sz="2000" dirty="0">
                <a:latin typeface="Georgia" pitchFamily="1" charset="0"/>
                <a:ea typeface="ＭＳ Ｐゴシック" pitchFamily="1" charset="-128"/>
                <a:cs typeface="ＭＳ Ｐゴシック" pitchFamily="1" charset="-128"/>
              </a:rPr>
              <a:t>Recherches montrent que les gens connaissent peu les lois et les peines</a:t>
            </a:r>
          </a:p>
          <a:p>
            <a:pPr marL="609600" indent="-609600" eaLnBrk="1" hangingPunct="1">
              <a:lnSpc>
                <a:spcPct val="80000"/>
              </a:lnSpc>
              <a:buFont typeface="Wingdings" pitchFamily="1" charset="2"/>
              <a:buChar char="ü"/>
            </a:pPr>
            <a:r>
              <a:rPr lang="fr-CA" sz="2000" dirty="0">
                <a:latin typeface="Georgia" pitchFamily="1" charset="0"/>
                <a:ea typeface="ＭＳ Ｐゴシック" pitchFamily="1" charset="-128"/>
                <a:cs typeface="ＭＳ Ｐゴシック" pitchFamily="1" charset="-128"/>
              </a:rPr>
              <a:t>Recherches indiquent que c’est l’activité de la police qui joue un r</a:t>
            </a:r>
            <a:r>
              <a:rPr lang="fr-CA" altLang="ja-JP" sz="2000" dirty="0">
                <a:latin typeface="Georgia" pitchFamily="1" charset="0"/>
                <a:ea typeface="ＭＳ Ｐゴシック" pitchFamily="1" charset="-128"/>
                <a:cs typeface="ＭＳ Ｐゴシック" pitchFamily="1" charset="-128"/>
              </a:rPr>
              <a:t>ôle dans la prévention générale, pas le système pénal. Pourquoi</a:t>
            </a:r>
            <a:r>
              <a:rPr lang="fr-CA" altLang="ja-JP" sz="2000" dirty="0" smtClean="0">
                <a:latin typeface="Georgia" pitchFamily="1" charset="0"/>
                <a:ea typeface="ＭＳ Ｐゴシック" pitchFamily="1" charset="-128"/>
                <a:cs typeface="ＭＳ Ｐゴシック" pitchFamily="1" charset="-128"/>
              </a:rPr>
              <a:t>?</a:t>
            </a:r>
            <a:endParaRPr lang="fr-CA" altLang="ja-JP" sz="2000"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84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84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84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841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8419">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84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274638"/>
            <a:ext cx="8229600" cy="792162"/>
          </a:xfrm>
          <a:solidFill>
            <a:srgbClr val="B3A2C7"/>
          </a:solidFill>
        </p:spPr>
        <p:txBody>
          <a:bodyPr/>
          <a:lstStyle/>
          <a:p>
            <a:pPr eaLnBrk="1" hangingPunct="1"/>
            <a:r>
              <a:rPr lang="fr-CA" sz="2000" b="1" dirty="0">
                <a:latin typeface="Georgia" pitchFamily="1" charset="0"/>
                <a:ea typeface="ＭＳ Ｐゴシック" pitchFamily="1" charset="-128"/>
                <a:cs typeface="ＭＳ Ｐゴシック" pitchFamily="1" charset="-128"/>
              </a:rPr>
              <a:t>Pourquoi, selon les adeptes du maintien d’un système pénal</a:t>
            </a:r>
            <a:r>
              <a:rPr lang="fr-CA" sz="2000" b="1" i="1" dirty="0">
                <a:latin typeface="Georgia" pitchFamily="1" charset="0"/>
                <a:ea typeface="ＭＳ Ｐゴシック" pitchFamily="1" charset="-128"/>
                <a:cs typeface="ＭＳ Ｐゴシック" pitchFamily="1" charset="-128"/>
              </a:rPr>
              <a:t>,</a:t>
            </a:r>
            <a:r>
              <a:rPr lang="fr-CA" sz="2000" b="1" dirty="0">
                <a:latin typeface="Georgia" pitchFamily="1" charset="0"/>
                <a:ea typeface="ＭＳ Ｐゴシック" pitchFamily="1" charset="-128"/>
                <a:cs typeface="ＭＳ Ｐゴシック" pitchFamily="1" charset="-128"/>
              </a:rPr>
              <a:t> ce « mal social » reste NECESSAIRE ?</a:t>
            </a:r>
            <a:endParaRPr lang="fr-FR" sz="2000" dirty="0">
              <a:latin typeface="Georgia" pitchFamily="1" charset="0"/>
              <a:ea typeface="ＭＳ Ｐゴシック" pitchFamily="1" charset="-128"/>
              <a:cs typeface="ＭＳ Ｐゴシック" pitchFamily="1" charset="-128"/>
            </a:endParaRPr>
          </a:p>
        </p:txBody>
      </p:sp>
      <p:sp>
        <p:nvSpPr>
          <p:cNvPr id="190467" name="Rectangle 3"/>
          <p:cNvSpPr>
            <a:spLocks noGrp="1" noChangeArrowheads="1"/>
          </p:cNvSpPr>
          <p:nvPr>
            <p:ph type="body" idx="1"/>
          </p:nvPr>
        </p:nvSpPr>
        <p:spPr>
          <a:xfrm>
            <a:off x="457200" y="1219200"/>
            <a:ext cx="8229600" cy="4906963"/>
          </a:xfrm>
          <a:solidFill>
            <a:schemeClr val="bg1"/>
          </a:solidFill>
        </p:spPr>
        <p:txBody>
          <a:bodyPr/>
          <a:lstStyle/>
          <a:p>
            <a:pPr marL="609600" indent="-609600" eaLnBrk="1" hangingPunct="1">
              <a:lnSpc>
                <a:spcPct val="90000"/>
              </a:lnSpc>
              <a:buFontTx/>
              <a:buNone/>
            </a:pPr>
            <a:r>
              <a:rPr lang="fr-CA" sz="2400" b="1" dirty="0">
                <a:latin typeface="Georgia" pitchFamily="1" charset="0"/>
                <a:ea typeface="ＭＳ Ｐゴシック" pitchFamily="1" charset="-128"/>
                <a:cs typeface="ＭＳ Ｐゴシック" pitchFamily="1" charset="-128"/>
              </a:rPr>
              <a:t>2. L’argument que le système sécurise les </a:t>
            </a:r>
            <a:r>
              <a:rPr lang="fr-CA" sz="2400" b="1" dirty="0" smtClean="0">
                <a:latin typeface="Georgia" pitchFamily="1" charset="0"/>
                <a:ea typeface="ＭＳ Ｐゴシック" pitchFamily="1" charset="-128"/>
                <a:cs typeface="ＭＳ Ｐゴシック" pitchFamily="1" charset="-128"/>
              </a:rPr>
              <a:t>gens</a:t>
            </a:r>
          </a:p>
          <a:p>
            <a:pPr marL="609600" indent="-609600" eaLnBrk="1" hangingPunct="1">
              <a:lnSpc>
                <a:spcPct val="90000"/>
              </a:lnSpc>
              <a:buFontTx/>
              <a:buNone/>
            </a:pPr>
            <a:endParaRPr lang="fr-CA" sz="2400" b="1" dirty="0" smtClean="0">
              <a:latin typeface="Georgia"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a:latin typeface="Arial" pitchFamily="1" charset="0"/>
                <a:ea typeface="ＭＳ Ｐゴシック" pitchFamily="1" charset="-128"/>
                <a:cs typeface="ＭＳ Ｐゴシック" pitchFamily="1" charset="-128"/>
              </a:rPr>
              <a:t>Les gens connaissent le système par l’entremise des médias. Or, on sait que les médias transmettent une image faussée de la réalité du système. </a:t>
            </a:r>
          </a:p>
          <a:p>
            <a:pPr marL="609600" indent="-609600" eaLnBrk="1" hangingPunct="1">
              <a:lnSpc>
                <a:spcPct val="90000"/>
              </a:lnSpc>
              <a:buFont typeface="Wingdings" pitchFamily="1" charset="2"/>
              <a:buChar char="ü"/>
            </a:pPr>
            <a:endParaRPr lang="fr-CA" sz="1800" dirty="0">
              <a:latin typeface="Arial"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a:latin typeface="Arial" pitchFamily="1" charset="0"/>
                <a:ea typeface="ＭＳ Ｐゴシック" pitchFamily="1" charset="-128"/>
                <a:cs typeface="ＭＳ Ｐゴシック" pitchFamily="1" charset="-128"/>
              </a:rPr>
              <a:t>Bref, les médias alimentent la peur chez le public</a:t>
            </a:r>
            <a:r>
              <a:rPr lang="fr-CA" sz="1800" dirty="0" smtClean="0">
                <a:latin typeface="Arial" pitchFamily="1" charset="0"/>
                <a:ea typeface="ＭＳ Ｐゴシック" pitchFamily="1" charset="-128"/>
                <a:cs typeface="ＭＳ Ｐゴシック" pitchFamily="1" charset="-128"/>
              </a:rPr>
              <a:t> qui valorise </a:t>
            </a:r>
            <a:r>
              <a:rPr lang="fr-CA" sz="1800" dirty="0">
                <a:latin typeface="Arial" pitchFamily="1" charset="0"/>
                <a:ea typeface="ＭＳ Ｐゴシック" pitchFamily="1" charset="-128"/>
                <a:cs typeface="ＭＳ Ｐゴシック" pitchFamily="1" charset="-128"/>
              </a:rPr>
              <a:t>le système comme solution à cette peur.</a:t>
            </a:r>
          </a:p>
          <a:p>
            <a:pPr marL="609600" indent="-609600" eaLnBrk="1" hangingPunct="1">
              <a:lnSpc>
                <a:spcPct val="90000"/>
              </a:lnSpc>
              <a:buFont typeface="Wingdings" pitchFamily="1" charset="2"/>
              <a:buChar char="ü"/>
            </a:pPr>
            <a:endParaRPr lang="fr-CA" sz="1800" dirty="0">
              <a:latin typeface="Arial"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a:latin typeface="Arial" pitchFamily="1" charset="0"/>
                <a:ea typeface="ＭＳ Ｐゴシック" pitchFamily="1" charset="-128"/>
                <a:cs typeface="ＭＳ Ｐゴシック" pitchFamily="1" charset="-128"/>
              </a:rPr>
              <a:t>Cette peur permet de détourner l’attention de la recherche des causes plus profondes, plus structurelles (pauvretés, inégalités sociales, etc.)</a:t>
            </a:r>
            <a:endParaRPr lang="fr-CA" sz="1800" dirty="0" smtClean="0">
              <a:latin typeface="Arial" pitchFamily="1" charset="0"/>
              <a:ea typeface="ＭＳ Ｐゴシック" pitchFamily="1" charset="-128"/>
              <a:cs typeface="ＭＳ Ｐゴシック" pitchFamily="1" charset="-128"/>
            </a:endParaRPr>
          </a:p>
          <a:p>
            <a:pPr marL="609600" indent="-609600" eaLnBrk="1" hangingPunct="1">
              <a:lnSpc>
                <a:spcPct val="90000"/>
              </a:lnSpc>
              <a:buNone/>
            </a:pPr>
            <a:endParaRPr lang="fr-CA" sz="1800" dirty="0" smtClean="0">
              <a:latin typeface="Arial"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smtClean="0">
                <a:latin typeface="Arial" pitchFamily="1" charset="0"/>
                <a:ea typeface="ＭＳ Ｐゴシック" pitchFamily="1" charset="-128"/>
                <a:cs typeface="ＭＳ Ｐゴシック" pitchFamily="1" charset="-128"/>
              </a:rPr>
              <a:t>Selon </a:t>
            </a:r>
            <a:r>
              <a:rPr lang="fr-CA" sz="1800" dirty="0" err="1" smtClean="0">
                <a:latin typeface="Arial" pitchFamily="1" charset="0"/>
                <a:ea typeface="ＭＳ Ｐゴシック" pitchFamily="1" charset="-128"/>
                <a:cs typeface="ＭＳ Ｐゴシック" pitchFamily="1" charset="-128"/>
              </a:rPr>
              <a:t>Louk</a:t>
            </a:r>
            <a:r>
              <a:rPr lang="fr-CA" sz="1800" dirty="0" smtClean="0">
                <a:latin typeface="Arial" pitchFamily="1" charset="0"/>
                <a:ea typeface="ＭＳ Ｐゴシック" pitchFamily="1" charset="-128"/>
                <a:cs typeface="ＭＳ Ｐゴシック" pitchFamily="1" charset="-128"/>
              </a:rPr>
              <a:t> </a:t>
            </a:r>
            <a:r>
              <a:rPr lang="fr-CA" sz="1800" dirty="0" err="1">
                <a:latin typeface="Arial" pitchFamily="1" charset="0"/>
                <a:ea typeface="ＭＳ Ｐゴシック" pitchFamily="1" charset="-128"/>
                <a:cs typeface="ＭＳ Ｐゴシック" pitchFamily="1" charset="-128"/>
              </a:rPr>
              <a:t>Hulsman</a:t>
            </a:r>
            <a:r>
              <a:rPr lang="fr-CA" sz="1800" dirty="0">
                <a:latin typeface="Arial" pitchFamily="1" charset="0"/>
                <a:ea typeface="ＭＳ Ｐゴシック" pitchFamily="1" charset="-128"/>
                <a:cs typeface="ＭＳ Ｐゴシック" pitchFamily="1" charset="-128"/>
              </a:rPr>
              <a:t>, si les gens connaissaient davantage les réalités du système pénal et son efficacité limitée autre que celle de produire de la souffrance, ils seraient enclins à trouver d’autres modes de règlements de conflits.</a:t>
            </a:r>
            <a:endParaRPr lang="fr-CA" sz="2400" dirty="0">
              <a:latin typeface="Georgia" pitchFamily="1" charset="0"/>
              <a:ea typeface="ＭＳ Ｐゴシック" pitchFamily="1" charset="-128"/>
              <a:cs typeface="ＭＳ Ｐゴシック" pitchFamily="1" charset="-128"/>
            </a:endParaRPr>
          </a:p>
        </p:txBody>
      </p:sp>
      <p:sp>
        <p:nvSpPr>
          <p:cNvPr id="2" name="Rectangle 1"/>
          <p:cNvSpPr/>
          <p:nvPr/>
        </p:nvSpPr>
        <p:spPr>
          <a:xfrm>
            <a:off x="3985942" y="3258184"/>
            <a:ext cx="1172116" cy="341632"/>
          </a:xfrm>
          <a:prstGeom prst="rect">
            <a:avLst/>
          </a:prstGeom>
        </p:spPr>
        <p:txBody>
          <a:bodyPr wrap="none">
            <a:spAutoFit/>
          </a:bodyPr>
          <a:lstStyle/>
          <a:p>
            <a:pPr>
              <a:lnSpc>
                <a:spcPct val="90000"/>
              </a:lnSpc>
              <a:spcBef>
                <a:spcPct val="0"/>
              </a:spcBef>
            </a:pPr>
            <a:r>
              <a:rPr lang="fr-CA" dirty="0">
                <a:latin typeface="Georgia" pitchFamily="1" charset="0"/>
                <a:ea typeface="ＭＳ Ｐゴシック" pitchFamily="1" charset="-128"/>
                <a:cs typeface="ＭＳ Ｐゴシック" pitchFamily="1" charset="-128"/>
              </a:rPr>
              <a:t>Not exam</a:t>
            </a:r>
            <a:endParaRPr lang="fr-CA"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04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046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046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04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04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7" grpId="0" build="p"/>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solidFill>
            <a:srgbClr val="B3A2C7"/>
          </a:solidFill>
        </p:spPr>
        <p:txBody>
          <a:bodyPr/>
          <a:lstStyle/>
          <a:p>
            <a:pPr eaLnBrk="1" hangingPunct="1"/>
            <a:r>
              <a:rPr lang="fr-CA" sz="2000" b="1" dirty="0">
                <a:latin typeface="Georgia" pitchFamily="1" charset="0"/>
                <a:ea typeface="ＭＳ Ｐゴシック" pitchFamily="1" charset="-128"/>
                <a:cs typeface="ＭＳ Ｐゴシック" pitchFamily="1" charset="-128"/>
              </a:rPr>
              <a:t>Réponse des abolitionnistes : « vos arguments  ne rendent pas le système pénal NECESSAIRE »</a:t>
            </a:r>
            <a:endParaRPr lang="fr-FR" sz="2000" b="1" dirty="0">
              <a:latin typeface="Georgia" pitchFamily="1" charset="0"/>
              <a:ea typeface="ＭＳ Ｐゴシック" pitchFamily="1" charset="-128"/>
              <a:cs typeface="ＭＳ Ｐゴシック" pitchFamily="1" charset="-128"/>
            </a:endParaRPr>
          </a:p>
        </p:txBody>
      </p:sp>
      <p:sp>
        <p:nvSpPr>
          <p:cNvPr id="12291" name="Rectangle 3"/>
          <p:cNvSpPr>
            <a:spLocks noGrp="1" noChangeArrowheads="1"/>
          </p:cNvSpPr>
          <p:nvPr>
            <p:ph type="body" idx="1"/>
          </p:nvPr>
        </p:nvSpPr>
        <p:spPr/>
        <p:txBody>
          <a:bodyPr/>
          <a:lstStyle/>
          <a:p>
            <a:pPr marL="457200" indent="-457200" eaLnBrk="1" hangingPunct="1">
              <a:lnSpc>
                <a:spcPct val="80000"/>
              </a:lnSpc>
              <a:buFontTx/>
              <a:buNone/>
            </a:pPr>
            <a:r>
              <a:rPr lang="fr-CA" sz="2400" b="1" dirty="0">
                <a:latin typeface="Arial Narrow" pitchFamily="1" charset="0"/>
                <a:ea typeface="ＭＳ Ｐゴシック" pitchFamily="1" charset="-128"/>
                <a:cs typeface="ＭＳ Ｐゴシック" pitchFamily="1" charset="-128"/>
              </a:rPr>
              <a:t>Le</a:t>
            </a:r>
            <a:r>
              <a:rPr lang="fr-CA" sz="2400" b="1" dirty="0" smtClean="0">
                <a:latin typeface="Arial Narrow" pitchFamily="1" charset="0"/>
                <a:ea typeface="ＭＳ Ｐゴシック" pitchFamily="1" charset="-128"/>
                <a:cs typeface="ＭＳ Ｐゴシック" pitchFamily="1" charset="-128"/>
              </a:rPr>
              <a:t> droit criminel </a:t>
            </a:r>
            <a:r>
              <a:rPr lang="fr-CA" sz="2400" b="1" dirty="0">
                <a:latin typeface="Arial Narrow" pitchFamily="1" charset="0"/>
                <a:ea typeface="ＭＳ Ｐゴシック" pitchFamily="1" charset="-128"/>
                <a:cs typeface="ＭＳ Ｐゴシック" pitchFamily="1" charset="-128"/>
              </a:rPr>
              <a:t>apaiserait les victimes ? </a:t>
            </a:r>
            <a:r>
              <a:rPr lang="fr-CA" sz="2400" b="1" dirty="0">
                <a:solidFill>
                  <a:srgbClr val="CC3300"/>
                </a:solidFill>
                <a:latin typeface="Arial Narrow" pitchFamily="1" charset="0"/>
                <a:ea typeface="ＭＳ Ｐゴシック" pitchFamily="1" charset="-128"/>
                <a:cs typeface="ＭＳ Ｐゴシック" pitchFamily="1" charset="-128"/>
              </a:rPr>
              <a:t>OUI ET NON </a:t>
            </a:r>
          </a:p>
          <a:p>
            <a:pPr marL="457200" indent="-457200" eaLnBrk="1" hangingPunct="1">
              <a:lnSpc>
                <a:spcPct val="80000"/>
              </a:lnSpc>
            </a:pPr>
            <a:endParaRPr lang="fr-CA" sz="2400" b="1" dirty="0">
              <a:latin typeface="Arial Narrow" pitchFamily="1" charset="0"/>
              <a:ea typeface="ＭＳ Ｐゴシック" pitchFamily="1" charset="-128"/>
              <a:cs typeface="ＭＳ Ｐゴシック" pitchFamily="1" charset="-128"/>
            </a:endParaRPr>
          </a:p>
          <a:p>
            <a:pPr marL="457200" indent="-457200" eaLnBrk="1" hangingPunct="1">
              <a:lnSpc>
                <a:spcPct val="80000"/>
              </a:lnSpc>
            </a:pPr>
            <a:r>
              <a:rPr lang="fr-CA" sz="2400" b="1" dirty="0">
                <a:solidFill>
                  <a:srgbClr val="7030A0"/>
                </a:solidFill>
                <a:latin typeface="Arial Narrow" pitchFamily="1" charset="0"/>
                <a:ea typeface="ＭＳ Ｐゴシック" pitchFamily="1" charset="-128"/>
                <a:cs typeface="ＭＳ Ｐゴシック" pitchFamily="1" charset="-128"/>
              </a:rPr>
              <a:t>Difficile de ne pas reconnaître les bienfaits d’une </a:t>
            </a:r>
            <a:r>
              <a:rPr lang="fr-CA" sz="2400" b="1" dirty="0" err="1">
                <a:solidFill>
                  <a:srgbClr val="7030A0"/>
                </a:solidFill>
                <a:latin typeface="Arial Narrow" pitchFamily="1" charset="0"/>
                <a:ea typeface="ＭＳ Ｐゴシック" pitchFamily="1" charset="-128"/>
                <a:cs typeface="ＭＳ Ｐゴシック" pitchFamily="1" charset="-128"/>
              </a:rPr>
              <a:t>verticalisation</a:t>
            </a:r>
            <a:r>
              <a:rPr lang="fr-CA" sz="2400" b="1" dirty="0">
                <a:solidFill>
                  <a:srgbClr val="7030A0"/>
                </a:solidFill>
                <a:latin typeface="Arial Narrow" pitchFamily="1" charset="0"/>
                <a:ea typeface="ＭＳ Ｐゴシック" pitchFamily="1" charset="-128"/>
                <a:cs typeface="ＭＳ Ｐゴシック" pitchFamily="1" charset="-128"/>
              </a:rPr>
              <a:t> des conflits, de la reconnaissance de leur statut, et de la rationalisation souvent bienfaitrice des émotions. Mais :</a:t>
            </a:r>
            <a:endParaRPr lang="fr-CA" sz="24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endParaRPr lang="fr-CA" sz="2400" dirty="0" smtClean="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Problèmes </a:t>
            </a:r>
            <a:r>
              <a:rPr lang="fr-CA" sz="2400" dirty="0">
                <a:latin typeface="Arial Narrow" pitchFamily="1" charset="0"/>
                <a:ea typeface="ＭＳ Ｐゴシック" pitchFamily="1" charset="-128"/>
                <a:cs typeface="ＭＳ Ｐゴシック" pitchFamily="1" charset="-128"/>
              </a:rPr>
              <a:t>de</a:t>
            </a:r>
            <a:r>
              <a:rPr lang="fr-CA" sz="2400" dirty="0" smtClean="0">
                <a:latin typeface="Arial Narrow" pitchFamily="1" charset="0"/>
                <a:ea typeface="ＭＳ Ｐゴシック" pitchFamily="1" charset="-128"/>
                <a:cs typeface="ＭＳ Ｐゴシック" pitchFamily="1" charset="-128"/>
              </a:rPr>
              <a:t> </a:t>
            </a:r>
            <a:r>
              <a:rPr lang="fr-FR" sz="2400" dirty="0" smtClean="0">
                <a:latin typeface="Arial Narrow" pitchFamily="1" charset="0"/>
                <a:ea typeface="ＭＳ Ｐゴシック" pitchFamily="1" charset="-128"/>
                <a:cs typeface="ＭＳ Ｐゴシック" pitchFamily="1" charset="-128"/>
              </a:rPr>
              <a:t>la non victimisation. De quels « délinquants » et de quelles « victimes » parle-t-on ? </a:t>
            </a:r>
          </a:p>
          <a:p>
            <a:pPr marL="457200" indent="-457200" eaLnBrk="1" hangingPunct="1">
              <a:lnSpc>
                <a:spcPct val="80000"/>
              </a:lnSpc>
              <a:buFont typeface="Wingdings" pitchFamily="1" charset="2"/>
              <a:buChar char="Ø"/>
            </a:pPr>
            <a:r>
              <a:rPr lang="fr-FR" sz="2400" dirty="0" smtClean="0">
                <a:latin typeface="Arial Narrow" pitchFamily="1" charset="0"/>
                <a:ea typeface="ＭＳ Ｐゴシック" pitchFamily="1" charset="-128"/>
                <a:cs typeface="ＭＳ Ｐゴシック" pitchFamily="1" charset="-128"/>
              </a:rPr>
              <a:t>Persistance de problèmes autour de l’enjeu de la reconnaissance</a:t>
            </a:r>
            <a:r>
              <a:rPr lang="fr-CA" sz="2400" dirty="0" smtClean="0">
                <a:latin typeface="Arial Narrow" pitchFamily="1" charset="0"/>
                <a:ea typeface="ＭＳ Ｐゴシック" pitchFamily="1" charset="-128"/>
                <a:cs typeface="ＭＳ Ｐゴシック" pitchFamily="1" charset="-128"/>
              </a:rPr>
              <a:t>. </a:t>
            </a:r>
            <a:r>
              <a:rPr lang="fr-CA" sz="2400" dirty="0">
                <a:latin typeface="Arial Narrow" pitchFamily="1" charset="0"/>
                <a:ea typeface="ＭＳ Ｐゴシック" pitchFamily="1" charset="-128"/>
                <a:cs typeface="ＭＳ Ｐゴシック" pitchFamily="1" charset="-128"/>
              </a:rPr>
              <a:t>Des victimes moins prises au sérieux que d’autres ? Les reconnaître signifie-t-il accéder à l’ensemble de leurs demandes ? Le statut de victime donne-t-il tous les droits ?</a:t>
            </a:r>
          </a:p>
          <a:p>
            <a:pPr marL="457200" indent="-457200" eaLnBrk="1" hangingPunct="1">
              <a:lnSpc>
                <a:spcPct val="80000"/>
              </a:lnSpc>
              <a:buFont typeface="Wingdings" pitchFamily="1" charset="2"/>
              <a:buChar char="Ø"/>
            </a:pPr>
            <a:endParaRPr lang="fr-CA"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solidFill>
            <a:srgbClr val="B3A2C7"/>
          </a:solidFill>
        </p:spPr>
        <p:txBody>
          <a:bodyPr>
            <a:normAutofit fontScale="90000"/>
          </a:bodyPr>
          <a:lstStyle/>
          <a:p>
            <a:pPr marL="457200" indent="-457200" eaLnBrk="1" hangingPunct="1">
              <a:lnSpc>
                <a:spcPct val="80000"/>
              </a:lnSpc>
            </a:pPr>
            <a:r>
              <a:rPr lang="fr-CA" sz="2000" b="1" dirty="0">
                <a:latin typeface="Georgia" pitchFamily="1" charset="0"/>
                <a:ea typeface="ＭＳ Ｐゴシック" pitchFamily="1" charset="-128"/>
                <a:cs typeface="ＭＳ Ｐゴシック" pitchFamily="1" charset="-128"/>
              </a:rPr>
              <a:t/>
            </a:r>
            <a:br>
              <a:rPr lang="fr-CA" sz="2000" b="1" dirty="0">
                <a:latin typeface="Georgia" pitchFamily="1" charset="0"/>
                <a:ea typeface="ＭＳ Ｐゴシック" pitchFamily="1" charset="-128"/>
                <a:cs typeface="ＭＳ Ｐゴシック" pitchFamily="1" charset="-128"/>
              </a:rPr>
            </a:br>
            <a:r>
              <a:rPr lang="fr-CA" sz="2000" b="1" dirty="0">
                <a:latin typeface="Arial Narrow" pitchFamily="1" charset="0"/>
                <a:ea typeface="ＭＳ Ｐゴシック" pitchFamily="1" charset="-128"/>
                <a:cs typeface="ＭＳ Ｐゴシック" pitchFamily="1" charset="-128"/>
              </a:rPr>
              <a:t/>
            </a:r>
            <a:br>
              <a:rPr lang="fr-CA" sz="2000" b="1" dirty="0">
                <a:latin typeface="Arial Narrow" pitchFamily="1" charset="0"/>
                <a:ea typeface="ＭＳ Ｐゴシック" pitchFamily="1" charset="-128"/>
                <a:cs typeface="ＭＳ Ｐゴシック" pitchFamily="1" charset="-128"/>
              </a:rPr>
            </a:br>
            <a:r>
              <a:rPr lang="fr-CA" sz="2667" b="1" dirty="0">
                <a:latin typeface="Arial Narrow" pitchFamily="1" charset="0"/>
                <a:ea typeface="ＭＳ Ｐゴシック" pitchFamily="1" charset="-128"/>
                <a:cs typeface="ＭＳ Ｐゴシック" pitchFamily="1" charset="-128"/>
              </a:rPr>
              <a:t>Le droit pénal moderne n’est historiquement pas conçu </a:t>
            </a:r>
            <a:br>
              <a:rPr lang="fr-CA" sz="2667" b="1" dirty="0">
                <a:latin typeface="Arial Narrow" pitchFamily="1" charset="0"/>
                <a:ea typeface="ＭＳ Ｐゴシック" pitchFamily="1" charset="-128"/>
                <a:cs typeface="ＭＳ Ｐゴシック" pitchFamily="1" charset="-128"/>
              </a:rPr>
            </a:br>
            <a:r>
              <a:rPr lang="fr-CA" sz="2667" b="1" dirty="0">
                <a:latin typeface="Arial Narrow" pitchFamily="1" charset="0"/>
                <a:ea typeface="ＭＳ Ｐゴシック" pitchFamily="1" charset="-128"/>
                <a:cs typeface="ＭＳ Ｐゴシック" pitchFamily="1" charset="-128"/>
              </a:rPr>
              <a:t>pour prendre en compte les victimes…</a:t>
            </a:r>
            <a:r>
              <a:rPr lang="fr-CA" sz="2000" b="1" dirty="0">
                <a:latin typeface="Arial Narrow" pitchFamily="1" charset="0"/>
                <a:ea typeface="ＭＳ Ｐゴシック" pitchFamily="1" charset="-128"/>
                <a:cs typeface="ＭＳ Ｐゴシック" pitchFamily="1" charset="-128"/>
              </a:rPr>
              <a:t/>
            </a:r>
            <a:br>
              <a:rPr lang="fr-CA" sz="2000" b="1" dirty="0">
                <a:latin typeface="Arial Narrow" pitchFamily="1" charset="0"/>
                <a:ea typeface="ＭＳ Ｐゴシック" pitchFamily="1" charset="-128"/>
                <a:cs typeface="ＭＳ Ｐゴシック" pitchFamily="1" charset="-128"/>
              </a:rPr>
            </a:br>
            <a:r>
              <a:rPr lang="fr-CA" sz="2000" b="1" dirty="0">
                <a:latin typeface="Arial Narrow" pitchFamily="1" charset="0"/>
                <a:ea typeface="ＭＳ Ｐゴシック" pitchFamily="1" charset="-128"/>
                <a:cs typeface="ＭＳ Ｐゴシック" pitchFamily="1" charset="-128"/>
              </a:rPr>
              <a:t/>
            </a:r>
            <a:br>
              <a:rPr lang="fr-CA" sz="2000" b="1" dirty="0">
                <a:latin typeface="Arial Narrow" pitchFamily="1" charset="0"/>
                <a:ea typeface="ＭＳ Ｐゴシック" pitchFamily="1" charset="-128"/>
                <a:cs typeface="ＭＳ Ｐゴシック" pitchFamily="1" charset="-128"/>
              </a:rPr>
            </a:br>
            <a:endParaRPr lang="fr-FR" sz="2000" b="1" dirty="0">
              <a:latin typeface="Georgia" pitchFamily="1" charset="0"/>
              <a:ea typeface="ＭＳ Ｐゴシック" pitchFamily="1" charset="-128"/>
              <a:cs typeface="ＭＳ Ｐゴシック" pitchFamily="1" charset="-128"/>
            </a:endParaRPr>
          </a:p>
        </p:txBody>
      </p:sp>
      <p:sp>
        <p:nvSpPr>
          <p:cNvPr id="12291" name="Rectangle 3"/>
          <p:cNvSpPr>
            <a:spLocks noGrp="1" noChangeArrowheads="1"/>
          </p:cNvSpPr>
          <p:nvPr>
            <p:ph type="body" idx="1"/>
          </p:nvPr>
        </p:nvSpPr>
        <p:spPr>
          <a:xfrm>
            <a:off x="457200" y="1600200"/>
            <a:ext cx="8229600" cy="5257800"/>
          </a:xfrm>
        </p:spPr>
        <p:txBody>
          <a:bodyPr>
            <a:normAutofit fontScale="92500" lnSpcReduction="10000"/>
          </a:bodyPr>
          <a:lstStyle/>
          <a:p>
            <a:pPr marL="0" indent="0" eaLnBrk="1" hangingPunct="1">
              <a:lnSpc>
                <a:spcPct val="80000"/>
              </a:lnSpc>
              <a:spcAft>
                <a:spcPts val="600"/>
              </a:spcAft>
              <a:buFont typeface="Arial" pitchFamily="1" charset="0"/>
              <a:buNone/>
            </a:pPr>
            <a:r>
              <a:rPr lang="fr-FR" sz="2162" dirty="0" smtClean="0">
                <a:latin typeface="Arial Narrow" pitchFamily="1" charset="0"/>
                <a:ea typeface="ＭＳ Ｐゴシック" pitchFamily="1" charset="-128"/>
                <a:cs typeface="ＭＳ Ｐゴシック" pitchFamily="1" charset="-128"/>
              </a:rPr>
              <a:t>Les abolitionnistes rappellent aussi que la justice pénale a été pensée avec un double enjeu:</a:t>
            </a:r>
          </a:p>
          <a:p>
            <a:pPr marL="0" indent="0" eaLnBrk="1" hangingPunct="1">
              <a:lnSpc>
                <a:spcPct val="80000"/>
              </a:lnSpc>
              <a:spcAft>
                <a:spcPts val="600"/>
              </a:spcAft>
              <a:buFont typeface="Arial" pitchFamily="1" charset="0"/>
              <a:buNone/>
            </a:pPr>
            <a:r>
              <a:rPr lang="fr-FR" sz="2162" dirty="0" smtClean="0">
                <a:latin typeface="Arial Narrow" pitchFamily="1" charset="0"/>
                <a:ea typeface="ＭＳ Ｐゴシック" pitchFamily="1" charset="-128"/>
                <a:cs typeface="ＭＳ Ｐゴシック" pitchFamily="1" charset="-128"/>
              </a:rPr>
              <a:t>1) la pacification des relations sociales et </a:t>
            </a:r>
          </a:p>
          <a:p>
            <a:pPr marL="0" indent="0" eaLnBrk="1" hangingPunct="1">
              <a:lnSpc>
                <a:spcPct val="80000"/>
              </a:lnSpc>
              <a:spcAft>
                <a:spcPts val="600"/>
              </a:spcAft>
              <a:buFont typeface="Arial" pitchFamily="1" charset="0"/>
              <a:buNone/>
            </a:pPr>
            <a:r>
              <a:rPr lang="fr-FR" sz="2162" dirty="0" smtClean="0">
                <a:latin typeface="Arial Narrow" pitchFamily="1" charset="0"/>
                <a:ea typeface="ＭＳ Ｐゴシック" pitchFamily="1" charset="-128"/>
                <a:cs typeface="ＭＳ Ｐゴシック" pitchFamily="1" charset="-128"/>
              </a:rPr>
              <a:t>2) la légitimation du pouvoir de l’État.</a:t>
            </a:r>
          </a:p>
          <a:p>
            <a:pPr marL="0" indent="0" eaLnBrk="1" hangingPunct="1">
              <a:lnSpc>
                <a:spcPct val="80000"/>
              </a:lnSpc>
              <a:spcAft>
                <a:spcPts val="600"/>
              </a:spcAft>
              <a:buFont typeface="Wingdings" pitchFamily="1" charset="2"/>
              <a:buChar char="Ø"/>
            </a:pPr>
            <a:endParaRPr lang="fr-FR" sz="2162" dirty="0" smtClean="0">
              <a:latin typeface="Arial Narrow" pitchFamily="1" charset="0"/>
              <a:ea typeface="ＭＳ Ｐゴシック" pitchFamily="1" charset="-128"/>
              <a:cs typeface="ＭＳ Ｐゴシック" pitchFamily="1" charset="-128"/>
            </a:endParaRP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Historiquement, les victimes sont davantage des informateurs, des témoins du système d’enregistrement, de poursuite et de jugement qu’est le système de justice pénale.</a:t>
            </a: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Quand des victimes veulent être entendues, il faut donc greffer ces demandes à un système qui, entièrement axé sur le contrevenant, n’a pas été pensé pour elles. </a:t>
            </a: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Peu importe dès lors les aménagements qui leur sont proposés, elles continuent </a:t>
            </a:r>
            <a:r>
              <a:rPr lang="fr-FR" sz="2162" i="1" dirty="0" smtClean="0">
                <a:latin typeface="Arial Narrow" pitchFamily="1" charset="0"/>
                <a:ea typeface="ＭＳ Ｐゴシック" pitchFamily="1" charset="-128"/>
                <a:cs typeface="ＭＳ Ｐゴシック" pitchFamily="1" charset="-128"/>
              </a:rPr>
              <a:t>parfois plus que jamais</a:t>
            </a:r>
            <a:r>
              <a:rPr lang="fr-FR" sz="2162" dirty="0" smtClean="0">
                <a:latin typeface="Arial Narrow" pitchFamily="1" charset="0"/>
                <a:ea typeface="ＭＳ Ｐゴシック" pitchFamily="1" charset="-128"/>
                <a:cs typeface="ＭＳ Ｐゴシック" pitchFamily="1" charset="-128"/>
              </a:rPr>
              <a:t> à se sentir non écoutées... ou se retrouvent prises avec des dilemmes dont elle se seraient sans doute bien passées (cf. </a:t>
            </a:r>
            <a:r>
              <a:rPr lang="fr-FR" sz="2162" i="1" dirty="0" err="1" smtClean="0">
                <a:latin typeface="Arial Narrow" pitchFamily="1" charset="0"/>
                <a:ea typeface="ＭＳ Ｐゴシック" pitchFamily="1" charset="-128"/>
                <a:cs typeface="ＭＳ Ｐゴシック" pitchFamily="1" charset="-128"/>
              </a:rPr>
              <a:t>Don’t</a:t>
            </a:r>
            <a:r>
              <a:rPr lang="fr-FR" sz="2162" i="1" dirty="0" smtClean="0">
                <a:latin typeface="Arial Narrow" pitchFamily="1" charset="0"/>
                <a:ea typeface="ＭＳ Ｐゴシック" pitchFamily="1" charset="-128"/>
                <a:cs typeface="ＭＳ Ｐゴシック" pitchFamily="1" charset="-128"/>
              </a:rPr>
              <a:t> </a:t>
            </a:r>
            <a:r>
              <a:rPr lang="fr-FR" sz="2162" i="1" dirty="0" err="1" smtClean="0">
                <a:latin typeface="Arial Narrow" pitchFamily="1" charset="0"/>
                <a:ea typeface="ＭＳ Ｐゴシック" pitchFamily="1" charset="-128"/>
                <a:cs typeface="ＭＳ Ｐゴシック" pitchFamily="1" charset="-128"/>
              </a:rPr>
              <a:t>kill</a:t>
            </a:r>
            <a:r>
              <a:rPr lang="fr-FR" sz="2162" i="1" dirty="0" smtClean="0">
                <a:latin typeface="Arial Narrow" pitchFamily="1" charset="0"/>
                <a:ea typeface="ＭＳ Ｐゴシック" pitchFamily="1" charset="-128"/>
                <a:cs typeface="ＭＳ Ｐゴシック" pitchFamily="1" charset="-128"/>
              </a:rPr>
              <a:t> in </a:t>
            </a:r>
            <a:r>
              <a:rPr lang="fr-FR" sz="2162" i="1" dirty="0" err="1" smtClean="0">
                <a:latin typeface="Arial Narrow" pitchFamily="1" charset="0"/>
                <a:ea typeface="ＭＳ Ｐゴシック" pitchFamily="1" charset="-128"/>
                <a:cs typeface="ＭＳ Ｐゴシック" pitchFamily="1" charset="-128"/>
              </a:rPr>
              <a:t>my</a:t>
            </a:r>
            <a:r>
              <a:rPr lang="fr-FR" sz="2162" i="1" dirty="0" smtClean="0">
                <a:latin typeface="Arial Narrow" pitchFamily="1" charset="0"/>
                <a:ea typeface="ＭＳ Ｐゴシック" pitchFamily="1" charset="-128"/>
                <a:cs typeface="ＭＳ Ｐゴシック" pitchFamily="1" charset="-128"/>
              </a:rPr>
              <a:t> </a:t>
            </a:r>
            <a:r>
              <a:rPr lang="fr-FR" sz="2162" i="1" dirty="0" err="1" smtClean="0">
                <a:latin typeface="Arial Narrow" pitchFamily="1" charset="0"/>
                <a:ea typeface="ＭＳ Ｐゴシック" pitchFamily="1" charset="-128"/>
                <a:cs typeface="ＭＳ Ｐゴシック" pitchFamily="1" charset="-128"/>
              </a:rPr>
              <a:t>name</a:t>
            </a:r>
            <a:r>
              <a:rPr lang="fr-FR" sz="2162" dirty="0" smtClean="0">
                <a:latin typeface="Arial Narrow" pitchFamily="1" charset="0"/>
                <a:ea typeface="ＭＳ Ｐゴシック" pitchFamily="1" charset="-128"/>
                <a:cs typeface="ＭＳ Ｐゴシック" pitchFamily="1" charset="-128"/>
              </a:rPr>
              <a:t>, déclarations de victimes). </a:t>
            </a: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La vérité plus que la sévérité, la reconnaissance plus que la répression, voilà ce que beaucoup de victimes ou de proches de victimes entendent par “</a:t>
            </a:r>
            <a:r>
              <a:rPr lang="fr-FR" altLang="ja-JP" sz="2162" dirty="0" smtClean="0">
                <a:latin typeface="Arial Narrow" pitchFamily="1" charset="0"/>
                <a:ea typeface="ＭＳ Ｐゴシック" pitchFamily="1" charset="-128"/>
                <a:cs typeface="ＭＳ Ｐゴシック" pitchFamily="1" charset="-128"/>
              </a:rPr>
              <a:t>il faut que justice soit rendue</a:t>
            </a:r>
            <a:r>
              <a:rPr lang="fr-FR" sz="2162" dirty="0" smtClean="0">
                <a:latin typeface="Arial Narrow" pitchFamily="1" charset="0"/>
                <a:ea typeface="ＭＳ Ｐゴシック" pitchFamily="1" charset="-128"/>
                <a:cs typeface="ＭＳ Ｐゴシック" pitchFamily="1" charset="-128"/>
              </a:rPr>
              <a:t>”</a:t>
            </a:r>
            <a:r>
              <a:rPr lang="fr-FR" altLang="ja-JP" sz="2162" dirty="0" smtClean="0">
                <a:latin typeface="Arial Narrow" pitchFamily="1" charset="0"/>
                <a:ea typeface="ＭＳ Ｐゴシック" pitchFamily="1" charset="-128"/>
                <a:cs typeface="ＭＳ Ｐゴシック" pitchFamily="1" charset="-128"/>
              </a:rPr>
              <a:t>.    </a:t>
            </a:r>
          </a:p>
          <a:p>
            <a:pPr marL="0" indent="0" eaLnBrk="1" hangingPunct="1">
              <a:lnSpc>
                <a:spcPct val="80000"/>
              </a:lnSpc>
              <a:spcAft>
                <a:spcPts val="600"/>
              </a:spcAft>
              <a:buFont typeface="Wingdings" pitchFamily="1" charset="2"/>
              <a:buChar char="Ø"/>
            </a:pPr>
            <a:endParaRPr lang="fr-CA" sz="18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274638"/>
            <a:ext cx="8229600" cy="715962"/>
          </a:xfrm>
          <a:solidFill>
            <a:srgbClr val="B3A2C7"/>
          </a:solidFill>
        </p:spPr>
        <p:txBody>
          <a:bodyPr/>
          <a:lstStyle/>
          <a:p>
            <a:pPr marL="533400" indent="-533400" eaLnBrk="1" hangingPunct="1">
              <a:lnSpc>
                <a:spcPct val="90000"/>
              </a:lnSpc>
            </a:pPr>
            <a:r>
              <a:rPr lang="fr-CA" sz="2800" b="1" dirty="0">
                <a:latin typeface="Georgia" pitchFamily="1" charset="0"/>
                <a:ea typeface="ＭＳ Ｐゴシック" pitchFamily="1" charset="-128"/>
                <a:cs typeface="ＭＳ Ｐゴシック" pitchFamily="1" charset="-128"/>
              </a:rPr>
              <a:t>À la </a:t>
            </a:r>
            <a:r>
              <a:rPr lang="fr-CA" sz="2800" b="1" dirty="0">
                <a:solidFill>
                  <a:srgbClr val="000000"/>
                </a:solidFill>
                <a:latin typeface="Georgia" pitchFamily="1" charset="0"/>
                <a:ea typeface="ＭＳ Ｐゴシック" pitchFamily="1" charset="-128"/>
                <a:cs typeface="ＭＳ Ｐゴシック" pitchFamily="1" charset="-128"/>
              </a:rPr>
              <a:t>recherche </a:t>
            </a:r>
            <a:r>
              <a:rPr lang="fr-CA" sz="2800" b="1" dirty="0">
                <a:latin typeface="Georgia" pitchFamily="1" charset="0"/>
                <a:ea typeface="ＭＳ Ｐゴシック" pitchFamily="1" charset="-128"/>
                <a:cs typeface="ＭＳ Ｐゴシック" pitchFamily="1" charset="-128"/>
              </a:rPr>
              <a:t>d’une politique alternative</a:t>
            </a:r>
          </a:p>
        </p:txBody>
      </p:sp>
      <p:sp>
        <p:nvSpPr>
          <p:cNvPr id="192515" name="Rectangle 3"/>
          <p:cNvSpPr>
            <a:spLocks noGrp="1" noChangeArrowheads="1"/>
          </p:cNvSpPr>
          <p:nvPr>
            <p:ph type="body" idx="1"/>
          </p:nvPr>
        </p:nvSpPr>
        <p:spPr>
          <a:xfrm>
            <a:off x="457200" y="1066800"/>
            <a:ext cx="8229600" cy="5486400"/>
          </a:xfrm>
        </p:spPr>
        <p:txBody>
          <a:bodyPr/>
          <a:lstStyle/>
          <a:p>
            <a:pPr marL="533400" indent="-533400" eaLnBrk="1" hangingPunct="1">
              <a:lnSpc>
                <a:spcPct val="90000"/>
              </a:lnSpc>
              <a:buFont typeface="Wingdings" pitchFamily="1" charset="2"/>
              <a:buChar char="§"/>
            </a:pPr>
            <a:r>
              <a:rPr lang="fr-CA" sz="1800" dirty="0">
                <a:latin typeface="Georgia" pitchFamily="1" charset="0"/>
                <a:ea typeface="ＭＳ Ｐゴシック" pitchFamily="1" charset="-128"/>
                <a:cs typeface="ＭＳ Ｐゴシック" pitchFamily="1" charset="-128"/>
              </a:rPr>
              <a:t>L’abolition du système pénal ne veut pas dire passivité à l’égard des conflits et problèmes sociaux</a:t>
            </a:r>
          </a:p>
          <a:p>
            <a:pPr marL="533400" indent="-533400" eaLnBrk="1" hangingPunct="1">
              <a:lnSpc>
                <a:spcPct val="90000"/>
              </a:lnSpc>
              <a:buFont typeface="Wingdings" pitchFamily="1" charset="2"/>
              <a:buChar char="§"/>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Char char="§"/>
            </a:pPr>
            <a:r>
              <a:rPr lang="fr-CA" sz="1800" dirty="0">
                <a:latin typeface="Georgia" pitchFamily="1" charset="0"/>
                <a:ea typeface="ＭＳ Ｐゴシック" pitchFamily="1" charset="-128"/>
                <a:cs typeface="ＭＳ Ｐゴシック" pitchFamily="1" charset="-128"/>
              </a:rPr>
              <a:t>Cela veut dire que l’on privilégie des alternatives où l’enfermement et les punitions sont vues comme des échecs (dernier recours)</a:t>
            </a:r>
            <a:endParaRPr lang="fr-CA" sz="20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Char char="§"/>
            </a:pPr>
            <a:endParaRPr lang="fr-CA" sz="20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None/>
            </a:pPr>
            <a:r>
              <a:rPr lang="fr-CA" sz="2400" b="1" dirty="0">
                <a:latin typeface="Georgia" pitchFamily="1" charset="0"/>
                <a:ea typeface="ＭＳ Ｐゴシック" pitchFamily="1" charset="-128"/>
                <a:cs typeface="ＭＳ Ｐゴシック" pitchFamily="1" charset="-128"/>
              </a:rPr>
              <a:t>Obstacles pour y parvenir</a:t>
            </a: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Diminuer la distance et la déresponsabilisation des acteurs face à l’administration des peines</a:t>
            </a:r>
            <a:r>
              <a:rPr lang="fr-CA" sz="1800" dirty="0" smtClean="0">
                <a:latin typeface="Georgia" pitchFamily="1" charset="0"/>
                <a:ea typeface="ＭＳ Ｐゴシック" pitchFamily="1" charset="-128"/>
                <a:cs typeface="ＭＳ Ｐゴシック" pitchFamily="1" charset="-128"/>
              </a:rPr>
              <a:t> </a:t>
            </a:r>
          </a:p>
          <a:p>
            <a:pPr marL="533400" indent="-533400" eaLnBrk="1" hangingPunct="1">
              <a:lnSpc>
                <a:spcPct val="90000"/>
              </a:lnSpc>
              <a:buFontTx/>
              <a:buAutoNum type="arabicPeriod"/>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Briser la dichotomie innocent/</a:t>
            </a:r>
            <a:r>
              <a:rPr lang="fr-CA" sz="1800" dirty="0" smtClean="0">
                <a:latin typeface="Georgia" pitchFamily="1" charset="0"/>
                <a:ea typeface="ＭＳ Ｐゴシック" pitchFamily="1" charset="-128"/>
                <a:cs typeface="ＭＳ Ｐゴシック" pitchFamily="1" charset="-128"/>
              </a:rPr>
              <a:t>coupable</a:t>
            </a:r>
          </a:p>
          <a:p>
            <a:pPr marL="533400" indent="-533400" eaLnBrk="1" hangingPunct="1">
              <a:lnSpc>
                <a:spcPct val="90000"/>
              </a:lnSpc>
              <a:buNone/>
            </a:pPr>
            <a:endParaRPr lang="fr-CA" sz="1800" dirty="0" smtClean="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Tenir compte du contexte du comportement dans l’évaluation de la responsabilité</a:t>
            </a:r>
          </a:p>
          <a:p>
            <a:pPr marL="533400" indent="-533400" eaLnBrk="1" hangingPunct="1">
              <a:lnSpc>
                <a:spcPct val="90000"/>
              </a:lnSpc>
              <a:buFontTx/>
              <a:buAutoNum type="arabicPeriod"/>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Changer le discours</a:t>
            </a:r>
            <a:r>
              <a:rPr lang="fr-CA" sz="1800" dirty="0" smtClean="0">
                <a:latin typeface="Georgia" pitchFamily="1" charset="0"/>
                <a:ea typeface="ＭＳ Ｐゴシック" pitchFamily="1" charset="-128"/>
                <a:cs typeface="ＭＳ Ｐゴシック" pitchFamily="1" charset="-128"/>
              </a:rPr>
              <a:t> </a:t>
            </a:r>
            <a:endParaRPr lang="fr-CA" sz="2400"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25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251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251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251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2515">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2515">
                                            <p:txEl>
                                              <p:pRg st="10" end="1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251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229600" cy="715962"/>
          </a:xfrm>
          <a:solidFill>
            <a:srgbClr val="B3A2C7"/>
          </a:solidFill>
        </p:spPr>
        <p:txBody>
          <a:bodyPr/>
          <a:lstStyle/>
          <a:p>
            <a:pPr eaLnBrk="1" hangingPunct="1"/>
            <a:r>
              <a:rPr lang="fr-CA" sz="2800" dirty="0">
                <a:latin typeface="Georgia" pitchFamily="1" charset="0"/>
                <a:ea typeface="ＭＳ Ｐゴシック" pitchFamily="1" charset="-128"/>
                <a:cs typeface="ＭＳ Ｐゴシック" pitchFamily="1" charset="-128"/>
              </a:rPr>
              <a:t>3 critiques majeures faites aux abolitionnistes</a:t>
            </a:r>
            <a:endParaRPr lang="fr-FR" sz="2400" dirty="0">
              <a:latin typeface="Georgia" pitchFamily="1" charset="0"/>
              <a:ea typeface="ＭＳ Ｐゴシック" pitchFamily="1" charset="-128"/>
              <a:cs typeface="ＭＳ Ｐゴシック" pitchFamily="1" charset="-128"/>
            </a:endParaRPr>
          </a:p>
        </p:txBody>
      </p:sp>
      <p:sp>
        <p:nvSpPr>
          <p:cNvPr id="53251" name="Rectangle 3"/>
          <p:cNvSpPr>
            <a:spLocks noGrp="1" noChangeArrowheads="1"/>
          </p:cNvSpPr>
          <p:nvPr>
            <p:ph type="body" idx="1"/>
          </p:nvPr>
        </p:nvSpPr>
        <p:spPr>
          <a:xfrm>
            <a:off x="457200" y="1219200"/>
            <a:ext cx="8229600" cy="4906963"/>
          </a:xfrm>
        </p:spPr>
        <p:txBody>
          <a:bodyPr/>
          <a:lstStyle/>
          <a:p>
            <a:pPr marL="457200" indent="-457200" eaLnBrk="1" hangingPunct="1">
              <a:lnSpc>
                <a:spcPct val="90000"/>
              </a:lnSpc>
              <a:buFontTx/>
              <a:buAutoNum type="arabicPeriod"/>
            </a:pPr>
            <a:r>
              <a:rPr lang="fr-CA" sz="2000" dirty="0">
                <a:latin typeface="Georgia" pitchFamily="1" charset="0"/>
                <a:ea typeface="ＭＳ Ｐゴシック" pitchFamily="1" charset="-128"/>
                <a:cs typeface="ＭＳ Ｐゴシック" pitchFamily="1" charset="-128"/>
              </a:rPr>
              <a:t>La perspective abolitionniste radicale (abolir le système pénal) a parfois été critiquée du fait </a:t>
            </a:r>
            <a:r>
              <a:rPr lang="fr-CA" sz="2000" b="1" dirty="0">
                <a:latin typeface="Georgia" pitchFamily="1" charset="0"/>
                <a:ea typeface="ＭＳ Ｐゴシック" pitchFamily="1" charset="-128"/>
                <a:cs typeface="ＭＳ Ｐゴシック" pitchFamily="1" charset="-128"/>
              </a:rPr>
              <a:t>qu’elle privilégie la suppression institutionnelle sur le bien-être des contrevenants </a:t>
            </a:r>
            <a:r>
              <a:rPr lang="fr-CA" sz="2000" dirty="0">
                <a:latin typeface="Georgia" pitchFamily="1" charset="0"/>
                <a:ea typeface="ＭＳ Ｐゴシック" pitchFamily="1" charset="-128"/>
                <a:cs typeface="ＭＳ Ｐゴシック" pitchFamily="1" charset="-128"/>
              </a:rPr>
              <a:t>(thèse du refus).  </a:t>
            </a:r>
          </a:p>
          <a:p>
            <a:pPr marL="457200" indent="-457200" eaLnBrk="1" hangingPunct="1">
              <a:lnSpc>
                <a:spcPct val="90000"/>
              </a:lnSpc>
              <a:buFont typeface="Wingdings" pitchFamily="1" charset="2"/>
              <a:buChar char="§"/>
            </a:pPr>
            <a:r>
              <a:rPr lang="fr-CA" sz="2000" dirty="0">
                <a:latin typeface="Georgia" pitchFamily="1" charset="0"/>
                <a:ea typeface="ＭＳ Ｐゴシック" pitchFamily="1" charset="-128"/>
                <a:cs typeface="ＭＳ Ｐゴシック" pitchFamily="1" charset="-128"/>
              </a:rPr>
              <a:t>Or, le fait par exemple de ne se centrer que sur la suppression de la prison (au nom de son inefficacité et de sa barbarie) peut // contribuer à laisser les détenus à leur triste sort </a:t>
            </a:r>
            <a:r>
              <a:rPr lang="fr-CA" sz="2000" i="1" dirty="0">
                <a:latin typeface="Georgia" pitchFamily="1" charset="0"/>
                <a:ea typeface="ＭＳ Ｐゴシック" pitchFamily="1" charset="-128"/>
                <a:cs typeface="ＭＳ Ｐゴシック" pitchFamily="1" charset="-128"/>
              </a:rPr>
              <a:t>actuel</a:t>
            </a:r>
            <a:r>
              <a:rPr lang="fr-CA" sz="2000" dirty="0">
                <a:latin typeface="Georgia" pitchFamily="1" charset="0"/>
                <a:ea typeface="ＭＳ Ｐゴシック" pitchFamily="1" charset="-128"/>
                <a:cs typeface="ＭＳ Ｐゴシック" pitchFamily="1" charset="-128"/>
              </a:rPr>
              <a:t>, et ce au nom du fait qu’améliorer leurs conditions pourrait desservir la Cause.</a:t>
            </a:r>
            <a:endParaRPr lang="fr-FR" sz="2000" dirty="0">
              <a:latin typeface="Georgia" pitchFamily="1" charset="0"/>
              <a:ea typeface="ＭＳ Ｐゴシック" pitchFamily="1" charset="-128"/>
              <a:cs typeface="ＭＳ Ｐゴシック" pitchFamily="1" charset="-128"/>
            </a:endParaRPr>
          </a:p>
          <a:p>
            <a:pPr marL="457200" indent="-457200" eaLnBrk="1" hangingPunct="1">
              <a:lnSpc>
                <a:spcPct val="90000"/>
              </a:lnSpc>
              <a:buFontTx/>
              <a:buNone/>
            </a:pPr>
            <a:endParaRPr lang="fr-CA" sz="2000" dirty="0">
              <a:latin typeface="Georgia" pitchFamily="1" charset="0"/>
              <a:ea typeface="ＭＳ Ｐゴシック" pitchFamily="1" charset="-128"/>
              <a:cs typeface="ＭＳ Ｐゴシック" pitchFamily="1" charset="-128"/>
            </a:endParaRPr>
          </a:p>
          <a:p>
            <a:pPr marL="457200" indent="-457200" eaLnBrk="1" hangingPunct="1">
              <a:lnSpc>
                <a:spcPct val="90000"/>
              </a:lnSpc>
              <a:buFontTx/>
              <a:buNone/>
            </a:pPr>
            <a:r>
              <a:rPr lang="fr-CA" sz="2000" dirty="0">
                <a:latin typeface="Georgia" pitchFamily="1" charset="0"/>
                <a:ea typeface="ＭＳ Ｐゴシック" pitchFamily="1" charset="-128"/>
                <a:cs typeface="ＭＳ Ｐゴシック" pitchFamily="1" charset="-128"/>
              </a:rPr>
              <a:t>2. Les abolitionnistes dénoncent un SP qui vole le conflit aux parties </a:t>
            </a:r>
            <a:r>
              <a:rPr lang="fr-CA" sz="2000" b="1" dirty="0">
                <a:latin typeface="Georgia" pitchFamily="1" charset="0"/>
                <a:ea typeface="ＭＳ Ｐゴシック" pitchFamily="1" charset="-128"/>
                <a:cs typeface="ＭＳ Ｐゴシック" pitchFamily="1" charset="-128"/>
              </a:rPr>
              <a:t>mais imposent eux-mêmes leur style de contrôle social préféré </a:t>
            </a:r>
            <a:r>
              <a:rPr lang="fr-CA" sz="2000" dirty="0">
                <a:latin typeface="Georgia" pitchFamily="1" charset="0"/>
                <a:ea typeface="ＭＳ Ｐゴシック" pitchFamily="1" charset="-128"/>
                <a:cs typeface="ＭＳ Ｐゴシック" pitchFamily="1" charset="-128"/>
              </a:rPr>
              <a:t>(style conciliatoire). </a:t>
            </a:r>
          </a:p>
          <a:p>
            <a:pPr marL="457200" indent="-457200" eaLnBrk="1" hangingPunct="1">
              <a:lnSpc>
                <a:spcPct val="90000"/>
              </a:lnSpc>
              <a:buFontTx/>
              <a:buNone/>
            </a:pPr>
            <a:endParaRPr lang="fr-CA" sz="2000" dirty="0">
              <a:latin typeface="Georgia" pitchFamily="1" charset="0"/>
              <a:ea typeface="ＭＳ Ｐゴシック" pitchFamily="1" charset="-128"/>
              <a:cs typeface="ＭＳ Ｐゴシック" pitchFamily="1" charset="-128"/>
            </a:endParaRPr>
          </a:p>
          <a:p>
            <a:pPr marL="457200" indent="-457200" eaLnBrk="1" hangingPunct="1">
              <a:lnSpc>
                <a:spcPct val="90000"/>
              </a:lnSpc>
              <a:buFontTx/>
              <a:buNone/>
            </a:pPr>
            <a:r>
              <a:rPr lang="fr-CA" sz="2000" dirty="0">
                <a:latin typeface="Georgia" pitchFamily="1" charset="0"/>
                <a:ea typeface="ＭＳ Ｐゴシック" pitchFamily="1" charset="-128"/>
                <a:cs typeface="ＭＳ Ｐゴシック" pitchFamily="1" charset="-128"/>
              </a:rPr>
              <a:t>3. </a:t>
            </a:r>
            <a:r>
              <a:rPr lang="fr-CA" sz="2000" b="1" dirty="0">
                <a:latin typeface="Georgia" pitchFamily="1" charset="0"/>
                <a:ea typeface="ＭＳ Ｐゴシック" pitchFamily="1" charset="-128"/>
                <a:cs typeface="ＭＳ Ｐゴシック" pitchFamily="1" charset="-128"/>
              </a:rPr>
              <a:t>Élargissement du filet </a:t>
            </a:r>
            <a:r>
              <a:rPr lang="fr-CA" sz="2000" dirty="0">
                <a:latin typeface="Georgia" pitchFamily="1" charset="0"/>
                <a:ea typeface="ＭＳ Ｐゴシック" pitchFamily="1" charset="-128"/>
                <a:cs typeface="ＭＳ Ｐゴシック" pitchFamily="1" charset="-128"/>
              </a:rPr>
              <a:t>si une situation devient problématique dès qu’elle est vécue comme telle par ceux qui la vivent!</a:t>
            </a:r>
          </a:p>
          <a:p>
            <a:pPr marL="457200" indent="-457200" eaLnBrk="1" hangingPunct="1">
              <a:lnSpc>
                <a:spcPct val="90000"/>
              </a:lnSpc>
              <a:buFontTx/>
              <a:buNone/>
            </a:pPr>
            <a:endParaRPr lang="fr-FR" sz="2000" dirty="0">
              <a:latin typeface="Arial" pitchFamily="1" charset="0"/>
              <a:ea typeface="ＭＳ Ｐゴシック" pitchFamily="1" charset="-128"/>
              <a:cs typeface="ＭＳ Ｐゴシック" pitchFamily="1" charset="-128"/>
            </a:endParaRPr>
          </a:p>
        </p:txBody>
      </p:sp>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1017</TotalTime>
  <Words>4483</Words>
  <Application>Microsoft Office PowerPoint</Application>
  <PresentationFormat>On-screen Show (4:3)</PresentationFormat>
  <Paragraphs>554</Paragraphs>
  <Slides>53</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ＭＳ Ｐゴシック</vt:lpstr>
      <vt:lpstr>Arial</vt:lpstr>
      <vt:lpstr>Arial Narrow</vt:lpstr>
      <vt:lpstr>Batik Regular</vt:lpstr>
      <vt:lpstr>Calibri</vt:lpstr>
      <vt:lpstr>Georgia</vt:lpstr>
      <vt:lpstr>Trebuchet MS</vt:lpstr>
      <vt:lpstr>Wingdings</vt:lpstr>
      <vt:lpstr>Thème Office</vt:lpstr>
      <vt:lpstr>C. Contrôle social et rapports de pouvoir (Les prisons)</vt:lpstr>
      <vt:lpstr>C. Contrôle social et rapports de pouvoir (Les prisons)</vt:lpstr>
      <vt:lpstr>1. Des supplices aux prisons</vt:lpstr>
      <vt:lpstr>Du « fourre-tout » à  la maison des criminels </vt:lpstr>
      <vt:lpstr>1. Des supplices aux prisons</vt:lpstr>
      <vt:lpstr>2. Les (d)énonciations d’Howard</vt:lpstr>
      <vt:lpstr>2. Bentham et le « Panoptique » (1791)</vt:lpstr>
      <vt:lpstr>3. La guerre des modèles états-uniens de prison:  la question de l’isolement</vt:lpstr>
      <vt:lpstr>3. La guerre des modèles états-uniens de prison:  la question du travail</vt:lpstr>
      <vt:lpstr>3. La guerre des modèles états-uniens de prison:  Les buts</vt:lpstr>
      <vt:lpstr>4. Pénitencier de Kingston (1835)</vt:lpstr>
      <vt:lpstr>Les femmes à Kingston</vt:lpstr>
      <vt:lpstr>5. Au Canada : Les commissions d’enquête</vt:lpstr>
      <vt:lpstr>Réhabilitation impossible?</vt:lpstr>
      <vt:lpstr>Fecteau et al. « La prison de Mtl »</vt:lpstr>
      <vt:lpstr>Fecteau: Infractions </vt:lpstr>
      <vt:lpstr>Peines, âge et groupes ethniques</vt:lpstr>
      <vt:lpstr>Qui et pourquoi?</vt:lpstr>
      <vt:lpstr>Conditions d’enfermement au 20e siècle</vt:lpstr>
      <vt:lpstr>Commissions d’enquête</vt:lpstr>
      <vt:lpstr>Commissions (comités) d’enquête</vt:lpstr>
      <vt:lpstr>Commissions d’enquête</vt:lpstr>
      <vt:lpstr>Mythes et réalité sur la prison </vt:lpstr>
      <vt:lpstr>Mythes et réalité (suite)</vt:lpstr>
      <vt:lpstr>Deux types d’établissements</vt:lpstr>
      <vt:lpstr>Les femmes incarcérées</vt:lpstr>
      <vt:lpstr>Les autochtones incarcérés/es</vt:lpstr>
      <vt:lpstr>Conséquences de l’enfermement</vt:lpstr>
      <vt:lpstr>Conséquences de l’enfermement</vt:lpstr>
      <vt:lpstr>Un terrain de recherche inépuisable</vt:lpstr>
      <vt:lpstr>Les alternatives!</vt:lpstr>
      <vt:lpstr>Bracelets électroniques Un nouveau contrôle des corps ? </vt:lpstr>
      <vt:lpstr>Bloc D</vt:lpstr>
      <vt:lpstr>D. Pièges tendus au métier de criminologue</vt:lpstr>
      <vt:lpstr>D. Pièges tendus au métier de criminologue</vt:lpstr>
      <vt:lpstr>Comment expliquer un tel processus, un tel glissement ?  </vt:lpstr>
      <vt:lpstr>Apprendre à protéger la société. Apprendre à se méfier du contrevenant. Apprendre à identifier, à mesurer et à réduire le risque  que ce contrevenant représente</vt:lpstr>
      <vt:lpstr> Apprendre à protéger la société. Apprendre à se méfier du contrevenant. Apprendre à identifier, à mesurer et à réduire le risque  que ce contrevenant représente </vt:lpstr>
      <vt:lpstr> Apprendre à protéger la société. Apprendre à se méfier du contrevenant. Apprendre à identifier, à mesurer et à réduire le risque  que ce contrevenant représente </vt:lpstr>
      <vt:lpstr>Pièges tendus au métier de criminologue aide ou contrôle ?</vt:lpstr>
      <vt:lpstr>Pourquoi, selon les abolitionnistes, le système pénal est-il un MAL SOCIAL ?</vt:lpstr>
      <vt:lpstr>1. Un droit criminel caractérisé par l’intention d’infliger une punition comme souffrance  (une punition par opp. à la réparation)     </vt:lpstr>
      <vt:lpstr>2. Le SP banalise le mal et produit de l’indifférence morale</vt:lpstr>
      <vt:lpstr>3. Le SP déresponsabilise celles et ceux  qui sont chargés de livrer de la douleur (division du travail, etc.).</vt:lpstr>
      <vt:lpstr>4. Le système pénal transforme les problèmes  pour qu’ils collent à ses solutions</vt:lpstr>
      <vt:lpstr>4. Le système pénal transforme les problèmes  pour qu’ils collent à ses solutions</vt:lpstr>
      <vt:lpstr>5. Le système pénal n’a pas la moindre incidence  sur les plus grands torts sociaux qui traversent la société </vt:lpstr>
      <vt:lpstr>Pourquoi, selon les adeptes du maintien d’un système pénal, ce « mal social » reste NECESSAIRE ?</vt:lpstr>
      <vt:lpstr>Pourquoi, selon les adeptes du maintien d’un système pénal, ce « mal social » reste NECESSAIRE ?</vt:lpstr>
      <vt:lpstr>Réponse des abolitionnistes : « vos arguments  ne rendent pas le système pénal NECESSAIRE »</vt:lpstr>
      <vt:lpstr>  Le droit pénal moderne n’est historiquement pas conçu  pour prendre en compte les victimes…  </vt:lpstr>
      <vt:lpstr>À la recherche d’une politique alternative</vt:lpstr>
      <vt:lpstr>3 critiques majeures faites aux abolitionnistes</vt:lpstr>
    </vt:vector>
  </TitlesOfParts>
  <Company>U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 conducteur du BLOC C: Problèmes sociaux et contrôle social</dc:title>
  <dc:creator>Isabelle Perreault</dc:creator>
  <cp:lastModifiedBy>nathalie harris</cp:lastModifiedBy>
  <cp:revision>239</cp:revision>
  <dcterms:created xsi:type="dcterms:W3CDTF">2013-11-23T02:59:23Z</dcterms:created>
  <dcterms:modified xsi:type="dcterms:W3CDTF">2013-12-04T01:51:16Z</dcterms:modified>
</cp:coreProperties>
</file>