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57" r:id="rId3"/>
    <p:sldId id="258" r:id="rId4"/>
    <p:sldId id="259" r:id="rId5"/>
    <p:sldId id="260" r:id="rId6"/>
    <p:sldId id="275" r:id="rId7"/>
    <p:sldId id="261" r:id="rId8"/>
    <p:sldId id="267" r:id="rId9"/>
    <p:sldId id="274" r:id="rId10"/>
    <p:sldId id="268" r:id="rId11"/>
    <p:sldId id="262" r:id="rId12"/>
    <p:sldId id="263" r:id="rId13"/>
    <p:sldId id="265" r:id="rId14"/>
    <p:sldId id="264" r:id="rId15"/>
    <p:sldId id="266" r:id="rId16"/>
    <p:sldId id="269" r:id="rId17"/>
    <p:sldId id="270" r:id="rId18"/>
    <p:sldId id="271" r:id="rId19"/>
    <p:sldId id="272" r:id="rId20"/>
    <p:sldId id="273"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1464" y="-8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9A32ED3-9982-454B-86F8-2048772E9593}" type="datetimeFigureOut">
              <a:rPr lang="en-US" smtClean="0"/>
              <a:t>9/10/2013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79BEEDF-A202-47C4-A25E-DB7AA48D06F4}" type="slidenum">
              <a:rPr lang="en-US" smtClean="0"/>
              <a:t>‹#›</a:t>
            </a:fld>
            <a:endParaRPr lang="en-US"/>
          </a:p>
        </p:txBody>
      </p:sp>
    </p:spTree>
    <p:extLst>
      <p:ext uri="{BB962C8B-B14F-4D97-AF65-F5344CB8AC3E}">
        <p14:creationId xmlns:p14="http://schemas.microsoft.com/office/powerpoint/2010/main" val="6581294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FEA1D81-6676-4A46-AA84-A02491F71E73}" type="datetime1">
              <a:rPr lang="en-US" smtClean="0"/>
              <a:t>9/10/2013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63CF56-3B3E-4CD2-A4EB-B54F244406DE}" type="slidenum">
              <a:rPr lang="en-US" smtClean="0"/>
              <a:t>‹#›</a:t>
            </a:fld>
            <a:endParaRPr lang="en-US"/>
          </a:p>
        </p:txBody>
      </p:sp>
    </p:spTree>
    <p:extLst>
      <p:ext uri="{BB962C8B-B14F-4D97-AF65-F5344CB8AC3E}">
        <p14:creationId xmlns:p14="http://schemas.microsoft.com/office/powerpoint/2010/main" val="26411442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81CB24A-ED2B-4D2E-8192-BA86A8EA53F7}" type="datetime1">
              <a:rPr lang="en-US" smtClean="0"/>
              <a:t>9/10/2013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63CF56-3B3E-4CD2-A4EB-B54F244406DE}" type="slidenum">
              <a:rPr lang="en-US" smtClean="0"/>
              <a:t>‹#›</a:t>
            </a:fld>
            <a:endParaRPr lang="en-US"/>
          </a:p>
        </p:txBody>
      </p:sp>
    </p:spTree>
    <p:extLst>
      <p:ext uri="{BB962C8B-B14F-4D97-AF65-F5344CB8AC3E}">
        <p14:creationId xmlns:p14="http://schemas.microsoft.com/office/powerpoint/2010/main" val="35413655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6D3B216-1C40-4BE5-977D-B2C5ABB74FF7}" type="datetime1">
              <a:rPr lang="en-US" smtClean="0"/>
              <a:t>9/10/2013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63CF56-3B3E-4CD2-A4EB-B54F244406DE}" type="slidenum">
              <a:rPr lang="en-US" smtClean="0"/>
              <a:t>‹#›</a:t>
            </a:fld>
            <a:endParaRPr lang="en-US"/>
          </a:p>
        </p:txBody>
      </p:sp>
    </p:spTree>
    <p:extLst>
      <p:ext uri="{BB962C8B-B14F-4D97-AF65-F5344CB8AC3E}">
        <p14:creationId xmlns:p14="http://schemas.microsoft.com/office/powerpoint/2010/main" val="3813767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5D85FDD-C702-4C47-A46A-3430BA11F657}" type="datetime1">
              <a:rPr lang="en-US" smtClean="0"/>
              <a:t>9/10/2013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63CF56-3B3E-4CD2-A4EB-B54F244406DE}" type="slidenum">
              <a:rPr lang="en-US" smtClean="0"/>
              <a:t>‹#›</a:t>
            </a:fld>
            <a:endParaRPr lang="en-US"/>
          </a:p>
        </p:txBody>
      </p:sp>
    </p:spTree>
    <p:extLst>
      <p:ext uri="{BB962C8B-B14F-4D97-AF65-F5344CB8AC3E}">
        <p14:creationId xmlns:p14="http://schemas.microsoft.com/office/powerpoint/2010/main" val="29026792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B452141-788E-4ABA-ACF5-B58D4A54522B}" type="datetime1">
              <a:rPr lang="en-US" smtClean="0"/>
              <a:t>9/10/2013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C63CF56-3B3E-4CD2-A4EB-B54F244406DE}" type="slidenum">
              <a:rPr lang="en-US" smtClean="0"/>
              <a:t>‹#›</a:t>
            </a:fld>
            <a:endParaRPr lang="en-US"/>
          </a:p>
        </p:txBody>
      </p:sp>
    </p:spTree>
    <p:extLst>
      <p:ext uri="{BB962C8B-B14F-4D97-AF65-F5344CB8AC3E}">
        <p14:creationId xmlns:p14="http://schemas.microsoft.com/office/powerpoint/2010/main" val="30513719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43E4992-76E4-475E-94F9-80A0D30BAFCC}" type="datetime1">
              <a:rPr lang="en-US" smtClean="0"/>
              <a:t>9/10/2013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C63CF56-3B3E-4CD2-A4EB-B54F244406DE}" type="slidenum">
              <a:rPr lang="en-US" smtClean="0"/>
              <a:t>‹#›</a:t>
            </a:fld>
            <a:endParaRPr lang="en-US"/>
          </a:p>
        </p:txBody>
      </p:sp>
    </p:spTree>
    <p:extLst>
      <p:ext uri="{BB962C8B-B14F-4D97-AF65-F5344CB8AC3E}">
        <p14:creationId xmlns:p14="http://schemas.microsoft.com/office/powerpoint/2010/main" val="21849227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EE0B988-46BE-4B9F-8DBF-B047A942EC27}" type="datetime1">
              <a:rPr lang="en-US" smtClean="0"/>
              <a:t>9/10/2013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C63CF56-3B3E-4CD2-A4EB-B54F244406DE}" type="slidenum">
              <a:rPr lang="en-US" smtClean="0"/>
              <a:t>‹#›</a:t>
            </a:fld>
            <a:endParaRPr lang="en-US"/>
          </a:p>
        </p:txBody>
      </p:sp>
    </p:spTree>
    <p:extLst>
      <p:ext uri="{BB962C8B-B14F-4D97-AF65-F5344CB8AC3E}">
        <p14:creationId xmlns:p14="http://schemas.microsoft.com/office/powerpoint/2010/main" val="25106152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40B53C9-EB5B-4DEC-BDF3-DCEB83FFA6B8}" type="datetime1">
              <a:rPr lang="en-US" smtClean="0"/>
              <a:t>9/10/2013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63CF56-3B3E-4CD2-A4EB-B54F244406DE}" type="slidenum">
              <a:rPr lang="en-US" smtClean="0"/>
              <a:t>‹#›</a:t>
            </a:fld>
            <a:endParaRPr lang="en-US"/>
          </a:p>
        </p:txBody>
      </p:sp>
    </p:spTree>
    <p:extLst>
      <p:ext uri="{BB962C8B-B14F-4D97-AF65-F5344CB8AC3E}">
        <p14:creationId xmlns:p14="http://schemas.microsoft.com/office/powerpoint/2010/main" val="6634910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92E437-4E49-4BDE-BA7F-0D8CC2DA1065}" type="datetime1">
              <a:rPr lang="en-US" smtClean="0"/>
              <a:t>9/10/2013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63CF56-3B3E-4CD2-A4EB-B54F244406DE}" type="slidenum">
              <a:rPr lang="en-US" smtClean="0"/>
              <a:t>‹#›</a:t>
            </a:fld>
            <a:endParaRPr lang="en-US"/>
          </a:p>
        </p:txBody>
      </p:sp>
    </p:spTree>
    <p:extLst>
      <p:ext uri="{BB962C8B-B14F-4D97-AF65-F5344CB8AC3E}">
        <p14:creationId xmlns:p14="http://schemas.microsoft.com/office/powerpoint/2010/main" val="27582029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964B61C-E529-4A7A-A03A-9244DC9646B1}" type="datetime1">
              <a:rPr lang="en-US" smtClean="0"/>
              <a:t>9/10/2013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63CF56-3B3E-4CD2-A4EB-B54F244406DE}" type="slidenum">
              <a:rPr lang="en-US" smtClean="0"/>
              <a:t>‹#›</a:t>
            </a:fld>
            <a:endParaRPr lang="en-US"/>
          </a:p>
        </p:txBody>
      </p:sp>
    </p:spTree>
    <p:extLst>
      <p:ext uri="{BB962C8B-B14F-4D97-AF65-F5344CB8AC3E}">
        <p14:creationId xmlns:p14="http://schemas.microsoft.com/office/powerpoint/2010/main" val="4519801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EAECC91-53B5-4B40-A795-54AA2FF89A6E}" type="datetime1">
              <a:rPr lang="en-US" smtClean="0"/>
              <a:t>9/10/2013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63CF56-3B3E-4CD2-A4EB-B54F244406DE}" type="slidenum">
              <a:rPr lang="en-US" smtClean="0"/>
              <a:t>‹#›</a:t>
            </a:fld>
            <a:endParaRPr lang="en-US"/>
          </a:p>
        </p:txBody>
      </p:sp>
    </p:spTree>
    <p:extLst>
      <p:ext uri="{BB962C8B-B14F-4D97-AF65-F5344CB8AC3E}">
        <p14:creationId xmlns:p14="http://schemas.microsoft.com/office/powerpoint/2010/main" val="35044513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8488C4"/>
            </a:gs>
            <a:gs pos="53000">
              <a:srgbClr val="D4DEFF"/>
            </a:gs>
            <a:gs pos="83000">
              <a:srgbClr val="D4DEFF"/>
            </a:gs>
            <a:gs pos="100000">
              <a:srgbClr val="96AB94"/>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6217E6-DE37-415F-8A10-6511904F89C9}" type="datetime1">
              <a:rPr lang="en-US" smtClean="0"/>
              <a:t>9/10/2013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63CF56-3B3E-4CD2-A4EB-B54F244406DE}" type="slidenum">
              <a:rPr lang="en-US" smtClean="0"/>
              <a:t>‹#›</a:t>
            </a:fld>
            <a:endParaRPr lang="en-US"/>
          </a:p>
        </p:txBody>
      </p:sp>
    </p:spTree>
    <p:extLst>
      <p:ext uri="{BB962C8B-B14F-4D97-AF65-F5344CB8AC3E}">
        <p14:creationId xmlns:p14="http://schemas.microsoft.com/office/powerpoint/2010/main" val="14065069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smtClean="0"/>
              <a:t>Chapter 1</a:t>
            </a:r>
            <a:br>
              <a:rPr lang="en-US" dirty="0" smtClean="0"/>
            </a:br>
            <a:r>
              <a:rPr lang="en-US" dirty="0" smtClean="0"/>
              <a:t>The Canadian Financial Reporting Environment</a:t>
            </a:r>
            <a:endParaRPr lang="en-US" dirty="0"/>
          </a:p>
        </p:txBody>
      </p:sp>
      <p:sp>
        <p:nvSpPr>
          <p:cNvPr id="3" name="Subtitle 2"/>
          <p:cNvSpPr>
            <a:spLocks noGrp="1"/>
          </p:cNvSpPr>
          <p:nvPr>
            <p:ph type="subTitle" idx="1"/>
          </p:nvPr>
        </p:nvSpPr>
        <p:spPr/>
        <p:txBody>
          <a:bodyPr/>
          <a:lstStyle/>
          <a:p>
            <a:r>
              <a:rPr lang="en-US" dirty="0" smtClean="0"/>
              <a:t>September 11/13, 2013</a:t>
            </a:r>
            <a:endParaRPr lang="en-US" dirty="0"/>
          </a:p>
        </p:txBody>
      </p:sp>
      <p:sp>
        <p:nvSpPr>
          <p:cNvPr id="4" name="Slide Number Placeholder 3"/>
          <p:cNvSpPr>
            <a:spLocks noGrp="1"/>
          </p:cNvSpPr>
          <p:nvPr>
            <p:ph type="sldNum" sz="quarter" idx="12"/>
          </p:nvPr>
        </p:nvSpPr>
        <p:spPr/>
        <p:txBody>
          <a:bodyPr/>
          <a:lstStyle/>
          <a:p>
            <a:fld id="{BC63CF56-3B3E-4CD2-A4EB-B54F244406DE}" type="slidenum">
              <a:rPr lang="en-US" smtClean="0"/>
              <a:t>1</a:t>
            </a:fld>
            <a:endParaRPr lang="en-US"/>
          </a:p>
        </p:txBody>
      </p:sp>
    </p:spTree>
    <p:extLst>
      <p:ext uri="{BB962C8B-B14F-4D97-AF65-F5344CB8AC3E}">
        <p14:creationId xmlns:p14="http://schemas.microsoft.com/office/powerpoint/2010/main" val="33273960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Why do we need financial accounting?</a:t>
            </a:r>
            <a:endParaRPr lang="en-US" dirty="0"/>
          </a:p>
        </p:txBody>
      </p:sp>
      <p:sp>
        <p:nvSpPr>
          <p:cNvPr id="3" name="Content Placeholder 2"/>
          <p:cNvSpPr>
            <a:spLocks noGrp="1"/>
          </p:cNvSpPr>
          <p:nvPr>
            <p:ph idx="1"/>
          </p:nvPr>
        </p:nvSpPr>
        <p:spPr>
          <a:xfrm>
            <a:off x="457200" y="1371600"/>
            <a:ext cx="8229600" cy="4953000"/>
          </a:xfrm>
        </p:spPr>
        <p:txBody>
          <a:bodyPr>
            <a:normAutofit fontScale="85000" lnSpcReduction="20000"/>
          </a:bodyPr>
          <a:lstStyle/>
          <a:p>
            <a:r>
              <a:rPr lang="en-US" dirty="0" smtClean="0">
                <a:solidFill>
                  <a:schemeClr val="accent6">
                    <a:lumMod val="50000"/>
                  </a:schemeClr>
                </a:solidFill>
              </a:rPr>
              <a:t>In Canada, private and public companies rely extensively on debt and/or equity markets to fund their daily operations and future growth. Hence, there arises the need for financial information.</a:t>
            </a:r>
          </a:p>
          <a:p>
            <a:r>
              <a:rPr lang="en-US" dirty="0" smtClean="0">
                <a:solidFill>
                  <a:schemeClr val="accent6">
                    <a:lumMod val="50000"/>
                  </a:schemeClr>
                </a:solidFill>
              </a:rPr>
              <a:t>Other stakeholders may also require information about a company’s financial health: unions, government, suppliers, employees etc.</a:t>
            </a:r>
          </a:p>
          <a:p>
            <a:r>
              <a:rPr lang="en-US" dirty="0" smtClean="0">
                <a:solidFill>
                  <a:schemeClr val="accent6">
                    <a:lumMod val="50000"/>
                  </a:schemeClr>
                </a:solidFill>
              </a:rPr>
              <a:t>Financial information may come from:</a:t>
            </a:r>
          </a:p>
          <a:p>
            <a:pPr lvl="1"/>
            <a:r>
              <a:rPr lang="en-US" dirty="0" smtClean="0">
                <a:solidFill>
                  <a:schemeClr val="accent5">
                    <a:lumMod val="50000"/>
                  </a:schemeClr>
                </a:solidFill>
              </a:rPr>
              <a:t>Annual reports: including Management Discussion and Analysis and Financial Statements</a:t>
            </a:r>
          </a:p>
          <a:p>
            <a:pPr lvl="1"/>
            <a:r>
              <a:rPr lang="en-US" dirty="0" smtClean="0">
                <a:solidFill>
                  <a:schemeClr val="accent5">
                    <a:lumMod val="50000"/>
                  </a:schemeClr>
                </a:solidFill>
              </a:rPr>
              <a:t>Prospectus</a:t>
            </a:r>
          </a:p>
          <a:p>
            <a:pPr lvl="1"/>
            <a:r>
              <a:rPr lang="en-US" dirty="0" smtClean="0">
                <a:solidFill>
                  <a:schemeClr val="accent5">
                    <a:lumMod val="50000"/>
                  </a:schemeClr>
                </a:solidFill>
              </a:rPr>
              <a:t>Press releases: selective information released by management</a:t>
            </a:r>
          </a:p>
          <a:p>
            <a:pPr lvl="1"/>
            <a:r>
              <a:rPr lang="en-US" dirty="0" smtClean="0">
                <a:solidFill>
                  <a:schemeClr val="accent5">
                    <a:lumMod val="50000"/>
                  </a:schemeClr>
                </a:solidFill>
              </a:rPr>
              <a:t>Forecasts and Analysts’ Reports</a:t>
            </a:r>
          </a:p>
        </p:txBody>
      </p:sp>
      <p:sp>
        <p:nvSpPr>
          <p:cNvPr id="4" name="Slide Number Placeholder 3"/>
          <p:cNvSpPr>
            <a:spLocks noGrp="1"/>
          </p:cNvSpPr>
          <p:nvPr>
            <p:ph type="sldNum" sz="quarter" idx="12"/>
          </p:nvPr>
        </p:nvSpPr>
        <p:spPr/>
        <p:txBody>
          <a:bodyPr/>
          <a:lstStyle/>
          <a:p>
            <a:fld id="{BC63CF56-3B3E-4CD2-A4EB-B54F244406DE}" type="slidenum">
              <a:rPr lang="en-US" smtClean="0"/>
              <a:t>2</a:t>
            </a:fld>
            <a:endParaRPr lang="en-US"/>
          </a:p>
        </p:txBody>
      </p:sp>
    </p:spTree>
    <p:extLst>
      <p:ext uri="{BB962C8B-B14F-4D97-AF65-F5344CB8AC3E}">
        <p14:creationId xmlns:p14="http://schemas.microsoft.com/office/powerpoint/2010/main" val="6150800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type="title"/>
          </p:nvPr>
        </p:nvSpPr>
        <p:spPr/>
        <p:txBody>
          <a:bodyPr/>
          <a:lstStyle/>
          <a:p>
            <a:pPr eaLnBrk="1" hangingPunct="1">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smtClean="0"/>
              <a:t>Capital Allocation Process</a:t>
            </a:r>
          </a:p>
        </p:txBody>
      </p:sp>
      <p:graphicFrame>
        <p:nvGraphicFramePr>
          <p:cNvPr id="5" name="Content Placeholder 4"/>
          <p:cNvGraphicFramePr>
            <a:graphicFrameLocks noGrp="1" noChangeAspect="1"/>
          </p:cNvGraphicFramePr>
          <p:nvPr>
            <p:ph idx="1"/>
            <p:extLst>
              <p:ext uri="{D42A27DB-BD31-4B8C-83A1-F6EECF244321}">
                <p14:modId xmlns:p14="http://schemas.microsoft.com/office/powerpoint/2010/main" val="4185886662"/>
              </p:ext>
            </p:extLst>
          </p:nvPr>
        </p:nvGraphicFramePr>
        <p:xfrm>
          <a:off x="468086" y="1828800"/>
          <a:ext cx="8229600" cy="3421752"/>
        </p:xfrm>
        <a:graphic>
          <a:graphicData uri="http://schemas.openxmlformats.org/presentationml/2006/ole">
            <mc:AlternateContent xmlns:mc="http://schemas.openxmlformats.org/markup-compatibility/2006">
              <mc:Choice xmlns:v="urn:schemas-microsoft-com:vml" Requires="v">
                <p:oleObj spid="_x0000_s1049" r:id="rId3" imgW="14518126" imgH="5152381" progId="">
                  <p:embed/>
                </p:oleObj>
              </mc:Choice>
              <mc:Fallback>
                <p:oleObj r:id="rId3" imgW="14518126" imgH="5152381" progId="">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8086" y="1828800"/>
                        <a:ext cx="8229600" cy="3421752"/>
                      </a:xfrm>
                      <a:prstGeom prst="rect">
                        <a:avLst/>
                      </a:prstGeom>
                      <a:noFill/>
                      <a:ln>
                        <a:noFill/>
                      </a:ln>
                      <a:extLst/>
                    </p:spPr>
                  </p:pic>
                </p:oleObj>
              </mc:Fallback>
            </mc:AlternateContent>
          </a:graphicData>
        </a:graphic>
      </p:graphicFrame>
      <p:sp>
        <p:nvSpPr>
          <p:cNvPr id="6" name="TextBox 5"/>
          <p:cNvSpPr txBox="1"/>
          <p:nvPr/>
        </p:nvSpPr>
        <p:spPr>
          <a:xfrm>
            <a:off x="6629400" y="1828800"/>
            <a:ext cx="2133600" cy="369332"/>
          </a:xfrm>
          <a:prstGeom prst="rect">
            <a:avLst/>
          </a:prstGeom>
          <a:solidFill>
            <a:schemeClr val="accent1">
              <a:lumMod val="20000"/>
              <a:lumOff val="80000"/>
              <a:alpha val="50000"/>
            </a:schemeClr>
          </a:solidFill>
          <a:ln>
            <a:solidFill>
              <a:schemeClr val="accent1"/>
            </a:solidFill>
          </a:ln>
          <a:effectLst>
            <a:outerShdw blurRad="50800" dist="38100" dir="10800000" algn="r" rotWithShape="0">
              <a:prstClr val="black">
                <a:alpha val="40000"/>
              </a:prstClr>
            </a:outerShdw>
          </a:effectLst>
        </p:spPr>
        <p:txBody>
          <a:bodyPr wrap="square" rtlCol="0">
            <a:spAutoFit/>
          </a:bodyPr>
          <a:lstStyle/>
          <a:p>
            <a:r>
              <a:rPr lang="en-US" dirty="0" smtClean="0">
                <a:solidFill>
                  <a:srgbClr val="0070C0"/>
                </a:solidFill>
              </a:rPr>
              <a:t>Resource is scarce</a:t>
            </a:r>
            <a:endParaRPr lang="en-US" dirty="0">
              <a:solidFill>
                <a:srgbClr val="0070C0"/>
              </a:solidFill>
            </a:endParaRPr>
          </a:p>
        </p:txBody>
      </p:sp>
      <p:sp>
        <p:nvSpPr>
          <p:cNvPr id="7" name="TextBox 6"/>
          <p:cNvSpPr txBox="1"/>
          <p:nvPr/>
        </p:nvSpPr>
        <p:spPr>
          <a:xfrm>
            <a:off x="457200" y="1828800"/>
            <a:ext cx="2895600" cy="369332"/>
          </a:xfrm>
          <a:prstGeom prst="rect">
            <a:avLst/>
          </a:prstGeom>
          <a:solidFill>
            <a:schemeClr val="accent1">
              <a:lumMod val="20000"/>
              <a:lumOff val="80000"/>
              <a:alpha val="50000"/>
            </a:schemeClr>
          </a:solidFill>
          <a:ln>
            <a:solidFill>
              <a:schemeClr val="accent1"/>
            </a:solidFill>
          </a:ln>
          <a:effectLst>
            <a:outerShdw blurRad="50800" dist="38100" dir="10800000" algn="r" rotWithShape="0">
              <a:prstClr val="black">
                <a:alpha val="40000"/>
              </a:prstClr>
            </a:outerShdw>
          </a:effectLst>
        </p:spPr>
        <p:txBody>
          <a:bodyPr wrap="square" rtlCol="0">
            <a:spAutoFit/>
          </a:bodyPr>
          <a:lstStyle/>
          <a:p>
            <a:r>
              <a:rPr lang="en-US" dirty="0" smtClean="0">
                <a:solidFill>
                  <a:srgbClr val="0070C0"/>
                </a:solidFill>
              </a:rPr>
              <a:t>Possess insider information</a:t>
            </a:r>
            <a:endParaRPr lang="en-US" dirty="0">
              <a:solidFill>
                <a:srgbClr val="0070C0"/>
              </a:solidFill>
            </a:endParaRPr>
          </a:p>
        </p:txBody>
      </p:sp>
      <p:sp>
        <p:nvSpPr>
          <p:cNvPr id="8" name="Down Arrow 7"/>
          <p:cNvSpPr/>
          <p:nvPr/>
        </p:nvSpPr>
        <p:spPr>
          <a:xfrm>
            <a:off x="1371600" y="2263837"/>
            <a:ext cx="76200" cy="4572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Down Arrow 8"/>
          <p:cNvSpPr/>
          <p:nvPr/>
        </p:nvSpPr>
        <p:spPr>
          <a:xfrm>
            <a:off x="7679871" y="2285609"/>
            <a:ext cx="76200" cy="4572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Slide Number Placeholder 1"/>
          <p:cNvSpPr>
            <a:spLocks noGrp="1"/>
          </p:cNvSpPr>
          <p:nvPr>
            <p:ph type="sldNum" sz="quarter" idx="12"/>
          </p:nvPr>
        </p:nvSpPr>
        <p:spPr/>
        <p:txBody>
          <a:bodyPr/>
          <a:lstStyle/>
          <a:p>
            <a:fld id="{BC63CF56-3B3E-4CD2-A4EB-B54F244406DE}" type="slidenum">
              <a:rPr lang="en-US" smtClean="0"/>
              <a:t>3</a:t>
            </a:fld>
            <a:endParaRPr lang="en-US"/>
          </a:p>
        </p:txBody>
      </p:sp>
    </p:spTree>
    <p:extLst>
      <p:ext uri="{BB962C8B-B14F-4D97-AF65-F5344CB8AC3E}">
        <p14:creationId xmlns:p14="http://schemas.microsoft.com/office/powerpoint/2010/main" val="29728646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Information Asymmetry</a:t>
            </a:r>
            <a:endParaRPr lang="en-US" dirty="0"/>
          </a:p>
        </p:txBody>
      </p:sp>
      <p:sp>
        <p:nvSpPr>
          <p:cNvPr id="3" name="Content Placeholder 2"/>
          <p:cNvSpPr>
            <a:spLocks noGrp="1"/>
          </p:cNvSpPr>
          <p:nvPr>
            <p:ph idx="1"/>
          </p:nvPr>
        </p:nvSpPr>
        <p:spPr/>
        <p:txBody>
          <a:bodyPr>
            <a:normAutofit lnSpcReduction="10000"/>
          </a:bodyPr>
          <a:lstStyle/>
          <a:p>
            <a:r>
              <a:rPr lang="en-US" dirty="0" smtClean="0">
                <a:solidFill>
                  <a:schemeClr val="accent6">
                    <a:lumMod val="50000"/>
                  </a:schemeClr>
                </a:solidFill>
              </a:rPr>
              <a:t>If we live in an ideal world where a company’s financial information is known to everyone, there will be no market for financial information. However, we live in a world with </a:t>
            </a:r>
            <a:r>
              <a:rPr lang="en-US" b="1" u="sng" dirty="0" smtClean="0">
                <a:solidFill>
                  <a:srgbClr val="FF0000"/>
                </a:solidFill>
              </a:rPr>
              <a:t>Information Asymmetry</a:t>
            </a:r>
            <a:r>
              <a:rPr lang="en-US" dirty="0" smtClean="0"/>
              <a:t>.</a:t>
            </a:r>
          </a:p>
          <a:p>
            <a:r>
              <a:rPr lang="en-US" dirty="0" smtClean="0">
                <a:solidFill>
                  <a:schemeClr val="accent6">
                    <a:lumMod val="50000"/>
                  </a:schemeClr>
                </a:solidFill>
              </a:rPr>
              <a:t>There are two types of information asymmetry:</a:t>
            </a:r>
          </a:p>
          <a:p>
            <a:pPr lvl="1"/>
            <a:r>
              <a:rPr lang="en-US" dirty="0" smtClean="0">
                <a:solidFill>
                  <a:schemeClr val="accent6">
                    <a:lumMod val="50000"/>
                  </a:schemeClr>
                </a:solidFill>
              </a:rPr>
              <a:t>Adverse Selection</a:t>
            </a:r>
          </a:p>
          <a:p>
            <a:pPr lvl="1"/>
            <a:r>
              <a:rPr lang="en-US" dirty="0" smtClean="0">
                <a:solidFill>
                  <a:schemeClr val="accent6">
                    <a:lumMod val="50000"/>
                  </a:schemeClr>
                </a:solidFill>
              </a:rPr>
              <a:t>Moral Hazard</a:t>
            </a:r>
          </a:p>
          <a:p>
            <a:pPr lvl="1"/>
            <a:endParaRPr lang="en-US" dirty="0"/>
          </a:p>
        </p:txBody>
      </p:sp>
      <p:sp>
        <p:nvSpPr>
          <p:cNvPr id="4" name="Slide Number Placeholder 3"/>
          <p:cNvSpPr>
            <a:spLocks noGrp="1"/>
          </p:cNvSpPr>
          <p:nvPr>
            <p:ph type="sldNum" sz="quarter" idx="12"/>
          </p:nvPr>
        </p:nvSpPr>
        <p:spPr/>
        <p:txBody>
          <a:bodyPr/>
          <a:lstStyle/>
          <a:p>
            <a:fld id="{BC63CF56-3B3E-4CD2-A4EB-B54F244406DE}" type="slidenum">
              <a:rPr lang="en-US" smtClean="0"/>
              <a:t>4</a:t>
            </a:fld>
            <a:endParaRPr lang="en-US"/>
          </a:p>
        </p:txBody>
      </p:sp>
    </p:spTree>
    <p:extLst>
      <p:ext uri="{BB962C8B-B14F-4D97-AF65-F5344CB8AC3E}">
        <p14:creationId xmlns:p14="http://schemas.microsoft.com/office/powerpoint/2010/main" val="33046636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noAutofit/>
          </a:bodyPr>
          <a:lstStyle/>
          <a:p>
            <a:r>
              <a:rPr lang="en-US" sz="3600" dirty="0" smtClean="0"/>
              <a:t>Adverse Selection in Financial Reporting and Capital Markets</a:t>
            </a:r>
            <a:endParaRPr lang="en-US" sz="3600" dirty="0"/>
          </a:p>
        </p:txBody>
      </p:sp>
      <p:sp>
        <p:nvSpPr>
          <p:cNvPr id="3" name="Content Placeholder 2"/>
          <p:cNvSpPr>
            <a:spLocks noGrp="1"/>
          </p:cNvSpPr>
          <p:nvPr>
            <p:ph idx="1"/>
          </p:nvPr>
        </p:nvSpPr>
        <p:spPr>
          <a:xfrm>
            <a:off x="457200" y="1295400"/>
            <a:ext cx="8229600" cy="4525963"/>
          </a:xfrm>
        </p:spPr>
        <p:txBody>
          <a:bodyPr>
            <a:noAutofit/>
          </a:bodyPr>
          <a:lstStyle/>
          <a:p>
            <a:r>
              <a:rPr lang="en-US" sz="2400" dirty="0" smtClean="0">
                <a:solidFill>
                  <a:schemeClr val="accent6">
                    <a:lumMod val="50000"/>
                  </a:schemeClr>
                </a:solidFill>
              </a:rPr>
              <a:t>Absence of regulations, firms choose to disclose information to the market that varies in form, detail, and content.</a:t>
            </a:r>
          </a:p>
          <a:p>
            <a:r>
              <a:rPr lang="en-US" sz="2400" dirty="0" smtClean="0">
                <a:solidFill>
                  <a:schemeClr val="accent6">
                    <a:lumMod val="50000"/>
                  </a:schemeClr>
                </a:solidFill>
              </a:rPr>
              <a:t>Firms may choose to disclose less information:</a:t>
            </a:r>
          </a:p>
          <a:p>
            <a:pPr lvl="1"/>
            <a:r>
              <a:rPr lang="en-US" sz="2200" dirty="0" smtClean="0">
                <a:solidFill>
                  <a:schemeClr val="accent5">
                    <a:lumMod val="50000"/>
                  </a:schemeClr>
                </a:solidFill>
              </a:rPr>
              <a:t>Afraid of releasing information that will benefit competitors</a:t>
            </a:r>
          </a:p>
          <a:p>
            <a:pPr lvl="1"/>
            <a:r>
              <a:rPr lang="en-US" sz="2200" dirty="0" smtClean="0">
                <a:solidFill>
                  <a:schemeClr val="accent5">
                    <a:lumMod val="50000"/>
                  </a:schemeClr>
                </a:solidFill>
              </a:rPr>
              <a:t>Afraid of releasing bad news that will affect the company in a negative way.</a:t>
            </a:r>
          </a:p>
          <a:p>
            <a:r>
              <a:rPr lang="en-US" sz="2400" dirty="0" smtClean="0">
                <a:solidFill>
                  <a:schemeClr val="accent6">
                    <a:lumMod val="50000"/>
                  </a:schemeClr>
                </a:solidFill>
              </a:rPr>
              <a:t>There are two effects:</a:t>
            </a:r>
          </a:p>
          <a:p>
            <a:pPr lvl="1"/>
            <a:r>
              <a:rPr lang="en-US" sz="2200" dirty="0" smtClean="0">
                <a:solidFill>
                  <a:schemeClr val="accent5">
                    <a:lumMod val="50000"/>
                  </a:schemeClr>
                </a:solidFill>
              </a:rPr>
              <a:t>Investors are unable to distinguish between good firms from bad firms and may stay away from investing in the market.</a:t>
            </a:r>
          </a:p>
          <a:p>
            <a:pPr lvl="1"/>
            <a:r>
              <a:rPr lang="en-US" sz="2200" dirty="0" smtClean="0">
                <a:solidFill>
                  <a:schemeClr val="accent5">
                    <a:lumMod val="50000"/>
                  </a:schemeClr>
                </a:solidFill>
              </a:rPr>
              <a:t>Bad firms are more likely to seek capital from the market because they are treated the same as the good firms; whereas good firms are less likely to seek capital from the market for the same reason</a:t>
            </a:r>
            <a:r>
              <a:rPr lang="en-US" sz="2400" dirty="0" smtClean="0">
                <a:solidFill>
                  <a:schemeClr val="accent5">
                    <a:lumMod val="50000"/>
                  </a:schemeClr>
                </a:solidFill>
              </a:rPr>
              <a:t>.</a:t>
            </a:r>
            <a:endParaRPr lang="en-US" sz="2400" dirty="0">
              <a:solidFill>
                <a:schemeClr val="accent5">
                  <a:lumMod val="50000"/>
                </a:schemeClr>
              </a:solidFill>
            </a:endParaRPr>
          </a:p>
        </p:txBody>
      </p:sp>
      <p:sp>
        <p:nvSpPr>
          <p:cNvPr id="4" name="Slide Number Placeholder 3"/>
          <p:cNvSpPr>
            <a:spLocks noGrp="1"/>
          </p:cNvSpPr>
          <p:nvPr>
            <p:ph type="sldNum" sz="quarter" idx="12"/>
          </p:nvPr>
        </p:nvSpPr>
        <p:spPr/>
        <p:txBody>
          <a:bodyPr/>
          <a:lstStyle/>
          <a:p>
            <a:fld id="{BC63CF56-3B3E-4CD2-A4EB-B54F244406DE}" type="slidenum">
              <a:rPr lang="en-US" smtClean="0"/>
              <a:t>5</a:t>
            </a:fld>
            <a:endParaRPr lang="en-US"/>
          </a:p>
        </p:txBody>
      </p:sp>
    </p:spTree>
    <p:extLst>
      <p:ext uri="{BB962C8B-B14F-4D97-AF65-F5344CB8AC3E}">
        <p14:creationId xmlns:p14="http://schemas.microsoft.com/office/powerpoint/2010/main" val="11884574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a:t>
            </a:r>
            <a:endParaRPr lang="en-US" dirty="0"/>
          </a:p>
        </p:txBody>
      </p:sp>
      <p:sp>
        <p:nvSpPr>
          <p:cNvPr id="3" name="Content Placeholder 2"/>
          <p:cNvSpPr>
            <a:spLocks noGrp="1"/>
          </p:cNvSpPr>
          <p:nvPr>
            <p:ph idx="1"/>
          </p:nvPr>
        </p:nvSpPr>
        <p:spPr>
          <a:xfrm>
            <a:off x="457200" y="1295400"/>
            <a:ext cx="8229600" cy="4830763"/>
          </a:xfrm>
        </p:spPr>
        <p:txBody>
          <a:bodyPr>
            <a:normAutofit fontScale="77500" lnSpcReduction="20000"/>
          </a:bodyPr>
          <a:lstStyle/>
          <a:p>
            <a:pPr marL="0" indent="0">
              <a:buNone/>
            </a:pPr>
            <a:r>
              <a:rPr lang="en-US" dirty="0" smtClean="0">
                <a:solidFill>
                  <a:schemeClr val="accent6">
                    <a:lumMod val="50000"/>
                  </a:schemeClr>
                </a:solidFill>
              </a:rPr>
              <a:t>Innovate Inc. and Copycat Inc. are two software companies. In 2013, they both spent $300,000 in research and development on new software. Innovate Inc. is ready to sell the product early 2014, whereas Copycat Inc. is still in the early research phase. Assume that there are no rules on how research and development spending be recorded, and both companies have recorded the $300,000 as assets. No other information is available to investors on the new software.</a:t>
            </a:r>
          </a:p>
          <a:p>
            <a:pPr marL="514350" indent="-514350">
              <a:buFont typeface="+mj-lt"/>
              <a:buAutoNum type="arabicPeriod"/>
            </a:pPr>
            <a:r>
              <a:rPr lang="en-US" dirty="0" smtClean="0">
                <a:solidFill>
                  <a:schemeClr val="accent6">
                    <a:lumMod val="50000"/>
                  </a:schemeClr>
                </a:solidFill>
              </a:rPr>
              <a:t>How do investors evaluate the future performance of these two companies?</a:t>
            </a:r>
          </a:p>
          <a:p>
            <a:pPr marL="514350" indent="-514350">
              <a:buFont typeface="+mj-lt"/>
              <a:buAutoNum type="arabicPeriod"/>
            </a:pPr>
            <a:r>
              <a:rPr lang="en-US" dirty="0" smtClean="0">
                <a:solidFill>
                  <a:schemeClr val="accent6">
                    <a:lumMod val="50000"/>
                  </a:schemeClr>
                </a:solidFill>
              </a:rPr>
              <a:t>If both companies seek capital from the equity market, who will be able to raise more money?</a:t>
            </a:r>
          </a:p>
          <a:p>
            <a:pPr marL="514350" indent="-514350">
              <a:buFont typeface="+mj-lt"/>
              <a:buAutoNum type="arabicPeriod"/>
            </a:pPr>
            <a:r>
              <a:rPr lang="en-US" dirty="0" smtClean="0">
                <a:solidFill>
                  <a:schemeClr val="accent6">
                    <a:lumMod val="50000"/>
                  </a:schemeClr>
                </a:solidFill>
              </a:rPr>
              <a:t>How can accounting rules help investors to distinguish the quality between these two companies?</a:t>
            </a:r>
            <a:endParaRPr lang="en-US" dirty="0">
              <a:solidFill>
                <a:schemeClr val="accent6">
                  <a:lumMod val="50000"/>
                </a:schemeClr>
              </a:solidFill>
            </a:endParaRPr>
          </a:p>
        </p:txBody>
      </p:sp>
      <p:sp>
        <p:nvSpPr>
          <p:cNvPr id="4" name="Slide Number Placeholder 3"/>
          <p:cNvSpPr>
            <a:spLocks noGrp="1"/>
          </p:cNvSpPr>
          <p:nvPr>
            <p:ph type="sldNum" sz="quarter" idx="12"/>
          </p:nvPr>
        </p:nvSpPr>
        <p:spPr/>
        <p:txBody>
          <a:bodyPr/>
          <a:lstStyle/>
          <a:p>
            <a:fld id="{BC63CF56-3B3E-4CD2-A4EB-B54F244406DE}" type="slidenum">
              <a:rPr lang="en-US" smtClean="0"/>
              <a:t>6</a:t>
            </a:fld>
            <a:endParaRPr lang="en-US"/>
          </a:p>
        </p:txBody>
      </p:sp>
    </p:spTree>
    <p:extLst>
      <p:ext uri="{BB962C8B-B14F-4D97-AF65-F5344CB8AC3E}">
        <p14:creationId xmlns:p14="http://schemas.microsoft.com/office/powerpoint/2010/main" val="10278790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Moral Hazard in Financial Reporting and Capital Markets</a:t>
            </a:r>
            <a:endParaRPr lang="en-US" dirty="0"/>
          </a:p>
        </p:txBody>
      </p:sp>
      <p:sp>
        <p:nvSpPr>
          <p:cNvPr id="3" name="Content Placeholder 2"/>
          <p:cNvSpPr>
            <a:spLocks noGrp="1"/>
          </p:cNvSpPr>
          <p:nvPr>
            <p:ph idx="1"/>
          </p:nvPr>
        </p:nvSpPr>
        <p:spPr/>
        <p:txBody>
          <a:bodyPr>
            <a:normAutofit fontScale="92500"/>
          </a:bodyPr>
          <a:lstStyle/>
          <a:p>
            <a:r>
              <a:rPr lang="en-US" dirty="0" smtClean="0">
                <a:solidFill>
                  <a:schemeClr val="accent6">
                    <a:lumMod val="50000"/>
                  </a:schemeClr>
                </a:solidFill>
              </a:rPr>
              <a:t>Managers are hired to maximize shareholders’ wealth by efficiently and effectively using the firms’ resources.</a:t>
            </a:r>
          </a:p>
          <a:p>
            <a:r>
              <a:rPr lang="en-US" dirty="0" smtClean="0">
                <a:solidFill>
                  <a:schemeClr val="accent6">
                    <a:lumMod val="50000"/>
                  </a:schemeClr>
                </a:solidFill>
              </a:rPr>
              <a:t>Financial reporting serves as a monitoring device of manager performance, especially when ownership is disperse.</a:t>
            </a:r>
          </a:p>
          <a:p>
            <a:r>
              <a:rPr lang="en-US" dirty="0" smtClean="0">
                <a:solidFill>
                  <a:schemeClr val="accent6">
                    <a:lumMod val="50000"/>
                  </a:schemeClr>
                </a:solidFill>
              </a:rPr>
              <a:t>Absence of  regulations, managers can introduce bias in financial reporting, i.e. inflate net income and/or net assets to achieve personal gains.</a:t>
            </a:r>
            <a:endParaRPr lang="en-US" dirty="0">
              <a:solidFill>
                <a:schemeClr val="accent6">
                  <a:lumMod val="50000"/>
                </a:schemeClr>
              </a:solidFill>
            </a:endParaRPr>
          </a:p>
        </p:txBody>
      </p:sp>
      <p:sp>
        <p:nvSpPr>
          <p:cNvPr id="4" name="Slide Number Placeholder 3"/>
          <p:cNvSpPr>
            <a:spLocks noGrp="1"/>
          </p:cNvSpPr>
          <p:nvPr>
            <p:ph type="sldNum" sz="quarter" idx="12"/>
          </p:nvPr>
        </p:nvSpPr>
        <p:spPr/>
        <p:txBody>
          <a:bodyPr/>
          <a:lstStyle/>
          <a:p>
            <a:fld id="{BC63CF56-3B3E-4CD2-A4EB-B54F244406DE}" type="slidenum">
              <a:rPr lang="en-US" smtClean="0"/>
              <a:t>7</a:t>
            </a:fld>
            <a:endParaRPr lang="en-US"/>
          </a:p>
        </p:txBody>
      </p:sp>
    </p:spTree>
    <p:extLst>
      <p:ext uri="{BB962C8B-B14F-4D97-AF65-F5344CB8AC3E}">
        <p14:creationId xmlns:p14="http://schemas.microsoft.com/office/powerpoint/2010/main" val="9172790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Motivations for Management Bias</a:t>
            </a:r>
            <a:endParaRPr lang="en-US" dirty="0"/>
          </a:p>
        </p:txBody>
      </p:sp>
      <p:sp>
        <p:nvSpPr>
          <p:cNvPr id="3" name="Content Placeholder 2"/>
          <p:cNvSpPr>
            <a:spLocks noGrp="1"/>
          </p:cNvSpPr>
          <p:nvPr>
            <p:ph idx="1"/>
          </p:nvPr>
        </p:nvSpPr>
        <p:spPr/>
        <p:txBody>
          <a:bodyPr/>
          <a:lstStyle/>
          <a:p>
            <a:r>
              <a:rPr lang="en-US" dirty="0" smtClean="0">
                <a:solidFill>
                  <a:schemeClr val="accent6">
                    <a:lumMod val="50000"/>
                  </a:schemeClr>
                </a:solidFill>
              </a:rPr>
              <a:t>Evaluation of management performance</a:t>
            </a:r>
          </a:p>
          <a:p>
            <a:r>
              <a:rPr lang="en-US" dirty="0" smtClean="0">
                <a:solidFill>
                  <a:schemeClr val="accent6">
                    <a:lumMod val="50000"/>
                  </a:schemeClr>
                </a:solidFill>
              </a:rPr>
              <a:t>Compensation structures</a:t>
            </a:r>
          </a:p>
          <a:p>
            <a:r>
              <a:rPr lang="en-US" dirty="0" smtClean="0">
                <a:solidFill>
                  <a:schemeClr val="accent6">
                    <a:lumMod val="50000"/>
                  </a:schemeClr>
                </a:solidFill>
              </a:rPr>
              <a:t>Access to capital markets and meeting financial analysts’ expectations</a:t>
            </a:r>
          </a:p>
          <a:p>
            <a:r>
              <a:rPr lang="en-US" dirty="0" smtClean="0">
                <a:solidFill>
                  <a:schemeClr val="accent6">
                    <a:lumMod val="50000"/>
                  </a:schemeClr>
                </a:solidFill>
              </a:rPr>
              <a:t>Contractual obligations, e.g. debt covenants</a:t>
            </a:r>
            <a:endParaRPr lang="en-US" dirty="0">
              <a:solidFill>
                <a:schemeClr val="accent6">
                  <a:lumMod val="50000"/>
                </a:schemeClr>
              </a:solidFill>
            </a:endParaRPr>
          </a:p>
        </p:txBody>
      </p:sp>
      <p:sp>
        <p:nvSpPr>
          <p:cNvPr id="4" name="Slide Number Placeholder 3"/>
          <p:cNvSpPr>
            <a:spLocks noGrp="1"/>
          </p:cNvSpPr>
          <p:nvPr>
            <p:ph type="sldNum" sz="quarter" idx="12"/>
          </p:nvPr>
        </p:nvSpPr>
        <p:spPr/>
        <p:txBody>
          <a:bodyPr/>
          <a:lstStyle/>
          <a:p>
            <a:fld id="{BC63CF56-3B3E-4CD2-A4EB-B54F244406DE}" type="slidenum">
              <a:rPr lang="en-US" smtClean="0"/>
              <a:t>8</a:t>
            </a:fld>
            <a:endParaRPr lang="en-US"/>
          </a:p>
        </p:txBody>
      </p:sp>
    </p:spTree>
    <p:extLst>
      <p:ext uri="{BB962C8B-B14F-4D97-AF65-F5344CB8AC3E}">
        <p14:creationId xmlns:p14="http://schemas.microsoft.com/office/powerpoint/2010/main" val="14591623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Financial Engineering</a:t>
            </a:r>
            <a:endParaRPr lang="en-US" dirty="0"/>
          </a:p>
        </p:txBody>
      </p:sp>
      <p:graphicFrame>
        <p:nvGraphicFramePr>
          <p:cNvPr id="4" name="Object 3"/>
          <p:cNvGraphicFramePr>
            <a:graphicFrameLocks noChangeAspect="1"/>
          </p:cNvGraphicFramePr>
          <p:nvPr/>
        </p:nvGraphicFramePr>
        <p:xfrm>
          <a:off x="609600" y="1828800"/>
          <a:ext cx="7924800" cy="4191000"/>
        </p:xfrm>
        <a:graphic>
          <a:graphicData uri="http://schemas.openxmlformats.org/presentationml/2006/ole">
            <mc:AlternateContent xmlns:mc="http://schemas.openxmlformats.org/markup-compatibility/2006">
              <mc:Choice xmlns:v="urn:schemas-microsoft-com:vml" Requires="v">
                <p:oleObj spid="_x0000_s2056" r:id="rId3" imgW="14219048" imgH="5057143" progId="">
                  <p:embed/>
                </p:oleObj>
              </mc:Choice>
              <mc:Fallback>
                <p:oleObj r:id="rId3" imgW="14219048" imgH="5057143" progId="">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 y="1828800"/>
                        <a:ext cx="7924800" cy="4191000"/>
                      </a:xfrm>
                      <a:prstGeom prst="rect">
                        <a:avLst/>
                      </a:prstGeom>
                      <a:noFill/>
                      <a:ln>
                        <a:noFill/>
                      </a:ln>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 name="Slide Number Placeholder 2"/>
          <p:cNvSpPr>
            <a:spLocks noGrp="1"/>
          </p:cNvSpPr>
          <p:nvPr>
            <p:ph type="sldNum" sz="quarter" idx="12"/>
          </p:nvPr>
        </p:nvSpPr>
        <p:spPr/>
        <p:txBody>
          <a:bodyPr/>
          <a:lstStyle/>
          <a:p>
            <a:fld id="{BC63CF56-3B3E-4CD2-A4EB-B54F244406DE}" type="slidenum">
              <a:rPr lang="en-US" smtClean="0"/>
              <a:t>9</a:t>
            </a:fld>
            <a:endParaRPr lang="en-US"/>
          </a:p>
        </p:txBody>
      </p:sp>
    </p:spTree>
    <p:extLst>
      <p:ext uri="{BB962C8B-B14F-4D97-AF65-F5344CB8AC3E}">
        <p14:creationId xmlns:p14="http://schemas.microsoft.com/office/powerpoint/2010/main" val="33203504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 1-3</a:t>
            </a:r>
            <a:endParaRPr lang="en-US" dirty="0"/>
          </a:p>
        </p:txBody>
      </p:sp>
      <p:sp>
        <p:nvSpPr>
          <p:cNvPr id="3" name="Content Placeholder 2"/>
          <p:cNvSpPr>
            <a:spLocks noGrp="1"/>
          </p:cNvSpPr>
          <p:nvPr>
            <p:ph idx="1"/>
          </p:nvPr>
        </p:nvSpPr>
        <p:spPr>
          <a:xfrm>
            <a:off x="457200" y="1371600"/>
            <a:ext cx="8229600" cy="5029200"/>
          </a:xfrm>
        </p:spPr>
        <p:txBody>
          <a:bodyPr>
            <a:noAutofit/>
          </a:bodyPr>
          <a:lstStyle/>
          <a:p>
            <a:pPr marL="0" indent="0">
              <a:buNone/>
            </a:pPr>
            <a:r>
              <a:rPr lang="en-US" sz="2400" dirty="0" smtClean="0">
                <a:solidFill>
                  <a:schemeClr val="accent6">
                    <a:lumMod val="50000"/>
                  </a:schemeClr>
                </a:solidFill>
              </a:rPr>
              <a:t>The national credit rating agency downgraded the credit rating of Grand Limited by 2 levels from BB to B+. The credit rating agency was concerned about the company’s ability to refinance portions of its debt. Both BB and B+ are considered “junk” bonds and are below the BBB category, which is the lowest grade that many pension and mutual funds are allowed to hold.</a:t>
            </a:r>
          </a:p>
          <a:p>
            <a:pPr marL="0" indent="0">
              <a:buNone/>
            </a:pPr>
            <a:r>
              <a:rPr lang="en-US" sz="2400" dirty="0" smtClean="0">
                <a:solidFill>
                  <a:schemeClr val="accent6">
                    <a:lumMod val="50000"/>
                  </a:schemeClr>
                </a:solidFill>
              </a:rPr>
              <a:t>Financial statement analysts said that the company’s financial profile had weakened due to tight covenants and resulting cash flow restrictions.</a:t>
            </a:r>
          </a:p>
          <a:p>
            <a:pPr marL="0" indent="0">
              <a:buNone/>
            </a:pPr>
            <a:endParaRPr lang="en-US" sz="2400" dirty="0"/>
          </a:p>
          <a:p>
            <a:pPr marL="0" indent="0">
              <a:buNone/>
            </a:pPr>
            <a:r>
              <a:rPr lang="en-US" sz="2400" dirty="0" smtClean="0">
                <a:solidFill>
                  <a:srgbClr val="FF0000"/>
                </a:solidFill>
              </a:rPr>
              <a:t>Who are the stakeholders from Grand Limited’s perspective and what bias Grand might have when it issues its financial statements?</a:t>
            </a:r>
            <a:endParaRPr lang="en-US" sz="2400" dirty="0">
              <a:solidFill>
                <a:srgbClr val="FF0000"/>
              </a:solidFill>
            </a:endParaRPr>
          </a:p>
        </p:txBody>
      </p:sp>
      <p:sp>
        <p:nvSpPr>
          <p:cNvPr id="4" name="Slide Number Placeholder 3"/>
          <p:cNvSpPr>
            <a:spLocks noGrp="1"/>
          </p:cNvSpPr>
          <p:nvPr>
            <p:ph type="sldNum" sz="quarter" idx="12"/>
          </p:nvPr>
        </p:nvSpPr>
        <p:spPr/>
        <p:txBody>
          <a:bodyPr/>
          <a:lstStyle/>
          <a:p>
            <a:fld id="{BC63CF56-3B3E-4CD2-A4EB-B54F244406DE}" type="slidenum">
              <a:rPr lang="en-US" smtClean="0"/>
              <a:t>10</a:t>
            </a:fld>
            <a:endParaRPr lang="en-US"/>
          </a:p>
        </p:txBody>
      </p:sp>
    </p:spTree>
    <p:extLst>
      <p:ext uri="{BB962C8B-B14F-4D97-AF65-F5344CB8AC3E}">
        <p14:creationId xmlns:p14="http://schemas.microsoft.com/office/powerpoint/2010/main" val="1846062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Objective of Financial Reporting</a:t>
            </a:r>
            <a:endParaRPr lang="en-US" dirty="0"/>
          </a:p>
        </p:txBody>
      </p:sp>
      <p:sp>
        <p:nvSpPr>
          <p:cNvPr id="3" name="Content Placeholder 2"/>
          <p:cNvSpPr>
            <a:spLocks noGrp="1"/>
          </p:cNvSpPr>
          <p:nvPr>
            <p:ph idx="1"/>
          </p:nvPr>
        </p:nvSpPr>
        <p:spPr/>
        <p:txBody>
          <a:bodyPr/>
          <a:lstStyle/>
          <a:p>
            <a:r>
              <a:rPr lang="en-US" dirty="0" smtClean="0">
                <a:solidFill>
                  <a:schemeClr val="accent6">
                    <a:lumMod val="50000"/>
                  </a:schemeClr>
                </a:solidFill>
              </a:rPr>
              <a:t>Reduce information asymmetry by providing financial information about the reporting entity that is useful to present and potential equity investors, lenders, and other creditors in making decisions about providing resources to the entity (IFRS Conceptual Framework OB2)</a:t>
            </a:r>
          </a:p>
        </p:txBody>
      </p:sp>
      <p:sp>
        <p:nvSpPr>
          <p:cNvPr id="4" name="Slide Number Placeholder 3"/>
          <p:cNvSpPr>
            <a:spLocks noGrp="1"/>
          </p:cNvSpPr>
          <p:nvPr>
            <p:ph type="sldNum" sz="quarter" idx="12"/>
          </p:nvPr>
        </p:nvSpPr>
        <p:spPr/>
        <p:txBody>
          <a:bodyPr/>
          <a:lstStyle/>
          <a:p>
            <a:fld id="{BC63CF56-3B3E-4CD2-A4EB-B54F244406DE}" type="slidenum">
              <a:rPr lang="en-US" smtClean="0"/>
              <a:t>11</a:t>
            </a:fld>
            <a:endParaRPr lang="en-US"/>
          </a:p>
        </p:txBody>
      </p:sp>
    </p:spTree>
    <p:extLst>
      <p:ext uri="{BB962C8B-B14F-4D97-AF65-F5344CB8AC3E}">
        <p14:creationId xmlns:p14="http://schemas.microsoft.com/office/powerpoint/2010/main" val="9546255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What is considered “Useful” information?</a:t>
            </a:r>
            <a:endParaRPr lang="en-US" dirty="0"/>
          </a:p>
        </p:txBody>
      </p:sp>
      <p:sp>
        <p:nvSpPr>
          <p:cNvPr id="3" name="Content Placeholder 2"/>
          <p:cNvSpPr>
            <a:spLocks noGrp="1"/>
          </p:cNvSpPr>
          <p:nvPr>
            <p:ph idx="1"/>
          </p:nvPr>
        </p:nvSpPr>
        <p:spPr/>
        <p:txBody>
          <a:bodyPr>
            <a:normAutofit lnSpcReduction="10000"/>
          </a:bodyPr>
          <a:lstStyle/>
          <a:p>
            <a:r>
              <a:rPr lang="en-US" dirty="0" smtClean="0">
                <a:solidFill>
                  <a:schemeClr val="accent6">
                    <a:lumMod val="50000"/>
                  </a:schemeClr>
                </a:solidFill>
              </a:rPr>
              <a:t>Investors need information about the </a:t>
            </a:r>
            <a:r>
              <a:rPr lang="en-US" u="sng" dirty="0" smtClean="0">
                <a:solidFill>
                  <a:srgbClr val="FF0000"/>
                </a:solidFill>
              </a:rPr>
              <a:t>returns</a:t>
            </a:r>
            <a:r>
              <a:rPr lang="en-US" dirty="0" smtClean="0">
                <a:solidFill>
                  <a:schemeClr val="accent6">
                    <a:lumMod val="50000"/>
                  </a:schemeClr>
                </a:solidFill>
              </a:rPr>
              <a:t> (including dividends) of their investment and creditors need information about the entity’s </a:t>
            </a:r>
            <a:r>
              <a:rPr lang="en-US" u="sng" dirty="0" smtClean="0">
                <a:solidFill>
                  <a:srgbClr val="FF0000"/>
                </a:solidFill>
              </a:rPr>
              <a:t>ability to repay interest and principal</a:t>
            </a:r>
            <a:r>
              <a:rPr lang="en-US" dirty="0" smtClean="0">
                <a:solidFill>
                  <a:schemeClr val="accent6">
                    <a:lumMod val="50000"/>
                  </a:schemeClr>
                </a:solidFill>
              </a:rPr>
              <a:t>.</a:t>
            </a:r>
          </a:p>
          <a:p>
            <a:r>
              <a:rPr lang="en-US" dirty="0" smtClean="0">
                <a:solidFill>
                  <a:schemeClr val="accent6">
                    <a:lumMod val="50000"/>
                  </a:schemeClr>
                </a:solidFill>
              </a:rPr>
              <a:t>Therefore information is useful if it can help investors and creditors to assess the </a:t>
            </a:r>
            <a:r>
              <a:rPr lang="en-US" u="sng" dirty="0" smtClean="0">
                <a:solidFill>
                  <a:srgbClr val="FF0000"/>
                </a:solidFill>
              </a:rPr>
              <a:t>amount, timing and uncertainty of future net cash flows</a:t>
            </a:r>
            <a:r>
              <a:rPr lang="en-US" dirty="0" smtClean="0">
                <a:solidFill>
                  <a:schemeClr val="accent6">
                    <a:lumMod val="50000"/>
                  </a:schemeClr>
                </a:solidFill>
              </a:rPr>
              <a:t> to entity (IFRS Conceptual Framework OB3)</a:t>
            </a:r>
            <a:endParaRPr lang="en-US" dirty="0">
              <a:solidFill>
                <a:schemeClr val="accent6">
                  <a:lumMod val="50000"/>
                </a:schemeClr>
              </a:solidFill>
            </a:endParaRPr>
          </a:p>
        </p:txBody>
      </p:sp>
      <p:sp>
        <p:nvSpPr>
          <p:cNvPr id="4" name="Slide Number Placeholder 3"/>
          <p:cNvSpPr>
            <a:spLocks noGrp="1"/>
          </p:cNvSpPr>
          <p:nvPr>
            <p:ph type="sldNum" sz="quarter" idx="12"/>
          </p:nvPr>
        </p:nvSpPr>
        <p:spPr/>
        <p:txBody>
          <a:bodyPr/>
          <a:lstStyle/>
          <a:p>
            <a:fld id="{BC63CF56-3B3E-4CD2-A4EB-B54F244406DE}" type="slidenum">
              <a:rPr lang="en-US" smtClean="0"/>
              <a:t>12</a:t>
            </a:fld>
            <a:endParaRPr lang="en-US"/>
          </a:p>
        </p:txBody>
      </p:sp>
    </p:spTree>
    <p:extLst>
      <p:ext uri="{BB962C8B-B14F-4D97-AF65-F5344CB8AC3E}">
        <p14:creationId xmlns:p14="http://schemas.microsoft.com/office/powerpoint/2010/main" val="13650509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Cash vs. Accrual Accounting</a:t>
            </a:r>
            <a:endParaRPr lang="en-US" dirty="0"/>
          </a:p>
        </p:txBody>
      </p:sp>
      <p:sp>
        <p:nvSpPr>
          <p:cNvPr id="3" name="Content Placeholder 2"/>
          <p:cNvSpPr>
            <a:spLocks noGrp="1"/>
          </p:cNvSpPr>
          <p:nvPr>
            <p:ph idx="1"/>
          </p:nvPr>
        </p:nvSpPr>
        <p:spPr/>
        <p:txBody>
          <a:bodyPr>
            <a:normAutofit fontScale="77500" lnSpcReduction="20000"/>
          </a:bodyPr>
          <a:lstStyle/>
          <a:p>
            <a:r>
              <a:rPr lang="en-US" dirty="0" smtClean="0">
                <a:solidFill>
                  <a:schemeClr val="accent6">
                    <a:lumMod val="50000"/>
                  </a:schemeClr>
                </a:solidFill>
              </a:rPr>
              <a:t>Assessing cash flow prospects does not mean that </a:t>
            </a:r>
            <a:r>
              <a:rPr lang="en-US" dirty="0" smtClean="0">
                <a:solidFill>
                  <a:srgbClr val="FF0000"/>
                </a:solidFill>
              </a:rPr>
              <a:t>cash basis</a:t>
            </a:r>
            <a:r>
              <a:rPr lang="en-US" dirty="0" smtClean="0"/>
              <a:t> </a:t>
            </a:r>
            <a:r>
              <a:rPr lang="en-US" dirty="0" smtClean="0">
                <a:solidFill>
                  <a:schemeClr val="accent6">
                    <a:lumMod val="50000"/>
                  </a:schemeClr>
                </a:solidFill>
              </a:rPr>
              <a:t>accounting is preferred over </a:t>
            </a:r>
            <a:r>
              <a:rPr lang="en-US" dirty="0" smtClean="0">
                <a:solidFill>
                  <a:srgbClr val="FF0000"/>
                </a:solidFill>
              </a:rPr>
              <a:t>accrual accounting</a:t>
            </a:r>
            <a:r>
              <a:rPr lang="en-US" dirty="0" smtClean="0"/>
              <a:t>.</a:t>
            </a:r>
          </a:p>
          <a:p>
            <a:r>
              <a:rPr lang="en-US" dirty="0" smtClean="0">
                <a:solidFill>
                  <a:schemeClr val="accent6">
                    <a:lumMod val="50000"/>
                  </a:schemeClr>
                </a:solidFill>
              </a:rPr>
              <a:t>Example #1: Selling goods on credit gives rise to </a:t>
            </a:r>
            <a:r>
              <a:rPr lang="en-US" dirty="0" smtClean="0">
                <a:solidFill>
                  <a:srgbClr val="FF0000"/>
                </a:solidFill>
              </a:rPr>
              <a:t>Accounts Receivable </a:t>
            </a:r>
            <a:r>
              <a:rPr lang="en-US" dirty="0" smtClean="0">
                <a:solidFill>
                  <a:schemeClr val="accent6">
                    <a:lumMod val="50000"/>
                  </a:schemeClr>
                </a:solidFill>
              </a:rPr>
              <a:t>(A/R) and will not be reported as an asset under cash basis accounting. However, A/R represents an economic resource that can be converted into future cash inflow to the entity. Hence, it is useful to report it as an asset in the financial statements.</a:t>
            </a:r>
          </a:p>
          <a:p>
            <a:r>
              <a:rPr lang="en-US" dirty="0" smtClean="0">
                <a:solidFill>
                  <a:schemeClr val="accent6">
                    <a:lumMod val="50000"/>
                  </a:schemeClr>
                </a:solidFill>
              </a:rPr>
              <a:t>Example #2: Purchasing supplies on account gives rise to </a:t>
            </a:r>
            <a:r>
              <a:rPr lang="en-US" dirty="0" smtClean="0">
                <a:solidFill>
                  <a:srgbClr val="FF0000"/>
                </a:solidFill>
              </a:rPr>
              <a:t>Accounts Payable </a:t>
            </a:r>
            <a:r>
              <a:rPr lang="en-US" dirty="0" smtClean="0">
                <a:solidFill>
                  <a:schemeClr val="accent6">
                    <a:lumMod val="50000"/>
                  </a:schemeClr>
                </a:solidFill>
              </a:rPr>
              <a:t>(A/P), again will not be reported as a liability under cash basis accounting. However, A/P represents a claim against the entity’s resource that entails future cash outflow from the entity. Hence, it is useful to report it as a liability in the financial statements.</a:t>
            </a:r>
            <a:endParaRPr lang="en-US" dirty="0">
              <a:solidFill>
                <a:schemeClr val="accent6">
                  <a:lumMod val="50000"/>
                </a:schemeClr>
              </a:solidFill>
            </a:endParaRPr>
          </a:p>
        </p:txBody>
      </p:sp>
      <p:sp>
        <p:nvSpPr>
          <p:cNvPr id="4" name="Slide Number Placeholder 3"/>
          <p:cNvSpPr>
            <a:spLocks noGrp="1"/>
          </p:cNvSpPr>
          <p:nvPr>
            <p:ph type="sldNum" sz="quarter" idx="12"/>
          </p:nvPr>
        </p:nvSpPr>
        <p:spPr/>
        <p:txBody>
          <a:bodyPr/>
          <a:lstStyle/>
          <a:p>
            <a:fld id="{BC63CF56-3B3E-4CD2-A4EB-B54F244406DE}" type="slidenum">
              <a:rPr lang="en-US" smtClean="0"/>
              <a:t>13</a:t>
            </a:fld>
            <a:endParaRPr lang="en-US"/>
          </a:p>
        </p:txBody>
      </p:sp>
    </p:spTree>
    <p:extLst>
      <p:ext uri="{BB962C8B-B14F-4D97-AF65-F5344CB8AC3E}">
        <p14:creationId xmlns:p14="http://schemas.microsoft.com/office/powerpoint/2010/main" val="39698790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Useful Financial Information</a:t>
            </a:r>
            <a:endParaRPr lang="en-US" dirty="0"/>
          </a:p>
        </p:txBody>
      </p:sp>
      <p:sp>
        <p:nvSpPr>
          <p:cNvPr id="3" name="Content Placeholder 2"/>
          <p:cNvSpPr>
            <a:spLocks noGrp="1"/>
          </p:cNvSpPr>
          <p:nvPr>
            <p:ph idx="1"/>
          </p:nvPr>
        </p:nvSpPr>
        <p:spPr/>
        <p:txBody>
          <a:bodyPr>
            <a:normAutofit lnSpcReduction="10000"/>
          </a:bodyPr>
          <a:lstStyle/>
          <a:p>
            <a:r>
              <a:rPr lang="en-US" dirty="0" smtClean="0">
                <a:solidFill>
                  <a:schemeClr val="accent6">
                    <a:lumMod val="50000"/>
                  </a:schemeClr>
                </a:solidFill>
              </a:rPr>
              <a:t>In order to assess the amount, timing, and uncertainty of future net cash flows to the entity, investors and creditors need information about:</a:t>
            </a:r>
          </a:p>
          <a:p>
            <a:pPr marL="457200" lvl="1" indent="0">
              <a:buNone/>
            </a:pPr>
            <a:r>
              <a:rPr lang="en-US" dirty="0" smtClean="0">
                <a:solidFill>
                  <a:schemeClr val="accent5">
                    <a:lumMod val="50000"/>
                  </a:schemeClr>
                </a:solidFill>
              </a:rPr>
              <a:t>1 a. Resources of the entity;</a:t>
            </a:r>
          </a:p>
          <a:p>
            <a:pPr marL="457200" lvl="1" indent="0">
              <a:buNone/>
            </a:pPr>
            <a:r>
              <a:rPr lang="en-US" dirty="0" smtClean="0">
                <a:solidFill>
                  <a:schemeClr val="accent5">
                    <a:lumMod val="50000"/>
                  </a:schemeClr>
                </a:solidFill>
              </a:rPr>
              <a:t>1 b. Claims against the entity; (Balance Sheet)</a:t>
            </a:r>
          </a:p>
          <a:p>
            <a:pPr marL="457200" lvl="1" indent="0">
              <a:buNone/>
            </a:pPr>
            <a:r>
              <a:rPr lang="en-US" dirty="0" smtClean="0">
                <a:solidFill>
                  <a:schemeClr val="accent5">
                    <a:lumMod val="50000"/>
                  </a:schemeClr>
                </a:solidFill>
              </a:rPr>
              <a:t>2. How </a:t>
            </a:r>
            <a:r>
              <a:rPr lang="en-US" dirty="0">
                <a:solidFill>
                  <a:schemeClr val="accent5">
                    <a:lumMod val="50000"/>
                  </a:schemeClr>
                </a:solidFill>
              </a:rPr>
              <a:t>efficiently and effectively the entity's management </a:t>
            </a:r>
            <a:r>
              <a:rPr lang="en-US" dirty="0" smtClean="0">
                <a:solidFill>
                  <a:schemeClr val="accent5">
                    <a:lumMod val="50000"/>
                  </a:schemeClr>
                </a:solidFill>
              </a:rPr>
              <a:t>has </a:t>
            </a:r>
            <a:r>
              <a:rPr lang="en-US" dirty="0">
                <a:solidFill>
                  <a:schemeClr val="accent5">
                    <a:lumMod val="50000"/>
                  </a:schemeClr>
                </a:solidFill>
              </a:rPr>
              <a:t>discharged their responsibilities to use the entity's </a:t>
            </a:r>
            <a:r>
              <a:rPr lang="en-US" dirty="0" smtClean="0">
                <a:solidFill>
                  <a:schemeClr val="accent5">
                    <a:lumMod val="50000"/>
                  </a:schemeClr>
                </a:solidFill>
              </a:rPr>
              <a:t>resources (Income Statement)</a:t>
            </a:r>
          </a:p>
          <a:p>
            <a:pPr marL="457200" lvl="1" indent="0">
              <a:buNone/>
            </a:pPr>
            <a:r>
              <a:rPr lang="en-US" dirty="0" smtClean="0">
                <a:solidFill>
                  <a:schemeClr val="accent5">
                    <a:lumMod val="50000"/>
                  </a:schemeClr>
                </a:solidFill>
              </a:rPr>
              <a:t>(IFRS Conceptual Framework OB5)</a:t>
            </a:r>
          </a:p>
        </p:txBody>
      </p:sp>
      <p:sp>
        <p:nvSpPr>
          <p:cNvPr id="4" name="Slide Number Placeholder 3"/>
          <p:cNvSpPr>
            <a:spLocks noGrp="1"/>
          </p:cNvSpPr>
          <p:nvPr>
            <p:ph type="sldNum" sz="quarter" idx="12"/>
          </p:nvPr>
        </p:nvSpPr>
        <p:spPr/>
        <p:txBody>
          <a:bodyPr/>
          <a:lstStyle/>
          <a:p>
            <a:fld id="{BC63CF56-3B3E-4CD2-A4EB-B54F244406DE}" type="slidenum">
              <a:rPr lang="en-US" smtClean="0"/>
              <a:t>14</a:t>
            </a:fld>
            <a:endParaRPr lang="en-US"/>
          </a:p>
        </p:txBody>
      </p:sp>
    </p:spTree>
    <p:extLst>
      <p:ext uri="{BB962C8B-B14F-4D97-AF65-F5344CB8AC3E}">
        <p14:creationId xmlns:p14="http://schemas.microsoft.com/office/powerpoint/2010/main" val="19431461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Need for Different Accounting Standards</a:t>
            </a:r>
            <a:endParaRPr lang="en-US" dirty="0"/>
          </a:p>
        </p:txBody>
      </p:sp>
      <p:sp>
        <p:nvSpPr>
          <p:cNvPr id="3" name="Content Placeholder 2"/>
          <p:cNvSpPr>
            <a:spLocks noGrp="1"/>
          </p:cNvSpPr>
          <p:nvPr>
            <p:ph idx="1"/>
          </p:nvPr>
        </p:nvSpPr>
        <p:spPr/>
        <p:txBody>
          <a:bodyPr>
            <a:normAutofit lnSpcReduction="10000"/>
          </a:bodyPr>
          <a:lstStyle/>
          <a:p>
            <a:r>
              <a:rPr lang="en-US" dirty="0" smtClean="0">
                <a:solidFill>
                  <a:schemeClr val="accent6">
                    <a:lumMod val="50000"/>
                  </a:schemeClr>
                </a:solidFill>
              </a:rPr>
              <a:t>Given different entities have different stakeholders:</a:t>
            </a:r>
          </a:p>
          <a:p>
            <a:pPr lvl="1"/>
            <a:r>
              <a:rPr lang="en-US" dirty="0" smtClean="0">
                <a:solidFill>
                  <a:schemeClr val="accent5">
                    <a:lumMod val="50000"/>
                  </a:schemeClr>
                </a:solidFill>
              </a:rPr>
              <a:t>E.g. Publicly listed companies: investors, credit rating agencies, creditors</a:t>
            </a:r>
          </a:p>
          <a:p>
            <a:pPr lvl="1"/>
            <a:r>
              <a:rPr lang="en-US" dirty="0" smtClean="0">
                <a:solidFill>
                  <a:schemeClr val="accent5">
                    <a:lumMod val="50000"/>
                  </a:schemeClr>
                </a:solidFill>
              </a:rPr>
              <a:t>E.g. Private companies: investors, banks</a:t>
            </a:r>
          </a:p>
          <a:p>
            <a:pPr lvl="1"/>
            <a:r>
              <a:rPr lang="en-US" dirty="0" smtClean="0">
                <a:solidFill>
                  <a:schemeClr val="accent5">
                    <a:lumMod val="50000"/>
                  </a:schemeClr>
                </a:solidFill>
              </a:rPr>
              <a:t>E.g. Pension plans: existing and future pensioners</a:t>
            </a:r>
          </a:p>
          <a:p>
            <a:pPr lvl="1"/>
            <a:r>
              <a:rPr lang="en-US" dirty="0" smtClean="0">
                <a:solidFill>
                  <a:schemeClr val="accent5">
                    <a:lumMod val="50000"/>
                  </a:schemeClr>
                </a:solidFill>
              </a:rPr>
              <a:t>E.g. Not-for-Profits organizations: donors, government.</a:t>
            </a:r>
          </a:p>
          <a:p>
            <a:pPr lvl="1"/>
            <a:r>
              <a:rPr lang="en-US" dirty="0" smtClean="0">
                <a:solidFill>
                  <a:schemeClr val="accent5">
                    <a:lumMod val="50000"/>
                  </a:schemeClr>
                </a:solidFill>
              </a:rPr>
              <a:t>There exists different reporting needs and hence different accounting and reporting standards.</a:t>
            </a:r>
            <a:endParaRPr lang="en-US" dirty="0">
              <a:solidFill>
                <a:schemeClr val="accent5">
                  <a:lumMod val="50000"/>
                </a:schemeClr>
              </a:solidFill>
            </a:endParaRPr>
          </a:p>
        </p:txBody>
      </p:sp>
      <p:sp>
        <p:nvSpPr>
          <p:cNvPr id="4" name="Slide Number Placeholder 3"/>
          <p:cNvSpPr>
            <a:spLocks noGrp="1"/>
          </p:cNvSpPr>
          <p:nvPr>
            <p:ph type="sldNum" sz="quarter" idx="12"/>
          </p:nvPr>
        </p:nvSpPr>
        <p:spPr/>
        <p:txBody>
          <a:bodyPr/>
          <a:lstStyle/>
          <a:p>
            <a:fld id="{BC63CF56-3B3E-4CD2-A4EB-B54F244406DE}" type="slidenum">
              <a:rPr lang="en-US" smtClean="0"/>
              <a:t>15</a:t>
            </a:fld>
            <a:endParaRPr lang="en-US"/>
          </a:p>
        </p:txBody>
      </p:sp>
    </p:spTree>
    <p:extLst>
      <p:ext uri="{BB962C8B-B14F-4D97-AF65-F5344CB8AC3E}">
        <p14:creationId xmlns:p14="http://schemas.microsoft.com/office/powerpoint/2010/main" val="41148290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Parties involved in Standard Setting</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solidFill>
                  <a:schemeClr val="accent6">
                    <a:lumMod val="50000"/>
                  </a:schemeClr>
                </a:solidFill>
              </a:rPr>
              <a:t>Canadian Accounting Standards Board (</a:t>
            </a:r>
            <a:r>
              <a:rPr lang="en-US" dirty="0" err="1" smtClean="0">
                <a:solidFill>
                  <a:schemeClr val="accent6">
                    <a:lumMod val="50000"/>
                  </a:schemeClr>
                </a:solidFill>
              </a:rPr>
              <a:t>AcSB</a:t>
            </a:r>
            <a:r>
              <a:rPr lang="en-US" dirty="0" smtClean="0">
                <a:solidFill>
                  <a:schemeClr val="accent6">
                    <a:lumMod val="50000"/>
                  </a:schemeClr>
                </a:solidFill>
              </a:rPr>
              <a:t>):</a:t>
            </a:r>
          </a:p>
          <a:p>
            <a:pPr lvl="1"/>
            <a:r>
              <a:rPr lang="en-US" dirty="0" smtClean="0">
                <a:solidFill>
                  <a:schemeClr val="accent5">
                    <a:lumMod val="50000"/>
                  </a:schemeClr>
                </a:solidFill>
              </a:rPr>
              <a:t>GAAP for private companies (Accounting Standards for Private Enterprises or ASPE)</a:t>
            </a:r>
          </a:p>
          <a:p>
            <a:pPr lvl="1"/>
            <a:r>
              <a:rPr lang="en-US" dirty="0" smtClean="0">
                <a:solidFill>
                  <a:schemeClr val="accent5">
                    <a:lumMod val="50000"/>
                  </a:schemeClr>
                </a:solidFill>
              </a:rPr>
              <a:t>GAAP for pension plans</a:t>
            </a:r>
          </a:p>
          <a:p>
            <a:pPr lvl="1"/>
            <a:r>
              <a:rPr lang="en-US" dirty="0" smtClean="0">
                <a:solidFill>
                  <a:schemeClr val="accent5">
                    <a:lumMod val="50000"/>
                  </a:schemeClr>
                </a:solidFill>
              </a:rPr>
              <a:t>GAAP for Not-for-Profit entities</a:t>
            </a:r>
          </a:p>
          <a:p>
            <a:r>
              <a:rPr lang="en-US" dirty="0" smtClean="0">
                <a:solidFill>
                  <a:schemeClr val="accent6">
                    <a:lumMod val="50000"/>
                  </a:schemeClr>
                </a:solidFill>
              </a:rPr>
              <a:t>International Accounting Standards Board (IASB)</a:t>
            </a:r>
          </a:p>
          <a:p>
            <a:pPr lvl="1"/>
            <a:r>
              <a:rPr lang="en-US" dirty="0" smtClean="0">
                <a:solidFill>
                  <a:schemeClr val="accent5">
                    <a:lumMod val="50000"/>
                  </a:schemeClr>
                </a:solidFill>
              </a:rPr>
              <a:t>GAAP for publicly listed companies (International Financial Reporting Standards or IFRS)</a:t>
            </a:r>
          </a:p>
          <a:p>
            <a:r>
              <a:rPr lang="en-US" dirty="0" smtClean="0">
                <a:solidFill>
                  <a:schemeClr val="accent6">
                    <a:lumMod val="50000"/>
                  </a:schemeClr>
                </a:solidFill>
              </a:rPr>
              <a:t>Financial Accounting Standards Board (FASB)</a:t>
            </a:r>
          </a:p>
          <a:p>
            <a:pPr lvl="1"/>
            <a:r>
              <a:rPr lang="en-US" dirty="0" smtClean="0">
                <a:solidFill>
                  <a:schemeClr val="accent5">
                    <a:lumMod val="50000"/>
                  </a:schemeClr>
                </a:solidFill>
              </a:rPr>
              <a:t>GAAP for U.S. entities (US GAAP)</a:t>
            </a:r>
          </a:p>
          <a:p>
            <a:r>
              <a:rPr lang="en-US" dirty="0" smtClean="0">
                <a:solidFill>
                  <a:schemeClr val="accent6">
                    <a:lumMod val="50000"/>
                  </a:schemeClr>
                </a:solidFill>
              </a:rPr>
              <a:t>Securities Commission (SEC in the US; OSC in Ontario)</a:t>
            </a:r>
          </a:p>
          <a:p>
            <a:pPr lvl="1"/>
            <a:r>
              <a:rPr lang="en-US" dirty="0" smtClean="0">
                <a:solidFill>
                  <a:schemeClr val="accent5">
                    <a:lumMod val="50000"/>
                  </a:schemeClr>
                </a:solidFill>
              </a:rPr>
              <a:t>Additional disclosure requirements</a:t>
            </a:r>
            <a:endParaRPr lang="en-US" dirty="0">
              <a:solidFill>
                <a:schemeClr val="accent5">
                  <a:lumMod val="50000"/>
                </a:schemeClr>
              </a:solidFill>
            </a:endParaRPr>
          </a:p>
        </p:txBody>
      </p:sp>
      <p:sp>
        <p:nvSpPr>
          <p:cNvPr id="4" name="Slide Number Placeholder 3"/>
          <p:cNvSpPr>
            <a:spLocks noGrp="1"/>
          </p:cNvSpPr>
          <p:nvPr>
            <p:ph type="sldNum" sz="quarter" idx="12"/>
          </p:nvPr>
        </p:nvSpPr>
        <p:spPr/>
        <p:txBody>
          <a:bodyPr/>
          <a:lstStyle/>
          <a:p>
            <a:fld id="{BC63CF56-3B3E-4CD2-A4EB-B54F244406DE}" type="slidenum">
              <a:rPr lang="en-US" smtClean="0"/>
              <a:t>16</a:t>
            </a:fld>
            <a:endParaRPr lang="en-US"/>
          </a:p>
        </p:txBody>
      </p:sp>
    </p:spTree>
    <p:extLst>
      <p:ext uri="{BB962C8B-B14F-4D97-AF65-F5344CB8AC3E}">
        <p14:creationId xmlns:p14="http://schemas.microsoft.com/office/powerpoint/2010/main" val="31386823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Generally Accepted Accounting Principles (GAAP)</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solidFill>
                  <a:schemeClr val="accent6">
                    <a:lumMod val="50000"/>
                  </a:schemeClr>
                </a:solidFill>
              </a:rPr>
              <a:t>ASPE GAAP hierarchy:</a:t>
            </a:r>
          </a:p>
          <a:p>
            <a:pPr lvl="1"/>
            <a:r>
              <a:rPr lang="en-US" dirty="0" smtClean="0">
                <a:solidFill>
                  <a:schemeClr val="accent5">
                    <a:lumMod val="50000"/>
                  </a:schemeClr>
                </a:solidFill>
              </a:rPr>
              <a:t>Primary source: CICA Handbook Part II </a:t>
            </a:r>
          </a:p>
          <a:p>
            <a:pPr lvl="2"/>
            <a:r>
              <a:rPr lang="en-US" dirty="0" smtClean="0">
                <a:solidFill>
                  <a:schemeClr val="accent5">
                    <a:lumMod val="50000"/>
                  </a:schemeClr>
                </a:solidFill>
              </a:rPr>
              <a:t>Sections 1400 t 3870</a:t>
            </a:r>
          </a:p>
          <a:p>
            <a:pPr lvl="2"/>
            <a:r>
              <a:rPr lang="en-US" dirty="0" smtClean="0">
                <a:solidFill>
                  <a:schemeClr val="accent5">
                    <a:lumMod val="50000"/>
                  </a:schemeClr>
                </a:solidFill>
              </a:rPr>
              <a:t>Accounting guidelines </a:t>
            </a:r>
          </a:p>
          <a:p>
            <a:pPr lvl="1"/>
            <a:r>
              <a:rPr lang="en-US" dirty="0" smtClean="0">
                <a:solidFill>
                  <a:schemeClr val="accent5">
                    <a:lumMod val="50000"/>
                  </a:schemeClr>
                </a:solidFill>
              </a:rPr>
              <a:t>Other sources:</a:t>
            </a:r>
          </a:p>
          <a:p>
            <a:pPr lvl="2"/>
            <a:r>
              <a:rPr lang="en-US" dirty="0" smtClean="0">
                <a:solidFill>
                  <a:schemeClr val="accent5">
                    <a:lumMod val="50000"/>
                  </a:schemeClr>
                </a:solidFill>
              </a:rPr>
              <a:t>Background information and basis for conclusion (also found in the Handbook)</a:t>
            </a:r>
          </a:p>
          <a:p>
            <a:pPr lvl="2"/>
            <a:r>
              <a:rPr lang="en-US" dirty="0" smtClean="0">
                <a:solidFill>
                  <a:schemeClr val="accent5">
                    <a:lumMod val="50000"/>
                  </a:schemeClr>
                </a:solidFill>
              </a:rPr>
              <a:t>Pronouncements by accounting standard bodies in other jurisdictions.</a:t>
            </a:r>
          </a:p>
          <a:p>
            <a:pPr lvl="2"/>
            <a:r>
              <a:rPr lang="en-US" dirty="0" smtClean="0">
                <a:solidFill>
                  <a:schemeClr val="accent5">
                    <a:lumMod val="50000"/>
                  </a:schemeClr>
                </a:solidFill>
              </a:rPr>
              <a:t>Exposure drafts where no primary sources apply</a:t>
            </a:r>
          </a:p>
          <a:p>
            <a:pPr lvl="2"/>
            <a:r>
              <a:rPr lang="en-US" dirty="0" smtClean="0">
                <a:solidFill>
                  <a:schemeClr val="accent5">
                    <a:lumMod val="50000"/>
                  </a:schemeClr>
                </a:solidFill>
              </a:rPr>
              <a:t>Other sources must be consistent with the Conceptual Framework.</a:t>
            </a:r>
            <a:endParaRPr lang="en-US" dirty="0">
              <a:solidFill>
                <a:schemeClr val="accent5">
                  <a:lumMod val="50000"/>
                </a:schemeClr>
              </a:solidFill>
            </a:endParaRPr>
          </a:p>
        </p:txBody>
      </p:sp>
      <p:sp>
        <p:nvSpPr>
          <p:cNvPr id="4" name="Slide Number Placeholder 3"/>
          <p:cNvSpPr>
            <a:spLocks noGrp="1"/>
          </p:cNvSpPr>
          <p:nvPr>
            <p:ph type="sldNum" sz="quarter" idx="12"/>
          </p:nvPr>
        </p:nvSpPr>
        <p:spPr/>
        <p:txBody>
          <a:bodyPr/>
          <a:lstStyle/>
          <a:p>
            <a:fld id="{BC63CF56-3B3E-4CD2-A4EB-B54F244406DE}" type="slidenum">
              <a:rPr lang="en-US" smtClean="0"/>
              <a:t>17</a:t>
            </a:fld>
            <a:endParaRPr lang="en-US"/>
          </a:p>
        </p:txBody>
      </p:sp>
    </p:spTree>
    <p:extLst>
      <p:ext uri="{BB962C8B-B14F-4D97-AF65-F5344CB8AC3E}">
        <p14:creationId xmlns:p14="http://schemas.microsoft.com/office/powerpoint/2010/main" val="26587514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Rules based vs. Principles based Accounting Standards</a:t>
            </a:r>
            <a:endParaRPr lang="en-US" dirty="0"/>
          </a:p>
        </p:txBody>
      </p:sp>
      <p:sp>
        <p:nvSpPr>
          <p:cNvPr id="3" name="Content Placeholder 2"/>
          <p:cNvSpPr>
            <a:spLocks noGrp="1"/>
          </p:cNvSpPr>
          <p:nvPr>
            <p:ph idx="1"/>
          </p:nvPr>
        </p:nvSpPr>
        <p:spPr/>
        <p:txBody>
          <a:bodyPr>
            <a:normAutofit lnSpcReduction="10000"/>
          </a:bodyPr>
          <a:lstStyle/>
          <a:p>
            <a:r>
              <a:rPr lang="en-US" dirty="0" smtClean="0">
                <a:solidFill>
                  <a:schemeClr val="accent6">
                    <a:lumMod val="50000"/>
                  </a:schemeClr>
                </a:solidFill>
              </a:rPr>
              <a:t>Both ASPE and IFRS are considered principles based accounting standards:</a:t>
            </a:r>
          </a:p>
          <a:p>
            <a:pPr lvl="1"/>
            <a:r>
              <a:rPr lang="en-US" dirty="0" smtClean="0">
                <a:solidFill>
                  <a:schemeClr val="accent5">
                    <a:lumMod val="50000"/>
                  </a:schemeClr>
                </a:solidFill>
              </a:rPr>
              <a:t>Focus on substance of the transaction, rather than its form.</a:t>
            </a:r>
          </a:p>
          <a:p>
            <a:r>
              <a:rPr lang="en-US" dirty="0" smtClean="0">
                <a:solidFill>
                  <a:schemeClr val="accent6">
                    <a:lumMod val="50000"/>
                  </a:schemeClr>
                </a:solidFill>
              </a:rPr>
              <a:t>US GAAP also has a conceptual framework similar to IFRS, however, there are a lot of interpretations by FASB and SEC that become rules and pushed US GAAP toward a rules based system.</a:t>
            </a:r>
            <a:endParaRPr lang="en-US" dirty="0">
              <a:solidFill>
                <a:schemeClr val="accent6">
                  <a:lumMod val="50000"/>
                </a:schemeClr>
              </a:solidFill>
            </a:endParaRPr>
          </a:p>
        </p:txBody>
      </p:sp>
      <p:sp>
        <p:nvSpPr>
          <p:cNvPr id="4" name="Slide Number Placeholder 3"/>
          <p:cNvSpPr>
            <a:spLocks noGrp="1"/>
          </p:cNvSpPr>
          <p:nvPr>
            <p:ph type="sldNum" sz="quarter" idx="12"/>
          </p:nvPr>
        </p:nvSpPr>
        <p:spPr/>
        <p:txBody>
          <a:bodyPr/>
          <a:lstStyle/>
          <a:p>
            <a:fld id="{BC63CF56-3B3E-4CD2-A4EB-B54F244406DE}" type="slidenum">
              <a:rPr lang="en-US" smtClean="0"/>
              <a:t>18</a:t>
            </a:fld>
            <a:endParaRPr lang="en-US"/>
          </a:p>
        </p:txBody>
      </p:sp>
    </p:spTree>
    <p:extLst>
      <p:ext uri="{BB962C8B-B14F-4D97-AF65-F5344CB8AC3E}">
        <p14:creationId xmlns:p14="http://schemas.microsoft.com/office/powerpoint/2010/main" val="2377487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Pros and Cons</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solidFill>
                  <a:schemeClr val="accent6">
                    <a:lumMod val="50000"/>
                  </a:schemeClr>
                </a:solidFill>
              </a:rPr>
              <a:t>Rules based:</a:t>
            </a:r>
          </a:p>
          <a:p>
            <a:pPr lvl="1"/>
            <a:r>
              <a:rPr lang="en-US" dirty="0" smtClean="0">
                <a:solidFill>
                  <a:schemeClr val="accent5">
                    <a:lumMod val="50000"/>
                  </a:schemeClr>
                </a:solidFill>
              </a:rPr>
              <a:t>Pros: Easy to apply, less judgment involved, easier to audit</a:t>
            </a:r>
          </a:p>
          <a:p>
            <a:pPr lvl="1"/>
            <a:r>
              <a:rPr lang="en-US" dirty="0" smtClean="0">
                <a:solidFill>
                  <a:schemeClr val="accent5">
                    <a:lumMod val="50000"/>
                  </a:schemeClr>
                </a:solidFill>
              </a:rPr>
              <a:t>Cons: can tweak a transaction to fit the rules, even though the substance of the transaction is vastly different from its form.</a:t>
            </a:r>
          </a:p>
          <a:p>
            <a:r>
              <a:rPr lang="en-US" dirty="0" smtClean="0">
                <a:solidFill>
                  <a:schemeClr val="accent6">
                    <a:lumMod val="50000"/>
                  </a:schemeClr>
                </a:solidFill>
              </a:rPr>
              <a:t>Principles based:</a:t>
            </a:r>
          </a:p>
          <a:p>
            <a:pPr lvl="1"/>
            <a:r>
              <a:rPr lang="en-US" dirty="0" smtClean="0">
                <a:solidFill>
                  <a:schemeClr val="accent5">
                    <a:lumMod val="50000"/>
                  </a:schemeClr>
                </a:solidFill>
              </a:rPr>
              <a:t>Pros: based on principles, therefore difficult to manipulate by management</a:t>
            </a:r>
          </a:p>
          <a:p>
            <a:pPr lvl="1"/>
            <a:r>
              <a:rPr lang="en-US" dirty="0" smtClean="0">
                <a:solidFill>
                  <a:schemeClr val="accent5">
                    <a:lumMod val="50000"/>
                  </a:schemeClr>
                </a:solidFill>
              </a:rPr>
              <a:t>Cons: requires professional judgment, not as easy to apply and audit.</a:t>
            </a:r>
          </a:p>
        </p:txBody>
      </p:sp>
      <p:sp>
        <p:nvSpPr>
          <p:cNvPr id="4" name="Slide Number Placeholder 3"/>
          <p:cNvSpPr>
            <a:spLocks noGrp="1"/>
          </p:cNvSpPr>
          <p:nvPr>
            <p:ph type="sldNum" sz="quarter" idx="12"/>
          </p:nvPr>
        </p:nvSpPr>
        <p:spPr/>
        <p:txBody>
          <a:bodyPr/>
          <a:lstStyle/>
          <a:p>
            <a:fld id="{BC63CF56-3B3E-4CD2-A4EB-B54F244406DE}" type="slidenum">
              <a:rPr lang="en-US" smtClean="0"/>
              <a:t>19</a:t>
            </a:fld>
            <a:endParaRPr lang="en-US"/>
          </a:p>
        </p:txBody>
      </p:sp>
    </p:spTree>
    <p:extLst>
      <p:ext uri="{BB962C8B-B14F-4D97-AF65-F5344CB8AC3E}">
        <p14:creationId xmlns:p14="http://schemas.microsoft.com/office/powerpoint/2010/main" val="8467831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Ethics</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solidFill>
                  <a:schemeClr val="accent6">
                    <a:lumMod val="50000"/>
                  </a:schemeClr>
                </a:solidFill>
              </a:rPr>
              <a:t>Since financial statements are only one form of information to aid investors for decision making, it is important that they are accurate and free of bias, otherwise, the role of financial statements in the capital allocation process may diminish.</a:t>
            </a:r>
          </a:p>
          <a:p>
            <a:r>
              <a:rPr lang="en-US" dirty="0" smtClean="0">
                <a:solidFill>
                  <a:schemeClr val="accent6">
                    <a:lumMod val="50000"/>
                  </a:schemeClr>
                </a:solidFill>
              </a:rPr>
              <a:t>E.g. Post Enron and WorldCom scandals, market lost confidence in financial reporting and the auditing profession, which prompted more government intervention (Sarbanes Oxley Act) to regulate the financial reporting process.</a:t>
            </a:r>
          </a:p>
        </p:txBody>
      </p:sp>
      <p:sp>
        <p:nvSpPr>
          <p:cNvPr id="4" name="Slide Number Placeholder 3"/>
          <p:cNvSpPr>
            <a:spLocks noGrp="1"/>
          </p:cNvSpPr>
          <p:nvPr>
            <p:ph type="sldNum" sz="quarter" idx="12"/>
          </p:nvPr>
        </p:nvSpPr>
        <p:spPr/>
        <p:txBody>
          <a:bodyPr/>
          <a:lstStyle/>
          <a:p>
            <a:fld id="{BC63CF56-3B3E-4CD2-A4EB-B54F244406DE}" type="slidenum">
              <a:rPr lang="en-US" smtClean="0"/>
              <a:t>20</a:t>
            </a:fld>
            <a:endParaRPr lang="en-US"/>
          </a:p>
        </p:txBody>
      </p:sp>
    </p:spTree>
    <p:extLst>
      <p:ext uri="{BB962C8B-B14F-4D97-AF65-F5344CB8AC3E}">
        <p14:creationId xmlns:p14="http://schemas.microsoft.com/office/powerpoint/2010/main" val="20934565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685</TotalTime>
  <Words>1429</Words>
  <Application>Microsoft Office PowerPoint</Application>
  <PresentationFormat>On-screen Show (4:3)</PresentationFormat>
  <Paragraphs>123</Paragraphs>
  <Slides>20</Slides>
  <Notes>0</Notes>
  <HiddenSlides>0</HiddenSlides>
  <MMClips>0</MMClips>
  <ScaleCrop>false</ScaleCrop>
  <HeadingPairs>
    <vt:vector size="6" baseType="variant">
      <vt:variant>
        <vt:lpstr>Theme</vt:lpstr>
      </vt:variant>
      <vt:variant>
        <vt:i4>1</vt:i4>
      </vt:variant>
      <vt:variant>
        <vt:lpstr>Embedded OLE Servers</vt:lpstr>
      </vt:variant>
      <vt:variant>
        <vt:i4>0</vt:i4>
      </vt:variant>
      <vt:variant>
        <vt:lpstr>Slide Titles</vt:lpstr>
      </vt:variant>
      <vt:variant>
        <vt:i4>20</vt:i4>
      </vt:variant>
    </vt:vector>
  </HeadingPairs>
  <TitlesOfParts>
    <vt:vector size="21" baseType="lpstr">
      <vt:lpstr>Office Theme</vt:lpstr>
      <vt:lpstr>Chapter 1 The Canadian Financial Reporting Environment</vt:lpstr>
      <vt:lpstr>Why do we need financial accounting?</vt:lpstr>
      <vt:lpstr>Capital Allocation Process</vt:lpstr>
      <vt:lpstr>Information Asymmetry</vt:lpstr>
      <vt:lpstr>Adverse Selection in Financial Reporting and Capital Markets</vt:lpstr>
      <vt:lpstr>Example</vt:lpstr>
      <vt:lpstr>Moral Hazard in Financial Reporting and Capital Markets</vt:lpstr>
      <vt:lpstr>Motivations for Management Bias</vt:lpstr>
      <vt:lpstr>Financial Engineering</vt:lpstr>
      <vt:lpstr>CA 1-3</vt:lpstr>
      <vt:lpstr>The Objective of Financial Reporting</vt:lpstr>
      <vt:lpstr>What is considered “Useful” information?</vt:lpstr>
      <vt:lpstr>Cash vs. Accrual Accounting</vt:lpstr>
      <vt:lpstr>Useful Financial Information</vt:lpstr>
      <vt:lpstr>The Need for Different Accounting Standards</vt:lpstr>
      <vt:lpstr>Parties involved in Standard Setting</vt:lpstr>
      <vt:lpstr>Generally Accepted Accounting Principles (GAAP)</vt:lpstr>
      <vt:lpstr>Rules based vs. Principles based Accounting Standards</vt:lpstr>
      <vt:lpstr>Pros and Cons</vt:lpstr>
      <vt:lpstr>Ethics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1 The Canadian Financial Reporting Environment</dc:title>
  <dc:creator>Liona</dc:creator>
  <cp:lastModifiedBy>Liona</cp:lastModifiedBy>
  <cp:revision>33</cp:revision>
  <dcterms:created xsi:type="dcterms:W3CDTF">2013-08-01T23:29:04Z</dcterms:created>
  <dcterms:modified xsi:type="dcterms:W3CDTF">2013-09-10T18:21:36Z</dcterms:modified>
</cp:coreProperties>
</file>