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3"/>
  </p:notesMasterIdLst>
  <p:sldIdLst>
    <p:sldId id="272" r:id="rId2"/>
    <p:sldId id="258" r:id="rId3"/>
    <p:sldId id="315" r:id="rId4"/>
    <p:sldId id="291" r:id="rId5"/>
    <p:sldId id="292" r:id="rId6"/>
    <p:sldId id="290" r:id="rId7"/>
    <p:sldId id="293" r:id="rId8"/>
    <p:sldId id="294" r:id="rId9"/>
    <p:sldId id="259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271" r:id="rId30"/>
    <p:sldId id="270" r:id="rId31"/>
    <p:sldId id="314" r:id="rId32"/>
  </p:sldIdLst>
  <p:sldSz cx="8999538" cy="6840538"/>
  <p:notesSz cx="6858000" cy="9144000"/>
  <p:defaultTextStyle>
    <a:defPPr>
      <a:defRPr lang="en-US"/>
    </a:defPPr>
    <a:lvl1pPr marL="0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1pPr>
    <a:lvl2pPr marL="452537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2pPr>
    <a:lvl3pPr marL="905073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3pPr>
    <a:lvl4pPr marL="1357610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4pPr>
    <a:lvl5pPr marL="1810146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5pPr>
    <a:lvl6pPr marL="2262683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6pPr>
    <a:lvl7pPr marL="2715219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7pPr>
    <a:lvl8pPr marL="3167756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8pPr>
    <a:lvl9pPr marL="3620292" algn="l" defTabSz="905073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85459" autoAdjust="0"/>
  </p:normalViewPr>
  <p:slideViewPr>
    <p:cSldViewPr snapToGrid="0">
      <p:cViewPr varScale="1">
        <p:scale>
          <a:sx n="92" d="100"/>
          <a:sy n="92" d="100"/>
        </p:scale>
        <p:origin x="139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xVal>
            <c:numRef>
              <c:f>Sheet1!$B$3:$B$12</c:f>
              <c:numCache>
                <c:formatCode>General</c:formatCode>
                <c:ptCount val="10"/>
                <c:pt idx="0">
                  <c:v>500</c:v>
                </c:pt>
                <c:pt idx="1">
                  <c:v>1000</c:v>
                </c:pt>
                <c:pt idx="2">
                  <c:v>1500</c:v>
                </c:pt>
                <c:pt idx="3">
                  <c:v>2000</c:v>
                </c:pt>
                <c:pt idx="4">
                  <c:v>2500</c:v>
                </c:pt>
                <c:pt idx="5">
                  <c:v>3000</c:v>
                </c:pt>
                <c:pt idx="6">
                  <c:v>3500</c:v>
                </c:pt>
                <c:pt idx="7">
                  <c:v>4000</c:v>
                </c:pt>
                <c:pt idx="8">
                  <c:v>4500</c:v>
                </c:pt>
                <c:pt idx="9">
                  <c:v>5000</c:v>
                </c:pt>
              </c:numCache>
            </c:numRef>
          </c:xVal>
          <c:yVal>
            <c:numRef>
              <c:f>Sheet1!$C$3:$C$12</c:f>
              <c:numCache>
                <c:formatCode>General</c:formatCode>
                <c:ptCount val="10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  <c:pt idx="8">
                  <c:v>900</c:v>
                </c:pt>
                <c:pt idx="9">
                  <c:v>1000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FC79-46A6-A5EA-63162BC18D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52860944"/>
        <c:axId val="252861504"/>
      </c:scatterChart>
      <c:valAx>
        <c:axId val="2528609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Number</a:t>
                </a:r>
                <a:r>
                  <a:rPr lang="en-CA" baseline="0"/>
                  <a:t> of RNA strands transcribed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2861504"/>
        <c:crosses val="autoZero"/>
        <c:crossBetween val="midCat"/>
      </c:valAx>
      <c:valAx>
        <c:axId val="252861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Relative fluorescent units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28609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FCD1EF-ED0A-4A19-82DC-965F14ABEF3F}" type="datetimeFigureOut">
              <a:rPr lang="en-CA" smtClean="0"/>
              <a:t>12/09/2018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8588" y="1143000"/>
            <a:ext cx="40608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A56ECB-5052-4A20-B5F2-9012AFC0133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4685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1pPr>
    <a:lvl2pPr marL="452537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2pPr>
    <a:lvl3pPr marL="905073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3pPr>
    <a:lvl4pPr marL="1357610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4pPr>
    <a:lvl5pPr marL="1810146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5pPr>
    <a:lvl6pPr marL="2262683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6pPr>
    <a:lvl7pPr marL="2715219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7pPr>
    <a:lvl8pPr marL="3167756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8pPr>
    <a:lvl9pPr marL="3620292" algn="l" defTabSz="905073" rtl="0" eaLnBrk="1" latinLnBrk="0" hangingPunct="1">
      <a:defRPr sz="118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98588" y="1143000"/>
            <a:ext cx="4060825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ECD9C5-2FCD-488E-973C-D878EDAAE32E}" type="slidenum">
              <a:rPr lang="en-CA" smtClean="0"/>
              <a:pPr>
                <a:defRPr/>
              </a:pPr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3460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err="1"/>
              <a:t>Plasmid</a:t>
            </a:r>
            <a:r>
              <a:rPr lang="fr-CA" dirty="0"/>
              <a:t>: </a:t>
            </a:r>
            <a:r>
              <a:rPr lang="fr-CA" dirty="0" err="1"/>
              <a:t>circular</a:t>
            </a:r>
            <a:r>
              <a:rPr lang="fr-CA" dirty="0"/>
              <a:t> non-</a:t>
            </a:r>
            <a:r>
              <a:rPr lang="fr-CA" dirty="0" err="1"/>
              <a:t>geno</a:t>
            </a:r>
            <a:r>
              <a:rPr lang="fr-CA" baseline="0" dirty="0" err="1"/>
              <a:t>mic</a:t>
            </a:r>
            <a:r>
              <a:rPr lang="fr-CA" baseline="0" dirty="0"/>
              <a:t> </a:t>
            </a:r>
            <a:r>
              <a:rPr lang="fr-CA" dirty="0"/>
              <a:t>DNA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E0947-A549-4A4B-BA92-95831C6FE811}" type="slidenum">
              <a:rPr lang="en-CA" smtClean="0"/>
              <a:pPr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61135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9050" y="720725"/>
            <a:ext cx="47371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dirty="0"/>
              <a:t>Digestion forms compatible sticky ends.  Ligation seals the bonds and forms our new destination recombinant plasmid vector.</a:t>
            </a:r>
          </a:p>
          <a:p>
            <a:pPr>
              <a:spcBef>
                <a:spcPct val="0"/>
              </a:spcBef>
            </a:pPr>
            <a:endParaRPr lang="en-CA" dirty="0"/>
          </a:p>
          <a:p>
            <a:pPr>
              <a:spcBef>
                <a:spcPct val="0"/>
              </a:spcBef>
            </a:pPr>
            <a:r>
              <a:rPr lang="en-CA" dirty="0"/>
              <a:t>Called </a:t>
            </a:r>
            <a:r>
              <a:rPr lang="en-CA" dirty="0" err="1"/>
              <a:t>subcloning</a:t>
            </a:r>
            <a:r>
              <a:rPr lang="en-CA" dirty="0"/>
              <a:t>. What is another word for </a:t>
            </a:r>
            <a:r>
              <a:rPr lang="en-CA" dirty="0" err="1"/>
              <a:t>ligate</a:t>
            </a:r>
            <a:r>
              <a:rPr lang="en-CA" dirty="0"/>
              <a:t>?</a:t>
            </a:r>
            <a:r>
              <a:rPr lang="en-CA" baseline="0" dirty="0"/>
              <a:t> (glue)</a:t>
            </a:r>
            <a:endParaRPr lang="en-CA" dirty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85372" indent="-30206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208265" indent="-24165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91571" indent="-24165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74878" indent="-24165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58184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141490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624796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108102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4E72A4-91AE-4535-8178-DDD98E2F1C89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5215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9050" y="720725"/>
            <a:ext cx="47371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dirty="0"/>
              <a:t>Plasmid = circular vector that replicates independently from the chromosomal DNA</a:t>
            </a:r>
          </a:p>
          <a:p>
            <a:pPr>
              <a:spcBef>
                <a:spcPct val="0"/>
              </a:spcBef>
            </a:pPr>
            <a:r>
              <a:rPr lang="en-CA" dirty="0"/>
              <a:t>Recombinant = assemblage of a cloning plasmid vector with any DNA fragment. What is </a:t>
            </a:r>
            <a:r>
              <a:rPr lang="en-CA" dirty="0" err="1"/>
              <a:t>ampicilin</a:t>
            </a:r>
            <a:r>
              <a:rPr lang="en-CA" dirty="0"/>
              <a:t>?</a:t>
            </a:r>
            <a:r>
              <a:rPr lang="en-CA" baseline="0" dirty="0"/>
              <a:t> What does it do?</a:t>
            </a:r>
            <a:endParaRPr lang="en-CA" dirty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85372" indent="-30206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208265" indent="-24165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91571" indent="-24165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74878" indent="-24165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58184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141490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624796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108102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1902487-73BD-4935-9B87-0798F19308F1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5359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9050" y="720725"/>
            <a:ext cx="47371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dirty="0"/>
              <a:t>With the sequencing results you’ll be able to confirm which of</a:t>
            </a:r>
            <a:r>
              <a:rPr lang="en-CA" baseline="0" dirty="0"/>
              <a:t> the three sequences your group has.</a:t>
            </a:r>
            <a:endParaRPr lang="en-CA" dirty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85372" indent="-30206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208265" indent="-24165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91571" indent="-24165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74878" indent="-24165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58184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141490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624796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108102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E2709A-CCE5-49AF-9A90-28ED43941BA0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6276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/>
              <a:t>IPTG </a:t>
            </a:r>
            <a:r>
              <a:rPr lang="fr-CA" dirty="0" smtClean="0"/>
              <a:t>(</a:t>
            </a:r>
            <a:r>
              <a:rPr lang="en-CA" b="1" dirty="0" smtClean="0"/>
              <a:t>isopropyl </a:t>
            </a:r>
            <a:r>
              <a:rPr lang="el-GR" b="1" dirty="0" smtClean="0"/>
              <a:t>β-</a:t>
            </a:r>
            <a:r>
              <a:rPr lang="en-CA" b="1" dirty="0" smtClean="0"/>
              <a:t>D-1-thiogalactopyranoside</a:t>
            </a:r>
            <a:r>
              <a:rPr lang="en-CA" dirty="0" smtClean="0">
                <a:effectLst/>
              </a:rPr>
              <a:t>) se lie à la </a:t>
            </a:r>
            <a:r>
              <a:rPr lang="en-CA" dirty="0" err="1" smtClean="0">
                <a:effectLst/>
              </a:rPr>
              <a:t>protéine</a:t>
            </a:r>
            <a:r>
              <a:rPr lang="en-CA" dirty="0" smtClean="0">
                <a:effectLst/>
              </a:rPr>
              <a:t> de </a:t>
            </a:r>
            <a:r>
              <a:rPr lang="en-CA" dirty="0" err="1" smtClean="0">
                <a:effectLst/>
              </a:rPr>
              <a:t>represseur</a:t>
            </a:r>
            <a:r>
              <a:rPr lang="en-CA" dirty="0" smtClean="0">
                <a:effectLst/>
              </a:rPr>
              <a:t> </a:t>
            </a:r>
            <a:r>
              <a:rPr lang="en-CA" i="1" dirty="0" smtClean="0">
                <a:effectLst/>
              </a:rPr>
              <a:t>lac</a:t>
            </a:r>
            <a:r>
              <a:rPr lang="en-CA" i="0" dirty="0" smtClean="0">
                <a:effectLst/>
              </a:rPr>
              <a:t>.</a:t>
            </a:r>
            <a:r>
              <a:rPr lang="en-CA" i="0" baseline="0" dirty="0" smtClean="0">
                <a:effectLst/>
              </a:rPr>
              <a:t>  La </a:t>
            </a:r>
            <a:r>
              <a:rPr lang="en-CA" i="0" baseline="0" dirty="0" err="1" smtClean="0">
                <a:effectLst/>
              </a:rPr>
              <a:t>protéine</a:t>
            </a:r>
            <a:r>
              <a:rPr lang="en-CA" i="0" baseline="0" dirty="0" smtClean="0">
                <a:effectLst/>
              </a:rPr>
              <a:t> se </a:t>
            </a:r>
            <a:r>
              <a:rPr lang="en-CA" i="0" baseline="0" dirty="0" err="1" smtClean="0">
                <a:effectLst/>
              </a:rPr>
              <a:t>disassosie</a:t>
            </a:r>
            <a:r>
              <a:rPr lang="en-CA" i="0" baseline="0" dirty="0" smtClean="0">
                <a:effectLst/>
              </a:rPr>
              <a:t> de </a:t>
            </a:r>
            <a:r>
              <a:rPr lang="en-CA" i="0" baseline="0" dirty="0" err="1" smtClean="0">
                <a:effectLst/>
              </a:rPr>
              <a:t>l’opéran</a:t>
            </a:r>
            <a:r>
              <a:rPr lang="en-CA" i="0" baseline="0" dirty="0" smtClean="0">
                <a:effectLst/>
              </a:rPr>
              <a:t> lactose, </a:t>
            </a:r>
            <a:r>
              <a:rPr lang="en-CA" i="0" baseline="0" dirty="0" err="1" smtClean="0">
                <a:effectLst/>
              </a:rPr>
              <a:t>permettant</a:t>
            </a:r>
            <a:r>
              <a:rPr lang="en-CA" i="0" baseline="0" dirty="0" smtClean="0">
                <a:effectLst/>
              </a:rPr>
              <a:t> </a:t>
            </a:r>
            <a:r>
              <a:rPr lang="en-CA" i="0" baseline="0" dirty="0" err="1" smtClean="0">
                <a:effectLst/>
              </a:rPr>
              <a:t>ainsi</a:t>
            </a:r>
            <a:r>
              <a:rPr lang="en-CA" i="0" baseline="0" dirty="0" smtClean="0">
                <a:effectLst/>
              </a:rPr>
              <a:t> </a:t>
            </a:r>
            <a:r>
              <a:rPr lang="en-CA" i="0" baseline="0" dirty="0" err="1" smtClean="0">
                <a:effectLst/>
              </a:rPr>
              <a:t>l’expression</a:t>
            </a:r>
            <a:r>
              <a:rPr lang="en-CA" i="0" baseline="0" dirty="0" smtClean="0">
                <a:effectLst/>
              </a:rPr>
              <a:t> des </a:t>
            </a:r>
            <a:r>
              <a:rPr lang="en-CA" i="0" baseline="0" dirty="0" err="1" smtClean="0">
                <a:effectLst/>
              </a:rPr>
              <a:t>protéines</a:t>
            </a:r>
            <a:r>
              <a:rPr lang="en-CA" i="0" baseline="0" dirty="0" smtClean="0">
                <a:effectLst/>
              </a:rPr>
              <a:t> encode après </a:t>
            </a:r>
            <a:r>
              <a:rPr lang="en-CA" i="0" baseline="0" dirty="0" err="1" smtClean="0">
                <a:effectLst/>
              </a:rPr>
              <a:t>l’opéron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E0947-A549-4A4B-BA92-95831C6FE811}" type="slidenum">
              <a:rPr lang="en-CA" smtClean="0"/>
              <a:pPr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9302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z="1188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IMAC: chromatographie d’affinité sur ions métalliques immobilisés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A56ECB-5052-4A20-B5F2-9012AFC01330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71799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9050" y="720725"/>
            <a:ext cx="47371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dirty="0"/>
              <a:t>Enzyme assay involves synthesizing RNA.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85372" indent="-30206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208265" indent="-24165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91571" indent="-24165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74878" indent="-24165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58184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141490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624796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108102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076897-9BF9-4197-AC9B-4504472C2EB2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25302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9050" y="720725"/>
            <a:ext cx="47371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dirty="0"/>
              <a:t>You guys have been away </a:t>
            </a:r>
            <a:r>
              <a:rPr lang="en-CA" baseline="0" dirty="0"/>
              <a:t> from the lab for a few months now so it is important to </a:t>
            </a:r>
            <a:r>
              <a:rPr lang="en-CA" baseline="0" dirty="0" err="1"/>
              <a:t>refamiliarize</a:t>
            </a:r>
            <a:r>
              <a:rPr lang="en-CA" baseline="0" dirty="0"/>
              <a:t> yourselves with basic lab </a:t>
            </a:r>
            <a:r>
              <a:rPr lang="en-CA" baseline="0" dirty="0" err="1"/>
              <a:t>technniques</a:t>
            </a:r>
            <a:r>
              <a:rPr lang="en-CA" baseline="0" dirty="0"/>
              <a:t> before starting your project.</a:t>
            </a:r>
            <a:endParaRPr lang="en-CA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85372" indent="-30206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208265" indent="-24165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91571" indent="-24165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74878" indent="-24165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58184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141490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624796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108102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F6040D-9841-4021-81EE-CB18AC52035D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66522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9050" y="720725"/>
            <a:ext cx="47371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E0947-A549-4A4B-BA92-95831C6FE811}" type="slidenum">
              <a:rPr lang="en-CA" smtClean="0"/>
              <a:pPr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1361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89050" y="720725"/>
            <a:ext cx="47371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/>
              <a:t>Transferring micro volumes is important for PCR – in lab exam!!!!</a:t>
            </a:r>
          </a:p>
          <a:p>
            <a:pPr>
              <a:spcBef>
                <a:spcPct val="0"/>
              </a:spcBef>
            </a:pPr>
            <a:r>
              <a:rPr lang="en-CA"/>
              <a:t>Practice for Week 1</a:t>
            </a:r>
          </a:p>
          <a:p>
            <a:pPr lvl="1">
              <a:spcBef>
                <a:spcPct val="0"/>
              </a:spcBef>
            </a:pPr>
            <a:r>
              <a:rPr lang="en-CA"/>
              <a:t>Use a pipettor for transferring micro-volumes</a:t>
            </a:r>
          </a:p>
          <a:p>
            <a:pPr lvl="1">
              <a:spcBef>
                <a:spcPct val="0"/>
              </a:spcBef>
            </a:pPr>
            <a:r>
              <a:rPr lang="en-CA"/>
              <a:t>Serial dilutions</a:t>
            </a:r>
          </a:p>
          <a:p>
            <a:pPr lvl="1">
              <a:spcBef>
                <a:spcPct val="0"/>
              </a:spcBef>
            </a:pPr>
            <a:r>
              <a:rPr lang="en-CA"/>
              <a:t>Amplify DNA using PCR</a:t>
            </a:r>
          </a:p>
          <a:p>
            <a:pPr lvl="1">
              <a:spcBef>
                <a:spcPct val="0"/>
              </a:spcBef>
            </a:pPr>
            <a:r>
              <a:rPr lang="en-CA"/>
              <a:t>Cast a 1% agarose gel</a:t>
            </a:r>
          </a:p>
          <a:p>
            <a:pPr lvl="1">
              <a:spcBef>
                <a:spcPct val="0"/>
              </a:spcBef>
            </a:pPr>
            <a:r>
              <a:rPr lang="en-CA"/>
              <a:t>Electrophoresis</a:t>
            </a:r>
          </a:p>
          <a:p>
            <a:pPr lvl="1">
              <a:spcBef>
                <a:spcPct val="0"/>
              </a:spcBef>
            </a:pPr>
            <a:endParaRPr lang="en-CA"/>
          </a:p>
          <a:p>
            <a:pPr lvl="1">
              <a:spcBef>
                <a:spcPct val="0"/>
              </a:spcBef>
            </a:pPr>
            <a:endParaRPr lang="en-CA"/>
          </a:p>
          <a:p>
            <a:pPr lvl="1">
              <a:spcBef>
                <a:spcPct val="0"/>
              </a:spcBef>
            </a:pPr>
            <a:endParaRPr lang="en-CA"/>
          </a:p>
          <a:p>
            <a:pPr lvl="1">
              <a:spcBef>
                <a:spcPct val="0"/>
              </a:spcBef>
            </a:pPr>
            <a:r>
              <a:rPr lang="en-CA"/>
              <a:t>Denaturation: high temps are necessary to convert ds DNA into ss DNA.  Necessary to expose DNA template for primers.</a:t>
            </a:r>
          </a:p>
          <a:p>
            <a:pPr lvl="1">
              <a:spcBef>
                <a:spcPct val="0"/>
              </a:spcBef>
            </a:pPr>
            <a:endParaRPr lang="en-CA"/>
          </a:p>
          <a:p>
            <a:pPr lvl="1">
              <a:spcBef>
                <a:spcPct val="0"/>
              </a:spcBef>
            </a:pPr>
            <a:r>
              <a:rPr lang="en-CA"/>
              <a:t>Annealing:  based on the Tm of the primers.  The Ta (annealing temp) is usually 5 degs below the lowest Tm of the two primers.  (too low can lead to non-specific amplification) (too high = lower annealing)</a:t>
            </a:r>
          </a:p>
          <a:p>
            <a:pPr lvl="1">
              <a:spcBef>
                <a:spcPct val="0"/>
              </a:spcBef>
            </a:pPr>
            <a:endParaRPr lang="en-CA"/>
          </a:p>
          <a:p>
            <a:pPr lvl="1">
              <a:spcBef>
                <a:spcPct val="0"/>
              </a:spcBef>
            </a:pPr>
            <a:r>
              <a:rPr lang="en-CA"/>
              <a:t>Extension: DNA synthesis step mediated by a DNA dependant DNA polymerase.</a:t>
            </a:r>
          </a:p>
          <a:p>
            <a:pPr>
              <a:spcBef>
                <a:spcPct val="0"/>
              </a:spcBef>
            </a:pPr>
            <a:endParaRPr lang="en-CA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85372" indent="-30206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208265" indent="-24165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91571" indent="-24165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74878" indent="-24165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58184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141490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624796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108102" indent="-24165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F6040D-9841-4021-81EE-CB18AC52035D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61093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9050" y="720725"/>
            <a:ext cx="47371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D5844-7CCE-43A2-AA35-572AD2DF1A15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910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9050" y="720725"/>
            <a:ext cx="47371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The</a:t>
            </a:r>
            <a:r>
              <a:rPr lang="en-US" baseline="0" dirty="0"/>
              <a:t> annealing temperature is the temperature at which the </a:t>
            </a:r>
            <a:r>
              <a:rPr lang="en-US" baseline="0" dirty="0" err="1"/>
              <a:t>thermocycler</a:t>
            </a:r>
            <a:r>
              <a:rPr lang="en-US" baseline="0" dirty="0"/>
              <a:t> is set during the annealing step. (usually set at 5dC lower than the Tm)</a:t>
            </a:r>
          </a:p>
          <a:p>
            <a:endParaRPr lang="en-US" baseline="0" dirty="0"/>
          </a:p>
          <a:p>
            <a:r>
              <a:rPr lang="en-US" sz="1300" dirty="0"/>
              <a:t>The melting temperature (T</a:t>
            </a:r>
            <a:r>
              <a:rPr lang="en-US" sz="1300" baseline="-25000" dirty="0"/>
              <a:t>m</a:t>
            </a:r>
            <a:r>
              <a:rPr lang="en-US" sz="1300" dirty="0"/>
              <a:t>) is the temperature at which one-half of a particular DNA duplex will dissociate and become single strand DNA.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D5844-7CCE-43A2-AA35-572AD2DF1A15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4826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9050" y="720725"/>
            <a:ext cx="47371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The</a:t>
            </a:r>
            <a:r>
              <a:rPr lang="en-US" baseline="0" dirty="0"/>
              <a:t> annealing temperature is the temperature at which the </a:t>
            </a:r>
            <a:r>
              <a:rPr lang="en-US" baseline="0" dirty="0" err="1"/>
              <a:t>thermocycler</a:t>
            </a:r>
            <a:r>
              <a:rPr lang="en-US" baseline="0" dirty="0"/>
              <a:t> is set during the annealing step. (usually set at 5dC lower than the Tm)</a:t>
            </a:r>
          </a:p>
          <a:p>
            <a:endParaRPr lang="en-US" baseline="0" dirty="0"/>
          </a:p>
          <a:p>
            <a:r>
              <a:rPr lang="en-US" sz="1300" dirty="0"/>
              <a:t>The melting temperature (T</a:t>
            </a:r>
            <a:r>
              <a:rPr lang="en-US" sz="1300" baseline="-25000" dirty="0"/>
              <a:t>m</a:t>
            </a:r>
            <a:r>
              <a:rPr lang="en-US" sz="1300" dirty="0"/>
              <a:t>) is the temperature at which one-half of a particular DNA duplex will dissociate and become single strand DNA.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D5844-7CCE-43A2-AA35-572AD2DF1A15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0003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9050" y="720725"/>
            <a:ext cx="47371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higher</a:t>
            </a:r>
            <a:r>
              <a:rPr lang="en-US" baseline="0" dirty="0"/>
              <a:t> the amount of </a:t>
            </a:r>
            <a:r>
              <a:rPr lang="en-US" baseline="0" dirty="0" err="1"/>
              <a:t>agarose</a:t>
            </a:r>
            <a:r>
              <a:rPr lang="en-US" baseline="0" dirty="0"/>
              <a:t>, the less porous your gel will be (can therefore separate only small DNA fragments). </a:t>
            </a:r>
          </a:p>
          <a:p>
            <a:endParaRPr lang="en-US" baseline="0" dirty="0"/>
          </a:p>
          <a:p>
            <a:r>
              <a:rPr lang="en-US" baseline="0" dirty="0"/>
              <a:t>While the </a:t>
            </a:r>
            <a:r>
              <a:rPr lang="en-US" baseline="0" dirty="0" err="1"/>
              <a:t>agarose</a:t>
            </a:r>
            <a:r>
              <a:rPr lang="en-US" baseline="0" dirty="0"/>
              <a:t> is cooling, it is poured into a casting tray and the comb is added to provide loading wells.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D5844-7CCE-43A2-AA35-572AD2DF1A15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5749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9050" y="720725"/>
            <a:ext cx="47371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E0947-A549-4A4B-BA92-95831C6FE811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68536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89050" y="720725"/>
            <a:ext cx="47371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D5844-7CCE-43A2-AA35-572AD2DF1A15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493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966" y="1119505"/>
            <a:ext cx="7649607" cy="2381521"/>
          </a:xfrm>
        </p:spPr>
        <p:txBody>
          <a:bodyPr anchor="b"/>
          <a:lstStyle>
            <a:lvl1pPr algn="ctr">
              <a:defRPr sz="590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4942" y="3592866"/>
            <a:ext cx="6749654" cy="1651546"/>
          </a:xfrm>
        </p:spPr>
        <p:txBody>
          <a:bodyPr/>
          <a:lstStyle>
            <a:lvl1pPr marL="0" indent="0" algn="ctr">
              <a:buNone/>
              <a:defRPr sz="2362"/>
            </a:lvl1pPr>
            <a:lvl2pPr marL="449976" indent="0" algn="ctr">
              <a:buNone/>
              <a:defRPr sz="1968"/>
            </a:lvl2pPr>
            <a:lvl3pPr marL="899952" indent="0" algn="ctr">
              <a:buNone/>
              <a:defRPr sz="1772"/>
            </a:lvl3pPr>
            <a:lvl4pPr marL="1349929" indent="0" algn="ctr">
              <a:buNone/>
              <a:defRPr sz="1575"/>
            </a:lvl4pPr>
            <a:lvl5pPr marL="1799905" indent="0" algn="ctr">
              <a:buNone/>
              <a:defRPr sz="1575"/>
            </a:lvl5pPr>
            <a:lvl6pPr marL="2249881" indent="0" algn="ctr">
              <a:buNone/>
              <a:defRPr sz="1575"/>
            </a:lvl6pPr>
            <a:lvl7pPr marL="2699857" indent="0" algn="ctr">
              <a:buNone/>
              <a:defRPr sz="1575"/>
            </a:lvl7pPr>
            <a:lvl8pPr marL="3149834" indent="0" algn="ctr">
              <a:buNone/>
              <a:defRPr sz="1575"/>
            </a:lvl8pPr>
            <a:lvl9pPr marL="3599810" indent="0" algn="ctr">
              <a:buNone/>
              <a:defRPr sz="1575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7CCE6-0A6E-492E-B0FF-88C62EE8A423}" type="datetime1">
              <a:rPr lang="en-CA" smtClean="0"/>
              <a:t>12/09/2018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6627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SzPct val="75000"/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1B2C6-0ED8-42CB-99B2-1F3825623E44}" type="datetime1">
              <a:rPr lang="en-CA" smtClean="0"/>
              <a:t>12/09/2018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2767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31" y="1705386"/>
            <a:ext cx="7762102" cy="2845473"/>
          </a:xfrm>
        </p:spPr>
        <p:txBody>
          <a:bodyPr anchor="b"/>
          <a:lstStyle>
            <a:lvl1pPr>
              <a:defRPr sz="590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031" y="4577779"/>
            <a:ext cx="7762102" cy="1496367"/>
          </a:xfrm>
        </p:spPr>
        <p:txBody>
          <a:bodyPr/>
          <a:lstStyle>
            <a:lvl1pPr marL="0" indent="0">
              <a:buNone/>
              <a:defRPr sz="2362">
                <a:solidFill>
                  <a:schemeClr val="tx1"/>
                </a:solidFill>
              </a:defRPr>
            </a:lvl1pPr>
            <a:lvl2pPr marL="449976" indent="0">
              <a:buNone/>
              <a:defRPr sz="1968">
                <a:solidFill>
                  <a:schemeClr val="tx1">
                    <a:tint val="75000"/>
                  </a:schemeClr>
                </a:solidFill>
              </a:defRPr>
            </a:lvl2pPr>
            <a:lvl3pPr marL="899952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3pPr>
            <a:lvl4pPr marL="1349929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4pPr>
            <a:lvl5pPr marL="179990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5pPr>
            <a:lvl6pPr marL="2249881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6pPr>
            <a:lvl7pPr marL="2699857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7pPr>
            <a:lvl8pPr marL="3149834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8pPr>
            <a:lvl9pPr marL="3599810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AEF08-6009-47A6-AA3E-305796068C1F}" type="datetime1">
              <a:rPr lang="en-CA" smtClean="0"/>
              <a:t>12/09/2018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9353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718" y="1820976"/>
            <a:ext cx="3824804" cy="43402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6016" y="1820976"/>
            <a:ext cx="3824804" cy="43402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FB3BE-1FFD-44A7-B520-88FCB01C1FE1}" type="datetime1">
              <a:rPr lang="en-CA" smtClean="0"/>
              <a:t>12/09/2018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0766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0" y="364197"/>
            <a:ext cx="7762102" cy="1322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891" y="1676882"/>
            <a:ext cx="3807226" cy="821814"/>
          </a:xfrm>
        </p:spPr>
        <p:txBody>
          <a:bodyPr anchor="b"/>
          <a:lstStyle>
            <a:lvl1pPr marL="0" indent="0">
              <a:buNone/>
              <a:defRPr sz="2362" b="1"/>
            </a:lvl1pPr>
            <a:lvl2pPr marL="449976" indent="0">
              <a:buNone/>
              <a:defRPr sz="1968" b="1"/>
            </a:lvl2pPr>
            <a:lvl3pPr marL="899952" indent="0">
              <a:buNone/>
              <a:defRPr sz="1772" b="1"/>
            </a:lvl3pPr>
            <a:lvl4pPr marL="1349929" indent="0">
              <a:buNone/>
              <a:defRPr sz="1575" b="1"/>
            </a:lvl4pPr>
            <a:lvl5pPr marL="1799905" indent="0">
              <a:buNone/>
              <a:defRPr sz="1575" b="1"/>
            </a:lvl5pPr>
            <a:lvl6pPr marL="2249881" indent="0">
              <a:buNone/>
              <a:defRPr sz="1575" b="1"/>
            </a:lvl6pPr>
            <a:lvl7pPr marL="2699857" indent="0">
              <a:buNone/>
              <a:defRPr sz="1575" b="1"/>
            </a:lvl7pPr>
            <a:lvl8pPr marL="3149834" indent="0">
              <a:buNone/>
              <a:defRPr sz="1575" b="1"/>
            </a:lvl8pPr>
            <a:lvl9pPr marL="3599810" indent="0">
              <a:buNone/>
              <a:defRPr sz="157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891" y="2498697"/>
            <a:ext cx="3807226" cy="36752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6017" y="1676882"/>
            <a:ext cx="3825976" cy="821814"/>
          </a:xfrm>
        </p:spPr>
        <p:txBody>
          <a:bodyPr anchor="b"/>
          <a:lstStyle>
            <a:lvl1pPr marL="0" indent="0">
              <a:buNone/>
              <a:defRPr sz="2362" b="1"/>
            </a:lvl1pPr>
            <a:lvl2pPr marL="449976" indent="0">
              <a:buNone/>
              <a:defRPr sz="1968" b="1"/>
            </a:lvl2pPr>
            <a:lvl3pPr marL="899952" indent="0">
              <a:buNone/>
              <a:defRPr sz="1772" b="1"/>
            </a:lvl3pPr>
            <a:lvl4pPr marL="1349929" indent="0">
              <a:buNone/>
              <a:defRPr sz="1575" b="1"/>
            </a:lvl4pPr>
            <a:lvl5pPr marL="1799905" indent="0">
              <a:buNone/>
              <a:defRPr sz="1575" b="1"/>
            </a:lvl5pPr>
            <a:lvl6pPr marL="2249881" indent="0">
              <a:buNone/>
              <a:defRPr sz="1575" b="1"/>
            </a:lvl6pPr>
            <a:lvl7pPr marL="2699857" indent="0">
              <a:buNone/>
              <a:defRPr sz="1575" b="1"/>
            </a:lvl7pPr>
            <a:lvl8pPr marL="3149834" indent="0">
              <a:buNone/>
              <a:defRPr sz="1575" b="1"/>
            </a:lvl8pPr>
            <a:lvl9pPr marL="3599810" indent="0">
              <a:buNone/>
              <a:defRPr sz="157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56017" y="2498697"/>
            <a:ext cx="3825976" cy="36752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6DBBE-C5FD-4B34-BE5F-E4C220DFD840}" type="datetime1">
              <a:rPr lang="en-CA" smtClean="0"/>
              <a:t>12/09/2018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2103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EA43-BAC0-4F69-A0FD-43E5F9A41417}" type="datetime1">
              <a:rPr lang="en-CA" smtClean="0"/>
              <a:t>12/09/2018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6567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77964-FA24-4E56-98C2-FCE7092FC6A9}" type="datetime1">
              <a:rPr lang="en-CA" smtClean="0"/>
              <a:t>12/09/2018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9763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456036"/>
            <a:ext cx="2902585" cy="1596126"/>
          </a:xfrm>
        </p:spPr>
        <p:txBody>
          <a:bodyPr anchor="b"/>
          <a:lstStyle>
            <a:lvl1pPr>
              <a:defRPr sz="314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976" y="984912"/>
            <a:ext cx="4556016" cy="4861216"/>
          </a:xfrm>
        </p:spPr>
        <p:txBody>
          <a:bodyPr/>
          <a:lstStyle>
            <a:lvl1pPr>
              <a:defRPr sz="3149"/>
            </a:lvl1pPr>
            <a:lvl2pPr>
              <a:defRPr sz="2756"/>
            </a:lvl2pPr>
            <a:lvl3pPr>
              <a:defRPr sz="2362"/>
            </a:lvl3pPr>
            <a:lvl4pPr>
              <a:defRPr sz="1968"/>
            </a:lvl4pPr>
            <a:lvl5pPr>
              <a:defRPr sz="1968"/>
            </a:lvl5pPr>
            <a:lvl6pPr>
              <a:defRPr sz="1968"/>
            </a:lvl6pPr>
            <a:lvl7pPr>
              <a:defRPr sz="1968"/>
            </a:lvl7pPr>
            <a:lvl8pPr>
              <a:defRPr sz="1968"/>
            </a:lvl8pPr>
            <a:lvl9pPr>
              <a:defRPr sz="196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2052161"/>
            <a:ext cx="2902585" cy="3801883"/>
          </a:xfrm>
        </p:spPr>
        <p:txBody>
          <a:bodyPr/>
          <a:lstStyle>
            <a:lvl1pPr marL="0" indent="0">
              <a:buNone/>
              <a:defRPr sz="1575"/>
            </a:lvl1pPr>
            <a:lvl2pPr marL="449976" indent="0">
              <a:buNone/>
              <a:defRPr sz="1378"/>
            </a:lvl2pPr>
            <a:lvl3pPr marL="899952" indent="0">
              <a:buNone/>
              <a:defRPr sz="1181"/>
            </a:lvl3pPr>
            <a:lvl4pPr marL="1349929" indent="0">
              <a:buNone/>
              <a:defRPr sz="984"/>
            </a:lvl4pPr>
            <a:lvl5pPr marL="1799905" indent="0">
              <a:buNone/>
              <a:defRPr sz="984"/>
            </a:lvl5pPr>
            <a:lvl6pPr marL="2249881" indent="0">
              <a:buNone/>
              <a:defRPr sz="984"/>
            </a:lvl6pPr>
            <a:lvl7pPr marL="2699857" indent="0">
              <a:buNone/>
              <a:defRPr sz="984"/>
            </a:lvl7pPr>
            <a:lvl8pPr marL="3149834" indent="0">
              <a:buNone/>
              <a:defRPr sz="984"/>
            </a:lvl8pPr>
            <a:lvl9pPr marL="3599810" indent="0">
              <a:buNone/>
              <a:defRPr sz="98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2C47-50BB-436D-9284-644FCBF8F96F}" type="datetime1">
              <a:rPr lang="en-CA" smtClean="0"/>
              <a:t>12/09/2018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6994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456036"/>
            <a:ext cx="2902585" cy="1596126"/>
          </a:xfrm>
        </p:spPr>
        <p:txBody>
          <a:bodyPr anchor="b"/>
          <a:lstStyle>
            <a:lvl1pPr>
              <a:defRPr sz="314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25976" y="984912"/>
            <a:ext cx="4556016" cy="4861216"/>
          </a:xfrm>
        </p:spPr>
        <p:txBody>
          <a:bodyPr anchor="t"/>
          <a:lstStyle>
            <a:lvl1pPr marL="0" indent="0">
              <a:buNone/>
              <a:defRPr sz="3149"/>
            </a:lvl1pPr>
            <a:lvl2pPr marL="449976" indent="0">
              <a:buNone/>
              <a:defRPr sz="2756"/>
            </a:lvl2pPr>
            <a:lvl3pPr marL="899952" indent="0">
              <a:buNone/>
              <a:defRPr sz="2362"/>
            </a:lvl3pPr>
            <a:lvl4pPr marL="1349929" indent="0">
              <a:buNone/>
              <a:defRPr sz="1968"/>
            </a:lvl4pPr>
            <a:lvl5pPr marL="1799905" indent="0">
              <a:buNone/>
              <a:defRPr sz="1968"/>
            </a:lvl5pPr>
            <a:lvl6pPr marL="2249881" indent="0">
              <a:buNone/>
              <a:defRPr sz="1968"/>
            </a:lvl6pPr>
            <a:lvl7pPr marL="2699857" indent="0">
              <a:buNone/>
              <a:defRPr sz="1968"/>
            </a:lvl7pPr>
            <a:lvl8pPr marL="3149834" indent="0">
              <a:buNone/>
              <a:defRPr sz="1968"/>
            </a:lvl8pPr>
            <a:lvl9pPr marL="3599810" indent="0">
              <a:buNone/>
              <a:defRPr sz="1968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2052161"/>
            <a:ext cx="2902585" cy="3801883"/>
          </a:xfrm>
        </p:spPr>
        <p:txBody>
          <a:bodyPr/>
          <a:lstStyle>
            <a:lvl1pPr marL="0" indent="0">
              <a:buNone/>
              <a:defRPr sz="1575"/>
            </a:lvl1pPr>
            <a:lvl2pPr marL="449976" indent="0">
              <a:buNone/>
              <a:defRPr sz="1378"/>
            </a:lvl2pPr>
            <a:lvl3pPr marL="899952" indent="0">
              <a:buNone/>
              <a:defRPr sz="1181"/>
            </a:lvl3pPr>
            <a:lvl4pPr marL="1349929" indent="0">
              <a:buNone/>
              <a:defRPr sz="984"/>
            </a:lvl4pPr>
            <a:lvl5pPr marL="1799905" indent="0">
              <a:buNone/>
              <a:defRPr sz="984"/>
            </a:lvl5pPr>
            <a:lvl6pPr marL="2249881" indent="0">
              <a:buNone/>
              <a:defRPr sz="984"/>
            </a:lvl6pPr>
            <a:lvl7pPr marL="2699857" indent="0">
              <a:buNone/>
              <a:defRPr sz="984"/>
            </a:lvl7pPr>
            <a:lvl8pPr marL="3149834" indent="0">
              <a:buNone/>
              <a:defRPr sz="984"/>
            </a:lvl8pPr>
            <a:lvl9pPr marL="3599810" indent="0">
              <a:buNone/>
              <a:defRPr sz="98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D3DE2-B330-4DB0-B5BE-03F2FC0FECB8}" type="datetime1">
              <a:rPr lang="en-CA" smtClean="0"/>
              <a:t>12/09/2018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989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109BC-188C-492C-A915-8E918CE5C366}" type="datetime1">
              <a:rPr lang="en-CA" smtClean="0"/>
              <a:t>12/09/2018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4533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295" y="364195"/>
            <a:ext cx="1940525" cy="579704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719" y="364195"/>
            <a:ext cx="5709082" cy="57970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185CD-BBEE-4897-81CF-A8BCA524B3C7}" type="datetime1">
              <a:rPr lang="en-CA" smtClean="0"/>
              <a:t>12/09/2018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2698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-1565"/>
            <a:ext cx="828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000" y="1080000"/>
            <a:ext cx="8460000" cy="52468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– Third level</a:t>
            </a:r>
          </a:p>
          <a:p>
            <a:pPr lvl="3"/>
            <a:r>
              <a:rPr lang="fr-CA" noProof="0" dirty="0"/>
              <a:t>»</a:t>
            </a:r>
            <a:r>
              <a:rPr lang="en-US" dirty="0"/>
              <a:t> 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8718" y="6340167"/>
            <a:ext cx="2024896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8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5C00E-3AB1-4F0D-9993-2A2D0D9024D9}" type="datetime1">
              <a:rPr lang="en-CA" smtClean="0"/>
              <a:t>12/09/2018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1097" y="6340167"/>
            <a:ext cx="303734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8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4642" y="6476343"/>
            <a:ext cx="2024896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81" i="1">
                <a:solidFill>
                  <a:schemeClr val="tx1"/>
                </a:solidFill>
              </a:defRPr>
            </a:lvl1pPr>
          </a:lstStyle>
          <a:p>
            <a:fld id="{16E37600-69B7-47C7-B503-EE5E2937CD50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265735" y="538625"/>
            <a:ext cx="85035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9860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899952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4988" indent="-224988" algn="l" defTabSz="899952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74964" indent="-224988" algn="l" defTabSz="899952" rtl="0" eaLnBrk="1" latinLnBrk="0" hangingPunct="1">
        <a:lnSpc>
          <a:spcPct val="90000"/>
        </a:lnSpc>
        <a:spcBef>
          <a:spcPts val="492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99953" indent="0" algn="l" defTabSz="899952" rtl="0" eaLnBrk="1" latinLnBrk="0" hangingPunct="1">
        <a:lnSpc>
          <a:spcPct val="90000"/>
        </a:lnSpc>
        <a:spcBef>
          <a:spcPts val="492"/>
        </a:spcBef>
        <a:buFont typeface="Wingdings" panose="05000000000000000000" pitchFamily="2" charset="2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49929" indent="0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None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799905" indent="0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None/>
        <a:defRPr sz="1772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474869" indent="-224988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6pPr>
      <a:lvl7pPr marL="2924846" indent="-224988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7pPr>
      <a:lvl8pPr marL="3374822" indent="-224988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8pPr>
      <a:lvl9pPr marL="3824798" indent="-224988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1pPr>
      <a:lvl2pPr marL="449976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2pPr>
      <a:lvl3pPr marL="899952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349929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4pPr>
      <a:lvl5pPr marL="1799905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5pPr>
      <a:lvl6pPr marL="2249881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6pPr>
      <a:lvl7pPr marL="2699857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7pPr>
      <a:lvl8pPr marL="3149834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8pPr>
      <a:lvl9pPr marL="3599810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BCH 3756</a:t>
            </a:r>
            <a:br>
              <a:rPr lang="fr-CA" dirty="0"/>
            </a:br>
            <a:r>
              <a:rPr lang="fr-CA" dirty="0"/>
              <a:t>Laboratoire </a:t>
            </a:r>
            <a:br>
              <a:rPr lang="fr-CA" dirty="0"/>
            </a:br>
            <a:r>
              <a:rPr lang="fr-CA" dirty="0"/>
              <a:t>d’introduction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0769" y="3936206"/>
            <a:ext cx="6858000" cy="1655762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fr-CA" dirty="0">
                <a:solidFill>
                  <a:schemeClr val="tx1"/>
                </a:solidFill>
              </a:rPr>
              <a:t>Geneviève Desrochers</a:t>
            </a:r>
          </a:p>
          <a:p>
            <a:pPr>
              <a:defRPr/>
            </a:pPr>
            <a:r>
              <a:rPr lang="fr-CA" i="1" dirty="0"/>
              <a:t>ge</a:t>
            </a:r>
            <a:r>
              <a:rPr lang="fr-CA" i="1" dirty="0">
                <a:solidFill>
                  <a:schemeClr val="tx1"/>
                </a:solidFill>
              </a:rPr>
              <a:t>nevieve.desrochers</a:t>
            </a:r>
            <a:r>
              <a:rPr lang="fr-CA" i="1" dirty="0"/>
              <a:t>@uottawa.ca</a:t>
            </a:r>
            <a:endParaRPr lang="fr-CA" i="1" dirty="0">
              <a:solidFill>
                <a:schemeClr val="tx1"/>
              </a:solidFill>
            </a:endParaRPr>
          </a:p>
          <a:p>
            <a:pPr>
              <a:defRPr/>
            </a:pPr>
            <a:endParaRPr lang="fr-CA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fr-CA" dirty="0">
                <a:solidFill>
                  <a:schemeClr val="tx1"/>
                </a:solidFill>
              </a:rPr>
              <a:t>13 septembre 2018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265735" y="538625"/>
            <a:ext cx="85035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70000" y="6300000"/>
            <a:ext cx="85035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5855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43484" y="-8731"/>
            <a:ext cx="5112568" cy="5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/>
              <a:t>À quoi s’attendre au DGD…</a:t>
            </a:r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87300" y="1669949"/>
            <a:ext cx="84249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err="1"/>
              <a:t>Divisé</a:t>
            </a:r>
            <a:r>
              <a:rPr lang="en-US" sz="2400" u="sng" dirty="0"/>
              <a:t> </a:t>
            </a:r>
            <a:r>
              <a:rPr lang="en-US" sz="2400" u="sng" dirty="0" err="1"/>
              <a:t>en</a:t>
            </a:r>
            <a:r>
              <a:rPr lang="en-US" sz="2400" u="sng" dirty="0"/>
              <a:t> 4 parties:</a:t>
            </a:r>
          </a:p>
          <a:p>
            <a:pPr>
              <a:buFont typeface="Arial" pitchFamily="34" charset="0"/>
              <a:buChar char="•"/>
            </a:pPr>
            <a:endParaRPr lang="en-US" sz="2400" dirty="0"/>
          </a:p>
          <a:p>
            <a:pPr marL="457200" indent="-457200">
              <a:buFont typeface="+mj-lt"/>
              <a:buAutoNum type="arabicParenR"/>
            </a:pPr>
            <a:r>
              <a:rPr lang="en-US" sz="2400" dirty="0" err="1"/>
              <a:t>Une</a:t>
            </a:r>
            <a:r>
              <a:rPr lang="en-US" sz="2400" dirty="0"/>
              <a:t> discussion des </a:t>
            </a:r>
            <a:r>
              <a:rPr lang="en-US" sz="2400" dirty="0" err="1"/>
              <a:t>résultats</a:t>
            </a:r>
            <a:r>
              <a:rPr lang="en-US" sz="2400" dirty="0"/>
              <a:t> </a:t>
            </a:r>
            <a:r>
              <a:rPr lang="en-US" sz="2400" dirty="0" err="1"/>
              <a:t>obtenus</a:t>
            </a:r>
            <a:r>
              <a:rPr lang="en-US" sz="2400" dirty="0"/>
              <a:t> </a:t>
            </a:r>
            <a:r>
              <a:rPr lang="en-US" sz="2400" dirty="0" err="1"/>
              <a:t>cette</a:t>
            </a:r>
            <a:r>
              <a:rPr lang="en-US" sz="2400" dirty="0"/>
              <a:t> </a:t>
            </a:r>
            <a:r>
              <a:rPr lang="en-US" sz="2400" dirty="0" err="1"/>
              <a:t>semaine</a:t>
            </a:r>
            <a:endParaRPr lang="en-US" sz="2400" dirty="0"/>
          </a:p>
          <a:p>
            <a:pPr marL="457200" indent="-457200">
              <a:buFont typeface="+mj-lt"/>
              <a:buAutoNum type="arabicParenR"/>
            </a:pPr>
            <a:endParaRPr lang="en-US" sz="2400" dirty="0"/>
          </a:p>
          <a:p>
            <a:pPr marL="457200" indent="-457200">
              <a:buFont typeface="+mj-lt"/>
              <a:buAutoNum type="arabicParenR"/>
            </a:pPr>
            <a:r>
              <a:rPr lang="en-US" sz="2400" dirty="0"/>
              <a:t>Des explications pour prochain lab</a:t>
            </a:r>
          </a:p>
          <a:p>
            <a:pPr marL="909737" lvl="1" indent="-457200">
              <a:buFont typeface="+mj-lt"/>
              <a:buAutoNum type="alphaLcPeriod"/>
            </a:pPr>
            <a:r>
              <a:rPr lang="en-US" sz="2400" dirty="0" err="1"/>
              <a:t>théorie</a:t>
            </a:r>
            <a:endParaRPr lang="en-US" sz="2400" dirty="0"/>
          </a:p>
          <a:p>
            <a:pPr marL="909737" lvl="1" indent="-457200">
              <a:buFont typeface="+mj-lt"/>
              <a:buAutoNum type="alphaLcPeriod"/>
            </a:pPr>
            <a:r>
              <a:rPr lang="en-US" sz="2400" dirty="0"/>
              <a:t>techniques</a:t>
            </a:r>
          </a:p>
          <a:p>
            <a:pPr marL="909737" lvl="1" indent="-457200">
              <a:buFont typeface="+mj-lt"/>
              <a:buAutoNum type="alphaLcPeriod"/>
            </a:pPr>
            <a:r>
              <a:rPr lang="en-US" sz="2400" dirty="0" err="1"/>
              <a:t>trucs</a:t>
            </a:r>
            <a:endParaRPr lang="en-US" sz="2400" dirty="0"/>
          </a:p>
          <a:p>
            <a:pPr marL="457200" indent="-457200">
              <a:buFont typeface="+mj-lt"/>
              <a:buAutoNum type="arabicParenR"/>
            </a:pPr>
            <a:endParaRPr lang="en-US" sz="2400" dirty="0"/>
          </a:p>
          <a:p>
            <a:pPr marL="457200" indent="-457200">
              <a:buFont typeface="+mj-lt"/>
              <a:buAutoNum type="arabicParenR"/>
            </a:pPr>
            <a:r>
              <a:rPr lang="en-US" sz="2400" dirty="0"/>
              <a:t>De </a:t>
            </a:r>
            <a:r>
              <a:rPr lang="en-US" sz="2400" dirty="0" err="1"/>
              <a:t>l’aide</a:t>
            </a:r>
            <a:r>
              <a:rPr lang="en-US" sz="2400" dirty="0"/>
              <a:t> avec </a:t>
            </a:r>
            <a:r>
              <a:rPr lang="en-US" sz="2400" dirty="0" err="1"/>
              <a:t>travaux</a:t>
            </a:r>
            <a:r>
              <a:rPr lang="en-US" sz="2400" dirty="0"/>
              <a:t>;</a:t>
            </a:r>
          </a:p>
          <a:p>
            <a:pPr marL="457200" indent="-457200">
              <a:buFont typeface="+mj-lt"/>
              <a:buAutoNum type="arabicParenR"/>
            </a:pPr>
            <a:endParaRPr lang="en-US" sz="2400" dirty="0"/>
          </a:p>
          <a:p>
            <a:pPr marL="457200" indent="-457200">
              <a:buFont typeface="+mj-lt"/>
              <a:buAutoNum type="arabicParenR"/>
            </a:pPr>
            <a:r>
              <a:rPr lang="en-US" sz="2400" dirty="0" err="1"/>
              <a:t>Une</a:t>
            </a:r>
            <a:r>
              <a:rPr lang="en-US" sz="2400" dirty="0"/>
              <a:t> </a:t>
            </a:r>
            <a:r>
              <a:rPr lang="en-US" sz="2400" dirty="0" err="1"/>
              <a:t>période</a:t>
            </a:r>
            <a:r>
              <a:rPr lang="en-US" sz="2400" dirty="0"/>
              <a:t> de question </a:t>
            </a:r>
            <a:r>
              <a:rPr lang="en-US" sz="2400" dirty="0" err="1"/>
              <a:t>libre</a:t>
            </a:r>
            <a:r>
              <a:rPr lang="en-US" sz="2400" dirty="0"/>
              <a:t> (le dernier 20 à 30 min)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4546" y="928037"/>
            <a:ext cx="6990447" cy="408623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1h30—&gt; environ 1h de </a:t>
            </a:r>
            <a:r>
              <a:rPr lang="en-US" dirty="0" err="1"/>
              <a:t>présentation</a:t>
            </a:r>
            <a:r>
              <a:rPr lang="en-US" dirty="0"/>
              <a:t> avec </a:t>
            </a:r>
            <a:r>
              <a:rPr lang="en-US" dirty="0" err="1"/>
              <a:t>période</a:t>
            </a:r>
            <a:r>
              <a:rPr lang="en-US" dirty="0"/>
              <a:t> de question de 30 min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2735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Horaire des DGD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/>
              <a:t>13 </a:t>
            </a:r>
            <a:r>
              <a:rPr lang="fr-CA" dirty="0" smtClean="0"/>
              <a:t>septembre </a:t>
            </a:r>
            <a:r>
              <a:rPr lang="fr-CA" dirty="0"/>
              <a:t>: </a:t>
            </a:r>
            <a:r>
              <a:rPr lang="fr-CA" dirty="0" smtClean="0"/>
              <a:t>Labo d’intro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20 septembre : 1</a:t>
            </a:r>
            <a:r>
              <a:rPr lang="fr-CA" baseline="30000" dirty="0" smtClean="0"/>
              <a:t>e</a:t>
            </a:r>
            <a:r>
              <a:rPr lang="fr-CA" dirty="0" smtClean="0"/>
              <a:t> labo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26 septembre : 2</a:t>
            </a:r>
            <a:r>
              <a:rPr lang="fr-CA" baseline="30000" dirty="0" smtClean="0"/>
              <a:t>e</a:t>
            </a:r>
            <a:r>
              <a:rPr lang="fr-CA" dirty="0" smtClean="0"/>
              <a:t> et 3</a:t>
            </a:r>
            <a:r>
              <a:rPr lang="fr-CA" baseline="30000" dirty="0" smtClean="0"/>
              <a:t>e</a:t>
            </a:r>
            <a:r>
              <a:rPr lang="fr-CA" dirty="0" smtClean="0"/>
              <a:t> labo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11 octobre : 4</a:t>
            </a:r>
            <a:r>
              <a:rPr lang="fr-CA" baseline="30000" dirty="0" smtClean="0"/>
              <a:t>e</a:t>
            </a:r>
            <a:r>
              <a:rPr lang="fr-CA" dirty="0"/>
              <a:t> </a:t>
            </a:r>
            <a:r>
              <a:rPr lang="fr-CA" dirty="0" smtClean="0"/>
              <a:t>labo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18 octobre : révision pour l’examen de </a:t>
            </a:r>
            <a:r>
              <a:rPr lang="fr-CA" dirty="0" err="1" smtClean="0"/>
              <a:t>mi-session</a:t>
            </a:r>
            <a:endParaRPr lang="fr-CA" dirty="0" smtClean="0"/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1 novembre : 5</a:t>
            </a:r>
            <a:r>
              <a:rPr lang="fr-CA" baseline="30000" dirty="0" smtClean="0"/>
              <a:t>e</a:t>
            </a:r>
            <a:r>
              <a:rPr lang="fr-CA" dirty="0" smtClean="0"/>
              <a:t> labo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8 novembre : 6</a:t>
            </a:r>
            <a:r>
              <a:rPr lang="fr-CA" baseline="30000" dirty="0" smtClean="0"/>
              <a:t>e</a:t>
            </a:r>
            <a:r>
              <a:rPr lang="fr-CA" dirty="0" smtClean="0"/>
              <a:t> labo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15 novembre : 7</a:t>
            </a:r>
            <a:r>
              <a:rPr lang="fr-CA" baseline="30000" dirty="0" smtClean="0"/>
              <a:t>e</a:t>
            </a:r>
            <a:r>
              <a:rPr lang="fr-CA" dirty="0" smtClean="0"/>
              <a:t> et 8</a:t>
            </a:r>
            <a:r>
              <a:rPr lang="fr-CA" baseline="30000" dirty="0" smtClean="0"/>
              <a:t>e</a:t>
            </a:r>
            <a:r>
              <a:rPr lang="fr-CA" dirty="0" smtClean="0"/>
              <a:t> labo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22 novembre : session de questions libre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fr-CA" dirty="0" smtClean="0"/>
              <a:t>29 novembre : révision pour </a:t>
            </a:r>
            <a:r>
              <a:rPr lang="fr-CA" smtClean="0"/>
              <a:t>l’examen final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2555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4</a:t>
            </a:fld>
            <a:endParaRPr lang="en-CA"/>
          </a:p>
        </p:txBody>
      </p:sp>
      <p:sp>
        <p:nvSpPr>
          <p:cNvPr id="3" name="Rectangle 2"/>
          <p:cNvSpPr/>
          <p:nvPr/>
        </p:nvSpPr>
        <p:spPr>
          <a:xfrm>
            <a:off x="251297" y="2412157"/>
            <a:ext cx="83924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err="1"/>
              <a:t>Aperçu</a:t>
            </a:r>
            <a:r>
              <a:rPr lang="en-US" sz="4800" dirty="0"/>
              <a:t> du </a:t>
            </a:r>
            <a:r>
              <a:rPr lang="en-US" sz="4800" dirty="0" err="1"/>
              <a:t>projet</a:t>
            </a:r>
            <a:endParaRPr lang="en-CA" sz="48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51297" y="6300589"/>
            <a:ext cx="85035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1406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1"/>
            <a:ext cx="8999538" cy="540000"/>
          </a:xfr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Labos</a:t>
            </a:r>
            <a:r>
              <a:rPr lang="en-US" dirty="0">
                <a:solidFill>
                  <a:schemeClr val="tx1"/>
                </a:solidFill>
              </a:rPr>
              <a:t> 1 – </a:t>
            </a:r>
            <a:r>
              <a:rPr lang="en-US" dirty="0" smtClean="0">
                <a:solidFill>
                  <a:schemeClr val="tx1"/>
                </a:solidFill>
              </a:rPr>
              <a:t>4 : </a:t>
            </a:r>
            <a:r>
              <a:rPr lang="en-US" dirty="0">
                <a:solidFill>
                  <a:schemeClr val="tx1"/>
                </a:solidFill>
              </a:rPr>
              <a:t>sous-</a:t>
            </a:r>
            <a:r>
              <a:rPr lang="en-US" dirty="0" err="1">
                <a:solidFill>
                  <a:schemeClr val="tx1"/>
                </a:solidFill>
              </a:rPr>
              <a:t>clonage</a:t>
            </a:r>
            <a:r>
              <a:rPr lang="en-US" dirty="0">
                <a:solidFill>
                  <a:schemeClr val="tx1"/>
                </a:solidFill>
              </a:rPr>
              <a:t> de </a:t>
            </a:r>
            <a:r>
              <a:rPr lang="en-US" dirty="0" err="1">
                <a:solidFill>
                  <a:schemeClr val="tx1"/>
                </a:solidFill>
              </a:rPr>
              <a:t>l’ARN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polymérase</a:t>
            </a:r>
            <a:r>
              <a:rPr lang="en-US" dirty="0">
                <a:solidFill>
                  <a:schemeClr val="tx1"/>
                </a:solidFill>
              </a:rPr>
              <a:t> T7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0000" y="3642729"/>
            <a:ext cx="8460000" cy="3205658"/>
          </a:xfrm>
        </p:spPr>
        <p:txBody>
          <a:bodyPr>
            <a:normAutofit/>
          </a:bodyPr>
          <a:lstStyle/>
          <a:p>
            <a:pPr marL="271463" indent="-271463"/>
            <a:r>
              <a:rPr lang="fr-CA" sz="2400" dirty="0"/>
              <a:t>Chaque équipe recevra un plasmide recombinant contenant une des versions du gène de l’ARN polymérase T7 (sois une mutation ou la WT)</a:t>
            </a:r>
          </a:p>
          <a:p>
            <a:pPr marL="271463" indent="-271463"/>
            <a:r>
              <a:rPr lang="en-US" sz="2400" dirty="0"/>
              <a:t>Une version sera le type naturel (WT), les </a:t>
            </a:r>
            <a:r>
              <a:rPr lang="en-US" sz="2400" dirty="0" err="1"/>
              <a:t>autres</a:t>
            </a:r>
            <a:r>
              <a:rPr lang="en-US" sz="2400" dirty="0"/>
              <a:t> </a:t>
            </a:r>
            <a:r>
              <a:rPr lang="en-US" sz="2400" dirty="0" err="1"/>
              <a:t>auraient</a:t>
            </a:r>
            <a:r>
              <a:rPr lang="en-US" sz="2400" dirty="0"/>
              <a:t> </a:t>
            </a:r>
            <a:r>
              <a:rPr lang="en-US" sz="2400" dirty="0" err="1"/>
              <a:t>une</a:t>
            </a:r>
            <a:r>
              <a:rPr lang="en-US" sz="2400" dirty="0"/>
              <a:t> mutation</a:t>
            </a:r>
          </a:p>
          <a:p>
            <a:pPr marL="273050" indent="-271463"/>
            <a:r>
              <a:rPr lang="fr-CA" sz="2400" dirty="0"/>
              <a:t>Le gène de l’ARN polymérase T7 sera transféré dans un nouveau plasmide mieux adapté à l’expression de protéine recombinante (pTAC-MAC-TAG1)</a:t>
            </a:r>
            <a:endParaRPr lang="en-US" sz="2400" dirty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5</a:t>
            </a:fld>
            <a:endParaRPr lang="en-CA"/>
          </a:p>
        </p:txBody>
      </p:sp>
      <p:grpSp>
        <p:nvGrpSpPr>
          <p:cNvPr id="21" name="Group 20"/>
          <p:cNvGrpSpPr>
            <a:grpSpLocks noChangeAspect="1"/>
          </p:cNvGrpSpPr>
          <p:nvPr/>
        </p:nvGrpSpPr>
        <p:grpSpPr>
          <a:xfrm>
            <a:off x="1713507" y="1568350"/>
            <a:ext cx="1154340" cy="1132282"/>
            <a:chOff x="971377" y="1150895"/>
            <a:chExt cx="954000" cy="935770"/>
          </a:xfrm>
        </p:grpSpPr>
        <p:grpSp>
          <p:nvGrpSpPr>
            <p:cNvPr id="8" name="Group 7"/>
            <p:cNvGrpSpPr/>
            <p:nvPr/>
          </p:nvGrpSpPr>
          <p:grpSpPr>
            <a:xfrm>
              <a:off x="971377" y="1150895"/>
              <a:ext cx="900000" cy="900000"/>
              <a:chOff x="1443577" y="1588261"/>
              <a:chExt cx="900000" cy="900000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1443577" y="1588261"/>
                <a:ext cx="900000" cy="900000"/>
              </a:xfrm>
              <a:prstGeom prst="ellipse">
                <a:avLst/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1497577" y="1642261"/>
                <a:ext cx="792000" cy="792000"/>
              </a:xfrm>
              <a:prstGeom prst="ellipse">
                <a:avLst/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</p:grpSp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2"/>
            <a:srcRect l="85206" t="51280" r="11053" b="42319"/>
            <a:stretch/>
          </p:blipFill>
          <p:spPr>
            <a:xfrm>
              <a:off x="1529377" y="1663200"/>
              <a:ext cx="396000" cy="423465"/>
            </a:xfrm>
            <a:prstGeom prst="rect">
              <a:avLst/>
            </a:prstGeom>
          </p:spPr>
        </p:pic>
      </p:grpSp>
      <p:grpSp>
        <p:nvGrpSpPr>
          <p:cNvPr id="20" name="Group 19"/>
          <p:cNvGrpSpPr>
            <a:grpSpLocks noChangeAspect="1"/>
          </p:cNvGrpSpPr>
          <p:nvPr/>
        </p:nvGrpSpPr>
        <p:grpSpPr>
          <a:xfrm>
            <a:off x="5595094" y="1346358"/>
            <a:ext cx="1463603" cy="1501496"/>
            <a:chOff x="3923705" y="1217347"/>
            <a:chExt cx="1209589" cy="1240905"/>
          </a:xfrm>
        </p:grpSpPr>
        <p:sp>
          <p:nvSpPr>
            <p:cNvPr id="10" name="Oval 9"/>
            <p:cNvSpPr/>
            <p:nvPr/>
          </p:nvSpPr>
          <p:spPr>
            <a:xfrm>
              <a:off x="3923705" y="1217347"/>
              <a:ext cx="1188000" cy="118800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1" name="Oval 10"/>
            <p:cNvSpPr/>
            <p:nvPr/>
          </p:nvSpPr>
          <p:spPr>
            <a:xfrm>
              <a:off x="3977705" y="1271347"/>
              <a:ext cx="1080000" cy="108000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2"/>
            <a:srcRect l="73382" t="39034" r="21422" b="55555"/>
            <a:stretch/>
          </p:blipFill>
          <p:spPr>
            <a:xfrm>
              <a:off x="4603133" y="2113200"/>
              <a:ext cx="530161" cy="345052"/>
            </a:xfrm>
            <a:prstGeom prst="rect">
              <a:avLst/>
            </a:prstGeom>
          </p:spPr>
        </p:pic>
      </p:grpSp>
      <p:cxnSp>
        <p:nvCxnSpPr>
          <p:cNvPr id="23" name="Straight Arrow Connector 22"/>
          <p:cNvCxnSpPr/>
          <p:nvPr/>
        </p:nvCxnSpPr>
        <p:spPr>
          <a:xfrm>
            <a:off x="3276192" y="2188239"/>
            <a:ext cx="2088232" cy="0"/>
          </a:xfrm>
          <a:prstGeom prst="straightConnector1">
            <a:avLst/>
          </a:prstGeom>
          <a:ln w="19050"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85206" t="51280" r="11053" b="42319"/>
          <a:stretch/>
        </p:blipFill>
        <p:spPr>
          <a:xfrm>
            <a:off x="4110094" y="1712945"/>
            <a:ext cx="396000" cy="42346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-75983" y="1153082"/>
            <a:ext cx="1478223" cy="915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Plasmide pour l’assemblage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7249080" y="2442134"/>
            <a:ext cx="1925478" cy="915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/>
              <a:t>Plasmide pour la production de protéine</a:t>
            </a:r>
            <a:endParaRPr lang="en-CA" dirty="0"/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1263040" y="1633690"/>
            <a:ext cx="450467" cy="179079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cxnSpLocks/>
          </p:cNvCxnSpPr>
          <p:nvPr/>
        </p:nvCxnSpPr>
        <p:spPr>
          <a:xfrm flipH="1" flipV="1">
            <a:off x="7032576" y="2411472"/>
            <a:ext cx="370759" cy="180538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1024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1"/>
            <a:ext cx="8999538" cy="540000"/>
          </a:xfrm>
        </p:spPr>
        <p:txBody>
          <a:bodyPr>
            <a:normAutofit/>
          </a:bodyPr>
          <a:lstStyle/>
          <a:p>
            <a:r>
              <a:rPr lang="fr-CA" dirty="0"/>
              <a:t>Labos </a:t>
            </a:r>
            <a:r>
              <a:rPr lang="fr-CA" dirty="0" smtClean="0"/>
              <a:t>5-8 : </a:t>
            </a:r>
            <a:r>
              <a:rPr lang="fr-CA" dirty="0" smtClean="0"/>
              <a:t>caractérisation </a:t>
            </a:r>
            <a:r>
              <a:rPr lang="fr-CA" dirty="0"/>
              <a:t>de l’ARN polymérase T7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000" y="1439999"/>
            <a:ext cx="4229769" cy="5203171"/>
          </a:xfrm>
        </p:spPr>
        <p:txBody>
          <a:bodyPr>
            <a:normAutofit/>
          </a:bodyPr>
          <a:lstStyle/>
          <a:p>
            <a:r>
              <a:rPr lang="en-US" dirty="0" err="1"/>
              <a:t>L’expression</a:t>
            </a:r>
            <a:r>
              <a:rPr lang="en-US" dirty="0"/>
              <a:t> et la purification de </a:t>
            </a:r>
            <a:r>
              <a:rPr lang="en-US" dirty="0" err="1"/>
              <a:t>l’ARN</a:t>
            </a:r>
            <a:r>
              <a:rPr lang="en-US" dirty="0"/>
              <a:t> polymerase T7</a:t>
            </a:r>
          </a:p>
          <a:p>
            <a:endParaRPr lang="en-US" dirty="0"/>
          </a:p>
          <a:p>
            <a:r>
              <a:rPr lang="en-US" dirty="0" err="1"/>
              <a:t>Mesure</a:t>
            </a:r>
            <a:r>
              <a:rPr lang="en-US" dirty="0"/>
              <a:t> de </a:t>
            </a:r>
            <a:r>
              <a:rPr lang="en-US" dirty="0" err="1"/>
              <a:t>l’activité</a:t>
            </a:r>
            <a:r>
              <a:rPr lang="en-US" dirty="0"/>
              <a:t> de ton mutant de </a:t>
            </a:r>
            <a:r>
              <a:rPr lang="en-US" dirty="0" err="1"/>
              <a:t>l’ARN</a:t>
            </a:r>
            <a:r>
              <a:rPr lang="en-US" dirty="0"/>
              <a:t> polymerase T7</a:t>
            </a:r>
          </a:p>
          <a:p>
            <a:endParaRPr lang="en-US" dirty="0"/>
          </a:p>
          <a:p>
            <a:r>
              <a:rPr lang="en-US" dirty="0"/>
              <a:t>Determination de </a:t>
            </a:r>
            <a:r>
              <a:rPr lang="en-US" dirty="0" err="1"/>
              <a:t>l’effet</a:t>
            </a:r>
            <a:r>
              <a:rPr lang="en-US" dirty="0"/>
              <a:t> de la mutation sur </a:t>
            </a:r>
            <a:r>
              <a:rPr lang="en-US" dirty="0" err="1"/>
              <a:t>l’activité</a:t>
            </a:r>
            <a:r>
              <a:rPr lang="en-US" dirty="0"/>
              <a:t> </a:t>
            </a:r>
            <a:r>
              <a:rPr lang="en-US" dirty="0" err="1"/>
              <a:t>enzymatique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0363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1"/>
            <a:ext cx="8999538" cy="540000"/>
          </a:xfrm>
        </p:spPr>
        <p:txBody>
          <a:bodyPr>
            <a:normAutofit/>
          </a:bodyPr>
          <a:lstStyle/>
          <a:p>
            <a:r>
              <a:rPr lang="fr-CA" dirty="0"/>
              <a:t>Labos </a:t>
            </a:r>
            <a:r>
              <a:rPr lang="fr-CA" dirty="0" smtClean="0"/>
              <a:t>5-8 : </a:t>
            </a:r>
            <a:r>
              <a:rPr lang="fr-CA" dirty="0" smtClean="0"/>
              <a:t>caractérisation </a:t>
            </a:r>
            <a:r>
              <a:rPr lang="fr-CA" dirty="0"/>
              <a:t>de l’ARN polymérase T7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000" y="1440000"/>
            <a:ext cx="4229769" cy="5192154"/>
          </a:xfrm>
        </p:spPr>
        <p:txBody>
          <a:bodyPr>
            <a:normAutofit/>
          </a:bodyPr>
          <a:lstStyle/>
          <a:p>
            <a:r>
              <a:rPr lang="en-US" dirty="0" err="1"/>
              <a:t>L’expression</a:t>
            </a:r>
            <a:r>
              <a:rPr lang="en-US" dirty="0"/>
              <a:t> et la purification de </a:t>
            </a:r>
            <a:r>
              <a:rPr lang="en-US" dirty="0" err="1"/>
              <a:t>l’ARN</a:t>
            </a:r>
            <a:r>
              <a:rPr lang="en-US" dirty="0"/>
              <a:t> polymerase T7</a:t>
            </a:r>
          </a:p>
          <a:p>
            <a:endParaRPr lang="en-US" dirty="0"/>
          </a:p>
          <a:p>
            <a:r>
              <a:rPr lang="en-US" dirty="0" err="1"/>
              <a:t>Mesure</a:t>
            </a:r>
            <a:r>
              <a:rPr lang="en-US" dirty="0"/>
              <a:t> de </a:t>
            </a:r>
            <a:r>
              <a:rPr lang="en-US" dirty="0" err="1"/>
              <a:t>l’activité</a:t>
            </a:r>
            <a:r>
              <a:rPr lang="en-US" dirty="0"/>
              <a:t> de ton mutant de </a:t>
            </a:r>
            <a:r>
              <a:rPr lang="en-US" dirty="0" err="1"/>
              <a:t>l’ARN</a:t>
            </a:r>
            <a:r>
              <a:rPr lang="en-US" dirty="0"/>
              <a:t> polymerase T7</a:t>
            </a:r>
          </a:p>
          <a:p>
            <a:endParaRPr lang="en-US" dirty="0"/>
          </a:p>
          <a:p>
            <a:r>
              <a:rPr lang="en-US" dirty="0"/>
              <a:t>Determination de </a:t>
            </a:r>
            <a:r>
              <a:rPr lang="en-US" dirty="0" err="1"/>
              <a:t>l’effet</a:t>
            </a:r>
            <a:r>
              <a:rPr lang="en-US" dirty="0"/>
              <a:t> de la mutation sur </a:t>
            </a:r>
            <a:r>
              <a:rPr lang="en-US" dirty="0" err="1"/>
              <a:t>l’activité</a:t>
            </a:r>
            <a:r>
              <a:rPr lang="en-US" dirty="0"/>
              <a:t> </a:t>
            </a:r>
            <a:r>
              <a:rPr lang="en-US" dirty="0" err="1"/>
              <a:t>enzymatique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7</a:t>
            </a:fld>
            <a:endParaRPr lang="en-CA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>
          <a:xfrm>
            <a:off x="5667491" y="3554202"/>
            <a:ext cx="703308" cy="540946"/>
            <a:chOff x="6660231" y="2767989"/>
            <a:chExt cx="936103" cy="720000"/>
          </a:xfrm>
        </p:grpSpPr>
        <p:sp>
          <p:nvSpPr>
            <p:cNvPr id="7" name="Rectangle 6"/>
            <p:cNvSpPr/>
            <p:nvPr/>
          </p:nvSpPr>
          <p:spPr>
            <a:xfrm flipH="1">
              <a:off x="6660231" y="2997313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16200000" flipH="1">
              <a:off x="7164326" y="3055980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 rot="5400000">
              <a:off x="6594573" y="3062887"/>
              <a:ext cx="432048" cy="29860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5558491" y="3965467"/>
            <a:ext cx="812308" cy="540946"/>
            <a:chOff x="6516216" y="3337583"/>
            <a:chExt cx="1081182" cy="720000"/>
          </a:xfrm>
        </p:grpSpPr>
        <p:sp>
          <p:nvSpPr>
            <p:cNvPr id="11" name="Rectangle 10"/>
            <p:cNvSpPr/>
            <p:nvPr/>
          </p:nvSpPr>
          <p:spPr>
            <a:xfrm flipH="1">
              <a:off x="6661295" y="3570459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 rot="16200000" flipH="1">
              <a:off x="7165390" y="3625574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516216" y="3566907"/>
              <a:ext cx="360040" cy="435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14" name="Group 13"/>
          <p:cNvGrpSpPr>
            <a:grpSpLocks noChangeAspect="1"/>
          </p:cNvGrpSpPr>
          <p:nvPr/>
        </p:nvGrpSpPr>
        <p:grpSpPr>
          <a:xfrm>
            <a:off x="5667491" y="2690762"/>
            <a:ext cx="703308" cy="540946"/>
            <a:chOff x="6660231" y="1628801"/>
            <a:chExt cx="936103" cy="720000"/>
          </a:xfrm>
        </p:grpSpPr>
        <p:sp>
          <p:nvSpPr>
            <p:cNvPr id="15" name="Rectangle 14"/>
            <p:cNvSpPr/>
            <p:nvPr/>
          </p:nvSpPr>
          <p:spPr>
            <a:xfrm flipH="1">
              <a:off x="6660231" y="185812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 rot="16200000" flipH="1">
              <a:off x="7164326" y="1916792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 rot="5400000">
              <a:off x="6596767" y="1924848"/>
              <a:ext cx="432048" cy="29860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18" name="Group 17"/>
          <p:cNvGrpSpPr>
            <a:grpSpLocks noChangeAspect="1"/>
          </p:cNvGrpSpPr>
          <p:nvPr/>
        </p:nvGrpSpPr>
        <p:grpSpPr>
          <a:xfrm>
            <a:off x="4857798" y="2690763"/>
            <a:ext cx="927655" cy="2734706"/>
            <a:chOff x="5580112" y="1628801"/>
            <a:chExt cx="1234708" cy="3639894"/>
          </a:xfrm>
        </p:grpSpPr>
        <p:sp>
          <p:nvSpPr>
            <p:cNvPr id="19" name="Rectangle 18"/>
            <p:cNvSpPr/>
            <p:nvPr/>
          </p:nvSpPr>
          <p:spPr>
            <a:xfrm rot="16200000" flipH="1">
              <a:off x="3832173" y="3376740"/>
              <a:ext cx="3639894" cy="1440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 flipH="1">
              <a:off x="5724128" y="185812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 flipH="1">
              <a:off x="5724128" y="242714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 flipH="1">
              <a:off x="5724128" y="413420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 flipH="1">
              <a:off x="5724128" y="299616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 flipH="1">
              <a:off x="5724128" y="470322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 rot="16200000" flipH="1">
              <a:off x="6150889" y="4749334"/>
              <a:ext cx="432048" cy="29860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 rot="16200000" flipH="1">
              <a:off x="6150889" y="2494441"/>
              <a:ext cx="432048" cy="29860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6449494" y="3062887"/>
              <a:ext cx="432048" cy="2986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 rot="5400000">
              <a:off x="6449494" y="1913587"/>
              <a:ext cx="432048" cy="2986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6296454" y="3560729"/>
              <a:ext cx="360040" cy="4365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330909" y="4119888"/>
              <a:ext cx="360040" cy="435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 flipH="1">
              <a:off x="5724128" y="356518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5443144" y="3122482"/>
            <a:ext cx="927655" cy="540946"/>
            <a:chOff x="6361626" y="2198395"/>
            <a:chExt cx="1234708" cy="720000"/>
          </a:xfrm>
        </p:grpSpPr>
        <p:sp>
          <p:nvSpPr>
            <p:cNvPr id="34" name="Rectangle 33"/>
            <p:cNvSpPr/>
            <p:nvPr/>
          </p:nvSpPr>
          <p:spPr>
            <a:xfrm flipH="1">
              <a:off x="6660231" y="2427719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rot="16200000" flipH="1">
              <a:off x="7164326" y="2486386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6" name="Isosceles Triangle 35"/>
            <p:cNvSpPr/>
            <p:nvPr/>
          </p:nvSpPr>
          <p:spPr>
            <a:xfrm rot="16200000" flipH="1">
              <a:off x="6294905" y="2487610"/>
              <a:ext cx="432048" cy="2986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37" name="Group 36"/>
          <p:cNvGrpSpPr>
            <a:grpSpLocks noChangeAspect="1"/>
          </p:cNvGrpSpPr>
          <p:nvPr/>
        </p:nvGrpSpPr>
        <p:grpSpPr>
          <a:xfrm>
            <a:off x="5449525" y="4849363"/>
            <a:ext cx="921274" cy="540946"/>
            <a:chOff x="6372280" y="4476771"/>
            <a:chExt cx="1226215" cy="720000"/>
          </a:xfrm>
        </p:grpSpPr>
        <p:sp>
          <p:nvSpPr>
            <p:cNvPr id="38" name="Rectangle 37"/>
            <p:cNvSpPr/>
            <p:nvPr/>
          </p:nvSpPr>
          <p:spPr>
            <a:xfrm flipH="1">
              <a:off x="6670885" y="4680154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 rot="16200000" flipH="1">
              <a:off x="7166487" y="4764762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 rot="16200000" flipH="1">
              <a:off x="6305559" y="4746877"/>
              <a:ext cx="432048" cy="2986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41" name="Group 40"/>
          <p:cNvGrpSpPr>
            <a:grpSpLocks noChangeAspect="1"/>
          </p:cNvGrpSpPr>
          <p:nvPr/>
        </p:nvGrpSpPr>
        <p:grpSpPr>
          <a:xfrm>
            <a:off x="5549384" y="4397467"/>
            <a:ext cx="821415" cy="540946"/>
            <a:chOff x="6504094" y="3907177"/>
            <a:chExt cx="1093304" cy="720000"/>
          </a:xfrm>
        </p:grpSpPr>
        <p:sp>
          <p:nvSpPr>
            <p:cNvPr id="42" name="Rectangle 41"/>
            <p:cNvSpPr/>
            <p:nvPr/>
          </p:nvSpPr>
          <p:spPr>
            <a:xfrm rot="16200000" flipH="1">
              <a:off x="7165390" y="4195168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 flipH="1">
              <a:off x="6661295" y="4136501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6504094" y="4136500"/>
              <a:ext cx="360040" cy="4320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824979" y="753573"/>
            <a:ext cx="2866528" cy="2229459"/>
            <a:chOff x="577908" y="197306"/>
            <a:chExt cx="2866528" cy="2229459"/>
          </a:xfrm>
        </p:grpSpPr>
        <p:pic>
          <p:nvPicPr>
            <p:cNvPr id="46" name="Picture 2" descr="http://upload.wikimedia.org/wikipedia/commons/d/d6/Taq_polimerase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223972" flipH="1">
              <a:off x="577908" y="375401"/>
              <a:ext cx="2735151" cy="20513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TextBox 46"/>
            <p:cNvSpPr txBox="1"/>
            <p:nvPr/>
          </p:nvSpPr>
          <p:spPr>
            <a:xfrm>
              <a:off x="2051875" y="197306"/>
              <a:ext cx="13925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 dirty="0" err="1">
                  <a:latin typeface="Calibri" panose="020F0502020204030204" pitchFamily="34" charset="0"/>
                </a:rPr>
                <a:t>Polymérase</a:t>
              </a:r>
              <a:endParaRPr lang="fr-CA" sz="2000" dirty="0">
                <a:latin typeface="Calibri" panose="020F0502020204030204" pitchFamily="34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 rot="16200000">
            <a:off x="4222551" y="3911859"/>
            <a:ext cx="894284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matrice</a:t>
            </a:r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 rot="5400000" flipH="1">
            <a:off x="6097631" y="2986156"/>
            <a:ext cx="883447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amorce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606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6 0.0007 L -0.00106 0.28638 C -0.00106 0.41355 0.02752 0.56742 0.0508 0.56742 L 0.10178 0.56742 " pathEditMode="relative" rAng="16200000" ptsTypes="AAAA">
                                      <p:cBhvr>
                                        <p:cTn id="10" dur="2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3" y="2833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1"/>
            <a:ext cx="8999538" cy="540000"/>
          </a:xfrm>
        </p:spPr>
        <p:txBody>
          <a:bodyPr>
            <a:normAutofit/>
          </a:bodyPr>
          <a:lstStyle/>
          <a:p>
            <a:r>
              <a:rPr lang="fr-CA" dirty="0"/>
              <a:t>Labos </a:t>
            </a:r>
            <a:r>
              <a:rPr lang="fr-CA" dirty="0" smtClean="0"/>
              <a:t>5-8 : </a:t>
            </a:r>
            <a:r>
              <a:rPr lang="fr-CA" dirty="0" smtClean="0"/>
              <a:t>caractérisation </a:t>
            </a:r>
            <a:r>
              <a:rPr lang="fr-CA" dirty="0"/>
              <a:t>de l’ARN polymérase T7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000" y="1439999"/>
            <a:ext cx="4229769" cy="5302323"/>
          </a:xfrm>
        </p:spPr>
        <p:txBody>
          <a:bodyPr>
            <a:normAutofit/>
          </a:bodyPr>
          <a:lstStyle/>
          <a:p>
            <a:r>
              <a:rPr lang="en-US" dirty="0" err="1"/>
              <a:t>L’expression</a:t>
            </a:r>
            <a:r>
              <a:rPr lang="en-US" dirty="0"/>
              <a:t> et la purification de </a:t>
            </a:r>
            <a:r>
              <a:rPr lang="en-US" dirty="0" err="1"/>
              <a:t>l’ARN</a:t>
            </a:r>
            <a:r>
              <a:rPr lang="en-US" dirty="0"/>
              <a:t> polymerase T7</a:t>
            </a:r>
          </a:p>
          <a:p>
            <a:endParaRPr lang="en-US" dirty="0"/>
          </a:p>
          <a:p>
            <a:r>
              <a:rPr lang="en-US" dirty="0" err="1"/>
              <a:t>Mesure</a:t>
            </a:r>
            <a:r>
              <a:rPr lang="en-US" dirty="0"/>
              <a:t> de </a:t>
            </a:r>
            <a:r>
              <a:rPr lang="en-US" dirty="0" err="1"/>
              <a:t>l’activité</a:t>
            </a:r>
            <a:r>
              <a:rPr lang="en-US" dirty="0"/>
              <a:t> de ton mutant de </a:t>
            </a:r>
            <a:r>
              <a:rPr lang="en-US" dirty="0" err="1"/>
              <a:t>l’ARN</a:t>
            </a:r>
            <a:r>
              <a:rPr lang="en-US" dirty="0"/>
              <a:t> polymerase T7</a:t>
            </a:r>
          </a:p>
          <a:p>
            <a:endParaRPr lang="en-US" dirty="0"/>
          </a:p>
          <a:p>
            <a:r>
              <a:rPr lang="en-US" dirty="0"/>
              <a:t>Determination de </a:t>
            </a:r>
            <a:r>
              <a:rPr lang="en-US" dirty="0" err="1"/>
              <a:t>l’effet</a:t>
            </a:r>
            <a:r>
              <a:rPr lang="en-US" dirty="0"/>
              <a:t> de la mutation sur </a:t>
            </a:r>
            <a:r>
              <a:rPr lang="en-US" dirty="0" err="1"/>
              <a:t>l’activité</a:t>
            </a:r>
            <a:r>
              <a:rPr lang="en-US" dirty="0"/>
              <a:t> </a:t>
            </a:r>
            <a:r>
              <a:rPr lang="en-US" dirty="0" err="1"/>
              <a:t>enzymatique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8</a:t>
            </a:fld>
            <a:endParaRPr lang="en-CA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>
          <a:xfrm>
            <a:off x="5667491" y="3554202"/>
            <a:ext cx="703308" cy="540946"/>
            <a:chOff x="6660231" y="2767989"/>
            <a:chExt cx="936103" cy="720000"/>
          </a:xfrm>
        </p:grpSpPr>
        <p:sp>
          <p:nvSpPr>
            <p:cNvPr id="7" name="Rectangle 6"/>
            <p:cNvSpPr/>
            <p:nvPr/>
          </p:nvSpPr>
          <p:spPr>
            <a:xfrm flipH="1">
              <a:off x="6660231" y="2997313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 rot="16200000" flipH="1">
              <a:off x="7164326" y="3055980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9" name="Isosceles Triangle 8"/>
            <p:cNvSpPr/>
            <p:nvPr/>
          </p:nvSpPr>
          <p:spPr>
            <a:xfrm rot="5400000">
              <a:off x="6594573" y="3062887"/>
              <a:ext cx="432048" cy="29860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5558491" y="3965467"/>
            <a:ext cx="812308" cy="540946"/>
            <a:chOff x="6516216" y="3337583"/>
            <a:chExt cx="1081182" cy="720000"/>
          </a:xfrm>
        </p:grpSpPr>
        <p:sp>
          <p:nvSpPr>
            <p:cNvPr id="11" name="Rectangle 10"/>
            <p:cNvSpPr/>
            <p:nvPr/>
          </p:nvSpPr>
          <p:spPr>
            <a:xfrm flipH="1">
              <a:off x="6661295" y="3570459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 rot="16200000" flipH="1">
              <a:off x="7165390" y="3625574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516216" y="3566907"/>
              <a:ext cx="360040" cy="435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14" name="Group 13"/>
          <p:cNvGrpSpPr>
            <a:grpSpLocks noChangeAspect="1"/>
          </p:cNvGrpSpPr>
          <p:nvPr/>
        </p:nvGrpSpPr>
        <p:grpSpPr>
          <a:xfrm>
            <a:off x="5667491" y="2690762"/>
            <a:ext cx="703308" cy="540946"/>
            <a:chOff x="6660231" y="1628801"/>
            <a:chExt cx="936103" cy="720000"/>
          </a:xfrm>
        </p:grpSpPr>
        <p:sp>
          <p:nvSpPr>
            <p:cNvPr id="15" name="Rectangle 14"/>
            <p:cNvSpPr/>
            <p:nvPr/>
          </p:nvSpPr>
          <p:spPr>
            <a:xfrm flipH="1">
              <a:off x="6660231" y="185812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 rot="16200000" flipH="1">
              <a:off x="7164326" y="1916792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 rot="5400000">
              <a:off x="6596767" y="1924848"/>
              <a:ext cx="432048" cy="29860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18" name="Group 17"/>
          <p:cNvGrpSpPr>
            <a:grpSpLocks noChangeAspect="1"/>
          </p:cNvGrpSpPr>
          <p:nvPr/>
        </p:nvGrpSpPr>
        <p:grpSpPr>
          <a:xfrm>
            <a:off x="4857798" y="2690763"/>
            <a:ext cx="927655" cy="2734706"/>
            <a:chOff x="5580112" y="1628801"/>
            <a:chExt cx="1234708" cy="3639894"/>
          </a:xfrm>
        </p:grpSpPr>
        <p:sp>
          <p:nvSpPr>
            <p:cNvPr id="19" name="Rectangle 18"/>
            <p:cNvSpPr/>
            <p:nvPr/>
          </p:nvSpPr>
          <p:spPr>
            <a:xfrm rot="16200000" flipH="1">
              <a:off x="3832173" y="3376740"/>
              <a:ext cx="3639894" cy="14401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 flipH="1">
              <a:off x="5724128" y="185812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 flipH="1">
              <a:off x="5724128" y="242714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 flipH="1">
              <a:off x="5724128" y="413420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 flipH="1">
              <a:off x="5724128" y="299616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 flipH="1">
              <a:off x="5724128" y="470322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5" name="Isosceles Triangle 24"/>
            <p:cNvSpPr/>
            <p:nvPr/>
          </p:nvSpPr>
          <p:spPr>
            <a:xfrm rot="16200000" flipH="1">
              <a:off x="6150889" y="4749334"/>
              <a:ext cx="432048" cy="29860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6" name="Isosceles Triangle 25"/>
            <p:cNvSpPr/>
            <p:nvPr/>
          </p:nvSpPr>
          <p:spPr>
            <a:xfrm rot="16200000" flipH="1">
              <a:off x="6150889" y="2494441"/>
              <a:ext cx="432048" cy="29860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6449494" y="3062887"/>
              <a:ext cx="432048" cy="2986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8" name="Isosceles Triangle 27"/>
            <p:cNvSpPr/>
            <p:nvPr/>
          </p:nvSpPr>
          <p:spPr>
            <a:xfrm rot="5400000">
              <a:off x="6449494" y="1913587"/>
              <a:ext cx="432048" cy="2986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6296454" y="3560729"/>
              <a:ext cx="360040" cy="4365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330909" y="4119888"/>
              <a:ext cx="360040" cy="435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 flipH="1">
              <a:off x="5724128" y="3565185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5443144" y="3122482"/>
            <a:ext cx="927655" cy="540946"/>
            <a:chOff x="6361626" y="2198395"/>
            <a:chExt cx="1234708" cy="720000"/>
          </a:xfrm>
        </p:grpSpPr>
        <p:sp>
          <p:nvSpPr>
            <p:cNvPr id="34" name="Rectangle 33"/>
            <p:cNvSpPr/>
            <p:nvPr/>
          </p:nvSpPr>
          <p:spPr>
            <a:xfrm flipH="1">
              <a:off x="6660231" y="2427719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rot="16200000" flipH="1">
              <a:off x="7164326" y="2486386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6" name="Isosceles Triangle 35"/>
            <p:cNvSpPr/>
            <p:nvPr/>
          </p:nvSpPr>
          <p:spPr>
            <a:xfrm rot="16200000" flipH="1">
              <a:off x="6294905" y="2487610"/>
              <a:ext cx="432048" cy="2986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37" name="Group 36"/>
          <p:cNvGrpSpPr>
            <a:grpSpLocks noChangeAspect="1"/>
          </p:cNvGrpSpPr>
          <p:nvPr/>
        </p:nvGrpSpPr>
        <p:grpSpPr>
          <a:xfrm>
            <a:off x="5449525" y="4849363"/>
            <a:ext cx="921274" cy="540946"/>
            <a:chOff x="6372280" y="4476771"/>
            <a:chExt cx="1226215" cy="720000"/>
          </a:xfrm>
        </p:grpSpPr>
        <p:sp>
          <p:nvSpPr>
            <p:cNvPr id="38" name="Rectangle 37"/>
            <p:cNvSpPr/>
            <p:nvPr/>
          </p:nvSpPr>
          <p:spPr>
            <a:xfrm flipH="1">
              <a:off x="6670885" y="4680154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 rot="16200000" flipH="1">
              <a:off x="7166487" y="4764762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40" name="Isosceles Triangle 39"/>
            <p:cNvSpPr/>
            <p:nvPr/>
          </p:nvSpPr>
          <p:spPr>
            <a:xfrm rot="16200000" flipH="1">
              <a:off x="6305559" y="4746877"/>
              <a:ext cx="432048" cy="2986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41" name="Group 40"/>
          <p:cNvGrpSpPr>
            <a:grpSpLocks noChangeAspect="1"/>
          </p:cNvGrpSpPr>
          <p:nvPr/>
        </p:nvGrpSpPr>
        <p:grpSpPr>
          <a:xfrm>
            <a:off x="5549384" y="4397467"/>
            <a:ext cx="821415" cy="540946"/>
            <a:chOff x="6504094" y="3907177"/>
            <a:chExt cx="1093304" cy="720000"/>
          </a:xfrm>
        </p:grpSpPr>
        <p:sp>
          <p:nvSpPr>
            <p:cNvPr id="42" name="Rectangle 41"/>
            <p:cNvSpPr/>
            <p:nvPr/>
          </p:nvSpPr>
          <p:spPr>
            <a:xfrm rot="16200000" flipH="1">
              <a:off x="7165390" y="4195168"/>
              <a:ext cx="720000" cy="1440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 flipH="1">
              <a:off x="6661295" y="4136501"/>
              <a:ext cx="792087" cy="43204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6504094" y="4136500"/>
              <a:ext cx="360040" cy="4320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A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824979" y="764603"/>
            <a:ext cx="2845352" cy="2218429"/>
            <a:chOff x="577908" y="208336"/>
            <a:chExt cx="2845352" cy="2218429"/>
          </a:xfrm>
        </p:grpSpPr>
        <p:pic>
          <p:nvPicPr>
            <p:cNvPr id="46" name="Picture 2" descr="http://upload.wikimedia.org/wikipedia/commons/d/d6/Taq_polimerase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223972" flipH="1">
              <a:off x="577908" y="375401"/>
              <a:ext cx="2735151" cy="20513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TextBox 46"/>
            <p:cNvSpPr txBox="1"/>
            <p:nvPr/>
          </p:nvSpPr>
          <p:spPr>
            <a:xfrm>
              <a:off x="2030699" y="208336"/>
              <a:ext cx="13925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000" dirty="0" err="1">
                  <a:latin typeface="Calibri" panose="020F0502020204030204" pitchFamily="34" charset="0"/>
                </a:rPr>
                <a:t>Polymérase</a:t>
              </a:r>
              <a:endParaRPr lang="fr-CA" sz="2000" dirty="0">
                <a:latin typeface="Calibri" panose="020F0502020204030204" pitchFamily="34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 rot="16200000">
            <a:off x="4222551" y="3911859"/>
            <a:ext cx="894284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matrice</a:t>
            </a:r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 rot="5400000" flipH="1">
            <a:off x="6097631" y="2986156"/>
            <a:ext cx="883447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amorce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0717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9 0.00046 L -0.00089 0.28614 C -0.00089 0.41332 0.02769 0.56718 0.05097 0.56718 L 0.10195 0.56718 " pathEditMode="relative" rAng="16200000" ptsTypes="AAAA">
                                      <p:cBhvr>
                                        <p:cTn id="10" dur="5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3" y="2833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18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21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24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err="1"/>
              <a:t>Labo</a:t>
            </a:r>
            <a:r>
              <a:rPr lang="en-CA" dirty="0"/>
              <a:t> </a:t>
            </a:r>
            <a:r>
              <a:rPr lang="en-CA" dirty="0" smtClean="0"/>
              <a:t>1 : </a:t>
            </a:r>
            <a:r>
              <a:rPr lang="en-CA" dirty="0"/>
              <a:t>Amplification du </a:t>
            </a:r>
            <a:r>
              <a:rPr lang="en-CA" dirty="0" err="1"/>
              <a:t>gène</a:t>
            </a:r>
            <a:endParaRPr lang="en-CA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60158" y="900000"/>
            <a:ext cx="8099584" cy="4454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b="1" dirty="0"/>
              <a:t>But</a:t>
            </a:r>
            <a:endParaRPr lang="en-CA" sz="2400" b="1" dirty="0"/>
          </a:p>
          <a:p>
            <a:r>
              <a:rPr lang="en-CA" sz="2400" dirty="0"/>
              <a:t>amplification de </a:t>
            </a:r>
            <a:r>
              <a:rPr lang="en-CA" sz="2400" dirty="0" err="1"/>
              <a:t>l’ADN</a:t>
            </a:r>
            <a:r>
              <a:rPr lang="en-CA" sz="2400" dirty="0"/>
              <a:t> </a:t>
            </a:r>
            <a:r>
              <a:rPr lang="en-CA" sz="2400" dirty="0" err="1"/>
              <a:t>d’intérêt</a:t>
            </a:r>
            <a:r>
              <a:rPr lang="en-CA" sz="2400" dirty="0"/>
              <a:t> à </a:t>
            </a:r>
            <a:r>
              <a:rPr lang="en-CA" sz="2400" dirty="0" err="1"/>
              <a:t>partir</a:t>
            </a:r>
            <a:r>
              <a:rPr lang="en-CA" sz="2400" dirty="0"/>
              <a:t> d’un </a:t>
            </a:r>
            <a:r>
              <a:rPr lang="en-CA" sz="2400" dirty="0" err="1"/>
              <a:t>plasmide</a:t>
            </a:r>
            <a:r>
              <a:rPr lang="en-CA" sz="2400" dirty="0"/>
              <a:t> parental</a:t>
            </a:r>
          </a:p>
          <a:p>
            <a:pPr marL="0" indent="0">
              <a:buNone/>
            </a:pPr>
            <a:r>
              <a:rPr lang="fr-CA" sz="2400" b="1" dirty="0"/>
              <a:t>Méthode</a:t>
            </a:r>
            <a:endParaRPr lang="en-CA" sz="2400" b="1" dirty="0"/>
          </a:p>
          <a:p>
            <a:r>
              <a:rPr lang="en-CA" sz="2400" i="1" dirty="0"/>
              <a:t>polymerase chain reaction</a:t>
            </a:r>
            <a:r>
              <a:rPr lang="en-CA" sz="2400" dirty="0"/>
              <a:t> (PCR) </a:t>
            </a:r>
            <a:r>
              <a:rPr lang="en-CA" sz="2400" dirty="0" err="1"/>
              <a:t>copie</a:t>
            </a:r>
            <a:r>
              <a:rPr lang="en-CA" sz="2400" dirty="0"/>
              <a:t> le </a:t>
            </a:r>
            <a:r>
              <a:rPr lang="en-CA" sz="2400" dirty="0" err="1"/>
              <a:t>gène</a:t>
            </a:r>
            <a:endParaRPr lang="en-CA" sz="2400" dirty="0"/>
          </a:p>
        </p:txBody>
      </p:sp>
      <p:sp>
        <p:nvSpPr>
          <p:cNvPr id="6150" name="TextBox 6"/>
          <p:cNvSpPr txBox="1">
            <a:spLocks noChangeArrowheads="1"/>
          </p:cNvSpPr>
          <p:nvPr/>
        </p:nvSpPr>
        <p:spPr bwMode="auto">
          <a:xfrm>
            <a:off x="2577549" y="4105551"/>
            <a:ext cx="2126454" cy="362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754" dirty="0"/>
              <a:t>ARN polymerase T7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4039320" y="4712648"/>
            <a:ext cx="1631166" cy="0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8" name="TextBox 14"/>
          <p:cNvSpPr txBox="1">
            <a:spLocks noChangeArrowheads="1"/>
          </p:cNvSpPr>
          <p:nvPr/>
        </p:nvSpPr>
        <p:spPr bwMode="auto">
          <a:xfrm>
            <a:off x="3607154" y="4812513"/>
            <a:ext cx="24954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sz="2400" dirty="0"/>
              <a:t>A</a:t>
            </a:r>
            <a:r>
              <a:rPr lang="en-CA" sz="2400" dirty="0" err="1"/>
              <a:t>mplification</a:t>
            </a:r>
            <a:r>
              <a:rPr lang="en-CA" sz="2400" dirty="0"/>
              <a:t> PCR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9</a:t>
            </a:fld>
            <a:endParaRPr lang="en-CA"/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0" y="3328445"/>
            <a:ext cx="2126454" cy="362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754" dirty="0"/>
              <a:t>Plasmid </a:t>
            </a:r>
            <a:r>
              <a:rPr lang="en-CA" sz="1754" dirty="0" err="1"/>
              <a:t>vecteur</a:t>
            </a:r>
            <a:endParaRPr lang="en-CA" sz="1754" dirty="0"/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830111" y="3668749"/>
            <a:ext cx="357290" cy="35310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4"/>
          <p:cNvSpPr txBox="1">
            <a:spLocks noChangeArrowheads="1"/>
          </p:cNvSpPr>
          <p:nvPr/>
        </p:nvSpPr>
        <p:spPr bwMode="auto">
          <a:xfrm>
            <a:off x="6087439" y="5469592"/>
            <a:ext cx="22686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CA" sz="2400" dirty="0"/>
              <a:t>Amplicons</a:t>
            </a:r>
          </a:p>
        </p:txBody>
      </p:sp>
      <p:sp>
        <p:nvSpPr>
          <p:cNvPr id="22" name="TextBox 14"/>
          <p:cNvSpPr txBox="1">
            <a:spLocks noChangeArrowheads="1"/>
          </p:cNvSpPr>
          <p:nvPr/>
        </p:nvSpPr>
        <p:spPr bwMode="auto">
          <a:xfrm>
            <a:off x="164967" y="5469592"/>
            <a:ext cx="30195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CA" sz="2400" dirty="0" err="1"/>
              <a:t>Plasmide</a:t>
            </a:r>
            <a:r>
              <a:rPr lang="en-CA" sz="2400" dirty="0"/>
              <a:t> </a:t>
            </a:r>
            <a:r>
              <a:rPr lang="en-CA" sz="2400" dirty="0" err="1"/>
              <a:t>récominant</a:t>
            </a:r>
            <a:endParaRPr lang="en-CA" sz="2400" dirty="0"/>
          </a:p>
        </p:txBody>
      </p:sp>
      <p:grpSp>
        <p:nvGrpSpPr>
          <p:cNvPr id="23" name="Group 22"/>
          <p:cNvGrpSpPr>
            <a:grpSpLocks noChangeAspect="1"/>
          </p:cNvGrpSpPr>
          <p:nvPr/>
        </p:nvGrpSpPr>
        <p:grpSpPr>
          <a:xfrm>
            <a:off x="1150283" y="3878644"/>
            <a:ext cx="1396751" cy="1370061"/>
            <a:chOff x="971377" y="1150895"/>
            <a:chExt cx="954000" cy="935770"/>
          </a:xfrm>
        </p:grpSpPr>
        <p:grpSp>
          <p:nvGrpSpPr>
            <p:cNvPr id="24" name="Group 23"/>
            <p:cNvGrpSpPr/>
            <p:nvPr/>
          </p:nvGrpSpPr>
          <p:grpSpPr>
            <a:xfrm>
              <a:off x="971377" y="1150895"/>
              <a:ext cx="900000" cy="900000"/>
              <a:chOff x="1443577" y="1588261"/>
              <a:chExt cx="900000" cy="900000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443577" y="1588261"/>
                <a:ext cx="900000" cy="900000"/>
              </a:xfrm>
              <a:prstGeom prst="ellipse">
                <a:avLst/>
              </a:pr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1497577" y="1642261"/>
                <a:ext cx="792000" cy="792000"/>
              </a:xfrm>
              <a:prstGeom prst="ellipse">
                <a:avLst/>
              </a:prstGeom>
              <a:noFill/>
              <a:ln w="28575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</p:grpSp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/>
            <a:srcRect l="85206" t="51280" r="11053" b="42319"/>
            <a:stretch/>
          </p:blipFill>
          <p:spPr>
            <a:xfrm>
              <a:off x="1529377" y="1663200"/>
              <a:ext cx="396000" cy="423465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6434491" y="3924998"/>
            <a:ext cx="479160" cy="51239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6468168" y="4319045"/>
            <a:ext cx="479160" cy="51239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6911579" y="3734047"/>
            <a:ext cx="479160" cy="51239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7221756" y="3751220"/>
            <a:ext cx="479160" cy="51239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7526437" y="3937728"/>
            <a:ext cx="479160" cy="51239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6870310" y="4272859"/>
            <a:ext cx="479160" cy="51239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7147446" y="4552242"/>
            <a:ext cx="479160" cy="51239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6729334" y="4662774"/>
            <a:ext cx="479160" cy="51239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206" t="51280" r="11053" b="42319"/>
          <a:stretch/>
        </p:blipFill>
        <p:spPr>
          <a:xfrm>
            <a:off x="7621009" y="4568072"/>
            <a:ext cx="479160" cy="51239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2511905" y="4475405"/>
            <a:ext cx="495287" cy="35310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8885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49977" y="0"/>
            <a:ext cx="8099584" cy="540000"/>
          </a:xfrm>
        </p:spPr>
        <p:txBody>
          <a:bodyPr/>
          <a:lstStyle/>
          <a:p>
            <a:r>
              <a:rPr lang="en-CA" dirty="0" err="1" smtClean="0"/>
              <a:t>Labo</a:t>
            </a:r>
            <a:r>
              <a:rPr lang="en-CA" dirty="0" smtClean="0"/>
              <a:t> 2 : Sous-</a:t>
            </a:r>
            <a:r>
              <a:rPr lang="en-CA" dirty="0" err="1" smtClean="0"/>
              <a:t>clonage</a:t>
            </a:r>
            <a:r>
              <a:rPr lang="en-CA" dirty="0" smtClean="0"/>
              <a:t> du </a:t>
            </a:r>
            <a:r>
              <a:rPr lang="en-CA" dirty="0" err="1" smtClean="0"/>
              <a:t>gène</a:t>
            </a:r>
            <a:endParaRPr lang="en-CA" dirty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389287" y="899999"/>
            <a:ext cx="4066599" cy="55446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b="1" dirty="0" smtClean="0"/>
              <a:t>But</a:t>
            </a:r>
            <a:endParaRPr lang="en-CA" sz="2400" b="1" dirty="0"/>
          </a:p>
          <a:p>
            <a:r>
              <a:rPr lang="fr-CA" sz="2400" dirty="0" smtClean="0"/>
              <a:t>Génération d’un nouveau plasmide recombinant contentant le gène dans le vecteur (plasmide) désiré</a:t>
            </a:r>
            <a:endParaRPr lang="fr-CA" sz="2400" dirty="0"/>
          </a:p>
          <a:p>
            <a:pPr marL="0" indent="0">
              <a:buNone/>
            </a:pPr>
            <a:r>
              <a:rPr lang="fr-CA" sz="2400" b="1" dirty="0" smtClean="0"/>
              <a:t>Méthode</a:t>
            </a:r>
            <a:endParaRPr lang="en-CA" sz="2400" b="1" dirty="0"/>
          </a:p>
          <a:p>
            <a:pPr marL="285750" indent="-285750"/>
            <a:r>
              <a:rPr lang="en-CA" sz="2400" dirty="0" smtClean="0"/>
              <a:t>Utilise des enzymes de restriction pour </a:t>
            </a:r>
            <a:r>
              <a:rPr lang="en-CA" sz="2400" dirty="0" err="1" smtClean="0"/>
              <a:t>digérer</a:t>
            </a:r>
            <a:r>
              <a:rPr lang="en-CA" sz="2400" dirty="0" smtClean="0"/>
              <a:t> </a:t>
            </a:r>
            <a:r>
              <a:rPr lang="en-CA" sz="2400" dirty="0" err="1" smtClean="0"/>
              <a:t>l’amplicon</a:t>
            </a:r>
            <a:r>
              <a:rPr lang="en-CA" sz="2400" dirty="0" smtClean="0"/>
              <a:t> et le </a:t>
            </a:r>
            <a:r>
              <a:rPr lang="en-CA" sz="2400" dirty="0" err="1" smtClean="0"/>
              <a:t>plasmide</a:t>
            </a:r>
            <a:endParaRPr lang="en-CA" sz="2400" dirty="0"/>
          </a:p>
          <a:p>
            <a:pPr marL="285750" indent="-285750"/>
            <a:r>
              <a:rPr lang="en-CA" sz="2400" dirty="0" smtClean="0"/>
              <a:t>Lie </a:t>
            </a:r>
            <a:r>
              <a:rPr lang="en-CA" sz="2400" dirty="0" err="1" smtClean="0"/>
              <a:t>l’amplicon</a:t>
            </a:r>
            <a:r>
              <a:rPr lang="en-CA" sz="2400" dirty="0" smtClean="0"/>
              <a:t> </a:t>
            </a:r>
            <a:r>
              <a:rPr lang="en-CA" sz="2400" dirty="0" err="1" smtClean="0"/>
              <a:t>dans</a:t>
            </a:r>
            <a:r>
              <a:rPr lang="en-CA" sz="2400" dirty="0" smtClean="0"/>
              <a:t> le </a:t>
            </a:r>
            <a:r>
              <a:rPr lang="en-CA" sz="2400" dirty="0" err="1" smtClean="0"/>
              <a:t>plasmide</a:t>
            </a:r>
            <a:r>
              <a:rPr lang="en-CA" sz="2400" dirty="0" smtClean="0"/>
              <a:t> de destination </a:t>
            </a:r>
            <a:r>
              <a:rPr lang="en-US" sz="2400" dirty="0" smtClean="0"/>
              <a:t>pTAC-MAC-Tag1</a:t>
            </a:r>
            <a:r>
              <a:rPr lang="en-CA" sz="2400" dirty="0"/>
              <a:t> </a:t>
            </a:r>
            <a:r>
              <a:rPr lang="en-CA" sz="2400" dirty="0" smtClean="0"/>
              <a:t>avec </a:t>
            </a:r>
            <a:r>
              <a:rPr lang="en-CA" sz="2400" dirty="0" err="1" smtClean="0"/>
              <a:t>une</a:t>
            </a:r>
            <a:r>
              <a:rPr lang="en-CA" sz="2400" dirty="0" smtClean="0"/>
              <a:t> enzyme de ligation</a:t>
            </a:r>
            <a:endParaRPr lang="en-CA" sz="2400" dirty="0"/>
          </a:p>
          <a:p>
            <a:endParaRPr lang="en-CA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10</a:t>
            </a:fld>
            <a:endParaRPr lang="en-CA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5803058" y="5020767"/>
            <a:ext cx="1463603" cy="1501496"/>
            <a:chOff x="3923705" y="1217347"/>
            <a:chExt cx="1209589" cy="1240905"/>
          </a:xfrm>
        </p:grpSpPr>
        <p:sp>
          <p:nvSpPr>
            <p:cNvPr id="11" name="Oval 10"/>
            <p:cNvSpPr/>
            <p:nvPr/>
          </p:nvSpPr>
          <p:spPr>
            <a:xfrm>
              <a:off x="3923705" y="1217347"/>
              <a:ext cx="1188000" cy="118800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12" name="Oval 11"/>
            <p:cNvSpPr/>
            <p:nvPr/>
          </p:nvSpPr>
          <p:spPr>
            <a:xfrm>
              <a:off x="3977705" y="1271347"/>
              <a:ext cx="1080000" cy="108000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3"/>
            <a:srcRect l="73382" t="39034" r="21422" b="55555"/>
            <a:stretch/>
          </p:blipFill>
          <p:spPr>
            <a:xfrm>
              <a:off x="4603133" y="2113200"/>
              <a:ext cx="530161" cy="345052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73382" t="39034" r="21422" b="55555"/>
          <a:stretch/>
        </p:blipFill>
        <p:spPr>
          <a:xfrm>
            <a:off x="7663199" y="1703354"/>
            <a:ext cx="641495" cy="417513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4758431" y="1266022"/>
            <a:ext cx="1437480" cy="1437481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Oval 15"/>
          <p:cNvSpPr/>
          <p:nvPr/>
        </p:nvSpPr>
        <p:spPr>
          <a:xfrm>
            <a:off x="4823771" y="1331362"/>
            <a:ext cx="1306800" cy="1306801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206" y="1774342"/>
            <a:ext cx="984353" cy="9843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66690">
            <a:off x="7805384" y="1311521"/>
            <a:ext cx="984353" cy="9843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77994" y="2699512"/>
            <a:ext cx="1189830" cy="640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/>
              <a:t>Couper le plasmide</a:t>
            </a:r>
            <a:endParaRPr lang="en-CA" dirty="0"/>
          </a:p>
        </p:txBody>
      </p:sp>
      <p:sp>
        <p:nvSpPr>
          <p:cNvPr id="25" name="TextBox 24"/>
          <p:cNvSpPr txBox="1"/>
          <p:nvPr/>
        </p:nvSpPr>
        <p:spPr>
          <a:xfrm>
            <a:off x="6911068" y="2699512"/>
            <a:ext cx="1126034" cy="640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/>
              <a:t>Couper l</a:t>
            </a:r>
            <a:r>
              <a:rPr lang="en-CA" dirty="0" smtClean="0"/>
              <a:t>’amplicon</a:t>
            </a:r>
            <a:endParaRPr lang="fr-CA" dirty="0" smtClean="0"/>
          </a:p>
        </p:txBody>
      </p:sp>
      <p:sp>
        <p:nvSpPr>
          <p:cNvPr id="17" name="Rectangle 16"/>
          <p:cNvSpPr/>
          <p:nvPr/>
        </p:nvSpPr>
        <p:spPr>
          <a:xfrm>
            <a:off x="5723905" y="2491382"/>
            <a:ext cx="98473" cy="1761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076" y="2310773"/>
            <a:ext cx="984353" cy="9843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21284">
            <a:off x="5502324" y="2116746"/>
            <a:ext cx="984353" cy="984353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>
            <a:off x="6521798" y="3420269"/>
            <a:ext cx="0" cy="1368152"/>
          </a:xfrm>
          <a:prstGeom prst="straightConnector1">
            <a:avLst/>
          </a:prstGeom>
          <a:ln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587579" y="3544018"/>
            <a:ext cx="2141682" cy="640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err="1" smtClean="0"/>
              <a:t>Liger</a:t>
            </a:r>
            <a:r>
              <a:rPr lang="fr-CA" dirty="0" smtClean="0"/>
              <a:t> l’</a:t>
            </a:r>
            <a:r>
              <a:rPr lang="fr-CA" dirty="0" err="1" smtClean="0"/>
              <a:t>amplicon</a:t>
            </a:r>
            <a:r>
              <a:rPr lang="fr-CA" dirty="0" smtClean="0"/>
              <a:t> et le plasmide digéré</a:t>
            </a:r>
            <a:endParaRPr lang="en-CA" dirty="0"/>
          </a:p>
        </p:txBody>
      </p:sp>
      <p:sp>
        <p:nvSpPr>
          <p:cNvPr id="33" name="TextBox 32"/>
          <p:cNvSpPr txBox="1"/>
          <p:nvPr/>
        </p:nvSpPr>
        <p:spPr>
          <a:xfrm>
            <a:off x="5491798" y="6458248"/>
            <a:ext cx="2261517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Plasmide </a:t>
            </a:r>
            <a:r>
              <a:rPr lang="fr-CA" dirty="0" err="1" smtClean="0"/>
              <a:t>récombinant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433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460158" y="0"/>
            <a:ext cx="8099584" cy="540000"/>
          </a:xfrm>
        </p:spPr>
        <p:txBody>
          <a:bodyPr>
            <a:normAutofit fontScale="90000"/>
          </a:bodyPr>
          <a:lstStyle/>
          <a:p>
            <a:r>
              <a:rPr lang="en-CA" dirty="0" err="1" smtClean="0"/>
              <a:t>Labo</a:t>
            </a:r>
            <a:r>
              <a:rPr lang="en-CA" dirty="0" smtClean="0"/>
              <a:t> 3 : Transformation du </a:t>
            </a:r>
            <a:r>
              <a:rPr lang="en-CA" dirty="0" err="1" smtClean="0"/>
              <a:t>gène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des </a:t>
            </a:r>
            <a:r>
              <a:rPr lang="en-CA" dirty="0" err="1" smtClean="0"/>
              <a:t>bacteries</a:t>
            </a:r>
            <a:endParaRPr lang="en-CA" dirty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269999" y="900000"/>
            <a:ext cx="8406233" cy="27362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2400" b="1" dirty="0" smtClean="0"/>
              <a:t>But</a:t>
            </a:r>
            <a:endParaRPr lang="en-CA" sz="2400" b="1" dirty="0"/>
          </a:p>
          <a:p>
            <a:r>
              <a:rPr lang="fr-CA" sz="2400" dirty="0" smtClean="0"/>
              <a:t>Génération de cellules bactériennes capables d’exprimer la protéine encodée par le gène</a:t>
            </a:r>
            <a:endParaRPr lang="fr-CA" sz="2400" dirty="0"/>
          </a:p>
          <a:p>
            <a:pPr marL="0" indent="0">
              <a:buNone/>
            </a:pPr>
            <a:r>
              <a:rPr lang="fr-CA" sz="2400" b="1" dirty="0" smtClean="0"/>
              <a:t>Méthode</a:t>
            </a:r>
            <a:endParaRPr lang="en-CA" sz="2400" b="1" dirty="0"/>
          </a:p>
          <a:p>
            <a:pPr marL="360363" indent="-360363"/>
            <a:r>
              <a:rPr lang="en-CA" sz="2400" dirty="0" err="1" smtClean="0"/>
              <a:t>Transforme</a:t>
            </a:r>
            <a:r>
              <a:rPr lang="en-CA" sz="2400" dirty="0" smtClean="0"/>
              <a:t> les cellules </a:t>
            </a:r>
            <a:r>
              <a:rPr lang="en-CA" sz="2400" dirty="0" err="1" smtClean="0"/>
              <a:t>bactériennes</a:t>
            </a:r>
            <a:r>
              <a:rPr lang="en-CA" sz="2400" dirty="0" smtClean="0"/>
              <a:t> </a:t>
            </a:r>
            <a:r>
              <a:rPr lang="en-CA" sz="2400" dirty="0"/>
              <a:t>KRX </a:t>
            </a:r>
            <a:r>
              <a:rPr lang="en-CA" sz="2400" dirty="0" smtClean="0"/>
              <a:t>avec le </a:t>
            </a:r>
            <a:r>
              <a:rPr lang="en-CA" sz="2400" dirty="0" err="1" smtClean="0"/>
              <a:t>plasmide</a:t>
            </a:r>
            <a:r>
              <a:rPr lang="en-CA" sz="2400" dirty="0" smtClean="0"/>
              <a:t> </a:t>
            </a:r>
            <a:r>
              <a:rPr lang="en-CA" sz="2400" dirty="0" err="1" smtClean="0"/>
              <a:t>récombinant</a:t>
            </a:r>
            <a:endParaRPr lang="en-CA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11</a:t>
            </a:fld>
            <a:endParaRPr lang="en-CA"/>
          </a:p>
        </p:txBody>
      </p:sp>
      <p:grpSp>
        <p:nvGrpSpPr>
          <p:cNvPr id="4" name="Group 3"/>
          <p:cNvGrpSpPr/>
          <p:nvPr/>
        </p:nvGrpSpPr>
        <p:grpSpPr>
          <a:xfrm>
            <a:off x="4122000" y="3214275"/>
            <a:ext cx="4700356" cy="3069383"/>
            <a:chOff x="4122000" y="3214275"/>
            <a:chExt cx="4700356" cy="3069383"/>
          </a:xfrm>
        </p:grpSpPr>
        <p:pic>
          <p:nvPicPr>
            <p:cNvPr id="8196" name="Picture 6" descr="http://www.biotechlearn.org.nz/var/biotechlearn/storage/images/themes/from_genes_to_genomes/images/bacterial_transformation/4063-1-eng-AU/bacterial_transformation_large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870" t="39834"/>
            <a:stretch/>
          </p:blipFill>
          <p:spPr bwMode="auto">
            <a:xfrm>
              <a:off x="4256828" y="3214275"/>
              <a:ext cx="4565528" cy="3069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4256828" y="5364485"/>
              <a:ext cx="1152128" cy="4421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122000" y="3584054"/>
              <a:ext cx="173847" cy="4421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7" name="Content Placeholder 2"/>
          <p:cNvSpPr txBox="1">
            <a:spLocks/>
          </p:cNvSpPr>
          <p:nvPr/>
        </p:nvSpPr>
        <p:spPr>
          <a:xfrm>
            <a:off x="270000" y="3278363"/>
            <a:ext cx="4013745" cy="3307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37482" indent="-337482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176" indent="-457200" algn="l" defTabSz="899952" rtl="0" eaLnBrk="1" latinLnBrk="0" hangingPunct="1">
              <a:spcBef>
                <a:spcPct val="20000"/>
              </a:spcBef>
              <a:buSzPct val="75000"/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2853" indent="-342900" algn="l" defTabSz="899952" rtl="0" eaLnBrk="1" latinLnBrk="0" hangingPunct="1">
              <a:spcBef>
                <a:spcPct val="20000"/>
              </a:spcBef>
              <a:buFont typeface="Calibri" panose="020F050202020403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1313" indent="-269875" algn="l" defTabSz="899952" rtl="0" eaLnBrk="1" latinLnBrk="0" hangingPunct="1">
              <a:spcBef>
                <a:spcPts val="0"/>
              </a:spcBef>
              <a:buSzPct val="75000"/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24893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74869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4846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74822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24798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363" indent="-360363"/>
            <a:r>
              <a:rPr lang="en-CA" sz="2400" dirty="0" err="1" smtClean="0"/>
              <a:t>Étale</a:t>
            </a:r>
            <a:r>
              <a:rPr lang="en-CA" sz="2400" dirty="0" smtClean="0"/>
              <a:t> les </a:t>
            </a:r>
            <a:r>
              <a:rPr lang="en-CA" sz="2400" dirty="0" err="1" smtClean="0"/>
              <a:t>bactéries</a:t>
            </a:r>
            <a:r>
              <a:rPr lang="en-CA" sz="2400" dirty="0" smtClean="0"/>
              <a:t> sur </a:t>
            </a:r>
            <a:r>
              <a:rPr lang="en-CA" sz="2400" dirty="0" err="1" smtClean="0"/>
              <a:t>l’agar</a:t>
            </a:r>
            <a:r>
              <a:rPr lang="en-CA" sz="2400" dirty="0" smtClean="0"/>
              <a:t> </a:t>
            </a:r>
            <a:r>
              <a:rPr lang="en-CA" sz="2400" dirty="0" err="1" smtClean="0"/>
              <a:t>contenant</a:t>
            </a:r>
            <a:r>
              <a:rPr lang="en-CA" sz="2400" dirty="0" smtClean="0"/>
              <a:t> de </a:t>
            </a:r>
            <a:r>
              <a:rPr lang="en-CA" sz="2400" dirty="0" err="1" smtClean="0"/>
              <a:t>l’ampicillin</a:t>
            </a:r>
            <a:endParaRPr lang="en-CA" sz="2400" dirty="0"/>
          </a:p>
          <a:p>
            <a:pPr marL="360363" indent="-360363"/>
            <a:r>
              <a:rPr lang="en-CA" sz="2400" dirty="0" err="1" smtClean="0"/>
              <a:t>Puisque</a:t>
            </a:r>
            <a:r>
              <a:rPr lang="en-CA" sz="2400" dirty="0" smtClean="0"/>
              <a:t> le </a:t>
            </a:r>
            <a:r>
              <a:rPr lang="en-CA" sz="2400" dirty="0" err="1" smtClean="0"/>
              <a:t>plasmide</a:t>
            </a:r>
            <a:r>
              <a:rPr lang="en-CA" sz="2400" dirty="0" smtClean="0"/>
              <a:t> </a:t>
            </a:r>
            <a:r>
              <a:rPr lang="en-CA" sz="2400" dirty="0" err="1" smtClean="0"/>
              <a:t>contient</a:t>
            </a:r>
            <a:r>
              <a:rPr lang="en-CA" sz="2400" dirty="0" smtClean="0"/>
              <a:t> un </a:t>
            </a:r>
            <a:r>
              <a:rPr lang="en-CA" sz="2400" dirty="0" err="1" smtClean="0"/>
              <a:t>gène</a:t>
            </a:r>
            <a:r>
              <a:rPr lang="en-CA" sz="2400" dirty="0" smtClean="0"/>
              <a:t> pour la résistance à </a:t>
            </a:r>
            <a:r>
              <a:rPr lang="en-CA" sz="2400" dirty="0" err="1" smtClean="0"/>
              <a:t>l’ampicilline</a:t>
            </a:r>
            <a:r>
              <a:rPr lang="en-CA" sz="2400" dirty="0" smtClean="0"/>
              <a:t>, </a:t>
            </a:r>
            <a:r>
              <a:rPr lang="en-CA" sz="2400" dirty="0" err="1" smtClean="0"/>
              <a:t>seulement</a:t>
            </a:r>
            <a:r>
              <a:rPr lang="en-CA" sz="2400" dirty="0" smtClean="0"/>
              <a:t> les </a:t>
            </a:r>
            <a:r>
              <a:rPr lang="en-CA" sz="2400" dirty="0" err="1" smtClean="0"/>
              <a:t>bactéries</a:t>
            </a:r>
            <a:r>
              <a:rPr lang="en-CA" sz="2400" dirty="0" smtClean="0"/>
              <a:t> </a:t>
            </a:r>
            <a:r>
              <a:rPr lang="en-CA" sz="2400" dirty="0" err="1" smtClean="0"/>
              <a:t>contenant</a:t>
            </a:r>
            <a:r>
              <a:rPr lang="en-CA" sz="2400" dirty="0" smtClean="0"/>
              <a:t> le </a:t>
            </a:r>
            <a:r>
              <a:rPr lang="en-CA" sz="2400" dirty="0" err="1" smtClean="0"/>
              <a:t>plasmide</a:t>
            </a:r>
            <a:r>
              <a:rPr lang="en-CA" sz="2400" dirty="0" smtClean="0"/>
              <a:t> </a:t>
            </a:r>
            <a:r>
              <a:rPr lang="en-CA" sz="2400" dirty="0" err="1" smtClean="0"/>
              <a:t>survivra</a:t>
            </a:r>
            <a:endParaRPr lang="en-CA" sz="2400" dirty="0"/>
          </a:p>
        </p:txBody>
      </p:sp>
      <p:sp>
        <p:nvSpPr>
          <p:cNvPr id="5" name="Rectangle 4"/>
          <p:cNvSpPr/>
          <p:nvPr/>
        </p:nvSpPr>
        <p:spPr>
          <a:xfrm>
            <a:off x="5453429" y="4343400"/>
            <a:ext cx="1824401" cy="2725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1400" dirty="0" smtClean="0">
                <a:solidFill>
                  <a:schemeClr val="tx1"/>
                </a:solidFill>
              </a:rPr>
              <a:t>Sans antibiotique</a:t>
            </a:r>
            <a:endParaRPr lang="en-CA" sz="14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039721" y="4343400"/>
            <a:ext cx="1824401" cy="2725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1400" dirty="0" smtClean="0">
                <a:solidFill>
                  <a:schemeClr val="tx1"/>
                </a:solidFill>
              </a:rPr>
              <a:t>Avec antibiotique</a:t>
            </a:r>
            <a:endParaRPr lang="en-CA" sz="14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47569" y="5988473"/>
            <a:ext cx="1065943" cy="2725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1400" dirty="0" smtClean="0">
                <a:solidFill>
                  <a:schemeClr val="tx1"/>
                </a:solidFill>
              </a:rPr>
              <a:t>Sélection</a:t>
            </a:r>
            <a:endParaRPr lang="en-CA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0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Box 45"/>
          <p:cNvSpPr txBox="1"/>
          <p:nvPr/>
        </p:nvSpPr>
        <p:spPr>
          <a:xfrm>
            <a:off x="6129089" y="1179609"/>
            <a:ext cx="1904165" cy="915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/>
              <a:t>Vecteurs contenant le gène</a:t>
            </a:r>
            <a:endParaRPr lang="en-CA" dirty="0"/>
          </a:p>
        </p:txBody>
      </p:sp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89287" y="0"/>
            <a:ext cx="8099584" cy="540000"/>
          </a:xfrm>
        </p:spPr>
        <p:txBody>
          <a:bodyPr/>
          <a:lstStyle/>
          <a:p>
            <a:r>
              <a:rPr lang="en-CA" dirty="0" err="1" smtClean="0"/>
              <a:t>Labo</a:t>
            </a:r>
            <a:r>
              <a:rPr lang="en-CA" dirty="0" smtClean="0"/>
              <a:t> 4 : </a:t>
            </a:r>
            <a:r>
              <a:rPr lang="en-CA" dirty="0" err="1" smtClean="0"/>
              <a:t>Séquençage</a:t>
            </a:r>
            <a:r>
              <a:rPr lang="en-CA" dirty="0" smtClean="0"/>
              <a:t> </a:t>
            </a:r>
            <a:r>
              <a:rPr lang="en-CA" dirty="0" err="1" smtClean="0"/>
              <a:t>d’ADN</a:t>
            </a:r>
            <a:endParaRPr lang="en-CA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270000" y="900000"/>
            <a:ext cx="4300936" cy="5351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b="1" dirty="0" smtClean="0"/>
              <a:t>But</a:t>
            </a:r>
            <a:endParaRPr lang="fr-CA" sz="2400" b="1" dirty="0"/>
          </a:p>
          <a:p>
            <a:r>
              <a:rPr lang="fr-CA" sz="2400" dirty="0" smtClean="0"/>
              <a:t>Identifie la séquence du gène et la mutation présente</a:t>
            </a:r>
            <a:endParaRPr lang="en-CA" sz="2400" dirty="0"/>
          </a:p>
          <a:p>
            <a:pPr marL="0" indent="0">
              <a:buNone/>
            </a:pPr>
            <a:r>
              <a:rPr lang="fr-CA" sz="2400" b="1" dirty="0" smtClean="0"/>
              <a:t>Méthode</a:t>
            </a:r>
            <a:endParaRPr lang="en-CA" sz="2400" b="1" dirty="0"/>
          </a:p>
          <a:p>
            <a:r>
              <a:rPr lang="en-CA" sz="2400" dirty="0" err="1" smtClean="0"/>
              <a:t>Recolte</a:t>
            </a:r>
            <a:r>
              <a:rPr lang="en-CA" sz="2400" dirty="0" smtClean="0"/>
              <a:t> et </a:t>
            </a:r>
            <a:r>
              <a:rPr lang="en-CA" sz="2400" dirty="0" err="1" smtClean="0"/>
              <a:t>purifie</a:t>
            </a:r>
            <a:r>
              <a:rPr lang="en-CA" sz="2400" dirty="0" smtClean="0"/>
              <a:t> </a:t>
            </a:r>
            <a:r>
              <a:rPr lang="en-CA" sz="2400" dirty="0" err="1" smtClean="0"/>
              <a:t>l’ADN</a:t>
            </a:r>
            <a:r>
              <a:rPr lang="en-CA" sz="2400" dirty="0" smtClean="0"/>
              <a:t> du </a:t>
            </a:r>
            <a:r>
              <a:rPr lang="en-CA" sz="2400" dirty="0" err="1" smtClean="0"/>
              <a:t>plasmide</a:t>
            </a:r>
            <a:endParaRPr lang="en-CA" sz="2400" dirty="0" smtClean="0"/>
          </a:p>
          <a:p>
            <a:r>
              <a:rPr lang="en-CA" sz="2400" dirty="0" smtClean="0"/>
              <a:t>Faire </a:t>
            </a:r>
            <a:r>
              <a:rPr lang="en-CA" sz="2400" dirty="0" err="1" smtClean="0"/>
              <a:t>digérer</a:t>
            </a:r>
            <a:r>
              <a:rPr lang="en-CA" sz="2400" dirty="0" smtClean="0"/>
              <a:t> le </a:t>
            </a:r>
            <a:r>
              <a:rPr lang="en-CA" sz="2400" dirty="0" err="1" smtClean="0"/>
              <a:t>plasmide</a:t>
            </a:r>
            <a:r>
              <a:rPr lang="en-CA" sz="2400" dirty="0" smtClean="0"/>
              <a:t> et </a:t>
            </a:r>
            <a:r>
              <a:rPr lang="en-CA" sz="2400" dirty="0" err="1" smtClean="0"/>
              <a:t>sépare</a:t>
            </a:r>
            <a:r>
              <a:rPr lang="en-CA" sz="2400" dirty="0" smtClean="0"/>
              <a:t> </a:t>
            </a:r>
            <a:r>
              <a:rPr lang="en-CA" sz="2400" dirty="0" err="1" smtClean="0"/>
              <a:t>l’ADN</a:t>
            </a:r>
            <a:r>
              <a:rPr lang="en-CA" sz="2400" dirty="0" smtClean="0"/>
              <a:t> par </a:t>
            </a:r>
            <a:r>
              <a:rPr lang="en-CA" sz="2400" dirty="0" err="1" smtClean="0"/>
              <a:t>taille</a:t>
            </a:r>
            <a:r>
              <a:rPr lang="en-CA" sz="2400" dirty="0" smtClean="0"/>
              <a:t> sur un gel</a:t>
            </a:r>
          </a:p>
          <a:p>
            <a:r>
              <a:rPr lang="en-CA" sz="2400" dirty="0" err="1" smtClean="0"/>
              <a:t>Détermine</a:t>
            </a:r>
            <a:r>
              <a:rPr lang="en-CA" sz="2400" dirty="0" smtClean="0"/>
              <a:t> </a:t>
            </a:r>
            <a:r>
              <a:rPr lang="en-CA" sz="2400" dirty="0" err="1" smtClean="0"/>
              <a:t>quels</a:t>
            </a:r>
            <a:r>
              <a:rPr lang="en-CA" sz="2400" dirty="0" smtClean="0"/>
              <a:t> plasmids </a:t>
            </a:r>
            <a:r>
              <a:rPr lang="en-CA" sz="2400" dirty="0" err="1" smtClean="0"/>
              <a:t>sont</a:t>
            </a:r>
            <a:r>
              <a:rPr lang="en-CA" sz="2400" dirty="0" smtClean="0"/>
              <a:t> </a:t>
            </a:r>
            <a:r>
              <a:rPr lang="en-CA" sz="2400" dirty="0" err="1" smtClean="0"/>
              <a:t>positifs</a:t>
            </a:r>
            <a:r>
              <a:rPr lang="en-CA" sz="2400" dirty="0" smtClean="0"/>
              <a:t> et </a:t>
            </a:r>
            <a:r>
              <a:rPr lang="en-CA" sz="2400" dirty="0" err="1" smtClean="0"/>
              <a:t>envoie</a:t>
            </a:r>
            <a:r>
              <a:rPr lang="en-CA" sz="2400" dirty="0" smtClean="0"/>
              <a:t>-les pour </a:t>
            </a:r>
            <a:r>
              <a:rPr lang="en-CA" sz="2400" dirty="0" err="1" smtClean="0"/>
              <a:t>être</a:t>
            </a:r>
            <a:r>
              <a:rPr lang="en-CA" sz="2400" dirty="0" smtClean="0"/>
              <a:t> </a:t>
            </a:r>
            <a:r>
              <a:rPr lang="en-CA" sz="2400" dirty="0" err="1" smtClean="0"/>
              <a:t>séquencés</a:t>
            </a:r>
            <a:endParaRPr lang="en-CA" sz="2400" dirty="0"/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4541598" y="2876477"/>
            <a:ext cx="2961356" cy="3814937"/>
            <a:chOff x="5389645" y="4112535"/>
            <a:chExt cx="2032708" cy="2618615"/>
          </a:xfrm>
        </p:grpSpPr>
        <p:grpSp>
          <p:nvGrpSpPr>
            <p:cNvPr id="2" name="Group 21"/>
            <p:cNvGrpSpPr>
              <a:grpSpLocks/>
            </p:cNvGrpSpPr>
            <p:nvPr/>
          </p:nvGrpSpPr>
          <p:grpSpPr bwMode="auto">
            <a:xfrm>
              <a:off x="5389645" y="4112535"/>
              <a:ext cx="2032708" cy="2618615"/>
              <a:chOff x="6228184" y="2509307"/>
              <a:chExt cx="2065713" cy="2660073"/>
            </a:xfrm>
          </p:grpSpPr>
          <p:pic>
            <p:nvPicPr>
              <p:cNvPr id="9233" name="Picture 4" descr="http://www.promega.com/enotes/applications/images/ap0080_fig2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813" t="26266" r="60741" b="36971"/>
              <a:stretch>
                <a:fillRect/>
              </a:stretch>
            </p:blipFill>
            <p:spPr bwMode="auto">
              <a:xfrm>
                <a:off x="6228184" y="2509307"/>
                <a:ext cx="2065713" cy="26600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34" name="Picture 4" descr="http://www.promega.com/enotes/applications/images/ap0080_fig2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727" t="26266" r="85829" b="36971"/>
              <a:stretch>
                <a:fillRect/>
              </a:stretch>
            </p:blipFill>
            <p:spPr bwMode="auto">
              <a:xfrm>
                <a:off x="6228184" y="2509307"/>
                <a:ext cx="592405" cy="26600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cxnSp>
          <p:nvCxnSpPr>
            <p:cNvPr id="30" name="Straight Arrow Connector 29"/>
            <p:cNvCxnSpPr/>
            <p:nvPr/>
          </p:nvCxnSpPr>
          <p:spPr>
            <a:xfrm flipH="1">
              <a:off x="6169292" y="4683823"/>
              <a:ext cx="67185" cy="446852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>
              <a:off x="6402093" y="4683822"/>
              <a:ext cx="121869" cy="398418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 flipH="1">
              <a:off x="6948939" y="4636950"/>
              <a:ext cx="67184" cy="445290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/>
            <p:cNvCxnSpPr/>
            <p:nvPr/>
          </p:nvCxnSpPr>
          <p:spPr>
            <a:xfrm>
              <a:off x="7181740" y="4636950"/>
              <a:ext cx="121869" cy="398418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32" name="TextBox 1030"/>
          <p:cNvSpPr txBox="1">
            <a:spLocks noChangeArrowheads="1"/>
          </p:cNvSpPr>
          <p:nvPr/>
        </p:nvSpPr>
        <p:spPr bwMode="auto">
          <a:xfrm>
            <a:off x="7820984" y="1695755"/>
            <a:ext cx="2481122" cy="364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754" dirty="0" err="1" smtClean="0"/>
              <a:t>séquençage</a:t>
            </a:r>
            <a:endParaRPr lang="en-CA" sz="1754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12</a:t>
            </a:fld>
            <a:endParaRPr lang="en-CA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7638626" y="2011268"/>
            <a:ext cx="461543" cy="286676"/>
          </a:xfrm>
          <a:prstGeom prst="straightConnector1">
            <a:avLst/>
          </a:prstGeom>
          <a:ln w="38100">
            <a:solidFill>
              <a:schemeClr val="tx1"/>
            </a:solidFill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566231" y="1803609"/>
            <a:ext cx="1029882" cy="111260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5463586" y="1935963"/>
            <a:ext cx="893796" cy="1049390"/>
            <a:chOff x="4862488" y="654750"/>
            <a:chExt cx="1728246" cy="2029104"/>
          </a:xfrm>
        </p:grpSpPr>
        <p:sp>
          <p:nvSpPr>
            <p:cNvPr id="33" name="Oval 32"/>
            <p:cNvSpPr/>
            <p:nvPr/>
          </p:nvSpPr>
          <p:spPr>
            <a:xfrm>
              <a:off x="4862488" y="654750"/>
              <a:ext cx="1437480" cy="1437481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4" name="Oval 33"/>
            <p:cNvSpPr/>
            <p:nvPr/>
          </p:nvSpPr>
          <p:spPr>
            <a:xfrm>
              <a:off x="4927828" y="720090"/>
              <a:ext cx="1306800" cy="1306801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827962" y="1880110"/>
              <a:ext cx="98473" cy="1761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4133" y="1699501"/>
              <a:ext cx="984353" cy="98435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321284">
              <a:off x="5606381" y="1505474"/>
              <a:ext cx="984353" cy="984353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6603591" y="1907493"/>
            <a:ext cx="976018" cy="1064588"/>
            <a:chOff x="6527914" y="1935963"/>
            <a:chExt cx="976018" cy="1064588"/>
          </a:xfrm>
        </p:grpSpPr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6527914" y="1935963"/>
              <a:ext cx="750055" cy="769475"/>
              <a:chOff x="3923705" y="1217347"/>
              <a:chExt cx="1209589" cy="1240905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3923705" y="1217347"/>
                <a:ext cx="1188000" cy="1188000"/>
              </a:xfrm>
              <a:prstGeom prst="ellipse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977705" y="1271347"/>
                <a:ext cx="1080000" cy="1080000"/>
              </a:xfrm>
              <a:prstGeom prst="ellipse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pic>
            <p:nvPicPr>
              <p:cNvPr id="28" name="Picture 27"/>
              <p:cNvPicPr>
                <a:picLocks noChangeAspect="1"/>
              </p:cNvPicPr>
              <p:nvPr/>
            </p:nvPicPr>
            <p:blipFill rotWithShape="1">
              <a:blip r:embed="rId5"/>
              <a:srcRect l="73382" t="39034" r="21422" b="55555"/>
              <a:stretch/>
            </p:blipFill>
            <p:spPr>
              <a:xfrm>
                <a:off x="4603133" y="2113200"/>
                <a:ext cx="530161" cy="345052"/>
              </a:xfrm>
              <a:prstGeom prst="rect">
                <a:avLst/>
              </a:prstGeom>
            </p:spPr>
          </p:pic>
        </p:grp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6967" y="2491474"/>
              <a:ext cx="509077" cy="509077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400826">
              <a:off x="6994855" y="2261937"/>
              <a:ext cx="509077" cy="509077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5265703" y="1179609"/>
            <a:ext cx="1131214" cy="640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dirty="0" smtClean="0"/>
              <a:t>Vecteurs vides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5623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2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60158" y="0"/>
            <a:ext cx="8099584" cy="540000"/>
          </a:xfrm>
        </p:spPr>
        <p:txBody>
          <a:bodyPr/>
          <a:lstStyle/>
          <a:p>
            <a:r>
              <a:rPr lang="en-CA" dirty="0" err="1" smtClean="0"/>
              <a:t>Labo</a:t>
            </a:r>
            <a:r>
              <a:rPr lang="en-CA" dirty="0" smtClean="0"/>
              <a:t> 5 : Expression de la </a:t>
            </a:r>
            <a:r>
              <a:rPr lang="en-CA" dirty="0" err="1" smtClean="0"/>
              <a:t>protéine</a:t>
            </a:r>
            <a:endParaRPr lang="en-CA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270000" y="900000"/>
            <a:ext cx="8460000" cy="4454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559" b="1" dirty="0"/>
              <a:t>B</a:t>
            </a:r>
            <a:r>
              <a:rPr lang="fr-CA" sz="2559" b="1" dirty="0" smtClean="0"/>
              <a:t>ut</a:t>
            </a:r>
            <a:endParaRPr lang="fr-CA" sz="2559" b="1" dirty="0"/>
          </a:p>
          <a:p>
            <a:r>
              <a:rPr lang="en-CA" sz="2559" dirty="0" err="1" smtClean="0"/>
              <a:t>Exprimer</a:t>
            </a:r>
            <a:r>
              <a:rPr lang="en-CA" sz="2559" dirty="0" smtClean="0"/>
              <a:t> </a:t>
            </a:r>
            <a:r>
              <a:rPr lang="en-CA" sz="2559" dirty="0" err="1" smtClean="0"/>
              <a:t>l’ARN</a:t>
            </a:r>
            <a:r>
              <a:rPr lang="en-CA" sz="2559" dirty="0" smtClean="0"/>
              <a:t> polymerase T7 </a:t>
            </a:r>
            <a:r>
              <a:rPr lang="en-CA" sz="2559" dirty="0" err="1" smtClean="0"/>
              <a:t>fonctionnelle</a:t>
            </a:r>
            <a:endParaRPr lang="en-CA" sz="2559" dirty="0"/>
          </a:p>
          <a:p>
            <a:pPr marL="0" indent="0">
              <a:buNone/>
            </a:pPr>
            <a:r>
              <a:rPr lang="fr-CA" sz="2559" b="1" dirty="0" smtClean="0"/>
              <a:t>Méthode</a:t>
            </a:r>
            <a:endParaRPr lang="en-CA" sz="2559" b="1" dirty="0"/>
          </a:p>
          <a:p>
            <a:r>
              <a:rPr lang="en-CA" sz="2559" dirty="0" smtClean="0"/>
              <a:t>Faire </a:t>
            </a:r>
            <a:r>
              <a:rPr lang="en-CA" sz="2559" dirty="0" err="1" smtClean="0"/>
              <a:t>pousser</a:t>
            </a:r>
            <a:r>
              <a:rPr lang="en-CA" sz="2559" dirty="0" smtClean="0"/>
              <a:t> </a:t>
            </a:r>
            <a:r>
              <a:rPr lang="en-CA" sz="2559" dirty="0" err="1" smtClean="0"/>
              <a:t>une</a:t>
            </a:r>
            <a:r>
              <a:rPr lang="en-CA" sz="2559" dirty="0" smtClean="0"/>
              <a:t> </a:t>
            </a:r>
            <a:r>
              <a:rPr lang="en-CA" sz="2559" dirty="0" err="1" smtClean="0"/>
              <a:t>grande</a:t>
            </a:r>
            <a:r>
              <a:rPr lang="en-CA" sz="2559" dirty="0" smtClean="0"/>
              <a:t> </a:t>
            </a:r>
            <a:r>
              <a:rPr lang="en-CA" sz="2559" dirty="0" err="1" smtClean="0"/>
              <a:t>quantité</a:t>
            </a:r>
            <a:r>
              <a:rPr lang="en-CA" sz="2559" dirty="0" smtClean="0"/>
              <a:t> de </a:t>
            </a:r>
            <a:r>
              <a:rPr lang="en-CA" sz="2559" dirty="0" err="1" smtClean="0"/>
              <a:t>bactéries</a:t>
            </a:r>
            <a:endParaRPr lang="en-CA" sz="2559" dirty="0"/>
          </a:p>
          <a:p>
            <a:r>
              <a:rPr lang="en-CA" sz="2559" dirty="0" err="1" smtClean="0"/>
              <a:t>Induire</a:t>
            </a:r>
            <a:r>
              <a:rPr lang="en-CA" sz="2559" dirty="0" smtClean="0"/>
              <a:t> </a:t>
            </a:r>
            <a:r>
              <a:rPr lang="en-CA" sz="2559" dirty="0" err="1" smtClean="0"/>
              <a:t>l’expression</a:t>
            </a:r>
            <a:r>
              <a:rPr lang="en-CA" sz="2559" dirty="0" smtClean="0"/>
              <a:t> de la </a:t>
            </a:r>
            <a:r>
              <a:rPr lang="en-CA" sz="2559" dirty="0" err="1" smtClean="0"/>
              <a:t>protéine</a:t>
            </a:r>
            <a:r>
              <a:rPr lang="en-CA" sz="2559" dirty="0"/>
              <a:t> </a:t>
            </a:r>
            <a:r>
              <a:rPr lang="en-CA" sz="2559" dirty="0" err="1" smtClean="0"/>
              <a:t>en</a:t>
            </a:r>
            <a:r>
              <a:rPr lang="en-CA" sz="2559" dirty="0" smtClean="0"/>
              <a:t> </a:t>
            </a:r>
            <a:r>
              <a:rPr lang="en-CA" sz="2559" dirty="0" err="1" smtClean="0"/>
              <a:t>utilisant</a:t>
            </a:r>
            <a:r>
              <a:rPr lang="en-CA" sz="2559" dirty="0" smtClean="0"/>
              <a:t> </a:t>
            </a:r>
            <a:r>
              <a:rPr lang="en-CA" sz="2559" dirty="0" err="1" smtClean="0"/>
              <a:t>l’IPTG</a:t>
            </a:r>
            <a:endParaRPr lang="en-CA" sz="2559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13</a:t>
            </a:fld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89" y="3999463"/>
            <a:ext cx="2466975" cy="1847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8" y="4416682"/>
            <a:ext cx="1296144" cy="1184204"/>
          </a:xfrm>
          <a:prstGeom prst="rect">
            <a:avLst/>
          </a:prstGeom>
        </p:spPr>
      </p:pic>
      <p:pic>
        <p:nvPicPr>
          <p:cNvPr id="43" name="Picture 2" descr="http://upload.wikimedia.org/wikipedia/commons/d/d6/Taq_polimerase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23972" flipH="1">
            <a:off x="6272325" y="4257262"/>
            <a:ext cx="2431347" cy="1823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lus 4"/>
          <p:cNvSpPr/>
          <p:nvPr/>
        </p:nvSpPr>
        <p:spPr>
          <a:xfrm>
            <a:off x="2923338" y="4646517"/>
            <a:ext cx="612000" cy="612000"/>
          </a:xfrm>
          <a:prstGeom prst="mathPlus">
            <a:avLst>
              <a:gd name="adj1" fmla="val 155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Equal 6"/>
          <p:cNvSpPr/>
          <p:nvPr/>
        </p:nvSpPr>
        <p:spPr>
          <a:xfrm>
            <a:off x="5507881" y="4669498"/>
            <a:ext cx="661599" cy="566038"/>
          </a:xfrm>
          <a:prstGeom prst="mathEqual">
            <a:avLst>
              <a:gd name="adj1" fmla="val 17006"/>
              <a:gd name="adj2" fmla="val 117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8" y="5847313"/>
            <a:ext cx="2742546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Grande culture bactérienne</a:t>
            </a:r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4195878" y="5847312"/>
            <a:ext cx="608243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IPTG</a:t>
            </a:r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6588001" y="5847312"/>
            <a:ext cx="2335768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Production de protéine</a:t>
            </a:r>
            <a:endParaRPr lang="en-CA" dirty="0"/>
          </a:p>
        </p:txBody>
      </p:sp>
      <p:pic>
        <p:nvPicPr>
          <p:cNvPr id="49" name="Picture 2" descr="http://upload.wikimedia.org/wikipedia/commons/d/d6/Taq_polimerase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23972" flipH="1">
            <a:off x="5987041" y="3162673"/>
            <a:ext cx="1753098" cy="131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http://upload.wikimedia.org/wikipedia/commons/d/d6/Taq_polimerase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23972" flipH="1">
            <a:off x="7352083" y="3502997"/>
            <a:ext cx="1985508" cy="148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152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Labo</a:t>
            </a:r>
            <a:r>
              <a:rPr lang="en-CA" dirty="0" smtClean="0"/>
              <a:t> 6 : Purification de la </a:t>
            </a:r>
            <a:r>
              <a:rPr lang="en-CA" dirty="0" err="1" smtClean="0"/>
              <a:t>protéine</a:t>
            </a:r>
            <a:endParaRPr lang="en-CA" dirty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270000" y="900000"/>
            <a:ext cx="4517801" cy="45144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559" b="1" dirty="0" smtClean="0"/>
              <a:t>But</a:t>
            </a:r>
            <a:endParaRPr lang="fr-CA" sz="2559" b="1" dirty="0"/>
          </a:p>
          <a:p>
            <a:r>
              <a:rPr lang="fr-CA" sz="2559" dirty="0" smtClean="0"/>
              <a:t>Obtenir l’ARN polymérase T7 fonctionnelle pure</a:t>
            </a:r>
            <a:endParaRPr lang="en-CA" sz="2559" dirty="0"/>
          </a:p>
          <a:p>
            <a:pPr marL="0" indent="0">
              <a:buNone/>
            </a:pPr>
            <a:r>
              <a:rPr lang="fr-CA" sz="2559" b="1" dirty="0" smtClean="0"/>
              <a:t>Méthode</a:t>
            </a:r>
            <a:endParaRPr lang="en-CA" sz="2559" b="1" dirty="0"/>
          </a:p>
          <a:p>
            <a:r>
              <a:rPr lang="en-CA" sz="2559" dirty="0" err="1" smtClean="0"/>
              <a:t>Purifie</a:t>
            </a:r>
            <a:r>
              <a:rPr lang="en-CA" sz="2559" dirty="0" smtClean="0"/>
              <a:t> </a:t>
            </a:r>
            <a:r>
              <a:rPr lang="en-CA" sz="2559" dirty="0" err="1" smtClean="0"/>
              <a:t>l’ARN</a:t>
            </a:r>
            <a:r>
              <a:rPr lang="en-CA" sz="2559" dirty="0" smtClean="0"/>
              <a:t> polymerase T7 par IMAC</a:t>
            </a:r>
            <a:endParaRPr lang="en-CA" sz="2559" dirty="0"/>
          </a:p>
          <a:p>
            <a:r>
              <a:rPr lang="en-CA" sz="2559" dirty="0" err="1" smtClean="0"/>
              <a:t>Évalue</a:t>
            </a:r>
            <a:r>
              <a:rPr lang="en-CA" sz="2559" dirty="0" smtClean="0"/>
              <a:t> la </a:t>
            </a:r>
            <a:r>
              <a:rPr lang="en-CA" sz="2559" dirty="0" err="1" smtClean="0"/>
              <a:t>pureté</a:t>
            </a:r>
            <a:r>
              <a:rPr lang="en-CA" sz="2559" dirty="0" smtClean="0"/>
              <a:t> par </a:t>
            </a:r>
            <a:r>
              <a:rPr lang="en-CA" sz="2559" dirty="0" err="1" smtClean="0"/>
              <a:t>l’électrophorèse</a:t>
            </a:r>
            <a:r>
              <a:rPr lang="en-CA" sz="2559" dirty="0" smtClean="0"/>
              <a:t> sur gel polyacrylamide </a:t>
            </a:r>
            <a:r>
              <a:rPr lang="en-CA" sz="2559" dirty="0"/>
              <a:t>(SDS-PAGE).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14</a:t>
            </a:fld>
            <a:endParaRPr lang="en-CA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>
          <a:xfrm>
            <a:off x="4355753" y="540645"/>
            <a:ext cx="3184649" cy="6336000"/>
            <a:chOff x="4643385" y="903051"/>
            <a:chExt cx="2759135" cy="5489439"/>
          </a:xfrm>
        </p:grpSpPr>
        <p:pic>
          <p:nvPicPr>
            <p:cNvPr id="11268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95" t="-1" r="-1681" b="42544"/>
            <a:stretch/>
          </p:blipFill>
          <p:spPr bwMode="auto">
            <a:xfrm>
              <a:off x="4643385" y="903051"/>
              <a:ext cx="2759135" cy="3726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5201455" y="3483025"/>
              <a:ext cx="504056" cy="5150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07482" y="2251059"/>
              <a:ext cx="995037" cy="57800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pic>
          <p:nvPicPr>
            <p:cNvPr id="23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541" t="84385" r="35761" b="11173"/>
            <a:stretch/>
          </p:blipFill>
          <p:spPr bwMode="auto">
            <a:xfrm>
              <a:off x="6137404" y="1963027"/>
              <a:ext cx="288032" cy="2880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198" t="54436" r="69105" b="35571"/>
            <a:stretch/>
          </p:blipFill>
          <p:spPr bwMode="auto">
            <a:xfrm>
              <a:off x="4796293" y="4269436"/>
              <a:ext cx="864096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312" t="62067" r="43642" b="30160"/>
            <a:stretch/>
          </p:blipFill>
          <p:spPr bwMode="auto">
            <a:xfrm>
              <a:off x="5759411" y="4701274"/>
              <a:ext cx="432048" cy="5040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4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520" t="72742" r="32713" b="8953"/>
            <a:stretch/>
          </p:blipFill>
          <p:spPr bwMode="auto">
            <a:xfrm>
              <a:off x="5555935" y="5205329"/>
              <a:ext cx="936105" cy="11871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Group 4"/>
          <p:cNvGrpSpPr/>
          <p:nvPr/>
        </p:nvGrpSpPr>
        <p:grpSpPr>
          <a:xfrm>
            <a:off x="7620851" y="2085354"/>
            <a:ext cx="833896" cy="3093182"/>
            <a:chOff x="1979489" y="3387316"/>
            <a:chExt cx="833896" cy="3093182"/>
          </a:xfrm>
        </p:grpSpPr>
        <p:pic>
          <p:nvPicPr>
            <p:cNvPr id="11277" name="Picture 6" descr="http://www.pnas.org/content/suppl/2005/01/25/0409573102.DC1/09573Fig5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907" r="13623" b="13361"/>
            <a:stretch/>
          </p:blipFill>
          <p:spPr bwMode="auto">
            <a:xfrm>
              <a:off x="1979489" y="5076453"/>
              <a:ext cx="833896" cy="14040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 rot="16200000">
              <a:off x="1410103" y="4161598"/>
              <a:ext cx="1587101" cy="3665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dirty="0" smtClean="0"/>
                <a:t>Lysat de cellule</a:t>
              </a:r>
              <a:endParaRPr lang="en-CA" dirty="0"/>
            </a:p>
          </p:txBody>
        </p:sp>
        <p:sp>
          <p:nvSpPr>
            <p:cNvPr id="28" name="TextBox 27"/>
            <p:cNvSpPr txBox="1"/>
            <p:nvPr/>
          </p:nvSpPr>
          <p:spPr>
            <a:xfrm rot="16200000">
              <a:off x="1710272" y="4079588"/>
              <a:ext cx="1751120" cy="3665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A" dirty="0" smtClean="0"/>
                <a:t>Protéine purifiée</a:t>
              </a:r>
              <a:endParaRPr lang="en-CA" dirty="0"/>
            </a:p>
          </p:txBody>
        </p:sp>
      </p:grpSp>
      <p:sp>
        <p:nvSpPr>
          <p:cNvPr id="17" name="Rectangle 16"/>
          <p:cNvSpPr/>
          <p:nvPr/>
        </p:nvSpPr>
        <p:spPr>
          <a:xfrm>
            <a:off x="6029925" y="3572021"/>
            <a:ext cx="848541" cy="5945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>
                <a:solidFill>
                  <a:schemeClr val="tx1"/>
                </a:solidFill>
              </a:rPr>
              <a:t>Liaison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391703" y="2227978"/>
            <a:ext cx="1030680" cy="5945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>
                <a:solidFill>
                  <a:schemeClr val="tx1"/>
                </a:solidFill>
              </a:rPr>
              <a:t>Lyse des cellules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427713" y="4631665"/>
            <a:ext cx="936982" cy="3050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>
                <a:solidFill>
                  <a:schemeClr val="tx1"/>
                </a:solidFill>
              </a:rPr>
              <a:t>L</a:t>
            </a:r>
            <a:r>
              <a:rPr lang="fr-CA" dirty="0" smtClean="0">
                <a:solidFill>
                  <a:schemeClr val="tx1"/>
                </a:solidFill>
              </a:rPr>
              <a:t>avages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605308" y="5235400"/>
            <a:ext cx="581792" cy="2773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 smtClean="0">
                <a:solidFill>
                  <a:schemeClr val="tx1"/>
                </a:solidFill>
              </a:rPr>
              <a:t>Élue</a:t>
            </a:r>
            <a:endParaRPr lang="en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563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9538" cy="540000"/>
          </a:xfrm>
        </p:spPr>
        <p:txBody>
          <a:bodyPr lIns="0" rIns="0">
            <a:noAutofit/>
          </a:bodyPr>
          <a:lstStyle/>
          <a:p>
            <a:r>
              <a:rPr lang="en-CA" dirty="0" err="1" smtClean="0"/>
              <a:t>Labos</a:t>
            </a:r>
            <a:r>
              <a:rPr lang="en-CA" dirty="0" smtClean="0"/>
              <a:t> 7-8 : </a:t>
            </a:r>
            <a:r>
              <a:rPr lang="en-CA" dirty="0" err="1" smtClean="0"/>
              <a:t>Immunobuvardage</a:t>
            </a:r>
            <a:r>
              <a:rPr lang="en-CA" dirty="0" smtClean="0"/>
              <a:t> de la </a:t>
            </a:r>
            <a:r>
              <a:rPr lang="en-CA" dirty="0" err="1" smtClean="0"/>
              <a:t>protéine</a:t>
            </a:r>
            <a:endParaRPr lang="en-CA" dirty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270000" y="900000"/>
            <a:ext cx="8460000" cy="4454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559" b="1" dirty="0" smtClean="0"/>
              <a:t>But</a:t>
            </a:r>
            <a:endParaRPr lang="fr-CA" sz="2559" b="1" dirty="0"/>
          </a:p>
          <a:p>
            <a:r>
              <a:rPr lang="fr-CA" sz="2559" dirty="0" smtClean="0"/>
              <a:t>Confirme que la protéine purifiée est l’ARN polymérase T7</a:t>
            </a:r>
            <a:endParaRPr lang="fr-CA" sz="2559" dirty="0"/>
          </a:p>
          <a:p>
            <a:pPr marL="0" indent="0">
              <a:buNone/>
            </a:pPr>
            <a:r>
              <a:rPr lang="fr-CA" sz="2559" b="1" dirty="0" smtClean="0"/>
              <a:t>Méthode</a:t>
            </a:r>
            <a:endParaRPr lang="fr-CA" sz="2559" b="1" dirty="0"/>
          </a:p>
          <a:p>
            <a:r>
              <a:rPr lang="fr-CA" sz="2559" dirty="0" smtClean="0"/>
              <a:t>L’</a:t>
            </a:r>
            <a:r>
              <a:rPr lang="fr-CA" sz="2559" dirty="0" err="1" smtClean="0"/>
              <a:t>immunobuvardage</a:t>
            </a:r>
            <a:r>
              <a:rPr lang="fr-CA" sz="2559" dirty="0" smtClean="0"/>
              <a:t> </a:t>
            </a:r>
            <a:r>
              <a:rPr lang="fr-CA" sz="2559" dirty="0" err="1" smtClean="0"/>
              <a:t>transfer</a:t>
            </a:r>
            <a:r>
              <a:rPr lang="fr-CA" sz="2559" dirty="0" smtClean="0"/>
              <a:t> les protéines sur une membrane, où elles peuvent être détectées spécifiquement par des anticorps</a:t>
            </a:r>
            <a:endParaRPr lang="en-CA" sz="2559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15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BC0A070B-9B94-40DB-AB9C-9BA00AB28D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1056"/>
          <a:stretch/>
        </p:blipFill>
        <p:spPr>
          <a:xfrm>
            <a:off x="539329" y="3174987"/>
            <a:ext cx="7770631" cy="3722448"/>
          </a:xfrm>
          <a:prstGeom prst="round2DiagRect">
            <a:avLst>
              <a:gd name="adj1" fmla="val 21808"/>
              <a:gd name="adj2" fmla="val 0"/>
            </a:avLst>
          </a:prstGeom>
        </p:spPr>
      </p:pic>
    </p:spTree>
    <p:extLst>
      <p:ext uri="{BB962C8B-B14F-4D97-AF65-F5344CB8AC3E}">
        <p14:creationId xmlns:p14="http://schemas.microsoft.com/office/powerpoint/2010/main" val="4030821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Labos 7-8</a:t>
            </a:r>
            <a:r>
              <a:rPr lang="fr-CA" dirty="0"/>
              <a:t>: </a:t>
            </a:r>
            <a:r>
              <a:rPr lang="fr-CA" dirty="0" smtClean="0"/>
              <a:t>Essai enzymatique (</a:t>
            </a:r>
            <a:r>
              <a:rPr lang="fr-CA" dirty="0" err="1" smtClean="0"/>
              <a:t>qPCR</a:t>
            </a:r>
            <a:r>
              <a:rPr lang="fr-CA" dirty="0"/>
              <a:t>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CA" b="1" dirty="0" smtClean="0"/>
              <a:t>But</a:t>
            </a:r>
            <a:endParaRPr lang="fr-CA" b="1" dirty="0"/>
          </a:p>
          <a:p>
            <a:r>
              <a:rPr lang="fr-CA" dirty="0" smtClean="0"/>
              <a:t>Mesure la vitesse de transcription de l’ARN polymérase T7</a:t>
            </a:r>
          </a:p>
          <a:p>
            <a:pPr marL="0" indent="0">
              <a:buNone/>
            </a:pPr>
            <a:r>
              <a:rPr lang="fr-CA" b="1" dirty="0" smtClean="0"/>
              <a:t>Méthode</a:t>
            </a:r>
            <a:endParaRPr lang="fr-CA" b="1" dirty="0"/>
          </a:p>
          <a:p>
            <a:r>
              <a:rPr lang="fr-CA" dirty="0" smtClean="0"/>
              <a:t>Utilise ton ARN polymérase T7 pour transcrire </a:t>
            </a:r>
            <a:r>
              <a:rPr lang="fr-CA" dirty="0" err="1" smtClean="0"/>
              <a:t>dBroccoli</a:t>
            </a:r>
            <a:endParaRPr lang="fr-CA" dirty="0"/>
          </a:p>
          <a:p>
            <a:r>
              <a:rPr lang="fr-CA" dirty="0" err="1"/>
              <a:t>dBroccoli</a:t>
            </a:r>
            <a:r>
              <a:rPr lang="fr-CA" dirty="0"/>
              <a:t> </a:t>
            </a:r>
            <a:r>
              <a:rPr lang="fr-CA" dirty="0" smtClean="0"/>
              <a:t>se lie à un molécule </a:t>
            </a:r>
            <a:r>
              <a:rPr lang="fr-CA" dirty="0" err="1" smtClean="0"/>
              <a:t>fluorophore</a:t>
            </a:r>
            <a:r>
              <a:rPr lang="fr-CA" dirty="0" smtClean="0"/>
              <a:t>, activant la fluorescence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16</a:t>
            </a:fld>
            <a:endParaRPr lang="en-CA"/>
          </a:p>
        </p:txBody>
      </p:sp>
      <p:graphicFrame>
        <p:nvGraphicFramePr>
          <p:cNvPr id="5" name="Chart 4">
            <a:extLst>
              <a:ext uri="{FF2B5EF4-FFF2-40B4-BE49-F238E27FC236}">
                <a16:creationId xmlns="" xmlns:a16="http://schemas.microsoft.com/office/drawing/2014/main" id="{BF3BED62-60F9-47B9-B647-C3C539DCEE0B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933110" y="4356372"/>
          <a:ext cx="4572000" cy="2484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Left Brace 5">
            <a:extLst>
              <a:ext uri="{FF2B5EF4-FFF2-40B4-BE49-F238E27FC236}">
                <a16:creationId xmlns="" xmlns:a16="http://schemas.microsoft.com/office/drawing/2014/main" id="{8C3B5443-0C1A-4F5F-AD6E-198B2606F2B1}"/>
              </a:ext>
            </a:extLst>
          </p:cNvPr>
          <p:cNvSpPr/>
          <p:nvPr/>
        </p:nvSpPr>
        <p:spPr>
          <a:xfrm rot="3885514">
            <a:off x="4735090" y="5014676"/>
            <a:ext cx="160779" cy="864096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="" xmlns:a16="http://schemas.microsoft.com/office/drawing/2014/main" id="{0FFB3093-A72A-4FDB-95C7-45B851C376C4}"/>
              </a:ext>
            </a:extLst>
          </p:cNvPr>
          <p:cNvCxnSpPr/>
          <p:nvPr/>
        </p:nvCxnSpPr>
        <p:spPr>
          <a:xfrm flipH="1">
            <a:off x="2771577" y="5446724"/>
            <a:ext cx="194421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A789CE2-CDFD-4C87-8D79-9E041AD097CB}"/>
              </a:ext>
            </a:extLst>
          </p:cNvPr>
          <p:cNvSpPr txBox="1"/>
          <p:nvPr/>
        </p:nvSpPr>
        <p:spPr>
          <a:xfrm>
            <a:off x="1498088" y="5256000"/>
            <a:ext cx="1345497" cy="3665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Rate </a:t>
            </a:r>
            <a:r>
              <a:rPr lang="fr-CA" dirty="0" err="1"/>
              <a:t>is</a:t>
            </a:r>
            <a:r>
              <a:rPr lang="fr-CA" dirty="0"/>
              <a:t> </a:t>
            </a:r>
            <a:r>
              <a:rPr lang="fr-CA" dirty="0" err="1"/>
              <a:t>slope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51740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9538" cy="540000"/>
          </a:xfrm>
        </p:spPr>
        <p:txBody>
          <a:bodyPr/>
          <a:lstStyle/>
          <a:p>
            <a:r>
              <a:rPr lang="en-CA" dirty="0" err="1" smtClean="0"/>
              <a:t>Labo</a:t>
            </a:r>
            <a:r>
              <a:rPr lang="en-CA" dirty="0" smtClean="0"/>
              <a:t> </a:t>
            </a:r>
            <a:r>
              <a:rPr lang="en-CA" dirty="0" err="1" smtClean="0"/>
              <a:t>d’introduction</a:t>
            </a:r>
            <a:endParaRPr lang="en-CA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270000" y="899999"/>
            <a:ext cx="8460000" cy="5940539"/>
          </a:xfrm>
        </p:spPr>
        <p:txBody>
          <a:bodyPr>
            <a:normAutofit/>
          </a:bodyPr>
          <a:lstStyle/>
          <a:p>
            <a:r>
              <a:rPr lang="en-CA" sz="2756" dirty="0" smtClean="0"/>
              <a:t>Le but du </a:t>
            </a:r>
            <a:r>
              <a:rPr lang="en-CA" sz="2756" dirty="0" err="1" smtClean="0"/>
              <a:t>laboratoire</a:t>
            </a:r>
            <a:r>
              <a:rPr lang="en-CA" sz="2756" dirty="0" smtClean="0"/>
              <a:t> </a:t>
            </a:r>
            <a:r>
              <a:rPr lang="en-CA" sz="2756" dirty="0" err="1" smtClean="0"/>
              <a:t>d’introduction</a:t>
            </a:r>
            <a:r>
              <a:rPr lang="en-CA" sz="2756" dirty="0" smtClean="0"/>
              <a:t> </a:t>
            </a:r>
            <a:r>
              <a:rPr lang="en-CA" sz="2756" dirty="0" err="1" smtClean="0"/>
              <a:t>est</a:t>
            </a:r>
            <a:r>
              <a:rPr lang="en-CA" sz="2756" dirty="0" smtClean="0"/>
              <a:t> de </a:t>
            </a:r>
            <a:r>
              <a:rPr lang="en-CA" sz="2756" dirty="0" err="1" smtClean="0"/>
              <a:t>permettre</a:t>
            </a:r>
            <a:r>
              <a:rPr lang="en-CA" sz="2756" dirty="0" smtClean="0"/>
              <a:t> aux </a:t>
            </a:r>
            <a:r>
              <a:rPr lang="en-CA" sz="2756" dirty="0" err="1" smtClean="0"/>
              <a:t>étudiants</a:t>
            </a:r>
            <a:r>
              <a:rPr lang="en-CA" sz="2756" dirty="0" smtClean="0"/>
              <a:t> de se familiariser </a:t>
            </a:r>
            <a:r>
              <a:rPr lang="en-CA" sz="2756" dirty="0" err="1" smtClean="0"/>
              <a:t>dans</a:t>
            </a:r>
            <a:r>
              <a:rPr lang="en-CA" sz="2756" dirty="0" smtClean="0"/>
              <a:t> le milieu du </a:t>
            </a:r>
            <a:r>
              <a:rPr lang="en-CA" sz="2756" dirty="0" err="1" smtClean="0"/>
              <a:t>laboratoire</a:t>
            </a:r>
            <a:r>
              <a:rPr lang="en-CA" sz="2756" dirty="0" smtClean="0"/>
              <a:t> </a:t>
            </a:r>
            <a:r>
              <a:rPr lang="en-CA" sz="2756" dirty="0" err="1" smtClean="0"/>
              <a:t>avant</a:t>
            </a:r>
            <a:r>
              <a:rPr lang="en-CA" sz="2756" dirty="0" smtClean="0"/>
              <a:t> de commencer </a:t>
            </a:r>
            <a:r>
              <a:rPr lang="en-CA" sz="2756" dirty="0" err="1" smtClean="0"/>
              <a:t>leurs</a:t>
            </a:r>
            <a:r>
              <a:rPr lang="en-CA" sz="2756" dirty="0" smtClean="0"/>
              <a:t> </a:t>
            </a:r>
            <a:r>
              <a:rPr lang="en-CA" sz="2756" dirty="0" err="1" smtClean="0"/>
              <a:t>projets</a:t>
            </a:r>
            <a:endParaRPr lang="en-CA" sz="2756" dirty="0"/>
          </a:p>
          <a:p>
            <a:pPr lvl="1"/>
            <a:r>
              <a:rPr lang="en-CA" sz="2356" dirty="0" err="1" smtClean="0"/>
              <a:t>pipettage</a:t>
            </a:r>
            <a:endParaRPr lang="en-CA" sz="2356" dirty="0"/>
          </a:p>
          <a:p>
            <a:pPr lvl="1"/>
            <a:r>
              <a:rPr lang="fr-CA" sz="2356" dirty="0" smtClean="0"/>
              <a:t>réaction de PCR</a:t>
            </a:r>
            <a:endParaRPr lang="en-CA" sz="2356" dirty="0"/>
          </a:p>
          <a:p>
            <a:pPr lvl="1"/>
            <a:r>
              <a:rPr lang="en-CA" sz="2356" dirty="0" smtClean="0"/>
              <a:t>faire </a:t>
            </a:r>
            <a:r>
              <a:rPr lang="en-CA" sz="2356" dirty="0" err="1" smtClean="0"/>
              <a:t>migrer</a:t>
            </a:r>
            <a:r>
              <a:rPr lang="en-CA" sz="2356" dirty="0" smtClean="0"/>
              <a:t> </a:t>
            </a:r>
            <a:r>
              <a:rPr lang="en-CA" sz="2356" dirty="0" err="1" smtClean="0"/>
              <a:t>l’ADN</a:t>
            </a:r>
            <a:r>
              <a:rPr lang="en-CA" sz="2356" dirty="0" smtClean="0"/>
              <a:t> sur un gel</a:t>
            </a:r>
            <a:endParaRPr lang="en-CA" sz="2356" dirty="0"/>
          </a:p>
          <a:p>
            <a:r>
              <a:rPr lang="en-CA" sz="2756" dirty="0" smtClean="0"/>
              <a:t>Les </a:t>
            </a:r>
            <a:r>
              <a:rPr lang="en-CA" sz="2756" dirty="0" err="1" smtClean="0"/>
              <a:t>étudiants</a:t>
            </a:r>
            <a:r>
              <a:rPr lang="en-CA" sz="2756" dirty="0" smtClean="0"/>
              <a:t> </a:t>
            </a:r>
            <a:r>
              <a:rPr lang="en-CA" sz="2756" dirty="0" err="1" smtClean="0"/>
              <a:t>travailleront</a:t>
            </a:r>
            <a:r>
              <a:rPr lang="en-CA" sz="2756" dirty="0" smtClean="0"/>
              <a:t> </a:t>
            </a:r>
            <a:r>
              <a:rPr lang="en-CA" sz="2756" dirty="0" err="1" smtClean="0"/>
              <a:t>en</a:t>
            </a:r>
            <a:r>
              <a:rPr lang="en-CA" sz="2756" dirty="0" smtClean="0"/>
              <a:t> group de </a:t>
            </a:r>
            <a:r>
              <a:rPr lang="en-CA" sz="2756" dirty="0" err="1" smtClean="0"/>
              <a:t>deux</a:t>
            </a:r>
            <a:r>
              <a:rPr lang="en-CA" sz="2756" dirty="0" smtClean="0"/>
              <a:t> pour la session</a:t>
            </a:r>
          </a:p>
          <a:p>
            <a:pPr lvl="1"/>
            <a:r>
              <a:rPr lang="en-CA" sz="2356" dirty="0" smtClean="0"/>
              <a:t>le travail </a:t>
            </a:r>
            <a:r>
              <a:rPr lang="en-CA" sz="2356" dirty="0" err="1" smtClean="0"/>
              <a:t>en</a:t>
            </a:r>
            <a:r>
              <a:rPr lang="en-CA" sz="2356" dirty="0" smtClean="0"/>
              <a:t> </a:t>
            </a:r>
            <a:r>
              <a:rPr lang="en-CA" sz="2356" dirty="0" err="1" smtClean="0"/>
              <a:t>labo</a:t>
            </a:r>
            <a:r>
              <a:rPr lang="en-CA" sz="2356" dirty="0" smtClean="0"/>
              <a:t> du </a:t>
            </a:r>
            <a:r>
              <a:rPr lang="en-CA" sz="2356" dirty="0" err="1" smtClean="0"/>
              <a:t>labo</a:t>
            </a:r>
            <a:r>
              <a:rPr lang="en-CA" sz="2356" dirty="0" smtClean="0"/>
              <a:t> </a:t>
            </a:r>
            <a:r>
              <a:rPr lang="en-CA" sz="2356" dirty="0" err="1" smtClean="0"/>
              <a:t>d’intro</a:t>
            </a:r>
            <a:r>
              <a:rPr lang="en-CA" sz="2356" dirty="0" smtClean="0"/>
              <a:t> sera fait </a:t>
            </a:r>
            <a:r>
              <a:rPr lang="en-CA" sz="2356" dirty="0" err="1" smtClean="0"/>
              <a:t>individuellement</a:t>
            </a:r>
            <a:endParaRPr lang="en-CA" sz="2356" dirty="0" smtClean="0"/>
          </a:p>
          <a:p>
            <a:pPr lvl="1"/>
            <a:r>
              <a:rPr lang="en-CA" sz="2356" dirty="0" smtClean="0"/>
              <a:t>les </a:t>
            </a:r>
            <a:r>
              <a:rPr lang="en-CA" sz="2356" dirty="0" err="1" smtClean="0"/>
              <a:t>travaux</a:t>
            </a:r>
            <a:r>
              <a:rPr lang="en-CA" sz="2356" dirty="0" smtClean="0"/>
              <a:t> et les rapports </a:t>
            </a:r>
            <a:r>
              <a:rPr lang="en-CA" sz="2356" dirty="0" err="1" smtClean="0"/>
              <a:t>seront</a:t>
            </a:r>
            <a:r>
              <a:rPr lang="en-CA" sz="2356" dirty="0" smtClean="0"/>
              <a:t> </a:t>
            </a:r>
            <a:r>
              <a:rPr lang="en-CA" sz="2356" dirty="0" err="1" smtClean="0"/>
              <a:t>faits</a:t>
            </a:r>
            <a:r>
              <a:rPr lang="en-CA" sz="2356" dirty="0" smtClean="0"/>
              <a:t> </a:t>
            </a:r>
            <a:r>
              <a:rPr lang="en-CA" sz="2356" dirty="0" err="1" smtClean="0"/>
              <a:t>individuellement</a:t>
            </a:r>
            <a:endParaRPr lang="en-CA" sz="2356" dirty="0"/>
          </a:p>
          <a:p>
            <a:r>
              <a:rPr lang="en-CA" sz="2756" dirty="0" smtClean="0"/>
              <a:t>S.V.P. lire le </a:t>
            </a:r>
            <a:r>
              <a:rPr lang="en-CA" sz="2756" dirty="0" err="1" smtClean="0"/>
              <a:t>manuel</a:t>
            </a:r>
            <a:r>
              <a:rPr lang="en-CA" sz="2756" dirty="0" smtClean="0"/>
              <a:t> </a:t>
            </a:r>
            <a:r>
              <a:rPr lang="en-CA" sz="2756" dirty="0" err="1" smtClean="0"/>
              <a:t>avant</a:t>
            </a:r>
            <a:r>
              <a:rPr lang="en-CA" sz="2756" dirty="0" smtClean="0"/>
              <a:t> </a:t>
            </a:r>
            <a:r>
              <a:rPr lang="en-CA" sz="2756" dirty="0" err="1" smtClean="0"/>
              <a:t>chaque</a:t>
            </a:r>
            <a:r>
              <a:rPr lang="en-CA" sz="2756" dirty="0" smtClean="0"/>
              <a:t> session de </a:t>
            </a:r>
            <a:r>
              <a:rPr lang="en-CA" sz="2756" dirty="0" err="1" smtClean="0"/>
              <a:t>labo</a:t>
            </a:r>
            <a:endParaRPr lang="en-CA" sz="2756" dirty="0"/>
          </a:p>
          <a:p>
            <a:r>
              <a:rPr lang="en-CA" sz="2756" dirty="0" err="1" smtClean="0"/>
              <a:t>N’hésitez</a:t>
            </a:r>
            <a:r>
              <a:rPr lang="en-CA" sz="2756" dirty="0" smtClean="0"/>
              <a:t> pas de demander des questions à </a:t>
            </a:r>
            <a:r>
              <a:rPr lang="en-CA" sz="2756" dirty="0" err="1" smtClean="0"/>
              <a:t>votre</a:t>
            </a:r>
            <a:r>
              <a:rPr lang="en-CA" sz="2756" dirty="0" smtClean="0"/>
              <a:t> </a:t>
            </a:r>
            <a:r>
              <a:rPr lang="en-CA" sz="2756" dirty="0" err="1" smtClean="0"/>
              <a:t>démonstrateur</a:t>
            </a:r>
            <a:r>
              <a:rPr lang="en-CA" sz="2756" dirty="0" smtClean="0"/>
              <a:t>/trice</a:t>
            </a:r>
            <a:endParaRPr lang="en-CA" sz="2756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2602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0"/>
            <a:ext cx="8999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200" dirty="0" smtClean="0"/>
              <a:t>Survol du labo d’intro</a:t>
            </a:r>
            <a:endParaRPr lang="fr-CA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270000" y="900000"/>
            <a:ext cx="8460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400" dirty="0" smtClean="0"/>
              <a:t>TOUS LES EXERCISES ET EXPÉRIENCES SONT INDIVIDUELS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/>
              <a:t>Exercices 1-3 : </a:t>
            </a:r>
            <a:r>
              <a:rPr lang="fr-CA" sz="2400" dirty="0" err="1" smtClean="0"/>
              <a:t>Pipettage</a:t>
            </a:r>
            <a:r>
              <a:rPr lang="fr-CA" sz="2400" dirty="0" smtClean="0"/>
              <a:t> et les dilutions en série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CA" sz="2400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/>
              <a:t>Expérience 1 : L’amplification PCR d’un fragment d’ADNc d’albumine sérique de rat (</a:t>
            </a:r>
            <a:r>
              <a:rPr lang="fr-CA" sz="2400" dirty="0" err="1" smtClean="0"/>
              <a:t>encoding</a:t>
            </a:r>
            <a:r>
              <a:rPr lang="fr-CA" sz="2400" dirty="0" smtClean="0"/>
              <a:t> rat </a:t>
            </a:r>
            <a:r>
              <a:rPr lang="fr-CA" sz="2400" dirty="0" err="1" smtClean="0"/>
              <a:t>serum</a:t>
            </a:r>
            <a:r>
              <a:rPr lang="fr-CA" sz="2400" dirty="0" smtClean="0"/>
              <a:t> </a:t>
            </a:r>
            <a:r>
              <a:rPr lang="fr-CA" sz="2400" dirty="0" err="1" smtClean="0"/>
              <a:t>albumin</a:t>
            </a:r>
            <a:r>
              <a:rPr lang="fr-CA" sz="2400" dirty="0" smtClean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/>
              <a:t>Expérience 2 : Analyse de l’ADN plasmique (quantification + visualisation avec un gel d’agarose)</a:t>
            </a:r>
          </a:p>
          <a:p>
            <a:pPr marL="795437" lvl="1" indent="-342900">
              <a:buFont typeface="Wingdings" panose="05000000000000000000" pitchFamily="2" charset="2"/>
              <a:buChar char="§"/>
            </a:pPr>
            <a:r>
              <a:rPr lang="fr-CA" sz="2000" dirty="0" smtClean="0"/>
              <a:t>À </a:t>
            </a:r>
            <a:r>
              <a:rPr lang="fr-CA" sz="2000" dirty="0" err="1" smtClean="0"/>
              <a:t>complèter</a:t>
            </a:r>
            <a:r>
              <a:rPr lang="fr-CA" sz="2000" dirty="0" smtClean="0"/>
              <a:t> lors du PCR de l’expérience 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CA" sz="2400" dirty="0" smtClean="0"/>
              <a:t>Expérience 3 : Analyse des produits du PCR (de ex. 1) par gel d’agarose</a:t>
            </a:r>
            <a:endParaRPr lang="fr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fr-CA" smtClean="0"/>
              <a:pPr/>
              <a:t>18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33614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1"/>
            <a:ext cx="8999538" cy="540000"/>
          </a:xfrm>
        </p:spPr>
        <p:txBody>
          <a:bodyPr/>
          <a:lstStyle/>
          <a:p>
            <a:r>
              <a:rPr lang="en-US" dirty="0" smtClean="0"/>
              <a:t>Micro-</a:t>
            </a:r>
            <a:r>
              <a:rPr lang="en-US" dirty="0" err="1" smtClean="0"/>
              <a:t>pipettage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0000" y="900000"/>
            <a:ext cx="6854105" cy="54401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dirty="0" err="1" smtClean="0"/>
              <a:t>Utilisation</a:t>
            </a:r>
            <a:r>
              <a:rPr lang="en-US" sz="3000" dirty="0" smtClean="0"/>
              <a:t> </a:t>
            </a:r>
            <a:r>
              <a:rPr lang="en-US" sz="3000" dirty="0" err="1" smtClean="0"/>
              <a:t>d’une</a:t>
            </a:r>
            <a:r>
              <a:rPr lang="en-US" sz="3000" dirty="0" smtClean="0"/>
              <a:t> micro-pipette pour </a:t>
            </a:r>
            <a:r>
              <a:rPr lang="en-US" sz="3000" dirty="0" err="1" smtClean="0"/>
              <a:t>mesurer</a:t>
            </a:r>
            <a:r>
              <a:rPr lang="en-US" sz="3000" dirty="0" smtClean="0"/>
              <a:t> des micro volumes</a:t>
            </a:r>
          </a:p>
          <a:p>
            <a:pPr marL="628650" lvl="1">
              <a:spcAft>
                <a:spcPts val="1200"/>
              </a:spcAft>
              <a:tabLst>
                <a:tab pos="628650" algn="l"/>
              </a:tabLst>
            </a:pPr>
            <a:r>
              <a:rPr lang="en-US" dirty="0" err="1" smtClean="0"/>
              <a:t>Assurez-vous</a:t>
            </a:r>
            <a:r>
              <a:rPr lang="en-US" dirty="0" smtClean="0"/>
              <a:t> </a:t>
            </a:r>
            <a:r>
              <a:rPr lang="en-US" dirty="0" err="1" smtClean="0"/>
              <a:t>d’utiliser</a:t>
            </a:r>
            <a:r>
              <a:rPr lang="en-US" dirty="0" smtClean="0"/>
              <a:t> la pipette </a:t>
            </a:r>
            <a:r>
              <a:rPr lang="en-US" dirty="0" err="1" smtClean="0"/>
              <a:t>appropriée</a:t>
            </a:r>
            <a:r>
              <a:rPr lang="en-US" dirty="0" smtClean="0"/>
              <a:t> (P20, P200, P1000)</a:t>
            </a:r>
          </a:p>
          <a:p>
            <a:pPr marL="628650" lvl="1">
              <a:spcAft>
                <a:spcPts val="1200"/>
              </a:spcAft>
              <a:tabLst>
                <a:tab pos="628650" algn="l"/>
              </a:tabLst>
            </a:pPr>
            <a:r>
              <a:rPr lang="en-US" dirty="0" err="1" smtClean="0"/>
              <a:t>Pipettez</a:t>
            </a:r>
            <a:r>
              <a:rPr lang="en-US" dirty="0" smtClean="0"/>
              <a:t> des divers volumes </a:t>
            </a:r>
            <a:r>
              <a:rPr lang="en-US" dirty="0" err="1" smtClean="0"/>
              <a:t>d’eau</a:t>
            </a:r>
            <a:r>
              <a:rPr lang="en-US" dirty="0" smtClean="0"/>
              <a:t> sur ton banc </a:t>
            </a:r>
            <a:r>
              <a:rPr lang="en-US" dirty="0" err="1" smtClean="0"/>
              <a:t>jusqu’à</a:t>
            </a:r>
            <a:r>
              <a:rPr lang="en-US" dirty="0" smtClean="0"/>
              <a:t> </a:t>
            </a:r>
            <a:r>
              <a:rPr lang="en-US" dirty="0" err="1" smtClean="0"/>
              <a:t>ce</a:t>
            </a:r>
            <a:r>
              <a:rPr lang="en-US" dirty="0" smtClean="0"/>
              <a:t> que </a:t>
            </a:r>
            <a:r>
              <a:rPr lang="en-US" dirty="0" err="1" smtClean="0"/>
              <a:t>vous</a:t>
            </a:r>
            <a:r>
              <a:rPr lang="en-US" dirty="0" smtClean="0"/>
              <a:t> </a:t>
            </a:r>
            <a:r>
              <a:rPr lang="en-US" dirty="0" err="1" smtClean="0"/>
              <a:t>êtes</a:t>
            </a:r>
            <a:r>
              <a:rPr lang="en-US" dirty="0" smtClean="0"/>
              <a:t> </a:t>
            </a:r>
            <a:r>
              <a:rPr lang="en-US" dirty="0" err="1" smtClean="0"/>
              <a:t>capables</a:t>
            </a:r>
            <a:r>
              <a:rPr lang="en-US" dirty="0" smtClean="0"/>
              <a:t> de </a:t>
            </a:r>
            <a:r>
              <a:rPr lang="en-US" dirty="0" err="1" smtClean="0"/>
              <a:t>pipetter</a:t>
            </a:r>
            <a:r>
              <a:rPr lang="en-US" dirty="0" smtClean="0"/>
              <a:t> le </a:t>
            </a:r>
            <a:r>
              <a:rPr lang="en-US" dirty="0" err="1" smtClean="0"/>
              <a:t>même</a:t>
            </a:r>
            <a:r>
              <a:rPr lang="en-US" dirty="0" smtClean="0"/>
              <a:t> volume </a:t>
            </a:r>
            <a:r>
              <a:rPr lang="en-US" dirty="0" err="1" smtClean="0"/>
              <a:t>régulièrement</a:t>
            </a:r>
            <a:r>
              <a:rPr lang="en-US" dirty="0" smtClean="0"/>
              <a:t> </a:t>
            </a:r>
            <a:endParaRPr lang="en-US" dirty="0"/>
          </a:p>
          <a:p>
            <a:pPr marL="628650" lvl="1">
              <a:spcAft>
                <a:spcPts val="1200"/>
              </a:spcAft>
              <a:tabLst>
                <a:tab pos="628650" algn="l"/>
              </a:tabLst>
            </a:pPr>
            <a:r>
              <a:rPr lang="en-US" dirty="0" err="1" smtClean="0"/>
              <a:t>Mélanger</a:t>
            </a:r>
            <a:r>
              <a:rPr lang="en-US" dirty="0" smtClean="0"/>
              <a:t> des solutions de </a:t>
            </a:r>
            <a:r>
              <a:rPr lang="en-US" dirty="0" err="1" smtClean="0"/>
              <a:t>différents</a:t>
            </a:r>
            <a:r>
              <a:rPr lang="en-US" dirty="0" smtClean="0"/>
              <a:t> </a:t>
            </a:r>
            <a:r>
              <a:rPr lang="en-US" dirty="0" err="1" smtClean="0"/>
              <a:t>viscosités</a:t>
            </a:r>
            <a:r>
              <a:rPr lang="en-US" dirty="0" smtClean="0"/>
              <a:t> </a:t>
            </a:r>
            <a:r>
              <a:rPr lang="en-US" dirty="0" err="1" smtClean="0"/>
              <a:t>dans</a:t>
            </a:r>
            <a:r>
              <a:rPr lang="en-US" dirty="0" smtClean="0"/>
              <a:t> des tubes de </a:t>
            </a:r>
            <a:r>
              <a:rPr lang="en-US" dirty="0" err="1" smtClean="0"/>
              <a:t>microcentrifuge</a:t>
            </a:r>
            <a:r>
              <a:rPr lang="en-US" dirty="0" smtClean="0"/>
              <a:t>.  </a:t>
            </a:r>
            <a:r>
              <a:rPr lang="en-US" dirty="0" err="1" smtClean="0"/>
              <a:t>Assurez-vous</a:t>
            </a:r>
            <a:r>
              <a:rPr lang="en-US" dirty="0" smtClean="0"/>
              <a:t> que </a:t>
            </a:r>
            <a:r>
              <a:rPr lang="en-US" dirty="0" err="1" smtClean="0"/>
              <a:t>vous</a:t>
            </a:r>
            <a:r>
              <a:rPr lang="en-US" dirty="0" smtClean="0"/>
              <a:t> </a:t>
            </a:r>
            <a:r>
              <a:rPr lang="en-US" dirty="0" err="1" smtClean="0"/>
              <a:t>pouvez</a:t>
            </a:r>
            <a:r>
              <a:rPr lang="en-US" dirty="0" smtClean="0"/>
              <a:t> </a:t>
            </a:r>
            <a:r>
              <a:rPr lang="en-US" dirty="0" err="1" smtClean="0"/>
              <a:t>mélanger</a:t>
            </a:r>
            <a:r>
              <a:rPr lang="en-US" dirty="0" smtClean="0"/>
              <a:t> des petites volumes </a:t>
            </a:r>
            <a:r>
              <a:rPr lang="en-US" dirty="0" err="1" smtClean="0"/>
              <a:t>correctement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essentiel</a:t>
            </a:r>
            <a:r>
              <a:rPr lang="en-US" dirty="0" smtClean="0"/>
              <a:t> pour </a:t>
            </a:r>
            <a:r>
              <a:rPr lang="en-US" dirty="0" err="1" smtClean="0"/>
              <a:t>réussir</a:t>
            </a:r>
            <a:r>
              <a:rPr lang="en-US" dirty="0" smtClean="0"/>
              <a:t> un PCR)</a:t>
            </a:r>
            <a:endParaRPr lang="en-US" dirty="0"/>
          </a:p>
        </p:txBody>
      </p:sp>
      <p:pic>
        <p:nvPicPr>
          <p:cNvPr id="1026" name="Picture 2" descr="http://t2.gstatic.com/images?q=tbn:ANd9GcTp28ecCzIwuiGeu7p62hRC9jACahGMThL9HrlASK2F8AT6NH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105" y="911720"/>
            <a:ext cx="1539206" cy="332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19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6121E9F-9D45-4626-B2C4-94670BD8BF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b="12551"/>
          <a:stretch/>
        </p:blipFill>
        <p:spPr>
          <a:xfrm rot="2182671">
            <a:off x="7106089" y="4414664"/>
            <a:ext cx="1042987" cy="19158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07C35CB1-D349-45C6-B7FE-20288905FC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6206"/>
          <a:stretch/>
        </p:blipFill>
        <p:spPr>
          <a:xfrm rot="17477601">
            <a:off x="4594281" y="5092257"/>
            <a:ext cx="913532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973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00000" cy="540000"/>
          </a:xfrm>
        </p:spPr>
        <p:txBody>
          <a:bodyPr/>
          <a:lstStyle/>
          <a:p>
            <a:r>
              <a:rPr lang="en-CA" dirty="0" smtClean="0"/>
              <a:t>Amplification de </a:t>
            </a:r>
            <a:r>
              <a:rPr lang="en-CA" dirty="0" err="1" smtClean="0"/>
              <a:t>l’ADN</a:t>
            </a:r>
            <a:endParaRPr lang="en-CA" dirty="0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1"/>
          </p:nvPr>
        </p:nvSpPr>
        <p:spPr>
          <a:xfrm>
            <a:off x="270000" y="900000"/>
            <a:ext cx="8460000" cy="5804361"/>
          </a:xfrm>
        </p:spPr>
        <p:txBody>
          <a:bodyPr>
            <a:noAutofit/>
          </a:bodyPr>
          <a:lstStyle/>
          <a:p>
            <a:r>
              <a:rPr lang="en-CA" dirty="0" smtClean="0"/>
              <a:t>“</a:t>
            </a:r>
            <a:r>
              <a:rPr lang="en-CA" i="1" dirty="0" smtClean="0"/>
              <a:t>Polymerase </a:t>
            </a:r>
            <a:r>
              <a:rPr lang="en-CA" i="1" dirty="0"/>
              <a:t>chain </a:t>
            </a:r>
            <a:r>
              <a:rPr lang="en-CA" i="1" dirty="0" smtClean="0"/>
              <a:t>reaction</a:t>
            </a:r>
            <a:r>
              <a:rPr lang="en-CA" dirty="0" smtClean="0"/>
              <a:t>” </a:t>
            </a:r>
            <a:r>
              <a:rPr lang="en-CA" dirty="0"/>
              <a:t>– </a:t>
            </a:r>
            <a:r>
              <a:rPr lang="en-CA" b="1" dirty="0"/>
              <a:t>PCR</a:t>
            </a:r>
            <a:endParaRPr lang="en-CA" dirty="0"/>
          </a:p>
          <a:p>
            <a:r>
              <a:rPr lang="en-CA" dirty="0" err="1" smtClean="0"/>
              <a:t>Amplifie</a:t>
            </a:r>
            <a:r>
              <a:rPr lang="en-CA" dirty="0" smtClean="0"/>
              <a:t> des fragments </a:t>
            </a:r>
            <a:r>
              <a:rPr lang="en-CA" dirty="0" err="1" smtClean="0"/>
              <a:t>spécifiques</a:t>
            </a:r>
            <a:r>
              <a:rPr lang="en-CA" dirty="0" smtClean="0"/>
              <a:t> </a:t>
            </a:r>
            <a:r>
              <a:rPr lang="en-CA" dirty="0" err="1" smtClean="0"/>
              <a:t>d’AND</a:t>
            </a:r>
            <a:r>
              <a:rPr lang="en-CA" dirty="0" smtClean="0"/>
              <a:t> à </a:t>
            </a:r>
            <a:r>
              <a:rPr lang="en-CA" dirty="0" err="1" smtClean="0"/>
              <a:t>partir</a:t>
            </a:r>
            <a:r>
              <a:rPr lang="en-CA" dirty="0" smtClean="0"/>
              <a:t> de </a:t>
            </a:r>
            <a:r>
              <a:rPr lang="en-CA" dirty="0" err="1" smtClean="0"/>
              <a:t>très</a:t>
            </a:r>
            <a:r>
              <a:rPr lang="en-CA" dirty="0" smtClean="0"/>
              <a:t> </a:t>
            </a:r>
            <a:r>
              <a:rPr lang="en-CA" dirty="0" err="1" smtClean="0"/>
              <a:t>peu</a:t>
            </a:r>
            <a:r>
              <a:rPr lang="en-CA" dirty="0" smtClean="0"/>
              <a:t> de copies à des </a:t>
            </a:r>
            <a:r>
              <a:rPr lang="en-CA" dirty="0" err="1" smtClean="0"/>
              <a:t>dizaines</a:t>
            </a:r>
            <a:r>
              <a:rPr lang="en-CA" dirty="0" smtClean="0"/>
              <a:t> de </a:t>
            </a:r>
            <a:r>
              <a:rPr lang="en-CA" dirty="0" err="1" smtClean="0"/>
              <a:t>millards</a:t>
            </a:r>
            <a:r>
              <a:rPr lang="en-CA" dirty="0" smtClean="0"/>
              <a:t> de copies :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20</a:t>
            </a:fld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64B4A431-D879-4644-A6B9-A94A62CE0D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99" t="29732" r="22799" b="6740"/>
          <a:stretch/>
        </p:blipFill>
        <p:spPr>
          <a:xfrm>
            <a:off x="4715769" y="2449893"/>
            <a:ext cx="4058183" cy="389808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1EB40118-761C-47E1-9C29-A219CAB10C03}"/>
              </a:ext>
            </a:extLst>
          </p:cNvPr>
          <p:cNvSpPr txBox="1">
            <a:spLocks/>
          </p:cNvSpPr>
          <p:nvPr/>
        </p:nvSpPr>
        <p:spPr>
          <a:xfrm>
            <a:off x="251769" y="2340269"/>
            <a:ext cx="4392000" cy="43643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37482" indent="-337482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7176" indent="-457200" algn="l" defTabSz="899952" rtl="0" eaLnBrk="1" latinLnBrk="0" hangingPunct="1">
              <a:spcBef>
                <a:spcPct val="20000"/>
              </a:spcBef>
              <a:buSzPct val="75000"/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42853" indent="-342900" algn="l" defTabSz="899952" rtl="0" eaLnBrk="1" latinLnBrk="0" hangingPunct="1">
              <a:spcBef>
                <a:spcPct val="20000"/>
              </a:spcBef>
              <a:buFont typeface="Calibri" panose="020F050202020403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1313" indent="-269875" algn="l" defTabSz="899952" rtl="0" eaLnBrk="1" latinLnBrk="0" hangingPunct="1">
              <a:spcBef>
                <a:spcPts val="0"/>
              </a:spcBef>
              <a:buSzPct val="75000"/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24893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74869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24846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74822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24798" indent="-224988" algn="l" defTabSz="89995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CA" dirty="0" err="1" smtClean="0"/>
              <a:t>l’ADN</a:t>
            </a:r>
            <a:r>
              <a:rPr lang="en-CA" dirty="0" smtClean="0"/>
              <a:t> </a:t>
            </a:r>
            <a:r>
              <a:rPr lang="en-CA" dirty="0" err="1" smtClean="0"/>
              <a:t>polymérase</a:t>
            </a:r>
            <a:endParaRPr lang="en-CA" dirty="0"/>
          </a:p>
          <a:p>
            <a:pPr lvl="1"/>
            <a:r>
              <a:rPr lang="en-CA" dirty="0" err="1" smtClean="0"/>
              <a:t>amorces</a:t>
            </a:r>
            <a:r>
              <a:rPr lang="en-CA" dirty="0" smtClean="0"/>
              <a:t> (</a:t>
            </a:r>
            <a:r>
              <a:rPr lang="en-CA" dirty="0" err="1" smtClean="0"/>
              <a:t>courtes</a:t>
            </a:r>
            <a:r>
              <a:rPr lang="en-CA" dirty="0" smtClean="0"/>
              <a:t> sequences </a:t>
            </a:r>
            <a:r>
              <a:rPr lang="en-CA" dirty="0" err="1" smtClean="0"/>
              <a:t>d’ADN</a:t>
            </a:r>
            <a:r>
              <a:rPr lang="en-CA" dirty="0" smtClean="0"/>
              <a:t> : </a:t>
            </a:r>
            <a:r>
              <a:rPr lang="en-CA" dirty="0"/>
              <a:t>20-25 nucleotides </a:t>
            </a:r>
            <a:r>
              <a:rPr lang="en-CA" dirty="0" smtClean="0"/>
              <a:t>de long</a:t>
            </a:r>
            <a:r>
              <a:rPr lang="en-CA" dirty="0"/>
              <a:t>)</a:t>
            </a:r>
          </a:p>
          <a:p>
            <a:pPr lvl="1"/>
            <a:r>
              <a:rPr lang="fr-CA" dirty="0" err="1" smtClean="0"/>
              <a:t>nucleotides</a:t>
            </a:r>
            <a:r>
              <a:rPr lang="fr-CA" dirty="0" smtClean="0"/>
              <a:t> libres</a:t>
            </a:r>
            <a:endParaRPr lang="en-CA" dirty="0"/>
          </a:p>
          <a:p>
            <a:r>
              <a:rPr lang="en-CA" dirty="0" err="1" smtClean="0"/>
              <a:t>L’amplification</a:t>
            </a:r>
            <a:r>
              <a:rPr lang="en-CA" dirty="0" smtClean="0"/>
              <a:t> se </a:t>
            </a:r>
            <a:r>
              <a:rPr lang="en-CA" dirty="0" err="1" smtClean="0"/>
              <a:t>produit</a:t>
            </a:r>
            <a:r>
              <a:rPr lang="en-CA" dirty="0" smtClean="0"/>
              <a:t> avec la repetition </a:t>
            </a:r>
            <a:r>
              <a:rPr lang="en-CA" dirty="0" err="1" smtClean="0"/>
              <a:t>d’une</a:t>
            </a:r>
            <a:r>
              <a:rPr lang="en-CA" dirty="0" smtClean="0"/>
              <a:t> </a:t>
            </a:r>
            <a:r>
              <a:rPr lang="en-CA" dirty="0" err="1" smtClean="0"/>
              <a:t>série</a:t>
            </a:r>
            <a:r>
              <a:rPr lang="en-CA" dirty="0" smtClean="0"/>
              <a:t> de trois </a:t>
            </a:r>
            <a:r>
              <a:rPr lang="en-CA" dirty="0" err="1" smtClean="0"/>
              <a:t>étapes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353274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00000" cy="540000"/>
          </a:xfrm>
        </p:spPr>
        <p:txBody>
          <a:bodyPr/>
          <a:lstStyle/>
          <a:p>
            <a:r>
              <a:rPr lang="en-US" dirty="0" err="1" smtClean="0"/>
              <a:t>Étape</a:t>
            </a:r>
            <a:r>
              <a:rPr lang="en-US" dirty="0" smtClean="0"/>
              <a:t> 1 : </a:t>
            </a:r>
            <a:r>
              <a:rPr lang="en-US" dirty="0" err="1" smtClean="0"/>
              <a:t>Dénaturation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0000" y="900000"/>
            <a:ext cx="8460000" cy="3449823"/>
          </a:xfrm>
        </p:spPr>
        <p:txBody>
          <a:bodyPr>
            <a:noAutofit/>
          </a:bodyPr>
          <a:lstStyle/>
          <a:p>
            <a:r>
              <a:rPr lang="en-US" b="1" dirty="0" smtClean="0"/>
              <a:t>But :</a:t>
            </a:r>
            <a:r>
              <a:rPr lang="en-US" dirty="0" smtClean="0"/>
              <a:t> </a:t>
            </a:r>
            <a:r>
              <a:rPr lang="en-US" dirty="0" err="1" smtClean="0"/>
              <a:t>briser</a:t>
            </a:r>
            <a:r>
              <a:rPr lang="en-US" dirty="0" smtClean="0"/>
              <a:t> les liens </a:t>
            </a:r>
            <a:r>
              <a:rPr lang="en-US" dirty="0" err="1" smtClean="0"/>
              <a:t>d’hydrogène</a:t>
            </a:r>
            <a:r>
              <a:rPr lang="en-US" dirty="0" smtClean="0"/>
              <a:t> entre les </a:t>
            </a:r>
            <a:r>
              <a:rPr lang="en-US" dirty="0" err="1" smtClean="0"/>
              <a:t>deux</a:t>
            </a:r>
            <a:r>
              <a:rPr lang="en-US" dirty="0" smtClean="0"/>
              <a:t> </a:t>
            </a:r>
            <a:r>
              <a:rPr lang="en-US" dirty="0" err="1" smtClean="0"/>
              <a:t>brins</a:t>
            </a:r>
            <a:r>
              <a:rPr lang="en-US" dirty="0" smtClean="0"/>
              <a:t> </a:t>
            </a:r>
            <a:r>
              <a:rPr lang="en-US" dirty="0" err="1" smtClean="0"/>
              <a:t>d’ADN</a:t>
            </a:r>
            <a:r>
              <a:rPr lang="en-US" dirty="0" smtClean="0"/>
              <a:t>, </a:t>
            </a:r>
            <a:r>
              <a:rPr lang="en-US" dirty="0" err="1" smtClean="0"/>
              <a:t>convertant</a:t>
            </a:r>
            <a:r>
              <a:rPr lang="en-US" dirty="0" smtClean="0"/>
              <a:t> </a:t>
            </a:r>
            <a:r>
              <a:rPr lang="en-US" dirty="0" err="1" smtClean="0"/>
              <a:t>l’ADN</a:t>
            </a:r>
            <a:r>
              <a:rPr lang="en-US" dirty="0" smtClean="0"/>
              <a:t> double </a:t>
            </a:r>
            <a:r>
              <a:rPr lang="en-US" dirty="0" err="1" smtClean="0"/>
              <a:t>brin</a:t>
            </a:r>
            <a:r>
              <a:rPr lang="en-US" dirty="0" smtClean="0"/>
              <a:t> (dsDNA) </a:t>
            </a:r>
            <a:r>
              <a:rPr lang="en-US" dirty="0" err="1" smtClean="0"/>
              <a:t>en</a:t>
            </a:r>
            <a:r>
              <a:rPr lang="en-US" dirty="0" smtClean="0"/>
              <a:t> ADN simple </a:t>
            </a:r>
            <a:r>
              <a:rPr lang="en-US" dirty="0" err="1" smtClean="0"/>
              <a:t>brin</a:t>
            </a:r>
            <a:r>
              <a:rPr lang="en-US" dirty="0" smtClean="0"/>
              <a:t> (ssDNA)</a:t>
            </a:r>
            <a:endParaRPr lang="en-US" dirty="0"/>
          </a:p>
          <a:p>
            <a:r>
              <a:rPr lang="en-US" b="1" dirty="0" smtClean="0"/>
              <a:t>Comment </a:t>
            </a:r>
            <a:r>
              <a:rPr lang="en-US" dirty="0" smtClean="0"/>
              <a:t>: </a:t>
            </a:r>
            <a:r>
              <a:rPr lang="en-US" dirty="0"/>
              <a:t>Incubation </a:t>
            </a:r>
            <a:r>
              <a:rPr lang="en-US" dirty="0" smtClean="0"/>
              <a:t>à haute </a:t>
            </a:r>
            <a:r>
              <a:rPr lang="en-US" dirty="0" err="1" smtClean="0"/>
              <a:t>température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CA" dirty="0"/>
              <a:t>95°C)</a:t>
            </a:r>
          </a:p>
          <a:p>
            <a:pPr lvl="1"/>
            <a:r>
              <a:rPr lang="en-CA" dirty="0" smtClean="0"/>
              <a:t>Si la </a:t>
            </a:r>
            <a:r>
              <a:rPr lang="en-CA" dirty="0" err="1" smtClean="0"/>
              <a:t>température</a:t>
            </a:r>
            <a:r>
              <a:rPr lang="en-CA" dirty="0" smtClean="0"/>
              <a:t> </a:t>
            </a:r>
            <a:r>
              <a:rPr lang="en-CA" dirty="0" err="1" smtClean="0"/>
              <a:t>est</a:t>
            </a:r>
            <a:r>
              <a:rPr lang="en-CA" dirty="0" smtClean="0"/>
              <a:t> trop </a:t>
            </a:r>
            <a:r>
              <a:rPr lang="en-CA" dirty="0" err="1" smtClean="0"/>
              <a:t>basse</a:t>
            </a:r>
            <a:r>
              <a:rPr lang="en-CA" dirty="0" smtClean="0"/>
              <a:t> </a:t>
            </a:r>
            <a:r>
              <a:rPr lang="en-CA" dirty="0" err="1" smtClean="0"/>
              <a:t>l’ADN</a:t>
            </a:r>
            <a:r>
              <a:rPr lang="en-CA" dirty="0" smtClean="0"/>
              <a:t> sera </a:t>
            </a:r>
            <a:r>
              <a:rPr lang="en-CA" dirty="0" err="1" smtClean="0"/>
              <a:t>renaturer</a:t>
            </a:r>
            <a:endParaRPr lang="en-CA" dirty="0"/>
          </a:p>
          <a:p>
            <a:pPr lvl="1"/>
            <a:r>
              <a:rPr lang="en-CA" dirty="0" smtClean="0"/>
              <a:t>Si la </a:t>
            </a:r>
            <a:r>
              <a:rPr lang="en-CA" dirty="0" err="1" smtClean="0"/>
              <a:t>température</a:t>
            </a:r>
            <a:r>
              <a:rPr lang="en-CA" dirty="0" smtClean="0"/>
              <a:t> </a:t>
            </a:r>
            <a:r>
              <a:rPr lang="en-CA" dirty="0" err="1" smtClean="0"/>
              <a:t>est</a:t>
            </a:r>
            <a:r>
              <a:rPr lang="en-CA" dirty="0" smtClean="0"/>
              <a:t> trop haute, la polymerase sera </a:t>
            </a:r>
            <a:r>
              <a:rPr lang="en-CA" dirty="0" err="1" smtClean="0"/>
              <a:t>dénaturer</a:t>
            </a:r>
            <a:endParaRPr lang="en-CA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1" t="16044" r="1392" b="59903"/>
          <a:stretch/>
        </p:blipFill>
        <p:spPr bwMode="auto">
          <a:xfrm>
            <a:off x="295082" y="4321233"/>
            <a:ext cx="8460000" cy="2018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6408205" y="5104371"/>
            <a:ext cx="1925304" cy="36227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754" dirty="0"/>
              <a:t>30 s 95°C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21</a:t>
            </a:fld>
            <a:endParaRPr lang="en-CA"/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6408205" y="4490288"/>
            <a:ext cx="2371959" cy="46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0000"/>
              </a:gs>
            </a:gsLst>
            <a:lin ang="0" scaled="1"/>
            <a:tileRect/>
          </a:gradFill>
          <a:ln>
            <a:noFill/>
          </a:ln>
          <a:extLst/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8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Étape</a:t>
            </a:r>
            <a:r>
              <a:rPr lang="en-CA" sz="18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1 : </a:t>
            </a:r>
            <a:r>
              <a:rPr lang="en-CA" sz="1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</a:t>
            </a:r>
            <a:r>
              <a:rPr lang="en-CA" sz="18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énaturation</a:t>
            </a:r>
            <a:endParaRPr lang="en-CA" sz="18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0331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00000" cy="540000"/>
          </a:xfrm>
        </p:spPr>
        <p:txBody>
          <a:bodyPr/>
          <a:lstStyle/>
          <a:p>
            <a:r>
              <a:rPr lang="en-US" dirty="0" err="1" smtClean="0"/>
              <a:t>Étape</a:t>
            </a:r>
            <a:r>
              <a:rPr lang="en-US" dirty="0" smtClean="0"/>
              <a:t> 2 : </a:t>
            </a:r>
            <a:r>
              <a:rPr lang="en-US" dirty="0" err="1" smtClean="0"/>
              <a:t>Hybridation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0000" y="900000"/>
            <a:ext cx="8460000" cy="4077425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fr-CA" sz="2559" b="1" dirty="0" smtClean="0"/>
              <a:t>But</a:t>
            </a:r>
            <a:r>
              <a:rPr lang="fr-CA" sz="2559" dirty="0" smtClean="0"/>
              <a:t> : que les amorces se lient avec l’ADN matrice</a:t>
            </a:r>
            <a:endParaRPr lang="en-US" sz="2559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fr-CA" sz="2559" dirty="0" smtClean="0"/>
              <a:t>Les amorces ont une température de fusion théorique (</a:t>
            </a:r>
            <a:r>
              <a:rPr lang="en-CA" sz="2559" dirty="0" smtClean="0"/>
              <a:t>T</a:t>
            </a:r>
            <a:r>
              <a:rPr lang="en-CA" sz="2559" baseline="-25000" dirty="0" smtClean="0"/>
              <a:t>M</a:t>
            </a:r>
            <a:r>
              <a:rPr lang="fr-CA" sz="2559" dirty="0"/>
              <a:t>)</a:t>
            </a:r>
            <a:endParaRPr lang="en-CA" sz="2559" baseline="-25000" dirty="0"/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59" i="1" dirty="0" smtClean="0"/>
              <a:t>64.9°C </a:t>
            </a:r>
            <a:r>
              <a:rPr lang="en-US" sz="2559" i="1" dirty="0"/>
              <a:t>+ 41°C x (# </a:t>
            </a:r>
            <a:r>
              <a:rPr lang="en-US" sz="2559" i="1" dirty="0" smtClean="0"/>
              <a:t>de G et C </a:t>
            </a:r>
            <a:r>
              <a:rPr lang="en-US" sz="2559" i="1" dirty="0"/>
              <a:t>– 16.4)/N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559" dirty="0" smtClean="0"/>
              <a:t>La temperature </a:t>
            </a:r>
            <a:r>
              <a:rPr lang="en-US" sz="2559" dirty="0" err="1" smtClean="0"/>
              <a:t>d’hybridation</a:t>
            </a:r>
            <a:r>
              <a:rPr lang="en-US" sz="2559" dirty="0" smtClean="0"/>
              <a:t> </a:t>
            </a:r>
            <a:r>
              <a:rPr lang="en-US" sz="2559" dirty="0"/>
              <a:t>(T</a:t>
            </a:r>
            <a:r>
              <a:rPr lang="en-US" sz="2559" baseline="-25000" dirty="0"/>
              <a:t>A</a:t>
            </a:r>
            <a:r>
              <a:rPr lang="en-US" sz="2559" dirty="0"/>
              <a:t>) </a:t>
            </a:r>
            <a:r>
              <a:rPr lang="en-US" sz="2559" dirty="0" err="1" smtClean="0"/>
              <a:t>est</a:t>
            </a:r>
            <a:r>
              <a:rPr lang="en-US" sz="2559" dirty="0" smtClean="0"/>
              <a:t> </a:t>
            </a:r>
            <a:r>
              <a:rPr lang="en-US" sz="2559" dirty="0"/>
              <a:t>3-</a:t>
            </a:r>
            <a:r>
              <a:rPr lang="en-CA" sz="2559" dirty="0"/>
              <a:t>5°C </a:t>
            </a:r>
            <a:r>
              <a:rPr lang="en-CA" sz="2559" dirty="0" smtClean="0"/>
              <a:t>plus bas que la T</a:t>
            </a:r>
            <a:r>
              <a:rPr lang="en-CA" sz="2559" baseline="-25000" dirty="0" smtClean="0"/>
              <a:t>M</a:t>
            </a:r>
            <a:endParaRPr lang="en-CA" sz="2559" baseline="-250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559" dirty="0"/>
              <a:t>T</a:t>
            </a:r>
            <a:r>
              <a:rPr lang="en-US" sz="2559" baseline="-25000" dirty="0"/>
              <a:t>A</a:t>
            </a:r>
            <a:r>
              <a:rPr lang="en-US" sz="2559" dirty="0"/>
              <a:t> </a:t>
            </a:r>
            <a:r>
              <a:rPr lang="en-US" sz="2559" dirty="0" smtClean="0"/>
              <a:t>trop </a:t>
            </a:r>
            <a:r>
              <a:rPr lang="en-US" sz="2559" dirty="0" err="1" smtClean="0"/>
              <a:t>basse</a:t>
            </a:r>
            <a:r>
              <a:rPr lang="en-US" sz="2559" dirty="0" smtClean="0"/>
              <a:t>  </a:t>
            </a:r>
            <a:r>
              <a:rPr lang="en-US" sz="2559" dirty="0"/>
              <a:t>= </a:t>
            </a:r>
            <a:r>
              <a:rPr lang="en-US" sz="2559" dirty="0" err="1" smtClean="0"/>
              <a:t>hybridation</a:t>
            </a:r>
            <a:r>
              <a:rPr lang="en-US" sz="2559" dirty="0" smtClean="0"/>
              <a:t> non-</a:t>
            </a:r>
            <a:r>
              <a:rPr lang="en-US" sz="2559" dirty="0" err="1" smtClean="0"/>
              <a:t>spécifique</a:t>
            </a:r>
            <a:r>
              <a:rPr lang="en-US" sz="2559" dirty="0" smtClean="0"/>
              <a:t>, </a:t>
            </a:r>
            <a:r>
              <a:rPr lang="en-US" sz="2559" dirty="0" err="1" smtClean="0"/>
              <a:t>génère</a:t>
            </a:r>
            <a:r>
              <a:rPr lang="en-US" sz="2559" dirty="0" smtClean="0"/>
              <a:t> des </a:t>
            </a:r>
            <a:r>
              <a:rPr lang="en-US" sz="2559" dirty="0" err="1" smtClean="0"/>
              <a:t>produits</a:t>
            </a:r>
            <a:r>
              <a:rPr lang="en-US" sz="2559" dirty="0" smtClean="0"/>
              <a:t> non-</a:t>
            </a:r>
            <a:r>
              <a:rPr lang="en-US" sz="2559" dirty="0" err="1" smtClean="0"/>
              <a:t>voulus</a:t>
            </a:r>
            <a:endParaRPr lang="en-US" sz="2159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559" dirty="0"/>
              <a:t>T</a:t>
            </a:r>
            <a:r>
              <a:rPr lang="en-US" sz="2559" baseline="-25000" dirty="0"/>
              <a:t>A</a:t>
            </a:r>
            <a:r>
              <a:rPr lang="en-US" sz="2559" dirty="0"/>
              <a:t> </a:t>
            </a:r>
            <a:r>
              <a:rPr lang="en-US" sz="2559" dirty="0" smtClean="0"/>
              <a:t>trop haute </a:t>
            </a:r>
            <a:r>
              <a:rPr lang="en-US" sz="2559" dirty="0"/>
              <a:t>= </a:t>
            </a:r>
            <a:r>
              <a:rPr lang="fr-CA" sz="2400" dirty="0"/>
              <a:t>diminution de l’efficacité de la PCR</a:t>
            </a:r>
            <a:endParaRPr lang="en-US" sz="2559" dirty="0"/>
          </a:p>
          <a:p>
            <a:pPr>
              <a:spcBef>
                <a:spcPts val="0"/>
              </a:spcBef>
            </a:pPr>
            <a:endParaRPr lang="en-US" sz="2559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45276" r="1408" b="29597"/>
          <a:stretch/>
        </p:blipFill>
        <p:spPr bwMode="auto">
          <a:xfrm>
            <a:off x="107769" y="4778559"/>
            <a:ext cx="8784000" cy="1797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99969" y="5241782"/>
            <a:ext cx="374981" cy="14783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54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6525490" y="5495586"/>
            <a:ext cx="2131773" cy="36356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754" dirty="0"/>
              <a:t>30 </a:t>
            </a:r>
            <a:r>
              <a:rPr lang="en-CA" sz="1754" dirty="0" smtClean="0"/>
              <a:t>s </a:t>
            </a:r>
            <a:r>
              <a:rPr lang="en-CA" sz="1754" dirty="0"/>
              <a:t>55°C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22</a:t>
            </a:fld>
            <a:endParaRPr lang="en-CA"/>
          </a:p>
        </p:txBody>
      </p:sp>
      <p:sp>
        <p:nvSpPr>
          <p:cNvPr id="8" name="TextBox 3"/>
          <p:cNvSpPr txBox="1">
            <a:spLocks noChangeArrowheads="1"/>
          </p:cNvSpPr>
          <p:nvPr/>
        </p:nvSpPr>
        <p:spPr bwMode="auto">
          <a:xfrm>
            <a:off x="6519810" y="4887462"/>
            <a:ext cx="2371959" cy="46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0000"/>
              </a:gs>
            </a:gsLst>
            <a:lin ang="0" scaled="1"/>
            <a:tileRect/>
          </a:gradFill>
          <a:ln>
            <a:noFill/>
          </a:ln>
          <a:extLst/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8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Étape</a:t>
            </a:r>
            <a:r>
              <a:rPr lang="en-CA" sz="18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2 : </a:t>
            </a:r>
            <a:r>
              <a:rPr lang="en-CA" sz="18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hybridation</a:t>
            </a:r>
            <a:endParaRPr lang="en-CA" sz="18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6532362" y="5968857"/>
            <a:ext cx="2384048" cy="63222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CA" sz="1754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 amorces sens et anti-sens </a:t>
            </a:r>
            <a:endParaRPr lang="en-CA" sz="1754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145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9538" cy="540000"/>
          </a:xfrm>
        </p:spPr>
        <p:txBody>
          <a:bodyPr/>
          <a:lstStyle/>
          <a:p>
            <a:r>
              <a:rPr lang="en-US" dirty="0" err="1" smtClean="0"/>
              <a:t>Étape</a:t>
            </a:r>
            <a:r>
              <a:rPr lang="en-US" dirty="0" smtClean="0"/>
              <a:t> 3</a:t>
            </a:r>
            <a:r>
              <a:rPr lang="en-US" dirty="0"/>
              <a:t>: </a:t>
            </a:r>
            <a:r>
              <a:rPr lang="en-US" dirty="0" err="1" smtClean="0"/>
              <a:t>Élongation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0000" y="900000"/>
            <a:ext cx="8460000" cy="2174887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fr-CA" sz="2600" dirty="0"/>
              <a:t>Synthèse </a:t>
            </a:r>
            <a:r>
              <a:rPr lang="fr-CA" sz="2600" dirty="0" smtClean="0"/>
              <a:t>d’un nouveau brin d’ADN </a:t>
            </a:r>
            <a:r>
              <a:rPr lang="fr-CA" sz="2600" dirty="0"/>
              <a:t>à partir de l’extrémité 3’ de l’amorce grâce à une ADN </a:t>
            </a:r>
            <a:r>
              <a:rPr lang="fr-CA" sz="2600" dirty="0" smtClean="0"/>
              <a:t>polymérase</a:t>
            </a:r>
            <a:endParaRPr lang="en-US" sz="2600" dirty="0"/>
          </a:p>
          <a:p>
            <a:pPr>
              <a:lnSpc>
                <a:spcPct val="120000"/>
              </a:lnSpc>
            </a:pPr>
            <a:r>
              <a:rPr lang="en-US" sz="2600" dirty="0" err="1" smtClean="0"/>
              <a:t>Essentiel</a:t>
            </a:r>
            <a:r>
              <a:rPr lang="en-US" sz="2600" dirty="0" smtClean="0"/>
              <a:t> </a:t>
            </a:r>
            <a:r>
              <a:rPr lang="en-US" sz="2600" dirty="0" err="1" smtClean="0"/>
              <a:t>d’utiliser</a:t>
            </a:r>
            <a:r>
              <a:rPr lang="en-US" sz="2600" dirty="0" smtClean="0"/>
              <a:t> </a:t>
            </a:r>
            <a:r>
              <a:rPr lang="en-US" sz="2600" dirty="0" err="1" smtClean="0"/>
              <a:t>une</a:t>
            </a:r>
            <a:r>
              <a:rPr lang="en-US" sz="2600" dirty="0" smtClean="0"/>
              <a:t> polymerase thermostable</a:t>
            </a:r>
            <a:endParaRPr lang="en-US" sz="2600" dirty="0"/>
          </a:p>
          <a:p>
            <a:endParaRPr lang="en-US" sz="2600" dirty="0"/>
          </a:p>
        </p:txBody>
      </p:sp>
      <p:sp>
        <p:nvSpPr>
          <p:cNvPr id="4" name="Rectangle 3"/>
          <p:cNvSpPr/>
          <p:nvPr/>
        </p:nvSpPr>
        <p:spPr>
          <a:xfrm>
            <a:off x="599969" y="5241782"/>
            <a:ext cx="374981" cy="14783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54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" t="76446" r="2082" b="1342"/>
          <a:stretch/>
        </p:blipFill>
        <p:spPr bwMode="auto">
          <a:xfrm>
            <a:off x="974950" y="3132269"/>
            <a:ext cx="6937143" cy="1689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6076093" y="3753601"/>
            <a:ext cx="1836000" cy="11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754" dirty="0"/>
              <a:t>30 </a:t>
            </a:r>
            <a:r>
              <a:rPr lang="en-CA" sz="1754" dirty="0" smtClean="0"/>
              <a:t>s </a:t>
            </a:r>
            <a:r>
              <a:rPr lang="en-CA" sz="1754" dirty="0"/>
              <a:t>72°C</a:t>
            </a:r>
          </a:p>
        </p:txBody>
      </p:sp>
      <p:sp>
        <p:nvSpPr>
          <p:cNvPr id="5" name="Rectangle 4"/>
          <p:cNvSpPr/>
          <p:nvPr/>
        </p:nvSpPr>
        <p:spPr>
          <a:xfrm>
            <a:off x="599970" y="5580269"/>
            <a:ext cx="7949591" cy="540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fr-CA" sz="2600" dirty="0"/>
              <a:t>Ceci complète 1 cycle de la </a:t>
            </a:r>
            <a:r>
              <a:rPr lang="fr-CA" sz="2600" dirty="0" smtClean="0"/>
              <a:t>PCR</a:t>
            </a:r>
            <a:endParaRPr lang="fr-CA" sz="26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23</a:t>
            </a:fld>
            <a:endParaRPr lang="en-CA"/>
          </a:p>
        </p:txBody>
      </p: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6073001" y="3244817"/>
            <a:ext cx="2371959" cy="4680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0000"/>
              </a:gs>
            </a:gsLst>
            <a:lin ang="0" scaled="1"/>
            <a:tileRect/>
          </a:gradFill>
          <a:ln>
            <a:noFill/>
          </a:ln>
          <a:extLst/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18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Étape</a:t>
            </a:r>
            <a:r>
              <a:rPr lang="en-CA" sz="18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2 : </a:t>
            </a:r>
            <a:r>
              <a:rPr lang="en-CA" sz="1800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hybridation</a:t>
            </a:r>
            <a:endParaRPr lang="en-CA" sz="18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1876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867"/>
          <a:stretch/>
        </p:blipFill>
        <p:spPr bwMode="auto">
          <a:xfrm>
            <a:off x="0" y="727195"/>
            <a:ext cx="8999538" cy="530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>
            <a:extLst>
              <a:ext uri="{FF2B5EF4-FFF2-40B4-BE49-F238E27FC236}">
                <a16:creationId xmlns="" xmlns:a16="http://schemas.microsoft.com/office/drawing/2014/main" id="{23551049-8626-42F3-8A04-5F6BE4B9A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Résumé du PCR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24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0" y="2597728"/>
            <a:ext cx="1305357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Séquence matrice</a:t>
            </a:r>
            <a:endParaRPr lang="en-CA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970808" y="1624538"/>
            <a:ext cx="79156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Amorce B</a:t>
            </a:r>
            <a:endParaRPr lang="en-CA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1427017" y="3055019"/>
            <a:ext cx="79797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Amorce A</a:t>
            </a:r>
            <a:endParaRPr lang="en-CA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2933698" y="2881563"/>
            <a:ext cx="1056828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Nouvelle ADN</a:t>
            </a:r>
            <a:endParaRPr lang="en-CA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2975262" y="3667808"/>
            <a:ext cx="981551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 smtClean="0"/>
              <a:t>ADN matrice</a:t>
            </a:r>
            <a:endParaRPr lang="en-CA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8367215" y="2148687"/>
            <a:ext cx="704049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1200" dirty="0" smtClean="0"/>
              <a:t>Produit PCR attendu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13582771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9538" cy="540000"/>
          </a:xfrm>
        </p:spPr>
        <p:txBody>
          <a:bodyPr/>
          <a:lstStyle/>
          <a:p>
            <a:r>
              <a:rPr lang="en-US" dirty="0" smtClean="0"/>
              <a:t>Comment </a:t>
            </a:r>
            <a:r>
              <a:rPr lang="en-US" dirty="0" err="1" smtClean="0"/>
              <a:t>séparer</a:t>
            </a:r>
            <a:r>
              <a:rPr lang="en-US" dirty="0" smtClean="0"/>
              <a:t> des fragments </a:t>
            </a:r>
            <a:r>
              <a:rPr lang="en-US" dirty="0" err="1" smtClean="0"/>
              <a:t>d’ADN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0000" y="900000"/>
            <a:ext cx="8460000" cy="3149838"/>
          </a:xfrm>
        </p:spPr>
        <p:txBody>
          <a:bodyPr>
            <a:noAutofit/>
          </a:bodyPr>
          <a:lstStyle/>
          <a:p>
            <a:r>
              <a:rPr lang="en-US" sz="2559" dirty="0" err="1" smtClean="0"/>
              <a:t>L’électrophorèse</a:t>
            </a:r>
            <a:r>
              <a:rPr lang="en-US" sz="2559" dirty="0" smtClean="0"/>
              <a:t> sur gel </a:t>
            </a:r>
            <a:r>
              <a:rPr lang="en-US" sz="2559" dirty="0" err="1" smtClean="0"/>
              <a:t>d’agarose</a:t>
            </a:r>
            <a:r>
              <a:rPr lang="en-US" sz="2559" dirty="0" smtClean="0"/>
              <a:t> </a:t>
            </a:r>
            <a:r>
              <a:rPr lang="en-US" sz="2559" dirty="0" err="1" smtClean="0"/>
              <a:t>mesure</a:t>
            </a:r>
            <a:r>
              <a:rPr lang="en-US" sz="2559" dirty="0" smtClean="0"/>
              <a:t> </a:t>
            </a:r>
            <a:r>
              <a:rPr lang="en-US" sz="2559" dirty="0" err="1" smtClean="0"/>
              <a:t>l’abundance</a:t>
            </a:r>
            <a:r>
              <a:rPr lang="en-US" sz="2559" dirty="0" smtClean="0"/>
              <a:t> et la </a:t>
            </a:r>
            <a:r>
              <a:rPr lang="en-US" sz="2559" dirty="0" err="1" smtClean="0"/>
              <a:t>taille</a:t>
            </a:r>
            <a:r>
              <a:rPr lang="en-US" sz="2559" dirty="0" smtClean="0"/>
              <a:t> du </a:t>
            </a:r>
            <a:r>
              <a:rPr lang="en-US" sz="2559" dirty="0" err="1" smtClean="0"/>
              <a:t>produit</a:t>
            </a:r>
            <a:r>
              <a:rPr lang="en-US" sz="2559" dirty="0" smtClean="0"/>
              <a:t> du PCR</a:t>
            </a:r>
          </a:p>
          <a:p>
            <a:pPr lvl="1"/>
            <a:r>
              <a:rPr lang="en-US" sz="2559" dirty="0" err="1" smtClean="0"/>
              <a:t>L’agarose</a:t>
            </a:r>
            <a:r>
              <a:rPr lang="en-US" sz="2559" dirty="0" smtClean="0"/>
              <a:t> </a:t>
            </a:r>
            <a:r>
              <a:rPr lang="en-US" sz="2559" dirty="0" err="1" smtClean="0"/>
              <a:t>est</a:t>
            </a:r>
            <a:r>
              <a:rPr lang="en-US" sz="2559" dirty="0" smtClean="0"/>
              <a:t> un polysaccharide qui </a:t>
            </a:r>
            <a:r>
              <a:rPr lang="en-US" sz="2559" dirty="0" err="1" smtClean="0"/>
              <a:t>est</a:t>
            </a:r>
            <a:r>
              <a:rPr lang="en-US" sz="2559" dirty="0" smtClean="0"/>
              <a:t> </a:t>
            </a:r>
            <a:r>
              <a:rPr lang="en-US" sz="2559" dirty="0" err="1" smtClean="0"/>
              <a:t>extrait</a:t>
            </a:r>
            <a:r>
              <a:rPr lang="en-US" sz="2559" dirty="0" smtClean="0"/>
              <a:t> de </a:t>
            </a:r>
            <a:r>
              <a:rPr lang="en-US" sz="2559" dirty="0" err="1" smtClean="0"/>
              <a:t>l’algue</a:t>
            </a:r>
            <a:endParaRPr lang="en-US" sz="2559" dirty="0" smtClean="0"/>
          </a:p>
          <a:p>
            <a:pPr lvl="1"/>
            <a:r>
              <a:rPr lang="en-US" sz="2559" dirty="0" smtClean="0"/>
              <a:t>0.5 à </a:t>
            </a:r>
            <a:r>
              <a:rPr lang="en-US" sz="2559" dirty="0"/>
              <a:t>3% </a:t>
            </a:r>
            <a:r>
              <a:rPr lang="en-US" sz="2559" dirty="0" err="1" smtClean="0"/>
              <a:t>dans</a:t>
            </a:r>
            <a:r>
              <a:rPr lang="en-US" sz="2559" dirty="0" smtClean="0"/>
              <a:t> un tampon </a:t>
            </a:r>
            <a:r>
              <a:rPr lang="en-US" sz="2559" dirty="0" err="1" smtClean="0"/>
              <a:t>forme</a:t>
            </a:r>
            <a:r>
              <a:rPr lang="en-US" sz="2559" dirty="0" smtClean="0"/>
              <a:t> un gel </a:t>
            </a:r>
            <a:r>
              <a:rPr lang="en-US" sz="2559" dirty="0" err="1" smtClean="0"/>
              <a:t>poreux</a:t>
            </a:r>
            <a:endParaRPr lang="en-US" sz="2559" dirty="0"/>
          </a:p>
          <a:p>
            <a:pPr lvl="1"/>
            <a:r>
              <a:rPr lang="en-US" sz="2559" dirty="0" err="1" smtClean="0"/>
              <a:t>Peut</a:t>
            </a:r>
            <a:r>
              <a:rPr lang="en-US" sz="2559" dirty="0" smtClean="0"/>
              <a:t> </a:t>
            </a:r>
            <a:r>
              <a:rPr lang="en-US" sz="2559" dirty="0" err="1" smtClean="0"/>
              <a:t>résoudre</a:t>
            </a:r>
            <a:r>
              <a:rPr lang="en-US" sz="2559" dirty="0" smtClean="0"/>
              <a:t> de </a:t>
            </a:r>
            <a:r>
              <a:rPr lang="en-US" sz="2559" dirty="0"/>
              <a:t>200 </a:t>
            </a:r>
            <a:r>
              <a:rPr lang="en-US" sz="2559" dirty="0" smtClean="0"/>
              <a:t>à 50,000 </a:t>
            </a:r>
            <a:r>
              <a:rPr lang="en-US" sz="2559" dirty="0" err="1" smtClean="0"/>
              <a:t>pb</a:t>
            </a:r>
            <a:endParaRPr lang="en-US" sz="2559" dirty="0"/>
          </a:p>
          <a:p>
            <a:pPr lvl="1"/>
            <a:r>
              <a:rPr lang="en-US" sz="2559" dirty="0" err="1" smtClean="0"/>
              <a:t>Sépare</a:t>
            </a:r>
            <a:r>
              <a:rPr lang="en-US" sz="2559" dirty="0" smtClean="0"/>
              <a:t> </a:t>
            </a:r>
            <a:r>
              <a:rPr lang="en-US" sz="2559" dirty="0" err="1" smtClean="0"/>
              <a:t>l’ADN</a:t>
            </a:r>
            <a:r>
              <a:rPr lang="en-US" sz="2559" dirty="0" smtClean="0"/>
              <a:t> et </a:t>
            </a:r>
            <a:r>
              <a:rPr lang="en-US" sz="2559" dirty="0" err="1" smtClean="0"/>
              <a:t>l’ARN</a:t>
            </a:r>
            <a:r>
              <a:rPr lang="en-US" sz="2559" dirty="0" smtClean="0"/>
              <a:t> par </a:t>
            </a:r>
            <a:r>
              <a:rPr lang="en-US" sz="2559" dirty="0" err="1" smtClean="0"/>
              <a:t>sa</a:t>
            </a:r>
            <a:r>
              <a:rPr lang="en-US" sz="2559" dirty="0" smtClean="0"/>
              <a:t> </a:t>
            </a:r>
            <a:r>
              <a:rPr lang="en-US" sz="2559" dirty="0" err="1" smtClean="0"/>
              <a:t>taille</a:t>
            </a:r>
            <a:endParaRPr lang="en-US" sz="2559" dirty="0"/>
          </a:p>
        </p:txBody>
      </p:sp>
      <p:pic>
        <p:nvPicPr>
          <p:cNvPr id="20486" name="Picture 6" descr="http://www.woodrow.org/teachers/esi/2002/biology/projects/lab_skills/ls4/agarose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3" t="25573" b="27513"/>
          <a:stretch/>
        </p:blipFill>
        <p:spPr bwMode="auto">
          <a:xfrm>
            <a:off x="1535070" y="3934890"/>
            <a:ext cx="5764490" cy="229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91264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9538" cy="540000"/>
          </a:xfrm>
        </p:spPr>
        <p:txBody>
          <a:bodyPr>
            <a:normAutofit/>
          </a:bodyPr>
          <a:lstStyle/>
          <a:p>
            <a:r>
              <a:rPr lang="en-US" dirty="0" smtClean="0"/>
              <a:t>Comment </a:t>
            </a:r>
            <a:r>
              <a:rPr lang="en-US" dirty="0" err="1" smtClean="0"/>
              <a:t>séparer</a:t>
            </a:r>
            <a:r>
              <a:rPr lang="en-US" dirty="0" smtClean="0"/>
              <a:t> les fragments </a:t>
            </a:r>
            <a:r>
              <a:rPr lang="en-US" dirty="0" err="1" smtClean="0"/>
              <a:t>d’ADN</a:t>
            </a:r>
            <a:endParaRPr lang="en-US" dirty="0"/>
          </a:p>
        </p:txBody>
      </p:sp>
      <p:pic>
        <p:nvPicPr>
          <p:cNvPr id="4" name="Picture 4" descr="http://www.biochem.arizona.edu/classes/bioc471/pages/Lecture2/AMG1.12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382" y="2844269"/>
            <a:ext cx="4131387" cy="397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ncbi.nlm.nih.gov/books/NBK22490/bin/ch5f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817" b="50000"/>
          <a:stretch/>
        </p:blipFill>
        <p:spPr bwMode="auto">
          <a:xfrm>
            <a:off x="4265812" y="828269"/>
            <a:ext cx="4544526" cy="199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70000" y="900000"/>
            <a:ext cx="4358028" cy="4769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3538" indent="-3635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600" dirty="0" smtClean="0"/>
              <a:t>L’ADN a </a:t>
            </a:r>
            <a:r>
              <a:rPr lang="en-CA" sz="2600" dirty="0" err="1" smtClean="0"/>
              <a:t>une</a:t>
            </a:r>
            <a:r>
              <a:rPr lang="en-CA" sz="2600" dirty="0" smtClean="0"/>
              <a:t> charge </a:t>
            </a:r>
            <a:r>
              <a:rPr lang="en-CA" sz="2600" dirty="0" err="1" smtClean="0"/>
              <a:t>négatif</a:t>
            </a:r>
            <a:r>
              <a:rPr lang="en-CA" sz="2600" dirty="0" smtClean="0"/>
              <a:t> au pH 7</a:t>
            </a:r>
            <a:endParaRPr lang="en-CA" sz="2600" dirty="0"/>
          </a:p>
          <a:p>
            <a:pPr marL="363538" indent="-3635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600" dirty="0" smtClean="0"/>
              <a:t>Le gel </a:t>
            </a:r>
            <a:r>
              <a:rPr lang="en-CA" sz="2600" dirty="0" err="1" smtClean="0"/>
              <a:t>d’agarose</a:t>
            </a:r>
            <a:r>
              <a:rPr lang="en-CA" sz="2600" dirty="0" smtClean="0"/>
              <a:t> </a:t>
            </a:r>
            <a:r>
              <a:rPr lang="en-CA" sz="2600" dirty="0" err="1" smtClean="0"/>
              <a:t>est</a:t>
            </a:r>
            <a:r>
              <a:rPr lang="en-CA" sz="2600" dirty="0" smtClean="0"/>
              <a:t> </a:t>
            </a:r>
            <a:r>
              <a:rPr lang="en-CA" sz="2600" dirty="0" err="1" smtClean="0"/>
              <a:t>submergé</a:t>
            </a:r>
            <a:r>
              <a:rPr lang="en-CA" sz="2600" dirty="0" smtClean="0"/>
              <a:t> </a:t>
            </a:r>
            <a:r>
              <a:rPr lang="en-CA" sz="2600" dirty="0" err="1" smtClean="0"/>
              <a:t>dans</a:t>
            </a:r>
            <a:r>
              <a:rPr lang="en-CA" sz="2600" dirty="0" smtClean="0"/>
              <a:t> </a:t>
            </a:r>
            <a:r>
              <a:rPr lang="en-CA" sz="2600" dirty="0" err="1" smtClean="0"/>
              <a:t>une</a:t>
            </a:r>
            <a:r>
              <a:rPr lang="en-CA" sz="2600" dirty="0" smtClean="0"/>
              <a:t> solution </a:t>
            </a:r>
            <a:r>
              <a:rPr lang="en-CA" sz="2600" dirty="0" err="1" smtClean="0"/>
              <a:t>d’électrolyte</a:t>
            </a:r>
            <a:endParaRPr lang="en-CA" sz="2600" dirty="0"/>
          </a:p>
          <a:p>
            <a:pPr marL="363538" indent="-3635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600" dirty="0" smtClean="0"/>
              <a:t>Le courant </a:t>
            </a:r>
            <a:r>
              <a:rPr lang="en-CA" sz="2600" dirty="0" err="1" smtClean="0"/>
              <a:t>électrique</a:t>
            </a:r>
            <a:r>
              <a:rPr lang="en-CA" sz="2600" dirty="0" smtClean="0"/>
              <a:t> </a:t>
            </a:r>
            <a:r>
              <a:rPr lang="en-CA" sz="2600" dirty="0" err="1" smtClean="0"/>
              <a:t>est</a:t>
            </a:r>
            <a:r>
              <a:rPr lang="en-CA" sz="2600" dirty="0" smtClean="0"/>
              <a:t> appliqué sur le gel</a:t>
            </a:r>
            <a:endParaRPr lang="en-CA" sz="2600" dirty="0"/>
          </a:p>
          <a:p>
            <a:pPr marL="363538" indent="-3635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600" dirty="0" smtClean="0"/>
              <a:t>L’ADN </a:t>
            </a:r>
            <a:r>
              <a:rPr lang="en-CA" sz="2600" dirty="0" err="1" smtClean="0"/>
              <a:t>migre</a:t>
            </a:r>
            <a:r>
              <a:rPr lang="en-CA" sz="2600" dirty="0" smtClean="0"/>
              <a:t> </a:t>
            </a:r>
            <a:r>
              <a:rPr lang="en-CA" sz="2600" dirty="0" err="1" smtClean="0"/>
              <a:t>vers</a:t>
            </a:r>
            <a:r>
              <a:rPr lang="en-CA" sz="2600" dirty="0" smtClean="0"/>
              <a:t> </a:t>
            </a:r>
            <a:r>
              <a:rPr lang="en-CA" sz="2600" dirty="0" err="1" smtClean="0"/>
              <a:t>l’anode</a:t>
            </a:r>
            <a:r>
              <a:rPr lang="en-CA" sz="2600" dirty="0" smtClean="0"/>
              <a:t> </a:t>
            </a:r>
            <a:r>
              <a:rPr lang="en-CA" sz="2600" dirty="0"/>
              <a:t>(+)</a:t>
            </a:r>
          </a:p>
          <a:p>
            <a:pPr marL="363538" indent="-3635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600" dirty="0" smtClean="0"/>
              <a:t>La </a:t>
            </a:r>
            <a:r>
              <a:rPr lang="en-CA" sz="2600" dirty="0" err="1" smtClean="0"/>
              <a:t>mobilité</a:t>
            </a:r>
            <a:r>
              <a:rPr lang="en-CA" sz="2600" dirty="0" smtClean="0"/>
              <a:t> d’un molecule </a:t>
            </a:r>
            <a:r>
              <a:rPr lang="en-CA" sz="2600" dirty="0" err="1" smtClean="0"/>
              <a:t>est</a:t>
            </a:r>
            <a:r>
              <a:rPr lang="en-CA" sz="2600" dirty="0" smtClean="0"/>
              <a:t> inverse au </a:t>
            </a:r>
            <a:r>
              <a:rPr lang="en-CA" sz="2600" dirty="0" err="1" smtClean="0"/>
              <a:t>logarithme</a:t>
            </a:r>
            <a:r>
              <a:rPr lang="en-CA" sz="2600" dirty="0" smtClean="0"/>
              <a:t> de </a:t>
            </a:r>
            <a:r>
              <a:rPr lang="en-CA" sz="2600" dirty="0" err="1" smtClean="0"/>
              <a:t>sa</a:t>
            </a:r>
            <a:r>
              <a:rPr lang="en-CA" sz="2600" dirty="0" smtClean="0"/>
              <a:t> </a:t>
            </a:r>
            <a:r>
              <a:rPr lang="en-CA" sz="2600" dirty="0" err="1" smtClean="0"/>
              <a:t>taille</a:t>
            </a:r>
            <a:endParaRPr lang="en-CA" sz="2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26</a:t>
            </a:fld>
            <a:endParaRPr lang="en-CA"/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C45224E8-1078-4139-80CC-D90512D7EC9E}"/>
              </a:ext>
            </a:extLst>
          </p:cNvPr>
          <p:cNvSpPr/>
          <p:nvPr/>
        </p:nvSpPr>
        <p:spPr>
          <a:xfrm>
            <a:off x="6048000" y="2124000"/>
            <a:ext cx="648000" cy="43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8E8E8DC8-47DC-4DA0-B51E-C4B659A78131}"/>
              </a:ext>
            </a:extLst>
          </p:cNvPr>
          <p:cNvSpPr/>
          <p:nvPr/>
        </p:nvSpPr>
        <p:spPr>
          <a:xfrm>
            <a:off x="8136000" y="2124269"/>
            <a:ext cx="648000" cy="43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/>
          <p:cNvSpPr txBox="1"/>
          <p:nvPr/>
        </p:nvSpPr>
        <p:spPr>
          <a:xfrm>
            <a:off x="5776853" y="4327821"/>
            <a:ext cx="1190232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CA" sz="1200" dirty="0" smtClean="0">
                <a:solidFill>
                  <a:srgbClr val="7030A0"/>
                </a:solidFill>
              </a:rPr>
              <a:t>Direction de l’électrophorèse</a:t>
            </a:r>
            <a:endParaRPr lang="en-CA" sz="1200" dirty="0">
              <a:solidFill>
                <a:srgbClr val="7030A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09934" y="2793887"/>
            <a:ext cx="1317925" cy="27699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CA" sz="1200" dirty="0" smtClean="0"/>
              <a:t>Source de courant</a:t>
            </a:r>
            <a:endParaRPr lang="en-CA" sz="1200" dirty="0"/>
          </a:p>
        </p:txBody>
      </p:sp>
      <p:sp>
        <p:nvSpPr>
          <p:cNvPr id="11" name="Rectangle 10"/>
          <p:cNvSpPr/>
          <p:nvPr/>
        </p:nvSpPr>
        <p:spPr>
          <a:xfrm>
            <a:off x="7444430" y="2427312"/>
            <a:ext cx="617477" cy="3665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CA" b="1" dirty="0" smtClean="0"/>
              <a:t>ADN</a:t>
            </a:r>
            <a:endParaRPr lang="en-CA" dirty="0"/>
          </a:p>
        </p:txBody>
      </p:sp>
      <p:sp>
        <p:nvSpPr>
          <p:cNvPr id="12" name="Rectangle 11"/>
          <p:cNvSpPr/>
          <p:nvPr/>
        </p:nvSpPr>
        <p:spPr>
          <a:xfrm>
            <a:off x="8784000" y="788847"/>
            <a:ext cx="184731" cy="3665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1188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9538" cy="540000"/>
          </a:xfrm>
        </p:spPr>
        <p:txBody>
          <a:bodyPr/>
          <a:lstStyle/>
          <a:p>
            <a:r>
              <a:rPr lang="en-US" dirty="0" smtClean="0"/>
              <a:t>Comment visualizer les fragments </a:t>
            </a:r>
            <a:r>
              <a:rPr lang="en-US" dirty="0" err="1" smtClean="0"/>
              <a:t>d’ADN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47546" y="900000"/>
            <a:ext cx="3756130" cy="5099738"/>
          </a:xfrm>
        </p:spPr>
        <p:txBody>
          <a:bodyPr>
            <a:normAutofit/>
          </a:bodyPr>
          <a:lstStyle/>
          <a:p>
            <a:pPr>
              <a:spcBef>
                <a:spcPts val="689"/>
              </a:spcBef>
              <a:buClr>
                <a:schemeClr val="accent2"/>
              </a:buClr>
              <a:buSzPct val="60000"/>
            </a:pPr>
            <a:r>
              <a:rPr lang="fr-CA" sz="2959" i="1" dirty="0" smtClean="0"/>
              <a:t>« SYBR </a:t>
            </a:r>
            <a:r>
              <a:rPr lang="fr-CA" sz="2959" i="1" dirty="0" err="1" smtClean="0"/>
              <a:t>safe</a:t>
            </a:r>
            <a:r>
              <a:rPr lang="fr-CA" sz="2959" i="1" dirty="0" smtClean="0"/>
              <a:t> » </a:t>
            </a:r>
            <a:r>
              <a:rPr lang="fr-CA" sz="2959" dirty="0" smtClean="0"/>
              <a:t>est ajouté à l’agarose</a:t>
            </a:r>
          </a:p>
          <a:p>
            <a:pPr lvl="1">
              <a:spcBef>
                <a:spcPts val="689"/>
              </a:spcBef>
              <a:buClr>
                <a:schemeClr val="accent2"/>
              </a:buClr>
              <a:buSzPct val="60000"/>
            </a:pPr>
            <a:r>
              <a:rPr lang="fr-CA" sz="2559" dirty="0" smtClean="0"/>
              <a:t>Petite molécule fluorescente</a:t>
            </a:r>
          </a:p>
          <a:p>
            <a:pPr lvl="1">
              <a:spcBef>
                <a:spcPts val="689"/>
              </a:spcBef>
              <a:buClr>
                <a:schemeClr val="accent2"/>
              </a:buClr>
              <a:buSzPct val="60000"/>
            </a:pPr>
            <a:r>
              <a:rPr lang="fr-CA" sz="2559" dirty="0" smtClean="0"/>
              <a:t>Elle s’intercale entre les brins d’ADN</a:t>
            </a:r>
          </a:p>
          <a:p>
            <a:pPr>
              <a:spcBef>
                <a:spcPts val="689"/>
              </a:spcBef>
              <a:buClr>
                <a:schemeClr val="accent2"/>
              </a:buClr>
              <a:buSzPct val="60000"/>
            </a:pPr>
            <a:r>
              <a:rPr lang="fr-CA" sz="2959" dirty="0" smtClean="0"/>
              <a:t>Le signal dépend de la concentration d’ADN</a:t>
            </a:r>
            <a:endParaRPr lang="fr-CA" sz="2959" dirty="0"/>
          </a:p>
        </p:txBody>
      </p:sp>
      <p:pic>
        <p:nvPicPr>
          <p:cNvPr id="26628" name="Picture 4" descr="http://tools.invitrogen.com/content/sfs/gallery/low/g0021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769" y="3315164"/>
            <a:ext cx="3520396" cy="3489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27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D19F2421-FE72-46CE-899B-D85A982D1B2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03463" y="396269"/>
            <a:ext cx="3712306" cy="317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669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9538" cy="540000"/>
          </a:xfrm>
        </p:spPr>
        <p:txBody>
          <a:bodyPr>
            <a:normAutofit/>
          </a:bodyPr>
          <a:lstStyle/>
          <a:p>
            <a:r>
              <a:rPr lang="en-US" dirty="0" smtClean="0"/>
              <a:t>Comment determiner la </a:t>
            </a:r>
            <a:r>
              <a:rPr lang="en-US" dirty="0" err="1" smtClean="0"/>
              <a:t>taille</a:t>
            </a:r>
            <a:r>
              <a:rPr lang="en-US" dirty="0" smtClean="0"/>
              <a:t> de </a:t>
            </a:r>
            <a:r>
              <a:rPr lang="en-US" dirty="0" err="1" smtClean="0"/>
              <a:t>l’ADN</a:t>
            </a:r>
            <a:r>
              <a:rPr lang="en-CA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70000" y="900000"/>
            <a:ext cx="4418575" cy="3888269"/>
          </a:xfrm>
        </p:spPr>
        <p:txBody>
          <a:bodyPr>
            <a:normAutofit/>
          </a:bodyPr>
          <a:lstStyle/>
          <a:p>
            <a:r>
              <a:rPr lang="en-US" sz="2559" dirty="0" err="1" smtClean="0"/>
              <a:t>Utilise</a:t>
            </a:r>
            <a:r>
              <a:rPr lang="en-US" sz="2559" dirty="0" smtClean="0"/>
              <a:t> un </a:t>
            </a:r>
            <a:r>
              <a:rPr lang="en-US" sz="2559" dirty="0" err="1" smtClean="0"/>
              <a:t>marquer</a:t>
            </a:r>
            <a:r>
              <a:rPr lang="en-US" sz="2559" dirty="0" smtClean="0"/>
              <a:t> de </a:t>
            </a:r>
            <a:r>
              <a:rPr lang="en-US" sz="2559" dirty="0" err="1" smtClean="0"/>
              <a:t>pois</a:t>
            </a:r>
            <a:r>
              <a:rPr lang="en-US" sz="2559" dirty="0" smtClean="0"/>
              <a:t> </a:t>
            </a:r>
            <a:r>
              <a:rPr lang="en-US" sz="2559" dirty="0" err="1" smtClean="0"/>
              <a:t>moléculaire</a:t>
            </a:r>
            <a:r>
              <a:rPr lang="en-US" sz="2559" dirty="0" smtClean="0"/>
              <a:t> commercial avec des </a:t>
            </a:r>
            <a:r>
              <a:rPr lang="en-US" sz="2559" dirty="0" err="1" smtClean="0"/>
              <a:t>longueurs</a:t>
            </a:r>
            <a:r>
              <a:rPr lang="en-US" sz="2559" dirty="0" smtClean="0"/>
              <a:t> (</a:t>
            </a:r>
            <a:r>
              <a:rPr lang="en-US" sz="2559" dirty="0" err="1" smtClean="0"/>
              <a:t>pb</a:t>
            </a:r>
            <a:r>
              <a:rPr lang="en-US" sz="2559" dirty="0" smtClean="0"/>
              <a:t>) et </a:t>
            </a:r>
            <a:r>
              <a:rPr lang="en-US" sz="2559" dirty="0" err="1" smtClean="0"/>
              <a:t>quantités</a:t>
            </a:r>
            <a:r>
              <a:rPr lang="en-US" sz="2559" dirty="0" smtClean="0"/>
              <a:t> (ng) </a:t>
            </a:r>
            <a:r>
              <a:rPr lang="en-US" sz="2559" dirty="0" err="1" smtClean="0"/>
              <a:t>connu</a:t>
            </a:r>
            <a:endParaRPr lang="en-US" sz="2559" dirty="0" smtClean="0"/>
          </a:p>
          <a:p>
            <a:r>
              <a:rPr lang="en-US" sz="2559" dirty="0" err="1" smtClean="0"/>
              <a:t>Votre</a:t>
            </a:r>
            <a:r>
              <a:rPr lang="en-US" sz="2559" dirty="0" smtClean="0"/>
              <a:t> ADN </a:t>
            </a:r>
            <a:r>
              <a:rPr lang="en-US" sz="2559" dirty="0" err="1" smtClean="0"/>
              <a:t>migra</a:t>
            </a:r>
            <a:r>
              <a:rPr lang="en-US" sz="2559" dirty="0" smtClean="0"/>
              <a:t> </a:t>
            </a:r>
            <a:r>
              <a:rPr lang="en-US" sz="2559" dirty="0" err="1" smtClean="0"/>
              <a:t>selon</a:t>
            </a:r>
            <a:r>
              <a:rPr lang="en-US" sz="2559" dirty="0" smtClean="0"/>
              <a:t> </a:t>
            </a:r>
            <a:r>
              <a:rPr lang="en-US" sz="2559" dirty="0" err="1" smtClean="0"/>
              <a:t>sa</a:t>
            </a:r>
            <a:r>
              <a:rPr lang="en-US" sz="2559" dirty="0" smtClean="0"/>
              <a:t> </a:t>
            </a:r>
            <a:r>
              <a:rPr lang="en-US" sz="2559" dirty="0" err="1" smtClean="0"/>
              <a:t>taille</a:t>
            </a:r>
            <a:r>
              <a:rPr lang="en-US" sz="2559" dirty="0" smtClean="0"/>
              <a:t> (</a:t>
            </a:r>
            <a:r>
              <a:rPr lang="en-US" sz="2559" dirty="0" err="1" smtClean="0"/>
              <a:t>longueur</a:t>
            </a:r>
            <a:r>
              <a:rPr lang="en-US" sz="2559" dirty="0" smtClean="0"/>
              <a:t>)</a:t>
            </a:r>
            <a:endParaRPr lang="en-US" sz="2559" dirty="0"/>
          </a:p>
          <a:p>
            <a:r>
              <a:rPr lang="en-US" sz="2559" dirty="0" err="1" smtClean="0"/>
              <a:t>L’intensité</a:t>
            </a:r>
            <a:r>
              <a:rPr lang="en-US" sz="2559" dirty="0" smtClean="0"/>
              <a:t> de la </a:t>
            </a:r>
            <a:r>
              <a:rPr lang="en-US" sz="2559" dirty="0" err="1" smtClean="0"/>
              <a:t>bande</a:t>
            </a:r>
            <a:r>
              <a:rPr lang="en-US" sz="2559" dirty="0" smtClean="0"/>
              <a:t> </a:t>
            </a:r>
            <a:r>
              <a:rPr lang="en-US" sz="2559" dirty="0" err="1" smtClean="0"/>
              <a:t>donne</a:t>
            </a:r>
            <a:r>
              <a:rPr lang="en-US" sz="2559" dirty="0" smtClean="0"/>
              <a:t> </a:t>
            </a:r>
            <a:r>
              <a:rPr lang="en-US" sz="2559" dirty="0" err="1" smtClean="0"/>
              <a:t>une</a:t>
            </a:r>
            <a:r>
              <a:rPr lang="en-US" sz="2559" dirty="0" smtClean="0"/>
              <a:t> approximation de la </a:t>
            </a:r>
            <a:r>
              <a:rPr lang="en-US" sz="2559" dirty="0" err="1" smtClean="0"/>
              <a:t>quantité</a:t>
            </a:r>
            <a:r>
              <a:rPr lang="en-US" sz="2559" dirty="0" smtClean="0"/>
              <a:t> </a:t>
            </a:r>
            <a:r>
              <a:rPr lang="en-US" sz="2559" dirty="0" err="1" smtClean="0"/>
              <a:t>d’ADN</a:t>
            </a:r>
            <a:endParaRPr lang="en-US" sz="2559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0963" y="990819"/>
            <a:ext cx="4418575" cy="481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28</a:t>
            </a:fld>
            <a:endParaRPr lang="en-CA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BE92984-F294-4950-B6F3-62399142F7C2}"/>
              </a:ext>
            </a:extLst>
          </p:cNvPr>
          <p:cNvSpPr txBox="1"/>
          <p:nvPr/>
        </p:nvSpPr>
        <p:spPr>
          <a:xfrm>
            <a:off x="1032310" y="5076269"/>
            <a:ext cx="25492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b="1" dirty="0"/>
              <a:t>Distance = </a:t>
            </a:r>
            <a:r>
              <a:rPr lang="fr-CA" sz="2800" b="1" dirty="0" smtClean="0"/>
              <a:t>taille</a:t>
            </a:r>
            <a:endParaRPr lang="en-CA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9138026-613A-4B94-9696-2D9C5AF62073}"/>
              </a:ext>
            </a:extLst>
          </p:cNvPr>
          <p:cNvSpPr txBox="1"/>
          <p:nvPr/>
        </p:nvSpPr>
        <p:spPr>
          <a:xfrm>
            <a:off x="753708" y="5652269"/>
            <a:ext cx="3106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b="1" dirty="0" smtClean="0"/>
              <a:t>Intensité </a:t>
            </a:r>
            <a:r>
              <a:rPr lang="fr-CA" sz="2800" b="1" dirty="0"/>
              <a:t>= </a:t>
            </a:r>
            <a:r>
              <a:rPr lang="fr-CA" sz="2800" b="1" dirty="0" smtClean="0"/>
              <a:t>quantité</a:t>
            </a:r>
            <a:endParaRPr lang="en-CA" sz="2800" b="1" dirty="0"/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4AC9D0EB-2B9E-4B80-AC3B-98688E34F796}"/>
              </a:ext>
            </a:extLst>
          </p:cNvPr>
          <p:cNvSpPr/>
          <p:nvPr/>
        </p:nvSpPr>
        <p:spPr>
          <a:xfrm>
            <a:off x="640698" y="5015466"/>
            <a:ext cx="3332448" cy="1284803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38767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00000" cy="540000"/>
          </a:xfrm>
        </p:spPr>
        <p:txBody>
          <a:bodyPr/>
          <a:lstStyle/>
          <a:p>
            <a:r>
              <a:rPr lang="fr-CA" dirty="0"/>
              <a:t>Labo d’intro </a:t>
            </a:r>
            <a:r>
              <a:rPr lang="fr-CA" dirty="0" smtClean="0"/>
              <a:t>: </a:t>
            </a:r>
            <a:r>
              <a:rPr lang="fr-CA" dirty="0"/>
              <a:t>résultats attendus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6221" y="2226579"/>
            <a:ext cx="1368152" cy="4006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204253" y="1722523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/>
              <a:t>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2325" y="1722523"/>
            <a:ext cx="343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/>
              <a:t>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04453" y="2802642"/>
            <a:ext cx="417319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600" dirty="0" smtClean="0"/>
              <a:t>L : </a:t>
            </a:r>
            <a:r>
              <a:rPr lang="fr-CA" sz="2600" dirty="0"/>
              <a:t>échelle </a:t>
            </a:r>
            <a:r>
              <a:rPr lang="fr-CA" sz="2600" dirty="0" smtClean="0"/>
              <a:t>moléculaire</a:t>
            </a:r>
            <a:endParaRPr lang="fr-CA" sz="2600" dirty="0"/>
          </a:p>
          <a:p>
            <a:pPr>
              <a:buFont typeface="Arial" pitchFamily="34" charset="0"/>
              <a:buChar char="•"/>
            </a:pPr>
            <a:endParaRPr lang="fr-CA" sz="2600" dirty="0"/>
          </a:p>
          <a:p>
            <a:r>
              <a:rPr lang="fr-CA" sz="2600" dirty="0" smtClean="0"/>
              <a:t>P : </a:t>
            </a:r>
            <a:r>
              <a:rPr lang="fr-CA" sz="2600" dirty="0"/>
              <a:t>ADN </a:t>
            </a:r>
            <a:r>
              <a:rPr lang="fr-CA" sz="2600" dirty="0" smtClean="0"/>
              <a:t>plasmidique</a:t>
            </a:r>
            <a:endParaRPr lang="fr-CA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800605" y="2730635"/>
            <a:ext cx="1130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/>
              <a:t>5000bp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29</a:t>
            </a:fld>
            <a:endParaRPr lang="en-CA"/>
          </a:p>
        </p:txBody>
      </p:sp>
      <p:sp>
        <p:nvSpPr>
          <p:cNvPr id="10" name="TextBox 9"/>
          <p:cNvSpPr txBox="1"/>
          <p:nvPr/>
        </p:nvSpPr>
        <p:spPr>
          <a:xfrm>
            <a:off x="1" y="822112"/>
            <a:ext cx="8999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 err="1"/>
              <a:t>Expérience</a:t>
            </a:r>
            <a:r>
              <a:rPr lang="en-CA" sz="2400" dirty="0"/>
              <a:t> 2</a:t>
            </a:r>
            <a:r>
              <a:rPr lang="en-CA" sz="2400" dirty="0" smtClean="0"/>
              <a:t> :</a:t>
            </a:r>
            <a:r>
              <a:rPr lang="fr-CA" sz="2400" b="1" dirty="0"/>
              <a:t> </a:t>
            </a:r>
            <a:r>
              <a:rPr lang="fr-CA" sz="2400" dirty="0"/>
              <a:t>Analyse d’une aliquote d’ADN plasmidique </a:t>
            </a:r>
            <a:r>
              <a:rPr lang="fr-CA" sz="2400" dirty="0" smtClean="0"/>
              <a:t>par </a:t>
            </a:r>
            <a:r>
              <a:rPr lang="fr-CA" sz="2400" dirty="0"/>
              <a:t>électrophorèse sur gel d’agarose 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2034812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000000" cy="540000"/>
          </a:xfrm>
        </p:spPr>
        <p:txBody>
          <a:bodyPr>
            <a:normAutofit/>
          </a:bodyPr>
          <a:lstStyle/>
          <a:p>
            <a:r>
              <a:rPr lang="fr-CA" dirty="0"/>
              <a:t>Labo </a:t>
            </a:r>
            <a:r>
              <a:rPr lang="fr-CA" dirty="0" smtClean="0"/>
              <a:t>d’intro : </a:t>
            </a:r>
            <a:r>
              <a:rPr lang="fr-CA" dirty="0"/>
              <a:t>résultats attendus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9212" y="2364720"/>
            <a:ext cx="13081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7612" y="3948897"/>
            <a:ext cx="974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/>
              <a:t>900bp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31220" y="1932673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/>
              <a:t>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38898" y="2902456"/>
            <a:ext cx="576064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600" dirty="0" smtClean="0"/>
              <a:t>L : </a:t>
            </a:r>
            <a:r>
              <a:rPr lang="fr-CA" sz="2600" dirty="0"/>
              <a:t>échelle </a:t>
            </a:r>
            <a:r>
              <a:rPr lang="fr-CA" sz="2600" dirty="0" smtClean="0"/>
              <a:t>moléculaire</a:t>
            </a:r>
            <a:endParaRPr lang="fr-CA" sz="2600" dirty="0"/>
          </a:p>
          <a:p>
            <a:pPr>
              <a:buFont typeface="Arial" pitchFamily="34" charset="0"/>
              <a:buChar char="•"/>
            </a:pPr>
            <a:endParaRPr lang="fr-CA" sz="2600" dirty="0"/>
          </a:p>
          <a:p>
            <a:r>
              <a:rPr lang="fr-CA" sz="2600" dirty="0" smtClean="0"/>
              <a:t>P : </a:t>
            </a:r>
            <a:r>
              <a:rPr lang="fr-CA" sz="2600" dirty="0"/>
              <a:t>produit PCR de l’albumine de </a:t>
            </a:r>
            <a:r>
              <a:rPr lang="fr-CA" sz="2600" dirty="0" smtClean="0"/>
              <a:t>rat</a:t>
            </a:r>
            <a:endParaRPr lang="fr-CA" sz="2600" dirty="0"/>
          </a:p>
          <a:p>
            <a:pPr>
              <a:buFont typeface="Arial" pitchFamily="34" charset="0"/>
              <a:buChar char="•"/>
            </a:pPr>
            <a:endParaRPr lang="fr-CA" sz="2600" dirty="0"/>
          </a:p>
          <a:p>
            <a:r>
              <a:rPr lang="fr-CA" sz="2600" dirty="0" smtClean="0"/>
              <a:t>N : contrôle </a:t>
            </a:r>
            <a:r>
              <a:rPr lang="fr-CA" sz="2600" dirty="0"/>
              <a:t>négatif du PCR </a:t>
            </a:r>
            <a:r>
              <a:rPr lang="fr-CA" sz="2600" dirty="0" smtClean="0"/>
              <a:t>(ne contient   </a:t>
            </a:r>
          </a:p>
          <a:p>
            <a:r>
              <a:rPr lang="fr-CA" sz="2600" dirty="0"/>
              <a:t> </a:t>
            </a:r>
            <a:r>
              <a:rPr lang="fr-CA" sz="2600" dirty="0" smtClean="0"/>
              <a:t>    pas la matrice d’ADN)</a:t>
            </a:r>
            <a:endParaRPr lang="fr-CA" sz="2600" dirty="0"/>
          </a:p>
        </p:txBody>
      </p:sp>
      <p:sp>
        <p:nvSpPr>
          <p:cNvPr id="11" name="TextBox 10"/>
          <p:cNvSpPr txBox="1"/>
          <p:nvPr/>
        </p:nvSpPr>
        <p:spPr>
          <a:xfrm>
            <a:off x="1863268" y="1932673"/>
            <a:ext cx="343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/>
              <a:t>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95316" y="1932673"/>
            <a:ext cx="383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400"/>
              <a:t>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37600-69B7-47C7-B503-EE5E2937CD50}" type="slidenum">
              <a:rPr lang="en-CA" smtClean="0"/>
              <a:t>30</a:t>
            </a:fld>
            <a:endParaRPr lang="en-CA"/>
          </a:p>
        </p:txBody>
      </p:sp>
      <p:sp>
        <p:nvSpPr>
          <p:cNvPr id="14" name="TextBox 13"/>
          <p:cNvSpPr txBox="1"/>
          <p:nvPr/>
        </p:nvSpPr>
        <p:spPr>
          <a:xfrm>
            <a:off x="0" y="908922"/>
            <a:ext cx="8999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 err="1" smtClean="0"/>
              <a:t>Expériences</a:t>
            </a:r>
            <a:r>
              <a:rPr lang="en-CA" sz="2400" dirty="0" smtClean="0"/>
              <a:t> 1 &amp; 3: </a:t>
            </a:r>
            <a:r>
              <a:rPr lang="fr-CA" sz="2400" dirty="0"/>
              <a:t>Amplification PCR d’un ADNc de l’albumine sérique de </a:t>
            </a:r>
            <a:r>
              <a:rPr lang="fr-CA" sz="2400" dirty="0" smtClean="0"/>
              <a:t>rat et </a:t>
            </a:r>
            <a:r>
              <a:rPr lang="fr-CA" sz="2400" dirty="0" err="1" smtClean="0"/>
              <a:t>electrophorèse</a:t>
            </a:r>
            <a:r>
              <a:rPr lang="fr-CA" sz="2400" dirty="0" smtClean="0"/>
              <a:t> sur gel d’agarose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20261145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14031" y="562382"/>
            <a:ext cx="7762102" cy="2845473"/>
          </a:xfrm>
        </p:spPr>
        <p:txBody>
          <a:bodyPr/>
          <a:lstStyle/>
          <a:p>
            <a:pPr algn="ctr"/>
            <a:r>
              <a:rPr lang="fr-CA" b="1" dirty="0" smtClean="0"/>
              <a:t>Questions?</a:t>
            </a:r>
            <a:endParaRPr lang="en-CA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C7BFA-E7D5-4E2D-AD3F-E1C91FF75C7B}" type="slidenum">
              <a:rPr lang="en-CA" smtClean="0"/>
              <a:pPr/>
              <a:t>31</a:t>
            </a:fld>
            <a:endParaRPr lang="en-CA"/>
          </a:p>
        </p:txBody>
      </p:sp>
      <p:cxnSp>
        <p:nvCxnSpPr>
          <p:cNvPr id="4" name="Straight Connector 3"/>
          <p:cNvCxnSpPr/>
          <p:nvPr/>
        </p:nvCxnSpPr>
        <p:spPr>
          <a:xfrm>
            <a:off x="270000" y="6300000"/>
            <a:ext cx="85035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4230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1147</TotalTime>
  <Words>1916</Words>
  <Application>Microsoft Office PowerPoint</Application>
  <PresentationFormat>Custom</PresentationFormat>
  <Paragraphs>330</Paragraphs>
  <Slides>31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Tahoma</vt:lpstr>
      <vt:lpstr>Times New Roman</vt:lpstr>
      <vt:lpstr>Wingdings</vt:lpstr>
      <vt:lpstr>Office Theme</vt:lpstr>
      <vt:lpstr>BCH 3756 Laboratoire  d’introduction</vt:lpstr>
      <vt:lpstr>PowerPoint Presentation</vt:lpstr>
      <vt:lpstr>Horaire des DGD</vt:lpstr>
      <vt:lpstr>PowerPoint Presentation</vt:lpstr>
      <vt:lpstr>Labos 1 – 4 : sous-clonage de l’ARN polymérase T7</vt:lpstr>
      <vt:lpstr>Labos 5-8 : caractérisation de l’ARN polymérase T7</vt:lpstr>
      <vt:lpstr>Labos 5-8 : caractérisation de l’ARN polymérase T7</vt:lpstr>
      <vt:lpstr>Labos 5-8 : caractérisation de l’ARN polymérase T7</vt:lpstr>
      <vt:lpstr>Labo 1 : Amplification du gène</vt:lpstr>
      <vt:lpstr>Labo 2 : Sous-clonage du gène</vt:lpstr>
      <vt:lpstr>Labo 3 : Transformation du gène dans des bacteries</vt:lpstr>
      <vt:lpstr>Labo 4 : Séquençage d’ADN</vt:lpstr>
      <vt:lpstr>Labo 5 : Expression de la protéine</vt:lpstr>
      <vt:lpstr>Labo 6 : Purification de la protéine</vt:lpstr>
      <vt:lpstr>Labos 7-8 : Immunobuvardage de la protéine</vt:lpstr>
      <vt:lpstr>Labos 7-8: Essai enzymatique (qPCR)</vt:lpstr>
      <vt:lpstr>Labo d’introduction</vt:lpstr>
      <vt:lpstr>PowerPoint Presentation</vt:lpstr>
      <vt:lpstr>Micro-pipettage</vt:lpstr>
      <vt:lpstr>Amplification de l’ADN</vt:lpstr>
      <vt:lpstr>Étape 1 : Dénaturation</vt:lpstr>
      <vt:lpstr>Étape 2 : Hybridation</vt:lpstr>
      <vt:lpstr>Étape 3: Élongation</vt:lpstr>
      <vt:lpstr>Résumé du PCR</vt:lpstr>
      <vt:lpstr>Comment séparer des fragments d’ADN</vt:lpstr>
      <vt:lpstr>Comment séparer les fragments d’ADN</vt:lpstr>
      <vt:lpstr>Comment visualizer les fragments d’ADN?</vt:lpstr>
      <vt:lpstr>Comment determiner la taille de l’ADN?</vt:lpstr>
      <vt:lpstr>Labo d’intro : résultats attendus</vt:lpstr>
      <vt:lpstr>Labo d’intro : résultats attendus</vt:lpstr>
      <vt:lpstr>Questions?</vt:lpstr>
    </vt:vector>
  </TitlesOfParts>
  <Company>University of 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BCH 3756 Laboratoire  d’introduction</dc:title>
  <dc:creator>Geneviève</dc:creator>
  <cp:lastModifiedBy>Geneviève</cp:lastModifiedBy>
  <cp:revision>63</cp:revision>
  <dcterms:created xsi:type="dcterms:W3CDTF">2018-08-30T19:46:30Z</dcterms:created>
  <dcterms:modified xsi:type="dcterms:W3CDTF">2018-09-12T19:49:43Z</dcterms:modified>
</cp:coreProperties>
</file>