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63" r:id="rId3"/>
    <p:sldId id="264" r:id="rId4"/>
    <p:sldId id="265" r:id="rId5"/>
    <p:sldId id="268" r:id="rId6"/>
    <p:sldId id="271" r:id="rId7"/>
    <p:sldId id="270" r:id="rId8"/>
    <p:sldId id="272" r:id="rId9"/>
    <p:sldId id="27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40417A-4225-4DE6-B200-9A4B55CAE1E8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8EC89-9A30-4684-97C7-9FF78BE0ED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081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716644-D028-4E7B-9AB9-735315A4AA92}" type="datetimeFigureOut">
              <a:rPr lang="en-CA" smtClean="0"/>
              <a:t>03/09/2019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9954337-5A99-4FB6-88A1-5F9117FB17B2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a/search?q=this+is+what+a+feminist+looks+like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Lecture 1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467769" y="2375400"/>
            <a:ext cx="6511131" cy="1108129"/>
          </a:xfrm>
        </p:spPr>
        <p:txBody>
          <a:bodyPr>
            <a:normAutofit/>
          </a:bodyPr>
          <a:lstStyle/>
          <a:p>
            <a:r>
              <a:rPr lang="en-CA" sz="2000" dirty="0" smtClean="0"/>
              <a:t>This is what a feminist looks like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46565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Estelle Friedman “the historical case for feminism”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768532"/>
          </a:xfrm>
        </p:spPr>
        <p:txBody>
          <a:bodyPr>
            <a:noAutofit/>
          </a:bodyPr>
          <a:lstStyle/>
          <a:p>
            <a:r>
              <a:rPr lang="en-CA" sz="2800" dirty="0" smtClean="0"/>
              <a:t>Feminism developed as a result of 2 related historical transitions: </a:t>
            </a:r>
          </a:p>
          <a:p>
            <a:pPr marL="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	1) the rise of capitalism &amp; the 				gendered division of labour</a:t>
            </a:r>
          </a:p>
          <a:p>
            <a:pPr marL="0" indent="0">
              <a:buNone/>
            </a:pPr>
            <a:endParaRPr lang="en-CA" sz="2800" dirty="0" smtClean="0"/>
          </a:p>
          <a:p>
            <a:pPr marL="0" indent="0">
              <a:buNone/>
            </a:pPr>
            <a:r>
              <a:rPr lang="en-CA" sz="2800" dirty="0"/>
              <a:t>	</a:t>
            </a:r>
            <a:r>
              <a:rPr lang="en-CA" sz="2800" dirty="0" smtClean="0"/>
              <a:t>	2) the rise of liberal individualism as 		the dominant ideology in western 			nations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138201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Three waves of feminism in the west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040560"/>
          </a:xfrm>
        </p:spPr>
        <p:txBody>
          <a:bodyPr>
            <a:normAutofit/>
          </a:bodyPr>
          <a:lstStyle/>
          <a:p>
            <a:r>
              <a:rPr lang="en-CA" sz="2400" dirty="0" smtClean="0"/>
              <a:t>First wave – late 1800s, early 1900s, focus on basic rights: voting, being recognized as persons under the law</a:t>
            </a:r>
          </a:p>
          <a:p>
            <a:r>
              <a:rPr lang="en-CA" sz="2400" dirty="0" smtClean="0"/>
              <a:t>Second wave – 1960s, called “women’s liberation” in the media, focus on gendered division of labour, violence against women, and reproductive rights</a:t>
            </a:r>
          </a:p>
          <a:p>
            <a:r>
              <a:rPr lang="en-CA" sz="2400" dirty="0" smtClean="0"/>
              <a:t>Third wave – 1990s, focus on linking gender inequality to other forms of social inequality, broadening the movement, recognizing the force of popular culture, and challenging the idea of “false consciousness”</a:t>
            </a:r>
          </a:p>
          <a:p>
            <a:r>
              <a:rPr lang="en-CA" sz="2400" dirty="0" smtClean="0"/>
              <a:t>Fourth wave?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5068650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Defining feminism today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CA" sz="2000" dirty="0" smtClean="0"/>
              <a:t>A focus on </a:t>
            </a:r>
          </a:p>
          <a:p>
            <a:r>
              <a:rPr lang="en-CA" sz="2000" dirty="0" smtClean="0"/>
              <a:t>Equal worth</a:t>
            </a:r>
          </a:p>
          <a:p>
            <a:r>
              <a:rPr lang="en-CA" sz="2000" dirty="0" smtClean="0"/>
              <a:t>Male privilege</a:t>
            </a:r>
          </a:p>
          <a:p>
            <a:r>
              <a:rPr lang="en-CA" sz="2000" dirty="0" smtClean="0"/>
              <a:t>Social movements</a:t>
            </a:r>
          </a:p>
          <a:p>
            <a:r>
              <a:rPr lang="en-CA" sz="2000" dirty="0" smtClean="0"/>
              <a:t>Intersecting hierarchies</a:t>
            </a:r>
          </a:p>
          <a:p>
            <a:endParaRPr lang="en-CA" sz="2000" dirty="0"/>
          </a:p>
          <a:p>
            <a:pPr marL="0" indent="0">
              <a:buNone/>
            </a:pPr>
            <a:r>
              <a:rPr lang="en-CA" sz="2000" dirty="0" smtClean="0"/>
              <a:t>Feminists use the word “woman” but recognize that there is no single universal identity or set of experiences; also that the idea of all men oppressing all women is simplistic and doesn’t take into account race, class, sexuality, or ability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4214127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1582341"/>
            <a:ext cx="4572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sz="2800" dirty="0" smtClean="0">
                <a:hlinkClick r:id="rId2"/>
              </a:rPr>
              <a:t>https://www.google.ca/search?q=this+is+what+a+feminist+looks+like</a:t>
            </a:r>
            <a:r>
              <a:rPr lang="en-CA" sz="2800" dirty="0" smtClean="0"/>
              <a:t> </a:t>
            </a:r>
          </a:p>
          <a:p>
            <a:endParaRPr lang="en-CA" sz="2800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43231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Shira Tarrant: This is what a feminist looks like”</a:t>
            </a:r>
            <a:br>
              <a:rPr lang="en-CA" dirty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00628"/>
            <a:ext cx="8712968" cy="384054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CA" sz="2800" dirty="0" smtClean="0">
                <a:solidFill>
                  <a:srgbClr val="000000"/>
                </a:solidFill>
              </a:rPr>
              <a:t>Hard to be a feminist  man? </a:t>
            </a:r>
            <a:r>
              <a:rPr lang="en-CA" sz="2800" dirty="0" smtClean="0"/>
              <a:t>Why </a:t>
            </a:r>
            <a:r>
              <a:rPr lang="en-CA" sz="2800" dirty="0"/>
              <a:t>aren’t there more men involved in feminism? </a:t>
            </a:r>
          </a:p>
          <a:p>
            <a:pPr marL="0" indent="0"/>
            <a:r>
              <a:rPr lang="en-CA" sz="2800" dirty="0"/>
              <a:t>	1) stigma?</a:t>
            </a:r>
          </a:p>
          <a:p>
            <a:pPr marL="0" indent="0"/>
            <a:r>
              <a:rPr lang="en-CA" sz="2800" dirty="0"/>
              <a:t>	2) don’t feel welcome?</a:t>
            </a:r>
          </a:p>
          <a:p>
            <a:pPr marL="0" indent="0"/>
            <a:r>
              <a:rPr lang="en-CA" sz="2800" dirty="0"/>
              <a:t>	3) can’t relate?</a:t>
            </a:r>
          </a:p>
          <a:p>
            <a:pPr marL="0" indent="0"/>
            <a:r>
              <a:rPr lang="en-CA" sz="2800" dirty="0"/>
              <a:t>	4) influenced by stereotypes?</a:t>
            </a:r>
          </a:p>
          <a:p>
            <a:pPr marL="0" indent="0"/>
            <a:r>
              <a:rPr lang="en-CA" sz="2800" dirty="0"/>
              <a:t>	5) don’t want to give up power?</a:t>
            </a: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CA" sz="2800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</a:pPr>
            <a:endParaRPr lang="en-CA" sz="2800" dirty="0" smtClean="0">
              <a:solidFill>
                <a:srgbClr val="000000"/>
              </a:solidFill>
            </a:endParaRPr>
          </a:p>
          <a:p>
            <a:pPr marL="0" lvl="0" indent="0">
              <a:spcBef>
                <a:spcPts val="0"/>
              </a:spcBef>
            </a:pPr>
            <a:endParaRPr lang="en-CA" sz="2800" dirty="0">
              <a:solidFill>
                <a:srgbClr val="000000"/>
              </a:solidFill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50508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116632"/>
            <a:ext cx="7520940" cy="504056"/>
          </a:xfrm>
        </p:spPr>
        <p:txBody>
          <a:bodyPr/>
          <a:lstStyle/>
          <a:p>
            <a:r>
              <a:rPr lang="en-CA" dirty="0" smtClean="0"/>
              <a:t>Tarrant cont’d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640960" cy="4248472"/>
          </a:xfrm>
        </p:spPr>
        <p:txBody>
          <a:bodyPr>
            <a:normAutofit lnSpcReduction="10000"/>
          </a:bodyPr>
          <a:lstStyle/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</a:rPr>
              <a:t>Feminism = a political way of thinking; doesn’t require certain plumbing, it requires a certain consciousness</a:t>
            </a:r>
          </a:p>
          <a:p>
            <a:pPr marL="0" lvl="0" indent="0">
              <a:spcBef>
                <a:spcPts val="0"/>
              </a:spcBef>
            </a:pPr>
            <a:endParaRPr lang="en-CA" sz="2800" dirty="0">
              <a:solidFill>
                <a:srgbClr val="000000"/>
              </a:solidFill>
            </a:endParaRPr>
          </a:p>
          <a:p>
            <a:pPr lvl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</a:rPr>
              <a:t>Essentialism = assumption of innate biological differences between males and females. Assumes fixed binary of </a:t>
            </a:r>
            <a:r>
              <a:rPr lang="en-CA" sz="2800" dirty="0" smtClean="0">
                <a:solidFill>
                  <a:srgbClr val="000000"/>
                </a:solidFill>
              </a:rPr>
              <a:t>male/female</a:t>
            </a:r>
          </a:p>
          <a:p>
            <a:pPr marL="0" lvl="0" indent="0">
              <a:spcBef>
                <a:spcPts val="0"/>
              </a:spcBef>
            </a:pPr>
            <a:endParaRPr lang="en-CA" sz="2800" dirty="0">
              <a:solidFill>
                <a:srgbClr val="000000"/>
              </a:solidFill>
            </a:endParaRPr>
          </a:p>
          <a:p>
            <a:pPr marL="457200" indent="-457200">
              <a:buFont typeface="Arial" charset="0"/>
              <a:buChar char="•"/>
            </a:pPr>
            <a:r>
              <a:rPr lang="en-CA" sz="2800" dirty="0" smtClean="0"/>
              <a:t>Biological sex doesn’t determine a person’s identity. Feminist as female excludes trans, gender fluid or gender queer people + cisgender “men”</a:t>
            </a:r>
          </a:p>
          <a:p>
            <a:pPr marL="0" indent="0"/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 smtClean="0"/>
          </a:p>
          <a:p>
            <a:pPr marL="457200" indent="-457200">
              <a:buFont typeface="Arial" charset="0"/>
              <a:buChar char="•"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529714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Tarrant cont’d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00628"/>
            <a:ext cx="8712968" cy="3840540"/>
          </a:xfrm>
        </p:spPr>
        <p:txBody>
          <a:bodyPr>
            <a:normAutofit/>
          </a:bodyPr>
          <a:lstStyle/>
          <a:p>
            <a:pPr marL="0" indent="0"/>
            <a:r>
              <a:rPr lang="en-CA" sz="2800" dirty="0"/>
              <a:t>Feminism benefits from men’s participation; movement needs more allies; men hold power in society, can more easily make changes</a:t>
            </a:r>
          </a:p>
          <a:p>
            <a:pPr marL="0" indent="0"/>
            <a:endParaRPr lang="en-CA" sz="2800" dirty="0"/>
          </a:p>
          <a:p>
            <a:pPr marL="0" indent="0"/>
            <a:r>
              <a:rPr lang="en-CA" sz="2800" dirty="0"/>
              <a:t>Scarcity model prevents some men from supporting feminism </a:t>
            </a:r>
          </a:p>
          <a:p>
            <a:pPr marL="0" indent="0"/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176497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Roxanne Gay. “bad feminist manifesto”</a:t>
            </a:r>
            <a:br>
              <a:rPr lang="en-CA" dirty="0" smtClean="0"/>
            </a:b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4"/>
            <a:ext cx="8496944" cy="4104456"/>
          </a:xfrm>
        </p:spPr>
        <p:txBody>
          <a:bodyPr>
            <a:normAutofit/>
          </a:bodyPr>
          <a:lstStyle/>
          <a:p>
            <a:pPr marL="457200" indent="-457200">
              <a:buFontTx/>
              <a:buChar char="-"/>
            </a:pPr>
            <a:endParaRPr lang="en-CA" sz="2800" dirty="0" smtClean="0"/>
          </a:p>
          <a:p>
            <a:pPr marL="457200" indent="-457200">
              <a:buFontTx/>
              <a:buChar char="-"/>
            </a:pPr>
            <a:r>
              <a:rPr lang="en-CA" sz="2800" dirty="0" smtClean="0"/>
              <a:t>What point is Gay making?</a:t>
            </a:r>
            <a:r>
              <a:rPr lang="en-CA" sz="2800" dirty="0"/>
              <a:t> Can you relate?</a:t>
            </a:r>
          </a:p>
          <a:p>
            <a:pPr marL="0" indent="0"/>
            <a:endParaRPr lang="en-CA" sz="2800" dirty="0" smtClean="0"/>
          </a:p>
          <a:p>
            <a:pPr marL="457200" indent="-457200">
              <a:buFontTx/>
              <a:buChar char="-"/>
            </a:pPr>
            <a:r>
              <a:rPr lang="en-CA" sz="2800" dirty="0" smtClean="0"/>
              <a:t>Do you sometimes feel on the receiving end of pressure?</a:t>
            </a:r>
            <a:r>
              <a:rPr lang="en-CA" sz="2800" dirty="0"/>
              <a:t> Are you sometimes the one pressuring?</a:t>
            </a:r>
          </a:p>
          <a:p>
            <a:pPr marL="457200" indent="-457200">
              <a:buFontTx/>
              <a:buChar char="-"/>
            </a:pPr>
            <a:endParaRPr lang="en-CA" sz="2800" dirty="0" smtClean="0"/>
          </a:p>
          <a:p>
            <a:pPr marL="457200" indent="-457200">
              <a:buFontTx/>
              <a:buChar char="-"/>
            </a:pPr>
            <a:r>
              <a:rPr lang="en-CA" sz="2800" dirty="0" smtClean="0"/>
              <a:t>Gay’ “bad feminist” vs. Sara Ahmed’s feminist killjoy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1427247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135</TotalTime>
  <Words>359</Words>
  <Application>Microsoft Office PowerPoint</Application>
  <PresentationFormat>On-screen Show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Angles</vt:lpstr>
      <vt:lpstr>Lecture 1</vt:lpstr>
      <vt:lpstr>Estelle Friedman “the historical case for feminism”</vt:lpstr>
      <vt:lpstr>Three waves of feminism in the west</vt:lpstr>
      <vt:lpstr>Defining feminism today</vt:lpstr>
      <vt:lpstr>PowerPoint Presentation</vt:lpstr>
      <vt:lpstr>Shira Tarrant: This is what a feminist looks like” </vt:lpstr>
      <vt:lpstr>Tarrant cont’d</vt:lpstr>
      <vt:lpstr>Tarrant cont’d</vt:lpstr>
      <vt:lpstr>Roxanne Gay. “bad feminist manifesto”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1</dc:title>
  <dc:creator>mcadieux</dc:creator>
  <cp:lastModifiedBy>mcadieux</cp:lastModifiedBy>
  <cp:revision>20</cp:revision>
  <dcterms:created xsi:type="dcterms:W3CDTF">2015-08-14T16:13:49Z</dcterms:created>
  <dcterms:modified xsi:type="dcterms:W3CDTF">2019-09-03T17:21:07Z</dcterms:modified>
</cp:coreProperties>
</file>