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28786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59078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51124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21974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87820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31513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9808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56593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72723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96217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8910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076DF-B5C1-44A9-BAB1-587B2E21A805}" type="datetimeFigureOut">
              <a:rPr lang="en-CA" smtClean="0"/>
              <a:t>04/06/2013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C2E59-21AA-4F9E-83EF-6B657DD4F702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14238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Work Motivation II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009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 – quick review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Extrinsic </a:t>
            </a:r>
            <a:r>
              <a:rPr lang="en-US" dirty="0" err="1" smtClean="0"/>
              <a:t>vs</a:t>
            </a:r>
            <a:r>
              <a:rPr lang="en-US" dirty="0" smtClean="0"/>
              <a:t>, intrinsic</a:t>
            </a:r>
          </a:p>
          <a:p>
            <a:r>
              <a:rPr lang="en-US" dirty="0" smtClean="0"/>
              <a:t>Job performance = M* A</a:t>
            </a:r>
          </a:p>
          <a:p>
            <a:r>
              <a:rPr lang="en-US" dirty="0" smtClean="0"/>
              <a:t>Needs theories: Maslow, </a:t>
            </a:r>
            <a:r>
              <a:rPr lang="en-US" dirty="0" err="1" smtClean="0"/>
              <a:t>Alderfer</a:t>
            </a:r>
            <a:r>
              <a:rPr lang="en-US" dirty="0" smtClean="0"/>
              <a:t>, </a:t>
            </a:r>
            <a:r>
              <a:rPr lang="en-US" dirty="0" err="1" smtClean="0"/>
              <a:t>Mclelland</a:t>
            </a:r>
            <a:endParaRPr lang="en-US" dirty="0" smtClean="0"/>
          </a:p>
          <a:p>
            <a:r>
              <a:rPr lang="en-US" dirty="0" smtClean="0"/>
              <a:t>Process theories: equity, goal setting, expectancy</a:t>
            </a:r>
          </a:p>
          <a:p>
            <a:endParaRPr lang="en-US" dirty="0"/>
          </a:p>
          <a:p>
            <a:endParaRPr lang="en-US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9519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 in Practice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$$$ as a motivator</a:t>
            </a:r>
          </a:p>
          <a:p>
            <a:r>
              <a:rPr lang="en-US" dirty="0" smtClean="0"/>
              <a:t>What do the needs theories say?</a:t>
            </a:r>
          </a:p>
          <a:p>
            <a:r>
              <a:rPr lang="en-US" dirty="0" smtClean="0"/>
              <a:t>What do the process theories say?</a:t>
            </a:r>
          </a:p>
          <a:p>
            <a:r>
              <a:rPr lang="en-US" dirty="0" smtClean="0"/>
              <a:t>What does the research say?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8468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Potential problems with wage incentives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Wage incentives can increase productivity at the expense of quality</a:t>
            </a:r>
          </a:p>
          <a:p>
            <a:r>
              <a:rPr lang="en-US" dirty="0" smtClean="0"/>
              <a:t>A threat to the establishment of wage incentives exists when workers have differential opportunities to produce at a high level</a:t>
            </a:r>
          </a:p>
          <a:p>
            <a:r>
              <a:rPr lang="en-US" dirty="0" smtClean="0"/>
              <a:t>Age incentives that reward individual productivity might decrease cooperation among workers</a:t>
            </a:r>
          </a:p>
          <a:p>
            <a:r>
              <a:rPr lang="en-US" dirty="0" smtClean="0"/>
              <a:t>The way jobs are designed can make it very difficult to install wage incentives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6742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Job design as a motivator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goal of job design is to identify the characteristics that make some tasks more motivating than others and to capture these characteristics in the design of jobs</a:t>
            </a:r>
          </a:p>
          <a:p>
            <a:r>
              <a:rPr lang="en-US" dirty="0" smtClean="0"/>
              <a:t>An attempt to capitalize on intrinsic motivation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1645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6.5</a:t>
            </a:r>
          </a:p>
          <a:p>
            <a:endParaRPr lang="en-US" dirty="0"/>
          </a:p>
          <a:p>
            <a:r>
              <a:rPr lang="en-US" dirty="0" smtClean="0"/>
              <a:t>Motivating </a:t>
            </a:r>
            <a:r>
              <a:rPr lang="en-US" dirty="0"/>
              <a:t>P</a:t>
            </a:r>
            <a:r>
              <a:rPr lang="en-US" dirty="0" smtClean="0"/>
              <a:t>otential Score</a:t>
            </a:r>
          </a:p>
          <a:p>
            <a:r>
              <a:rPr lang="en-US" dirty="0" smtClean="0"/>
              <a:t>Exhibit 5.7   developed the job diagnostic survey to measure this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6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Job enrichment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The design of jobs to enhance:</a:t>
            </a:r>
          </a:p>
          <a:p>
            <a:pPr>
              <a:buFontTx/>
              <a:buChar char="-"/>
            </a:pPr>
            <a:r>
              <a:rPr lang="en-US" dirty="0" smtClean="0"/>
              <a:t>Intrinsic motivation</a:t>
            </a:r>
          </a:p>
          <a:p>
            <a:pPr>
              <a:buFontTx/>
              <a:buChar char="-"/>
            </a:pPr>
            <a:r>
              <a:rPr lang="en-US" dirty="0" smtClean="0"/>
              <a:t>Quality of working life</a:t>
            </a:r>
          </a:p>
          <a:p>
            <a:pPr>
              <a:buFontTx/>
              <a:buChar char="-"/>
            </a:pPr>
            <a:r>
              <a:rPr lang="en-US" dirty="0" smtClean="0"/>
              <a:t>And job involvement</a:t>
            </a:r>
          </a:p>
          <a:p>
            <a:pPr>
              <a:buFontTx/>
              <a:buChar char="-"/>
            </a:pPr>
            <a:endParaRPr lang="en-US" dirty="0"/>
          </a:p>
          <a:p>
            <a:r>
              <a:rPr lang="en-US" dirty="0" smtClean="0"/>
              <a:t>Strategies:</a:t>
            </a:r>
          </a:p>
          <a:p>
            <a:pPr>
              <a:buFontTx/>
              <a:buChar char="-"/>
            </a:pPr>
            <a:r>
              <a:rPr lang="en-US" dirty="0" smtClean="0"/>
              <a:t>Combining tasks</a:t>
            </a:r>
          </a:p>
          <a:p>
            <a:pPr>
              <a:buFontTx/>
              <a:buChar char="-"/>
            </a:pPr>
            <a:r>
              <a:rPr lang="en-US" dirty="0" smtClean="0"/>
              <a:t>Establishing external client relationship</a:t>
            </a:r>
          </a:p>
          <a:p>
            <a:pPr>
              <a:buFontTx/>
              <a:buChar char="-"/>
            </a:pPr>
            <a:r>
              <a:rPr lang="en-US" dirty="0" smtClean="0"/>
              <a:t>Establishing internal client relationship</a:t>
            </a:r>
          </a:p>
          <a:p>
            <a:pPr>
              <a:buFontTx/>
              <a:buChar char="-"/>
            </a:pPr>
            <a:r>
              <a:rPr lang="en-US" dirty="0" smtClean="0"/>
              <a:t>Reducing supervision or reliance on others</a:t>
            </a:r>
          </a:p>
          <a:p>
            <a:pPr>
              <a:buFontTx/>
              <a:buChar char="-"/>
            </a:pPr>
            <a:r>
              <a:rPr lang="en-US" dirty="0" smtClean="0"/>
              <a:t>Forming work teams</a:t>
            </a:r>
          </a:p>
          <a:p>
            <a:pPr>
              <a:buFontTx/>
              <a:buChar char="-"/>
            </a:pPr>
            <a:r>
              <a:rPr lang="en-US" dirty="0" smtClean="0"/>
              <a:t>Increasing direct feedback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3852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Potential problems with job enrichment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Problems can occur when it is instituted without a careful diagnosis of the needs of the organization and particular jobs in question</a:t>
            </a:r>
          </a:p>
          <a:p>
            <a:r>
              <a:rPr lang="en-US" dirty="0" smtClean="0"/>
              <a:t>Beware job enlargement</a:t>
            </a:r>
          </a:p>
          <a:p>
            <a:r>
              <a:rPr lang="en-US" dirty="0" smtClean="0"/>
              <a:t>Job enrichment can encounter a number of challenging problems:</a:t>
            </a:r>
          </a:p>
          <a:p>
            <a:pPr marL="0" indent="0">
              <a:buNone/>
            </a:pPr>
            <a:r>
              <a:rPr lang="en-US" dirty="0" smtClean="0"/>
              <a:t>-poor diagnosis</a:t>
            </a:r>
          </a:p>
          <a:p>
            <a:pPr marL="0" indent="0">
              <a:buNone/>
            </a:pPr>
            <a:r>
              <a:rPr lang="en-US" dirty="0" smtClean="0"/>
              <a:t>-Lack of desire or skill</a:t>
            </a:r>
          </a:p>
          <a:p>
            <a:pPr marL="0" indent="0">
              <a:buNone/>
            </a:pPr>
            <a:r>
              <a:rPr lang="en-US" dirty="0"/>
              <a:t>-</a:t>
            </a:r>
            <a:r>
              <a:rPr lang="en-US" dirty="0" smtClean="0"/>
              <a:t>Demand for rewards</a:t>
            </a:r>
          </a:p>
          <a:p>
            <a:pPr marL="0" indent="0">
              <a:buNone/>
            </a:pPr>
            <a:r>
              <a:rPr lang="en-US" dirty="0" smtClean="0"/>
              <a:t>-Union resistance</a:t>
            </a:r>
          </a:p>
          <a:p>
            <a:pPr marL="0" indent="0">
              <a:buNone/>
            </a:pPr>
            <a:r>
              <a:rPr lang="en-US" smtClean="0"/>
              <a:t>-Supervisory </a:t>
            </a:r>
            <a:r>
              <a:rPr lang="en-US" dirty="0" smtClean="0"/>
              <a:t>resistance</a:t>
            </a:r>
          </a:p>
        </p:txBody>
      </p:sp>
    </p:spTree>
    <p:extLst>
      <p:ext uri="{BB962C8B-B14F-4D97-AF65-F5344CB8AC3E}">
        <p14:creationId xmlns:p14="http://schemas.microsoft.com/office/powerpoint/2010/main" val="162453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277</Words>
  <Application>Microsoft Office PowerPoint</Application>
  <PresentationFormat>On-screen Show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Work Motivation II</vt:lpstr>
      <vt:lpstr>Motivation – quick review</vt:lpstr>
      <vt:lpstr>Motivation in Practice</vt:lpstr>
      <vt:lpstr>Potential problems with wage incentives</vt:lpstr>
      <vt:lpstr>Job design as a motivator</vt:lpstr>
      <vt:lpstr>PowerPoint Presentation</vt:lpstr>
      <vt:lpstr>Job enrichment</vt:lpstr>
      <vt:lpstr>Potential problems with job enrichment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MotivationII</dc:title>
  <dc:creator>Fangzhi</dc:creator>
  <cp:lastModifiedBy>Fangzhi</cp:lastModifiedBy>
  <cp:revision>9</cp:revision>
  <dcterms:created xsi:type="dcterms:W3CDTF">2013-06-04T22:58:05Z</dcterms:created>
  <dcterms:modified xsi:type="dcterms:W3CDTF">2013-06-04T23:56:09Z</dcterms:modified>
</cp:coreProperties>
</file>