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</p:sldMasterIdLst>
  <p:notesMasterIdLst>
    <p:notesMasterId r:id="rId39"/>
  </p:notesMasterIdLst>
  <p:sldIdLst>
    <p:sldId id="256" r:id="rId2"/>
    <p:sldId id="257" r:id="rId3"/>
    <p:sldId id="330" r:id="rId4"/>
    <p:sldId id="296" r:id="rId5"/>
    <p:sldId id="328" r:id="rId6"/>
    <p:sldId id="291" r:id="rId7"/>
    <p:sldId id="292" r:id="rId8"/>
    <p:sldId id="312" r:id="rId9"/>
    <p:sldId id="298" r:id="rId10"/>
    <p:sldId id="313" r:id="rId11"/>
    <p:sldId id="314" r:id="rId12"/>
    <p:sldId id="315" r:id="rId13"/>
    <p:sldId id="293" r:id="rId14"/>
    <p:sldId id="316" r:id="rId15"/>
    <p:sldId id="317" r:id="rId16"/>
    <p:sldId id="294" r:id="rId17"/>
    <p:sldId id="319" r:id="rId18"/>
    <p:sldId id="295" r:id="rId19"/>
    <p:sldId id="309" r:id="rId20"/>
    <p:sldId id="300" r:id="rId21"/>
    <p:sldId id="320" r:id="rId22"/>
    <p:sldId id="329" r:id="rId23"/>
    <p:sldId id="321" r:id="rId24"/>
    <p:sldId id="301" r:id="rId25"/>
    <p:sldId id="322" r:id="rId26"/>
    <p:sldId id="302" r:id="rId27"/>
    <p:sldId id="323" r:id="rId28"/>
    <p:sldId id="303" r:id="rId29"/>
    <p:sldId id="311" r:id="rId30"/>
    <p:sldId id="304" r:id="rId31"/>
    <p:sldId id="306" r:id="rId32"/>
    <p:sldId id="307" r:id="rId33"/>
    <p:sldId id="331" r:id="rId34"/>
    <p:sldId id="305" r:id="rId35"/>
    <p:sldId id="324" r:id="rId36"/>
    <p:sldId id="326" r:id="rId37"/>
    <p:sldId id="327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D"/>
    <a:srgbClr val="003366"/>
    <a:srgbClr val="FF7D19"/>
    <a:srgbClr val="CCCCFF"/>
    <a:srgbClr val="003399"/>
    <a:srgbClr val="006699"/>
    <a:srgbClr val="991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Snowboarding</a:t>
            </a:r>
          </a:p>
        </c:rich>
      </c:tx>
      <c:layout>
        <c:manualLayout>
          <c:xMode val="edge"/>
          <c:yMode val="edge"/>
          <c:x val="0.24637681159420291"/>
          <c:y val="1.9313304721030058E-2"/>
        </c:manualLayout>
      </c:layout>
      <c:overlay val="0"/>
      <c:spPr>
        <a:solidFill>
          <a:schemeClr val="accent4">
            <a:lumMod val="60000"/>
            <a:lumOff val="4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6811594202898553"/>
          <c:y val="0.22103004291845491"/>
          <c:w val="0.68599033816425192"/>
          <c:h val="0.57227895223698777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72</c:v>
                </c:pt>
                <c:pt idx="1">
                  <c:v>132</c:v>
                </c:pt>
                <c:pt idx="2">
                  <c:v>182</c:v>
                </c:pt>
                <c:pt idx="3">
                  <c:v>224</c:v>
                </c:pt>
                <c:pt idx="4">
                  <c:v>260</c:v>
                </c:pt>
                <c:pt idx="5">
                  <c:v>292</c:v>
                </c:pt>
                <c:pt idx="6">
                  <c:v>321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468416"/>
        <c:axId val="33470336"/>
      </c:scatterChart>
      <c:valAx>
        <c:axId val="334684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Visits to Mountain</a:t>
                </a:r>
              </a:p>
            </c:rich>
          </c:tx>
          <c:layout>
            <c:manualLayout>
              <c:xMode val="edge"/>
              <c:yMode val="edge"/>
              <c:x val="0.3792270531400968"/>
              <c:y val="0.8927038626609449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3470336"/>
        <c:crosses val="autoZero"/>
        <c:crossBetween val="midCat"/>
        <c:majorUnit val="1"/>
      </c:valAx>
      <c:valAx>
        <c:axId val="3347033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8985507246376812E-2"/>
              <c:y val="0.4506437768240343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3468416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Jazz</a:t>
            </a:r>
          </a:p>
        </c:rich>
      </c:tx>
      <c:layout>
        <c:manualLayout>
          <c:xMode val="edge"/>
          <c:yMode val="edge"/>
          <c:x val="0.41545893719806798"/>
          <c:y val="1.9313304721030058E-2"/>
        </c:manualLayout>
      </c:layout>
      <c:overlay val="0"/>
      <c:spPr>
        <a:solidFill>
          <a:schemeClr val="accent4">
            <a:lumMod val="60000"/>
            <a:lumOff val="4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7053140096618333"/>
          <c:y val="0.21888412017167391"/>
          <c:w val="0.68357487922705318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52</c:v>
                </c:pt>
                <c:pt idx="1">
                  <c:v>94</c:v>
                </c:pt>
                <c:pt idx="2">
                  <c:v>128</c:v>
                </c:pt>
                <c:pt idx="3">
                  <c:v>156</c:v>
                </c:pt>
                <c:pt idx="4">
                  <c:v>180</c:v>
                </c:pt>
                <c:pt idx="5">
                  <c:v>201</c:v>
                </c:pt>
                <c:pt idx="6">
                  <c:v>220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643136"/>
        <c:axId val="33649408"/>
      </c:scatterChart>
      <c:valAx>
        <c:axId val="336431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Jazz Club Visits</a:t>
                </a:r>
              </a:p>
            </c:rich>
          </c:tx>
          <c:layout>
            <c:manualLayout>
              <c:xMode val="edge"/>
              <c:yMode val="edge"/>
              <c:x val="0.41062801932367188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3649408"/>
        <c:crosses val="autoZero"/>
        <c:crossBetween val="midCat"/>
        <c:majorUnit val="1"/>
      </c:valAx>
      <c:valAx>
        <c:axId val="3364940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3643136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Snowboarding</a:t>
            </a:r>
          </a:p>
        </c:rich>
      </c:tx>
      <c:layout>
        <c:manualLayout>
          <c:xMode val="edge"/>
          <c:yMode val="edge"/>
          <c:x val="0.24637681159420291"/>
          <c:y val="1.9313304721030058E-2"/>
        </c:manualLayout>
      </c:layout>
      <c:overlay val="0"/>
      <c:spPr>
        <a:solidFill>
          <a:schemeClr val="accent4">
            <a:lumMod val="60000"/>
            <a:lumOff val="4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3913043478260881"/>
          <c:y val="0.21888412017167391"/>
          <c:w val="0.71497584541062842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72</c:v>
                </c:pt>
                <c:pt idx="1">
                  <c:v>60</c:v>
                </c:pt>
                <c:pt idx="2">
                  <c:v>50</c:v>
                </c:pt>
                <c:pt idx="3">
                  <c:v>42</c:v>
                </c:pt>
                <c:pt idx="4">
                  <c:v>36</c:v>
                </c:pt>
                <c:pt idx="5">
                  <c:v>32</c:v>
                </c:pt>
                <c:pt idx="6">
                  <c:v>29</c:v>
                </c:pt>
              </c:numCache>
            </c:numRef>
          </c:y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35542528"/>
        <c:axId val="35574528"/>
      </c:scatterChart>
      <c:valAx>
        <c:axId val="355425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Visits to Mountain</a:t>
                </a:r>
              </a:p>
            </c:rich>
          </c:tx>
          <c:layout>
            <c:manualLayout>
              <c:xMode val="edge"/>
              <c:yMode val="edge"/>
              <c:x val="0.3719806763285029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5574528"/>
        <c:crosses val="autoZero"/>
        <c:crossBetween val="midCat"/>
        <c:majorUnit val="1"/>
      </c:valAx>
      <c:valAx>
        <c:axId val="3557452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554252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Jazz</a:t>
            </a:r>
          </a:p>
        </c:rich>
      </c:tx>
      <c:layout>
        <c:manualLayout>
          <c:xMode val="edge"/>
          <c:yMode val="edge"/>
          <c:x val="0.41545893719806798"/>
          <c:y val="1.9313304721030058E-2"/>
        </c:manualLayout>
      </c:layout>
      <c:overlay val="0"/>
      <c:spPr>
        <a:solidFill>
          <a:schemeClr val="accent4">
            <a:lumMod val="60000"/>
            <a:lumOff val="4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3913043478260881"/>
          <c:y val="0.21888412017167391"/>
          <c:w val="0.71497584541062842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52</c:v>
                </c:pt>
                <c:pt idx="1">
                  <c:v>42</c:v>
                </c:pt>
                <c:pt idx="2">
                  <c:v>34</c:v>
                </c:pt>
                <c:pt idx="3">
                  <c:v>28</c:v>
                </c:pt>
                <c:pt idx="4">
                  <c:v>24</c:v>
                </c:pt>
                <c:pt idx="5">
                  <c:v>21</c:v>
                </c:pt>
                <c:pt idx="6">
                  <c:v>19</c:v>
                </c:pt>
              </c:numCache>
            </c:numRef>
          </c:y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35271040"/>
        <c:axId val="35274112"/>
      </c:scatterChart>
      <c:valAx>
        <c:axId val="352710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Jazz Club Visits</a:t>
                </a:r>
              </a:p>
            </c:rich>
          </c:tx>
          <c:layout>
            <c:manualLayout>
              <c:xMode val="edge"/>
              <c:yMode val="edge"/>
              <c:x val="0.39613526570048341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5274112"/>
        <c:crosses val="autoZero"/>
        <c:crossBetween val="midCat"/>
        <c:majorUnit val="1"/>
      </c:valAx>
      <c:valAx>
        <c:axId val="35274112"/>
        <c:scaling>
          <c:orientation val="minMax"/>
          <c:max val="8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35271040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295081967213115"/>
          <c:y val="6.8669527896995777E-2"/>
          <c:w val="0.85480093676815061"/>
          <c:h val="0.69098712446351973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spPr>
            <a:ln w="38004">
              <a:solidFill>
                <a:schemeClr val="accent1"/>
              </a:solidFill>
              <a:prstDash val="solid"/>
            </a:ln>
          </c:spPr>
          <c:marker>
            <c:symbol val="none"/>
          </c:marker>
          <c:xVal>
            <c:numRef>
              <c:f>Sheet1!$B$1:$T$1</c:f>
              <c:numCache>
                <c:formatCode>General</c:formatCode>
                <c:ptCount val="19"/>
                <c:pt idx="0">
                  <c:v>2.75</c:v>
                </c:pt>
                <c:pt idx="1">
                  <c:v>3</c:v>
                </c:pt>
                <c:pt idx="2">
                  <c:v>3.25</c:v>
                </c:pt>
                <c:pt idx="3">
                  <c:v>3.5</c:v>
                </c:pt>
                <c:pt idx="4">
                  <c:v>3.75</c:v>
                </c:pt>
                <c:pt idx="5">
                  <c:v>4</c:v>
                </c:pt>
                <c:pt idx="6">
                  <c:v>4.25</c:v>
                </c:pt>
                <c:pt idx="7">
                  <c:v>4.5</c:v>
                </c:pt>
                <c:pt idx="8">
                  <c:v>4.75</c:v>
                </c:pt>
                <c:pt idx="9">
                  <c:v>5</c:v>
                </c:pt>
                <c:pt idx="10">
                  <c:v>5.25</c:v>
                </c:pt>
                <c:pt idx="11">
                  <c:v>5.5</c:v>
                </c:pt>
                <c:pt idx="12">
                  <c:v>5.75</c:v>
                </c:pt>
                <c:pt idx="13">
                  <c:v>6</c:v>
                </c:pt>
                <c:pt idx="14">
                  <c:v>6.25</c:v>
                </c:pt>
                <c:pt idx="15">
                  <c:v>6.5</c:v>
                </c:pt>
                <c:pt idx="16">
                  <c:v>6.75</c:v>
                </c:pt>
                <c:pt idx="17">
                  <c:v>7</c:v>
                </c:pt>
                <c:pt idx="18">
                  <c:v>7.25</c:v>
                </c:pt>
              </c:numCache>
            </c:numRef>
          </c:xVal>
          <c:yVal>
            <c:numRef>
              <c:f>Sheet1!$B$2:$T$2</c:f>
              <c:numCache>
                <c:formatCode>General</c:formatCode>
                <c:ptCount val="19"/>
                <c:pt idx="0">
                  <c:v>44.071031469999994</c:v>
                </c:pt>
                <c:pt idx="1">
                  <c:v>40.000003820000003</c:v>
                </c:pt>
                <c:pt idx="2">
                  <c:v>36.732225100000036</c:v>
                </c:pt>
                <c:pt idx="3">
                  <c:v>34.064268509999998</c:v>
                </c:pt>
                <c:pt idx="4">
                  <c:v>31.854118720000031</c:v>
                </c:pt>
                <c:pt idx="5">
                  <c:v>30.000012669999986</c:v>
                </c:pt>
                <c:pt idx="6">
                  <c:v>28.42736919</c:v>
                </c:pt>
                <c:pt idx="7">
                  <c:v>27.080443160000002</c:v>
                </c:pt>
                <c:pt idx="8">
                  <c:v>25.91684094</c:v>
                </c:pt>
                <c:pt idx="9">
                  <c:v>24.903823620000001</c:v>
                </c:pt>
                <c:pt idx="10">
                  <c:v>24.015759030000002</c:v>
                </c:pt>
                <c:pt idx="11">
                  <c:v>23.232330059999978</c:v>
                </c:pt>
                <c:pt idx="12">
                  <c:v>22.537252110000018</c:v>
                </c:pt>
                <c:pt idx="13">
                  <c:v>21.91733992</c:v>
                </c:pt>
                <c:pt idx="14">
                  <c:v>21.361818720000031</c:v>
                </c:pt>
                <c:pt idx="15">
                  <c:v>20.861808700000026</c:v>
                </c:pt>
                <c:pt idx="16">
                  <c:v>20.409934710000005</c:v>
                </c:pt>
                <c:pt idx="17">
                  <c:v>20.000027129999999</c:v>
                </c:pt>
                <c:pt idx="18">
                  <c:v>19.626890490000026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010240"/>
        <c:axId val="36087296"/>
      </c:scatterChart>
      <c:valAx>
        <c:axId val="380102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795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r>
                  <a:rPr lang="en-US" b="0">
                    <a:solidFill>
                      <a:schemeClr val="tx1"/>
                    </a:solidFill>
                    <a:latin typeface="+mj-lt"/>
                  </a:rPr>
                  <a:t>Quantity</a:t>
                </a:r>
              </a:p>
            </c:rich>
          </c:tx>
          <c:layout>
            <c:manualLayout>
              <c:xMode val="edge"/>
              <c:yMode val="edge"/>
              <c:x val="0.86267851367682857"/>
              <c:y val="0.83815975212086713"/>
            </c:manualLayout>
          </c:layout>
          <c:overlay val="0"/>
          <c:spPr>
            <a:noFill/>
            <a:ln w="2533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6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087296"/>
        <c:crosses val="autoZero"/>
        <c:crossBetween val="midCat"/>
        <c:majorUnit val="1"/>
      </c:valAx>
      <c:valAx>
        <c:axId val="36087296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795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r>
                  <a:rPr lang="en-US" b="0" dirty="0">
                    <a:solidFill>
                      <a:schemeClr val="tx1"/>
                    </a:solidFill>
                    <a:latin typeface="+mj-lt"/>
                  </a:rPr>
                  <a:t>Price of Lift Tickets</a:t>
                </a:r>
              </a:p>
            </c:rich>
          </c:tx>
          <c:layout>
            <c:manualLayout>
              <c:xMode val="edge"/>
              <c:yMode val="edge"/>
              <c:x val="1.2880562060889941E-2"/>
              <c:y val="0.16523605150214618"/>
            </c:manualLayout>
          </c:layout>
          <c:overlay val="0"/>
          <c:spPr>
            <a:noFill/>
            <a:ln w="2533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6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8010240"/>
        <c:crosses val="autoZero"/>
        <c:crossBetween val="midCat"/>
        <c:majorUnit val="10"/>
      </c:valAx>
      <c:spPr>
        <a:noFill/>
        <a:ln w="12668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  <a:scene3d>
      <a:camera prst="orthographicFront"/>
      <a:lightRig rig="threePt" dir="t"/>
    </a:scene3d>
    <a:sp3d>
      <a:bevelT w="190500" h="38100"/>
    </a:sp3d>
  </c:spPr>
  <c:txPr>
    <a:bodyPr/>
    <a:lstStyle/>
    <a:p>
      <a:pPr>
        <a:defRPr sz="1795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23C157-D3C5-4494-A3C3-A1642F72A13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4A0325-4C14-4D1A-AEEA-8ADC21B83E7A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A consumer equilibrium occurs when marginal utility per dollar spent on the last unit of each good is equal</a:t>
          </a:r>
          <a:endParaRPr lang="en-US" dirty="0"/>
        </a:p>
      </dgm:t>
    </dgm:pt>
    <dgm:pt modelId="{F4D61977-72AB-494C-B96F-313BAF76EEC8}" type="parTrans" cxnId="{171FBDBD-1134-4118-8CA4-64421300B1DC}">
      <dgm:prSet/>
      <dgm:spPr/>
      <dgm:t>
        <a:bodyPr/>
        <a:lstStyle/>
        <a:p>
          <a:endParaRPr lang="en-US"/>
        </a:p>
      </dgm:t>
    </dgm:pt>
    <dgm:pt modelId="{EB2EACDC-8425-4690-A5F8-59FB77C34CAE}" type="sibTrans" cxnId="{171FBDBD-1134-4118-8CA4-64421300B1DC}">
      <dgm:prSet/>
      <dgm:spPr/>
      <dgm:t>
        <a:bodyPr/>
        <a:lstStyle/>
        <a:p>
          <a:endParaRPr lang="en-US"/>
        </a:p>
      </dgm:t>
    </dgm:pt>
    <dgm:pt modelId="{17EF140F-CE28-4FE7-AB5F-096989267F2B}" type="pres">
      <dgm:prSet presAssocID="{8023C157-D3C5-4494-A3C3-A1642F72A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113BD5E-D395-4E4F-BBF2-F69826E4FA6C}" type="pres">
      <dgm:prSet presAssocID="{394A0325-4C14-4D1A-AEEA-8ADC21B83E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1FBDBD-1134-4118-8CA4-64421300B1DC}" srcId="{8023C157-D3C5-4494-A3C3-A1642F72A130}" destId="{394A0325-4C14-4D1A-AEEA-8ADC21B83E7A}" srcOrd="0" destOrd="0" parTransId="{F4D61977-72AB-494C-B96F-313BAF76EEC8}" sibTransId="{EB2EACDC-8425-4690-A5F8-59FB77C34CAE}"/>
    <dgm:cxn modelId="{946715A5-1A56-4786-944F-F15413B0899A}" type="presOf" srcId="{394A0325-4C14-4D1A-AEEA-8ADC21B83E7A}" destId="{E113BD5E-D395-4E4F-BBF2-F69826E4FA6C}" srcOrd="0" destOrd="0" presId="urn:microsoft.com/office/officeart/2005/8/layout/vList2"/>
    <dgm:cxn modelId="{16D895D1-AE81-4A16-A217-2598B2523800}" type="presOf" srcId="{8023C157-D3C5-4494-A3C3-A1642F72A130}" destId="{17EF140F-CE28-4FE7-AB5F-096989267F2B}" srcOrd="0" destOrd="0" presId="urn:microsoft.com/office/officeart/2005/8/layout/vList2"/>
    <dgm:cxn modelId="{CE367AD0-8420-4479-8DD0-3472951261C8}" type="presParOf" srcId="{17EF140F-CE28-4FE7-AB5F-096989267F2B}" destId="{E113BD5E-D395-4E4F-BBF2-F69826E4FA6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B0CD73-C11A-4CB3-A357-0F0CC85B432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56DB9F-FA65-4F01-82B8-7A4F0AAA0611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If this equality does not hold, then the consumer can increase TU by making switches</a:t>
          </a:r>
          <a:endParaRPr lang="en-US" dirty="0"/>
        </a:p>
      </dgm:t>
    </dgm:pt>
    <dgm:pt modelId="{6C3BB5DA-08D4-47E7-9272-E990793C1B81}" type="parTrans" cxnId="{FE768297-4BE0-46EC-B042-903CAA6A38EB}">
      <dgm:prSet/>
      <dgm:spPr/>
      <dgm:t>
        <a:bodyPr/>
        <a:lstStyle/>
        <a:p>
          <a:endParaRPr lang="en-US"/>
        </a:p>
      </dgm:t>
    </dgm:pt>
    <dgm:pt modelId="{429F1081-033F-4950-82AA-45925CC73E4A}" type="sibTrans" cxnId="{FE768297-4BE0-46EC-B042-903CAA6A38EB}">
      <dgm:prSet/>
      <dgm:spPr/>
      <dgm:t>
        <a:bodyPr/>
        <a:lstStyle/>
        <a:p>
          <a:endParaRPr lang="en-US"/>
        </a:p>
      </dgm:t>
    </dgm:pt>
    <dgm:pt modelId="{348AACD0-C819-4201-BA51-DA1A7A140255}" type="pres">
      <dgm:prSet presAssocID="{D0B0CD73-C11A-4CB3-A357-0F0CC85B43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67EAF94-496E-4662-AA4A-38D4A17954E2}" type="pres">
      <dgm:prSet presAssocID="{8656DB9F-FA65-4F01-82B8-7A4F0AAA061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FEB0BC-B779-40C3-8DEE-F20E406B2F3F}" type="presOf" srcId="{8656DB9F-FA65-4F01-82B8-7A4F0AAA0611}" destId="{567EAF94-496E-4662-AA4A-38D4A17954E2}" srcOrd="0" destOrd="0" presId="urn:microsoft.com/office/officeart/2005/8/layout/vList2"/>
    <dgm:cxn modelId="{C6A867A4-0F59-4F15-BEBC-2DE1F45BEAC5}" type="presOf" srcId="{D0B0CD73-C11A-4CB3-A357-0F0CC85B4325}" destId="{348AACD0-C819-4201-BA51-DA1A7A140255}" srcOrd="0" destOrd="0" presId="urn:microsoft.com/office/officeart/2005/8/layout/vList2"/>
    <dgm:cxn modelId="{FE768297-4BE0-46EC-B042-903CAA6A38EB}" srcId="{D0B0CD73-C11A-4CB3-A357-0F0CC85B4325}" destId="{8656DB9F-FA65-4F01-82B8-7A4F0AAA0611}" srcOrd="0" destOrd="0" parTransId="{6C3BB5DA-08D4-47E7-9272-E990793C1B81}" sibTransId="{429F1081-033F-4950-82AA-45925CC73E4A}"/>
    <dgm:cxn modelId="{60B075B2-8273-4349-839D-28F25B3F0EDC}" type="presParOf" srcId="{348AACD0-C819-4201-BA51-DA1A7A140255}" destId="{567EAF94-496E-4662-AA4A-38D4A17954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77E6BD-C571-439E-A8A8-05F47E424FB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34DB7E-3AC0-4A88-91D0-5A0B618EEE95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 Law of Demand…</a:t>
          </a:r>
          <a:endParaRPr lang="en-US" dirty="0"/>
        </a:p>
      </dgm:t>
    </dgm:pt>
    <dgm:pt modelId="{B63F04AB-845F-4878-871E-7C37182CFD02}" type="parTrans" cxnId="{A3FFB462-558C-492F-9D36-20902A403E37}">
      <dgm:prSet/>
      <dgm:spPr/>
      <dgm:t>
        <a:bodyPr/>
        <a:lstStyle/>
        <a:p>
          <a:endParaRPr lang="en-US"/>
        </a:p>
      </dgm:t>
    </dgm:pt>
    <dgm:pt modelId="{831C3CA5-6FDA-4A9A-B698-E5D31CCC8AF1}" type="sibTrans" cxnId="{A3FFB462-558C-492F-9D36-20902A403E37}">
      <dgm:prSet/>
      <dgm:spPr/>
      <dgm:t>
        <a:bodyPr/>
        <a:lstStyle/>
        <a:p>
          <a:endParaRPr lang="en-US"/>
        </a:p>
      </dgm:t>
    </dgm:pt>
    <dgm:pt modelId="{AF523DCC-F7D5-46F2-92EC-690E592BC878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Other things equal, the more of a good demanded, the lower its price</a:t>
          </a:r>
          <a:endParaRPr lang="en-US" dirty="0"/>
        </a:p>
      </dgm:t>
    </dgm:pt>
    <dgm:pt modelId="{9D59B12A-D763-422C-9A32-2D76220CE2D3}" type="parTrans" cxnId="{6DDE8947-1B32-4F6E-ABE0-C127B052FFD9}">
      <dgm:prSet/>
      <dgm:spPr/>
      <dgm:t>
        <a:bodyPr/>
        <a:lstStyle/>
        <a:p>
          <a:endParaRPr lang="en-US"/>
        </a:p>
      </dgm:t>
    </dgm:pt>
    <dgm:pt modelId="{7DF4F23E-3F8A-477E-879E-8988FB62108B}" type="sibTrans" cxnId="{6DDE8947-1B32-4F6E-ABE0-C127B052FFD9}">
      <dgm:prSet/>
      <dgm:spPr/>
      <dgm:t>
        <a:bodyPr/>
        <a:lstStyle/>
        <a:p>
          <a:endParaRPr lang="en-US"/>
        </a:p>
      </dgm:t>
    </dgm:pt>
    <dgm:pt modelId="{E7D6D994-8215-49CE-8EE9-E3DF35BA6480}" type="pres">
      <dgm:prSet presAssocID="{1F77E6BD-C571-439E-A8A8-05F47E424F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6377D9-0234-4EFF-9EF1-02AD268D56A4}" type="pres">
      <dgm:prSet presAssocID="{C434DB7E-3AC0-4A88-91D0-5A0B618EEE9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3C2C7-3547-49DC-8D35-469C0B00BEE5}" type="pres">
      <dgm:prSet presAssocID="{831C3CA5-6FDA-4A9A-B698-E5D31CCC8AF1}" presName="spacer" presStyleCnt="0"/>
      <dgm:spPr/>
    </dgm:pt>
    <dgm:pt modelId="{7874D9C1-1590-4B23-974A-CD7DB9EEEC56}" type="pres">
      <dgm:prSet presAssocID="{AF523DCC-F7D5-46F2-92EC-690E592BC87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FB462-558C-492F-9D36-20902A403E37}" srcId="{1F77E6BD-C571-439E-A8A8-05F47E424FB7}" destId="{C434DB7E-3AC0-4A88-91D0-5A0B618EEE95}" srcOrd="0" destOrd="0" parTransId="{B63F04AB-845F-4878-871E-7C37182CFD02}" sibTransId="{831C3CA5-6FDA-4A9A-B698-E5D31CCC8AF1}"/>
    <dgm:cxn modelId="{A92BDA0F-79A0-42B6-9B6B-E7B59D54C826}" type="presOf" srcId="{C434DB7E-3AC0-4A88-91D0-5A0B618EEE95}" destId="{886377D9-0234-4EFF-9EF1-02AD268D56A4}" srcOrd="0" destOrd="0" presId="urn:microsoft.com/office/officeart/2005/8/layout/vList2"/>
    <dgm:cxn modelId="{51BD4C4F-DE17-437A-8431-BDACD701E992}" type="presOf" srcId="{AF523DCC-F7D5-46F2-92EC-690E592BC878}" destId="{7874D9C1-1590-4B23-974A-CD7DB9EEEC56}" srcOrd="0" destOrd="0" presId="urn:microsoft.com/office/officeart/2005/8/layout/vList2"/>
    <dgm:cxn modelId="{C84469C6-0DF8-49A6-B409-24230A66469B}" type="presOf" srcId="{1F77E6BD-C571-439E-A8A8-05F47E424FB7}" destId="{E7D6D994-8215-49CE-8EE9-E3DF35BA6480}" srcOrd="0" destOrd="0" presId="urn:microsoft.com/office/officeart/2005/8/layout/vList2"/>
    <dgm:cxn modelId="{6DDE8947-1B32-4F6E-ABE0-C127B052FFD9}" srcId="{1F77E6BD-C571-439E-A8A8-05F47E424FB7}" destId="{AF523DCC-F7D5-46F2-92EC-690E592BC878}" srcOrd="1" destOrd="0" parTransId="{9D59B12A-D763-422C-9A32-2D76220CE2D3}" sibTransId="{7DF4F23E-3F8A-477E-879E-8988FB62108B}"/>
    <dgm:cxn modelId="{CAE12452-06B5-4492-B939-D4302DECF56D}" type="presParOf" srcId="{E7D6D994-8215-49CE-8EE9-E3DF35BA6480}" destId="{886377D9-0234-4EFF-9EF1-02AD268D56A4}" srcOrd="0" destOrd="0" presId="urn:microsoft.com/office/officeart/2005/8/layout/vList2"/>
    <dgm:cxn modelId="{9B16A56E-31ED-40B5-9803-DFACAD155D30}" type="presParOf" srcId="{E7D6D994-8215-49CE-8EE9-E3DF35BA6480}" destId="{70B3C2C7-3547-49DC-8D35-469C0B00BEE5}" srcOrd="1" destOrd="0" presId="urn:microsoft.com/office/officeart/2005/8/layout/vList2"/>
    <dgm:cxn modelId="{6AA25BA2-A612-46D5-B4EA-09369D789404}" type="presParOf" srcId="{E7D6D994-8215-49CE-8EE9-E3DF35BA6480}" destId="{7874D9C1-1590-4B23-974A-CD7DB9EEEC56}" srcOrd="2" destOrd="0" presId="urn:microsoft.com/office/officeart/2005/8/layout/vList2"/>
  </dgm:cxnLst>
  <dgm:bg>
    <a:solidFill>
      <a:schemeClr val="accent4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18AE2C-DB76-40E2-AB47-5A926F26AE8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19B08E-7DE7-414C-8DA9-5A9189B03249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Points like L are preferred to R, since more of </a:t>
          </a:r>
          <a:r>
            <a:rPr lang="en-US" sz="1800" u="sng" dirty="0" smtClean="0"/>
            <a:t>each</a:t>
          </a:r>
          <a:r>
            <a:rPr lang="en-US" sz="1800" dirty="0" smtClean="0"/>
            <a:t> good is consumed at L</a:t>
          </a:r>
        </a:p>
        <a:p>
          <a:pPr rtl="0"/>
          <a:r>
            <a:rPr lang="en-US" sz="1800" dirty="0" smtClean="0"/>
            <a:t>But points such as W and T are  difficult to compare without  a knowledge of tastes</a:t>
          </a:r>
          <a:endParaRPr lang="en-US" sz="1800" dirty="0"/>
        </a:p>
      </dgm:t>
    </dgm:pt>
    <dgm:pt modelId="{E0FDA0B3-D53D-4E9B-8D93-4C890040E8FF}" type="parTrans" cxnId="{A0FE617C-B879-4933-A054-26DF4966A276}">
      <dgm:prSet/>
      <dgm:spPr/>
      <dgm:t>
        <a:bodyPr/>
        <a:lstStyle/>
        <a:p>
          <a:endParaRPr lang="en-US" sz="1800"/>
        </a:p>
      </dgm:t>
    </dgm:pt>
    <dgm:pt modelId="{787B7690-60EF-4F0A-85CD-10E28C7561CC}" type="sibTrans" cxnId="{A0FE617C-B879-4933-A054-26DF4966A276}">
      <dgm:prSet/>
      <dgm:spPr/>
      <dgm:t>
        <a:bodyPr/>
        <a:lstStyle/>
        <a:p>
          <a:endParaRPr lang="en-US" sz="1800"/>
        </a:p>
      </dgm:t>
    </dgm:pt>
    <dgm:pt modelId="{034B337C-510E-4500-8330-5A028909D8D6}" type="pres">
      <dgm:prSet presAssocID="{4A18AE2C-DB76-40E2-AB47-5A926F26AE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236B0A-E113-4847-99F2-6D32846B5D58}" type="pres">
      <dgm:prSet presAssocID="{A019B08E-7DE7-414C-8DA9-5A9189B032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730850-EDF3-4500-B7AC-5408C94CA474}" type="presOf" srcId="{A019B08E-7DE7-414C-8DA9-5A9189B03249}" destId="{83236B0A-E113-4847-99F2-6D32846B5D58}" srcOrd="0" destOrd="0" presId="urn:microsoft.com/office/officeart/2005/8/layout/vList2"/>
    <dgm:cxn modelId="{672A2BCC-AE0D-460A-9EAF-4656CBD12DF3}" type="presOf" srcId="{4A18AE2C-DB76-40E2-AB47-5A926F26AE8F}" destId="{034B337C-510E-4500-8330-5A028909D8D6}" srcOrd="0" destOrd="0" presId="urn:microsoft.com/office/officeart/2005/8/layout/vList2"/>
    <dgm:cxn modelId="{A0FE617C-B879-4933-A054-26DF4966A276}" srcId="{4A18AE2C-DB76-40E2-AB47-5A926F26AE8F}" destId="{A019B08E-7DE7-414C-8DA9-5A9189B03249}" srcOrd="0" destOrd="0" parTransId="{E0FDA0B3-D53D-4E9B-8D93-4C890040E8FF}" sibTransId="{787B7690-60EF-4F0A-85CD-10E28C7561CC}"/>
    <dgm:cxn modelId="{DE3BF59C-F30D-4397-BCAF-1EC9849A8528}" type="presParOf" srcId="{034B337C-510E-4500-8330-5A028909D8D6}" destId="{83236B0A-E113-4847-99F2-6D32846B5D5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C7137F-DE72-456A-A92A-27C2B1BF73E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E64EC3C-FEBF-4816-BE08-2C42CC65E530}">
      <dgm:prSet/>
      <dgm:spPr>
        <a:solidFill>
          <a:schemeClr val="accent4">
            <a:lumMod val="60000"/>
            <a:lumOff val="4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CA" dirty="0" smtClean="0"/>
            <a:t>Declining MRS:</a:t>
          </a:r>
          <a:endParaRPr lang="en-US" dirty="0"/>
        </a:p>
      </dgm:t>
    </dgm:pt>
    <dgm:pt modelId="{5C35C9EA-5204-4C95-A49D-064BFDB98FA4}" type="parTrans" cxnId="{865573C5-B292-4E4E-93CF-C11EED401499}">
      <dgm:prSet/>
      <dgm:spPr/>
      <dgm:t>
        <a:bodyPr/>
        <a:lstStyle/>
        <a:p>
          <a:endParaRPr lang="en-US"/>
        </a:p>
      </dgm:t>
    </dgm:pt>
    <dgm:pt modelId="{DBA66E45-1C90-4192-8563-D63121F5FF1C}" type="sibTrans" cxnId="{865573C5-B292-4E4E-93CF-C11EED401499}">
      <dgm:prSet/>
      <dgm:spPr/>
      <dgm:t>
        <a:bodyPr/>
        <a:lstStyle/>
        <a:p>
          <a:endParaRPr lang="en-US"/>
        </a:p>
      </dgm:t>
    </dgm:pt>
    <dgm:pt modelId="{1FC136EC-99D2-4448-9792-DBCDB1B56CA7}">
      <dgm:prSet/>
      <dgm:spPr>
        <a:solidFill>
          <a:schemeClr val="accent4">
            <a:lumMod val="60000"/>
            <a:lumOff val="4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CA" dirty="0" smtClean="0"/>
            <a:t>Although CR = FH, CM &gt; FN</a:t>
          </a:r>
          <a:endParaRPr lang="en-US" dirty="0"/>
        </a:p>
      </dgm:t>
    </dgm:pt>
    <dgm:pt modelId="{758D8550-1933-4470-9B8D-0A81C5DC44F1}" type="parTrans" cxnId="{BA563B52-B4AD-432D-8132-BD0D03F97BCB}">
      <dgm:prSet/>
      <dgm:spPr/>
      <dgm:t>
        <a:bodyPr/>
        <a:lstStyle/>
        <a:p>
          <a:endParaRPr lang="en-US"/>
        </a:p>
      </dgm:t>
    </dgm:pt>
    <dgm:pt modelId="{7A931787-9706-420C-91EA-584181EFDAFF}" type="sibTrans" cxnId="{BA563B52-B4AD-432D-8132-BD0D03F97BCB}">
      <dgm:prSet/>
      <dgm:spPr/>
      <dgm:t>
        <a:bodyPr/>
        <a:lstStyle/>
        <a:p>
          <a:endParaRPr lang="en-US"/>
        </a:p>
      </dgm:t>
    </dgm:pt>
    <dgm:pt modelId="{F00D068C-0F5E-4844-AA07-5110C457FA24}" type="pres">
      <dgm:prSet presAssocID="{09C7137F-DE72-456A-A92A-27C2B1BF73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EA4561-2947-4C22-A1C9-E8904AC76F04}" type="pres">
      <dgm:prSet presAssocID="{5E64EC3C-FEBF-4816-BE08-2C42CC65E53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C5ECBA-B0A8-417A-AF03-781BD3CDF805}" type="pres">
      <dgm:prSet presAssocID="{DBA66E45-1C90-4192-8563-D63121F5FF1C}" presName="spacer" presStyleCnt="0"/>
      <dgm:spPr/>
    </dgm:pt>
    <dgm:pt modelId="{28E62E53-85EE-4861-9960-6B7E80FD2908}" type="pres">
      <dgm:prSet presAssocID="{1FC136EC-99D2-4448-9792-DBCDB1B56CA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2E39BA-8A42-4251-AEB1-F304063701EF}" type="presOf" srcId="{1FC136EC-99D2-4448-9792-DBCDB1B56CA7}" destId="{28E62E53-85EE-4861-9960-6B7E80FD2908}" srcOrd="0" destOrd="0" presId="urn:microsoft.com/office/officeart/2005/8/layout/vList2"/>
    <dgm:cxn modelId="{865573C5-B292-4E4E-93CF-C11EED401499}" srcId="{09C7137F-DE72-456A-A92A-27C2B1BF73EE}" destId="{5E64EC3C-FEBF-4816-BE08-2C42CC65E530}" srcOrd="0" destOrd="0" parTransId="{5C35C9EA-5204-4C95-A49D-064BFDB98FA4}" sibTransId="{DBA66E45-1C90-4192-8563-D63121F5FF1C}"/>
    <dgm:cxn modelId="{10A9626F-0318-4925-AC86-9D9B2331B222}" type="presOf" srcId="{09C7137F-DE72-456A-A92A-27C2B1BF73EE}" destId="{F00D068C-0F5E-4844-AA07-5110C457FA24}" srcOrd="0" destOrd="0" presId="urn:microsoft.com/office/officeart/2005/8/layout/vList2"/>
    <dgm:cxn modelId="{BA563B52-B4AD-432D-8132-BD0D03F97BCB}" srcId="{09C7137F-DE72-456A-A92A-27C2B1BF73EE}" destId="{1FC136EC-99D2-4448-9792-DBCDB1B56CA7}" srcOrd="1" destOrd="0" parTransId="{758D8550-1933-4470-9B8D-0A81C5DC44F1}" sibTransId="{7A931787-9706-420C-91EA-584181EFDAFF}"/>
    <dgm:cxn modelId="{CFE38675-542D-4265-B0BA-CCCF25484918}" type="presOf" srcId="{5E64EC3C-FEBF-4816-BE08-2C42CC65E530}" destId="{74EA4561-2947-4C22-A1C9-E8904AC76F04}" srcOrd="0" destOrd="0" presId="urn:microsoft.com/office/officeart/2005/8/layout/vList2"/>
    <dgm:cxn modelId="{1C76742A-A5B7-41B8-852D-B3469689BCE7}" type="presParOf" srcId="{F00D068C-0F5E-4844-AA07-5110C457FA24}" destId="{74EA4561-2947-4C22-A1C9-E8904AC76F04}" srcOrd="0" destOrd="0" presId="urn:microsoft.com/office/officeart/2005/8/layout/vList2"/>
    <dgm:cxn modelId="{19A00A1E-0907-4123-B9A7-74A6F05D0B30}" type="presParOf" srcId="{F00D068C-0F5E-4844-AA07-5110C457FA24}" destId="{69C5ECBA-B0A8-417A-AF03-781BD3CDF805}" srcOrd="1" destOrd="0" presId="urn:microsoft.com/office/officeart/2005/8/layout/vList2"/>
    <dgm:cxn modelId="{8CD1BE02-5D0D-42C6-B5EA-7C9B50004843}" type="presParOf" srcId="{F00D068C-0F5E-4844-AA07-5110C457FA24}" destId="{28E62E53-85EE-4861-9960-6B7E80FD290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206D8B-3144-4010-8C79-35A63B5B554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2DCDA9-E3E2-420D-B2AB-1ACEA8FD7865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600" dirty="0" smtClean="0"/>
            <a:t>The budget constraint shifts from I</a:t>
          </a:r>
          <a:r>
            <a:rPr lang="en-CA" sz="1600" baseline="-25000" dirty="0" smtClean="0"/>
            <a:t>0</a:t>
          </a:r>
          <a:r>
            <a:rPr lang="en-CA" sz="1600" dirty="0" smtClean="0"/>
            <a:t> to I</a:t>
          </a:r>
          <a:r>
            <a:rPr lang="en-CA" sz="1600" baseline="-25000" dirty="0" smtClean="0"/>
            <a:t>1</a:t>
          </a:r>
          <a:r>
            <a:rPr lang="en-CA" sz="1600" dirty="0" smtClean="0"/>
            <a:t> as income rises</a:t>
          </a:r>
          <a:endParaRPr lang="en-US" sz="1600" dirty="0"/>
        </a:p>
      </dgm:t>
    </dgm:pt>
    <dgm:pt modelId="{5B3D513B-A0E7-422F-BCB9-3035C48EBA73}" type="parTrans" cxnId="{B8638668-EA50-4B57-B129-7861FC961D01}">
      <dgm:prSet/>
      <dgm:spPr/>
      <dgm:t>
        <a:bodyPr/>
        <a:lstStyle/>
        <a:p>
          <a:endParaRPr lang="en-US"/>
        </a:p>
      </dgm:t>
    </dgm:pt>
    <dgm:pt modelId="{1DEA555D-68CF-4827-AFD1-FDFDD84F81BB}" type="sibTrans" cxnId="{B8638668-EA50-4B57-B129-7861FC961D01}">
      <dgm:prSet/>
      <dgm:spPr/>
      <dgm:t>
        <a:bodyPr/>
        <a:lstStyle/>
        <a:p>
          <a:endParaRPr lang="en-US"/>
        </a:p>
      </dgm:t>
    </dgm:pt>
    <dgm:pt modelId="{27A53A12-DFC6-4353-90CD-24B3646690A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600" dirty="0" smtClean="0"/>
            <a:t>A higher level of utility, U</a:t>
          </a:r>
          <a:r>
            <a:rPr lang="en-CA" sz="1600" baseline="-25000" dirty="0" smtClean="0"/>
            <a:t>4</a:t>
          </a:r>
          <a:r>
            <a:rPr lang="en-CA" sz="1600" dirty="0" smtClean="0"/>
            <a:t>, is now attainable—more jazz and  snowboarding are consumed here, implying both are ‘normal’ goods</a:t>
          </a:r>
          <a:r>
            <a:rPr lang="en-CA" sz="1400" dirty="0" smtClean="0"/>
            <a:t>.</a:t>
          </a:r>
          <a:endParaRPr lang="en-US" sz="1400" dirty="0"/>
        </a:p>
      </dgm:t>
    </dgm:pt>
    <dgm:pt modelId="{B169D5BF-FB63-4756-ACF9-61E43C6BFE9A}" type="parTrans" cxnId="{9A7C01E3-B1D6-49D8-A234-1F6553C59CCC}">
      <dgm:prSet/>
      <dgm:spPr/>
      <dgm:t>
        <a:bodyPr/>
        <a:lstStyle/>
        <a:p>
          <a:endParaRPr lang="en-US"/>
        </a:p>
      </dgm:t>
    </dgm:pt>
    <dgm:pt modelId="{FD38E64A-5552-494C-B06E-2FFD091B38C6}" type="sibTrans" cxnId="{9A7C01E3-B1D6-49D8-A234-1F6553C59CCC}">
      <dgm:prSet/>
      <dgm:spPr/>
      <dgm:t>
        <a:bodyPr/>
        <a:lstStyle/>
        <a:p>
          <a:endParaRPr lang="en-US"/>
        </a:p>
      </dgm:t>
    </dgm:pt>
    <dgm:pt modelId="{28581466-1595-44F8-AC61-CA7FC73AB0A9}" type="pres">
      <dgm:prSet presAssocID="{CE206D8B-3144-4010-8C79-35A63B5B55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033AB6-EFFD-4FB6-8A4D-2585A4B0C996}" type="pres">
      <dgm:prSet presAssocID="{1F2DCDA9-E3E2-420D-B2AB-1ACEA8FD7865}" presName="parentText" presStyleLbl="node1" presStyleIdx="0" presStyleCnt="2" custScaleY="77423" custLinFactY="-1361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1CC675-9D76-4C2D-879B-C6B99EB4B46A}" type="pres">
      <dgm:prSet presAssocID="{1DEA555D-68CF-4827-AFD1-FDFDD84F81BB}" presName="spacer" presStyleCnt="0"/>
      <dgm:spPr/>
    </dgm:pt>
    <dgm:pt modelId="{C4994CFE-0509-47BA-897D-7EE10D01DE52}" type="pres">
      <dgm:prSet presAssocID="{27A53A12-DFC6-4353-90CD-24B3646690A4}" presName="parentText" presStyleLbl="node1" presStyleIdx="1" presStyleCnt="2" custScaleY="11883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638668-EA50-4B57-B129-7861FC961D01}" srcId="{CE206D8B-3144-4010-8C79-35A63B5B554D}" destId="{1F2DCDA9-E3E2-420D-B2AB-1ACEA8FD7865}" srcOrd="0" destOrd="0" parTransId="{5B3D513B-A0E7-422F-BCB9-3035C48EBA73}" sibTransId="{1DEA555D-68CF-4827-AFD1-FDFDD84F81BB}"/>
    <dgm:cxn modelId="{884E74DA-0193-454B-A737-79D4B84FDE99}" type="presOf" srcId="{27A53A12-DFC6-4353-90CD-24B3646690A4}" destId="{C4994CFE-0509-47BA-897D-7EE10D01DE52}" srcOrd="0" destOrd="0" presId="urn:microsoft.com/office/officeart/2005/8/layout/vList2"/>
    <dgm:cxn modelId="{C8B46637-8E99-427B-8487-EF1E375C042A}" type="presOf" srcId="{1F2DCDA9-E3E2-420D-B2AB-1ACEA8FD7865}" destId="{B2033AB6-EFFD-4FB6-8A4D-2585A4B0C996}" srcOrd="0" destOrd="0" presId="urn:microsoft.com/office/officeart/2005/8/layout/vList2"/>
    <dgm:cxn modelId="{9A7C01E3-B1D6-49D8-A234-1F6553C59CCC}" srcId="{CE206D8B-3144-4010-8C79-35A63B5B554D}" destId="{27A53A12-DFC6-4353-90CD-24B3646690A4}" srcOrd="1" destOrd="0" parTransId="{B169D5BF-FB63-4756-ACF9-61E43C6BFE9A}" sibTransId="{FD38E64A-5552-494C-B06E-2FFD091B38C6}"/>
    <dgm:cxn modelId="{E0B207A5-10BE-4C1F-9CD1-7FF632D4A8D8}" type="presOf" srcId="{CE206D8B-3144-4010-8C79-35A63B5B554D}" destId="{28581466-1595-44F8-AC61-CA7FC73AB0A9}" srcOrd="0" destOrd="0" presId="urn:microsoft.com/office/officeart/2005/8/layout/vList2"/>
    <dgm:cxn modelId="{1FE1F493-DD3E-4517-9610-F4F8A4EBFDE1}" type="presParOf" srcId="{28581466-1595-44F8-AC61-CA7FC73AB0A9}" destId="{B2033AB6-EFFD-4FB6-8A4D-2585A4B0C996}" srcOrd="0" destOrd="0" presId="urn:microsoft.com/office/officeart/2005/8/layout/vList2"/>
    <dgm:cxn modelId="{7FF15AB2-A7F6-4826-B00D-8A7B9E2ECCB3}" type="presParOf" srcId="{28581466-1595-44F8-AC61-CA7FC73AB0A9}" destId="{221CC675-9D76-4C2D-879B-C6B99EB4B46A}" srcOrd="1" destOrd="0" presId="urn:microsoft.com/office/officeart/2005/8/layout/vList2"/>
    <dgm:cxn modelId="{EA73CFAF-3F10-4F94-9174-B172E7F1E89C}" type="presParOf" srcId="{28581466-1595-44F8-AC61-CA7FC73AB0A9}" destId="{C4994CFE-0509-47BA-897D-7EE10D01DE5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2DE5CC-13E0-412D-A765-D5E7FC0EF66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E9168C-337E-4F56-B8CB-9E1A54C7D555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The budget constraint rotates from I</a:t>
          </a:r>
          <a:r>
            <a:rPr lang="en-CA" sz="1800" baseline="-25000" dirty="0" smtClean="0"/>
            <a:t>0</a:t>
          </a:r>
          <a:r>
            <a:rPr lang="en-CA" sz="1800" dirty="0" smtClean="0"/>
            <a:t> to I</a:t>
          </a:r>
          <a:r>
            <a:rPr lang="en-CA" sz="1800" baseline="-25000" dirty="0" smtClean="0"/>
            <a:t>2</a:t>
          </a:r>
          <a:r>
            <a:rPr lang="en-CA" sz="1800" dirty="0" smtClean="0"/>
            <a:t> as the price of Jazz tickets rises.</a:t>
          </a:r>
          <a:endParaRPr lang="en-US" sz="1800" dirty="0"/>
        </a:p>
      </dgm:t>
    </dgm:pt>
    <dgm:pt modelId="{B5CA30C7-9317-4BF6-B921-8713DBCEF904}" type="parTrans" cxnId="{6F099452-37B7-4AA3-9276-4089D5AA6F85}">
      <dgm:prSet/>
      <dgm:spPr/>
      <dgm:t>
        <a:bodyPr/>
        <a:lstStyle/>
        <a:p>
          <a:endParaRPr lang="en-US" sz="1800"/>
        </a:p>
      </dgm:t>
    </dgm:pt>
    <dgm:pt modelId="{35FC1305-2CE1-4816-B14F-D90F532A56D6}" type="sibTrans" cxnId="{6F099452-37B7-4AA3-9276-4089D5AA6F85}">
      <dgm:prSet/>
      <dgm:spPr/>
      <dgm:t>
        <a:bodyPr/>
        <a:lstStyle/>
        <a:p>
          <a:endParaRPr lang="en-US" sz="1800"/>
        </a:p>
      </dgm:t>
    </dgm:pt>
    <dgm:pt modelId="{86567330-62F4-4317-AF57-55A0EC3B425D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A lower level of utility, U</a:t>
          </a:r>
          <a:r>
            <a:rPr lang="en-CA" sz="1800" baseline="-25000" dirty="0" smtClean="0"/>
            <a:t>2</a:t>
          </a:r>
          <a:r>
            <a:rPr lang="en-CA" sz="1800" dirty="0" smtClean="0"/>
            <a:t>, is now attainable. Less Jazz and more snowboarding will be consumed.</a:t>
          </a:r>
          <a:endParaRPr lang="en-US" sz="1800" dirty="0"/>
        </a:p>
      </dgm:t>
    </dgm:pt>
    <dgm:pt modelId="{3EA1E66B-A3DA-45F6-A8B9-2B2F133ED27C}" type="parTrans" cxnId="{F3552C84-2A89-4A65-9311-900A2F718C3A}">
      <dgm:prSet/>
      <dgm:spPr/>
      <dgm:t>
        <a:bodyPr/>
        <a:lstStyle/>
        <a:p>
          <a:endParaRPr lang="en-US" sz="1800"/>
        </a:p>
      </dgm:t>
    </dgm:pt>
    <dgm:pt modelId="{2D1D3029-447D-4DFB-A00E-472ECA036561}" type="sibTrans" cxnId="{F3552C84-2A89-4A65-9311-900A2F718C3A}">
      <dgm:prSet/>
      <dgm:spPr/>
      <dgm:t>
        <a:bodyPr/>
        <a:lstStyle/>
        <a:p>
          <a:endParaRPr lang="en-US" sz="1800"/>
        </a:p>
      </dgm:t>
    </dgm:pt>
    <dgm:pt modelId="{534C2C09-391D-41D9-8678-72A3859191BD}" type="pres">
      <dgm:prSet presAssocID="{642DE5CC-13E0-412D-A765-D5E7FC0EF6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69AA1A-FB13-4320-919E-968F0C7C8765}" type="pres">
      <dgm:prSet presAssocID="{83E9168C-337E-4F56-B8CB-9E1A54C7D55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17FF7-6383-4006-B2E4-7437E400498E}" type="pres">
      <dgm:prSet presAssocID="{35FC1305-2CE1-4816-B14F-D90F532A56D6}" presName="spacer" presStyleCnt="0"/>
      <dgm:spPr/>
    </dgm:pt>
    <dgm:pt modelId="{7E0963A7-4B7D-4636-BDA4-3EE7DDEEFEA2}" type="pres">
      <dgm:prSet presAssocID="{86567330-62F4-4317-AF57-55A0EC3B425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552C84-2A89-4A65-9311-900A2F718C3A}" srcId="{642DE5CC-13E0-412D-A765-D5E7FC0EF669}" destId="{86567330-62F4-4317-AF57-55A0EC3B425D}" srcOrd="1" destOrd="0" parTransId="{3EA1E66B-A3DA-45F6-A8B9-2B2F133ED27C}" sibTransId="{2D1D3029-447D-4DFB-A00E-472ECA036561}"/>
    <dgm:cxn modelId="{12C7A4CA-31A7-4776-8ADE-0E36D0C89AB8}" type="presOf" srcId="{642DE5CC-13E0-412D-A765-D5E7FC0EF669}" destId="{534C2C09-391D-41D9-8678-72A3859191BD}" srcOrd="0" destOrd="0" presId="urn:microsoft.com/office/officeart/2005/8/layout/vList2"/>
    <dgm:cxn modelId="{7F1780CD-3EB3-4BCF-91BE-D9869AA34995}" type="presOf" srcId="{83E9168C-337E-4F56-B8CB-9E1A54C7D555}" destId="{3E69AA1A-FB13-4320-919E-968F0C7C8765}" srcOrd="0" destOrd="0" presId="urn:microsoft.com/office/officeart/2005/8/layout/vList2"/>
    <dgm:cxn modelId="{C0EC77EC-48D8-4033-844C-0E73B4F82A62}" type="presOf" srcId="{86567330-62F4-4317-AF57-55A0EC3B425D}" destId="{7E0963A7-4B7D-4636-BDA4-3EE7DDEEFEA2}" srcOrd="0" destOrd="0" presId="urn:microsoft.com/office/officeart/2005/8/layout/vList2"/>
    <dgm:cxn modelId="{6F099452-37B7-4AA3-9276-4089D5AA6F85}" srcId="{642DE5CC-13E0-412D-A765-D5E7FC0EF669}" destId="{83E9168C-337E-4F56-B8CB-9E1A54C7D555}" srcOrd="0" destOrd="0" parTransId="{B5CA30C7-9317-4BF6-B921-8713DBCEF904}" sibTransId="{35FC1305-2CE1-4816-B14F-D90F532A56D6}"/>
    <dgm:cxn modelId="{24BAA418-74F6-452F-A182-753AED0E57F8}" type="presParOf" srcId="{534C2C09-391D-41D9-8678-72A3859191BD}" destId="{3E69AA1A-FB13-4320-919E-968F0C7C8765}" srcOrd="0" destOrd="0" presId="urn:microsoft.com/office/officeart/2005/8/layout/vList2"/>
    <dgm:cxn modelId="{2D298DB5-2165-4591-9180-CB0279651A1E}" type="presParOf" srcId="{534C2C09-391D-41D9-8678-72A3859191BD}" destId="{E6817FF7-6383-4006-B2E4-7437E400498E}" srcOrd="1" destOrd="0" presId="urn:microsoft.com/office/officeart/2005/8/layout/vList2"/>
    <dgm:cxn modelId="{B77A2D5F-F51B-4CFC-BB39-8E5FA1A6A35A}" type="presParOf" srcId="{534C2C09-391D-41D9-8678-72A3859191BD}" destId="{7E0963A7-4B7D-4636-BDA4-3EE7DDEEFEA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EE0CAA3-3DD6-4287-B26E-2C1C9382AF3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158936-24B7-4063-8B16-10DC32E03E3D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A consumer in equilibrium at point </a:t>
          </a:r>
          <a:r>
            <a:rPr lang="en-CA" b="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r>
            <a:rPr lang="en-CA" dirty="0" smtClean="0"/>
            <a:t> purchases more Adidas products than Nike products</a:t>
          </a:r>
          <a:endParaRPr lang="en-US" dirty="0"/>
        </a:p>
      </dgm:t>
    </dgm:pt>
    <dgm:pt modelId="{37D2CE39-1197-4F6B-822A-2321D5CEE913}" type="parTrans" cxnId="{5A293F17-075F-4CE2-9E40-23265941FC37}">
      <dgm:prSet/>
      <dgm:spPr/>
      <dgm:t>
        <a:bodyPr/>
        <a:lstStyle/>
        <a:p>
          <a:endParaRPr lang="en-US"/>
        </a:p>
      </dgm:t>
    </dgm:pt>
    <dgm:pt modelId="{547499F0-43C5-423B-8C8F-4D731CD8C737}" type="sibTrans" cxnId="{5A293F17-075F-4CE2-9E40-23265941FC37}">
      <dgm:prSet/>
      <dgm:spPr/>
      <dgm:t>
        <a:bodyPr/>
        <a:lstStyle/>
        <a:p>
          <a:endParaRPr lang="en-US"/>
        </a:p>
      </dgm:t>
    </dgm:pt>
    <dgm:pt modelId="{525FF5FD-E7C3-40D8-A961-DA8DF649CA3B}" type="pres">
      <dgm:prSet presAssocID="{FEE0CAA3-3DD6-4287-B26E-2C1C9382AF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48117A-40C9-4702-B040-021D5D29A743}" type="pres">
      <dgm:prSet presAssocID="{AF158936-24B7-4063-8B16-10DC32E03E3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293F17-075F-4CE2-9E40-23265941FC37}" srcId="{FEE0CAA3-3DD6-4287-B26E-2C1C9382AF3F}" destId="{AF158936-24B7-4063-8B16-10DC32E03E3D}" srcOrd="0" destOrd="0" parTransId="{37D2CE39-1197-4F6B-822A-2321D5CEE913}" sibTransId="{547499F0-43C5-423B-8C8F-4D731CD8C737}"/>
    <dgm:cxn modelId="{D09A6382-6FC7-4474-AD50-16925255EC71}" type="presOf" srcId="{AF158936-24B7-4063-8B16-10DC32E03E3D}" destId="{AD48117A-40C9-4702-B040-021D5D29A743}" srcOrd="0" destOrd="0" presId="urn:microsoft.com/office/officeart/2005/8/layout/vList2"/>
    <dgm:cxn modelId="{894F2161-58B4-4171-94D1-70FC2F9EEB17}" type="presOf" srcId="{FEE0CAA3-3DD6-4287-B26E-2C1C9382AF3F}" destId="{525FF5FD-E7C3-40D8-A961-DA8DF649CA3B}" srcOrd="0" destOrd="0" presId="urn:microsoft.com/office/officeart/2005/8/layout/vList2"/>
    <dgm:cxn modelId="{409AE9B8-82C3-4F71-A1C1-A5C0F0AC1204}" type="presParOf" srcId="{525FF5FD-E7C3-40D8-A961-DA8DF649CA3B}" destId="{AD48117A-40C9-4702-B040-021D5D29A7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7605AD-0B93-4BC2-9935-B43E8B067A8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BB588C-6910-4031-BDEC-BC0896D140BB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Nike tries to influence consumers to have stronger preferences for Nike products</a:t>
          </a:r>
          <a:endParaRPr lang="en-US" sz="1800" dirty="0"/>
        </a:p>
      </dgm:t>
    </dgm:pt>
    <dgm:pt modelId="{826AF7BE-52F8-4281-9C15-95C3E67099A3}" type="parTrans" cxnId="{0D2DF1CD-4350-4123-9934-DA9AA3F7A152}">
      <dgm:prSet/>
      <dgm:spPr/>
      <dgm:t>
        <a:bodyPr/>
        <a:lstStyle/>
        <a:p>
          <a:endParaRPr lang="en-US" sz="1800"/>
        </a:p>
      </dgm:t>
    </dgm:pt>
    <dgm:pt modelId="{15C9AE1C-7AAD-4FE9-93BE-222A7BB5A4AC}" type="sibTrans" cxnId="{0D2DF1CD-4350-4123-9934-DA9AA3F7A152}">
      <dgm:prSet/>
      <dgm:spPr/>
      <dgm:t>
        <a:bodyPr/>
        <a:lstStyle/>
        <a:p>
          <a:endParaRPr lang="en-US" sz="1800"/>
        </a:p>
      </dgm:t>
    </dgm:pt>
    <dgm:pt modelId="{BC5715F9-BCE8-40BB-ABF9-BBC7FE12BCD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Nike tries to move the consumer’s indifference curve so that an equilibrium such as </a:t>
          </a:r>
          <a:r>
            <a:rPr lang="en-CA" sz="18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</a:t>
          </a:r>
          <a:r>
            <a:rPr lang="en-CA" sz="1800" dirty="0" smtClean="0"/>
            <a:t> is optimum</a:t>
          </a:r>
          <a:endParaRPr lang="en-US" sz="1800" dirty="0"/>
        </a:p>
      </dgm:t>
    </dgm:pt>
    <dgm:pt modelId="{06E680DB-6274-4697-A270-1F22F6AA4D40}" type="parTrans" cxnId="{8FCD8E46-1819-4835-9441-46BBB0E453B7}">
      <dgm:prSet/>
      <dgm:spPr/>
      <dgm:t>
        <a:bodyPr/>
        <a:lstStyle/>
        <a:p>
          <a:endParaRPr lang="en-US" sz="1800"/>
        </a:p>
      </dgm:t>
    </dgm:pt>
    <dgm:pt modelId="{D0B2D587-2A53-4D1B-B89F-5A010C643DD3}" type="sibTrans" cxnId="{8FCD8E46-1819-4835-9441-46BBB0E453B7}">
      <dgm:prSet/>
      <dgm:spPr/>
      <dgm:t>
        <a:bodyPr/>
        <a:lstStyle/>
        <a:p>
          <a:endParaRPr lang="en-US" sz="1800"/>
        </a:p>
      </dgm:t>
    </dgm:pt>
    <dgm:pt modelId="{4E187943-0701-494E-81F5-F082E23E6B39}" type="pres">
      <dgm:prSet presAssocID="{487605AD-0B93-4BC2-9935-B43E8B067A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EE01E7-6338-4588-9F7D-FB8BB94ACAD1}" type="pres">
      <dgm:prSet presAssocID="{74BB588C-6910-4031-BDEC-BC0896D140B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CCE390-03EA-4534-924F-328A880313B5}" type="pres">
      <dgm:prSet presAssocID="{15C9AE1C-7AAD-4FE9-93BE-222A7BB5A4AC}" presName="spacer" presStyleCnt="0"/>
      <dgm:spPr/>
    </dgm:pt>
    <dgm:pt modelId="{AB6886DE-943B-4DAE-A211-188EB99E14D9}" type="pres">
      <dgm:prSet presAssocID="{BC5715F9-BCE8-40BB-ABF9-BBC7FE12BCD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CD8E46-1819-4835-9441-46BBB0E453B7}" srcId="{487605AD-0B93-4BC2-9935-B43E8B067A80}" destId="{BC5715F9-BCE8-40BB-ABF9-BBC7FE12BCD4}" srcOrd="1" destOrd="0" parTransId="{06E680DB-6274-4697-A270-1F22F6AA4D40}" sibTransId="{D0B2D587-2A53-4D1B-B89F-5A010C643DD3}"/>
    <dgm:cxn modelId="{EA3A4552-DA13-4957-B098-C883714806BB}" type="presOf" srcId="{74BB588C-6910-4031-BDEC-BC0896D140BB}" destId="{A8EE01E7-6338-4588-9F7D-FB8BB94ACAD1}" srcOrd="0" destOrd="0" presId="urn:microsoft.com/office/officeart/2005/8/layout/vList2"/>
    <dgm:cxn modelId="{2BCEEF89-02DC-4223-B5DA-0D380A72E37E}" type="presOf" srcId="{BC5715F9-BCE8-40BB-ABF9-BBC7FE12BCD4}" destId="{AB6886DE-943B-4DAE-A211-188EB99E14D9}" srcOrd="0" destOrd="0" presId="urn:microsoft.com/office/officeart/2005/8/layout/vList2"/>
    <dgm:cxn modelId="{9E380E9F-938C-4C95-80CF-2EBB434002D7}" type="presOf" srcId="{487605AD-0B93-4BC2-9935-B43E8B067A80}" destId="{4E187943-0701-494E-81F5-F082E23E6B39}" srcOrd="0" destOrd="0" presId="urn:microsoft.com/office/officeart/2005/8/layout/vList2"/>
    <dgm:cxn modelId="{0D2DF1CD-4350-4123-9934-DA9AA3F7A152}" srcId="{487605AD-0B93-4BC2-9935-B43E8B067A80}" destId="{74BB588C-6910-4031-BDEC-BC0896D140BB}" srcOrd="0" destOrd="0" parTransId="{826AF7BE-52F8-4281-9C15-95C3E67099A3}" sibTransId="{15C9AE1C-7AAD-4FE9-93BE-222A7BB5A4AC}"/>
    <dgm:cxn modelId="{A3F4A478-2947-45C0-B997-C77C051EB8ED}" type="presParOf" srcId="{4E187943-0701-494E-81F5-F082E23E6B39}" destId="{A8EE01E7-6338-4588-9F7D-FB8BB94ACAD1}" srcOrd="0" destOrd="0" presId="urn:microsoft.com/office/officeart/2005/8/layout/vList2"/>
    <dgm:cxn modelId="{D488566B-E7B4-4266-AC8C-0AB2A3FA0680}" type="presParOf" srcId="{4E187943-0701-494E-81F5-F082E23E6B39}" destId="{D6CCE390-03EA-4534-924F-328A880313B5}" srcOrd="1" destOrd="0" presId="urn:microsoft.com/office/officeart/2005/8/layout/vList2"/>
    <dgm:cxn modelId="{BA7DAA5F-543B-45A6-A739-AF43CE3DBD79}" type="presParOf" srcId="{4E187943-0701-494E-81F5-F082E23E6B39}" destId="{AB6886DE-943B-4DAE-A211-188EB99E14D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7478D5-7335-432F-A32D-5C842206585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28F062-17E0-45CF-863F-0BE35EF0839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The increase in income from the government transfer shifts the budget constraint outwards from 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CA" i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r>
            <a:rPr lang="en-CA" dirty="0" smtClean="0"/>
            <a:t> to 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CA" i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CA" dirty="0" smtClean="0"/>
            <a:t>increasing the consumption of daycare </a:t>
          </a:r>
          <a:r>
            <a:rPr lang="en-CA" u="sng" dirty="0" smtClean="0"/>
            <a:t>and</a:t>
          </a:r>
          <a:r>
            <a:rPr lang="en-CA" dirty="0" smtClean="0"/>
            <a:t> other goods</a:t>
          </a:r>
          <a:endParaRPr lang="en-US" dirty="0"/>
        </a:p>
      </dgm:t>
    </dgm:pt>
    <dgm:pt modelId="{8C3C4504-C854-43F5-9B73-0AF636E91BCA}" type="parTrans" cxnId="{24937051-7DA0-4F00-9A38-B59B2A44A5EF}">
      <dgm:prSet/>
      <dgm:spPr/>
      <dgm:t>
        <a:bodyPr/>
        <a:lstStyle/>
        <a:p>
          <a:endParaRPr lang="en-US"/>
        </a:p>
      </dgm:t>
    </dgm:pt>
    <dgm:pt modelId="{268D9091-E0DB-4819-8F03-806FA0573F3E}" type="sibTrans" cxnId="{24937051-7DA0-4F00-9A38-B59B2A44A5EF}">
      <dgm:prSet/>
      <dgm:spPr/>
      <dgm:t>
        <a:bodyPr/>
        <a:lstStyle/>
        <a:p>
          <a:endParaRPr lang="en-US"/>
        </a:p>
      </dgm:t>
    </dgm:pt>
    <dgm:pt modelId="{8CD7E229-CD03-42CF-A6E7-6AFD1284BF8F}" type="pres">
      <dgm:prSet presAssocID="{4A7478D5-7335-432F-A32D-5C84220658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1AB1D5-5BE5-43C5-AED6-10CA74B9F73C}" type="pres">
      <dgm:prSet presAssocID="{A428F062-17E0-45CF-863F-0BE35EF0839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B8494F-EDFC-4C79-9FC9-C97385F15B7E}" type="presOf" srcId="{4A7478D5-7335-432F-A32D-5C8422065856}" destId="{8CD7E229-CD03-42CF-A6E7-6AFD1284BF8F}" srcOrd="0" destOrd="0" presId="urn:microsoft.com/office/officeart/2005/8/layout/vList2"/>
    <dgm:cxn modelId="{5F7AF221-6378-4BE3-A9A3-89F09F8231A0}" type="presOf" srcId="{A428F062-17E0-45CF-863F-0BE35EF0839C}" destId="{CA1AB1D5-5BE5-43C5-AED6-10CA74B9F73C}" srcOrd="0" destOrd="0" presId="urn:microsoft.com/office/officeart/2005/8/layout/vList2"/>
    <dgm:cxn modelId="{24937051-7DA0-4F00-9A38-B59B2A44A5EF}" srcId="{4A7478D5-7335-432F-A32D-5C8422065856}" destId="{A428F062-17E0-45CF-863F-0BE35EF0839C}" srcOrd="0" destOrd="0" parTransId="{8C3C4504-C854-43F5-9B73-0AF636E91BCA}" sibTransId="{268D9091-E0DB-4819-8F03-806FA0573F3E}"/>
    <dgm:cxn modelId="{5CD619FE-0ABA-4ECE-BDFB-9683B15936A5}" type="presParOf" srcId="{8CD7E229-CD03-42CF-A6E7-6AFD1284BF8F}" destId="{CA1AB1D5-5BE5-43C5-AED6-10CA74B9F7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B20EFCA-ED5C-4EC6-B6CC-DA01051F0AC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575334-D9AB-4AE9-A653-6907E84C2457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Subsidizing the targeted good, by lowering its price, changes the budget constraint from I</a:t>
          </a:r>
          <a:r>
            <a:rPr lang="en-CA" baseline="-25000" dirty="0" smtClean="0"/>
            <a:t>1</a:t>
          </a:r>
          <a:r>
            <a:rPr lang="en-CA" dirty="0" smtClean="0"/>
            <a:t> to I</a:t>
          </a:r>
          <a:r>
            <a:rPr lang="en-CA" baseline="-25000" dirty="0" smtClean="0"/>
            <a:t>2</a:t>
          </a:r>
          <a:r>
            <a:rPr lang="en-CA" dirty="0" smtClean="0"/>
            <a:t> </a:t>
          </a:r>
          <a:endParaRPr lang="en-US" dirty="0"/>
        </a:p>
      </dgm:t>
    </dgm:pt>
    <dgm:pt modelId="{48E6580C-6F25-4636-975E-AF8BB730386F}" type="parTrans" cxnId="{21E99C42-7375-4DDC-A60D-368A84974FDE}">
      <dgm:prSet/>
      <dgm:spPr/>
      <dgm:t>
        <a:bodyPr/>
        <a:lstStyle/>
        <a:p>
          <a:endParaRPr lang="en-US"/>
        </a:p>
      </dgm:t>
    </dgm:pt>
    <dgm:pt modelId="{57ACD7B9-07A8-441F-BB01-A65082C73E08}" type="sibTrans" cxnId="{21E99C42-7375-4DDC-A60D-368A84974FDE}">
      <dgm:prSet/>
      <dgm:spPr/>
      <dgm:t>
        <a:bodyPr/>
        <a:lstStyle/>
        <a:p>
          <a:endParaRPr lang="en-US"/>
        </a:p>
      </dgm:t>
    </dgm:pt>
    <dgm:pt modelId="{2A915038-7606-4B26-9F85-8B23477CA22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This induces the consumer to direct expenditure relatively more towards daycare and relatively less towards other goods</a:t>
          </a:r>
          <a:endParaRPr lang="en-US" dirty="0"/>
        </a:p>
      </dgm:t>
    </dgm:pt>
    <dgm:pt modelId="{568B1013-250C-459C-A97E-FDCCC221B4FF}" type="parTrans" cxnId="{DAD49DE7-9E6B-4602-BDEB-17AABEE7F3B8}">
      <dgm:prSet/>
      <dgm:spPr/>
      <dgm:t>
        <a:bodyPr/>
        <a:lstStyle/>
        <a:p>
          <a:endParaRPr lang="en-US"/>
        </a:p>
      </dgm:t>
    </dgm:pt>
    <dgm:pt modelId="{0C119BCA-1005-43B3-AA44-12CD15E18EFB}" type="sibTrans" cxnId="{DAD49DE7-9E6B-4602-BDEB-17AABEE7F3B8}">
      <dgm:prSet/>
      <dgm:spPr/>
      <dgm:t>
        <a:bodyPr/>
        <a:lstStyle/>
        <a:p>
          <a:endParaRPr lang="en-US"/>
        </a:p>
      </dgm:t>
    </dgm:pt>
    <dgm:pt modelId="{9A914AEB-AA4C-4D38-BE35-7D80EF79D9A8}" type="pres">
      <dgm:prSet presAssocID="{EB20EFCA-ED5C-4EC6-B6CC-DA01051F0A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3522B0-ED3F-4D18-9D0C-94FB427BB47A}" type="pres">
      <dgm:prSet presAssocID="{C5575334-D9AB-4AE9-A653-6907E84C245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2B6924-3728-492D-9A20-319574B09A68}" type="pres">
      <dgm:prSet presAssocID="{57ACD7B9-07A8-441F-BB01-A65082C73E08}" presName="spacer" presStyleCnt="0"/>
      <dgm:spPr/>
    </dgm:pt>
    <dgm:pt modelId="{3DE9E88C-6778-4176-8617-1A0240E950DF}" type="pres">
      <dgm:prSet presAssocID="{2A915038-7606-4B26-9F85-8B23477CA22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414227-0026-4989-8A86-139908D94AD8}" type="presOf" srcId="{C5575334-D9AB-4AE9-A653-6907E84C2457}" destId="{6A3522B0-ED3F-4D18-9D0C-94FB427BB47A}" srcOrd="0" destOrd="0" presId="urn:microsoft.com/office/officeart/2005/8/layout/vList2"/>
    <dgm:cxn modelId="{DAD49DE7-9E6B-4602-BDEB-17AABEE7F3B8}" srcId="{EB20EFCA-ED5C-4EC6-B6CC-DA01051F0AC8}" destId="{2A915038-7606-4B26-9F85-8B23477CA229}" srcOrd="1" destOrd="0" parTransId="{568B1013-250C-459C-A97E-FDCCC221B4FF}" sibTransId="{0C119BCA-1005-43B3-AA44-12CD15E18EFB}"/>
    <dgm:cxn modelId="{A203034B-AC02-43B0-86BE-EC915DE533E6}" type="presOf" srcId="{2A915038-7606-4B26-9F85-8B23477CA229}" destId="{3DE9E88C-6778-4176-8617-1A0240E950DF}" srcOrd="0" destOrd="0" presId="urn:microsoft.com/office/officeart/2005/8/layout/vList2"/>
    <dgm:cxn modelId="{62107F9E-0E03-4F0B-A562-BC0279B43F7E}" type="presOf" srcId="{EB20EFCA-ED5C-4EC6-B6CC-DA01051F0AC8}" destId="{9A914AEB-AA4C-4D38-BE35-7D80EF79D9A8}" srcOrd="0" destOrd="0" presId="urn:microsoft.com/office/officeart/2005/8/layout/vList2"/>
    <dgm:cxn modelId="{21E99C42-7375-4DDC-A60D-368A84974FDE}" srcId="{EB20EFCA-ED5C-4EC6-B6CC-DA01051F0AC8}" destId="{C5575334-D9AB-4AE9-A653-6907E84C2457}" srcOrd="0" destOrd="0" parTransId="{48E6580C-6F25-4636-975E-AF8BB730386F}" sibTransId="{57ACD7B9-07A8-441F-BB01-A65082C73E08}"/>
    <dgm:cxn modelId="{D520AFCF-1CDE-4668-A955-8C170A82E3AA}" type="presParOf" srcId="{9A914AEB-AA4C-4D38-BE35-7D80EF79D9A8}" destId="{6A3522B0-ED3F-4D18-9D0C-94FB427BB47A}" srcOrd="0" destOrd="0" presId="urn:microsoft.com/office/officeart/2005/8/layout/vList2"/>
    <dgm:cxn modelId="{33A932F0-9BE4-4A7E-8D9A-C4B703B5BEB9}" type="presParOf" srcId="{9A914AEB-AA4C-4D38-BE35-7D80EF79D9A8}" destId="{AA2B6924-3728-492D-9A20-319574B09A68}" srcOrd="1" destOrd="0" presId="urn:microsoft.com/office/officeart/2005/8/layout/vList2"/>
    <dgm:cxn modelId="{5929E063-3DAD-4B17-AF76-6B0E9138A7F1}" type="presParOf" srcId="{9A914AEB-AA4C-4D38-BE35-7D80EF79D9A8}" destId="{3DE9E88C-6778-4176-8617-1A0240E950D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B20EFCA-ED5C-4EC6-B6CC-DA01051F0AC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575334-D9AB-4AE9-A653-6907E84C2457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Subsidizing the targeted good, by lowering its price, changes the budget constraint from I</a:t>
          </a:r>
          <a:r>
            <a:rPr lang="en-CA" sz="1800" baseline="-25000" dirty="0" smtClean="0"/>
            <a:t>1</a:t>
          </a:r>
          <a:r>
            <a:rPr lang="en-CA" sz="1800" dirty="0" smtClean="0"/>
            <a:t> to I</a:t>
          </a:r>
          <a:r>
            <a:rPr lang="en-CA" sz="1800" baseline="-25000" dirty="0" smtClean="0"/>
            <a:t>2</a:t>
          </a:r>
          <a:r>
            <a:rPr lang="en-CA" sz="1800" dirty="0" smtClean="0"/>
            <a:t> </a:t>
          </a:r>
          <a:endParaRPr lang="en-US" sz="1800" dirty="0"/>
        </a:p>
      </dgm:t>
    </dgm:pt>
    <dgm:pt modelId="{48E6580C-6F25-4636-975E-AF8BB730386F}" type="parTrans" cxnId="{21E99C42-7375-4DDC-A60D-368A84974FDE}">
      <dgm:prSet/>
      <dgm:spPr/>
      <dgm:t>
        <a:bodyPr/>
        <a:lstStyle/>
        <a:p>
          <a:endParaRPr lang="en-US" sz="1800"/>
        </a:p>
      </dgm:t>
    </dgm:pt>
    <dgm:pt modelId="{57ACD7B9-07A8-441F-BB01-A65082C73E08}" type="sibTrans" cxnId="{21E99C42-7375-4DDC-A60D-368A84974FDE}">
      <dgm:prSet/>
      <dgm:spPr/>
      <dgm:t>
        <a:bodyPr/>
        <a:lstStyle/>
        <a:p>
          <a:endParaRPr lang="en-US" sz="1800"/>
        </a:p>
      </dgm:t>
    </dgm:pt>
    <dgm:pt modelId="{9A914AEB-AA4C-4D38-BE35-7D80EF79D9A8}" type="pres">
      <dgm:prSet presAssocID="{EB20EFCA-ED5C-4EC6-B6CC-DA01051F0A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3522B0-ED3F-4D18-9D0C-94FB427BB47A}" type="pres">
      <dgm:prSet presAssocID="{C5575334-D9AB-4AE9-A653-6907E84C245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973A0F-4A48-4491-9887-B2676FEC6258}" type="presOf" srcId="{C5575334-D9AB-4AE9-A653-6907E84C2457}" destId="{6A3522B0-ED3F-4D18-9D0C-94FB427BB47A}" srcOrd="0" destOrd="0" presId="urn:microsoft.com/office/officeart/2005/8/layout/vList2"/>
    <dgm:cxn modelId="{C1D0E592-436C-423C-9868-C9433EFDFC97}" type="presOf" srcId="{EB20EFCA-ED5C-4EC6-B6CC-DA01051F0AC8}" destId="{9A914AEB-AA4C-4D38-BE35-7D80EF79D9A8}" srcOrd="0" destOrd="0" presId="urn:microsoft.com/office/officeart/2005/8/layout/vList2"/>
    <dgm:cxn modelId="{21E99C42-7375-4DDC-A60D-368A84974FDE}" srcId="{EB20EFCA-ED5C-4EC6-B6CC-DA01051F0AC8}" destId="{C5575334-D9AB-4AE9-A653-6907E84C2457}" srcOrd="0" destOrd="0" parTransId="{48E6580C-6F25-4636-975E-AF8BB730386F}" sibTransId="{57ACD7B9-07A8-441F-BB01-A65082C73E08}"/>
    <dgm:cxn modelId="{5186FA6B-885A-459D-953C-3C18D589E58D}" type="presParOf" srcId="{9A914AEB-AA4C-4D38-BE35-7D80EF79D9A8}" destId="{6A3522B0-ED3F-4D18-9D0C-94FB427BB4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13BD5E-D395-4E4F-BBF2-F69826E4FA6C}">
      <dsp:nvSpPr>
        <dsp:cNvPr id="0" name=""/>
        <dsp:cNvSpPr/>
      </dsp:nvSpPr>
      <dsp:spPr>
        <a:xfrm>
          <a:off x="0" y="179219"/>
          <a:ext cx="3312368" cy="18018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 consumer equilibrium occurs when marginal utility per dollar spent on the last unit of each good is equal</a:t>
          </a:r>
          <a:endParaRPr lang="en-US" sz="2200" kern="1200" dirty="0"/>
        </a:p>
      </dsp:txBody>
      <dsp:txXfrm>
        <a:off x="87957" y="267176"/>
        <a:ext cx="3136454" cy="1625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7EAF94-496E-4662-AA4A-38D4A17954E2}">
      <dsp:nvSpPr>
        <dsp:cNvPr id="0" name=""/>
        <dsp:cNvSpPr/>
      </dsp:nvSpPr>
      <dsp:spPr>
        <a:xfrm>
          <a:off x="0" y="20366"/>
          <a:ext cx="3312368" cy="20475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If this equality does not hold, then the consumer can increase TU by making switches</a:t>
          </a:r>
          <a:endParaRPr lang="en-US" sz="2500" kern="1200" dirty="0"/>
        </a:p>
      </dsp:txBody>
      <dsp:txXfrm>
        <a:off x="99951" y="120317"/>
        <a:ext cx="3112466" cy="18475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0.54435</cdr:x>
      <cdr:y>0.26535</cdr:y>
    </cdr:from>
    <cdr:to>
      <cdr:x>0.94399</cdr:x>
      <cdr:y>0.34686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413249" y="1173162"/>
          <a:ext cx="3240038" cy="3603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Initial {P, Q} combination</a:t>
          </a:r>
          <a:endParaRPr lang="en-US" sz="18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CA77B43-1B51-4A20-868A-340E3FF2A8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4403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77B43-1B51-4A20-868A-340E3FF2A84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3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6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oleObject" Target="../embeddings/oleObject1.bin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openxmlformats.org/officeDocument/2006/relationships/image" Target="../media/image5.wmf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0" dirty="0">
                <a:solidFill>
                  <a:srgbClr val="FF7D19"/>
                </a:solidFill>
              </a:rPr>
              <a:t>Chapter 6</a:t>
            </a:r>
            <a:br>
              <a:rPr lang="en-US" sz="4000" b="0" dirty="0">
                <a:solidFill>
                  <a:srgbClr val="FF7D19"/>
                </a:solidFill>
              </a:rPr>
            </a:br>
            <a:r>
              <a:rPr lang="en-US" sz="3600" b="0" dirty="0">
                <a:solidFill>
                  <a:srgbClr val="FF7D19"/>
                </a:solidFill>
              </a:rPr>
              <a:t>Consumer Choice and Demand Decisions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505200"/>
            <a:ext cx="6400800" cy="859904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>
              <a:lnSpc>
                <a:spcPct val="80000"/>
              </a:lnSpc>
            </a:pPr>
            <a:r>
              <a:rPr lang="en-US" sz="200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5194920" cy="9906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Learning Outcomes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600200"/>
            <a:ext cx="8291264" cy="47085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chapter you should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understand..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Rationality and Choice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Consumer choice with measurable utility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/>
              <a:t>Consumer choice with ordinal utility 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Indifference analysis: the budget </a:t>
            </a:r>
            <a:r>
              <a:rPr lang="en-US" sz="2000" dirty="0" smtClean="0"/>
              <a:t>constraint and tastes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Consumer optimization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Applications: </a:t>
            </a:r>
            <a:r>
              <a:rPr lang="en-US" sz="2000" dirty="0"/>
              <a:t>subsidy and income transfer policies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7624" y="62835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C000"/>
                </a:solidFill>
              </a:rPr>
              <a:t>Rational Choice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274687"/>
            <a:ext cx="842493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Individuals have </a:t>
            </a:r>
            <a:r>
              <a:rPr lang="en-CA" sz="2000" dirty="0" smtClean="0">
                <a:solidFill>
                  <a:srgbClr val="3E5D7D"/>
                </a:solidFill>
              </a:rPr>
              <a:t>goals or objectives </a:t>
            </a:r>
            <a:r>
              <a:rPr lang="en-CA" sz="2000" dirty="0" smtClean="0"/>
              <a:t>that they wish to attain</a:t>
            </a:r>
          </a:p>
          <a:p>
            <a:endParaRPr lang="en-CA" sz="9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They </a:t>
            </a:r>
            <a:r>
              <a:rPr lang="en-CA" sz="2000" dirty="0" smtClean="0">
                <a:solidFill>
                  <a:srgbClr val="3E5D7D"/>
                </a:solidFill>
              </a:rPr>
              <a:t>maximize their personal well-being </a:t>
            </a:r>
            <a:r>
              <a:rPr lang="en-CA" sz="2000" dirty="0" smtClean="0"/>
              <a:t>– or the well being of their family, as one goal</a:t>
            </a:r>
          </a:p>
          <a:p>
            <a:endParaRPr lang="en-CA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Self-interest does not preclude </a:t>
            </a:r>
            <a:r>
              <a:rPr lang="en-CA" sz="2000" dirty="0" smtClean="0">
                <a:solidFill>
                  <a:srgbClr val="3E5D7D"/>
                </a:solidFill>
              </a:rPr>
              <a:t>philanthropy;</a:t>
            </a:r>
            <a:r>
              <a:rPr lang="en-CA" sz="2000" dirty="0" smtClean="0"/>
              <a:t> individuals may get satisfaction from giving to others</a:t>
            </a:r>
          </a:p>
          <a:p>
            <a:endParaRPr lang="en-CA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We do not assume that individuals have every single piece of </a:t>
            </a:r>
            <a:r>
              <a:rPr lang="en-CA" sz="2000" dirty="0" smtClean="0">
                <a:solidFill>
                  <a:srgbClr val="3E5D7D"/>
                </a:solidFill>
              </a:rPr>
              <a:t>information</a:t>
            </a:r>
            <a:r>
              <a:rPr lang="en-CA" sz="2000" dirty="0" smtClean="0"/>
              <a:t> in the universe in their head; nor that brains are super computers</a:t>
            </a:r>
          </a:p>
          <a:p>
            <a:endParaRPr lang="en-CA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We do assume that individuals act in a way that is </a:t>
            </a:r>
            <a:r>
              <a:rPr lang="en-CA" sz="2000" dirty="0" smtClean="0">
                <a:solidFill>
                  <a:srgbClr val="3E5D7D"/>
                </a:solidFill>
              </a:rPr>
              <a:t>consistent with achieving their objectives</a:t>
            </a:r>
          </a:p>
          <a:p>
            <a:endParaRPr lang="en-CA" sz="1000" dirty="0" smtClean="0">
              <a:solidFill>
                <a:srgbClr val="3E5D7D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>
                <a:solidFill>
                  <a:srgbClr val="3E5D7D"/>
                </a:solidFill>
              </a:rPr>
              <a:t>Behavioral psychology </a:t>
            </a:r>
            <a:r>
              <a:rPr lang="en-CA" sz="2000" dirty="0" smtClean="0"/>
              <a:t>has influenced economists’ thinking greatly in recent decades: ‘nudges’ are found to be influential in decision making</a:t>
            </a:r>
          </a:p>
          <a:p>
            <a:endParaRPr lang="en-CA" sz="105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Consumer theory is well capable of dealing with </a:t>
            </a:r>
            <a:r>
              <a:rPr lang="en-CA" sz="2000" dirty="0" smtClean="0">
                <a:solidFill>
                  <a:srgbClr val="3E5D7D"/>
                </a:solidFill>
              </a:rPr>
              <a:t>addictions and habits</a:t>
            </a:r>
            <a:endParaRPr lang="en-CA" sz="2000" dirty="0">
              <a:solidFill>
                <a:srgbClr val="3E5D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1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5267" y="332656"/>
            <a:ext cx="8229600" cy="9906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Consumer Choice with Measurable Utility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460375" y="1196752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Cardinal utility</a:t>
            </a:r>
            <a:r>
              <a:rPr lang="en-US" sz="2000" i="1" dirty="0">
                <a:solidFill>
                  <a:srgbClr val="003366"/>
                </a:solidFill>
              </a:rPr>
              <a:t> </a:t>
            </a:r>
            <a:r>
              <a:rPr lang="en-US" sz="2000" dirty="0"/>
              <a:t>is a measurable concept of </a:t>
            </a:r>
            <a:r>
              <a:rPr lang="en-US" sz="2000" dirty="0" smtClean="0"/>
              <a:t>satisfaction – not so far fetched</a:t>
            </a:r>
          </a:p>
          <a:p>
            <a:endParaRPr lang="en-US" sz="2000" dirty="0" smtClean="0"/>
          </a:p>
          <a:p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utility,</a:t>
            </a:r>
            <a:r>
              <a:rPr lang="en-US" sz="2000" dirty="0" smtClean="0">
                <a:solidFill>
                  <a:srgbClr val="003366"/>
                </a:solidFill>
              </a:rPr>
              <a:t> </a:t>
            </a:r>
            <a:r>
              <a:rPr lang="en-US" sz="2000" i="1" dirty="0" smtClean="0">
                <a:solidFill>
                  <a:srgbClr val="003366"/>
                </a:solidFill>
              </a:rPr>
              <a:t>TU</a:t>
            </a:r>
            <a:r>
              <a:rPr lang="en-US" sz="2000" dirty="0" smtClean="0">
                <a:solidFill>
                  <a:srgbClr val="003366"/>
                </a:solidFill>
              </a:rPr>
              <a:t>, </a:t>
            </a:r>
            <a:r>
              <a:rPr lang="en-US" sz="2000" dirty="0" smtClean="0"/>
              <a:t>is </a:t>
            </a:r>
            <a:r>
              <a:rPr lang="en-US" sz="2000" dirty="0"/>
              <a:t>a measure of the total satisfaction from </a:t>
            </a:r>
            <a:r>
              <a:rPr lang="en-US" sz="2000" dirty="0" smtClean="0"/>
              <a:t>consumption derived from consuming all of the units over a time period</a:t>
            </a:r>
          </a:p>
          <a:p>
            <a:endParaRPr lang="en-US" sz="2000" dirty="0" smtClean="0"/>
          </a:p>
          <a:p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Marginal utility, </a:t>
            </a:r>
            <a:r>
              <a:rPr lang="en-US" sz="2000" i="1" dirty="0" smtClean="0">
                <a:solidFill>
                  <a:srgbClr val="003366"/>
                </a:solidFill>
              </a:rPr>
              <a:t>MU, </a:t>
            </a:r>
            <a:r>
              <a:rPr lang="en-US" sz="2000" dirty="0" smtClean="0"/>
              <a:t>is </a:t>
            </a:r>
            <a:r>
              <a:rPr lang="en-US" sz="2000" dirty="0"/>
              <a:t>the </a:t>
            </a:r>
            <a:r>
              <a:rPr lang="en-US" sz="2000" dirty="0" smtClean="0"/>
              <a:t>addition, or increment,  </a:t>
            </a:r>
            <a:r>
              <a:rPr lang="en-US" sz="2000" dirty="0"/>
              <a:t>to total utility created when </a:t>
            </a:r>
            <a:r>
              <a:rPr lang="en-US" sz="2000" dirty="0" smtClean="0"/>
              <a:t>a small increase of </a:t>
            </a:r>
            <a:r>
              <a:rPr lang="en-US" sz="2000" dirty="0"/>
              <a:t>a good or service is </a:t>
            </a:r>
            <a:r>
              <a:rPr lang="en-US" sz="2000" dirty="0" smtClean="0"/>
              <a:t>consumed</a:t>
            </a:r>
          </a:p>
          <a:p>
            <a:pPr lvl="1"/>
            <a:r>
              <a:rPr lang="en-US" i="1" dirty="0" smtClean="0">
                <a:solidFill>
                  <a:srgbClr val="003366"/>
                </a:solidFill>
              </a:rPr>
              <a:t>MU = </a:t>
            </a:r>
            <a:r>
              <a:rPr lang="el-GR" i="1" dirty="0" smtClean="0">
                <a:solidFill>
                  <a:srgbClr val="003366"/>
                </a:solidFill>
              </a:rPr>
              <a:t>Δ</a:t>
            </a:r>
            <a:r>
              <a:rPr lang="en-US" i="1" dirty="0" smtClean="0">
                <a:solidFill>
                  <a:srgbClr val="003366"/>
                </a:solidFill>
              </a:rPr>
              <a:t>TU/</a:t>
            </a:r>
            <a:r>
              <a:rPr lang="el-GR" i="1" dirty="0" smtClean="0">
                <a:solidFill>
                  <a:srgbClr val="003366"/>
                </a:solidFill>
              </a:rPr>
              <a:t>Δ</a:t>
            </a:r>
            <a:r>
              <a:rPr lang="en-US" i="1" dirty="0" smtClean="0">
                <a:solidFill>
                  <a:srgbClr val="003366"/>
                </a:solidFill>
              </a:rPr>
              <a:t>consumption</a:t>
            </a:r>
          </a:p>
          <a:p>
            <a:pPr marL="274320" lvl="1" indent="0">
              <a:buNone/>
            </a:pPr>
            <a:endParaRPr lang="en-US" i="1" dirty="0" smtClean="0">
              <a:solidFill>
                <a:srgbClr val="003366"/>
              </a:solidFill>
            </a:endParaRPr>
          </a:p>
          <a:p>
            <a:r>
              <a:rPr lang="en-US" sz="2000" dirty="0" smtClean="0"/>
              <a:t>We assume that marginal utility is diminishing</a:t>
            </a:r>
          </a:p>
          <a:p>
            <a:pPr lvl="1"/>
            <a:r>
              <a:rPr lang="en-US" dirty="0" smtClean="0"/>
              <a:t>Each additional unit consumed yields less additional utility than the one consumed right before it</a:t>
            </a:r>
          </a:p>
        </p:txBody>
      </p:sp>
      <p:sp>
        <p:nvSpPr>
          <p:cNvPr id="2" name="AutoShape 2" descr="Image result for measuring brain activi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7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Utilities from Snowboarding and Jazz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1199183"/>
              </p:ext>
            </p:extLst>
          </p:nvPr>
        </p:nvGraphicFramePr>
        <p:xfrm>
          <a:off x="539552" y="1412776"/>
          <a:ext cx="7704856" cy="46085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2635"/>
                <a:gridCol w="1193314"/>
                <a:gridCol w="946194"/>
                <a:gridCol w="1198950"/>
                <a:gridCol w="1071163"/>
                <a:gridCol w="1331437"/>
                <a:gridCol w="1071163"/>
              </a:tblGrid>
              <a:tr h="390410">
                <a:tc gridSpan="7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6.1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r>
                        <a:rPr lang="en-US" sz="1400" dirty="0">
                          <a:effectLst/>
                        </a:rPr>
                        <a:t> from snowboarding and jazz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7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</a:t>
                      </a:r>
                      <a:endParaRPr lang="en-US" sz="95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3</a:t>
                      </a:r>
                      <a:endParaRPr lang="en-US" sz="95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</a:tr>
              <a:tr h="11399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Visit number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Total snowboard </a:t>
                      </a:r>
                      <a:r>
                        <a:rPr lang="en-US" sz="1400" dirty="0" err="1" smtClean="0">
                          <a:effectLst/>
                        </a:rPr>
                        <a:t>utils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Total jazz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Marginal snowboard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Marginal jazz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Marginal snowboard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r>
                        <a:rPr lang="en-US" sz="1400" dirty="0">
                          <a:effectLst/>
                        </a:rPr>
                        <a:t> per$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Marginal jazz </a:t>
                      </a:r>
                      <a:r>
                        <a:rPr lang="en-US" sz="1400" dirty="0" err="1">
                          <a:effectLst/>
                        </a:rPr>
                        <a:t>utils</a:t>
                      </a:r>
                      <a:r>
                        <a:rPr lang="en-US" sz="1400" dirty="0">
                          <a:effectLst/>
                        </a:rPr>
                        <a:t> per $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 smtClean="0">
                          <a:effectLst/>
                        </a:rPr>
                        <a:t>72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72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132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94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60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42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3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182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128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4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224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156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42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28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260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180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36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292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201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321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220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29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19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 gridSpan="7"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Price of snowboard visit = $30, Price of jazz club visit = $20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04048" y="611564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i="1" dirty="0" smtClean="0">
                <a:solidFill>
                  <a:srgbClr val="3E5D7D"/>
                </a:solidFill>
              </a:rPr>
              <a:t>Graphically….</a:t>
            </a:r>
            <a:endParaRPr lang="en-CA" i="1" dirty="0">
              <a:solidFill>
                <a:srgbClr val="3E5D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156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2962672" cy="990600"/>
          </a:xfrm>
        </p:spPr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Total Utility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8" name="Object 5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4837844"/>
              </p:ext>
            </p:extLst>
          </p:nvPr>
        </p:nvGraphicFramePr>
        <p:xfrm>
          <a:off x="352425" y="1496219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32797635"/>
              </p:ext>
            </p:extLst>
          </p:nvPr>
        </p:nvGraphicFramePr>
        <p:xfrm>
          <a:off x="4860032" y="1556792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699792" y="6021288"/>
            <a:ext cx="5683415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000" dirty="0" smtClean="0"/>
              <a:t>Total utility increases with the amount consumed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4006788" cy="990600"/>
          </a:xfrm>
        </p:spPr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Marginal Utility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8" name="Object 5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181160"/>
              </p:ext>
            </p:extLst>
          </p:nvPr>
        </p:nvGraphicFramePr>
        <p:xfrm>
          <a:off x="352425" y="1496219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22689552"/>
              </p:ext>
            </p:extLst>
          </p:nvPr>
        </p:nvGraphicFramePr>
        <p:xfrm>
          <a:off x="4851400" y="1496219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83768" y="6021288"/>
            <a:ext cx="4392488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Marginal utility declines with the amount consumed, but is always positive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898776" cy="73536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Consumer Choice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49188" y="1124744"/>
            <a:ext cx="8229600" cy="4876800"/>
          </a:xfrm>
        </p:spPr>
        <p:txBody>
          <a:bodyPr/>
          <a:lstStyle/>
          <a:p>
            <a:r>
              <a:rPr lang="en-US" sz="2000" dirty="0" smtClean="0"/>
              <a:t>The consumer should allocate income </a:t>
            </a:r>
            <a:r>
              <a:rPr lang="en-US" sz="2000" i="1" dirty="0" smtClean="0"/>
              <a:t>where it yields the greatest utility per dollar</a:t>
            </a:r>
          </a:p>
          <a:p>
            <a:pPr lvl="1"/>
            <a:r>
              <a:rPr lang="en-US" sz="1800" dirty="0" smtClean="0"/>
              <a:t>Hence, consumers should initially buy a unit of jazz</a:t>
            </a:r>
          </a:p>
          <a:p>
            <a:pPr lvl="1"/>
            <a:r>
              <a:rPr lang="en-US" sz="1800" dirty="0" smtClean="0"/>
              <a:t>Then a unit of </a:t>
            </a:r>
            <a:r>
              <a:rPr lang="en-US" sz="1800" dirty="0"/>
              <a:t>s</a:t>
            </a:r>
            <a:r>
              <a:rPr lang="en-US" sz="1800" dirty="0" smtClean="0"/>
              <a:t>nowboarding; then another unit of jazz, etc…</a:t>
            </a:r>
          </a:p>
          <a:p>
            <a:pPr lvl="1"/>
            <a:r>
              <a:rPr lang="en-US" sz="1800" dirty="0" smtClean="0"/>
              <a:t>… until entertainment budget is exhausted</a:t>
            </a: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9087"/>
            <a:ext cx="6048672" cy="399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732240" y="2924944"/>
            <a:ext cx="21602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When the budget is exhausted, 4 units of each are consumed and MU/$ is equal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732240" y="4581128"/>
            <a:ext cx="216024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Utility is maximized here because there is no reallocation of expenditure that can increase utility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24328" y="170080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First purchase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796136" y="2347139"/>
            <a:ext cx="1584176" cy="223398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4211960" y="5319792"/>
            <a:ext cx="576064" cy="3726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5250834" y="5319792"/>
            <a:ext cx="545302" cy="3726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/>
      <p:bldP spid="9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7427168" cy="9906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Consumer Choice and Demand Decisions</a:t>
            </a:r>
          </a:p>
        </p:txBody>
      </p:sp>
      <p:graphicFrame>
        <p:nvGraphicFramePr>
          <p:cNvPr id="8090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4787900" y="2997200"/>
          <a:ext cx="2954338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8" name="Equation" r:id="rId3" imgW="876240" imgH="469800" progId="Equation.3">
                  <p:embed/>
                </p:oleObj>
              </mc:Choice>
              <mc:Fallback>
                <p:oleObj name="Equation" r:id="rId3" imgW="876240" imgH="469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997200"/>
                        <a:ext cx="2954338" cy="158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64866496"/>
              </p:ext>
            </p:extLst>
          </p:nvPr>
        </p:nvGraphicFramePr>
        <p:xfrm>
          <a:off x="395536" y="1556792"/>
          <a:ext cx="3312368" cy="2160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355626246"/>
              </p:ext>
            </p:extLst>
          </p:nvPr>
        </p:nvGraphicFramePr>
        <p:xfrm>
          <a:off x="395536" y="4005064"/>
          <a:ext cx="3312368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10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Consumer Choice and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Note that the consumer chooses the quantities based on marginal utility rather than on total utility</a:t>
            </a:r>
          </a:p>
          <a:p>
            <a:endParaRPr lang="en-US" sz="2000" dirty="0" smtClean="0"/>
          </a:p>
          <a:p>
            <a:pPr lvl="1"/>
            <a:r>
              <a:rPr lang="en-US" dirty="0" smtClean="0"/>
              <a:t>Think of this as the </a:t>
            </a:r>
            <a:r>
              <a:rPr lang="en-US" i="1" dirty="0" smtClean="0">
                <a:solidFill>
                  <a:srgbClr val="3E5D7D"/>
                </a:solidFill>
              </a:rPr>
              <a:t>budget allocation rule</a:t>
            </a:r>
          </a:p>
          <a:p>
            <a:pPr lvl="1"/>
            <a:endParaRPr lang="en-US" dirty="0" smtClean="0"/>
          </a:p>
          <a:p>
            <a:r>
              <a:rPr lang="en-US" sz="2000" dirty="0" smtClean="0"/>
              <a:t>Assume that all income is spent  - we are not concerned with the savings decision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4474840" cy="990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Utility to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/>
              <a:t>One purpose of analyzing consumer choice is to derive the demand curve for an individual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Consider the equilibrium condition MU</a:t>
            </a:r>
            <a:r>
              <a:rPr lang="en-US" sz="2000" baseline="-25000" dirty="0" smtClean="0"/>
              <a:t>s</a:t>
            </a:r>
            <a:r>
              <a:rPr lang="en-US" sz="2000" dirty="0" smtClean="0"/>
              <a:t>/P</a:t>
            </a:r>
            <a:r>
              <a:rPr lang="en-US" sz="2000" baseline="-25000" dirty="0" smtClean="0"/>
              <a:t>s</a:t>
            </a:r>
            <a:r>
              <a:rPr lang="en-US" sz="2000" dirty="0" smtClean="0"/>
              <a:t>=</a:t>
            </a:r>
            <a:r>
              <a:rPr lang="en-US" sz="2000" dirty="0" err="1" smtClean="0"/>
              <a:t>MU</a:t>
            </a:r>
            <a:r>
              <a:rPr lang="en-US" sz="2000" baseline="-25000" dirty="0" err="1" smtClean="0"/>
              <a:t>j</a:t>
            </a:r>
            <a:r>
              <a:rPr lang="en-US" sz="2000" dirty="0" smtClean="0"/>
              <a:t>/</a:t>
            </a:r>
            <a:r>
              <a:rPr lang="en-US" sz="2000" dirty="0" err="1" smtClean="0"/>
              <a:t>P</a:t>
            </a:r>
            <a:r>
              <a:rPr lang="en-US" sz="2000" baseline="-25000" dirty="0" err="1" smtClean="0"/>
              <a:t>j</a:t>
            </a:r>
            <a:endParaRPr lang="en-US" sz="2000" baseline="-25000" dirty="0" smtClean="0"/>
          </a:p>
          <a:p>
            <a:pPr lvl="1"/>
            <a:r>
              <a:rPr lang="en-US" dirty="0" smtClean="0"/>
              <a:t>If the price of snowboarding rises, the ratio on the left side decreases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Equilibrium can be restored if the MU of snowboarding rises as well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Given the law of diminishing marginal utility, this can occur only if its quantity falls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Hence an increase in price reduces the quantity demanded. This result is called the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 of Demand</a:t>
            </a:r>
            <a:endParaRPr lang="en-US" i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Utility to Demand (cont..)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We started with an increase in the price of snowboarding, and ended with a decrease in the quantity demanded of snowboarding</a:t>
            </a:r>
          </a:p>
          <a:p>
            <a:endParaRPr lang="en-US" sz="2000" dirty="0" smtClean="0"/>
          </a:p>
          <a:p>
            <a:r>
              <a:rPr lang="en-US" sz="2000" dirty="0" smtClean="0"/>
              <a:t>This is the law of demand at work:</a:t>
            </a:r>
          </a:p>
          <a:p>
            <a:pPr lvl="1"/>
            <a:r>
              <a:rPr lang="en-US" dirty="0" smtClean="0"/>
              <a:t>Holding all other factors constant, as price increases quantity demanded decreases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Illustration: Assume the price of snowboarding increases to $40 from $30. Recompute columns 6 &amp; 7 of table 6.1. New equilibrium is S = 3, J = 4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 algn="r">
              <a:buNone/>
            </a:pPr>
            <a:r>
              <a:rPr lang="en-CA" sz="2000" i="1" dirty="0" smtClean="0">
                <a:solidFill>
                  <a:srgbClr val="3E5D7D"/>
                </a:solidFill>
              </a:rPr>
              <a:t>Let us plot these two outcomes..</a:t>
            </a:r>
            <a:endParaRPr lang="en-US" sz="2000" i="1" dirty="0">
              <a:solidFill>
                <a:srgbClr val="3E5D7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4330824" cy="990600"/>
          </a:xfrm>
        </p:spPr>
        <p:txBody>
          <a:bodyPr/>
          <a:lstStyle/>
          <a:p>
            <a:r>
              <a:rPr lang="en-CA" dirty="0">
                <a:solidFill>
                  <a:srgbClr val="FF7D19"/>
                </a:solidFill>
              </a:rPr>
              <a:t>Utility to Demand</a:t>
            </a:r>
            <a:endParaRPr lang="en-US" dirty="0">
              <a:solidFill>
                <a:srgbClr val="FF7D19"/>
              </a:solidFill>
            </a:endParaRPr>
          </a:p>
        </p:txBody>
      </p:sp>
      <p:graphicFrame>
        <p:nvGraphicFramePr>
          <p:cNvPr id="18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0318283"/>
              </p:ext>
            </p:extLst>
          </p:nvPr>
        </p:nvGraphicFramePr>
        <p:xfrm>
          <a:off x="519113" y="1608138"/>
          <a:ext cx="8107362" cy="4421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3734" name="Line 6"/>
          <p:cNvSpPr>
            <a:spLocks noChangeShapeType="1"/>
          </p:cNvSpPr>
          <p:nvPr/>
        </p:nvSpPr>
        <p:spPr bwMode="auto">
          <a:xfrm>
            <a:off x="1476375" y="2492375"/>
            <a:ext cx="2590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>
            <a:off x="1476375" y="3141663"/>
            <a:ext cx="3527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>
            <a:off x="1476375" y="3716338"/>
            <a:ext cx="60483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4067175" y="2492375"/>
            <a:ext cx="0" cy="244951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4932363" y="3141663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9" name="Line 11"/>
          <p:cNvSpPr>
            <a:spLocks noChangeShapeType="1"/>
          </p:cNvSpPr>
          <p:nvPr/>
        </p:nvSpPr>
        <p:spPr bwMode="auto">
          <a:xfrm flipV="1">
            <a:off x="7596188" y="3716338"/>
            <a:ext cx="0" cy="12255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0" name="AutoShape 12"/>
          <p:cNvSpPr>
            <a:spLocks noChangeArrowheads="1"/>
          </p:cNvSpPr>
          <p:nvPr/>
        </p:nvSpPr>
        <p:spPr bwMode="auto">
          <a:xfrm>
            <a:off x="2627313" y="2565400"/>
            <a:ext cx="215900" cy="4318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73743" name="AutoShape 15"/>
          <p:cNvSpPr>
            <a:spLocks noChangeArrowheads="1"/>
          </p:cNvSpPr>
          <p:nvPr/>
        </p:nvSpPr>
        <p:spPr bwMode="auto">
          <a:xfrm>
            <a:off x="4211638" y="3357563"/>
            <a:ext cx="431800" cy="21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744" name="AutoShape 16"/>
          <p:cNvSpPr>
            <a:spLocks noChangeArrowheads="1"/>
          </p:cNvSpPr>
          <p:nvPr/>
        </p:nvSpPr>
        <p:spPr bwMode="auto">
          <a:xfrm>
            <a:off x="2627313" y="3213100"/>
            <a:ext cx="288925" cy="431800"/>
          </a:xfrm>
          <a:prstGeom prst="downArrow">
            <a:avLst>
              <a:gd name="adj1" fmla="val 50000"/>
              <a:gd name="adj2" fmla="val 37363"/>
            </a:avLst>
          </a:prstGeom>
          <a:solidFill>
            <a:schemeClr val="accent6"/>
          </a:solidFill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73745" name="AutoShape 17"/>
          <p:cNvSpPr>
            <a:spLocks noChangeArrowheads="1"/>
          </p:cNvSpPr>
          <p:nvPr/>
        </p:nvSpPr>
        <p:spPr bwMode="auto">
          <a:xfrm>
            <a:off x="6227763" y="4292600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chemeClr val="accent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004778840"/>
              </p:ext>
            </p:extLst>
          </p:nvPr>
        </p:nvGraphicFramePr>
        <p:xfrm>
          <a:off x="1260475" y="5373216"/>
          <a:ext cx="3311525" cy="1366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067175" y="2276872"/>
            <a:ext cx="3457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increases, quantity falls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740352" y="2841446"/>
            <a:ext cx="1224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falls, quantity increases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596188" y="3357563"/>
            <a:ext cx="144164" cy="3587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769696" y="5949280"/>
            <a:ext cx="3044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The resulting demand curve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769696" y="3465513"/>
            <a:ext cx="602504" cy="233975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 animBg="1"/>
      <p:bldP spid="73736" grpId="0" animBg="1"/>
      <p:bldP spid="73737" grpId="0" animBg="1"/>
      <p:bldP spid="73739" grpId="0" animBg="1"/>
      <p:bldP spid="73740" grpId="0" animBg="1"/>
      <p:bldP spid="73743" grpId="0" animBg="1"/>
      <p:bldP spid="73744" grpId="0" animBg="1"/>
      <p:bldP spid="73745" grpId="0" animBg="1"/>
      <p:bldGraphic spid="19" grpId="0">
        <p:bldAsOne/>
      </p:bldGraphic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574643"/>
            <a:ext cx="6779096" cy="9906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Indifference Analysis – Ordinal Utility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This approach to consumer choice involves a different assumption about utility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We assume consumers can order bundles of goods in accordance with the satisfaction or utility the bundles generate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This is the concept of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ordinal utility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dirty="0" smtClean="0"/>
              <a:t> as opposed to </a:t>
            </a:r>
            <a:r>
              <a:rPr lang="en-US" i="1" dirty="0" smtClean="0">
                <a:solidFill>
                  <a:srgbClr val="003366"/>
                </a:solidFill>
              </a:rPr>
              <a:t>cardinal utility</a:t>
            </a:r>
          </a:p>
          <a:p>
            <a:pPr marL="274320" lvl="1" indent="0">
              <a:buNone/>
            </a:pPr>
            <a:endParaRPr lang="en-US" i="1" dirty="0" smtClean="0">
              <a:solidFill>
                <a:srgbClr val="003366"/>
              </a:solidFill>
            </a:endParaRPr>
          </a:p>
          <a:p>
            <a:r>
              <a:rPr lang="en-US" sz="2000" dirty="0" smtClean="0"/>
              <a:t>There are two elements to this analysis</a:t>
            </a:r>
          </a:p>
          <a:p>
            <a:pPr lvl="1"/>
            <a:r>
              <a:rPr lang="en-US" dirty="0" smtClean="0"/>
              <a:t>The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 constraint</a:t>
            </a:r>
            <a:r>
              <a:rPr lang="en-US" dirty="0" smtClean="0"/>
              <a:t>, which defines what is affordable or feasible</a:t>
            </a:r>
          </a:p>
          <a:p>
            <a:pPr lvl="1"/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Indifference curves</a:t>
            </a:r>
            <a:r>
              <a:rPr lang="en-US" dirty="0" smtClean="0"/>
              <a:t>, which reflect preferences or tastes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33400"/>
            <a:ext cx="8712968" cy="9906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7D19"/>
                </a:solidFill>
              </a:rPr>
              <a:t>Indifference Analysis: The Budget Constraint </a:t>
            </a:r>
            <a:endParaRPr lang="en-US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dirty="0" smtClean="0"/>
              <a:t>The first primary element is the budget constraint, which is the </a:t>
            </a:r>
            <a:r>
              <a:rPr lang="en-US" sz="2000" i="1" dirty="0" smtClean="0">
                <a:solidFill>
                  <a:srgbClr val="3E5D7D"/>
                </a:solidFill>
              </a:rPr>
              <a:t>locus of all of the combinations of the two goods that the consumer can buy with her income</a:t>
            </a:r>
          </a:p>
          <a:p>
            <a:pPr>
              <a:lnSpc>
                <a:spcPct val="110000"/>
              </a:lnSpc>
            </a:pPr>
            <a:endParaRPr lang="en-US" sz="2000" dirty="0"/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/>
          </a:p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rgbClr val="3E5D7D"/>
                </a:solidFill>
              </a:rPr>
              <a:t>Stretching one’s dollars</a:t>
            </a:r>
            <a:r>
              <a:rPr lang="en-US" sz="2000" dirty="0" smtClean="0"/>
              <a:t>: Points beyond the budget constraint are not affordable, while points on it are just affordable       </a:t>
            </a:r>
          </a:p>
          <a:p>
            <a:pPr>
              <a:lnSpc>
                <a:spcPct val="11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4475163" cy="990600"/>
          </a:xfrm>
        </p:spPr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The Budget Line</a:t>
            </a:r>
            <a:endParaRPr lang="en-US" sz="3600" dirty="0">
              <a:solidFill>
                <a:srgbClr val="FF7D19"/>
              </a:solidFill>
            </a:endParaRPr>
          </a:p>
        </p:txBody>
      </p:sp>
      <p:grpSp>
        <p:nvGrpSpPr>
          <p:cNvPr id="75786" name="Group 10"/>
          <p:cNvGrpSpPr>
            <a:grpSpLocks/>
          </p:cNvGrpSpPr>
          <p:nvPr/>
        </p:nvGrpSpPr>
        <p:grpSpPr bwMode="auto">
          <a:xfrm>
            <a:off x="1403351" y="1700213"/>
            <a:ext cx="5113338" cy="3619890"/>
            <a:chOff x="884" y="1071"/>
            <a:chExt cx="3221" cy="2404"/>
          </a:xfrm>
        </p:grpSpPr>
        <p:sp>
          <p:nvSpPr>
            <p:cNvPr id="75780" name="Line 4"/>
            <p:cNvSpPr>
              <a:spLocks noChangeShapeType="1"/>
            </p:cNvSpPr>
            <p:nvPr/>
          </p:nvSpPr>
          <p:spPr bwMode="auto">
            <a:xfrm>
              <a:off x="884" y="1071"/>
              <a:ext cx="0" cy="2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5781" name="Line 5"/>
            <p:cNvSpPr>
              <a:spLocks noChangeShapeType="1"/>
            </p:cNvSpPr>
            <p:nvPr/>
          </p:nvSpPr>
          <p:spPr bwMode="auto">
            <a:xfrm>
              <a:off x="884" y="3475"/>
              <a:ext cx="322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5796756" y="4929578"/>
            <a:ext cx="865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latin typeface="+mj-lt"/>
              </a:rPr>
              <a:t>Jazz</a:t>
            </a:r>
            <a:endParaRPr lang="en-US" sz="2000" dirty="0">
              <a:latin typeface="+mj-lt"/>
            </a:endParaRPr>
          </a:p>
        </p:txBody>
      </p:sp>
      <p:sp>
        <p:nvSpPr>
          <p:cNvPr id="75787" name="Line 11"/>
          <p:cNvSpPr>
            <a:spLocks noChangeShapeType="1"/>
          </p:cNvSpPr>
          <p:nvPr/>
        </p:nvSpPr>
        <p:spPr bwMode="auto">
          <a:xfrm>
            <a:off x="1403350" y="1844675"/>
            <a:ext cx="3744913" cy="3455988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88" name="Line 12"/>
          <p:cNvSpPr>
            <a:spLocks noChangeShapeType="1"/>
          </p:cNvSpPr>
          <p:nvPr/>
        </p:nvSpPr>
        <p:spPr bwMode="auto">
          <a:xfrm>
            <a:off x="1403350" y="4292600"/>
            <a:ext cx="273685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89" name="Line 13"/>
          <p:cNvSpPr>
            <a:spLocks noChangeShapeType="1"/>
          </p:cNvSpPr>
          <p:nvPr/>
        </p:nvSpPr>
        <p:spPr bwMode="auto">
          <a:xfrm>
            <a:off x="1403350" y="3068638"/>
            <a:ext cx="13684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0" name="Line 14"/>
          <p:cNvSpPr>
            <a:spLocks noChangeShapeType="1"/>
          </p:cNvSpPr>
          <p:nvPr/>
        </p:nvSpPr>
        <p:spPr bwMode="auto">
          <a:xfrm>
            <a:off x="2771775" y="3068638"/>
            <a:ext cx="0" cy="223202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1" name="Line 15"/>
          <p:cNvSpPr>
            <a:spLocks noChangeShapeType="1"/>
          </p:cNvSpPr>
          <p:nvPr/>
        </p:nvSpPr>
        <p:spPr bwMode="auto">
          <a:xfrm>
            <a:off x="4067175" y="4292600"/>
            <a:ext cx="0" cy="1008063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5867400" y="1916113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P</a:t>
            </a:r>
            <a:r>
              <a:rPr lang="en-CA" sz="2400" baseline="-25000" dirty="0"/>
              <a:t>S </a:t>
            </a:r>
            <a:r>
              <a:rPr lang="en-CA" sz="2400" dirty="0"/>
              <a:t>S + P</a:t>
            </a:r>
            <a:r>
              <a:rPr lang="en-CA" sz="2400" baseline="-25000" dirty="0"/>
              <a:t>J </a:t>
            </a:r>
            <a:r>
              <a:rPr lang="en-CA" sz="2400" dirty="0"/>
              <a:t>J = I</a:t>
            </a:r>
            <a:endParaRPr lang="en-US" sz="2400" dirty="0"/>
          </a:p>
        </p:txBody>
      </p:sp>
      <p:sp>
        <p:nvSpPr>
          <p:cNvPr id="75793" name="Text Box 17"/>
          <p:cNvSpPr txBox="1">
            <a:spLocks noChangeArrowheads="1"/>
          </p:cNvSpPr>
          <p:nvPr/>
        </p:nvSpPr>
        <p:spPr bwMode="auto">
          <a:xfrm>
            <a:off x="3492500" y="2852738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Non-Feasible Region</a:t>
            </a:r>
            <a:endParaRPr lang="en-US"/>
          </a:p>
        </p:txBody>
      </p:sp>
      <p:sp>
        <p:nvSpPr>
          <p:cNvPr id="75794" name="Text Box 18"/>
          <p:cNvSpPr txBox="1">
            <a:spLocks noChangeArrowheads="1"/>
          </p:cNvSpPr>
          <p:nvPr/>
        </p:nvSpPr>
        <p:spPr bwMode="auto">
          <a:xfrm>
            <a:off x="1403648" y="450912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Feasible Region</a:t>
            </a:r>
            <a:endParaRPr lang="en-US" dirty="0"/>
          </a:p>
        </p:txBody>
      </p:sp>
      <p:sp>
        <p:nvSpPr>
          <p:cNvPr id="75795" name="Text Box 19"/>
          <p:cNvSpPr txBox="1">
            <a:spLocks noChangeArrowheads="1"/>
          </p:cNvSpPr>
          <p:nvPr/>
        </p:nvSpPr>
        <p:spPr bwMode="auto">
          <a:xfrm>
            <a:off x="4932363" y="5373688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C = I / P</a:t>
            </a:r>
            <a:r>
              <a:rPr lang="en-CA" baseline="-25000"/>
              <a:t>J</a:t>
            </a:r>
            <a:endParaRPr lang="en-US" baseline="-25000"/>
          </a:p>
        </p:txBody>
      </p:sp>
      <p:sp>
        <p:nvSpPr>
          <p:cNvPr id="75796" name="Text Box 20"/>
          <p:cNvSpPr txBox="1">
            <a:spLocks noChangeArrowheads="1"/>
          </p:cNvSpPr>
          <p:nvPr/>
        </p:nvSpPr>
        <p:spPr bwMode="auto">
          <a:xfrm>
            <a:off x="250825" y="177323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D = I / P</a:t>
            </a:r>
            <a:r>
              <a:rPr lang="en-CA" baseline="-25000"/>
              <a:t>S</a:t>
            </a:r>
            <a:endParaRPr lang="en-US" baseline="-25000"/>
          </a:p>
        </p:txBody>
      </p:sp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2700338" y="278130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A</a:t>
            </a:r>
            <a:endParaRPr lang="en-US" b="1"/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4067175" y="40052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B</a:t>
            </a:r>
            <a:endParaRPr lang="en-US" b="1"/>
          </a:p>
        </p:txBody>
      </p:sp>
      <p:sp>
        <p:nvSpPr>
          <p:cNvPr id="75799" name="Text Box 23"/>
          <p:cNvSpPr txBox="1">
            <a:spLocks noChangeArrowheads="1"/>
          </p:cNvSpPr>
          <p:nvPr/>
        </p:nvSpPr>
        <p:spPr bwMode="auto">
          <a:xfrm>
            <a:off x="2411413" y="4292600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K</a:t>
            </a:r>
            <a:endParaRPr lang="en-US" b="1"/>
          </a:p>
        </p:txBody>
      </p:sp>
      <p:sp>
        <p:nvSpPr>
          <p:cNvPr id="75800" name="Text Box 24"/>
          <p:cNvSpPr txBox="1">
            <a:spLocks noChangeArrowheads="1"/>
          </p:cNvSpPr>
          <p:nvPr/>
        </p:nvSpPr>
        <p:spPr bwMode="auto">
          <a:xfrm>
            <a:off x="1692276" y="3185007"/>
            <a:ext cx="10080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b="1" dirty="0">
                <a:solidFill>
                  <a:schemeClr val="accent1"/>
                </a:solidFill>
              </a:rPr>
              <a:t>2</a:t>
            </a:r>
            <a:r>
              <a:rPr lang="en-CA" b="1" dirty="0">
                <a:solidFill>
                  <a:schemeClr val="accent1"/>
                </a:solidFill>
              </a:rPr>
              <a:t>  </a:t>
            </a:r>
            <a:r>
              <a:rPr lang="en-CA" sz="6000" dirty="0">
                <a:solidFill>
                  <a:schemeClr val="accent1"/>
                </a:solidFill>
              </a:rPr>
              <a:t>{</a:t>
            </a:r>
            <a:endParaRPr lang="en-US" sz="6000" dirty="0">
              <a:solidFill>
                <a:schemeClr val="accent1"/>
              </a:solidFill>
            </a:endParaRP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3016329" y="4292600"/>
            <a:ext cx="1107996" cy="576263"/>
          </a:xfrm>
          <a:prstGeom prst="rect">
            <a:avLst/>
          </a:prstGeom>
          <a:noFill/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6000" b="1" dirty="0">
                <a:solidFill>
                  <a:schemeClr val="accent1"/>
                </a:solidFill>
              </a:rPr>
              <a:t>}</a:t>
            </a:r>
            <a:endParaRPr lang="en-US" sz="6000" b="1" dirty="0">
              <a:solidFill>
                <a:schemeClr val="accent1"/>
              </a:solidFill>
            </a:endParaRPr>
          </a:p>
        </p:txBody>
      </p:sp>
      <p:sp>
        <p:nvSpPr>
          <p:cNvPr id="75802" name="Text Box 26"/>
          <p:cNvSpPr txBox="1">
            <a:spLocks noChangeArrowheads="1"/>
          </p:cNvSpPr>
          <p:nvPr/>
        </p:nvSpPr>
        <p:spPr bwMode="auto">
          <a:xfrm>
            <a:off x="3203575" y="4724400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b="1"/>
              <a:t>3</a:t>
            </a:r>
            <a:endParaRPr lang="en-US" sz="2400" b="1"/>
          </a:p>
        </p:txBody>
      </p:sp>
      <p:sp>
        <p:nvSpPr>
          <p:cNvPr id="75803" name="Text Box 27"/>
          <p:cNvSpPr txBox="1">
            <a:spLocks noChangeArrowheads="1"/>
          </p:cNvSpPr>
          <p:nvPr/>
        </p:nvSpPr>
        <p:spPr bwMode="auto">
          <a:xfrm>
            <a:off x="5867400" y="2420938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$30 S + $20 J = $200</a:t>
            </a:r>
            <a:endParaRPr lang="en-US" sz="2400" dirty="0"/>
          </a:p>
        </p:txBody>
      </p:sp>
      <p:sp>
        <p:nvSpPr>
          <p:cNvPr id="75804" name="Text Box 28"/>
          <p:cNvSpPr txBox="1">
            <a:spLocks noChangeArrowheads="1"/>
          </p:cNvSpPr>
          <p:nvPr/>
        </p:nvSpPr>
        <p:spPr bwMode="auto">
          <a:xfrm>
            <a:off x="5292725" y="3429000"/>
            <a:ext cx="3095625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Slope = - (I / P</a:t>
            </a:r>
            <a:r>
              <a:rPr lang="en-CA" baseline="-25000" dirty="0"/>
              <a:t>S</a:t>
            </a:r>
            <a:r>
              <a:rPr lang="en-CA" dirty="0"/>
              <a:t>) / (I / P</a:t>
            </a:r>
            <a:r>
              <a:rPr lang="en-CA" baseline="-25000" dirty="0"/>
              <a:t>J</a:t>
            </a:r>
            <a:r>
              <a:rPr lang="en-CA" dirty="0"/>
              <a:t>)</a:t>
            </a:r>
          </a:p>
          <a:p>
            <a:pPr>
              <a:spcBef>
                <a:spcPct val="50000"/>
              </a:spcBef>
            </a:pPr>
            <a:r>
              <a:rPr lang="en-CA" dirty="0"/>
              <a:t>          = - P</a:t>
            </a:r>
            <a:r>
              <a:rPr lang="en-CA" baseline="-25000" dirty="0"/>
              <a:t>J</a:t>
            </a:r>
            <a:r>
              <a:rPr lang="en-CA" dirty="0"/>
              <a:t> / P</a:t>
            </a:r>
            <a:r>
              <a:rPr lang="en-CA" baseline="-25000" dirty="0"/>
              <a:t>S</a:t>
            </a:r>
          </a:p>
          <a:p>
            <a:pPr>
              <a:spcBef>
                <a:spcPct val="50000"/>
              </a:spcBef>
            </a:pPr>
            <a:r>
              <a:rPr lang="en-CA" dirty="0"/>
              <a:t>          = - 2 / 3</a:t>
            </a:r>
            <a:endParaRPr lang="en-US" dirty="0"/>
          </a:p>
        </p:txBody>
      </p:sp>
      <p:sp>
        <p:nvSpPr>
          <p:cNvPr id="75805" name="Line 29"/>
          <p:cNvSpPr>
            <a:spLocks noChangeShapeType="1"/>
          </p:cNvSpPr>
          <p:nvPr/>
        </p:nvSpPr>
        <p:spPr bwMode="auto">
          <a:xfrm flipH="1">
            <a:off x="4572000" y="3789363"/>
            <a:ext cx="863600" cy="863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700338" y="5373688"/>
            <a:ext cx="287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4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60020" y="5373688"/>
            <a:ext cx="395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7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87623" y="1556792"/>
            <a:ext cx="180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Snowboarding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62806" y="5085184"/>
            <a:ext cx="324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0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0848" y="4184650"/>
            <a:ext cx="23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2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38057" y="2964656"/>
            <a:ext cx="221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4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540533" y="1990581"/>
            <a:ext cx="2752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and B are affordable combinations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57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5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7" grpId="0" animBg="1"/>
      <p:bldP spid="75788" grpId="0" animBg="1"/>
      <p:bldP spid="75789" grpId="0" animBg="1"/>
      <p:bldP spid="75790" grpId="0" animBg="1"/>
      <p:bldP spid="75791" grpId="0" animBg="1"/>
      <p:bldP spid="75793" grpId="0"/>
      <p:bldP spid="75793" grpId="1"/>
      <p:bldP spid="75794" grpId="0"/>
      <p:bldP spid="75794" grpId="1"/>
      <p:bldP spid="75795" grpId="0"/>
      <p:bldP spid="75796" grpId="0"/>
      <p:bldP spid="75797" grpId="0"/>
      <p:bldP spid="75798" grpId="0"/>
      <p:bldP spid="75799" grpId="0"/>
      <p:bldP spid="75800" grpId="0"/>
      <p:bldP spid="75801" grpId="0" animBg="1"/>
      <p:bldP spid="75802" grpId="0"/>
      <p:bldP spid="75804" grpId="0"/>
      <p:bldP spid="75805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Indifference Analysis: Tastes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1340768"/>
            <a:ext cx="8626160" cy="5256584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000" dirty="0" smtClean="0"/>
              <a:t>Indifference analysis is the counterpart for the consumption schedules that were employed for the cardinal utility approach: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The </a:t>
            </a:r>
            <a:r>
              <a:rPr lang="en-US" i="1" dirty="0" smtClean="0"/>
              <a:t>TU</a:t>
            </a:r>
            <a:r>
              <a:rPr lang="en-US" dirty="0" smtClean="0"/>
              <a:t> and </a:t>
            </a:r>
            <a:r>
              <a:rPr lang="en-US" i="1" dirty="0" smtClean="0"/>
              <a:t>MU</a:t>
            </a:r>
            <a:r>
              <a:rPr lang="en-US" dirty="0" smtClean="0"/>
              <a:t> variables</a:t>
            </a:r>
          </a:p>
          <a:p>
            <a:pPr marL="274320" lvl="1" indent="0">
              <a:lnSpc>
                <a:spcPct val="120000"/>
              </a:lnSpc>
              <a:buNone/>
            </a:pPr>
            <a:endParaRPr lang="en-US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Assume that consumers prefer more to less</a:t>
            </a:r>
          </a:p>
          <a:p>
            <a:pPr>
              <a:lnSpc>
                <a:spcPct val="120000"/>
              </a:lnSpc>
            </a:pPr>
            <a:r>
              <a:rPr lang="en-US" sz="2000" dirty="0" smtClean="0"/>
              <a:t>The 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tastes </a:t>
            </a:r>
            <a:r>
              <a:rPr lang="en-US" sz="2000" dirty="0" smtClean="0"/>
              <a:t>can be represented graphically by an 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indifference map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000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In the graph to follow, the axes are the same as they are for the graph of the budget line: snowboarding on the vertical axis  and jazz is on the horizontal axis </a:t>
            </a:r>
          </a:p>
          <a:p>
            <a:pPr>
              <a:lnSpc>
                <a:spcPct val="120000"/>
              </a:lnSpc>
            </a:pPr>
            <a:r>
              <a:rPr lang="en-US" sz="2000" dirty="0" smtClean="0"/>
              <a:t>The figure examines the consumer’s </a:t>
            </a:r>
            <a:r>
              <a:rPr lang="en-US" sz="2000" i="1" dirty="0" smtClean="0">
                <a:solidFill>
                  <a:srgbClr val="3E5D7D"/>
                </a:solidFill>
              </a:rPr>
              <a:t>ranking of bundles of the two goods</a:t>
            </a:r>
          </a:p>
          <a:p>
            <a:pPr>
              <a:lnSpc>
                <a:spcPct val="120000"/>
              </a:lnSpc>
              <a:buFontTx/>
              <a:buNone/>
            </a:pPr>
            <a:endParaRPr lang="en-US" sz="2000" dirty="0" smtClean="0"/>
          </a:p>
          <a:p>
            <a:pPr>
              <a:lnSpc>
                <a:spcPct val="12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Indifference Analysis – Tastes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18" name="Content Placeholder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633538"/>
              </p:ext>
            </p:extLst>
          </p:nvPr>
        </p:nvGraphicFramePr>
        <p:xfrm>
          <a:off x="899592" y="2780927"/>
          <a:ext cx="3096344" cy="183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4643438" y="4292600"/>
            <a:ext cx="3529012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5292725" y="2060575"/>
            <a:ext cx="0" cy="295275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7019925" y="24209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L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5292725" y="3925775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4572000" y="21336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W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4716463" y="44370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V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5795963" y="47974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6732588" y="44370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</a:t>
            </a: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5867400" y="1916113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Region preferred to R</a:t>
            </a: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6156325" y="5300663"/>
            <a:ext cx="1512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Jazz</a:t>
            </a:r>
            <a:endParaRPr lang="en-US"/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203575" y="1631313"/>
            <a:ext cx="208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Snowboarding</a:t>
            </a:r>
            <a:endParaRPr lang="en-US" dirty="0"/>
          </a:p>
        </p:txBody>
      </p:sp>
      <p:cxnSp>
        <p:nvCxnSpPr>
          <p:cNvPr id="20" name="Straight Connector 19"/>
          <p:cNvCxnSpPr/>
          <p:nvPr/>
        </p:nvCxnSpPr>
        <p:spPr>
          <a:xfrm rot="5400000">
            <a:off x="2879812" y="3537012"/>
            <a:ext cx="30963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427984" y="5085184"/>
            <a:ext cx="39604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Indifference Curves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/>
              <a:t>An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indifference curve</a:t>
            </a:r>
            <a:r>
              <a:rPr lang="en-US" sz="2000" dirty="0">
                <a:solidFill>
                  <a:srgbClr val="003366"/>
                </a:solidFill>
              </a:rPr>
              <a:t> </a:t>
            </a:r>
            <a:r>
              <a:rPr lang="en-US" sz="2000" dirty="0"/>
              <a:t>defines combinations of goods and services that yield the same level of satisfaction to the </a:t>
            </a:r>
            <a:r>
              <a:rPr lang="en-US" sz="2000" dirty="0" smtClean="0"/>
              <a:t>consumer</a:t>
            </a:r>
          </a:p>
          <a:p>
            <a:pPr lvl="1"/>
            <a:r>
              <a:rPr lang="en-US" dirty="0" smtClean="0"/>
              <a:t>She is indifferent between all bundles on a given curve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dirty="0"/>
              <a:t>An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indifference map</a:t>
            </a:r>
            <a:r>
              <a:rPr lang="en-US" sz="2000" dirty="0">
                <a:solidFill>
                  <a:srgbClr val="003366"/>
                </a:solidFill>
              </a:rPr>
              <a:t> </a:t>
            </a:r>
            <a:r>
              <a:rPr lang="en-US" sz="2000" dirty="0"/>
              <a:t>is a set of indifference curves, where curves further from the original denote a higher level of </a:t>
            </a:r>
            <a:r>
              <a:rPr lang="en-US" sz="2000" dirty="0" smtClean="0"/>
              <a:t>satisfaction</a:t>
            </a:r>
          </a:p>
          <a:p>
            <a:endParaRPr lang="en-US" sz="2000" dirty="0" smtClean="0"/>
          </a:p>
          <a:p>
            <a:pPr lvl="1"/>
            <a:r>
              <a:rPr lang="en-US" dirty="0" smtClean="0"/>
              <a:t>This map describes the consumer’s tastes for the two goods over all consumption levels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Indifference Curves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84994" name="Picture 2" descr="figure 6_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624" y="1628775"/>
            <a:ext cx="6618288" cy="4525963"/>
          </a:xfrm>
          <a:noFill/>
          <a:ln/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2843213" y="3284538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M</a:t>
            </a:r>
            <a:endParaRPr lang="en-US" b="1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2555875" y="40767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C</a:t>
            </a:r>
            <a:endParaRPr lang="en-US" b="1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5148263" y="45085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N</a:t>
            </a:r>
            <a:endParaRPr lang="en-US" b="1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5795963" y="45815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H</a:t>
            </a:r>
            <a:endParaRPr lang="en-US" b="1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5003800" y="4868863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F</a:t>
            </a:r>
            <a:endParaRPr lang="en-US" b="1"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258423462"/>
              </p:ext>
            </p:extLst>
          </p:nvPr>
        </p:nvGraphicFramePr>
        <p:xfrm>
          <a:off x="5484961" y="2905522"/>
          <a:ext cx="3600846" cy="1046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5002" name="Line 10"/>
          <p:cNvSpPr>
            <a:spLocks noChangeShapeType="1"/>
          </p:cNvSpPr>
          <p:nvPr/>
        </p:nvSpPr>
        <p:spPr bwMode="auto">
          <a:xfrm flipH="1">
            <a:off x="3276599" y="3651250"/>
            <a:ext cx="2085975" cy="209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 flipH="1">
            <a:off x="5580063" y="4076699"/>
            <a:ext cx="576262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861059" y="1628800"/>
            <a:ext cx="4807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From M, if the individual receives CR of jazz, how much snowboarding will he sacrifice to stay on U</a:t>
            </a:r>
            <a:r>
              <a:rPr lang="en-CA" sz="1600" baseline="-25000" dirty="0" smtClean="0"/>
              <a:t>R</a:t>
            </a:r>
            <a:r>
              <a:rPr lang="en-CA" sz="1600" dirty="0" smtClean="0"/>
              <a:t>? Answer: MC. </a:t>
            </a:r>
          </a:p>
          <a:p>
            <a:r>
              <a:rPr lang="en-CA" sz="1600" dirty="0" smtClean="0"/>
              <a:t>Ask same question, starting at N. Answer is NF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6780921" y="6052646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 smtClean="0">
                <a:solidFill>
                  <a:srgbClr val="3E5D7D"/>
                </a:solidFill>
              </a:rPr>
              <a:t>Interpretation…</a:t>
            </a:r>
            <a:endParaRPr lang="en-CA" i="1" dirty="0">
              <a:solidFill>
                <a:srgbClr val="3E5D7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85002" grpId="0" animBg="1"/>
      <p:bldP spid="85003" grpId="0" animBg="1"/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Indifference Curves - Properties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Curves further from the origin reflect higher levels of satisfaction and vice versa: </a:t>
            </a:r>
          </a:p>
          <a:p>
            <a:pPr lvl="1"/>
            <a:r>
              <a:rPr lang="en-US" dirty="0" smtClean="0"/>
              <a:t>Because more is preferred to less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Negatively sloped, </a:t>
            </a:r>
            <a:r>
              <a:rPr lang="en-US" sz="2000" i="1" dirty="0" smtClean="0">
                <a:solidFill>
                  <a:srgbClr val="003366"/>
                </a:solidFill>
              </a:rPr>
              <a:t>slope =</a:t>
            </a:r>
            <a:r>
              <a:rPr lang="en-US" sz="2000" dirty="0" smtClean="0"/>
              <a:t> </a:t>
            </a:r>
            <a:r>
              <a:rPr lang="en-US" sz="2000" i="1" dirty="0" smtClean="0">
                <a:solidFill>
                  <a:srgbClr val="003366"/>
                </a:solidFill>
              </a:rPr>
              <a:t>marginal rate of substitution (MRS)</a:t>
            </a:r>
          </a:p>
          <a:p>
            <a:pPr lvl="1"/>
            <a:r>
              <a:rPr lang="en-US" dirty="0" smtClean="0"/>
              <a:t>Less of one good requires more of the other to maintain a given level of satisfaction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Indifference curves cannot intersect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Indifference Curves - Properties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Convex shape away from the origin, reflecting a </a:t>
            </a:r>
            <a:r>
              <a:rPr lang="en-US" sz="2000" i="1" dirty="0" smtClean="0">
                <a:solidFill>
                  <a:srgbClr val="003366"/>
                </a:solidFill>
              </a:rPr>
              <a:t>diminishing marginal rate of substitution: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003366"/>
              </a:solidFill>
            </a:endParaRPr>
          </a:p>
          <a:p>
            <a:pPr lvl="1"/>
            <a:r>
              <a:rPr lang="en-US" dirty="0" smtClean="0"/>
              <a:t>They become flatter as one moves from left to right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Due to the </a:t>
            </a:r>
            <a:r>
              <a:rPr lang="en-US" i="1" dirty="0" smtClean="0">
                <a:solidFill>
                  <a:srgbClr val="3E5D7D"/>
                </a:solidFill>
              </a:rPr>
              <a:t>law of diminishing marginal utility</a:t>
            </a:r>
            <a:r>
              <a:rPr lang="en-US" dirty="0" smtClean="0"/>
              <a:t>: each additional unit of jazz consumed yields a lower MU than the unit consumed right before it 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sz="2000" dirty="0" smtClean="0"/>
              <a:t>Conversely, MU is high when consumption levels are low 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421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Optimization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The consumer’s choice is determined by the highest indifference curve attainable, subject to the budget line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This gives the highest possible indifference curve, and hence highest level of satisfaction, given the consumer’s income and prices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This occurs at the point where the budget line just attains that indifference curve – where they are tangent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Consequently, slope of the indifference curve = slope of the budget line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Mathematically, </a:t>
            </a:r>
            <a:r>
              <a:rPr lang="en-US" i="1" dirty="0" smtClean="0">
                <a:solidFill>
                  <a:srgbClr val="003366"/>
                </a:solidFill>
              </a:rPr>
              <a:t>MRS = P</a:t>
            </a:r>
            <a:r>
              <a:rPr lang="en-US" i="1" baseline="-25000" dirty="0" smtClean="0">
                <a:solidFill>
                  <a:srgbClr val="003366"/>
                </a:solidFill>
              </a:rPr>
              <a:t>J</a:t>
            </a:r>
            <a:r>
              <a:rPr lang="en-US" i="1" dirty="0" smtClean="0">
                <a:solidFill>
                  <a:srgbClr val="003366"/>
                </a:solidFill>
              </a:rPr>
              <a:t> / P</a:t>
            </a:r>
            <a:r>
              <a:rPr lang="en-US" i="1" baseline="-25000" dirty="0" smtClean="0">
                <a:solidFill>
                  <a:srgbClr val="003366"/>
                </a:solidFill>
              </a:rPr>
              <a:t>S</a:t>
            </a:r>
          </a:p>
          <a:p>
            <a:pPr marL="274320" lvl="1" indent="0" algn="r">
              <a:buNone/>
            </a:pPr>
            <a:r>
              <a:rPr lang="en-CA" i="1" dirty="0" smtClean="0">
                <a:solidFill>
                  <a:srgbClr val="003366"/>
                </a:solidFill>
              </a:rPr>
              <a:t>Illustration…..</a:t>
            </a:r>
            <a:endParaRPr lang="en-US" i="1" dirty="0" smtClean="0">
              <a:solidFill>
                <a:srgbClr val="003366"/>
              </a:solidFill>
            </a:endParaRPr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Consumer Optimum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86019" name="Picture 3" descr="figure 6_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6378" y="1600200"/>
            <a:ext cx="7131243" cy="4876800"/>
          </a:xfrm>
          <a:noFill/>
          <a:ln/>
        </p:spPr>
      </p:pic>
      <p:sp>
        <p:nvSpPr>
          <p:cNvPr id="86020" name="Line 4"/>
          <p:cNvSpPr>
            <a:spLocks noChangeShapeType="1"/>
          </p:cNvSpPr>
          <p:nvPr/>
        </p:nvSpPr>
        <p:spPr bwMode="auto">
          <a:xfrm>
            <a:off x="1546273" y="3212976"/>
            <a:ext cx="4681490" cy="2736304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421967" y="2856654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H</a:t>
            </a:r>
            <a:endParaRPr lang="en-US" b="1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6029445" y="566124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K</a:t>
            </a:r>
            <a:endParaRPr lang="en-US" b="1" dirty="0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5580112" y="692696"/>
            <a:ext cx="3024187" cy="925513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budget constraint constrains the individual to points on or below HK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875415" y="3107531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F</a:t>
            </a:r>
            <a:endParaRPr lang="en-US" b="1"/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3671118" y="4125551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endParaRPr lang="en-US" b="1"/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5255467" y="5191631"/>
            <a:ext cx="43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G</a:t>
            </a:r>
            <a:endParaRPr lang="en-US" b="1"/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5472161" y="1947863"/>
            <a:ext cx="3240088" cy="1200150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highest level of satisfaction attainable is U</a:t>
            </a:r>
            <a:r>
              <a:rPr lang="en-CA" baseline="-25000" dirty="0">
                <a:solidFill>
                  <a:schemeClr val="bg1"/>
                </a:solidFill>
              </a:rPr>
              <a:t>3</a:t>
            </a:r>
            <a:r>
              <a:rPr lang="en-CA" dirty="0">
                <a:solidFill>
                  <a:schemeClr val="bg1"/>
                </a:solidFill>
              </a:rPr>
              <a:t>, where the budget constraint just touches (at E)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5867448" y="3429000"/>
            <a:ext cx="2449513" cy="1200150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At this optimum, the slope of the budget constraint (P</a:t>
            </a:r>
            <a:r>
              <a:rPr lang="en-CA" baseline="-25000" dirty="0">
                <a:solidFill>
                  <a:schemeClr val="bg1"/>
                </a:solidFill>
              </a:rPr>
              <a:t>J</a:t>
            </a:r>
            <a:r>
              <a:rPr lang="en-CA" dirty="0">
                <a:solidFill>
                  <a:schemeClr val="bg1"/>
                </a:solidFill>
              </a:rPr>
              <a:t> / P</a:t>
            </a:r>
            <a:r>
              <a:rPr lang="en-CA" baseline="-25000" dirty="0">
                <a:solidFill>
                  <a:schemeClr val="bg1"/>
                </a:solidFill>
              </a:rPr>
              <a:t>S</a:t>
            </a:r>
            <a:r>
              <a:rPr lang="en-CA" dirty="0">
                <a:solidFill>
                  <a:schemeClr val="bg1"/>
                </a:solidFill>
              </a:rPr>
              <a:t>) equals the MRS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 animBg="1"/>
      <p:bldP spid="86021" grpId="0"/>
      <p:bldP spid="86022" grpId="0"/>
      <p:bldP spid="86023" grpId="0" animBg="1"/>
      <p:bldP spid="86024" grpId="0"/>
      <p:bldP spid="86025" grpId="0"/>
      <p:bldP spid="86026" grpId="0"/>
      <p:bldP spid="86027" grpId="0" animBg="1"/>
      <p:bldP spid="860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Income Adjustments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If income rises and the prices remain the same, the budget line shifts outward in parallel fashion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The consumer can afford more of both goods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He will reach a higher indifference curve, and hence a higher level of satisfaction 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 algn="r">
              <a:buNone/>
            </a:pPr>
            <a:r>
              <a:rPr lang="en-US" i="1" dirty="0" smtClean="0">
                <a:solidFill>
                  <a:srgbClr val="3E5D7D"/>
                </a:solidFill>
              </a:rPr>
              <a:t>Graphically….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Income Adjustments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87043" name="Picture 3" descr="figure 6_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50841" y="1501775"/>
            <a:ext cx="7131243" cy="4876800"/>
          </a:xfrm>
          <a:noFill/>
          <a:ln/>
        </p:spPr>
      </p:pic>
      <p:sp>
        <p:nvSpPr>
          <p:cNvPr id="87044" name="Line 4"/>
          <p:cNvSpPr>
            <a:spLocks noChangeShapeType="1"/>
          </p:cNvSpPr>
          <p:nvPr/>
        </p:nvSpPr>
        <p:spPr bwMode="auto">
          <a:xfrm>
            <a:off x="1763712" y="2636838"/>
            <a:ext cx="3816399" cy="3240434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5148263" y="52292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 flipH="1">
            <a:off x="1692274" y="4040735"/>
            <a:ext cx="1596881" cy="866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3348038" y="4041602"/>
            <a:ext cx="0" cy="183567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1692275" y="35734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3276600" y="53006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50" name="Line 10"/>
          <p:cNvSpPr>
            <a:spLocks noChangeShapeType="1"/>
          </p:cNvSpPr>
          <p:nvPr/>
        </p:nvSpPr>
        <p:spPr bwMode="auto">
          <a:xfrm>
            <a:off x="1763713" y="1844675"/>
            <a:ext cx="4609306" cy="4032596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6084888" y="53006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 flipV="1">
            <a:off x="4716463" y="4724400"/>
            <a:ext cx="28733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3" name="Line 13"/>
          <p:cNvSpPr>
            <a:spLocks noChangeShapeType="1"/>
          </p:cNvSpPr>
          <p:nvPr/>
        </p:nvSpPr>
        <p:spPr bwMode="auto">
          <a:xfrm flipV="1">
            <a:off x="3563938" y="3789363"/>
            <a:ext cx="287337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4" name="Line 14"/>
          <p:cNvSpPr>
            <a:spLocks noChangeShapeType="1"/>
          </p:cNvSpPr>
          <p:nvPr/>
        </p:nvSpPr>
        <p:spPr bwMode="auto">
          <a:xfrm flipV="1">
            <a:off x="2411413" y="2708275"/>
            <a:ext cx="2889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94872172"/>
              </p:ext>
            </p:extLst>
          </p:nvPr>
        </p:nvGraphicFramePr>
        <p:xfrm>
          <a:off x="5472112" y="1764504"/>
          <a:ext cx="3420367" cy="2312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7056" name="Line 16"/>
          <p:cNvSpPr>
            <a:spLocks noChangeShapeType="1"/>
          </p:cNvSpPr>
          <p:nvPr/>
        </p:nvSpPr>
        <p:spPr bwMode="auto">
          <a:xfrm flipH="1">
            <a:off x="1692275" y="3644900"/>
            <a:ext cx="2159000" cy="63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7" name="Line 17"/>
          <p:cNvSpPr>
            <a:spLocks noChangeShapeType="1"/>
          </p:cNvSpPr>
          <p:nvPr/>
        </p:nvSpPr>
        <p:spPr bwMode="auto">
          <a:xfrm>
            <a:off x="3851275" y="3644900"/>
            <a:ext cx="0" cy="2232371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16922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3851275" y="53006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60" name="Line 20"/>
          <p:cNvSpPr>
            <a:spLocks noChangeShapeType="1"/>
          </p:cNvSpPr>
          <p:nvPr/>
        </p:nvSpPr>
        <p:spPr bwMode="auto">
          <a:xfrm>
            <a:off x="3348038" y="522922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61" name="Line 21"/>
          <p:cNvSpPr>
            <a:spLocks noChangeShapeType="1"/>
          </p:cNvSpPr>
          <p:nvPr/>
        </p:nvSpPr>
        <p:spPr bwMode="auto">
          <a:xfrm flipV="1">
            <a:off x="2124075" y="36449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nimBg="1"/>
      <p:bldP spid="87045" grpId="0"/>
      <p:bldP spid="87046" grpId="0" animBg="1"/>
      <p:bldP spid="87047" grpId="0" animBg="1"/>
      <p:bldP spid="87048" grpId="0"/>
      <p:bldP spid="87049" grpId="0"/>
      <p:bldP spid="87050" grpId="0" animBg="1"/>
      <p:bldP spid="87051" grpId="0"/>
      <p:bldP spid="87052" grpId="0" animBg="1"/>
      <p:bldP spid="87052" grpId="1" animBg="1"/>
      <p:bldP spid="87053" grpId="0" animBg="1"/>
      <p:bldP spid="87053" grpId="1" animBg="1"/>
      <p:bldP spid="87054" grpId="0" animBg="1"/>
      <p:bldP spid="87054" grpId="1" animBg="1"/>
      <p:bldGraphic spid="25" grpId="0">
        <p:bldAsOne/>
      </p:bldGraphic>
      <p:bldP spid="87056" grpId="0" animBg="1"/>
      <p:bldP spid="87057" grpId="0" animBg="1"/>
      <p:bldP spid="87058" grpId="0"/>
      <p:bldP spid="87059" grpId="0"/>
      <p:bldP spid="87060" grpId="0" animBg="1"/>
      <p:bldP spid="8706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Price Adjustments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If the price of jazz rises, the budget line rotates inward, but the Y-intercept does not change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The budget line becomes steeper</a:t>
            </a:r>
          </a:p>
          <a:p>
            <a:pPr lvl="1"/>
            <a:r>
              <a:rPr lang="en-US" dirty="0" smtClean="0"/>
              <a:t>The consumer can afford less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He will reach a lower indifference curve, and hence a lower level of satisfaction </a:t>
            </a:r>
          </a:p>
          <a:p>
            <a:pPr lvl="1"/>
            <a:r>
              <a:rPr lang="en-US" dirty="0" smtClean="0"/>
              <a:t>The quantity of jazz consumed will fall – the law of demand</a:t>
            </a:r>
          </a:p>
          <a:p>
            <a:pPr lvl="1"/>
            <a:endParaRPr lang="en-US" dirty="0" smtClean="0"/>
          </a:p>
          <a:p>
            <a:pPr lvl="1"/>
            <a:r>
              <a:rPr lang="en-CA" dirty="0" smtClean="0"/>
              <a:t>The quantity of snowboarding may rise or fall</a:t>
            </a:r>
          </a:p>
          <a:p>
            <a:pPr marL="274320" lvl="1" indent="0" algn="r">
              <a:buNone/>
            </a:pPr>
            <a:r>
              <a:rPr lang="en-CA" i="1" dirty="0" smtClean="0">
                <a:solidFill>
                  <a:srgbClr val="3E5D7D"/>
                </a:solidFill>
              </a:rPr>
              <a:t>Illustration…..</a:t>
            </a:r>
            <a:endParaRPr lang="en-US" i="1" dirty="0" smtClean="0">
              <a:solidFill>
                <a:srgbClr val="3E5D7D"/>
              </a:solidFill>
            </a:endParaRP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Price Adjustments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88067" name="Picture 3" descr="figure 6_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2063" y="1600200"/>
            <a:ext cx="66182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Line 4"/>
          <p:cNvSpPr>
            <a:spLocks noChangeShapeType="1"/>
          </p:cNvSpPr>
          <p:nvPr/>
        </p:nvSpPr>
        <p:spPr bwMode="auto">
          <a:xfrm>
            <a:off x="1763713" y="2636838"/>
            <a:ext cx="3529012" cy="302418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5148263" y="52292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0" name="Line 6"/>
          <p:cNvSpPr>
            <a:spLocks noChangeShapeType="1"/>
          </p:cNvSpPr>
          <p:nvPr/>
        </p:nvSpPr>
        <p:spPr bwMode="auto">
          <a:xfrm flipH="1">
            <a:off x="1763713" y="3933825"/>
            <a:ext cx="15128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1" name="Line 7"/>
          <p:cNvSpPr>
            <a:spLocks noChangeShapeType="1"/>
          </p:cNvSpPr>
          <p:nvPr/>
        </p:nvSpPr>
        <p:spPr bwMode="auto">
          <a:xfrm>
            <a:off x="3276600" y="3933825"/>
            <a:ext cx="0" cy="172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1692275" y="35734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3059113" y="558958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4" name="Line 10"/>
          <p:cNvSpPr>
            <a:spLocks noChangeShapeType="1"/>
          </p:cNvSpPr>
          <p:nvPr/>
        </p:nvSpPr>
        <p:spPr bwMode="auto">
          <a:xfrm>
            <a:off x="1763713" y="2636838"/>
            <a:ext cx="1295400" cy="302418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2484438" y="4868863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76" name="Line 12"/>
          <p:cNvSpPr>
            <a:spLocks noChangeShapeType="1"/>
          </p:cNvSpPr>
          <p:nvPr/>
        </p:nvSpPr>
        <p:spPr bwMode="auto">
          <a:xfrm flipH="1" flipV="1">
            <a:off x="3059113" y="5516563"/>
            <a:ext cx="1873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401176355"/>
              </p:ext>
            </p:extLst>
          </p:nvPr>
        </p:nvGraphicFramePr>
        <p:xfrm>
          <a:off x="5261623" y="1305719"/>
          <a:ext cx="3240088" cy="2162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8078" name="Line 14"/>
          <p:cNvSpPr>
            <a:spLocks noChangeShapeType="1"/>
          </p:cNvSpPr>
          <p:nvPr/>
        </p:nvSpPr>
        <p:spPr bwMode="auto">
          <a:xfrm flipH="1">
            <a:off x="1763713" y="3644900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9" name="Line 15"/>
          <p:cNvSpPr>
            <a:spLocks noChangeShapeType="1"/>
          </p:cNvSpPr>
          <p:nvPr/>
        </p:nvSpPr>
        <p:spPr bwMode="auto">
          <a:xfrm>
            <a:off x="2195513" y="3644900"/>
            <a:ext cx="0" cy="20161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16922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1979613" y="55895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82" name="Line 18"/>
          <p:cNvSpPr>
            <a:spLocks noChangeShapeType="1"/>
          </p:cNvSpPr>
          <p:nvPr/>
        </p:nvSpPr>
        <p:spPr bwMode="auto">
          <a:xfrm flipH="1">
            <a:off x="2268538" y="5373688"/>
            <a:ext cx="9350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83" name="Line 19"/>
          <p:cNvSpPr>
            <a:spLocks noChangeShapeType="1"/>
          </p:cNvSpPr>
          <p:nvPr/>
        </p:nvSpPr>
        <p:spPr bwMode="auto">
          <a:xfrm flipV="1">
            <a:off x="2124075" y="36449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635375" y="6125008"/>
            <a:ext cx="504108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These goods are substitutes – Why?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  <p:bldP spid="88069" grpId="0"/>
      <p:bldP spid="88070" grpId="0" animBg="1"/>
      <p:bldP spid="88071" grpId="0" animBg="1"/>
      <p:bldP spid="88072" grpId="0"/>
      <p:bldP spid="88073" grpId="0"/>
      <p:bldP spid="88074" grpId="0" animBg="1"/>
      <p:bldP spid="88075" grpId="0"/>
      <p:bldP spid="88076" grpId="0" animBg="1"/>
      <p:bldP spid="88076" grpId="1" animBg="1"/>
      <p:bldGraphic spid="23" grpId="0">
        <p:bldAsOne/>
      </p:bldGraphic>
      <p:bldP spid="88078" grpId="0" animBg="1"/>
      <p:bldP spid="88079" grpId="0" animBg="1"/>
      <p:bldP spid="88080" grpId="0"/>
      <p:bldP spid="88081" grpId="0"/>
      <p:bldP spid="88082" grpId="0" animBg="1"/>
      <p:bldP spid="88083" grpId="0" animBg="1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Applications of Indifference Analysis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We have seen that indifference analysis can illustrate normal and inferior goods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Also we have seen substitutes and complements illustrated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CA" sz="2000" dirty="0" smtClean="0"/>
              <a:t>Can we illustrate what product marketers attempt to achieve?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Let us also develop the concepts of </a:t>
            </a:r>
            <a:r>
              <a:rPr lang="en-US" sz="20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income and substitution effects</a:t>
            </a:r>
            <a:endParaRPr lang="en-US" sz="2000" i="1" dirty="0">
              <a:solidFill>
                <a:srgbClr val="3E5D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Marketing and Tastes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89091" name="Picture 3" descr="app box 6_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2720" y="1600200"/>
            <a:ext cx="6258560" cy="4876800"/>
          </a:xfrm>
          <a:noFill/>
          <a:ln/>
        </p:spPr>
      </p:pic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5364163" y="45815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A</a:t>
            </a:r>
            <a:endParaRPr lang="en-US" b="1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3132138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B</a:t>
            </a:r>
            <a:endParaRPr lang="en-US" b="1"/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 flipH="1" flipV="1">
            <a:off x="3419475" y="3644900"/>
            <a:ext cx="1368425" cy="1079500"/>
          </a:xfrm>
          <a:prstGeom prst="line">
            <a:avLst/>
          </a:prstGeom>
          <a:noFill/>
          <a:ln w="63500">
            <a:solidFill>
              <a:schemeClr val="accent6">
                <a:lumMod val="40000"/>
                <a:lumOff val="6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99592301"/>
              </p:ext>
            </p:extLst>
          </p:nvPr>
        </p:nvGraphicFramePr>
        <p:xfrm>
          <a:off x="1403648" y="4764881"/>
          <a:ext cx="2520280" cy="1474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047081131"/>
              </p:ext>
            </p:extLst>
          </p:nvPr>
        </p:nvGraphicFramePr>
        <p:xfrm>
          <a:off x="4932363" y="1773238"/>
          <a:ext cx="3384550" cy="2162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 animBg="1"/>
      <p:bldGraphic spid="14" grpId="0">
        <p:bldAsOne/>
      </p:bldGraphic>
      <p:bldGraphic spid="14" grpId="1">
        <p:bldAsOne/>
      </p:bldGraphic>
      <p:bldGraphic spid="13" grpId="0">
        <p:bldAsOne/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Policy Application: </a:t>
            </a:r>
            <a:r>
              <a:rPr lang="en-CA" sz="3600" dirty="0" smtClean="0">
                <a:solidFill>
                  <a:srgbClr val="FF7D19"/>
                </a:solidFill>
              </a:rPr>
              <a:t>Income </a:t>
            </a:r>
            <a:r>
              <a:rPr lang="en-CA" sz="3600" dirty="0">
                <a:solidFill>
                  <a:srgbClr val="FF7D19"/>
                </a:solidFill>
              </a:rPr>
              <a:t>Transfer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91139" name="Picture 3" descr="figure 6_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389856"/>
            <a:ext cx="6664960" cy="4876800"/>
          </a:xfrm>
          <a:noFill/>
          <a:ln/>
        </p:spPr>
      </p:pic>
      <p:sp>
        <p:nvSpPr>
          <p:cNvPr id="91140" name="Line 4"/>
          <p:cNvSpPr>
            <a:spLocks noChangeShapeType="1"/>
          </p:cNvSpPr>
          <p:nvPr/>
        </p:nvSpPr>
        <p:spPr bwMode="auto">
          <a:xfrm>
            <a:off x="1979613" y="2924175"/>
            <a:ext cx="1655762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1" name="Line 5"/>
          <p:cNvSpPr>
            <a:spLocks noChangeShapeType="1"/>
          </p:cNvSpPr>
          <p:nvPr/>
        </p:nvSpPr>
        <p:spPr bwMode="auto">
          <a:xfrm>
            <a:off x="2124075" y="1628774"/>
            <a:ext cx="2591941" cy="4104481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3492500" y="52292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4427538" y="515778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1144" name="Line 8"/>
          <p:cNvSpPr>
            <a:spLocks noChangeShapeType="1"/>
          </p:cNvSpPr>
          <p:nvPr/>
        </p:nvSpPr>
        <p:spPr bwMode="auto">
          <a:xfrm>
            <a:off x="2627312" y="3933825"/>
            <a:ext cx="793" cy="179943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5" name="Line 9"/>
          <p:cNvSpPr>
            <a:spLocks noChangeShapeType="1"/>
          </p:cNvSpPr>
          <p:nvPr/>
        </p:nvSpPr>
        <p:spPr bwMode="auto">
          <a:xfrm flipH="1">
            <a:off x="1979613" y="3933825"/>
            <a:ext cx="647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2555875" y="36449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2987675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1148" name="Line 12"/>
          <p:cNvSpPr>
            <a:spLocks noChangeShapeType="1"/>
          </p:cNvSpPr>
          <p:nvPr/>
        </p:nvSpPr>
        <p:spPr bwMode="auto">
          <a:xfrm>
            <a:off x="3059113" y="3141663"/>
            <a:ext cx="0" cy="259159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9" name="Line 13"/>
          <p:cNvSpPr>
            <a:spLocks noChangeShapeType="1"/>
          </p:cNvSpPr>
          <p:nvPr/>
        </p:nvSpPr>
        <p:spPr bwMode="auto">
          <a:xfrm flipH="1">
            <a:off x="1979613" y="3141663"/>
            <a:ext cx="10795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0" name="Line 14"/>
          <p:cNvSpPr>
            <a:spLocks noChangeShapeType="1"/>
          </p:cNvSpPr>
          <p:nvPr/>
        </p:nvSpPr>
        <p:spPr bwMode="auto">
          <a:xfrm flipV="1">
            <a:off x="3419475" y="4868863"/>
            <a:ext cx="576263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1" name="Line 15"/>
          <p:cNvSpPr>
            <a:spLocks noChangeShapeType="1"/>
          </p:cNvSpPr>
          <p:nvPr/>
        </p:nvSpPr>
        <p:spPr bwMode="auto">
          <a:xfrm flipV="1">
            <a:off x="2843213" y="3933825"/>
            <a:ext cx="649287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2" name="Line 16"/>
          <p:cNvSpPr>
            <a:spLocks noChangeShapeType="1"/>
          </p:cNvSpPr>
          <p:nvPr/>
        </p:nvSpPr>
        <p:spPr bwMode="auto">
          <a:xfrm flipV="1">
            <a:off x="2339975" y="3068638"/>
            <a:ext cx="5762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2257402101"/>
              </p:ext>
            </p:extLst>
          </p:nvPr>
        </p:nvGraphicFramePr>
        <p:xfrm>
          <a:off x="3492500" y="1773238"/>
          <a:ext cx="4103836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076056" y="3573016"/>
            <a:ext cx="3744416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But perhaps the government would like to see less additional expenditure on other goods and more on the targeted good……….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1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1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 animBg="1"/>
      <p:bldP spid="91147" grpId="0"/>
      <p:bldP spid="91150" grpId="0" animBg="1"/>
      <p:bldP spid="91150" grpId="1" animBg="1"/>
      <p:bldP spid="91151" grpId="0" animBg="1"/>
      <p:bldP spid="91151" grpId="1" animBg="1"/>
      <p:bldP spid="91152" grpId="0" animBg="1"/>
      <p:bldP spid="91152" grpId="1" animBg="1"/>
      <p:bldGraphic spid="21" grpId="0">
        <p:bldAsOne/>
      </p:bldGraphic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4" name="Rectangle 1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7D19"/>
                </a:solidFill>
              </a:rPr>
              <a:t>Policy </a:t>
            </a:r>
            <a:r>
              <a:rPr lang="en-CA" sz="3600" dirty="0" smtClean="0">
                <a:solidFill>
                  <a:srgbClr val="FF7D19"/>
                </a:solidFill>
              </a:rPr>
              <a:t>Application: Price </a:t>
            </a:r>
            <a:r>
              <a:rPr lang="en-CA" sz="3600" dirty="0">
                <a:solidFill>
                  <a:srgbClr val="FF7D19"/>
                </a:solidFill>
              </a:rPr>
              <a:t>Subsidy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92162" name="Picture 2" descr="figure 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50" y="1600200"/>
            <a:ext cx="61849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Line 3"/>
          <p:cNvSpPr>
            <a:spLocks noChangeShapeType="1"/>
          </p:cNvSpPr>
          <p:nvPr/>
        </p:nvSpPr>
        <p:spPr bwMode="auto">
          <a:xfrm>
            <a:off x="1979613" y="2924175"/>
            <a:ext cx="1655762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4" name="Line 4"/>
          <p:cNvSpPr>
            <a:spLocks noChangeShapeType="1"/>
          </p:cNvSpPr>
          <p:nvPr/>
        </p:nvSpPr>
        <p:spPr bwMode="auto">
          <a:xfrm>
            <a:off x="1979613" y="2924175"/>
            <a:ext cx="4537075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3492500" y="52292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795963" y="53006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>
            <a:off x="2627313" y="3933825"/>
            <a:ext cx="0" cy="172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8" name="Line 8"/>
          <p:cNvSpPr>
            <a:spLocks noChangeShapeType="1"/>
          </p:cNvSpPr>
          <p:nvPr/>
        </p:nvSpPr>
        <p:spPr bwMode="auto">
          <a:xfrm flipH="1">
            <a:off x="1979613" y="3933825"/>
            <a:ext cx="647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2555875" y="36449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3995738" y="38608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71" name="Line 11"/>
          <p:cNvSpPr>
            <a:spLocks noChangeShapeType="1"/>
          </p:cNvSpPr>
          <p:nvPr/>
        </p:nvSpPr>
        <p:spPr bwMode="auto">
          <a:xfrm>
            <a:off x="4067175" y="4149725"/>
            <a:ext cx="0" cy="1511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2" name="Line 12"/>
          <p:cNvSpPr>
            <a:spLocks noChangeShapeType="1"/>
          </p:cNvSpPr>
          <p:nvPr/>
        </p:nvSpPr>
        <p:spPr bwMode="auto">
          <a:xfrm flipH="1" flipV="1">
            <a:off x="1979711" y="4149081"/>
            <a:ext cx="2016025" cy="644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3" name="Line 13"/>
          <p:cNvSpPr>
            <a:spLocks noChangeShapeType="1"/>
          </p:cNvSpPr>
          <p:nvPr/>
        </p:nvSpPr>
        <p:spPr bwMode="auto">
          <a:xfrm flipV="1">
            <a:off x="3851275" y="5516563"/>
            <a:ext cx="1944688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606067716"/>
              </p:ext>
            </p:extLst>
          </p:nvPr>
        </p:nvGraphicFramePr>
        <p:xfrm>
          <a:off x="3923928" y="1700808"/>
          <a:ext cx="3672482" cy="2169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27584" y="6237312"/>
            <a:ext cx="7344816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schemeClr val="bg1"/>
                </a:solidFill>
              </a:rPr>
              <a:t>Question: are these goods substitutes or complements as they are illustrated?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nimBg="1"/>
      <p:bldP spid="92170" grpId="0"/>
      <p:bldP spid="92171" grpId="0" animBg="1"/>
      <p:bldP spid="92172" grpId="0" animBg="1"/>
      <p:bldP spid="92173" grpId="0" animBg="1"/>
      <p:bldP spid="92173" grpId="1" animBg="1"/>
      <p:bldGraphic spid="19" grpId="0">
        <p:bldAsOne/>
      </p:bldGraphic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4" name="Rectangle 14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Application: Price </a:t>
            </a:r>
            <a:r>
              <a:rPr lang="en-CA" sz="3600" dirty="0">
                <a:solidFill>
                  <a:srgbClr val="FF7D19"/>
                </a:solidFill>
              </a:rPr>
              <a:t>s</a:t>
            </a:r>
            <a:r>
              <a:rPr lang="en-CA" sz="3600" dirty="0" smtClean="0">
                <a:solidFill>
                  <a:srgbClr val="FF7D19"/>
                </a:solidFill>
              </a:rPr>
              <a:t>ubsidy versus income transfer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92162" name="Picture 2" descr="figure 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50" y="1600200"/>
            <a:ext cx="61849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Line 3"/>
          <p:cNvSpPr>
            <a:spLocks noChangeShapeType="1"/>
          </p:cNvSpPr>
          <p:nvPr/>
        </p:nvSpPr>
        <p:spPr bwMode="auto">
          <a:xfrm>
            <a:off x="1979613" y="2924175"/>
            <a:ext cx="1655762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4" name="Line 4"/>
          <p:cNvSpPr>
            <a:spLocks noChangeShapeType="1"/>
          </p:cNvSpPr>
          <p:nvPr/>
        </p:nvSpPr>
        <p:spPr bwMode="auto">
          <a:xfrm>
            <a:off x="1979613" y="2924175"/>
            <a:ext cx="4537075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3492500" y="52292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795963" y="53006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>
            <a:off x="2627313" y="3933825"/>
            <a:ext cx="0" cy="172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8" name="Line 8"/>
          <p:cNvSpPr>
            <a:spLocks noChangeShapeType="1"/>
          </p:cNvSpPr>
          <p:nvPr/>
        </p:nvSpPr>
        <p:spPr bwMode="auto">
          <a:xfrm flipH="1">
            <a:off x="1979613" y="3933825"/>
            <a:ext cx="647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2555875" y="36449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3995738" y="38608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71" name="Line 11"/>
          <p:cNvSpPr>
            <a:spLocks noChangeShapeType="1"/>
          </p:cNvSpPr>
          <p:nvPr/>
        </p:nvSpPr>
        <p:spPr bwMode="auto">
          <a:xfrm>
            <a:off x="4067175" y="4149725"/>
            <a:ext cx="0" cy="1511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2" name="Line 12"/>
          <p:cNvSpPr>
            <a:spLocks noChangeShapeType="1"/>
          </p:cNvSpPr>
          <p:nvPr/>
        </p:nvSpPr>
        <p:spPr bwMode="auto">
          <a:xfrm flipH="1" flipV="1">
            <a:off x="1979711" y="4149081"/>
            <a:ext cx="2016025" cy="644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3" name="Line 13"/>
          <p:cNvSpPr>
            <a:spLocks noChangeShapeType="1"/>
          </p:cNvSpPr>
          <p:nvPr/>
        </p:nvSpPr>
        <p:spPr bwMode="auto">
          <a:xfrm flipV="1">
            <a:off x="3851275" y="5516563"/>
            <a:ext cx="1944688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249609201"/>
              </p:ext>
            </p:extLst>
          </p:nvPr>
        </p:nvGraphicFramePr>
        <p:xfrm>
          <a:off x="3923928" y="1700809"/>
          <a:ext cx="3740522" cy="1080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Straight Connector 5"/>
          <p:cNvCxnSpPr/>
          <p:nvPr/>
        </p:nvCxnSpPr>
        <p:spPr>
          <a:xfrm flipH="1" flipV="1">
            <a:off x="2244505" y="1688531"/>
            <a:ext cx="2868967" cy="39636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93042" y="3212976"/>
            <a:ext cx="3583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An income transfer to I</a:t>
            </a:r>
            <a:r>
              <a:rPr lang="en-CA" baseline="-25000" dirty="0" smtClean="0"/>
              <a:t>3</a:t>
            </a:r>
            <a:r>
              <a:rPr lang="en-CA" dirty="0" smtClean="0"/>
              <a:t> that enables the consumer to buy the bundle E</a:t>
            </a:r>
            <a:r>
              <a:rPr lang="en-CA" baseline="-25000" dirty="0" smtClean="0"/>
              <a:t>2</a:t>
            </a:r>
            <a:r>
              <a:rPr lang="en-CA" dirty="0" smtClean="0"/>
              <a:t> yields a higher level of utility than the subsidy.</a:t>
            </a:r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2938683" y="2410531"/>
            <a:ext cx="33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</a:t>
            </a:r>
            <a:r>
              <a:rPr lang="en-CA" baseline="-25000" dirty="0" smtClean="0"/>
              <a:t>3</a:t>
            </a:r>
            <a:endParaRPr lang="en-CA" baseline="-25000" dirty="0"/>
          </a:p>
        </p:txBody>
      </p:sp>
    </p:spTree>
    <p:extLst>
      <p:ext uri="{BB962C8B-B14F-4D97-AF65-F5344CB8AC3E}">
        <p14:creationId xmlns:p14="http://schemas.microsoft.com/office/powerpoint/2010/main" val="172980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nimBg="1"/>
      <p:bldP spid="92170" grpId="0"/>
      <p:bldP spid="92171" grpId="0" animBg="1"/>
      <p:bldP spid="92172" grpId="0" animBg="1"/>
      <p:bldP spid="92173" grpId="0" animBg="1"/>
      <p:bldP spid="92173" grpId="1" animBg="1"/>
      <p:bldGraphic spid="19" grpId="0">
        <p:bldAsOne/>
      </p:bldGraphic>
      <p:bldP spid="12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solidFill>
                  <a:srgbClr val="3E5D7D"/>
                </a:solidFill>
              </a:rPr>
              <a:t>Advanced:</a:t>
            </a:r>
            <a:r>
              <a:rPr lang="en-CA" sz="3600" dirty="0" smtClean="0">
                <a:solidFill>
                  <a:srgbClr val="FF7D19"/>
                </a:solidFill>
              </a:rPr>
              <a:t> Income </a:t>
            </a:r>
            <a:r>
              <a:rPr lang="en-CA" sz="3600" dirty="0">
                <a:solidFill>
                  <a:srgbClr val="FF7D19"/>
                </a:solidFill>
              </a:rPr>
              <a:t>and Substitution Effects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90115" name="Picture 3" descr="figure 6_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428750"/>
            <a:ext cx="6607277" cy="4876800"/>
          </a:xfrm>
          <a:noFill/>
          <a:ln/>
        </p:spPr>
      </p:pic>
      <p:sp>
        <p:nvSpPr>
          <p:cNvPr id="90116" name="Line 4"/>
          <p:cNvSpPr>
            <a:spLocks noChangeShapeType="1"/>
          </p:cNvSpPr>
          <p:nvPr/>
        </p:nvSpPr>
        <p:spPr bwMode="auto">
          <a:xfrm>
            <a:off x="1979612" y="2349500"/>
            <a:ext cx="3348831" cy="3382963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419475" y="3500438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5076825" y="52292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19" name="Line 7"/>
          <p:cNvSpPr>
            <a:spLocks noChangeShapeType="1"/>
          </p:cNvSpPr>
          <p:nvPr/>
        </p:nvSpPr>
        <p:spPr bwMode="auto">
          <a:xfrm flipH="1">
            <a:off x="1979613" y="3789363"/>
            <a:ext cx="143986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0" name="Line 8"/>
          <p:cNvSpPr>
            <a:spLocks noChangeShapeType="1"/>
          </p:cNvSpPr>
          <p:nvPr/>
        </p:nvSpPr>
        <p:spPr bwMode="auto">
          <a:xfrm>
            <a:off x="3419475" y="3789363"/>
            <a:ext cx="0" cy="19431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3203575" y="56610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22" name="Line 10"/>
          <p:cNvSpPr>
            <a:spLocks noChangeShapeType="1"/>
          </p:cNvSpPr>
          <p:nvPr/>
        </p:nvSpPr>
        <p:spPr bwMode="auto">
          <a:xfrm>
            <a:off x="1979612" y="2349500"/>
            <a:ext cx="1081087" cy="3382963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2700338" y="52292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4355976" y="1886744"/>
            <a:ext cx="3960812" cy="925512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An initial equilibrium E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is disturbed by an increase in P</a:t>
            </a:r>
            <a:r>
              <a:rPr lang="en-CA" baseline="-25000" dirty="0">
                <a:solidFill>
                  <a:schemeClr val="bg1"/>
                </a:solidFill>
              </a:rPr>
              <a:t>J</a:t>
            </a:r>
            <a:r>
              <a:rPr lang="en-CA" dirty="0">
                <a:solidFill>
                  <a:schemeClr val="bg1"/>
                </a:solidFill>
              </a:rPr>
              <a:t> that rotates the budget constraint from I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to I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0125" name="Line 13"/>
          <p:cNvSpPr>
            <a:spLocks noChangeShapeType="1"/>
          </p:cNvSpPr>
          <p:nvPr/>
        </p:nvSpPr>
        <p:spPr bwMode="auto">
          <a:xfrm flipH="1">
            <a:off x="3059113" y="5445125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6" name="Text Box 14"/>
          <p:cNvSpPr txBox="1">
            <a:spLocks noChangeArrowheads="1"/>
          </p:cNvSpPr>
          <p:nvPr/>
        </p:nvSpPr>
        <p:spPr bwMode="auto">
          <a:xfrm>
            <a:off x="23399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0127" name="Line 15"/>
          <p:cNvSpPr>
            <a:spLocks noChangeShapeType="1"/>
          </p:cNvSpPr>
          <p:nvPr/>
        </p:nvSpPr>
        <p:spPr bwMode="auto">
          <a:xfrm>
            <a:off x="2339975" y="3429000"/>
            <a:ext cx="0" cy="230346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8" name="Line 16"/>
          <p:cNvSpPr>
            <a:spLocks noChangeShapeType="1"/>
          </p:cNvSpPr>
          <p:nvPr/>
        </p:nvSpPr>
        <p:spPr bwMode="auto">
          <a:xfrm>
            <a:off x="2339974" y="1628775"/>
            <a:ext cx="1439863" cy="4103688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9" name="Line 17"/>
          <p:cNvSpPr>
            <a:spLocks noChangeShapeType="1"/>
          </p:cNvSpPr>
          <p:nvPr/>
        </p:nvSpPr>
        <p:spPr bwMode="auto">
          <a:xfrm flipV="1">
            <a:off x="2987675" y="5013325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0" name="Line 18"/>
          <p:cNvSpPr>
            <a:spLocks noChangeShapeType="1"/>
          </p:cNvSpPr>
          <p:nvPr/>
        </p:nvSpPr>
        <p:spPr bwMode="auto">
          <a:xfrm flipV="1">
            <a:off x="2627313" y="4076700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1" name="Line 19"/>
          <p:cNvSpPr>
            <a:spLocks noChangeShapeType="1"/>
          </p:cNvSpPr>
          <p:nvPr/>
        </p:nvSpPr>
        <p:spPr bwMode="auto">
          <a:xfrm flipV="1">
            <a:off x="2268538" y="2997200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2" name="Text Box 20"/>
          <p:cNvSpPr txBox="1">
            <a:spLocks noChangeArrowheads="1"/>
          </p:cNvSpPr>
          <p:nvPr/>
        </p:nvSpPr>
        <p:spPr bwMode="auto">
          <a:xfrm>
            <a:off x="2627313" y="2205038"/>
            <a:ext cx="433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E’</a:t>
            </a:r>
            <a:endParaRPr lang="en-US" b="1" dirty="0"/>
          </a:p>
        </p:txBody>
      </p:sp>
      <p:sp>
        <p:nvSpPr>
          <p:cNvPr id="90133" name="Line 21"/>
          <p:cNvSpPr>
            <a:spLocks noChangeShapeType="1"/>
          </p:cNvSpPr>
          <p:nvPr/>
        </p:nvSpPr>
        <p:spPr bwMode="auto">
          <a:xfrm>
            <a:off x="2627313" y="2420938"/>
            <a:ext cx="0" cy="33115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4" name="Text Box 22"/>
          <p:cNvSpPr txBox="1">
            <a:spLocks noChangeArrowheads="1"/>
          </p:cNvSpPr>
          <p:nvPr/>
        </p:nvSpPr>
        <p:spPr bwMode="auto">
          <a:xfrm>
            <a:off x="4878589" y="2869975"/>
            <a:ext cx="3816350" cy="925512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new equilibrium, E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r>
              <a:rPr lang="en-CA" dirty="0">
                <a:solidFill>
                  <a:schemeClr val="bg1"/>
                </a:solidFill>
              </a:rPr>
              <a:t>, has higher consumption of snowboarding and lower consumption of jazz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0135" name="Text Box 23"/>
          <p:cNvSpPr txBox="1">
            <a:spLocks noChangeArrowheads="1"/>
          </p:cNvSpPr>
          <p:nvPr/>
        </p:nvSpPr>
        <p:spPr bwMode="auto">
          <a:xfrm>
            <a:off x="2912095" y="1418947"/>
            <a:ext cx="6083969" cy="369332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i="1" dirty="0">
                <a:solidFill>
                  <a:schemeClr val="bg1"/>
                </a:solidFill>
              </a:rPr>
              <a:t>Substitution Effect</a:t>
            </a:r>
            <a:r>
              <a:rPr lang="en-CA" dirty="0">
                <a:solidFill>
                  <a:schemeClr val="bg1"/>
                </a:solidFill>
              </a:rPr>
              <a:t> = E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to </a:t>
            </a:r>
            <a:r>
              <a:rPr lang="en-CA" dirty="0" smtClean="0">
                <a:solidFill>
                  <a:schemeClr val="bg1"/>
                </a:solidFill>
              </a:rPr>
              <a:t>E’    </a:t>
            </a:r>
            <a:r>
              <a:rPr lang="en-CA" b="1" i="1" dirty="0" smtClean="0">
                <a:solidFill>
                  <a:schemeClr val="bg1"/>
                </a:solidFill>
              </a:rPr>
              <a:t>Income </a:t>
            </a:r>
            <a:r>
              <a:rPr lang="en-CA" b="1" i="1" dirty="0">
                <a:solidFill>
                  <a:schemeClr val="bg1"/>
                </a:solidFill>
              </a:rPr>
              <a:t>Effect</a:t>
            </a:r>
            <a:r>
              <a:rPr lang="en-CA" dirty="0">
                <a:solidFill>
                  <a:schemeClr val="bg1"/>
                </a:solidFill>
              </a:rPr>
              <a:t> = E’ to E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endParaRPr lang="en-US" baseline="-25000" dirty="0">
              <a:solidFill>
                <a:schemeClr val="bg1"/>
              </a:solidFill>
            </a:endParaRPr>
          </a:p>
        </p:txBody>
      </p:sp>
      <p:cxnSp>
        <p:nvCxnSpPr>
          <p:cNvPr id="3" name="Straight Connector 2"/>
          <p:cNvCxnSpPr>
            <a:stCxn id="90127" idx="0"/>
          </p:cNvCxnSpPr>
          <p:nvPr/>
        </p:nvCxnSpPr>
        <p:spPr>
          <a:xfrm flipH="1">
            <a:off x="1979613" y="3429000"/>
            <a:ext cx="360362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076825" y="3933056"/>
            <a:ext cx="388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Shift new budget constraint parallel until it is tangent to U</a:t>
            </a:r>
            <a:r>
              <a:rPr lang="en-CA" baseline="-25000" dirty="0" smtClean="0"/>
              <a:t>1</a:t>
            </a:r>
            <a:r>
              <a:rPr lang="en-CA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2" grpId="0" animBg="1"/>
      <p:bldP spid="90123" grpId="0"/>
      <p:bldP spid="90124" grpId="0" animBg="1"/>
      <p:bldP spid="90124" grpId="1" animBg="1"/>
      <p:bldP spid="90125" grpId="0" animBg="1"/>
      <p:bldP spid="90125" grpId="1" animBg="1"/>
      <p:bldP spid="90126" grpId="0"/>
      <p:bldP spid="90127" grpId="0" animBg="1"/>
      <p:bldP spid="90128" grpId="0" animBg="1"/>
      <p:bldP spid="90129" grpId="0" animBg="1"/>
      <p:bldP spid="90129" grpId="1" animBg="1"/>
      <p:bldP spid="90130" grpId="0" animBg="1"/>
      <p:bldP spid="90130" grpId="1" animBg="1"/>
      <p:bldP spid="90131" grpId="0" animBg="1"/>
      <p:bldP spid="90131" grpId="1" animBg="1"/>
      <p:bldP spid="90132" grpId="0"/>
      <p:bldP spid="90133" grpId="0" animBg="1"/>
      <p:bldP spid="90134" grpId="0" animBg="1"/>
      <p:bldP spid="90134" grpId="1" animBg="1"/>
      <p:bldP spid="90135" grpId="0" animBg="1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Chapter Summary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utility </a:t>
            </a:r>
            <a:r>
              <a:rPr lang="en-US" sz="2800" dirty="0" smtClean="0"/>
              <a:t>is the amount of satisfaction obtained from consuming all of the units</a:t>
            </a:r>
          </a:p>
          <a:p>
            <a:pPr>
              <a:lnSpc>
                <a:spcPct val="120000"/>
              </a:lnSpc>
            </a:pPr>
            <a:r>
              <a:rPr lang="en-US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Marginal utility</a:t>
            </a:r>
            <a:r>
              <a:rPr lang="en-US" sz="2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is the increment to total utility obtained from consuming one more unit </a:t>
            </a:r>
          </a:p>
          <a:p>
            <a:pPr>
              <a:lnSpc>
                <a:spcPct val="120000"/>
              </a:lnSpc>
            </a:pPr>
            <a:r>
              <a:rPr lang="en-US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 of diminishing marginal utility</a:t>
            </a:r>
            <a:r>
              <a:rPr lang="en-US" sz="2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states that marginal utility diminishes as more is consumed </a:t>
            </a:r>
          </a:p>
          <a:p>
            <a:pPr>
              <a:lnSpc>
                <a:spcPct val="120000"/>
              </a:lnSpc>
            </a:pPr>
            <a:r>
              <a:rPr lang="en-US" sz="2800" dirty="0" smtClean="0"/>
              <a:t>With the </a:t>
            </a:r>
            <a:r>
              <a:rPr lang="en-US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cardinal utility</a:t>
            </a:r>
            <a:r>
              <a:rPr lang="en-US" sz="2800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800" dirty="0" smtClean="0"/>
              <a:t>approach, consumers can actually measure how much satisfaction they obtain from consumption </a:t>
            </a:r>
          </a:p>
          <a:p>
            <a:pPr>
              <a:lnSpc>
                <a:spcPct val="120000"/>
              </a:lnSpc>
            </a:pPr>
            <a:r>
              <a:rPr lang="en-US" sz="2800" dirty="0" smtClean="0"/>
              <a:t>An </a:t>
            </a:r>
            <a:r>
              <a:rPr lang="en-US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optimizing individual</a:t>
            </a:r>
            <a:r>
              <a:rPr lang="en-US" sz="2800" dirty="0" smtClean="0">
                <a:solidFill>
                  <a:srgbClr val="003366"/>
                </a:solidFill>
              </a:rPr>
              <a:t> </a:t>
            </a:r>
            <a:r>
              <a:rPr lang="en-US" sz="2800" dirty="0" smtClean="0"/>
              <a:t>chooses a consumption bundle so that the </a:t>
            </a:r>
            <a:r>
              <a:rPr lang="en-US" sz="2800" i="1" dirty="0" smtClean="0">
                <a:solidFill>
                  <a:srgbClr val="003366"/>
                </a:solidFill>
              </a:rPr>
              <a:t>marginal utility per </a:t>
            </a:r>
            <a:r>
              <a:rPr lang="en-US" sz="2800" i="1" dirty="0" smtClean="0">
                <a:solidFill>
                  <a:srgbClr val="3E5D7D"/>
                </a:solidFill>
              </a:rPr>
              <a:t>dollar is equal</a:t>
            </a:r>
            <a:r>
              <a:rPr lang="en-US" sz="2800" dirty="0" smtClean="0"/>
              <a:t> for the last unit of each good consumed</a:t>
            </a:r>
          </a:p>
          <a:p>
            <a:pPr>
              <a:lnSpc>
                <a:spcPct val="120000"/>
              </a:lnSpc>
            </a:pPr>
            <a:r>
              <a:rPr lang="en-US" sz="2800" dirty="0" smtClean="0"/>
              <a:t>A </a:t>
            </a:r>
            <a:r>
              <a:rPr lang="en-US" sz="2800" i="1" dirty="0" smtClean="0">
                <a:solidFill>
                  <a:srgbClr val="003366"/>
                </a:solidFill>
              </a:rPr>
              <a:t>change in income or prices</a:t>
            </a:r>
            <a:r>
              <a:rPr lang="en-US" sz="2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requires an </a:t>
            </a:r>
            <a:r>
              <a:rPr lang="en-US" sz="2800" i="1" dirty="0" smtClean="0">
                <a:solidFill>
                  <a:srgbClr val="003366"/>
                </a:solidFill>
              </a:rPr>
              <a:t>optimizing consumer</a:t>
            </a:r>
            <a:r>
              <a:rPr lang="en-US" sz="2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to reallocate the available budget so that that </a:t>
            </a:r>
            <a:r>
              <a:rPr lang="en-US" sz="2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equilibrium condition </a:t>
            </a:r>
            <a:r>
              <a:rPr lang="en-US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holds</a:t>
            </a:r>
          </a:p>
          <a:p>
            <a:pPr>
              <a:lnSpc>
                <a:spcPct val="120000"/>
              </a:lnSpc>
            </a:pPr>
            <a:endParaRPr lang="en-US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lang="en-US" sz="2800" dirty="0" smtClean="0"/>
          </a:p>
          <a:p>
            <a:pPr>
              <a:lnSpc>
                <a:spcPct val="12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Chapter Summary 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 of demand</a:t>
            </a:r>
            <a:r>
              <a:rPr lang="en-US" sz="2000" dirty="0" smtClean="0">
                <a:solidFill>
                  <a:srgbClr val="003366"/>
                </a:solidFill>
              </a:rPr>
              <a:t> </a:t>
            </a:r>
            <a:r>
              <a:rPr lang="en-US" sz="2000" dirty="0" smtClean="0"/>
              <a:t>posits that there is an inverse relationship between price and quantity demanded, and it is derived from the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 of diminishing marginal utility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 constraint </a:t>
            </a:r>
            <a:r>
              <a:rPr lang="en-US" sz="2000" dirty="0" smtClean="0"/>
              <a:t>states that the sum of expenditures on all goods must not be greater than the total income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/>
          </a:p>
          <a:p>
            <a:pPr>
              <a:lnSpc>
                <a:spcPct val="110000"/>
              </a:lnSpc>
            </a:pP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Consumer tastes </a:t>
            </a:r>
            <a:r>
              <a:rPr lang="en-US" sz="2000" dirty="0" smtClean="0"/>
              <a:t>can be represented by a map of non-intersecting, negatively-sloped indifference curves 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/>
          </a:p>
          <a:p>
            <a:pPr>
              <a:lnSpc>
                <a:spcPct val="110000"/>
              </a:lnSpc>
            </a:pPr>
            <a:r>
              <a:rPr lang="en-US" sz="2000" dirty="0" smtClean="0"/>
              <a:t>They exhibit a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diminishing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MRS</a:t>
            </a:r>
            <a:r>
              <a:rPr lang="en-US" sz="20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 smtClean="0"/>
              <a:t>which gives them their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convex shape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10000"/>
              </a:lnSpc>
            </a:pPr>
            <a:endParaRPr lang="en-US" sz="2000" dirty="0" smtClean="0"/>
          </a:p>
          <a:p>
            <a:pPr>
              <a:lnSpc>
                <a:spcPct val="110000"/>
              </a:lnSpc>
            </a:pPr>
            <a:endParaRPr lang="en-US" sz="2000" dirty="0" smtClean="0"/>
          </a:p>
          <a:p>
            <a:pPr>
              <a:lnSpc>
                <a:spcPct val="11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Chapter Summary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Utility-maximizing consumers </a:t>
            </a:r>
            <a:r>
              <a:rPr lang="en-US" sz="2000" dirty="0" smtClean="0"/>
              <a:t>choose the highest possible indifference curve permitted by their budget constraint; here, the </a:t>
            </a:r>
            <a:r>
              <a:rPr lang="en-US" sz="2000" i="1" dirty="0" smtClean="0">
                <a:solidFill>
                  <a:srgbClr val="3E5D7D"/>
                </a:solidFill>
              </a:rPr>
              <a:t>MRS equals the price ratio</a:t>
            </a:r>
          </a:p>
          <a:p>
            <a:pPr marL="0" indent="0">
              <a:lnSpc>
                <a:spcPct val="120000"/>
              </a:lnSpc>
              <a:buNone/>
            </a:pPr>
            <a:endParaRPr lang="en-US" sz="1800" i="1" dirty="0" smtClean="0">
              <a:solidFill>
                <a:srgbClr val="3E5D7D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000" dirty="0" smtClean="0"/>
              <a:t>If prices remain fixed, an increase in income shifts the budget constraint  outward.  Consumption of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 goods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will rise</a:t>
            </a:r>
          </a:p>
          <a:p>
            <a:pPr marL="0" indent="0">
              <a:lnSpc>
                <a:spcPct val="120000"/>
              </a:lnSpc>
              <a:buNone/>
            </a:pPr>
            <a:endParaRPr lang="en-US" sz="1800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A change in prices causes a rotation of the budget constraint.  Consumption of goods whose price has risen will fall, and vice versa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0" indent="0">
              <a:lnSpc>
                <a:spcPct val="120000"/>
              </a:lnSpc>
              <a:buNone/>
            </a:pP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20000"/>
              </a:lnSpc>
            </a:pPr>
            <a:r>
              <a:rPr lang="en-US" sz="2000" dirty="0" smtClean="0"/>
              <a:t>This framework has applications for government income support programs and price subsidy programs </a:t>
            </a:r>
          </a:p>
          <a:p>
            <a:pPr>
              <a:lnSpc>
                <a:spcPct val="12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1723</TotalTime>
  <Words>2331</Words>
  <Application>Microsoft Office PowerPoint</Application>
  <PresentationFormat>On-screen Show (4:3)</PresentationFormat>
  <Paragraphs>383</Paragraphs>
  <Slides>37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1_Clarity</vt:lpstr>
      <vt:lpstr>Equation</vt:lpstr>
      <vt:lpstr>Chapter 6 Consumer Choice and Demand Decisions</vt:lpstr>
      <vt:lpstr>Learning Outcomes</vt:lpstr>
      <vt:lpstr>PowerPoint Presentation</vt:lpstr>
      <vt:lpstr>Consumer Choice with Measurable Utility</vt:lpstr>
      <vt:lpstr>Utilities from Snowboarding and Jazz</vt:lpstr>
      <vt:lpstr>Total Utility</vt:lpstr>
      <vt:lpstr>Marginal Utility</vt:lpstr>
      <vt:lpstr>Consumer Choice</vt:lpstr>
      <vt:lpstr>Consumer Choice and Demand Decisions</vt:lpstr>
      <vt:lpstr>Consumer Choice and Demand</vt:lpstr>
      <vt:lpstr>Utility to Demand</vt:lpstr>
      <vt:lpstr>Utility to Demand (cont..)</vt:lpstr>
      <vt:lpstr>Utility to Demand</vt:lpstr>
      <vt:lpstr>Indifference Analysis – Ordinal Utility</vt:lpstr>
      <vt:lpstr>Indifference Analysis: The Budget Constraint </vt:lpstr>
      <vt:lpstr>The Budget Line</vt:lpstr>
      <vt:lpstr>Indifference Analysis: Tastes</vt:lpstr>
      <vt:lpstr>Indifference Analysis – Tastes</vt:lpstr>
      <vt:lpstr>Indifference Curves</vt:lpstr>
      <vt:lpstr>Indifference Curves</vt:lpstr>
      <vt:lpstr>Indifference Curves - Properties</vt:lpstr>
      <vt:lpstr>Indifference Curves - Properties</vt:lpstr>
      <vt:lpstr>Optimization</vt:lpstr>
      <vt:lpstr>Consumer Optimum</vt:lpstr>
      <vt:lpstr>Income Adjustments</vt:lpstr>
      <vt:lpstr>Income Adjustments</vt:lpstr>
      <vt:lpstr>Price Adjustments</vt:lpstr>
      <vt:lpstr>Price Adjustments</vt:lpstr>
      <vt:lpstr>Applications of Indifference Analysis</vt:lpstr>
      <vt:lpstr>Marketing and Tastes</vt:lpstr>
      <vt:lpstr>Policy Application: Income Transfer</vt:lpstr>
      <vt:lpstr>Policy Application: Price Subsidy</vt:lpstr>
      <vt:lpstr>Application: Price subsidy versus income transfer</vt:lpstr>
      <vt:lpstr>Advanced: Income and Substitution Effects</vt:lpstr>
      <vt:lpstr>Chapter Summary</vt:lpstr>
      <vt:lpstr>Chapter Summary 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6 - consumer choice and demand decisions</dc:title>
  <dc:creator>ian.irvine@concordia.ca</dc:creator>
  <dc:description>Copyright McGraw-Hill Ryerson Ltd. 2007</dc:description>
  <cp:lastModifiedBy>Lyryx Learning</cp:lastModifiedBy>
  <cp:revision>206</cp:revision>
  <dcterms:created xsi:type="dcterms:W3CDTF">2007-01-12T20:47:53Z</dcterms:created>
  <dcterms:modified xsi:type="dcterms:W3CDTF">2017-08-16T20:31:02Z</dcterms:modified>
</cp:coreProperties>
</file>