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58" r:id="rId3"/>
    <p:sldId id="259" r:id="rId4"/>
    <p:sldId id="260" r:id="rId5"/>
    <p:sldId id="271" r:id="rId6"/>
    <p:sldId id="272" r:id="rId7"/>
    <p:sldId id="274" r:id="rId8"/>
    <p:sldId id="275" r:id="rId9"/>
    <p:sldId id="265" r:id="rId10"/>
    <p:sldId id="266" r:id="rId11"/>
    <p:sldId id="267" r:id="rId12"/>
    <p:sldId id="268" r:id="rId13"/>
    <p:sldId id="269" r:id="rId14"/>
    <p:sldId id="276" r:id="rId15"/>
    <p:sldId id="27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CD7C4E-0209-4054-9BE8-76FE9B36E046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F9701-DE74-4C73-8217-91DC0955B13A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2730346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41F9E509-0224-480D-9ACD-DC48A3FA347B}" type="slidenum">
              <a:rPr lang="en-US" sz="1200"/>
              <a:pPr eaLnBrk="1" hangingPunct="1"/>
              <a:t>2</a:t>
            </a:fld>
            <a:endParaRPr lang="en-US" sz="1200"/>
          </a:p>
        </p:txBody>
      </p:sp>
      <p:sp>
        <p:nvSpPr>
          <p:cNvPr id="9216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6660FFE7-2C31-422D-8342-D9C4661EEB4A}" type="slidenum">
              <a:rPr lang="en-US" sz="1200">
                <a:latin typeface="Times New Roman" pitchFamily="18" charset="0"/>
              </a:rPr>
              <a:pPr algn="r"/>
              <a:t>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C7D3FACB-B61E-449C-9567-2BEC987EFD42}" type="slidenum">
              <a:rPr lang="en-US" sz="1200"/>
              <a:pPr eaLnBrk="1" hangingPunct="1"/>
              <a:t>3</a:t>
            </a:fld>
            <a:endParaRPr lang="en-US" sz="1200"/>
          </a:p>
        </p:txBody>
      </p:sp>
      <p:sp>
        <p:nvSpPr>
          <p:cNvPr id="9421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7DBFF821-5F70-4B94-9F8F-0CC364A6634C}" type="slidenum">
              <a:rPr lang="en-US" sz="1200">
                <a:latin typeface="Times New Roman" pitchFamily="18" charset="0"/>
              </a:rPr>
              <a:pPr algn="r"/>
              <a:t>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36EC84BB-9FA2-4657-8078-3444AE75476D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962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810A85A3-D7B3-474E-BF6A-18EFE159FDA6}" type="slidenum">
              <a:rPr lang="en-US" sz="1200">
                <a:latin typeface="Times New Roman" pitchFamily="18" charset="0"/>
              </a:rPr>
              <a:pPr algn="r"/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E5115795-DA0C-4559-8D8E-7C177EFC79A5}" type="slidenum">
              <a:rPr lang="en-US" sz="1200"/>
              <a:pPr eaLnBrk="1" hangingPunct="1"/>
              <a:t>9</a:t>
            </a:fld>
            <a:endParaRPr lang="en-US" sz="1200"/>
          </a:p>
        </p:txBody>
      </p:sp>
      <p:sp>
        <p:nvSpPr>
          <p:cNvPr id="10649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1013A0D5-E2B7-486C-93C9-E54C3EF0119C}" type="slidenum">
              <a:rPr lang="en-US" sz="1200">
                <a:latin typeface="Times New Roman" pitchFamily="18" charset="0"/>
              </a:rPr>
              <a:pPr algn="r"/>
              <a:t>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27868" indent="-27994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19797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567716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15635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463554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11472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359391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07310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276644F4-DB21-4F01-BB99-FDDA72CA3AD8}" type="slidenum">
              <a:rPr lang="en-US"/>
              <a:pPr eaLnBrk="1" hangingPunct="1"/>
              <a:t>10</a:t>
            </a:fld>
            <a:endParaRPr lang="en-US"/>
          </a:p>
        </p:txBody>
      </p:sp>
      <p:sp>
        <p:nvSpPr>
          <p:cNvPr id="94211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D4AB3E77-A940-4E5A-97DF-44281409C028}" type="slidenum">
              <a:rPr lang="en-US" sz="1200">
                <a:latin typeface="Times New Roman" pitchFamily="18" charset="0"/>
              </a:rPr>
              <a:pPr algn="r"/>
              <a:t>10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42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27868" indent="-27994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19797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567716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15635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463554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11472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359391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07310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0CF5279F-D938-4AA3-A810-BAD71016F839}" type="slidenum">
              <a:rPr lang="en-US"/>
              <a:pPr eaLnBrk="1" hangingPunct="1"/>
              <a:t>11</a:t>
            </a:fld>
            <a:endParaRPr lang="en-US"/>
          </a:p>
        </p:txBody>
      </p:sp>
      <p:sp>
        <p:nvSpPr>
          <p:cNvPr id="95235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2A69CF68-1A91-4F8D-8382-76D5F396296C}" type="slidenum">
              <a:rPr lang="en-US" sz="1200">
                <a:latin typeface="Times New Roman" pitchFamily="18" charset="0"/>
              </a:rPr>
              <a:pPr algn="r"/>
              <a:t>11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523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27868" indent="-27994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19797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567716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15635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463554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11472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359391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07310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174FE221-570D-4BDD-A4B1-15C5D721778D}" type="slidenum">
              <a:rPr lang="en-US"/>
              <a:pPr eaLnBrk="1" hangingPunct="1"/>
              <a:t>12</a:t>
            </a:fld>
            <a:endParaRPr lang="en-US"/>
          </a:p>
        </p:txBody>
      </p:sp>
      <p:sp>
        <p:nvSpPr>
          <p:cNvPr id="96259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34FB4634-5779-4BE8-9D6E-BC182EC00B20}" type="slidenum">
              <a:rPr lang="en-US" sz="1200">
                <a:latin typeface="Times New Roman" pitchFamily="18" charset="0"/>
              </a:rPr>
              <a:pPr algn="r"/>
              <a:t>12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62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27868" indent="-27994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19797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567716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15635" indent="-223959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463554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11472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359391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07310" indent="-2239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/>
            <a:fld id="{6CEDDA40-610C-400F-AEAB-33A3898795DD}" type="slidenum">
              <a:rPr lang="en-US"/>
              <a:pPr eaLnBrk="1" hangingPunct="1"/>
              <a:t>13</a:t>
            </a:fld>
            <a:endParaRPr lang="en-US"/>
          </a:p>
        </p:txBody>
      </p:sp>
      <p:sp>
        <p:nvSpPr>
          <p:cNvPr id="97283" name="Rectangle 7"/>
          <p:cNvSpPr txBox="1">
            <a:spLocks noGrp="1" noChangeArrowheads="1"/>
          </p:cNvSpPr>
          <p:nvPr/>
        </p:nvSpPr>
        <p:spPr bwMode="auto">
          <a:xfrm>
            <a:off x="3884753" y="8685552"/>
            <a:ext cx="2971697" cy="456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0" tIns="45715" rIns="91430" bIns="45715"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algn="r"/>
            <a:fld id="{9A71D39D-D8B6-4852-8130-FDDD228ECD0B}" type="slidenum">
              <a:rPr lang="en-US" sz="1200">
                <a:latin typeface="Times New Roman" pitchFamily="18" charset="0"/>
              </a:rPr>
              <a:pPr algn="r"/>
              <a:t>13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972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>
              <a:latin typeface="Arial" pitchFamily="34" charset="0"/>
              <a:ea typeface="ＭＳ Ｐゴシック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593396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214339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477646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1736236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3253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70739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52366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853976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58854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783851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3309478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ED1EF5-81BE-4B57-A265-FC33D2D122FF}" type="datetimeFigureOut">
              <a:rPr lang="en-CA" smtClean="0"/>
              <a:pPr/>
              <a:t>19/10/2012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DCB22-3B73-4028-86E1-75B03E30DF7C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xmlns="" val="97362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Manager and Managing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Chapters 1 and 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xmlns="" val="3009934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Managers and Managing</a:t>
            </a:r>
          </a:p>
        </p:txBody>
      </p:sp>
      <p:sp>
        <p:nvSpPr>
          <p:cNvPr id="9113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476375" y="1268413"/>
            <a:ext cx="7086600" cy="4800600"/>
          </a:xfrm>
        </p:spPr>
        <p:txBody>
          <a:bodyPr/>
          <a:lstStyle/>
          <a:p>
            <a:pPr eaLnBrk="1" hangingPunct="1">
              <a:lnSpc>
                <a:spcPct val="130000"/>
              </a:lnSpc>
            </a:pPr>
            <a:r>
              <a:rPr lang="en-US" smtClean="0">
                <a:ea typeface="ＭＳ Ｐゴシック" charset="-128"/>
              </a:rPr>
              <a:t>Definition of Management</a:t>
            </a:r>
          </a:p>
          <a:p>
            <a:pPr eaLnBrk="1" hangingPunct="1">
              <a:lnSpc>
                <a:spcPct val="130000"/>
              </a:lnSpc>
            </a:pPr>
            <a:r>
              <a:rPr lang="en-US" smtClean="0">
                <a:ea typeface="ＭＳ Ｐゴシック" charset="-128"/>
              </a:rPr>
              <a:t>Managerial Functions</a:t>
            </a:r>
          </a:p>
          <a:p>
            <a:pPr eaLnBrk="1" hangingPunct="1">
              <a:lnSpc>
                <a:spcPct val="130000"/>
              </a:lnSpc>
            </a:pPr>
            <a:r>
              <a:rPr lang="en-US" smtClean="0">
                <a:ea typeface="ＭＳ Ｐゴシック" charset="-128"/>
              </a:rPr>
              <a:t>Managerial Roles</a:t>
            </a:r>
          </a:p>
          <a:p>
            <a:pPr eaLnBrk="1" hangingPunct="1">
              <a:lnSpc>
                <a:spcPct val="130000"/>
              </a:lnSpc>
            </a:pPr>
            <a:r>
              <a:rPr lang="en-US" smtClean="0">
                <a:ea typeface="ＭＳ Ｐゴシック" charset="-128"/>
              </a:rPr>
              <a:t>Managerial Skills</a:t>
            </a:r>
          </a:p>
        </p:txBody>
      </p:sp>
      <p:pic>
        <p:nvPicPr>
          <p:cNvPr id="91139" name="Picture 5" descr="Management_Board_3831143_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0675" y="3838905"/>
            <a:ext cx="3743325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2085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Definition of Management</a:t>
            </a:r>
          </a:p>
        </p:txBody>
      </p:sp>
      <p:sp>
        <p:nvSpPr>
          <p:cNvPr id="9318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87450" y="1447800"/>
            <a:ext cx="7499350" cy="4683125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en-US" dirty="0" smtClean="0">
                <a:ea typeface="ＭＳ Ｐゴシック" charset="-128"/>
              </a:rPr>
              <a:t>What is management?</a:t>
            </a:r>
          </a:p>
          <a:p>
            <a:pPr marL="0" indent="0" eaLnBrk="1" hangingPunct="1">
              <a:buNone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The POLC of resources to achieve goals effectively and efficienty </a:t>
            </a:r>
          </a:p>
          <a:p>
            <a:pPr marL="0" indent="0" eaLnBrk="1" hangingPunct="1">
              <a:buNone/>
            </a:pPr>
            <a:endParaRPr lang="en-US" dirty="0" smtClean="0">
              <a:ea typeface="ＭＳ Ｐゴシック" charset="-128"/>
            </a:endParaRPr>
          </a:p>
          <a:p>
            <a:pPr eaLnBrk="1" hangingPunct="1"/>
            <a:r>
              <a:rPr lang="en-US" dirty="0" smtClean="0">
                <a:ea typeface="ＭＳ Ｐゴシック" charset="-128"/>
              </a:rPr>
              <a:t>What is a manager?	</a:t>
            </a:r>
          </a:p>
          <a:p>
            <a:pPr lvl="1">
              <a:buFont typeface="Wingdings" pitchFamily="2" charset="2"/>
              <a:buChar char="p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Manager – the person responsible for supervising resouces to achieve goals measuring managerial performance</a:t>
            </a:r>
          </a:p>
          <a:p>
            <a:pPr lvl="1">
              <a:buFont typeface="Wingdings" pitchFamily="2" charset="2"/>
              <a:buChar char="p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Efficiency – the amount of resources incurred to produce goods and services [doing things right]</a:t>
            </a:r>
          </a:p>
          <a:p>
            <a:pPr lvl="1">
              <a:buFont typeface="Wingdings" pitchFamily="2" charset="2"/>
              <a:buChar char="p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Effectiveness – how well the orgnization is doing in meeting its goals[doing the right things]</a:t>
            </a:r>
          </a:p>
          <a:p>
            <a:pPr lvl="1">
              <a:buFont typeface="Wingdings" pitchFamily="2" charset="2"/>
              <a:buChar char="p"/>
            </a:pPr>
            <a:endParaRPr lang="en-US" dirty="0" smtClean="0">
              <a:ea typeface="ＭＳ Ｐゴシック" charset="-128"/>
            </a:endParaRPr>
          </a:p>
          <a:p>
            <a:pPr lvl="1">
              <a:buFont typeface="Wingdings" pitchFamily="2" charset="2"/>
              <a:buChar char="p"/>
            </a:pPr>
            <a:endParaRPr lang="en-US" dirty="0" smtClean="0">
              <a:ea typeface="ＭＳ Ｐゴシック" charset="-128"/>
            </a:endParaRPr>
          </a:p>
          <a:p>
            <a:pPr eaLnBrk="1" hangingPunct="1">
              <a:buNone/>
            </a:pPr>
            <a:endParaRPr lang="en-US" dirty="0" smtClean="0">
              <a:ea typeface="ＭＳ Ｐゴシック" charset="-128"/>
            </a:endParaRPr>
          </a:p>
          <a:p>
            <a:pPr eaLnBrk="1" hangingPunct="1"/>
            <a:endParaRPr lang="en-US" dirty="0" smtClean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35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Managerial Functions </a:t>
            </a:r>
          </a:p>
        </p:txBody>
      </p:sp>
      <p:sp>
        <p:nvSpPr>
          <p:cNvPr id="9523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1752600"/>
            <a:ext cx="7427912" cy="4876800"/>
          </a:xfrm>
        </p:spPr>
        <p:txBody>
          <a:bodyPr/>
          <a:lstStyle/>
          <a:p>
            <a:pPr eaLnBrk="1" hangingPunct="1"/>
            <a:r>
              <a:rPr lang="en-US" dirty="0" smtClean="0">
                <a:ea typeface="ＭＳ Ｐゴシック" charset="-128"/>
              </a:rPr>
              <a:t>Henri Fayol was the first to describe the 4 managerial functions</a:t>
            </a:r>
          </a:p>
          <a:p>
            <a:pPr eaLnBrk="1" hangingPunct="1"/>
            <a:r>
              <a:rPr lang="en-US" dirty="0" smtClean="0">
                <a:ea typeface="ＭＳ Ｐゴシック" charset="-128"/>
              </a:rPr>
              <a:t>Noted that all managers must perform: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Planning 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Organizing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Leading 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Controlling</a:t>
            </a:r>
          </a:p>
        </p:txBody>
      </p:sp>
    </p:spTree>
    <p:extLst>
      <p:ext uri="{BB962C8B-B14F-4D97-AF65-F5344CB8AC3E}">
        <p14:creationId xmlns:p14="http://schemas.microsoft.com/office/powerpoint/2010/main" xmlns="" val="14746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Planning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Use to select goals and a course of action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5steps: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600" dirty="0" smtClean="0">
                <a:solidFill>
                  <a:srgbClr val="FF0000"/>
                </a:solidFill>
              </a:rPr>
              <a:t>Establish goals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600" dirty="0" smtClean="0">
                <a:solidFill>
                  <a:srgbClr val="FF0000"/>
                </a:solidFill>
              </a:rPr>
              <a:t>Is there a gap:exist between the company’s desire and actual position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600" dirty="0" smtClean="0">
                <a:solidFill>
                  <a:srgbClr val="FF0000"/>
                </a:solidFill>
              </a:rPr>
              <a:t>Devolop </a:t>
            </a:r>
            <a:r>
              <a:rPr lang="en-US" altLang="zh-CN" sz="2600" dirty="0" smtClean="0">
                <a:solidFill>
                  <a:srgbClr val="FF0000"/>
                </a:solidFill>
              </a:rPr>
              <a:t>plan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600" dirty="0" smtClean="0">
                <a:solidFill>
                  <a:srgbClr val="FF0000"/>
                </a:solidFill>
              </a:rPr>
              <a:t>Implement plan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600" dirty="0" smtClean="0">
                <a:solidFill>
                  <a:srgbClr val="FF0000"/>
                </a:solidFill>
              </a:rPr>
              <a:t>Assess 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Determining what a company need to do and how best to do it</a:t>
            </a:r>
          </a:p>
          <a:p>
            <a:pPr>
              <a:buNone/>
            </a:pP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5825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Organizing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Strucring </a:t>
            </a:r>
            <a:r>
              <a:rPr lang="en-US" altLang="zh-CN" dirty="0" smtClean="0">
                <a:solidFill>
                  <a:srgbClr val="FF0000"/>
                </a:solidFill>
              </a:rPr>
              <a:t>workplace </a:t>
            </a:r>
            <a:r>
              <a:rPr lang="en-US" altLang="zh-CN" dirty="0" smtClean="0">
                <a:solidFill>
                  <a:srgbClr val="FF0000"/>
                </a:solidFill>
              </a:rPr>
              <a:t>to achieve goals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Mobilize resource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Creates organizational structure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400" dirty="0" smtClean="0">
                <a:solidFill>
                  <a:srgbClr val="FF0000"/>
                </a:solidFill>
              </a:rPr>
              <a:t>A formal system of relationship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400" dirty="0" smtClean="0">
                <a:solidFill>
                  <a:srgbClr val="FF0000"/>
                </a:solidFill>
              </a:rPr>
              <a:t>Example: functional vs. geographic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Guilding and motivating employees to meet the firms objective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52146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Leading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Managers articulate vision/strategy of organization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Must use: power, persuation, communication and motivation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The result: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800" dirty="0" smtClean="0">
                <a:solidFill>
                  <a:srgbClr val="FF0000"/>
                </a:solidFill>
              </a:rPr>
              <a:t>Employees work in harmony</a:t>
            </a:r>
          </a:p>
          <a:p>
            <a:pPr>
              <a:buFont typeface="Wingdings" pitchFamily="2" charset="2"/>
              <a:buChar char="Ø"/>
            </a:pPr>
            <a:r>
              <a:rPr lang="en-US" altLang="zh-CN" sz="2800" dirty="0" smtClean="0">
                <a:solidFill>
                  <a:srgbClr val="FF0000"/>
                </a:solidFill>
              </a:rPr>
              <a:t>Employees perform at a high level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Determing how best to arrange a business’s resource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4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>
                <a:solidFill>
                  <a:srgbClr val="FF0000"/>
                </a:solidFill>
              </a:rPr>
              <a:t>Controlling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Essential to evaluate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Evaluates how organization is </a:t>
            </a:r>
            <a:r>
              <a:rPr lang="en-US" altLang="zh-CN" dirty="0" smtClean="0">
                <a:solidFill>
                  <a:srgbClr val="FF0000"/>
                </a:solidFill>
              </a:rPr>
              <a:t>doing </a:t>
            </a:r>
            <a:r>
              <a:rPr lang="en-US" altLang="zh-CN" dirty="0" smtClean="0">
                <a:solidFill>
                  <a:srgbClr val="FF0000"/>
                </a:solidFill>
              </a:rPr>
              <a:t>in acheving goals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Allows organization to regulate efficiency and effectiveness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Also allow managers to measure </a:t>
            </a:r>
            <a:r>
              <a:rPr lang="en-US" altLang="zh-CN" dirty="0" smtClean="0">
                <a:solidFill>
                  <a:srgbClr val="FF0000"/>
                </a:solidFill>
              </a:rPr>
              <a:t>themselves </a:t>
            </a:r>
            <a:r>
              <a:rPr lang="en-US" altLang="zh-CN" dirty="0" smtClean="0">
                <a:solidFill>
                  <a:srgbClr val="FF0000"/>
                </a:solidFill>
              </a:rPr>
              <a:t>in other 3 area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Monitoring the firm’s performance to ensure that is meeting that goal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4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Managerial Roles</a:t>
            </a:r>
          </a:p>
        </p:txBody>
      </p:sp>
      <p:sp>
        <p:nvSpPr>
          <p:cNvPr id="1054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42988" y="1600200"/>
            <a:ext cx="7872412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Described by Mintzberg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A role is a set of specific tasks a person performs because of the position they hold</a:t>
            </a:r>
          </a:p>
          <a:p>
            <a:pPr lvl="1" eaLnBrk="1" hangingPunct="1">
              <a:lnSpc>
                <a:spcPct val="80000"/>
              </a:lnSpc>
              <a:buFontTx/>
              <a:buNone/>
            </a:pPr>
            <a:endParaRPr lang="en-US" dirty="0" smtClean="0"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[P. 73]Roles directed inside (employees) as well as outside (shareholders, etc.) the organization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Interpersonal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Informational </a:t>
            </a:r>
          </a:p>
          <a:p>
            <a:pPr lvl="1" eaLnBrk="1" hangingPunct="1">
              <a:lnSpc>
                <a:spcPct val="80000"/>
              </a:lnSpc>
            </a:pPr>
            <a:r>
              <a:rPr lang="en-US" dirty="0" smtClean="0">
                <a:ea typeface="ＭＳ Ｐゴシック" charset="-128"/>
              </a:rPr>
              <a:t>Decisional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482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***Interpersonal Roles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42988" y="1600200"/>
            <a:ext cx="7872412" cy="45307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0" dirty="0" smtClean="0">
                <a:solidFill>
                  <a:srgbClr val="FF0000"/>
                </a:solidFill>
                <a:ea typeface="ＭＳ Ｐゴシック" charset="-128"/>
              </a:rPr>
              <a:t>Coordinate and interact with employees and provide direction to the org.</a:t>
            </a:r>
            <a:endParaRPr lang="en-US" sz="2400" b="0" dirty="0" smtClean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Figurehead role: symbolize the organization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Leader role: train, counsel, mentor and encourage to each full potential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Liaision role: coordinate people inside and outside the organization to help achieve goals</a:t>
            </a:r>
          </a:p>
          <a:p>
            <a:pPr eaLnBrk="1" hangingPunct="1">
              <a:buFont typeface="Wingdings" pitchFamily="2" charset="2"/>
              <a:buChar char="Ø"/>
            </a:pPr>
            <a:endParaRPr lang="en-US" dirty="0" smtClean="0">
              <a:solidFill>
                <a:srgbClr val="FF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992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Informational Roles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1628775"/>
            <a:ext cx="7196137" cy="4572000"/>
          </a:xfrm>
        </p:spPr>
        <p:txBody>
          <a:bodyPr/>
          <a:lstStyle/>
          <a:p>
            <a:pPr eaLnBrk="1" hangingPunct="1"/>
            <a:r>
              <a:rPr lang="en-US" b="0" dirty="0" smtClean="0">
                <a:ea typeface="ＭＳ Ｐゴシック" charset="-128"/>
              </a:rPr>
              <a:t>Tasks associated with obtaining and transmitting information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Monitor: analyses information, inside and outside organization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Desseminator: transmits information to influence member’s work and attitude</a:t>
            </a:r>
          </a:p>
          <a:p>
            <a:pPr lvl="1" eaLnBrk="1" hangingPunct="1"/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Spokesperson: use information to promote organization</a:t>
            </a:r>
          </a:p>
          <a:p>
            <a:pPr eaLnBrk="1" hangingPunct="1"/>
            <a:endParaRPr lang="en-US" dirty="0" smtClean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48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***Decisional Roles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00113" y="1600200"/>
            <a:ext cx="7939087" cy="4876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b="0" dirty="0" smtClean="0">
                <a:ea typeface="ＭＳ Ｐゴシック" charset="-128"/>
              </a:rPr>
              <a:t>Methods managers use to plan strategy and utilize resources to achieve goals</a:t>
            </a:r>
          </a:p>
          <a:p>
            <a:pPr>
              <a:buFont typeface="Wingdings" pitchFamily="2" charset="2"/>
              <a:buChar char="Ø"/>
            </a:pPr>
            <a:r>
              <a:rPr lang="en-US" b="0" dirty="0" smtClean="0">
                <a:solidFill>
                  <a:srgbClr val="FF0000"/>
                </a:solidFill>
                <a:ea typeface="ＭＳ Ｐゴシック" charset="-128"/>
              </a:rPr>
              <a:t>Entrepreneur rade: deciding upon ner projects to initiate and invest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Disurbance handler role: assume responsibility for handing an unexpect event</a:t>
            </a:r>
          </a:p>
          <a:p>
            <a:pPr>
              <a:buFont typeface="Wingdings" pitchFamily="2" charset="2"/>
              <a:buChar char="Ø"/>
            </a:pPr>
            <a:r>
              <a:rPr lang="en-US" b="0" dirty="0" smtClean="0">
                <a:solidFill>
                  <a:srgbClr val="FF0000"/>
                </a:solidFill>
                <a:ea typeface="ＭＳ Ｐゴシック" charset="-128"/>
              </a:rPr>
              <a:t>Resource allocator role: assign people[money between function &amp; division]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Negotiator role: help find solutions between stakeholeders</a:t>
            </a:r>
            <a:endParaRPr lang="en-US" b="0" dirty="0" smtClean="0">
              <a:solidFill>
                <a:srgbClr val="FF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10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Managerial Skills</a:t>
            </a:r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85786" y="1571612"/>
            <a:ext cx="7656512" cy="4572000"/>
          </a:xfrm>
        </p:spPr>
        <p:txBody>
          <a:bodyPr>
            <a:normAutofit fontScale="85000" lnSpcReduction="10000"/>
          </a:bodyPr>
          <a:lstStyle/>
          <a:p>
            <a:pPr eaLnBrk="1" hangingPunct="1"/>
            <a:r>
              <a:rPr lang="en-US" i="1" dirty="0" smtClean="0">
                <a:solidFill>
                  <a:schemeClr val="tx2"/>
                </a:solidFill>
                <a:ea typeface="ＭＳ Ｐゴシック" charset="-128"/>
              </a:rPr>
              <a:t>Conceptual skill: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ability to analyze and diagnose a situation and find the cause &amp; effect</a:t>
            </a:r>
            <a:endParaRPr lang="en-US" i="1" dirty="0" smtClean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/>
            <a:r>
              <a:rPr lang="en-US" i="1" dirty="0" smtClean="0">
                <a:solidFill>
                  <a:schemeClr val="tx2"/>
                </a:solidFill>
                <a:ea typeface="ＭＳ Ｐゴシック" charset="-128"/>
              </a:rPr>
              <a:t>Human skill: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the ability to understand after, lead and control people’s behavior</a:t>
            </a:r>
            <a:endParaRPr lang="en-US" i="1" dirty="0" smtClean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/>
            <a:r>
              <a:rPr lang="en-US" i="1" dirty="0" smtClean="0">
                <a:solidFill>
                  <a:schemeClr val="tx2"/>
                </a:solidFill>
                <a:ea typeface="ＭＳ Ｐゴシック" charset="-128"/>
              </a:rPr>
              <a:t>Technical skills: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the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job-specific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knowledge required to perform a task</a:t>
            </a:r>
            <a:endParaRPr lang="en-US" i="1" dirty="0" smtClean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/>
            <a:r>
              <a:rPr lang="en-US" i="1" dirty="0" smtClean="0">
                <a:solidFill>
                  <a:schemeClr val="tx2"/>
                </a:solidFill>
                <a:ea typeface="ＭＳ Ｐゴシック" charset="-128"/>
              </a:rPr>
              <a:t>Time management skills: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the productive use that managers make of their time</a:t>
            </a:r>
            <a:endParaRPr lang="en-US" i="1" dirty="0" smtClean="0">
              <a:solidFill>
                <a:srgbClr val="FF0000"/>
              </a:solidFill>
              <a:ea typeface="ＭＳ Ｐゴシック" charset="-128"/>
            </a:endParaRPr>
          </a:p>
          <a:p>
            <a:pPr eaLnBrk="1" hangingPunct="1"/>
            <a:r>
              <a:rPr lang="en-US" i="1" dirty="0" smtClean="0">
                <a:solidFill>
                  <a:schemeClr val="tx2"/>
                </a:solidFill>
                <a:ea typeface="ＭＳ Ｐゴシック" charset="-128"/>
              </a:rPr>
              <a:t>Decision making skills:</a:t>
            </a:r>
            <a:r>
              <a:rPr lang="en-US" dirty="0" smtClean="0">
                <a:ea typeface="ＭＳ Ｐゴシック" charset="-128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ＭＳ Ｐゴシック" charset="-128"/>
              </a:rPr>
              <a:t>skills in defining problems and selecting the best courses of action</a:t>
            </a:r>
            <a:endParaRPr lang="en-US" i="1" dirty="0" smtClean="0">
              <a:solidFill>
                <a:srgbClr val="FF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3261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8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8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8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8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8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P. 29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Four main purpose in organizational goal seting</a:t>
            </a:r>
          </a:p>
          <a:p>
            <a:r>
              <a:rPr lang="en-US" altLang="zh-CN" dirty="0" smtClean="0">
                <a:solidFill>
                  <a:srgbClr val="FF0000"/>
                </a:solidFill>
              </a:rPr>
              <a:t>Mission statement: organization’s statement of how it will achieve its purpose in the environment in which it conducts its business</a:t>
            </a:r>
          </a:p>
          <a:p>
            <a:pPr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	- long term[5 years or more]</a:t>
            </a:r>
          </a:p>
          <a:p>
            <a:pPr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	- short term[less than 1 year]</a:t>
            </a:r>
          </a:p>
          <a:p>
            <a:pPr>
              <a:buNone/>
            </a:pPr>
            <a:r>
              <a:rPr lang="en-US" altLang="zh-CN" dirty="0" smtClean="0">
                <a:solidFill>
                  <a:srgbClr val="FF0000"/>
                </a:solidFill>
              </a:rPr>
              <a:t>	- intermediate[1-5years]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P.36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Corporation culture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522</Words>
  <Application>Microsoft Office PowerPoint</Application>
  <PresentationFormat>全屏显示(4:3)</PresentationFormat>
  <Paragraphs>107</Paragraphs>
  <Slides>15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6" baseType="lpstr">
      <vt:lpstr>Office Theme</vt:lpstr>
      <vt:lpstr>Manager and Managing</vt:lpstr>
      <vt:lpstr>Managers and Managing</vt:lpstr>
      <vt:lpstr>Definition of Management</vt:lpstr>
      <vt:lpstr>Managerial Functions </vt:lpstr>
      <vt:lpstr>Planning</vt:lpstr>
      <vt:lpstr>Organizing</vt:lpstr>
      <vt:lpstr>Leading</vt:lpstr>
      <vt:lpstr>Controlling</vt:lpstr>
      <vt:lpstr>Managerial Roles</vt:lpstr>
      <vt:lpstr>***Interpersonal Roles</vt:lpstr>
      <vt:lpstr>Informational Roles</vt:lpstr>
      <vt:lpstr>***Decisional Roles</vt:lpstr>
      <vt:lpstr>Managerial Skills</vt:lpstr>
      <vt:lpstr>P. 29</vt:lpstr>
      <vt:lpstr>P.36</vt:lpstr>
    </vt:vector>
  </TitlesOfParts>
  <Company>University of Ottawa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Archibald, Matthew</dc:creator>
  <cp:lastModifiedBy>Windows 用户</cp:lastModifiedBy>
  <cp:revision>16</cp:revision>
  <dcterms:created xsi:type="dcterms:W3CDTF">2011-09-13T13:10:55Z</dcterms:created>
  <dcterms:modified xsi:type="dcterms:W3CDTF">2012-10-19T19:19:11Z</dcterms:modified>
</cp:coreProperties>
</file>