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xls" ContentType="application/vnd.ms-excel"/>
  <Default Extension="bin" ContentType="application/vnd.openxmlformats-officedocument.presentationml.printerSettings"/>
  <Default Extension="wmf" ContentType="image/x-w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2.xml" ContentType="application/vnd.openxmlformats-officedocument.presentationml.notesSlide+xml"/>
  <Override PartName="/ppt/embeddings/oleObject1.bin" ContentType="application/vnd.openxmlformats-officedocument.oleObject"/>
  <Override PartName="/ppt/theme/themeOverride5.xml" ContentType="application/vnd.openxmlformats-officedocument.themeOverride+xml"/>
  <Override PartName="/ppt/embeddings/oleObject2.bin" ContentType="application/vnd.openxmlformats-officedocument.oleObject"/>
  <Override PartName="/ppt/theme/themeOverride6.xml" ContentType="application/vnd.openxmlformats-officedocument.themeOverride+xml"/>
  <Override PartName="/ppt/embeddings/oleObject3.bin" ContentType="application/vnd.openxmlformats-officedocument.oleObject"/>
  <Override PartName="/ppt/embeddings/oleObject4.bin" ContentType="application/vnd.openxmlformats-officedocument.oleObject"/>
  <Override PartName="/ppt/theme/themeOverride7.xml" ContentType="application/vnd.openxmlformats-officedocument.themeOverride+xml"/>
  <Override PartName="/ppt/notesSlides/notesSlide3.xml" ContentType="application/vnd.openxmlformats-officedocument.presentationml.notesSlide+xml"/>
  <Override PartName="/ppt/embeddings/oleObject5.bin" ContentType="application/vnd.openxmlformats-officedocument.oleObject"/>
  <Override PartName="/ppt/theme/themeOverride8.xml" ContentType="application/vnd.openxmlformats-officedocument.themeOverride+xml"/>
  <Override PartName="/ppt/embeddings/oleObject6.bin" ContentType="application/vnd.openxmlformats-officedocument.oleObject"/>
  <Override PartName="/ppt/theme/themeOverride9.xml" ContentType="application/vnd.openxmlformats-officedocument.themeOverride+xml"/>
  <Override PartName="/ppt/embeddings/oleObject7.bin" ContentType="application/vnd.openxmlformats-officedocument.oleObject"/>
  <Override PartName="/ppt/embeddings/oleObject8.bin" ContentType="application/vnd.openxmlformats-officedocument.oleObject"/>
  <Override PartName="/ppt/embeddings/oleObject9.bin" ContentType="application/vnd.openxmlformats-officedocument.oleObject"/>
  <Override PartName="/ppt/theme/themeOverride10.xml" ContentType="application/vnd.openxmlformats-officedocument.themeOverride+xml"/>
  <Override PartName="/ppt/embeddings/oleObject10.bin" ContentType="application/vnd.openxmlformats-officedocument.oleObject"/>
  <Override PartName="/ppt/embeddings/oleObject11.bin" ContentType="application/vnd.openxmlformats-officedocument.oleObject"/>
  <Override PartName="/ppt/embeddings/oleObject12.bin" ContentType="application/vnd.openxmlformats-officedocument.oleObject"/>
  <Override PartName="/ppt/embeddings/oleObject13.bin" ContentType="application/vnd.openxmlformats-officedocument.oleObject"/>
  <Override PartName="/ppt/theme/themeOverride11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5.xml" ContentType="application/vnd.openxmlformats-officedocument.presentationml.notesSlide+xml"/>
  <Override PartName="/ppt/embeddings/oleObject14.bin" ContentType="application/vnd.openxmlformats-officedocument.oleObject"/>
  <Override PartName="/ppt/embeddings/oleObject15.bin" ContentType="application/vnd.openxmlformats-officedocument.oleObject"/>
  <Override PartName="/ppt/embeddings/oleObject16.bin" ContentType="application/vnd.openxmlformats-officedocument.oleObject"/>
  <Override PartName="/ppt/embeddings/oleObject17.bin" ContentType="application/vnd.openxmlformats-officedocument.oleObject"/>
  <Override PartName="/ppt/theme/themeOverride13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15.xml" ContentType="application/vnd.openxmlformats-officedocument.themeOverride+xml"/>
  <Override PartName="/ppt/theme/themeOverride16.xml" ContentType="application/vnd.openxmlformats-officedocument.themeOverride+xml"/>
  <Override PartName="/ppt/notesSlides/notesSlide8.xml" ContentType="application/vnd.openxmlformats-officedocument.presentationml.notesSlide+xml"/>
  <Override PartName="/ppt/embeddings/oleObject18.bin" ContentType="application/vnd.openxmlformats-officedocument.oleObject"/>
  <Override PartName="/ppt/embeddings/oleObject19.bin" ContentType="application/vnd.openxmlformats-officedocument.oleObject"/>
  <Override PartName="/ppt/theme/themeOverride17.xml" ContentType="application/vnd.openxmlformats-officedocument.themeOverride+xml"/>
  <Override PartName="/ppt/theme/themeOverride18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10.xml" ContentType="application/vnd.openxmlformats-officedocument.presentationml.notesSlide+xml"/>
  <Override PartName="/ppt/embeddings/oleObject20.bin" ContentType="application/vnd.openxmlformats-officedocument.oleObject"/>
  <Override PartName="/ppt/theme/themeOverride20.xml" ContentType="application/vnd.openxmlformats-officedocument.themeOverride+xml"/>
  <Override PartName="/ppt/embeddings/oleObject21.bin" ContentType="application/vnd.openxmlformats-officedocument.oleObject"/>
  <Override PartName="/ppt/theme/themeOverride21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23.xml" ContentType="application/vnd.openxmlformats-officedocument.themeOverride+xml"/>
  <Override PartName="/ppt/theme/themeOverride24.xml" ContentType="application/vnd.openxmlformats-officedocument.themeOverride+xml"/>
  <Override PartName="/ppt/theme/themeOverride25.xml" ContentType="application/vnd.openxmlformats-officedocument.themeOverride+xml"/>
  <Override PartName="/ppt/theme/themeOverride26.xml" ContentType="application/vnd.openxmlformats-officedocument.themeOverride+xml"/>
  <Override PartName="/ppt/notesSlides/notesSlide13.xml" ContentType="application/vnd.openxmlformats-officedocument.presentationml.notesSlide+xml"/>
  <Override PartName="/ppt/embeddings/oleObject22.bin" ContentType="application/vnd.openxmlformats-officedocument.oleObject"/>
  <Override PartName="/ppt/theme/themeOverride27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28.xml" ContentType="application/vnd.openxmlformats-officedocument.themeOverride+xml"/>
  <Override PartName="/ppt/theme/themeOverride29.xml" ContentType="application/vnd.openxmlformats-officedocument.themeOverride+xml"/>
  <Override PartName="/ppt/embeddings/oleObject23.bin" ContentType="application/vnd.openxmlformats-officedocument.oleObject"/>
  <Override PartName="/ppt/theme/themeOverride30.xml" ContentType="application/vnd.openxmlformats-officedocument.themeOverride+xml"/>
  <Override PartName="/ppt/embeddings/oleObject24.bin" ContentType="application/vnd.openxmlformats-officedocument.oleObject"/>
  <Override PartName="/ppt/theme/themeOverride31.xml" ContentType="application/vnd.openxmlformats-officedocument.themeOverride+xml"/>
  <Override PartName="/ppt/theme/themeOverride32.xml" ContentType="application/vnd.openxmlformats-officedocument.themeOverride+xml"/>
  <Override PartName="/ppt/theme/themeOverride33.xml" ContentType="application/vnd.openxmlformats-officedocument.themeOverride+xml"/>
  <Override PartName="/ppt/embeddings/oleObject25.bin" ContentType="application/vnd.openxmlformats-officedocument.oleObject"/>
  <Override PartName="/ppt/embeddings/oleObject26.bin" ContentType="application/vnd.openxmlformats-officedocument.oleObject"/>
  <Override PartName="/ppt/theme/themeOverride34.xml" ContentType="application/vnd.openxmlformats-officedocument.themeOverride+xml"/>
  <Override PartName="/ppt/embeddings/oleObject27.bin" ContentType="application/vnd.openxmlformats-officedocument.oleObject"/>
  <Override PartName="/ppt/embeddings/oleObject28.bin" ContentType="application/vnd.openxmlformats-officedocument.oleObject"/>
  <Override PartName="/ppt/embeddings/oleObject29.bin" ContentType="application/vnd.openxmlformats-officedocument.oleObject"/>
  <Override PartName="/ppt/theme/themeOverride35.xml" ContentType="application/vnd.openxmlformats-officedocument.themeOverride+xml"/>
  <Override PartName="/ppt/embeddings/oleObject30.bin" ContentType="application/vnd.openxmlformats-officedocument.oleObject"/>
  <Override PartName="/ppt/embeddings/oleObject31.bin" ContentType="application/vnd.openxmlformats-officedocument.oleObject"/>
  <Override PartName="/ppt/embeddings/oleObject32.bin" ContentType="application/vnd.openxmlformats-officedocument.oleObject"/>
  <Override PartName="/ppt/theme/themeOverride36.xml" ContentType="application/vnd.openxmlformats-officedocument.themeOverride+xml"/>
  <Override PartName="/ppt/embeddings/oleObject33.bin" ContentType="application/vnd.openxmlformats-officedocument.oleObject"/>
  <Override PartName="/ppt/embeddings/oleObject34.bin" ContentType="application/vnd.openxmlformats-officedocument.oleObject"/>
  <Override PartName="/ppt/embeddings/oleObject35.bin" ContentType="application/vnd.openxmlformats-officedocument.oleObject"/>
  <Override PartName="/ppt/embeddings/oleObject36.bin" ContentType="application/vnd.openxmlformats-officedocument.oleObject"/>
  <Override PartName="/ppt/embeddings/oleObject37.bin" ContentType="application/vnd.openxmlformats-officedocument.oleObject"/>
  <Override PartName="/ppt/embeddings/oleObject38.bin" ContentType="application/vnd.openxmlformats-officedocument.oleObject"/>
  <Override PartName="/ppt/theme/themeOverride37.xml" ContentType="application/vnd.openxmlformats-officedocument.themeOverride+xml"/>
  <Override PartName="/ppt/embeddings/oleObject39.bin" ContentType="application/vnd.openxmlformats-officedocument.oleObject"/>
  <Override PartName="/ppt/embeddings/oleObject40.bin" ContentType="application/vnd.openxmlformats-officedocument.oleObject"/>
  <Override PartName="/ppt/embeddings/oleObject41.bin" ContentType="application/vnd.openxmlformats-officedocument.oleObject"/>
  <Override PartName="/ppt/embeddings/oleObject42.bin" ContentType="application/vnd.openxmlformats-officedocument.oleObject"/>
  <Override PartName="/ppt/theme/themeOverride38.xml" ContentType="application/vnd.openxmlformats-officedocument.themeOverride+xml"/>
  <Override PartName="/ppt/embeddings/oleObject43.bin" ContentType="application/vnd.openxmlformats-officedocument.oleObject"/>
  <Override PartName="/ppt/embeddings/oleObject44.bin" ContentType="application/vnd.openxmlformats-officedocument.oleObject"/>
  <Override PartName="/ppt/embeddings/oleObject45.bin" ContentType="application/vnd.openxmlformats-officedocument.oleObject"/>
  <Override PartName="/ppt/theme/themeOverride39.xml" ContentType="application/vnd.openxmlformats-officedocument.themeOverride+xml"/>
  <Override PartName="/ppt/embeddings/oleObject46.bin" ContentType="application/vnd.openxmlformats-officedocument.oleObject"/>
  <Override PartName="/ppt/embeddings/oleObject47.bin" ContentType="application/vnd.openxmlformats-officedocument.oleObject"/>
  <Override PartName="/ppt/embeddings/oleObject48.bin" ContentType="application/vnd.openxmlformats-officedocument.oleObject"/>
  <Override PartName="/ppt/theme/themeOverride40.xml" ContentType="application/vnd.openxmlformats-officedocument.themeOverride+xml"/>
  <Override PartName="/ppt/embeddings/oleObject49.bin" ContentType="application/vnd.openxmlformats-officedocument.oleObject"/>
  <Override PartName="/ppt/embeddings/oleObject50.bin" ContentType="application/vnd.openxmlformats-officedocument.oleObject"/>
  <Override PartName="/ppt/embeddings/oleObject51.bin" ContentType="application/vnd.openxmlformats-officedocument.oleObject"/>
  <Override PartName="/ppt/theme/themeOverride41.xml" ContentType="application/vnd.openxmlformats-officedocument.themeOverride+xml"/>
  <Override PartName="/ppt/embeddings/oleObject52.bin" ContentType="application/vnd.openxmlformats-officedocument.oleObject"/>
  <Override PartName="/ppt/embeddings/oleObject53.bin" ContentType="application/vnd.openxmlformats-officedocument.oleObject"/>
  <Override PartName="/ppt/embeddings/oleObject54.bin" ContentType="application/vnd.openxmlformats-officedocument.oleObject"/>
  <Override PartName="/ppt/theme/themeOverride42.xml" ContentType="application/vnd.openxmlformats-officedocument.themeOverride+xml"/>
  <Override PartName="/ppt/embeddings/oleObject55.bin" ContentType="application/vnd.openxmlformats-officedocument.oleObject"/>
  <Override PartName="/ppt/embeddings/oleObject56.bin" ContentType="application/vnd.openxmlformats-officedocument.oleObject"/>
  <Override PartName="/ppt/embeddings/oleObject57.bin" ContentType="application/vnd.openxmlformats-officedocument.oleObject"/>
  <Override PartName="/ppt/theme/themeOverride43.xml" ContentType="application/vnd.openxmlformats-officedocument.themeOverride+xml"/>
  <Override PartName="/ppt/embeddings/oleObject58.bin" ContentType="application/vnd.openxmlformats-officedocument.oleObject"/>
  <Override PartName="/ppt/embeddings/oleObject59.bin" ContentType="application/vnd.openxmlformats-officedocument.oleObject"/>
  <Override PartName="/ppt/theme/themeOverride44.xml" ContentType="application/vnd.openxmlformats-officedocument.themeOverride+xml"/>
  <Override PartName="/ppt/theme/themeOverride45.xml" ContentType="application/vnd.openxmlformats-officedocument.themeOverride+xml"/>
  <Override PartName="/ppt/embeddings/oleObject60.bin" ContentType="application/vnd.openxmlformats-officedocument.oleObject"/>
  <Override PartName="/ppt/embeddings/oleObject61.bin" ContentType="application/vnd.openxmlformats-officedocument.oleObject"/>
  <Override PartName="/ppt/embeddings/oleObject62.bin" ContentType="application/vnd.openxmlformats-officedocument.oleObject"/>
  <Override PartName="/ppt/theme/themeOverride46.xml" ContentType="application/vnd.openxmlformats-officedocument.themeOverride+xml"/>
  <Override PartName="/ppt/theme/themeOverride47.xml" ContentType="application/vnd.openxmlformats-officedocument.themeOverride+xml"/>
  <Override PartName="/ppt/embeddings/oleObject63.bin" ContentType="application/vnd.openxmlformats-officedocument.oleObject"/>
  <Override PartName="/ppt/theme/themeOverride48.xml" ContentType="application/vnd.openxmlformats-officedocument.themeOverride+xml"/>
  <Override PartName="/ppt/embeddings/oleObject64.bin" ContentType="application/vnd.openxmlformats-officedocument.oleObject"/>
  <Override PartName="/ppt/theme/themeOverride49.xml" ContentType="application/vnd.openxmlformats-officedocument.themeOverride+xml"/>
  <Override PartName="/ppt/embeddings/oleObject65.bin" ContentType="application/vnd.openxmlformats-officedocument.oleObject"/>
  <Override PartName="/ppt/embeddings/oleObject66.bin" ContentType="application/vnd.openxmlformats-officedocument.oleObject"/>
  <Override PartName="/ppt/embeddings/oleObject67.bin" ContentType="application/vnd.openxmlformats-officedocument.oleObject"/>
  <Override PartName="/ppt/theme/themeOverride50.xml" ContentType="application/vnd.openxmlformats-officedocument.themeOverride+xml"/>
  <Override PartName="/ppt/theme/themeOverride51.xml" ContentType="application/vnd.openxmlformats-officedocument.themeOverride+xml"/>
  <Override PartName="/ppt/theme/themeOverride52.xml" ContentType="application/vnd.openxmlformats-officedocument.themeOverride+xml"/>
  <Override PartName="/ppt/theme/themeOverride53.xml" ContentType="application/vnd.openxmlformats-officedocument.themeOverride+xml"/>
  <Override PartName="/ppt/theme/themeOverride54.xml" ContentType="application/vnd.openxmlformats-officedocument.themeOverride+xml"/>
  <Override PartName="/ppt/theme/themeOverride55.xml" ContentType="application/vnd.openxmlformats-officedocument.themeOverride+xml"/>
  <Override PartName="/ppt/theme/themeOverride56.xml" ContentType="application/vnd.openxmlformats-officedocument.themeOverride+xml"/>
  <Override PartName="/ppt/theme/themeOverride57.xml" ContentType="application/vnd.openxmlformats-officedocument.themeOverride+xml"/>
  <Override PartName="/ppt/theme/themeOverride58.xml" ContentType="application/vnd.openxmlformats-officedocument.themeOverride+xml"/>
  <Override PartName="/ppt/theme/themeOverride59.xml" ContentType="application/vnd.openxmlformats-officedocument.themeOverride+xml"/>
  <Override PartName="/ppt/theme/themeOverride60.xml" ContentType="application/vnd.openxmlformats-officedocument.themeOverride+xml"/>
  <Override PartName="/ppt/theme/themeOverride61.xml" ContentType="application/vnd.openxmlformats-officedocument.themeOverride+xml"/>
  <Override PartName="/ppt/embeddings/oleObject68.bin" ContentType="application/vnd.openxmlformats-officedocument.oleObject"/>
  <Override PartName="/ppt/theme/themeOverride62.xml" ContentType="application/vnd.openxmlformats-officedocument.themeOverride+xml"/>
  <Override PartName="/ppt/embeddings/oleObject69.bin" ContentType="application/vnd.openxmlformats-officedocument.oleObject"/>
  <Override PartName="/ppt/theme/themeOverride63.xml" ContentType="application/vnd.openxmlformats-officedocument.themeOverride+xml"/>
  <Override PartName="/ppt/theme/themeOverride64.xml" ContentType="application/vnd.openxmlformats-officedocument.themeOverride+xml"/>
  <Override PartName="/ppt/theme/themeOverride65.xml" ContentType="application/vnd.openxmlformats-officedocument.themeOverride+xml"/>
  <Override PartName="/ppt/embeddings/oleObject70.bin" ContentType="application/vnd.openxmlformats-officedocument.oleObject"/>
  <Override PartName="/ppt/theme/themeOverride66.xml" ContentType="application/vnd.openxmlformats-officedocument.themeOverride+xml"/>
  <Override PartName="/ppt/embeddings/oleObject71.bin" ContentType="application/vnd.openxmlformats-officedocument.oleObject"/>
  <Override PartName="/ppt/theme/themeOverride67.xml" ContentType="application/vnd.openxmlformats-officedocument.themeOverride+xml"/>
  <Override PartName="/ppt/theme/themeOverride68.xml" ContentType="application/vnd.openxmlformats-officedocument.themeOverride+xml"/>
  <Override PartName="/ppt/theme/themeOverride69.xml" ContentType="application/vnd.openxmlformats-officedocument.themeOverride+xml"/>
  <Override PartName="/ppt/theme/themeOverride70.xml" ContentType="application/vnd.openxmlformats-officedocument.themeOverride+xml"/>
  <Override PartName="/ppt/theme/themeOverride71.xml" ContentType="application/vnd.openxmlformats-officedocument.themeOverride+xml"/>
  <Override PartName="/ppt/theme/themeOverride72.xml" ContentType="application/vnd.openxmlformats-officedocument.themeOverride+xml"/>
  <Override PartName="/ppt/theme/themeOverride73.xml" ContentType="application/vnd.openxmlformats-officedocument.themeOverride+xml"/>
  <Override PartName="/ppt/theme/themeOverride74.xml" ContentType="application/vnd.openxmlformats-officedocument.themeOverride+xml"/>
  <Override PartName="/ppt/embeddings/oleObject72.bin" ContentType="application/vnd.openxmlformats-officedocument.oleObject"/>
  <Override PartName="/ppt/theme/themeOverride75.xml" ContentType="application/vnd.openxmlformats-officedocument.themeOverride+xml"/>
  <Override PartName="/ppt/theme/themeOverride76.xml" ContentType="application/vnd.openxmlformats-officedocument.themeOverride+xml"/>
  <Override PartName="/ppt/embeddings/oleObject73.bin" ContentType="application/vnd.openxmlformats-officedocument.oleObject"/>
  <Override PartName="/ppt/embeddings/oleObject74.bin" ContentType="application/vnd.openxmlformats-officedocument.oleObject"/>
  <Override PartName="/ppt/embeddings/oleObject75.bin" ContentType="application/vnd.openxmlformats-officedocument.oleObject"/>
  <Override PartName="/ppt/theme/themeOverride77.xml" ContentType="application/vnd.openxmlformats-officedocument.themeOverride+xml"/>
  <Override PartName="/ppt/embeddings/oleObject76.bin" ContentType="application/vnd.openxmlformats-officedocument.oleObject"/>
  <Override PartName="/ppt/theme/themeOverride78.xml" ContentType="application/vnd.openxmlformats-officedocument.themeOverride+xml"/>
  <Override PartName="/ppt/theme/themeOverride79.xml" ContentType="application/vnd.openxmlformats-officedocument.themeOverride+xml"/>
  <Override PartName="/ppt/theme/themeOverride80.xml" ContentType="application/vnd.openxmlformats-officedocument.themeOverride+xml"/>
  <Override PartName="/ppt/theme/themeOverride81.xml" ContentType="application/vnd.openxmlformats-officedocument.themeOverride+xml"/>
  <Override PartName="/ppt/theme/themeOverride82.xml" ContentType="application/vnd.openxmlformats-officedocument.themeOverride+xml"/>
  <Override PartName="/ppt/embeddings/oleObject77.bin" ContentType="application/vnd.openxmlformats-officedocument.oleObject"/>
  <Override PartName="/ppt/embeddings/oleObject78.bin" ContentType="application/vnd.openxmlformats-officedocument.oleObject"/>
  <Override PartName="/ppt/embeddings/oleObject79.bin" ContentType="application/vnd.openxmlformats-officedocument.oleObject"/>
  <Override PartName="/ppt/embeddings/oleObject80.bin" ContentType="application/vnd.openxmlformats-officedocument.oleObject"/>
  <Override PartName="/ppt/embeddings/oleObject81.bin" ContentType="application/vnd.openxmlformats-officedocument.oleObject"/>
  <Override PartName="/ppt/embeddings/oleObject82.bin" ContentType="application/vnd.openxmlformats-officedocument.oleObject"/>
  <Override PartName="/ppt/embeddings/oleObject83.bin" ContentType="application/vnd.openxmlformats-officedocument.oleObject"/>
  <Override PartName="/ppt/embeddings/oleObject84.bin" ContentType="application/vnd.openxmlformats-officedocument.oleObject"/>
  <Override PartName="/ppt/embeddings/oleObject85.bin" ContentType="application/vnd.openxmlformats-officedocument.oleObject"/>
  <Override PartName="/ppt/embeddings/oleObject86.bin" ContentType="application/vnd.openxmlformats-officedocument.oleObject"/>
  <Override PartName="/ppt/embeddings/oleObject87.bin" ContentType="application/vnd.openxmlformats-officedocument.oleObject"/>
  <Override PartName="/ppt/embeddings/oleObject88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9" r:id="rId1"/>
  </p:sldMasterIdLst>
  <p:notesMasterIdLst>
    <p:notesMasterId r:id="rId84"/>
  </p:notesMasterIdLst>
  <p:handoutMasterIdLst>
    <p:handoutMasterId r:id="rId85"/>
  </p:handoutMasterIdLst>
  <p:sldIdLst>
    <p:sldId id="439" r:id="rId2"/>
    <p:sldId id="440" r:id="rId3"/>
    <p:sldId id="505" r:id="rId4"/>
    <p:sldId id="374" r:id="rId5"/>
    <p:sldId id="565" r:id="rId6"/>
    <p:sldId id="499" r:id="rId7"/>
    <p:sldId id="517" r:id="rId8"/>
    <p:sldId id="504" r:id="rId9"/>
    <p:sldId id="506" r:id="rId10"/>
    <p:sldId id="507" r:id="rId11"/>
    <p:sldId id="518" r:id="rId12"/>
    <p:sldId id="511" r:id="rId13"/>
    <p:sldId id="498" r:id="rId14"/>
    <p:sldId id="500" r:id="rId15"/>
    <p:sldId id="501" r:id="rId16"/>
    <p:sldId id="539" r:id="rId17"/>
    <p:sldId id="509" r:id="rId18"/>
    <p:sldId id="520" r:id="rId19"/>
    <p:sldId id="521" r:id="rId20"/>
    <p:sldId id="522" r:id="rId21"/>
    <p:sldId id="596" r:id="rId22"/>
    <p:sldId id="502" r:id="rId23"/>
    <p:sldId id="523" r:id="rId24"/>
    <p:sldId id="525" r:id="rId25"/>
    <p:sldId id="524" r:id="rId26"/>
    <p:sldId id="526" r:id="rId27"/>
    <p:sldId id="598" r:id="rId28"/>
    <p:sldId id="527" r:id="rId29"/>
    <p:sldId id="542" r:id="rId30"/>
    <p:sldId id="541" r:id="rId31"/>
    <p:sldId id="599" r:id="rId32"/>
    <p:sldId id="528" r:id="rId33"/>
    <p:sldId id="529" r:id="rId34"/>
    <p:sldId id="544" r:id="rId35"/>
    <p:sldId id="546" r:id="rId36"/>
    <p:sldId id="545" r:id="rId37"/>
    <p:sldId id="547" r:id="rId38"/>
    <p:sldId id="551" r:id="rId39"/>
    <p:sldId id="552" r:id="rId40"/>
    <p:sldId id="554" r:id="rId41"/>
    <p:sldId id="555" r:id="rId42"/>
    <p:sldId id="556" r:id="rId43"/>
    <p:sldId id="557" r:id="rId44"/>
    <p:sldId id="600" r:id="rId45"/>
    <p:sldId id="562" r:id="rId46"/>
    <p:sldId id="563" r:id="rId47"/>
    <p:sldId id="564" r:id="rId48"/>
    <p:sldId id="548" r:id="rId49"/>
    <p:sldId id="549" r:id="rId50"/>
    <p:sldId id="566" r:id="rId51"/>
    <p:sldId id="570" r:id="rId52"/>
    <p:sldId id="569" r:id="rId53"/>
    <p:sldId id="571" r:id="rId54"/>
    <p:sldId id="572" r:id="rId55"/>
    <p:sldId id="580" r:id="rId56"/>
    <p:sldId id="582" r:id="rId57"/>
    <p:sldId id="581" r:id="rId58"/>
    <p:sldId id="585" r:id="rId59"/>
    <p:sldId id="587" r:id="rId60"/>
    <p:sldId id="576" r:id="rId61"/>
    <p:sldId id="567" r:id="rId62"/>
    <p:sldId id="574" r:id="rId63"/>
    <p:sldId id="588" r:id="rId64"/>
    <p:sldId id="589" r:id="rId65"/>
    <p:sldId id="590" r:id="rId66"/>
    <p:sldId id="591" r:id="rId67"/>
    <p:sldId id="592" r:id="rId68"/>
    <p:sldId id="577" r:id="rId69"/>
    <p:sldId id="595" r:id="rId70"/>
    <p:sldId id="488" r:id="rId71"/>
    <p:sldId id="489" r:id="rId72"/>
    <p:sldId id="594" r:id="rId73"/>
    <p:sldId id="492" r:id="rId74"/>
    <p:sldId id="578" r:id="rId75"/>
    <p:sldId id="493" r:id="rId76"/>
    <p:sldId id="494" r:id="rId77"/>
    <p:sldId id="579" r:id="rId78"/>
    <p:sldId id="495" r:id="rId79"/>
    <p:sldId id="496" r:id="rId80"/>
    <p:sldId id="601" r:id="rId81"/>
    <p:sldId id="602" r:id="rId82"/>
    <p:sldId id="603" r:id="rId83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48">
          <p15:clr>
            <a:srgbClr val="A4A3A4"/>
          </p15:clr>
        </p15:guide>
        <p15:guide id="2" pos="291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D8177"/>
    <a:srgbClr val="0F8B85"/>
    <a:srgbClr val="0D7570"/>
    <a:srgbClr val="00928F"/>
    <a:srgbClr val="000099"/>
    <a:srgbClr val="003399"/>
    <a:srgbClr val="CC6600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7" autoAdjust="0"/>
    <p:restoredTop sz="78627" autoAdjust="0"/>
  </p:normalViewPr>
  <p:slideViewPr>
    <p:cSldViewPr snapToGrid="0" showGuides="1">
      <p:cViewPr varScale="1">
        <p:scale>
          <a:sx n="71" d="100"/>
          <a:sy n="71" d="100"/>
        </p:scale>
        <p:origin x="-1728" y="-104"/>
      </p:cViewPr>
      <p:guideLst>
        <p:guide orient="horz" pos="2148"/>
        <p:guide pos="291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19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70" Type="http://schemas.openxmlformats.org/officeDocument/2006/relationships/slide" Target="slides/slide69.xml"/><Relationship Id="rId71" Type="http://schemas.openxmlformats.org/officeDocument/2006/relationships/slide" Target="slides/slide70.xml"/><Relationship Id="rId72" Type="http://schemas.openxmlformats.org/officeDocument/2006/relationships/slide" Target="slides/slide71.xml"/><Relationship Id="rId73" Type="http://schemas.openxmlformats.org/officeDocument/2006/relationships/slide" Target="slides/slide72.xml"/><Relationship Id="rId74" Type="http://schemas.openxmlformats.org/officeDocument/2006/relationships/slide" Target="slides/slide73.xml"/><Relationship Id="rId75" Type="http://schemas.openxmlformats.org/officeDocument/2006/relationships/slide" Target="slides/slide74.xml"/><Relationship Id="rId76" Type="http://schemas.openxmlformats.org/officeDocument/2006/relationships/slide" Target="slides/slide75.xml"/><Relationship Id="rId77" Type="http://schemas.openxmlformats.org/officeDocument/2006/relationships/slide" Target="slides/slide76.xml"/><Relationship Id="rId78" Type="http://schemas.openxmlformats.org/officeDocument/2006/relationships/slide" Target="slides/slide77.xml"/><Relationship Id="rId79" Type="http://schemas.openxmlformats.org/officeDocument/2006/relationships/slide" Target="slides/slide78.xml"/><Relationship Id="rId90" Type="http://schemas.openxmlformats.org/officeDocument/2006/relationships/tableStyles" Target="tableStyle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60" Type="http://schemas.openxmlformats.org/officeDocument/2006/relationships/slide" Target="slides/slide59.xml"/><Relationship Id="rId61" Type="http://schemas.openxmlformats.org/officeDocument/2006/relationships/slide" Target="slides/slide60.xml"/><Relationship Id="rId62" Type="http://schemas.openxmlformats.org/officeDocument/2006/relationships/slide" Target="slides/slide61.xml"/><Relationship Id="rId63" Type="http://schemas.openxmlformats.org/officeDocument/2006/relationships/slide" Target="slides/slide62.xml"/><Relationship Id="rId64" Type="http://schemas.openxmlformats.org/officeDocument/2006/relationships/slide" Target="slides/slide63.xml"/><Relationship Id="rId65" Type="http://schemas.openxmlformats.org/officeDocument/2006/relationships/slide" Target="slides/slide64.xml"/><Relationship Id="rId66" Type="http://schemas.openxmlformats.org/officeDocument/2006/relationships/slide" Target="slides/slide65.xml"/><Relationship Id="rId67" Type="http://schemas.openxmlformats.org/officeDocument/2006/relationships/slide" Target="slides/slide66.xml"/><Relationship Id="rId68" Type="http://schemas.openxmlformats.org/officeDocument/2006/relationships/slide" Target="slides/slide67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1" Type="http://schemas.openxmlformats.org/officeDocument/2006/relationships/slide" Target="slides/slide80.xml"/><Relationship Id="rId82" Type="http://schemas.openxmlformats.org/officeDocument/2006/relationships/slide" Target="slides/slide81.xml"/><Relationship Id="rId83" Type="http://schemas.openxmlformats.org/officeDocument/2006/relationships/slide" Target="slides/slide82.xml"/><Relationship Id="rId84" Type="http://schemas.openxmlformats.org/officeDocument/2006/relationships/notesMaster" Target="notesMasters/notesMaster1.xml"/><Relationship Id="rId85" Type="http://schemas.openxmlformats.org/officeDocument/2006/relationships/handoutMaster" Target="handoutMasters/handoutMaster1.xml"/><Relationship Id="rId86" Type="http://schemas.openxmlformats.org/officeDocument/2006/relationships/printerSettings" Target="printerSettings/printerSettings1.bin"/><Relationship Id="rId87" Type="http://schemas.openxmlformats.org/officeDocument/2006/relationships/presProps" Target="presProps.xml"/><Relationship Id="rId88" Type="http://schemas.openxmlformats.org/officeDocument/2006/relationships/viewProps" Target="viewProps.xml"/><Relationship Id="rId8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Relationship Id="rId2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Relationship Id="rId2" Type="http://schemas.openxmlformats.org/officeDocument/2006/relationships/image" Target="../media/image9.wmf"/><Relationship Id="rId3" Type="http://schemas.openxmlformats.org/officeDocument/2006/relationships/image" Target="../media/image10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4" Type="http://schemas.openxmlformats.org/officeDocument/2006/relationships/image" Target="../media/image14.wmf"/><Relationship Id="rId1" Type="http://schemas.openxmlformats.org/officeDocument/2006/relationships/image" Target="../media/image11.wmf"/><Relationship Id="rId2" Type="http://schemas.openxmlformats.org/officeDocument/2006/relationships/image" Target="../media/image12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4" Type="http://schemas.openxmlformats.org/officeDocument/2006/relationships/image" Target="../media/image19.wmf"/><Relationship Id="rId1" Type="http://schemas.openxmlformats.org/officeDocument/2006/relationships/image" Target="../media/image11.wmf"/><Relationship Id="rId2" Type="http://schemas.openxmlformats.org/officeDocument/2006/relationships/image" Target="../media/image17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Relationship Id="rId2" Type="http://schemas.openxmlformats.org/officeDocument/2006/relationships/image" Target="../media/image22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wmf"/><Relationship Id="rId2" Type="http://schemas.openxmlformats.org/officeDocument/2006/relationships/image" Target="../media/image34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wmf"/><Relationship Id="rId2" Type="http://schemas.openxmlformats.org/officeDocument/2006/relationships/image" Target="../media/image36.wmf"/><Relationship Id="rId3" Type="http://schemas.openxmlformats.org/officeDocument/2006/relationships/image" Target="../media/image37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wmf"/><Relationship Id="rId2" Type="http://schemas.openxmlformats.org/officeDocument/2006/relationships/image" Target="../media/image39.wmf"/><Relationship Id="rId3" Type="http://schemas.openxmlformats.org/officeDocument/2006/relationships/image" Target="../media/image40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4" Type="http://schemas.openxmlformats.org/officeDocument/2006/relationships/image" Target="../media/image44.wmf"/><Relationship Id="rId5" Type="http://schemas.openxmlformats.org/officeDocument/2006/relationships/image" Target="../media/image45.wmf"/><Relationship Id="rId6" Type="http://schemas.openxmlformats.org/officeDocument/2006/relationships/image" Target="../media/image46.wmf"/><Relationship Id="rId1" Type="http://schemas.openxmlformats.org/officeDocument/2006/relationships/image" Target="../media/image41.wmf"/><Relationship Id="rId2" Type="http://schemas.openxmlformats.org/officeDocument/2006/relationships/image" Target="../media/image42.w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44.wmf"/><Relationship Id="rId4" Type="http://schemas.openxmlformats.org/officeDocument/2006/relationships/image" Target="../media/image49.wmf"/><Relationship Id="rId1" Type="http://schemas.openxmlformats.org/officeDocument/2006/relationships/image" Target="../media/image48.wmf"/><Relationship Id="rId2" Type="http://schemas.openxmlformats.org/officeDocument/2006/relationships/image" Target="../media/image42.w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wmf"/><Relationship Id="rId2" Type="http://schemas.openxmlformats.org/officeDocument/2006/relationships/image" Target="../media/image52.wmf"/><Relationship Id="rId3" Type="http://schemas.openxmlformats.org/officeDocument/2006/relationships/image" Target="../media/image53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wmf"/><Relationship Id="rId2" Type="http://schemas.openxmlformats.org/officeDocument/2006/relationships/image" Target="../media/image54.wmf"/><Relationship Id="rId3" Type="http://schemas.openxmlformats.org/officeDocument/2006/relationships/image" Target="../media/image55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5.wmf"/><Relationship Id="rId2" Type="http://schemas.openxmlformats.org/officeDocument/2006/relationships/image" Target="../media/image57.wmf"/><Relationship Id="rId3" Type="http://schemas.openxmlformats.org/officeDocument/2006/relationships/image" Target="../media/image58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wmf"/><Relationship Id="rId2" Type="http://schemas.openxmlformats.org/officeDocument/2006/relationships/image" Target="../media/image52.wmf"/><Relationship Id="rId3" Type="http://schemas.openxmlformats.org/officeDocument/2006/relationships/image" Target="../media/image53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wmf"/><Relationship Id="rId2" Type="http://schemas.openxmlformats.org/officeDocument/2006/relationships/image" Target="../media/image61.wmf"/><Relationship Id="rId3" Type="http://schemas.openxmlformats.org/officeDocument/2006/relationships/image" Target="../media/image62.w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2.wmf"/><Relationship Id="rId2" Type="http://schemas.openxmlformats.org/officeDocument/2006/relationships/image" Target="../media/image64.w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6.wmf"/><Relationship Id="rId2" Type="http://schemas.openxmlformats.org/officeDocument/2006/relationships/image" Target="../media/image67.wmf"/><Relationship Id="rId3" Type="http://schemas.openxmlformats.org/officeDocument/2006/relationships/image" Target="../media/image68.w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69.w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71.w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72.wmf"/><Relationship Id="rId2" Type="http://schemas.openxmlformats.org/officeDocument/2006/relationships/image" Target="../media/image73.wmf"/><Relationship Id="rId3" Type="http://schemas.openxmlformats.org/officeDocument/2006/relationships/image" Target="../media/image74.w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76.w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7.wmf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0.e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2.w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5.w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6.wmf"/><Relationship Id="rId2" Type="http://schemas.openxmlformats.org/officeDocument/2006/relationships/image" Target="../media/image87.wmf"/><Relationship Id="rId3" Type="http://schemas.openxmlformats.org/officeDocument/2006/relationships/image" Target="../media/image88.wmf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89.wmf"/></Relationships>
</file>

<file path=ppt/drawings/_rels/vmlDrawing37.vml.rels><?xml version="1.0" encoding="UTF-8" standalone="yes"?>
<Relationships xmlns="http://schemas.openxmlformats.org/package/2006/relationships"><Relationship Id="rId11" Type="http://schemas.openxmlformats.org/officeDocument/2006/relationships/image" Target="../media/image100.emf"/><Relationship Id="rId12" Type="http://schemas.openxmlformats.org/officeDocument/2006/relationships/image" Target="../media/image101.emf"/><Relationship Id="rId1" Type="http://schemas.openxmlformats.org/officeDocument/2006/relationships/image" Target="../media/image90.emf"/><Relationship Id="rId2" Type="http://schemas.openxmlformats.org/officeDocument/2006/relationships/image" Target="../media/image91.emf"/><Relationship Id="rId3" Type="http://schemas.openxmlformats.org/officeDocument/2006/relationships/image" Target="../media/image92.emf"/><Relationship Id="rId4" Type="http://schemas.openxmlformats.org/officeDocument/2006/relationships/image" Target="../media/image93.emf"/><Relationship Id="rId5" Type="http://schemas.openxmlformats.org/officeDocument/2006/relationships/image" Target="../media/image94.emf"/><Relationship Id="rId6" Type="http://schemas.openxmlformats.org/officeDocument/2006/relationships/image" Target="../media/image95.emf"/><Relationship Id="rId7" Type="http://schemas.openxmlformats.org/officeDocument/2006/relationships/image" Target="../media/image96.emf"/><Relationship Id="rId8" Type="http://schemas.openxmlformats.org/officeDocument/2006/relationships/image" Target="../media/image97.emf"/><Relationship Id="rId9" Type="http://schemas.openxmlformats.org/officeDocument/2006/relationships/image" Target="../media/image98.emf"/><Relationship Id="rId10" Type="http://schemas.openxmlformats.org/officeDocument/2006/relationships/image" Target="../media/image99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07201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de texte du masque</a:t>
            </a:r>
          </a:p>
          <a:p>
            <a:pPr lvl="1"/>
            <a:r>
              <a:rPr lang="fr-CA" smtClean="0"/>
              <a:t>Second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2051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9350" y="692150"/>
            <a:ext cx="4559300" cy="34163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</p:spPr>
      </p:sp>
    </p:spTree>
    <p:extLst>
      <p:ext uri="{BB962C8B-B14F-4D97-AF65-F5344CB8AC3E}">
        <p14:creationId xmlns:p14="http://schemas.microsoft.com/office/powerpoint/2010/main" val="68982330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50938" y="692150"/>
            <a:ext cx="4556125" cy="3416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Mesures</a:t>
            </a:r>
            <a:r>
              <a:rPr lang="fr-CA" baseline="0" dirty="0" smtClean="0"/>
              <a:t> de dispersion: est-ce que mes </a:t>
            </a:r>
            <a:r>
              <a:rPr lang="fr-CA" baseline="0" dirty="0" err="1" smtClean="0"/>
              <a:t>donnees</a:t>
            </a:r>
            <a:r>
              <a:rPr lang="fr-CA" baseline="0" dirty="0" smtClean="0"/>
              <a:t> sont loin lunes de </a:t>
            </a:r>
            <a:r>
              <a:rPr lang="fr-CA" baseline="0" dirty="0" err="1" smtClean="0"/>
              <a:t>lautres</a:t>
            </a:r>
            <a:r>
              <a:rPr lang="fr-CA" baseline="0" dirty="0" smtClean="0"/>
              <a:t>?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0694595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65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539651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10</a:t>
            </a:r>
          </a:p>
        </p:txBody>
      </p:sp>
      <p:sp>
        <p:nvSpPr>
          <p:cNvPr id="539652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539653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53965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539655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21427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50938" y="692150"/>
            <a:ext cx="4556125" cy="3416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40281882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50938" y="692150"/>
            <a:ext cx="4556125" cy="3416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7891332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50938" y="692150"/>
            <a:ext cx="4556125" cy="3416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4087535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50938" y="692150"/>
            <a:ext cx="4556125" cy="3416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1320443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50938" y="692150"/>
            <a:ext cx="4556125" cy="3416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Elle ce situe au centre de l’</a:t>
            </a:r>
            <a:r>
              <a:rPr lang="fr-CA" dirty="0" err="1" smtClean="0"/>
              <a:t>echantillon</a:t>
            </a:r>
            <a:r>
              <a:rPr lang="fr-CA" dirty="0" smtClean="0"/>
              <a:t>. 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3403528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50938" y="692150"/>
            <a:ext cx="4556125" cy="3416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Mettre les </a:t>
            </a:r>
            <a:r>
              <a:rPr lang="fr-CA" dirty="0" err="1" smtClean="0"/>
              <a:t>donnees</a:t>
            </a:r>
            <a:r>
              <a:rPr lang="fr-CA" dirty="0" smtClean="0"/>
              <a:t> en ordre avant de calculer la </a:t>
            </a:r>
            <a:r>
              <a:rPr lang="fr-CA" dirty="0" err="1" smtClean="0"/>
              <a:t>mediane</a:t>
            </a:r>
            <a:r>
              <a:rPr lang="fr-CA" dirty="0" smtClean="0"/>
              <a:t>.</a:t>
            </a:r>
          </a:p>
          <a:p>
            <a:r>
              <a:rPr lang="fr-CA" dirty="0" smtClean="0"/>
              <a:t>-Lorsqu’il y a 2 donne de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millieu</a:t>
            </a:r>
            <a:r>
              <a:rPr lang="fr-CA" baseline="0" dirty="0" smtClean="0"/>
              <a:t>, on doit faire la moyenne de celle ci pour trouver la </a:t>
            </a:r>
            <a:r>
              <a:rPr lang="fr-CA" baseline="0" dirty="0" err="1" smtClean="0"/>
              <a:t>mediane</a:t>
            </a:r>
            <a:r>
              <a:rPr lang="fr-CA" baseline="0" dirty="0" smtClean="0"/>
              <a:t>.</a:t>
            </a:r>
            <a:endParaRPr lang="fr-CA" dirty="0" smtClean="0"/>
          </a:p>
          <a:p>
            <a:endParaRPr lang="fr-CA" baseline="0" dirty="0" smtClean="0">
              <a:sym typeface="Wingdings"/>
            </a:endParaRPr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9975089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50938" y="692150"/>
            <a:ext cx="4556125" cy="3416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Moyenne de la 55, 56 </a:t>
            </a:r>
            <a:r>
              <a:rPr lang="fr-CA" dirty="0" err="1" smtClean="0"/>
              <a:t>ieme</a:t>
            </a:r>
            <a:r>
              <a:rPr lang="fr-CA" dirty="0" smtClean="0"/>
              <a:t> donne pour la </a:t>
            </a:r>
            <a:r>
              <a:rPr lang="fr-CA" dirty="0" err="1" smtClean="0"/>
              <a:t>mediane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9717559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50938" y="692150"/>
            <a:ext cx="4556125" cy="3416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462356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50938" y="692150"/>
            <a:ext cx="4556125" cy="3416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La moyenne a un impact par les valeurs aberrantes. 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8719446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50938" y="692150"/>
            <a:ext cx="4556125" cy="3416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8055769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50938" y="692150"/>
            <a:ext cx="4556125" cy="3416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Point milieu de la classe modale.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5724193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50938" y="692150"/>
            <a:ext cx="4556125" cy="3416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mode:</a:t>
            </a:r>
            <a:r>
              <a:rPr lang="fr-CA" baseline="0" dirty="0" smtClean="0"/>
              <a:t> question vrai ou faux, lorsque tu peux pas faire des moyennes on utilise le mode.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9284643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r>
              <a:rPr lang="fr-FR" smtClean="0"/>
              <a:t>C2-</a:t>
            </a:r>
            <a:fld id="{E729292B-D828-4292-B9B2-09E76B45C4B8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2161423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 smtClean="0"/>
              <a:t>C2-</a:t>
            </a:r>
            <a:fld id="{E729292B-D828-4292-B9B2-09E76B45C4B8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676773787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r>
              <a:rPr lang="fr-FR" smtClean="0"/>
              <a:t>C2-</a:t>
            </a:r>
            <a:fld id="{E729292B-D828-4292-B9B2-09E76B45C4B8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45188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 smtClean="0"/>
              <a:t>C2-</a:t>
            </a:r>
            <a:fld id="{E729292B-D828-4292-B9B2-09E76B45C4B8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638138967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 smtClean="0"/>
              <a:t>C2-</a:t>
            </a:r>
            <a:fld id="{E729292B-D828-4292-B9B2-09E76B45C4B8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790812080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 smtClean="0"/>
              <a:t>C2-</a:t>
            </a:r>
            <a:fld id="{E729292B-D828-4292-B9B2-09E76B45C4B8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7192746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 smtClean="0"/>
              <a:t>C2-</a:t>
            </a:r>
            <a:fld id="{E729292B-D828-4292-B9B2-09E76B45C4B8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6175499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 smtClean="0"/>
              <a:t>C2-</a:t>
            </a:r>
            <a:fld id="{E729292B-D828-4292-B9B2-09E76B45C4B8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867369726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r>
              <a:rPr lang="fr-FR" smtClean="0"/>
              <a:t>C2-</a:t>
            </a:r>
            <a:fld id="{E729292B-D828-4292-B9B2-09E76B45C4B8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466489127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 smtClean="0"/>
              <a:t>C2-</a:t>
            </a:r>
            <a:fld id="{E729292B-D828-4292-B9B2-09E76B45C4B8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1334809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 smtClean="0"/>
              <a:t>C2-</a:t>
            </a:r>
            <a:fld id="{E729292B-D828-4292-B9B2-09E76B45C4B8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4966551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re. Text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C2-</a:t>
            </a:r>
            <a:fld id="{ED01E1B8-FD88-49EF-A226-B6DC7CE7E8F7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6466090"/>
      </p:ext>
    </p:extLst>
  </p:cSld>
  <p:clrMapOvr>
    <a:masterClrMapping/>
  </p:clrMapOvr>
  <p:transition xmlns:p14="http://schemas.microsoft.com/office/powerpoint/2010/main">
    <p:wipe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re et 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CA"/>
          </a:p>
        </p:txBody>
      </p:sp>
      <p:sp>
        <p:nvSpPr>
          <p:cNvPr id="3" name="Espace réservé du tableau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C2-</a:t>
            </a:r>
            <a:fld id="{E729292B-D828-4292-B9B2-09E76B45C4B8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5206880"/>
      </p:ext>
    </p:extLst>
  </p:cSld>
  <p:clrMapOvr>
    <a:masterClrMapping/>
  </p:clrMapOvr>
  <p:transition xmlns:p14="http://schemas.microsoft.com/office/powerpoint/2010/main">
    <p:wipe dir="r"/>
  </p:transition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re. Texte et 2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C2-</a:t>
            </a:r>
            <a:fld id="{D24C36E3-62C8-404A-95E9-FF79A1D9D55B}" type="slidenum">
              <a:rPr lang="fr-FR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1759614"/>
      </p:ext>
    </p:extLst>
  </p:cSld>
  <p:clrMapOvr>
    <a:masterClrMapping/>
  </p:clrMapOvr>
  <p:transition xmlns:p14="http://schemas.microsoft.com/office/powerpoint/2010/main">
    <p:wipe dir="r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re. Contenu et 2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C2-</a:t>
            </a:r>
            <a:fld id="{141FC7C8-8BBB-4964-ABAC-2278EC045049}" type="slidenum">
              <a:rPr lang="fr-FR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3844550"/>
      </p:ext>
    </p:extLst>
  </p:cSld>
  <p:clrMapOvr>
    <a:masterClrMapping/>
  </p:clrMapOvr>
  <p:transition xmlns:p14="http://schemas.microsoft.com/office/powerpoint/2010/main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C2-</a:t>
            </a:r>
            <a:fld id="{E729292B-D828-4292-B9B2-09E76B45C4B8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9153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  <p:sldLayoutId id="2147483693" r:id="rId14"/>
    <p:sldLayoutId id="2147483694" r:id="rId15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.xml"/><Relationship Id="rId2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.xml"/><Relationship Id="rId2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3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2.xml"/><Relationship Id="rId5" Type="http://schemas.openxmlformats.org/officeDocument/2006/relationships/oleObject" Target="../embeddings/oleObject1.bin"/><Relationship Id="rId6" Type="http://schemas.openxmlformats.org/officeDocument/2006/relationships/image" Target="../media/image2.wmf"/><Relationship Id="rId1" Type="http://schemas.openxmlformats.org/officeDocument/2006/relationships/themeOverride" Target="../theme/themeOverride4.xml"/><Relationship Id="rId2" Type="http://schemas.openxmlformats.org/officeDocument/2006/relationships/vmlDrawing" Target="../drawings/vmlDrawing1.v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4" Type="http://schemas.openxmlformats.org/officeDocument/2006/relationships/oleObject" Target="../embeddings/oleObject2.bin"/><Relationship Id="rId5" Type="http://schemas.openxmlformats.org/officeDocument/2006/relationships/image" Target="../media/image3.wmf"/><Relationship Id="rId1" Type="http://schemas.openxmlformats.org/officeDocument/2006/relationships/themeOverride" Target="../theme/themeOverride5.xml"/><Relationship Id="rId2" Type="http://schemas.openxmlformats.org/officeDocument/2006/relationships/vmlDrawing" Target="../drawings/vmlDrawing2.v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4" Type="http://schemas.openxmlformats.org/officeDocument/2006/relationships/oleObject" Target="../embeddings/oleObject3.bin"/><Relationship Id="rId5" Type="http://schemas.openxmlformats.org/officeDocument/2006/relationships/image" Target="../media/image4.wmf"/><Relationship Id="rId6" Type="http://schemas.openxmlformats.org/officeDocument/2006/relationships/oleObject" Target="../embeddings/oleObject4.bin"/><Relationship Id="rId7" Type="http://schemas.openxmlformats.org/officeDocument/2006/relationships/image" Target="../media/image5.wmf"/><Relationship Id="rId1" Type="http://schemas.openxmlformats.org/officeDocument/2006/relationships/themeOverride" Target="../theme/themeOverride6.xml"/><Relationship Id="rId2" Type="http://schemas.openxmlformats.org/officeDocument/2006/relationships/vmlDrawing" Target="../drawings/vmlDrawing3.v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4" Type="http://schemas.openxmlformats.org/officeDocument/2006/relationships/notesSlide" Target="../notesSlides/notesSlide3.xml"/><Relationship Id="rId5" Type="http://schemas.openxmlformats.org/officeDocument/2006/relationships/oleObject" Target="../embeddings/oleObject5.bin"/><Relationship Id="rId6" Type="http://schemas.openxmlformats.org/officeDocument/2006/relationships/image" Target="../media/image6.wmf"/><Relationship Id="rId1" Type="http://schemas.openxmlformats.org/officeDocument/2006/relationships/themeOverride" Target="../theme/themeOverride7.xml"/><Relationship Id="rId2" Type="http://schemas.openxmlformats.org/officeDocument/2006/relationships/vmlDrawing" Target="../drawings/vmlDrawing4.v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oleObject" Target="../embeddings/oleObject6.bin"/><Relationship Id="rId5" Type="http://schemas.openxmlformats.org/officeDocument/2006/relationships/image" Target="../media/image7.wmf"/><Relationship Id="rId1" Type="http://schemas.openxmlformats.org/officeDocument/2006/relationships/themeOverride" Target="../theme/themeOverride8.xml"/><Relationship Id="rId2" Type="http://schemas.openxmlformats.org/officeDocument/2006/relationships/vmlDrawing" Target="../drawings/vmlDrawing5.v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oleObject" Target="../embeddings/oleObject7.bin"/><Relationship Id="rId5" Type="http://schemas.openxmlformats.org/officeDocument/2006/relationships/oleObject" Target="../embeddings/Microsoft_Excel_97_-_2004_Worksheet1.xls"/><Relationship Id="rId6" Type="http://schemas.openxmlformats.org/officeDocument/2006/relationships/image" Target="../media/image8.emf"/><Relationship Id="rId7" Type="http://schemas.openxmlformats.org/officeDocument/2006/relationships/oleObject" Target="../embeddings/oleObject8.bin"/><Relationship Id="rId8" Type="http://schemas.openxmlformats.org/officeDocument/2006/relationships/image" Target="../media/image9.wmf"/><Relationship Id="rId9" Type="http://schemas.openxmlformats.org/officeDocument/2006/relationships/oleObject" Target="../embeddings/oleObject9.bin"/><Relationship Id="rId10" Type="http://schemas.openxmlformats.org/officeDocument/2006/relationships/image" Target="../media/image10.wmf"/><Relationship Id="rId1" Type="http://schemas.openxmlformats.org/officeDocument/2006/relationships/themeOverride" Target="../theme/themeOverride9.xml"/><Relationship Id="rId2" Type="http://schemas.openxmlformats.org/officeDocument/2006/relationships/vmlDrawing" Target="../drawings/vmlDrawing6.vml"/></Relationships>
</file>

<file path=ppt/slides/_rels/slide10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4.wmf"/><Relationship Id="rId12" Type="http://schemas.openxmlformats.org/officeDocument/2006/relationships/image" Target="../media/image15.emf"/><Relationship Id="rId1" Type="http://schemas.openxmlformats.org/officeDocument/2006/relationships/themeOverride" Target="../theme/themeOverride10.xml"/><Relationship Id="rId2" Type="http://schemas.openxmlformats.org/officeDocument/2006/relationships/vmlDrawing" Target="../drawings/vmlDrawing7.vml"/><Relationship Id="rId3" Type="http://schemas.openxmlformats.org/officeDocument/2006/relationships/slideLayout" Target="../slideLayouts/slideLayout4.xml"/><Relationship Id="rId4" Type="http://schemas.openxmlformats.org/officeDocument/2006/relationships/oleObject" Target="../embeddings/oleObject10.bin"/><Relationship Id="rId5" Type="http://schemas.openxmlformats.org/officeDocument/2006/relationships/image" Target="../media/image11.wmf"/><Relationship Id="rId6" Type="http://schemas.openxmlformats.org/officeDocument/2006/relationships/oleObject" Target="../embeddings/oleObject11.bin"/><Relationship Id="rId7" Type="http://schemas.openxmlformats.org/officeDocument/2006/relationships/image" Target="../media/image12.wmf"/><Relationship Id="rId8" Type="http://schemas.openxmlformats.org/officeDocument/2006/relationships/oleObject" Target="../embeddings/oleObject12.bin"/><Relationship Id="rId9" Type="http://schemas.openxmlformats.org/officeDocument/2006/relationships/image" Target="../media/image13.wmf"/><Relationship Id="rId10" Type="http://schemas.openxmlformats.org/officeDocument/2006/relationships/oleObject" Target="../embeddings/oleObject13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4" Type="http://schemas.openxmlformats.org/officeDocument/2006/relationships/image" Target="../media/image16.emf"/><Relationship Id="rId1" Type="http://schemas.openxmlformats.org/officeDocument/2006/relationships/themeOverride" Target="../theme/themeOverride11.xml"/><Relationship Id="rId2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17.bin"/><Relationship Id="rId12" Type="http://schemas.openxmlformats.org/officeDocument/2006/relationships/image" Target="../media/image19.wmf"/><Relationship Id="rId13" Type="http://schemas.openxmlformats.org/officeDocument/2006/relationships/image" Target="../media/image20.emf"/><Relationship Id="rId1" Type="http://schemas.openxmlformats.org/officeDocument/2006/relationships/themeOverride" Target="../theme/themeOverride12.xml"/><Relationship Id="rId2" Type="http://schemas.openxmlformats.org/officeDocument/2006/relationships/vmlDrawing" Target="../drawings/vmlDrawing8.vml"/><Relationship Id="rId3" Type="http://schemas.openxmlformats.org/officeDocument/2006/relationships/slideLayout" Target="../slideLayouts/slideLayout4.xml"/><Relationship Id="rId4" Type="http://schemas.openxmlformats.org/officeDocument/2006/relationships/notesSlide" Target="../notesSlides/notesSlide5.xml"/><Relationship Id="rId5" Type="http://schemas.openxmlformats.org/officeDocument/2006/relationships/oleObject" Target="../embeddings/oleObject14.bin"/><Relationship Id="rId6" Type="http://schemas.openxmlformats.org/officeDocument/2006/relationships/image" Target="../media/image11.wmf"/><Relationship Id="rId7" Type="http://schemas.openxmlformats.org/officeDocument/2006/relationships/oleObject" Target="../embeddings/oleObject15.bin"/><Relationship Id="rId8" Type="http://schemas.openxmlformats.org/officeDocument/2006/relationships/image" Target="../media/image17.wmf"/><Relationship Id="rId9" Type="http://schemas.openxmlformats.org/officeDocument/2006/relationships/oleObject" Target="../embeddings/oleObject16.bin"/><Relationship Id="rId10" Type="http://schemas.openxmlformats.org/officeDocument/2006/relationships/image" Target="../media/image18.w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3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4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5.xml"/><Relationship Id="rId2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8.xml"/><Relationship Id="rId5" Type="http://schemas.openxmlformats.org/officeDocument/2006/relationships/oleObject" Target="../embeddings/oleObject18.bin"/><Relationship Id="rId6" Type="http://schemas.openxmlformats.org/officeDocument/2006/relationships/image" Target="../media/image21.wmf"/><Relationship Id="rId7" Type="http://schemas.openxmlformats.org/officeDocument/2006/relationships/oleObject" Target="../embeddings/oleObject19.bin"/><Relationship Id="rId8" Type="http://schemas.openxmlformats.org/officeDocument/2006/relationships/image" Target="../media/image22.wmf"/><Relationship Id="rId1" Type="http://schemas.openxmlformats.org/officeDocument/2006/relationships/themeOverride" Target="../theme/themeOverride16.xml"/><Relationship Id="rId2" Type="http://schemas.openxmlformats.org/officeDocument/2006/relationships/vmlDrawing" Target="../drawings/vmlDrawing9.v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7.xml"/><Relationship Id="rId2" Type="http://schemas.openxmlformats.org/officeDocument/2006/relationships/slideLayout" Target="../slideLayouts/slideLayout15.xml"/><Relationship Id="rId3" Type="http://schemas.openxmlformats.org/officeDocument/2006/relationships/image" Target="../media/image23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4" Type="http://schemas.openxmlformats.org/officeDocument/2006/relationships/image" Target="../media/image24.emf"/><Relationship Id="rId1" Type="http://schemas.openxmlformats.org/officeDocument/2006/relationships/themeOverride" Target="../theme/themeOverride18.xml"/><Relationship Id="rId2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4" Type="http://schemas.openxmlformats.org/officeDocument/2006/relationships/notesSlide" Target="../notesSlides/notesSlide10.xml"/><Relationship Id="rId5" Type="http://schemas.openxmlformats.org/officeDocument/2006/relationships/oleObject" Target="../embeddings/oleObject20.bin"/><Relationship Id="rId6" Type="http://schemas.openxmlformats.org/officeDocument/2006/relationships/image" Target="../media/image25.wmf"/><Relationship Id="rId1" Type="http://schemas.openxmlformats.org/officeDocument/2006/relationships/themeOverride" Target="../theme/themeOverride19.xml"/><Relationship Id="rId2" Type="http://schemas.openxmlformats.org/officeDocument/2006/relationships/vmlDrawing" Target="../drawings/vmlDrawing10.v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oleObject" Target="../embeddings/oleObject21.bin"/><Relationship Id="rId5" Type="http://schemas.openxmlformats.org/officeDocument/2006/relationships/image" Target="../media/image26.wmf"/><Relationship Id="rId6" Type="http://schemas.openxmlformats.org/officeDocument/2006/relationships/image" Target="../media/image27.emf"/><Relationship Id="rId1" Type="http://schemas.openxmlformats.org/officeDocument/2006/relationships/themeOverride" Target="../theme/themeOverride20.xml"/><Relationship Id="rId2" Type="http://schemas.openxmlformats.org/officeDocument/2006/relationships/vmlDrawing" Target="../drawings/vmlDrawing11.v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1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2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3.xml"/><Relationship Id="rId2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4.xml"/><Relationship Id="rId2" Type="http://schemas.openxmlformats.org/officeDocument/2006/relationships/slideLayout" Target="../slideLayouts/slideLayout2.xml"/><Relationship Id="rId3" Type="http://schemas.openxmlformats.org/officeDocument/2006/relationships/image" Target="../media/image28.emf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5.xml"/><Relationship Id="rId2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13.xml"/><Relationship Id="rId5" Type="http://schemas.openxmlformats.org/officeDocument/2006/relationships/oleObject" Target="../embeddings/oleObject22.bin"/><Relationship Id="rId6" Type="http://schemas.openxmlformats.org/officeDocument/2006/relationships/image" Target="../media/image29.wmf"/><Relationship Id="rId7" Type="http://schemas.openxmlformats.org/officeDocument/2006/relationships/image" Target="../media/image30.emf"/><Relationship Id="rId1" Type="http://schemas.openxmlformats.org/officeDocument/2006/relationships/themeOverride" Target="../theme/themeOverride26.xml"/><Relationship Id="rId2" Type="http://schemas.openxmlformats.org/officeDocument/2006/relationships/vmlDrawing" Target="../drawings/vmlDrawing12.v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7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8.xml"/><Relationship Id="rId2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oleObject" Target="../embeddings/oleObject23.bin"/><Relationship Id="rId5" Type="http://schemas.openxmlformats.org/officeDocument/2006/relationships/image" Target="../media/image31.wmf"/><Relationship Id="rId1" Type="http://schemas.openxmlformats.org/officeDocument/2006/relationships/themeOverride" Target="../theme/themeOverride29.xml"/><Relationship Id="rId2" Type="http://schemas.openxmlformats.org/officeDocument/2006/relationships/vmlDrawing" Target="../drawings/vmlDrawing13.v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oleObject" Target="../embeddings/oleObject24.bin"/><Relationship Id="rId5" Type="http://schemas.openxmlformats.org/officeDocument/2006/relationships/image" Target="../media/image32.wmf"/><Relationship Id="rId1" Type="http://schemas.openxmlformats.org/officeDocument/2006/relationships/themeOverride" Target="../theme/themeOverride30.xml"/><Relationship Id="rId2" Type="http://schemas.openxmlformats.org/officeDocument/2006/relationships/vmlDrawing" Target="../drawings/vmlDrawing14.v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31.xml"/><Relationship Id="rId2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32.xml"/><Relationship Id="rId2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4" Type="http://schemas.openxmlformats.org/officeDocument/2006/relationships/oleObject" Target="../embeddings/oleObject25.bin"/><Relationship Id="rId5" Type="http://schemas.openxmlformats.org/officeDocument/2006/relationships/image" Target="../media/image33.wmf"/><Relationship Id="rId6" Type="http://schemas.openxmlformats.org/officeDocument/2006/relationships/oleObject" Target="../embeddings/oleObject26.bin"/><Relationship Id="rId7" Type="http://schemas.openxmlformats.org/officeDocument/2006/relationships/image" Target="../media/image34.wmf"/><Relationship Id="rId1" Type="http://schemas.openxmlformats.org/officeDocument/2006/relationships/themeOverride" Target="../theme/themeOverride33.xml"/><Relationship Id="rId2" Type="http://schemas.openxmlformats.org/officeDocument/2006/relationships/vmlDrawing" Target="../drawings/vmlDrawing15.v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4" Type="http://schemas.openxmlformats.org/officeDocument/2006/relationships/oleObject" Target="../embeddings/oleObject27.bin"/><Relationship Id="rId5" Type="http://schemas.openxmlformats.org/officeDocument/2006/relationships/image" Target="../media/image35.wmf"/><Relationship Id="rId6" Type="http://schemas.openxmlformats.org/officeDocument/2006/relationships/oleObject" Target="../embeddings/oleObject28.bin"/><Relationship Id="rId7" Type="http://schemas.openxmlformats.org/officeDocument/2006/relationships/image" Target="../media/image36.wmf"/><Relationship Id="rId8" Type="http://schemas.openxmlformats.org/officeDocument/2006/relationships/oleObject" Target="../embeddings/oleObject29.bin"/><Relationship Id="rId9" Type="http://schemas.openxmlformats.org/officeDocument/2006/relationships/image" Target="../media/image37.wmf"/><Relationship Id="rId1" Type="http://schemas.openxmlformats.org/officeDocument/2006/relationships/themeOverride" Target="../theme/themeOverride34.xml"/><Relationship Id="rId2" Type="http://schemas.openxmlformats.org/officeDocument/2006/relationships/vmlDrawing" Target="../drawings/vmlDrawing16.v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4" Type="http://schemas.openxmlformats.org/officeDocument/2006/relationships/oleObject" Target="../embeddings/oleObject30.bin"/><Relationship Id="rId5" Type="http://schemas.openxmlformats.org/officeDocument/2006/relationships/image" Target="../media/image38.wmf"/><Relationship Id="rId6" Type="http://schemas.openxmlformats.org/officeDocument/2006/relationships/oleObject" Target="../embeddings/oleObject31.bin"/><Relationship Id="rId7" Type="http://schemas.openxmlformats.org/officeDocument/2006/relationships/image" Target="../media/image39.wmf"/><Relationship Id="rId8" Type="http://schemas.openxmlformats.org/officeDocument/2006/relationships/oleObject" Target="../embeddings/oleObject32.bin"/><Relationship Id="rId9" Type="http://schemas.openxmlformats.org/officeDocument/2006/relationships/image" Target="../media/image40.wmf"/><Relationship Id="rId1" Type="http://schemas.openxmlformats.org/officeDocument/2006/relationships/themeOverride" Target="../theme/themeOverride35.xml"/><Relationship Id="rId2" Type="http://schemas.openxmlformats.org/officeDocument/2006/relationships/vmlDrawing" Target="../drawings/vmlDrawing17.vml"/></Relationships>
</file>

<file path=ppt/slides/_rels/slide36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36.bin"/><Relationship Id="rId12" Type="http://schemas.openxmlformats.org/officeDocument/2006/relationships/image" Target="../media/image44.wmf"/><Relationship Id="rId13" Type="http://schemas.openxmlformats.org/officeDocument/2006/relationships/oleObject" Target="../embeddings/oleObject37.bin"/><Relationship Id="rId14" Type="http://schemas.openxmlformats.org/officeDocument/2006/relationships/image" Target="../media/image45.wmf"/><Relationship Id="rId15" Type="http://schemas.openxmlformats.org/officeDocument/2006/relationships/oleObject" Target="../embeddings/oleObject38.bin"/><Relationship Id="rId16" Type="http://schemas.openxmlformats.org/officeDocument/2006/relationships/image" Target="../media/image46.wmf"/><Relationship Id="rId1" Type="http://schemas.openxmlformats.org/officeDocument/2006/relationships/themeOverride" Target="../theme/themeOverride36.xml"/><Relationship Id="rId2" Type="http://schemas.openxmlformats.org/officeDocument/2006/relationships/vmlDrawing" Target="../drawings/vmlDrawing18.vml"/><Relationship Id="rId3" Type="http://schemas.openxmlformats.org/officeDocument/2006/relationships/slideLayout" Target="../slideLayouts/slideLayout2.xml"/><Relationship Id="rId4" Type="http://schemas.openxmlformats.org/officeDocument/2006/relationships/oleObject" Target="../embeddings/oleObject33.bin"/><Relationship Id="rId5" Type="http://schemas.openxmlformats.org/officeDocument/2006/relationships/image" Target="../media/image41.wmf"/><Relationship Id="rId6" Type="http://schemas.openxmlformats.org/officeDocument/2006/relationships/image" Target="../media/image47.emf"/><Relationship Id="rId7" Type="http://schemas.openxmlformats.org/officeDocument/2006/relationships/oleObject" Target="../embeddings/oleObject34.bin"/><Relationship Id="rId8" Type="http://schemas.openxmlformats.org/officeDocument/2006/relationships/image" Target="../media/image42.wmf"/><Relationship Id="rId9" Type="http://schemas.openxmlformats.org/officeDocument/2006/relationships/oleObject" Target="../embeddings/oleObject35.bin"/><Relationship Id="rId10" Type="http://schemas.openxmlformats.org/officeDocument/2006/relationships/image" Target="../media/image43.wmf"/></Relationships>
</file>

<file path=ppt/slides/_rels/slide37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42.bin"/><Relationship Id="rId12" Type="http://schemas.openxmlformats.org/officeDocument/2006/relationships/image" Target="../media/image49.wmf"/><Relationship Id="rId1" Type="http://schemas.openxmlformats.org/officeDocument/2006/relationships/themeOverride" Target="../theme/themeOverride37.xml"/><Relationship Id="rId2" Type="http://schemas.openxmlformats.org/officeDocument/2006/relationships/vmlDrawing" Target="../drawings/vmlDrawing19.vml"/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50.emf"/><Relationship Id="rId5" Type="http://schemas.openxmlformats.org/officeDocument/2006/relationships/oleObject" Target="../embeddings/oleObject39.bin"/><Relationship Id="rId6" Type="http://schemas.openxmlformats.org/officeDocument/2006/relationships/image" Target="../media/image48.wmf"/><Relationship Id="rId7" Type="http://schemas.openxmlformats.org/officeDocument/2006/relationships/oleObject" Target="../embeddings/oleObject40.bin"/><Relationship Id="rId8" Type="http://schemas.openxmlformats.org/officeDocument/2006/relationships/image" Target="../media/image42.wmf"/><Relationship Id="rId9" Type="http://schemas.openxmlformats.org/officeDocument/2006/relationships/oleObject" Target="../embeddings/oleObject41.bin"/><Relationship Id="rId10" Type="http://schemas.openxmlformats.org/officeDocument/2006/relationships/image" Target="../media/image44.w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4" Type="http://schemas.openxmlformats.org/officeDocument/2006/relationships/oleObject" Target="../embeddings/oleObject43.bin"/><Relationship Id="rId5" Type="http://schemas.openxmlformats.org/officeDocument/2006/relationships/image" Target="../media/image51.wmf"/><Relationship Id="rId6" Type="http://schemas.openxmlformats.org/officeDocument/2006/relationships/oleObject" Target="../embeddings/oleObject44.bin"/><Relationship Id="rId7" Type="http://schemas.openxmlformats.org/officeDocument/2006/relationships/image" Target="../media/image52.wmf"/><Relationship Id="rId8" Type="http://schemas.openxmlformats.org/officeDocument/2006/relationships/oleObject" Target="../embeddings/oleObject45.bin"/><Relationship Id="rId9" Type="http://schemas.openxmlformats.org/officeDocument/2006/relationships/image" Target="../media/image53.wmf"/><Relationship Id="rId1" Type="http://schemas.openxmlformats.org/officeDocument/2006/relationships/themeOverride" Target="../theme/themeOverride38.xml"/><Relationship Id="rId2" Type="http://schemas.openxmlformats.org/officeDocument/2006/relationships/vmlDrawing" Target="../drawings/vmlDrawing20.v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4" Type="http://schemas.openxmlformats.org/officeDocument/2006/relationships/oleObject" Target="../embeddings/oleObject46.bin"/><Relationship Id="rId5" Type="http://schemas.openxmlformats.org/officeDocument/2006/relationships/image" Target="../media/image51.wmf"/><Relationship Id="rId6" Type="http://schemas.openxmlformats.org/officeDocument/2006/relationships/image" Target="../media/image56.emf"/><Relationship Id="rId7" Type="http://schemas.openxmlformats.org/officeDocument/2006/relationships/oleObject" Target="../embeddings/oleObject47.bin"/><Relationship Id="rId8" Type="http://schemas.openxmlformats.org/officeDocument/2006/relationships/image" Target="../media/image54.wmf"/><Relationship Id="rId9" Type="http://schemas.openxmlformats.org/officeDocument/2006/relationships/oleObject" Target="../embeddings/oleObject48.bin"/><Relationship Id="rId10" Type="http://schemas.openxmlformats.org/officeDocument/2006/relationships/image" Target="../media/image55.wmf"/><Relationship Id="rId1" Type="http://schemas.openxmlformats.org/officeDocument/2006/relationships/themeOverride" Target="../theme/themeOverride39.xml"/><Relationship Id="rId2" Type="http://schemas.openxmlformats.org/officeDocument/2006/relationships/vmlDrawing" Target="../drawings/vmlDrawing21.v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4" Type="http://schemas.openxmlformats.org/officeDocument/2006/relationships/oleObject" Target="../embeddings/oleObject49.bin"/><Relationship Id="rId5" Type="http://schemas.openxmlformats.org/officeDocument/2006/relationships/image" Target="../media/image55.wmf"/><Relationship Id="rId6" Type="http://schemas.openxmlformats.org/officeDocument/2006/relationships/oleObject" Target="../embeddings/oleObject50.bin"/><Relationship Id="rId7" Type="http://schemas.openxmlformats.org/officeDocument/2006/relationships/image" Target="../media/image57.wmf"/><Relationship Id="rId8" Type="http://schemas.openxmlformats.org/officeDocument/2006/relationships/image" Target="../media/image59.emf"/><Relationship Id="rId9" Type="http://schemas.openxmlformats.org/officeDocument/2006/relationships/oleObject" Target="../embeddings/oleObject51.bin"/><Relationship Id="rId10" Type="http://schemas.openxmlformats.org/officeDocument/2006/relationships/image" Target="../media/image58.wmf"/><Relationship Id="rId1" Type="http://schemas.openxmlformats.org/officeDocument/2006/relationships/themeOverride" Target="../theme/themeOverride40.xml"/><Relationship Id="rId2" Type="http://schemas.openxmlformats.org/officeDocument/2006/relationships/vmlDrawing" Target="../drawings/vmlDrawing22.v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oleObject" Target="../embeddings/oleObject52.bin"/><Relationship Id="rId5" Type="http://schemas.openxmlformats.org/officeDocument/2006/relationships/image" Target="../media/image51.wmf"/><Relationship Id="rId6" Type="http://schemas.openxmlformats.org/officeDocument/2006/relationships/oleObject" Target="../embeddings/oleObject53.bin"/><Relationship Id="rId7" Type="http://schemas.openxmlformats.org/officeDocument/2006/relationships/image" Target="../media/image52.wmf"/><Relationship Id="rId8" Type="http://schemas.openxmlformats.org/officeDocument/2006/relationships/oleObject" Target="../embeddings/oleObject54.bin"/><Relationship Id="rId9" Type="http://schemas.openxmlformats.org/officeDocument/2006/relationships/image" Target="../media/image53.wmf"/><Relationship Id="rId1" Type="http://schemas.openxmlformats.org/officeDocument/2006/relationships/themeOverride" Target="../theme/themeOverride41.xml"/><Relationship Id="rId2" Type="http://schemas.openxmlformats.org/officeDocument/2006/relationships/vmlDrawing" Target="../drawings/vmlDrawing23.v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oleObject" Target="../embeddings/oleObject55.bin"/><Relationship Id="rId5" Type="http://schemas.openxmlformats.org/officeDocument/2006/relationships/image" Target="../media/image60.wmf"/><Relationship Id="rId6" Type="http://schemas.openxmlformats.org/officeDocument/2006/relationships/oleObject" Target="../embeddings/oleObject56.bin"/><Relationship Id="rId7" Type="http://schemas.openxmlformats.org/officeDocument/2006/relationships/image" Target="../media/image61.wmf"/><Relationship Id="rId8" Type="http://schemas.openxmlformats.org/officeDocument/2006/relationships/oleObject" Target="../embeddings/oleObject57.bin"/><Relationship Id="rId9" Type="http://schemas.openxmlformats.org/officeDocument/2006/relationships/image" Target="../media/image62.wmf"/><Relationship Id="rId10" Type="http://schemas.openxmlformats.org/officeDocument/2006/relationships/image" Target="../media/image63.emf"/><Relationship Id="rId1" Type="http://schemas.openxmlformats.org/officeDocument/2006/relationships/themeOverride" Target="../theme/themeOverride42.xml"/><Relationship Id="rId2" Type="http://schemas.openxmlformats.org/officeDocument/2006/relationships/vmlDrawing" Target="../drawings/vmlDrawing24.v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oleObject" Target="../embeddings/oleObject58.bin"/><Relationship Id="rId5" Type="http://schemas.openxmlformats.org/officeDocument/2006/relationships/image" Target="../media/image62.wmf"/><Relationship Id="rId6" Type="http://schemas.openxmlformats.org/officeDocument/2006/relationships/oleObject" Target="../embeddings/oleObject59.bin"/><Relationship Id="rId7" Type="http://schemas.openxmlformats.org/officeDocument/2006/relationships/image" Target="../media/image64.wmf"/><Relationship Id="rId8" Type="http://schemas.openxmlformats.org/officeDocument/2006/relationships/image" Target="../media/image65.emf"/><Relationship Id="rId1" Type="http://schemas.openxmlformats.org/officeDocument/2006/relationships/themeOverride" Target="../theme/themeOverride43.xml"/><Relationship Id="rId2" Type="http://schemas.openxmlformats.org/officeDocument/2006/relationships/vmlDrawing" Target="../drawings/vmlDrawing25.v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44.xml"/><Relationship Id="rId2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4" Type="http://schemas.openxmlformats.org/officeDocument/2006/relationships/oleObject" Target="../embeddings/oleObject60.bin"/><Relationship Id="rId5" Type="http://schemas.openxmlformats.org/officeDocument/2006/relationships/image" Target="../media/image66.wmf"/><Relationship Id="rId6" Type="http://schemas.openxmlformats.org/officeDocument/2006/relationships/oleObject" Target="../embeddings/oleObject61.bin"/><Relationship Id="rId7" Type="http://schemas.openxmlformats.org/officeDocument/2006/relationships/image" Target="../media/image67.wmf"/><Relationship Id="rId8" Type="http://schemas.openxmlformats.org/officeDocument/2006/relationships/oleObject" Target="../embeddings/oleObject62.bin"/><Relationship Id="rId9" Type="http://schemas.openxmlformats.org/officeDocument/2006/relationships/image" Target="../media/image68.wmf"/><Relationship Id="rId1" Type="http://schemas.openxmlformats.org/officeDocument/2006/relationships/themeOverride" Target="../theme/themeOverride45.xml"/><Relationship Id="rId2" Type="http://schemas.openxmlformats.org/officeDocument/2006/relationships/vmlDrawing" Target="../drawings/vmlDrawing26.v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46.xml"/><Relationship Id="rId2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oleObject" Target="../embeddings/oleObject63.bin"/><Relationship Id="rId5" Type="http://schemas.openxmlformats.org/officeDocument/2006/relationships/image" Target="../media/image69.wmf"/><Relationship Id="rId6" Type="http://schemas.openxmlformats.org/officeDocument/2006/relationships/image" Target="../media/image70.emf"/><Relationship Id="rId1" Type="http://schemas.openxmlformats.org/officeDocument/2006/relationships/themeOverride" Target="../theme/themeOverride47.xml"/><Relationship Id="rId2" Type="http://schemas.openxmlformats.org/officeDocument/2006/relationships/vmlDrawing" Target="../drawings/vmlDrawing27.v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4" Type="http://schemas.openxmlformats.org/officeDocument/2006/relationships/oleObject" Target="../embeddings/oleObject64.bin"/><Relationship Id="rId5" Type="http://schemas.openxmlformats.org/officeDocument/2006/relationships/image" Target="../media/image71.wmf"/><Relationship Id="rId1" Type="http://schemas.openxmlformats.org/officeDocument/2006/relationships/themeOverride" Target="../theme/themeOverride48.xml"/><Relationship Id="rId2" Type="http://schemas.openxmlformats.org/officeDocument/2006/relationships/vmlDrawing" Target="../drawings/vmlDrawing28.v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oleObject" Target="../embeddings/oleObject65.bin"/><Relationship Id="rId5" Type="http://schemas.openxmlformats.org/officeDocument/2006/relationships/image" Target="../media/image72.wmf"/><Relationship Id="rId6" Type="http://schemas.openxmlformats.org/officeDocument/2006/relationships/oleObject" Target="../embeddings/oleObject66.bin"/><Relationship Id="rId7" Type="http://schemas.openxmlformats.org/officeDocument/2006/relationships/image" Target="../media/image73.wmf"/><Relationship Id="rId8" Type="http://schemas.openxmlformats.org/officeDocument/2006/relationships/oleObject" Target="../embeddings/oleObject67.bin"/><Relationship Id="rId9" Type="http://schemas.openxmlformats.org/officeDocument/2006/relationships/image" Target="../media/image74.wmf"/><Relationship Id="rId1" Type="http://schemas.openxmlformats.org/officeDocument/2006/relationships/themeOverride" Target="../theme/themeOverride49.xml"/><Relationship Id="rId2" Type="http://schemas.openxmlformats.org/officeDocument/2006/relationships/vmlDrawing" Target="../drawings/vmlDrawing29.v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50.xml"/><Relationship Id="rId2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51.xml"/><Relationship Id="rId2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52.xml"/><Relationship Id="rId2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53.xml"/><Relationship Id="rId2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54.xml"/><Relationship Id="rId2" Type="http://schemas.openxmlformats.org/officeDocument/2006/relationships/slideLayout" Target="../slideLayouts/slideLayout4.xml"/><Relationship Id="rId3" Type="http://schemas.openxmlformats.org/officeDocument/2006/relationships/image" Target="../media/image75.emf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55.xml"/><Relationship Id="rId2" Type="http://schemas.openxmlformats.org/officeDocument/2006/relationships/slideLayout" Target="../slideLayouts/slideLayout4.xml"/><Relationship Id="rId3" Type="http://schemas.openxmlformats.org/officeDocument/2006/relationships/image" Target="../media/image75.emf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56.xml"/><Relationship Id="rId2" Type="http://schemas.openxmlformats.org/officeDocument/2006/relationships/slideLayout" Target="../slideLayouts/slideLayout4.xml"/><Relationship Id="rId3" Type="http://schemas.openxmlformats.org/officeDocument/2006/relationships/image" Target="../media/image75.emf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57.xml"/><Relationship Id="rId2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58.xml"/><Relationship Id="rId2" Type="http://schemas.openxmlformats.org/officeDocument/2006/relationships/slideLayout" Target="../slideLayouts/slideLayout15.xml"/><Relationship Id="rId3" Type="http://schemas.openxmlformats.org/officeDocument/2006/relationships/image" Target="../media/image23.emf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59.xml"/><Relationship Id="rId2" Type="http://schemas.openxmlformats.org/officeDocument/2006/relationships/slideLayout" Target="../slideLayouts/slideLayout15.xml"/><Relationship Id="rId3" Type="http://schemas.openxmlformats.org/officeDocument/2006/relationships/image" Target="../media/image23.emf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60.xml"/><Relationship Id="rId2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oleObject" Target="../embeddings/oleObject68.bin"/><Relationship Id="rId5" Type="http://schemas.openxmlformats.org/officeDocument/2006/relationships/image" Target="../media/image76.wmf"/><Relationship Id="rId1" Type="http://schemas.openxmlformats.org/officeDocument/2006/relationships/themeOverride" Target="../theme/themeOverride61.xml"/><Relationship Id="rId2" Type="http://schemas.openxmlformats.org/officeDocument/2006/relationships/vmlDrawing" Target="../drawings/vmlDrawing30.v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4" Type="http://schemas.openxmlformats.org/officeDocument/2006/relationships/oleObject" Target="../embeddings/oleObject69.bin"/><Relationship Id="rId5" Type="http://schemas.openxmlformats.org/officeDocument/2006/relationships/image" Target="../media/image77.wmf"/><Relationship Id="rId6" Type="http://schemas.openxmlformats.org/officeDocument/2006/relationships/image" Target="../media/image78.emf"/><Relationship Id="rId1" Type="http://schemas.openxmlformats.org/officeDocument/2006/relationships/themeOverride" Target="../theme/themeOverride62.xml"/><Relationship Id="rId2" Type="http://schemas.openxmlformats.org/officeDocument/2006/relationships/vmlDrawing" Target="../drawings/vmlDrawing31.v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63.xml"/><Relationship Id="rId2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64.xml"/><Relationship Id="rId2" Type="http://schemas.openxmlformats.org/officeDocument/2006/relationships/slideLayout" Target="../slideLayouts/slideLayout2.xml"/><Relationship Id="rId3" Type="http://schemas.openxmlformats.org/officeDocument/2006/relationships/image" Target="../media/image79.emf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81.emf"/><Relationship Id="rId5" Type="http://schemas.openxmlformats.org/officeDocument/2006/relationships/oleObject" Target="../embeddings/oleObject70.bin"/><Relationship Id="rId6" Type="http://schemas.openxmlformats.org/officeDocument/2006/relationships/image" Target="../media/image80.emf"/><Relationship Id="rId1" Type="http://schemas.openxmlformats.org/officeDocument/2006/relationships/themeOverride" Target="../theme/themeOverride65.xml"/><Relationship Id="rId2" Type="http://schemas.openxmlformats.org/officeDocument/2006/relationships/vmlDrawing" Target="../drawings/vmlDrawing32.v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4" Type="http://schemas.openxmlformats.org/officeDocument/2006/relationships/oleObject" Target="../embeddings/oleObject71.bin"/><Relationship Id="rId5" Type="http://schemas.openxmlformats.org/officeDocument/2006/relationships/image" Target="../media/image82.wmf"/><Relationship Id="rId6" Type="http://schemas.openxmlformats.org/officeDocument/2006/relationships/image" Target="../media/image83.emf"/><Relationship Id="rId1" Type="http://schemas.openxmlformats.org/officeDocument/2006/relationships/themeOverride" Target="../theme/themeOverride66.xml"/><Relationship Id="rId2" Type="http://schemas.openxmlformats.org/officeDocument/2006/relationships/vmlDrawing" Target="../drawings/vmlDrawing33.v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67.xml"/><Relationship Id="rId2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68.xml"/><Relationship Id="rId2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69.xml"/><Relationship Id="rId2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70.xml"/><Relationship Id="rId2" Type="http://schemas.openxmlformats.org/officeDocument/2006/relationships/slideLayout" Target="../slideLayouts/slideLayout6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71.xml"/><Relationship Id="rId2" Type="http://schemas.openxmlformats.org/officeDocument/2006/relationships/slideLayout" Target="../slideLayouts/slideLayout2.xml"/><Relationship Id="rId3" Type="http://schemas.openxmlformats.org/officeDocument/2006/relationships/image" Target="../media/image84.emf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72.xml"/><Relationship Id="rId2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73.xml"/><Relationship Id="rId2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oleObject" Target="../embeddings/oleObject72.bin"/><Relationship Id="rId5" Type="http://schemas.openxmlformats.org/officeDocument/2006/relationships/image" Target="../media/image85.wmf"/><Relationship Id="rId1" Type="http://schemas.openxmlformats.org/officeDocument/2006/relationships/themeOverride" Target="../theme/themeOverride74.xml"/><Relationship Id="rId2" Type="http://schemas.openxmlformats.org/officeDocument/2006/relationships/vmlDrawing" Target="../drawings/vmlDrawing34.v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75.xml"/><Relationship Id="rId2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oleObject" Target="../embeddings/oleObject73.bin"/><Relationship Id="rId5" Type="http://schemas.openxmlformats.org/officeDocument/2006/relationships/image" Target="../media/image86.wmf"/><Relationship Id="rId6" Type="http://schemas.openxmlformats.org/officeDocument/2006/relationships/oleObject" Target="../embeddings/oleObject74.bin"/><Relationship Id="rId7" Type="http://schemas.openxmlformats.org/officeDocument/2006/relationships/image" Target="../media/image87.wmf"/><Relationship Id="rId8" Type="http://schemas.openxmlformats.org/officeDocument/2006/relationships/oleObject" Target="../embeddings/oleObject75.bin"/><Relationship Id="rId9" Type="http://schemas.openxmlformats.org/officeDocument/2006/relationships/image" Target="../media/image88.wmf"/><Relationship Id="rId1" Type="http://schemas.openxmlformats.org/officeDocument/2006/relationships/themeOverride" Target="../theme/themeOverride76.xml"/><Relationship Id="rId2" Type="http://schemas.openxmlformats.org/officeDocument/2006/relationships/vmlDrawing" Target="../drawings/vmlDrawing35.v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oleObject" Target="../embeddings/oleObject76.bin"/><Relationship Id="rId5" Type="http://schemas.openxmlformats.org/officeDocument/2006/relationships/image" Target="../media/image89.wmf"/><Relationship Id="rId1" Type="http://schemas.openxmlformats.org/officeDocument/2006/relationships/themeOverride" Target="../theme/themeOverride77.xml"/><Relationship Id="rId2" Type="http://schemas.openxmlformats.org/officeDocument/2006/relationships/vmlDrawing" Target="../drawings/vmlDrawing36.v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78.xml"/><Relationship Id="rId2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79.xml"/><Relationship Id="rId2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80.xml"/><Relationship Id="rId2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81.xml"/><Relationship Id="rId2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79.bin"/><Relationship Id="rId20" Type="http://schemas.openxmlformats.org/officeDocument/2006/relationships/image" Target="../media/image97.emf"/><Relationship Id="rId21" Type="http://schemas.openxmlformats.org/officeDocument/2006/relationships/oleObject" Target="../embeddings/oleObject85.bin"/><Relationship Id="rId22" Type="http://schemas.openxmlformats.org/officeDocument/2006/relationships/image" Target="../media/image98.emf"/><Relationship Id="rId23" Type="http://schemas.openxmlformats.org/officeDocument/2006/relationships/oleObject" Target="../embeddings/oleObject86.bin"/><Relationship Id="rId24" Type="http://schemas.openxmlformats.org/officeDocument/2006/relationships/image" Target="../media/image99.emf"/><Relationship Id="rId25" Type="http://schemas.openxmlformats.org/officeDocument/2006/relationships/oleObject" Target="../embeddings/oleObject87.bin"/><Relationship Id="rId26" Type="http://schemas.openxmlformats.org/officeDocument/2006/relationships/image" Target="../media/image100.emf"/><Relationship Id="rId27" Type="http://schemas.openxmlformats.org/officeDocument/2006/relationships/oleObject" Target="../embeddings/oleObject88.bin"/><Relationship Id="rId28" Type="http://schemas.openxmlformats.org/officeDocument/2006/relationships/image" Target="../media/image101.emf"/><Relationship Id="rId10" Type="http://schemas.openxmlformats.org/officeDocument/2006/relationships/image" Target="../media/image92.emf"/><Relationship Id="rId11" Type="http://schemas.openxmlformats.org/officeDocument/2006/relationships/oleObject" Target="../embeddings/oleObject80.bin"/><Relationship Id="rId12" Type="http://schemas.openxmlformats.org/officeDocument/2006/relationships/image" Target="../media/image93.emf"/><Relationship Id="rId13" Type="http://schemas.openxmlformats.org/officeDocument/2006/relationships/oleObject" Target="../embeddings/oleObject81.bin"/><Relationship Id="rId14" Type="http://schemas.openxmlformats.org/officeDocument/2006/relationships/image" Target="../media/image94.emf"/><Relationship Id="rId15" Type="http://schemas.openxmlformats.org/officeDocument/2006/relationships/oleObject" Target="../embeddings/oleObject82.bin"/><Relationship Id="rId16" Type="http://schemas.openxmlformats.org/officeDocument/2006/relationships/image" Target="../media/image95.emf"/><Relationship Id="rId17" Type="http://schemas.openxmlformats.org/officeDocument/2006/relationships/oleObject" Target="../embeddings/oleObject83.bin"/><Relationship Id="rId18" Type="http://schemas.openxmlformats.org/officeDocument/2006/relationships/image" Target="../media/image96.emf"/><Relationship Id="rId19" Type="http://schemas.openxmlformats.org/officeDocument/2006/relationships/oleObject" Target="../embeddings/oleObject84.bin"/><Relationship Id="rId1" Type="http://schemas.openxmlformats.org/officeDocument/2006/relationships/themeOverride" Target="../theme/themeOverride82.xml"/><Relationship Id="rId2" Type="http://schemas.openxmlformats.org/officeDocument/2006/relationships/vmlDrawing" Target="../drawings/vmlDrawing37.vml"/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02.emf"/><Relationship Id="rId5" Type="http://schemas.openxmlformats.org/officeDocument/2006/relationships/oleObject" Target="../embeddings/oleObject77.bin"/><Relationship Id="rId6" Type="http://schemas.openxmlformats.org/officeDocument/2006/relationships/image" Target="../media/image90.emf"/><Relationship Id="rId7" Type="http://schemas.openxmlformats.org/officeDocument/2006/relationships/oleObject" Target="../embeddings/oleObject78.bin"/><Relationship Id="rId8" Type="http://schemas.openxmlformats.org/officeDocument/2006/relationships/image" Target="../media/image9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86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3600" dirty="0" smtClean="0">
                <a:solidFill>
                  <a:schemeClr val="accent1"/>
                </a:solidFill>
              </a:rPr>
              <a:t>Chapitre 2</a:t>
            </a:r>
            <a:r>
              <a:rPr lang="fr-FR" sz="3600" dirty="0">
                <a:solidFill>
                  <a:schemeClr val="accent1"/>
                </a:solidFill>
              </a:rPr>
              <a:t>. </a:t>
            </a:r>
            <a:r>
              <a:rPr lang="fr-FR" sz="3600" dirty="0"/>
              <a:t>Caractéristiques de tendance centrale </a:t>
            </a:r>
            <a:r>
              <a:rPr lang="fr-FR" sz="3600" dirty="0" smtClean="0"/>
              <a:t>et </a:t>
            </a:r>
            <a:r>
              <a:rPr lang="fr-FR" sz="3600" dirty="0"/>
              <a:t>de dispersion</a:t>
            </a: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CA5F8CE0-DF6F-46E9-B060-EF07508F8884}" type="slidenum">
              <a:rPr lang="fr-FR"/>
              <a:pPr/>
              <a:t>1</a:t>
            </a:fld>
            <a:endParaRPr lang="fr-FR"/>
          </a:p>
        </p:txBody>
      </p:sp>
      <p:sp>
        <p:nvSpPr>
          <p:cNvPr id="66867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fr-FR" dirty="0"/>
              <a:t>Les mesures descriptives</a:t>
            </a:r>
          </a:p>
          <a:p>
            <a:pPr lvl="1"/>
            <a:r>
              <a:rPr lang="fr-FR" dirty="0"/>
              <a:t>Mesures de tendance </a:t>
            </a:r>
            <a:r>
              <a:rPr lang="fr-FR" dirty="0" smtClean="0"/>
              <a:t>centrale(moyenne, </a:t>
            </a:r>
            <a:r>
              <a:rPr lang="fr-FR" dirty="0" err="1" smtClean="0"/>
              <a:t>mediane</a:t>
            </a:r>
            <a:r>
              <a:rPr lang="fr-FR" dirty="0" smtClean="0"/>
              <a:t>, mode)</a:t>
            </a:r>
            <a:r>
              <a:rPr lang="fr-FR" dirty="0"/>
              <a:t>	</a:t>
            </a:r>
          </a:p>
          <a:p>
            <a:pPr lvl="1"/>
            <a:r>
              <a:rPr lang="fr-FR" dirty="0"/>
              <a:t>Mesures de dispersion</a:t>
            </a:r>
          </a:p>
          <a:p>
            <a:pPr lvl="1"/>
            <a:r>
              <a:rPr lang="fr-FR" dirty="0"/>
              <a:t>Mesures de position</a:t>
            </a:r>
          </a:p>
          <a:p>
            <a:pPr lvl="1"/>
            <a:r>
              <a:rPr lang="fr-FR" dirty="0"/>
              <a:t>Mesures de forme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Les mesures statistiques</a:t>
            </a: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2C3D4D47-05BE-4DBE-8060-15778AC49754}" type="slidenum">
              <a:rPr lang="fr-FR"/>
              <a:pPr/>
              <a:t>2</a:t>
            </a:fld>
            <a:endParaRPr lang="fr-FR"/>
          </a:p>
        </p:txBody>
      </p:sp>
      <p:sp>
        <p:nvSpPr>
          <p:cNvPr id="66969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4056063"/>
          </a:xfrm>
        </p:spPr>
        <p:txBody>
          <a:bodyPr/>
          <a:lstStyle/>
          <a:p>
            <a:pPr marL="355600" indent="-355600"/>
            <a:r>
              <a:rPr lang="fr-CA"/>
              <a:t>Les mesures statistiques permettent de résumer l’information contenue dans une série de données</a:t>
            </a:r>
          </a:p>
          <a:p>
            <a:pPr marL="355600" indent="-355600"/>
            <a:r>
              <a:rPr lang="fr-CA"/>
              <a:t>Il existe quatre catégories de mesures statistiques:</a:t>
            </a:r>
          </a:p>
          <a:p>
            <a:pPr marL="836613" lvl="1"/>
            <a:r>
              <a:rPr lang="fr-CA"/>
              <a:t>les mesures de tendance centrale</a:t>
            </a:r>
          </a:p>
          <a:p>
            <a:pPr marL="836613" lvl="1"/>
            <a:r>
              <a:rPr lang="fr-CA"/>
              <a:t>les mesures de dispersion</a:t>
            </a:r>
          </a:p>
          <a:p>
            <a:pPr marL="836613" lvl="1"/>
            <a:r>
              <a:rPr lang="fr-CA"/>
              <a:t>les mesures de position</a:t>
            </a:r>
          </a:p>
          <a:p>
            <a:pPr marL="836613" lvl="1"/>
            <a:r>
              <a:rPr lang="fr-CA"/>
              <a:t>les mesures de forme</a:t>
            </a:r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8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/>
              <a:t>Définition des mesures descriptives</a:t>
            </a: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73EEEC4D-76BB-436C-A477-27DAE7FFF5CB}" type="slidenum">
              <a:rPr lang="fr-FR"/>
              <a:pPr/>
              <a:t>3</a:t>
            </a:fld>
            <a:endParaRPr lang="fr-FR"/>
          </a:p>
        </p:txBody>
      </p:sp>
      <p:sp>
        <p:nvSpPr>
          <p:cNvPr id="73728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485900"/>
            <a:ext cx="8229600" cy="48688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fr-FR" sz="2400"/>
              <a:t>Mesures de tendance centrale</a:t>
            </a:r>
          </a:p>
          <a:p>
            <a:pPr lvl="1">
              <a:lnSpc>
                <a:spcPct val="90000"/>
              </a:lnSpc>
            </a:pPr>
            <a:r>
              <a:rPr lang="fr-FR" sz="2400"/>
              <a:t>indiquent l’ordre de grandeur de la série</a:t>
            </a:r>
          </a:p>
          <a:p>
            <a:pPr lvl="1">
              <a:lnSpc>
                <a:spcPct val="90000"/>
              </a:lnSpc>
            </a:pPr>
            <a:r>
              <a:rPr lang="fr-FR" sz="2400"/>
              <a:t>indiquent la position autour de laquelle se distribuent les données d’une série</a:t>
            </a:r>
          </a:p>
          <a:p>
            <a:pPr>
              <a:lnSpc>
                <a:spcPct val="90000"/>
              </a:lnSpc>
            </a:pPr>
            <a:r>
              <a:rPr lang="fr-FR" sz="2400"/>
              <a:t>Mesures de dispersion</a:t>
            </a:r>
          </a:p>
          <a:p>
            <a:pPr lvl="1">
              <a:lnSpc>
                <a:spcPct val="90000"/>
              </a:lnSpc>
            </a:pPr>
            <a:r>
              <a:rPr lang="fr-FR" sz="2400"/>
              <a:t>déterminent le niveau de fluctuation des données autour d’une valeur centrale</a:t>
            </a:r>
          </a:p>
          <a:p>
            <a:pPr>
              <a:lnSpc>
                <a:spcPct val="90000"/>
              </a:lnSpc>
            </a:pPr>
            <a:r>
              <a:rPr lang="fr-FR" sz="2400"/>
              <a:t>Mesures de position</a:t>
            </a:r>
          </a:p>
          <a:p>
            <a:pPr lvl="1">
              <a:lnSpc>
                <a:spcPct val="90000"/>
              </a:lnSpc>
            </a:pPr>
            <a:r>
              <a:rPr lang="fr-FR" sz="2400"/>
              <a:t>permettent de situer une donnée par rapport aux autres</a:t>
            </a:r>
          </a:p>
          <a:p>
            <a:pPr>
              <a:lnSpc>
                <a:spcPct val="90000"/>
              </a:lnSpc>
            </a:pPr>
            <a:r>
              <a:rPr lang="fr-FR" sz="2400"/>
              <a:t>Mesures de forme</a:t>
            </a:r>
          </a:p>
          <a:p>
            <a:pPr lvl="1">
              <a:lnSpc>
                <a:spcPct val="90000"/>
              </a:lnSpc>
            </a:pPr>
            <a:r>
              <a:rPr lang="fr-FR" sz="2400"/>
              <a:t>donnent une idée de la symétrie et de</a:t>
            </a:r>
            <a:r>
              <a:rPr lang="en-US" sz="2400"/>
              <a:t> </a:t>
            </a:r>
            <a:r>
              <a:rPr lang="fr-FR" sz="2400"/>
              <a:t>l’aplatissement d’une série de données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632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Mesures descriptives: notation</a:t>
            </a:r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AE870AAC-E2F2-4F81-B1C6-5ABF8F5B1E8F}" type="slidenum">
              <a:rPr lang="fr-FR"/>
              <a:pPr/>
              <a:t>4</a:t>
            </a:fld>
            <a:endParaRPr lang="fr-FR"/>
          </a:p>
        </p:txBody>
      </p:sp>
      <p:sp>
        <p:nvSpPr>
          <p:cNvPr id="538628" name="Rectangle 4"/>
          <p:cNvSpPr>
            <a:spLocks noGrp="1" noChangeArrowheads="1"/>
          </p:cNvSpPr>
          <p:nvPr>
            <p:ph sz="quarter" idx="1"/>
          </p:nvPr>
        </p:nvSpPr>
        <p:spPr>
          <a:xfrm>
            <a:off x="327025" y="1514475"/>
            <a:ext cx="8561388" cy="4891088"/>
          </a:xfrm>
          <a:noFill/>
          <a:ln/>
        </p:spPr>
        <p:txBody>
          <a:bodyPr lIns="90488" tIns="44450" rIns="90488" bIns="44450"/>
          <a:lstStyle/>
          <a:p>
            <a:pPr>
              <a:lnSpc>
                <a:spcPct val="80000"/>
              </a:lnSpc>
            </a:pPr>
            <a:r>
              <a:rPr lang="fr-FR" sz="2300" dirty="0"/>
              <a:t> </a:t>
            </a:r>
            <a:r>
              <a:rPr lang="fr-FR" sz="2400" dirty="0"/>
              <a:t>Mesures de tendance centrale</a:t>
            </a:r>
          </a:p>
          <a:p>
            <a:pPr lvl="1">
              <a:lnSpc>
                <a:spcPct val="80000"/>
              </a:lnSpc>
            </a:pPr>
            <a:r>
              <a:rPr lang="fr-FR" sz="2400" dirty="0"/>
              <a:t>moyenne arithmétique,    </a:t>
            </a:r>
            <a:r>
              <a:rPr lang="fr-FR" sz="2400" dirty="0">
                <a:latin typeface="Symbol" pitchFamily="18" charset="2"/>
              </a:rPr>
              <a:t>® </a:t>
            </a:r>
            <a:r>
              <a:rPr lang="fr-FR" sz="2400" dirty="0"/>
              <a:t>moyenne de grandeur</a:t>
            </a:r>
          </a:p>
          <a:p>
            <a:pPr lvl="1">
              <a:lnSpc>
                <a:spcPct val="80000"/>
              </a:lnSpc>
            </a:pPr>
            <a:r>
              <a:rPr lang="fr-FR" sz="2400" dirty="0"/>
              <a:t>médiane, </a:t>
            </a:r>
            <a:r>
              <a:rPr lang="fr-FR" sz="2400" i="1" dirty="0"/>
              <a:t>M</a:t>
            </a:r>
            <a:r>
              <a:rPr lang="fr-FR" sz="2400" i="1" baseline="-25000" dirty="0"/>
              <a:t>e</a:t>
            </a:r>
            <a:r>
              <a:rPr lang="fr-FR" sz="2400" dirty="0"/>
              <a:t> </a:t>
            </a:r>
            <a:r>
              <a:rPr lang="fr-FR" sz="2400" dirty="0">
                <a:latin typeface="Symbol" pitchFamily="18" charset="2"/>
              </a:rPr>
              <a:t>® </a:t>
            </a:r>
            <a:r>
              <a:rPr lang="fr-FR" sz="2400" dirty="0"/>
              <a:t>moyenne de position</a:t>
            </a:r>
          </a:p>
          <a:p>
            <a:pPr lvl="1">
              <a:lnSpc>
                <a:spcPct val="80000"/>
              </a:lnSpc>
            </a:pPr>
            <a:r>
              <a:rPr lang="fr-FR" sz="2400" dirty="0"/>
              <a:t>mode, </a:t>
            </a:r>
            <a:r>
              <a:rPr lang="fr-FR" sz="2400" i="1" dirty="0"/>
              <a:t>M</a:t>
            </a:r>
            <a:r>
              <a:rPr lang="fr-FR" sz="2400" i="1" baseline="-25000" dirty="0"/>
              <a:t>o</a:t>
            </a:r>
            <a:r>
              <a:rPr lang="fr-FR" sz="2400" i="1" dirty="0"/>
              <a:t> </a:t>
            </a:r>
            <a:r>
              <a:rPr lang="fr-FR" sz="2400" dirty="0">
                <a:latin typeface="Symbol" pitchFamily="18" charset="2"/>
              </a:rPr>
              <a:t>® </a:t>
            </a:r>
            <a:r>
              <a:rPr lang="fr-FR" sz="2400" dirty="0"/>
              <a:t>moyenne de fréquences</a:t>
            </a:r>
          </a:p>
          <a:p>
            <a:pPr>
              <a:lnSpc>
                <a:spcPct val="80000"/>
              </a:lnSpc>
            </a:pPr>
            <a:r>
              <a:rPr lang="fr-FR" sz="2400" dirty="0"/>
              <a:t>Mesures de dispersion</a:t>
            </a:r>
          </a:p>
          <a:p>
            <a:pPr lvl="1">
              <a:lnSpc>
                <a:spcPct val="80000"/>
              </a:lnSpc>
            </a:pPr>
            <a:r>
              <a:rPr lang="fr-FR" sz="2400" dirty="0"/>
              <a:t>étendue, </a:t>
            </a:r>
            <a:r>
              <a:rPr lang="fr-FR" sz="2400" i="1" dirty="0"/>
              <a:t>E</a:t>
            </a:r>
          </a:p>
          <a:p>
            <a:pPr lvl="1">
              <a:lnSpc>
                <a:spcPct val="80000"/>
              </a:lnSpc>
            </a:pPr>
            <a:r>
              <a:rPr lang="fr-FR" sz="2400" dirty="0"/>
              <a:t>variance, </a:t>
            </a:r>
            <a:r>
              <a:rPr lang="fr-FR" sz="2400" i="1" dirty="0" smtClean="0"/>
              <a:t>S</a:t>
            </a:r>
            <a:r>
              <a:rPr lang="fr-FR" sz="2400" i="1" baseline="30000" dirty="0" smtClean="0"/>
              <a:t>2     </a:t>
            </a:r>
            <a:r>
              <a:rPr lang="fr-FR" sz="2400" dirty="0"/>
              <a:t>et    écart-type, </a:t>
            </a:r>
            <a:r>
              <a:rPr lang="fr-FR" sz="2400" i="1" dirty="0" smtClean="0"/>
              <a:t>S</a:t>
            </a:r>
            <a:endParaRPr lang="fr-FR" sz="2400" i="1" dirty="0"/>
          </a:p>
          <a:p>
            <a:pPr lvl="1">
              <a:lnSpc>
                <a:spcPct val="80000"/>
              </a:lnSpc>
            </a:pPr>
            <a:r>
              <a:rPr lang="fr-FR" sz="2400" dirty="0"/>
              <a:t>coefficient de variation, </a:t>
            </a:r>
            <a:r>
              <a:rPr lang="fr-FR" sz="2400" i="1" dirty="0"/>
              <a:t>CV</a:t>
            </a:r>
          </a:p>
          <a:p>
            <a:pPr>
              <a:lnSpc>
                <a:spcPct val="80000"/>
              </a:lnSpc>
            </a:pPr>
            <a:r>
              <a:rPr lang="fr-FR" sz="2400" dirty="0"/>
              <a:t>Mesures de position</a:t>
            </a:r>
          </a:p>
          <a:p>
            <a:pPr lvl="1">
              <a:lnSpc>
                <a:spcPct val="80000"/>
              </a:lnSpc>
            </a:pPr>
            <a:r>
              <a:rPr lang="fr-FR" sz="2400" dirty="0"/>
              <a:t>quantiles, </a:t>
            </a:r>
            <a:r>
              <a:rPr lang="fr-FR" sz="2400" i="1" dirty="0"/>
              <a:t>Q</a:t>
            </a:r>
          </a:p>
          <a:p>
            <a:pPr>
              <a:lnSpc>
                <a:spcPct val="80000"/>
              </a:lnSpc>
            </a:pPr>
            <a:r>
              <a:rPr lang="fr-CA" sz="2400" dirty="0"/>
              <a:t>Mesures de forme </a:t>
            </a:r>
          </a:p>
          <a:p>
            <a:pPr lvl="1">
              <a:lnSpc>
                <a:spcPct val="80000"/>
              </a:lnSpc>
            </a:pPr>
            <a:r>
              <a:rPr lang="fr-CA" sz="2400" dirty="0"/>
              <a:t>le coefficient d’asymétrie, </a:t>
            </a:r>
            <a:r>
              <a:rPr lang="fr-CA" sz="2400" i="1" dirty="0" err="1"/>
              <a:t>S</a:t>
            </a:r>
            <a:r>
              <a:rPr lang="fr-CA" sz="2400" i="1" baseline="-25000" dirty="0" err="1"/>
              <a:t>k</a:t>
            </a:r>
            <a:r>
              <a:rPr lang="fr-CA" sz="2400" dirty="0"/>
              <a:t> (</a:t>
            </a:r>
            <a:r>
              <a:rPr lang="en-US" sz="2400" i="1" dirty="0" err="1"/>
              <a:t>Skewness</a:t>
            </a:r>
            <a:r>
              <a:rPr lang="fr-CA" sz="2400" dirty="0"/>
              <a:t>)</a:t>
            </a:r>
          </a:p>
          <a:p>
            <a:pPr lvl="1">
              <a:lnSpc>
                <a:spcPct val="80000"/>
              </a:lnSpc>
            </a:pPr>
            <a:r>
              <a:rPr lang="fr-CA" sz="2400" dirty="0"/>
              <a:t>le coefficient d’aplatissement, </a:t>
            </a:r>
            <a:r>
              <a:rPr lang="fr-CA" sz="2400" i="1" dirty="0">
                <a:latin typeface="Symbol" pitchFamily="18" charset="2"/>
              </a:rPr>
              <a:t>a</a:t>
            </a:r>
            <a:r>
              <a:rPr lang="fr-CA" sz="2400" i="1" baseline="-25000" dirty="0"/>
              <a:t>4</a:t>
            </a:r>
            <a:r>
              <a:rPr lang="fr-CA" sz="2400" dirty="0"/>
              <a:t> (</a:t>
            </a:r>
            <a:r>
              <a:rPr lang="en-US" sz="2400" i="1" dirty="0"/>
              <a:t>Kurtosis</a:t>
            </a:r>
            <a:r>
              <a:rPr lang="fr-CA" sz="2400" dirty="0"/>
              <a:t>)</a:t>
            </a:r>
          </a:p>
        </p:txBody>
      </p:sp>
      <p:graphicFrame>
        <p:nvGraphicFramePr>
          <p:cNvPr id="538629" name="Object 5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55500318"/>
              </p:ext>
            </p:extLst>
          </p:nvPr>
        </p:nvGraphicFramePr>
        <p:xfrm>
          <a:off x="3533317" y="1839433"/>
          <a:ext cx="334976" cy="357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8677" name="Équation" r:id="rId5" imgW="177480" imgH="190440" progId="Equation.3">
                  <p:embed/>
                </p:oleObj>
              </mc:Choice>
              <mc:Fallback>
                <p:oleObj name="Équation" r:id="rId5" imgW="177480" imgH="190440" progId="Equation.3">
                  <p:embed/>
                  <p:pic>
                    <p:nvPicPr>
                      <p:cNvPr id="0" name="Picture 5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3317" y="1839433"/>
                        <a:ext cx="334976" cy="357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2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Les mesures de tendance centrale</a:t>
            </a:r>
            <a:endParaRPr lang="fr-FR"/>
          </a:p>
        </p:txBody>
      </p:sp>
      <p:sp>
        <p:nvSpPr>
          <p:cNvPr id="84275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258175" cy="4525963"/>
          </a:xfrm>
        </p:spPr>
        <p:txBody>
          <a:bodyPr/>
          <a:lstStyle/>
          <a:p>
            <a:pPr marL="266700" indent="-266700"/>
            <a:r>
              <a:rPr lang="fr-CA" dirty="0"/>
              <a:t>Ces mesures indiquent </a:t>
            </a:r>
            <a:r>
              <a:rPr lang="fr-FR" dirty="0"/>
              <a:t>la position autour de laquelle se distribuent les données d’une série</a:t>
            </a:r>
            <a:endParaRPr lang="fr-CA" dirty="0"/>
          </a:p>
          <a:p>
            <a:pPr marL="266700" indent="-266700"/>
            <a:r>
              <a:rPr lang="fr-CA" dirty="0"/>
              <a:t>Les trois mesures les plus utilisées sont:</a:t>
            </a:r>
          </a:p>
          <a:p>
            <a:pPr marL="714375" lvl="1" indent="-268288"/>
            <a:r>
              <a:rPr lang="fr-FR" dirty="0"/>
              <a:t>moyenne arithmétique,    </a:t>
            </a:r>
          </a:p>
          <a:p>
            <a:pPr marL="714375" lvl="1" indent="-268288"/>
            <a:r>
              <a:rPr lang="fr-FR" dirty="0"/>
              <a:t>médiane, </a:t>
            </a:r>
            <a:r>
              <a:rPr lang="fr-FR" i="1" dirty="0"/>
              <a:t>M</a:t>
            </a:r>
            <a:r>
              <a:rPr lang="fr-FR" i="1" baseline="-25000" dirty="0"/>
              <a:t>e</a:t>
            </a:r>
            <a:endParaRPr lang="fr-FR" dirty="0"/>
          </a:p>
          <a:p>
            <a:pPr marL="714375" lvl="1" indent="-268288"/>
            <a:r>
              <a:rPr lang="fr-FR" dirty="0"/>
              <a:t>mode, </a:t>
            </a:r>
            <a:r>
              <a:rPr lang="fr-FR" i="1" dirty="0"/>
              <a:t>M</a:t>
            </a:r>
            <a:r>
              <a:rPr lang="fr-FR" i="1" baseline="-25000" dirty="0"/>
              <a:t>o</a:t>
            </a:r>
            <a:endParaRPr lang="fr-CA" dirty="0"/>
          </a:p>
        </p:txBody>
      </p:sp>
      <p:graphicFrame>
        <p:nvGraphicFramePr>
          <p:cNvPr id="842758" name="Object 6"/>
          <p:cNvGraphicFramePr>
            <a:graphicFrameLocks noGrp="1" noChangeAspect="1"/>
          </p:cNvGraphicFramePr>
          <p:nvPr>
            <p:ph sz="half" idx="2"/>
          </p:nvPr>
        </p:nvGraphicFramePr>
        <p:xfrm>
          <a:off x="4519613" y="3060700"/>
          <a:ext cx="412750" cy="442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2806" name="Équation" r:id="rId4" imgW="177480" imgH="190440" progId="Equation.3">
                  <p:embed/>
                </p:oleObj>
              </mc:Choice>
              <mc:Fallback>
                <p:oleObj name="Équation" r:id="rId4" imgW="177480" imgH="19044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9613" y="3060700"/>
                        <a:ext cx="412750" cy="4429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80A4458D-6EBC-4EED-98B6-87BB8E566D20}" type="slidenum">
              <a:rPr lang="fr-FR"/>
              <a:pPr/>
              <a:t>5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11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sz="3600"/>
              <a:t>Calcul de la moyenne</a:t>
            </a:r>
            <a:br>
              <a:rPr lang="fr-CA" sz="3600"/>
            </a:br>
            <a:r>
              <a:rPr lang="fr-CA" sz="3600"/>
              <a:t>avec des données individuelles</a:t>
            </a:r>
            <a:endParaRPr lang="fr-FR" sz="3600"/>
          </a:p>
        </p:txBody>
      </p:sp>
      <p:sp>
        <p:nvSpPr>
          <p:cNvPr id="731143" name="Rectangle 7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210550" cy="4525963"/>
          </a:xfrm>
        </p:spPr>
        <p:txBody>
          <a:bodyPr/>
          <a:lstStyle/>
          <a:p>
            <a:r>
              <a:rPr lang="fr-FR" sz="2400"/>
              <a:t>Soit </a:t>
            </a:r>
            <a:r>
              <a:rPr lang="fr-FR" sz="2400" i="1"/>
              <a:t>x</a:t>
            </a:r>
            <a:r>
              <a:rPr lang="fr-FR" sz="2400" i="1" baseline="-25000"/>
              <a:t>1</a:t>
            </a:r>
            <a:r>
              <a:rPr lang="fr-FR" sz="2400" i="1"/>
              <a:t>, x</a:t>
            </a:r>
            <a:r>
              <a:rPr lang="fr-FR" sz="2400" i="1" baseline="-25000"/>
              <a:t>2</a:t>
            </a:r>
            <a:r>
              <a:rPr lang="fr-FR" sz="2400" i="1"/>
              <a:t>, …, x</a:t>
            </a:r>
            <a:r>
              <a:rPr lang="fr-FR" sz="2400" i="1" baseline="-25000"/>
              <a:t>i</a:t>
            </a:r>
            <a:r>
              <a:rPr lang="fr-FR" sz="2400" i="1"/>
              <a:t>, …</a:t>
            </a:r>
            <a:r>
              <a:rPr lang="fr-FR" sz="2400"/>
              <a:t>, </a:t>
            </a:r>
            <a:r>
              <a:rPr lang="fr-FR" sz="2400" i="1"/>
              <a:t>x</a:t>
            </a:r>
            <a:r>
              <a:rPr lang="fr-FR" sz="2400" i="1" baseline="-25000"/>
              <a:t>n</a:t>
            </a:r>
            <a:r>
              <a:rPr lang="fr-FR" sz="2400"/>
              <a:t> les </a:t>
            </a:r>
            <a:r>
              <a:rPr lang="fr-FR" sz="2400" i="1"/>
              <a:t>n</a:t>
            </a:r>
            <a:r>
              <a:rPr lang="fr-FR" sz="2400"/>
              <a:t> valeurs des observations d’une série, la moyenne arithmétique est</a:t>
            </a:r>
          </a:p>
          <a:p>
            <a:pPr>
              <a:buFontTx/>
              <a:buNone/>
            </a:pPr>
            <a:endParaRPr lang="fr-FR" sz="2400"/>
          </a:p>
          <a:p>
            <a:pPr>
              <a:buFontTx/>
              <a:buNone/>
            </a:pPr>
            <a:endParaRPr lang="fr-FR" sz="2400"/>
          </a:p>
          <a:p>
            <a:pPr>
              <a:buFontTx/>
              <a:buNone/>
            </a:pPr>
            <a:endParaRPr lang="fr-FR" sz="2400"/>
          </a:p>
          <a:p>
            <a:r>
              <a:rPr lang="fr-FR" sz="2400">
                <a:solidFill>
                  <a:srgbClr val="000000"/>
                </a:solidFill>
              </a:rPr>
              <a:t>Soit l’âge en années de cinq étudiants choisis au hasard:</a:t>
            </a:r>
          </a:p>
          <a:p>
            <a:pPr>
              <a:buFontTx/>
              <a:buNone/>
            </a:pPr>
            <a:r>
              <a:rPr lang="fr-FR" sz="2400">
                <a:solidFill>
                  <a:srgbClr val="000000"/>
                </a:solidFill>
              </a:rPr>
              <a:t>			17	18	19	20	21</a:t>
            </a:r>
          </a:p>
          <a:p>
            <a:pPr>
              <a:buFontTx/>
              <a:buNone/>
            </a:pPr>
            <a:endParaRPr lang="fr-FR" sz="2400">
              <a:solidFill>
                <a:srgbClr val="000000"/>
              </a:solidFill>
            </a:endParaRPr>
          </a:p>
          <a:p>
            <a:pPr>
              <a:buFontTx/>
              <a:buNone/>
            </a:pPr>
            <a:endParaRPr lang="fr-FR" sz="2400">
              <a:solidFill>
                <a:srgbClr val="000000"/>
              </a:solidFill>
            </a:endParaRPr>
          </a:p>
          <a:p>
            <a:pPr>
              <a:buFontTx/>
              <a:buNone/>
            </a:pPr>
            <a:r>
              <a:rPr lang="fr-FR" sz="2400">
                <a:solidFill>
                  <a:srgbClr val="000000"/>
                </a:solidFill>
              </a:rPr>
              <a:t>		alors:</a:t>
            </a:r>
          </a:p>
        </p:txBody>
      </p:sp>
      <p:graphicFrame>
        <p:nvGraphicFramePr>
          <p:cNvPr id="731146" name="Object 10">
            <a:hlinkClick r:id="" action="ppaction://ole?verb=0"/>
          </p:cNvPr>
          <p:cNvGraphicFramePr>
            <a:graphicFrameLocks noGrp="1"/>
          </p:cNvGraphicFramePr>
          <p:nvPr>
            <p:ph sz="quarter" idx="2"/>
          </p:nvPr>
        </p:nvGraphicFramePr>
        <p:xfrm>
          <a:off x="2568575" y="2435225"/>
          <a:ext cx="3997325" cy="1184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1238" name="Équation" r:id="rId4" imgW="2057400" imgH="609480" progId="Equation.3">
                  <p:embed/>
                </p:oleObj>
              </mc:Choice>
              <mc:Fallback>
                <p:oleObj name="Équation" r:id="rId4" imgW="2057400" imgH="609480" progId="Equation.3">
                  <p:embed/>
                  <p:pic>
                    <p:nvPicPr>
                      <p:cNvPr id="0" name="Picture 10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68575" y="2435225"/>
                        <a:ext cx="3997325" cy="1184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31148" name="Object 12">
            <a:hlinkClick r:id="" action="ppaction://ole?verb=0"/>
          </p:cNvPr>
          <p:cNvGraphicFramePr>
            <a:graphicFrameLocks noGrp="1"/>
          </p:cNvGraphicFramePr>
          <p:nvPr>
            <p:ph sz="quarter" idx="3"/>
          </p:nvPr>
        </p:nvGraphicFramePr>
        <p:xfrm>
          <a:off x="2562225" y="5357813"/>
          <a:ext cx="3960813" cy="722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1239" name="Equation" r:id="rId6" imgW="2158920" imgH="393480" progId="Equation.3">
                  <p:embed/>
                </p:oleObj>
              </mc:Choice>
              <mc:Fallback>
                <p:oleObj name="Equation" r:id="rId6" imgW="2158920" imgH="393480" progId="Equation.3">
                  <p:embed/>
                  <p:pic>
                    <p:nvPicPr>
                      <p:cNvPr id="0" name="Picture 12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62225" y="5357813"/>
                        <a:ext cx="3960813" cy="722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024F7275-6563-4B9B-BE74-F43AC6995402}" type="slidenum">
              <a:rPr lang="fr-FR"/>
              <a:pPr/>
              <a:t>6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98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3600"/>
              <a:t>Exemple 1: calcul de la moyenne</a:t>
            </a:r>
            <a:br>
              <a:rPr lang="fr-FR" sz="3600"/>
            </a:br>
            <a:r>
              <a:rPr lang="fr-FR" sz="3600"/>
              <a:t>avec des données individuelles</a:t>
            </a:r>
          </a:p>
        </p:txBody>
      </p:sp>
      <p:sp>
        <p:nvSpPr>
          <p:cNvPr id="7598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181975" cy="4525963"/>
          </a:xfrm>
        </p:spPr>
        <p:txBody>
          <a:bodyPr/>
          <a:lstStyle/>
          <a:p>
            <a:r>
              <a:rPr lang="fr-FR" dirty="0"/>
              <a:t>Soit le nombre d’années d’expérience des dirigeants de l’</a:t>
            </a:r>
            <a:r>
              <a:rPr lang="fr-FR" i="1" dirty="0"/>
              <a:t>Exemple 1.1 a du fichier Excel,</a:t>
            </a:r>
          </a:p>
          <a:p>
            <a:pPr lvl="1">
              <a:buFontTx/>
              <a:buNone/>
            </a:pPr>
            <a:r>
              <a:rPr lang="fr-FR" i="1" dirty="0"/>
              <a:t>	</a:t>
            </a:r>
            <a:r>
              <a:rPr lang="fr-FR" sz="2400" i="1" dirty="0"/>
              <a:t>CHAPITRE 1_ANALYSE DESCRIPTIVE.xls</a:t>
            </a:r>
          </a:p>
          <a:p>
            <a:r>
              <a:rPr lang="fr-FR" dirty="0"/>
              <a:t>La moyenne est</a:t>
            </a:r>
          </a:p>
          <a:p>
            <a:pPr>
              <a:buFontTx/>
              <a:buNone/>
            </a:pPr>
            <a:endParaRPr lang="fr-FR" dirty="0"/>
          </a:p>
          <a:p>
            <a:pPr>
              <a:buFontTx/>
              <a:buNone/>
            </a:pPr>
            <a:endParaRPr lang="fr-FR" dirty="0"/>
          </a:p>
          <a:p>
            <a:r>
              <a:rPr lang="fr-FR" dirty="0"/>
              <a:t>On peut utiliser la fonction Excel, </a:t>
            </a:r>
          </a:p>
          <a:p>
            <a:pPr lvl="1">
              <a:buFontTx/>
              <a:buNone/>
            </a:pPr>
            <a:r>
              <a:rPr lang="fr-FR" dirty="0"/>
              <a:t>				</a:t>
            </a:r>
            <a:r>
              <a:rPr lang="fr-FR" i="1" dirty="0"/>
              <a:t>moyenne(D4:D88)</a:t>
            </a:r>
          </a:p>
        </p:txBody>
      </p:sp>
      <p:graphicFrame>
        <p:nvGraphicFramePr>
          <p:cNvPr id="759813" name="Object 5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189354035"/>
              </p:ext>
            </p:extLst>
          </p:nvPr>
        </p:nvGraphicFramePr>
        <p:xfrm>
          <a:off x="2069155" y="3466611"/>
          <a:ext cx="4994275" cy="874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9861" name="Équation" r:id="rId5" imgW="2247840" imgH="393480" progId="Equation.3">
                  <p:embed/>
                </p:oleObj>
              </mc:Choice>
              <mc:Fallback>
                <p:oleObj name="Équation" r:id="rId5" imgW="2247840" imgH="39348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69155" y="3466611"/>
                        <a:ext cx="4994275" cy="8747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305AF36C-839A-4E25-BA3C-3CF112E709C4}" type="slidenum">
              <a:rPr lang="fr-FR"/>
              <a:pPr/>
              <a:t>7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6258" name="Rectangle 2"/>
          <p:cNvSpPr>
            <a:spLocks noGrp="1" noChangeArrowheads="1"/>
          </p:cNvSpPr>
          <p:nvPr>
            <p:ph type="title"/>
          </p:nvPr>
        </p:nvSpPr>
        <p:spPr>
          <a:xfrm>
            <a:off x="944880" y="274638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fr-CA" sz="3600"/>
              <a:t>Calcul de la moyenne</a:t>
            </a:r>
            <a:br>
              <a:rPr lang="fr-CA" sz="3600"/>
            </a:br>
            <a:r>
              <a:rPr lang="fr-CA" sz="3600"/>
              <a:t>avec des données groupées</a:t>
            </a:r>
            <a:endParaRPr lang="fr-FR" sz="360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76784" y="6210300"/>
            <a:ext cx="457200" cy="457200"/>
          </a:xfrm>
        </p:spPr>
        <p:txBody>
          <a:bodyPr/>
          <a:lstStyle/>
          <a:p>
            <a:r>
              <a:rPr lang="fr-FR"/>
              <a:t>C2-</a:t>
            </a:r>
            <a:fld id="{2A5B4F3B-F917-4071-B41B-CCDF0D0BEFF2}" type="slidenum">
              <a:rPr lang="fr-FR"/>
              <a:pPr/>
              <a:t>8</a:t>
            </a:fld>
            <a:endParaRPr lang="fr-FR"/>
          </a:p>
        </p:txBody>
      </p:sp>
      <p:graphicFrame>
        <p:nvGraphicFramePr>
          <p:cNvPr id="736260" name="Object 4"/>
          <p:cNvGraphicFramePr>
            <a:graphicFrameLocks noGrp="1" noChangeAspect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406455405"/>
              </p:ext>
            </p:extLst>
          </p:nvPr>
        </p:nvGraphicFramePr>
        <p:xfrm>
          <a:off x="960755" y="4521200"/>
          <a:ext cx="3016250" cy="1914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6308" name="Equation" r:id="rId4" imgW="1320480" imgH="838080" progId="Equation.3">
                  <p:embed/>
                </p:oleObj>
              </mc:Choice>
              <mc:Fallback>
                <p:oleObj name="Equation" r:id="rId4" imgW="1320480" imgH="83808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60755" y="4521200"/>
                        <a:ext cx="3016250" cy="1914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3625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0480" y="1600200"/>
            <a:ext cx="8229600" cy="4525963"/>
          </a:xfrm>
        </p:spPr>
        <p:txBody>
          <a:bodyPr/>
          <a:lstStyle/>
          <a:p>
            <a:pPr marL="361950" indent="-361950"/>
            <a:r>
              <a:rPr lang="fr-CA"/>
              <a:t>Les mesures de tendance centrale peuvent être plus rapides à calculer lorsque les données sont groupées</a:t>
            </a:r>
          </a:p>
          <a:p>
            <a:pPr marL="361950" indent="-361950"/>
            <a:r>
              <a:rPr lang="fr-CA"/>
              <a:t>C’est notamment le cas pour les variables discrètes</a:t>
            </a:r>
          </a:p>
          <a:p>
            <a:pPr marL="361950" indent="-361950"/>
            <a:r>
              <a:rPr lang="fr-CA"/>
              <a:t>Dans d’autres cas, seules les données groupées sont disponibles</a:t>
            </a:r>
          </a:p>
          <a:p>
            <a:pPr marL="361950" indent="-361950"/>
            <a:r>
              <a:rPr lang="fr-CA"/>
              <a:t>La formule pour calculer la moyenne est alors</a:t>
            </a:r>
          </a:p>
          <a:p>
            <a:pPr marL="361950" indent="-361950">
              <a:buFontTx/>
              <a:buNone/>
            </a:pPr>
            <a:r>
              <a:rPr lang="fr-CA"/>
              <a:t>						</a:t>
            </a:r>
          </a:p>
        </p:txBody>
      </p:sp>
      <p:sp>
        <p:nvSpPr>
          <p:cNvPr id="736262" name="Rectangle 6"/>
          <p:cNvSpPr>
            <a:spLocks noChangeArrowheads="1"/>
          </p:cNvSpPr>
          <p:nvPr/>
        </p:nvSpPr>
        <p:spPr bwMode="auto">
          <a:xfrm>
            <a:off x="4130993" y="4976813"/>
            <a:ext cx="4900612" cy="10382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marL="342900" indent="-342900" eaLnBrk="0" hangingPunct="0">
              <a:spcBef>
                <a:spcPct val="20000"/>
              </a:spcBef>
            </a:pPr>
            <a:r>
              <a:rPr lang="fr-FR" sz="2400" i="1">
                <a:solidFill>
                  <a:srgbClr val="000000"/>
                </a:solidFill>
              </a:rPr>
              <a:t>x</a:t>
            </a:r>
            <a:r>
              <a:rPr lang="fr-FR" sz="2400" i="1" baseline="-25000">
                <a:solidFill>
                  <a:srgbClr val="000000"/>
                </a:solidFill>
              </a:rPr>
              <a:t>i</a:t>
            </a:r>
            <a:r>
              <a:rPr lang="fr-FR" sz="2400" i="1">
                <a:solidFill>
                  <a:srgbClr val="000000"/>
                </a:solidFill>
              </a:rPr>
              <a:t> = valeur de la modalité i</a:t>
            </a:r>
          </a:p>
          <a:p>
            <a:pPr marL="342900" indent="-342900" eaLnBrk="0" hangingPunct="0">
              <a:spcBef>
                <a:spcPct val="20000"/>
              </a:spcBef>
            </a:pPr>
            <a:r>
              <a:rPr lang="fr-FR" sz="2400" i="1">
                <a:solidFill>
                  <a:srgbClr val="000000"/>
                </a:solidFill>
              </a:rPr>
              <a:t>f</a:t>
            </a:r>
            <a:r>
              <a:rPr lang="fr-FR" sz="2400" i="1" baseline="-25000">
                <a:solidFill>
                  <a:srgbClr val="000000"/>
                </a:solidFill>
              </a:rPr>
              <a:t>i</a:t>
            </a:r>
            <a:r>
              <a:rPr lang="fr-FR" sz="2400" i="1">
                <a:solidFill>
                  <a:srgbClr val="000000"/>
                </a:solidFill>
              </a:rPr>
              <a:t> = fréquence absolue de la modalité i</a:t>
            </a:r>
            <a:endParaRPr lang="fr-FR" sz="2400" b="1" i="1">
              <a:solidFill>
                <a:srgbClr val="000000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445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sz="3600"/>
              <a:t>Exemple 2: calcul de la moyenne</a:t>
            </a:r>
            <a:br>
              <a:rPr lang="fr-CA" sz="3600"/>
            </a:br>
            <a:r>
              <a:rPr lang="fr-CA" sz="3600"/>
              <a:t>avec des données groupées</a:t>
            </a:r>
            <a:endParaRPr lang="fr-FR" sz="3600"/>
          </a:p>
        </p:txBody>
      </p:sp>
      <p:graphicFrame>
        <p:nvGraphicFramePr>
          <p:cNvPr id="744452" name="Object 4">
            <a:hlinkClick r:id="" action="ppaction://ole?verb=0"/>
          </p:cNvPr>
          <p:cNvGraphicFramePr>
            <a:graphicFrameLocks noGrp="1"/>
          </p:cNvGraphicFramePr>
          <p:nvPr>
            <p:ph sz="half" idx="1"/>
          </p:nvPr>
        </p:nvGraphicFramePr>
        <p:xfrm>
          <a:off x="1419225" y="2066925"/>
          <a:ext cx="3454400" cy="2716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4607" name="Feuille de calcul" r:id="rId5" imgW="2095262" imgH="1647706" progId="Excel.Sheet.8">
                  <p:embed/>
                </p:oleObj>
              </mc:Choice>
              <mc:Fallback>
                <p:oleObj name="Feuille de calcul" r:id="rId5" imgW="2095262" imgH="1647706" progId="Excel.Sheet.8">
                  <p:embed/>
                  <p:pic>
                    <p:nvPicPr>
                      <p:cNvPr id="0" name="Picture 4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19225" y="2066925"/>
                        <a:ext cx="3454400" cy="2716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4464" name="Object 16">
            <a:hlinkClick r:id="" action="ppaction://ole?verb=0"/>
          </p:cNvPr>
          <p:cNvGraphicFramePr>
            <a:graphicFrameLocks noGrp="1"/>
          </p:cNvGraphicFramePr>
          <p:nvPr>
            <p:ph sz="quarter" idx="2"/>
          </p:nvPr>
        </p:nvGraphicFramePr>
        <p:xfrm>
          <a:off x="3946525" y="5295900"/>
          <a:ext cx="2278063" cy="706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4608" name="Equation" r:id="rId7" imgW="1269720" imgH="393480" progId="Equation.3">
                  <p:embed/>
                </p:oleObj>
              </mc:Choice>
              <mc:Fallback>
                <p:oleObj name="Equation" r:id="rId7" imgW="1269720" imgH="393480" progId="Equation.3">
                  <p:embed/>
                  <p:pic>
                    <p:nvPicPr>
                      <p:cNvPr id="0" name="Picture 16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46525" y="5295900"/>
                        <a:ext cx="2278063" cy="706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4475" name="Object 27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6172200" y="2924175"/>
          <a:ext cx="1360488" cy="1146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4609" name="Equation" r:id="rId9" imgW="723600" imgH="609480" progId="Equation.3">
                  <p:embed/>
                </p:oleObj>
              </mc:Choice>
              <mc:Fallback>
                <p:oleObj name="Equation" r:id="rId9" imgW="723600" imgH="609480" progId="Equation.3">
                  <p:embed/>
                  <p:pic>
                    <p:nvPicPr>
                      <p:cNvPr id="0" name="Picture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72200" y="2924175"/>
                        <a:ext cx="1360488" cy="1146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891E989F-FADE-402E-B62C-5A3B55B57720}" type="slidenum">
              <a:rPr lang="fr-FR"/>
              <a:pPr/>
              <a:t>9</a:t>
            </a:fld>
            <a:endParaRPr lang="fr-FR"/>
          </a:p>
        </p:txBody>
      </p:sp>
      <p:sp>
        <p:nvSpPr>
          <p:cNvPr id="744454" name="Rectangle 6"/>
          <p:cNvSpPr>
            <a:spLocks noChangeArrowheads="1"/>
          </p:cNvSpPr>
          <p:nvPr/>
        </p:nvSpPr>
        <p:spPr bwMode="auto">
          <a:xfrm>
            <a:off x="2532063" y="4492625"/>
            <a:ext cx="581025" cy="228600"/>
          </a:xfrm>
          <a:prstGeom prst="rect">
            <a:avLst/>
          </a:prstGeom>
          <a:solidFill>
            <a:srgbClr val="CCFF99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44463" name="Rectangle 15"/>
          <p:cNvSpPr>
            <a:spLocks noChangeArrowheads="1"/>
          </p:cNvSpPr>
          <p:nvPr/>
        </p:nvSpPr>
        <p:spPr bwMode="auto">
          <a:xfrm>
            <a:off x="3914775" y="4492625"/>
            <a:ext cx="581025" cy="228600"/>
          </a:xfrm>
          <a:prstGeom prst="rect">
            <a:avLst/>
          </a:prstGeom>
          <a:solidFill>
            <a:srgbClr val="CCFF99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44466" name="Line 18"/>
          <p:cNvSpPr>
            <a:spLocks noChangeShapeType="1"/>
          </p:cNvSpPr>
          <p:nvPr/>
        </p:nvSpPr>
        <p:spPr bwMode="auto">
          <a:xfrm>
            <a:off x="2886075" y="4724400"/>
            <a:ext cx="1581150" cy="1028700"/>
          </a:xfrm>
          <a:prstGeom prst="line">
            <a:avLst/>
          </a:prstGeom>
          <a:noFill/>
          <a:ln w="28575">
            <a:solidFill>
              <a:srgbClr val="CC6600"/>
            </a:solidFill>
            <a:prstDash val="dash"/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744467" name="Line 19"/>
          <p:cNvSpPr>
            <a:spLocks noChangeShapeType="1"/>
          </p:cNvSpPr>
          <p:nvPr/>
        </p:nvSpPr>
        <p:spPr bwMode="auto">
          <a:xfrm>
            <a:off x="4200525" y="4724400"/>
            <a:ext cx="390525" cy="614363"/>
          </a:xfrm>
          <a:prstGeom prst="line">
            <a:avLst/>
          </a:prstGeom>
          <a:noFill/>
          <a:ln w="28575">
            <a:solidFill>
              <a:srgbClr val="CC6600"/>
            </a:solidFill>
            <a:prstDash val="dash"/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4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4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44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4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44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4466" grpId="0" animBg="1"/>
      <p:bldP spid="74446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sz="3600"/>
              <a:t>Exemple 3: calcul de la moyenne</a:t>
            </a:r>
            <a:br>
              <a:rPr lang="fr-CA" sz="3600"/>
            </a:br>
            <a:r>
              <a:rPr lang="fr-CA" sz="3600"/>
              <a:t>avec des données groupées</a:t>
            </a:r>
            <a:endParaRPr lang="fr-FR" sz="3600"/>
          </a:p>
        </p:txBody>
      </p:sp>
      <p:sp>
        <p:nvSpPr>
          <p:cNvPr id="11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2530C26D-1029-4423-B237-9D9A64913D8C}" type="slidenum">
              <a:rPr lang="fr-FR"/>
              <a:pPr/>
              <a:t>10</a:t>
            </a:fld>
            <a:endParaRPr lang="fr-FR"/>
          </a:p>
        </p:txBody>
      </p:sp>
      <p:graphicFrame>
        <p:nvGraphicFramePr>
          <p:cNvPr id="747523" name="Object 3"/>
          <p:cNvGraphicFramePr>
            <a:graphicFrameLocks noGrp="1" noChangeAspect="1"/>
          </p:cNvGraphicFramePr>
          <p:nvPr>
            <p:ph sz="quarter" idx="1"/>
          </p:nvPr>
        </p:nvGraphicFramePr>
        <p:xfrm>
          <a:off x="4686300" y="3133725"/>
          <a:ext cx="1198563" cy="1009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795" name="Equation" r:id="rId4" imgW="723600" imgH="609480" progId="Equation.3">
                  <p:embed/>
                </p:oleObj>
              </mc:Choice>
              <mc:Fallback>
                <p:oleObj name="Equation" r:id="rId4" imgW="723600" imgH="6094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6300" y="3133725"/>
                        <a:ext cx="1198563" cy="10096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47526" name="Text Box 6"/>
          <p:cNvSpPr txBox="1">
            <a:spLocks noChangeArrowheads="1"/>
          </p:cNvSpPr>
          <p:nvPr/>
        </p:nvSpPr>
        <p:spPr bwMode="auto">
          <a:xfrm>
            <a:off x="5076825" y="2276475"/>
            <a:ext cx="3311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CA" sz="1800"/>
          </a:p>
        </p:txBody>
      </p:sp>
      <p:sp>
        <p:nvSpPr>
          <p:cNvPr id="747527" name="Rectangle 7"/>
          <p:cNvSpPr>
            <a:spLocks noChangeArrowheads="1"/>
          </p:cNvSpPr>
          <p:nvPr/>
        </p:nvSpPr>
        <p:spPr bwMode="auto">
          <a:xfrm>
            <a:off x="4462463" y="1846263"/>
            <a:ext cx="424815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74638" indent="-274638">
              <a:spcBef>
                <a:spcPct val="20000"/>
              </a:spcBef>
              <a:buClr>
                <a:schemeClr val="tx1"/>
              </a:buClr>
              <a:buFontTx/>
              <a:buChar char="•"/>
            </a:pPr>
            <a:r>
              <a:rPr lang="fr-CA" sz="2000"/>
              <a:t>La moyenne peut se calculer à l’aide des fréquences absolues ou des fréquences relatives</a:t>
            </a:r>
            <a:endParaRPr lang="fr-FR" sz="2000"/>
          </a:p>
        </p:txBody>
      </p:sp>
      <p:graphicFrame>
        <p:nvGraphicFramePr>
          <p:cNvPr id="747530" name="Object 10"/>
          <p:cNvGraphicFramePr>
            <a:graphicFrameLocks noChangeAspect="1"/>
          </p:cNvGraphicFramePr>
          <p:nvPr/>
        </p:nvGraphicFramePr>
        <p:xfrm>
          <a:off x="6838950" y="3465513"/>
          <a:ext cx="1233488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796" name="Equation" r:id="rId6" imgW="736560" imgH="431640" progId="Equation.3">
                  <p:embed/>
                </p:oleObj>
              </mc:Choice>
              <mc:Fallback>
                <p:oleObj name="Equation" r:id="rId6" imgW="736560" imgH="431640" progId="Equation.3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8950" y="3465513"/>
                        <a:ext cx="1233488" cy="72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47618" name="Text Box 98"/>
          <p:cNvSpPr txBox="1">
            <a:spLocks noChangeArrowheads="1"/>
          </p:cNvSpPr>
          <p:nvPr/>
        </p:nvSpPr>
        <p:spPr bwMode="auto">
          <a:xfrm>
            <a:off x="342900" y="5915025"/>
            <a:ext cx="8048625" cy="3667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r>
              <a:rPr lang="fr-FR" sz="1800" i="1"/>
              <a:t>Source: Exemple 1.1 a du fichier Excel, CHAPITRE 1_ANALYSE DESCRIPTIVE.xls</a:t>
            </a:r>
          </a:p>
        </p:txBody>
      </p:sp>
      <p:graphicFrame>
        <p:nvGraphicFramePr>
          <p:cNvPr id="747619" name="Object 99"/>
          <p:cNvGraphicFramePr>
            <a:graphicFrameLocks noChangeAspect="1"/>
          </p:cNvGraphicFramePr>
          <p:nvPr/>
        </p:nvGraphicFramePr>
        <p:xfrm>
          <a:off x="4686300" y="4557713"/>
          <a:ext cx="4114800" cy="587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797" name="Equation" r:id="rId8" imgW="2603160" imgH="393480" progId="Equation.3">
                  <p:embed/>
                </p:oleObj>
              </mc:Choice>
              <mc:Fallback>
                <p:oleObj name="Equation" r:id="rId8" imgW="2603160" imgH="393480" progId="Equation.3">
                  <p:embed/>
                  <p:pic>
                    <p:nvPicPr>
                      <p:cNvPr id="0" name="Picture 9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6300" y="4557713"/>
                        <a:ext cx="4114800" cy="5873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7621" name="Object 101"/>
          <p:cNvGraphicFramePr>
            <a:graphicFrameLocks noChangeAspect="1"/>
          </p:cNvGraphicFramePr>
          <p:nvPr/>
        </p:nvGraphicFramePr>
        <p:xfrm>
          <a:off x="3106738" y="5462588"/>
          <a:ext cx="5661025" cy="320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798" name="Equation" r:id="rId10" imgW="3581280" imgH="215640" progId="Equation.3">
                  <p:embed/>
                </p:oleObj>
              </mc:Choice>
              <mc:Fallback>
                <p:oleObj name="Equation" r:id="rId10" imgW="3581280" imgH="215640" progId="Equation.3">
                  <p:embed/>
                  <p:pic>
                    <p:nvPicPr>
                      <p:cNvPr id="0" name="Picture 10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06738" y="5462588"/>
                        <a:ext cx="5661025" cy="320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47624" name="Picture 104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50875" y="1976438"/>
            <a:ext cx="3605213" cy="34067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18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sz="3600"/>
              <a:t>Exemple 4: calcul de la moyenne</a:t>
            </a:r>
            <a:br>
              <a:rPr lang="fr-CA" sz="3600"/>
            </a:br>
            <a:r>
              <a:rPr lang="fr-CA" sz="3600"/>
              <a:t>avec des données groupées - Excel</a:t>
            </a:r>
            <a:endParaRPr lang="fr-FR" sz="3600"/>
          </a:p>
        </p:txBody>
      </p:sp>
      <p:sp>
        <p:nvSpPr>
          <p:cNvPr id="6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F81F6D05-87D3-4332-97CE-DA8AECA50F0D}" type="slidenum">
              <a:rPr lang="fr-FR"/>
              <a:pPr/>
              <a:t>11</a:t>
            </a:fld>
            <a:endParaRPr lang="fr-FR"/>
          </a:p>
        </p:txBody>
      </p:sp>
      <p:sp>
        <p:nvSpPr>
          <p:cNvPr id="761860" name="Text Box 4"/>
          <p:cNvSpPr txBox="1">
            <a:spLocks noChangeArrowheads="1"/>
          </p:cNvSpPr>
          <p:nvPr/>
        </p:nvSpPr>
        <p:spPr bwMode="auto">
          <a:xfrm>
            <a:off x="5076825" y="2276475"/>
            <a:ext cx="3311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CA" sz="1800"/>
          </a:p>
        </p:txBody>
      </p:sp>
      <p:sp>
        <p:nvSpPr>
          <p:cNvPr id="761864" name="Text Box 8"/>
          <p:cNvSpPr txBox="1">
            <a:spLocks noChangeArrowheads="1"/>
          </p:cNvSpPr>
          <p:nvPr/>
        </p:nvSpPr>
        <p:spPr bwMode="auto">
          <a:xfrm>
            <a:off x="839788" y="5791200"/>
            <a:ext cx="7958137" cy="3667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r>
              <a:rPr lang="fr-FR" sz="1800" i="1"/>
              <a:t>Source: Exemple 1.1 a du fichier Excel, CHAPITRE 1_ANALYSE DESCRIPTIVE.xls</a:t>
            </a:r>
          </a:p>
        </p:txBody>
      </p:sp>
      <p:pic>
        <p:nvPicPr>
          <p:cNvPr id="761872" name="Picture 1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22425" y="1870075"/>
            <a:ext cx="5872163" cy="38227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1618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244158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fr-FR" sz="3600"/>
              <a:t>Exemple 5: calcul de la moyenne</a:t>
            </a:r>
            <a:br>
              <a:rPr lang="fr-FR" sz="3600"/>
            </a:br>
            <a:r>
              <a:rPr lang="fr-FR" sz="3600"/>
              <a:t>avec des valeurs groupées en classes</a:t>
            </a:r>
          </a:p>
        </p:txBody>
      </p:sp>
      <p:sp>
        <p:nvSpPr>
          <p:cNvPr id="13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222504" y="6179820"/>
            <a:ext cx="457200" cy="457200"/>
          </a:xfrm>
        </p:spPr>
        <p:txBody>
          <a:bodyPr/>
          <a:lstStyle/>
          <a:p>
            <a:r>
              <a:rPr lang="fr-FR"/>
              <a:t>C2-</a:t>
            </a:r>
            <a:fld id="{4B38EB8A-4854-402C-A639-864B37BE8392}" type="slidenum">
              <a:rPr lang="fr-FR"/>
              <a:pPr/>
              <a:t>12</a:t>
            </a:fld>
            <a:endParaRPr lang="fr-FR"/>
          </a:p>
        </p:txBody>
      </p:sp>
      <p:graphicFrame>
        <p:nvGraphicFramePr>
          <p:cNvPr id="751627" name="Object 11"/>
          <p:cNvGraphicFramePr>
            <a:graphicFrameLocks noGrp="1" noChangeAspect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860529944"/>
              </p:ext>
            </p:extLst>
          </p:nvPr>
        </p:nvGraphicFramePr>
        <p:xfrm>
          <a:off x="2301004" y="4594816"/>
          <a:ext cx="7239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1810" name="Equation" r:id="rId5" imgW="723600" imgH="609480" progId="Equation.3">
                  <p:embed/>
                </p:oleObj>
              </mc:Choice>
              <mc:Fallback>
                <p:oleObj name="Equation" r:id="rId5" imgW="723600" imgH="609480" progId="Equation.3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01004" y="4594816"/>
                        <a:ext cx="7239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51634" name="AutoShape 18"/>
          <p:cNvSpPr>
            <a:spLocks noChangeArrowheads="1"/>
          </p:cNvSpPr>
          <p:nvPr/>
        </p:nvSpPr>
        <p:spPr bwMode="auto">
          <a:xfrm>
            <a:off x="3688093" y="5052695"/>
            <a:ext cx="320675" cy="225425"/>
          </a:xfrm>
          <a:prstGeom prst="roundRect">
            <a:avLst>
              <a:gd name="adj" fmla="val 12468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51636" name="AutoShape 20"/>
          <p:cNvSpPr>
            <a:spLocks noChangeArrowheads="1"/>
          </p:cNvSpPr>
          <p:nvPr/>
        </p:nvSpPr>
        <p:spPr bwMode="auto">
          <a:xfrm>
            <a:off x="4473575" y="5052695"/>
            <a:ext cx="720725" cy="225425"/>
          </a:xfrm>
          <a:prstGeom prst="roundRect">
            <a:avLst>
              <a:gd name="adj" fmla="val 12468"/>
            </a:avLst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51622" name="Rectangle 6"/>
          <p:cNvSpPr>
            <a:spLocks noChangeArrowheads="1"/>
          </p:cNvSpPr>
          <p:nvPr/>
        </p:nvSpPr>
        <p:spPr bwMode="auto">
          <a:xfrm>
            <a:off x="5257800" y="2090420"/>
            <a:ext cx="36988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74638" indent="-274638">
              <a:spcBef>
                <a:spcPct val="20000"/>
              </a:spcBef>
              <a:buClr>
                <a:schemeClr val="tx1"/>
              </a:buClr>
              <a:buFontTx/>
              <a:buChar char="•"/>
              <a:tabLst>
                <a:tab pos="274638" algn="l"/>
              </a:tabLst>
            </a:pPr>
            <a:r>
              <a:rPr lang="fr-CA" sz="2000"/>
              <a:t>La moyenne se calcule à l’aide des valeurs des points milieux des classes en utilisant les formules précédentes </a:t>
            </a:r>
            <a:endParaRPr lang="fr-FR" sz="2000"/>
          </a:p>
        </p:txBody>
      </p:sp>
      <p:graphicFrame>
        <p:nvGraphicFramePr>
          <p:cNvPr id="751628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85773383"/>
              </p:ext>
            </p:extLst>
          </p:nvPr>
        </p:nvGraphicFramePr>
        <p:xfrm>
          <a:off x="7119938" y="3735070"/>
          <a:ext cx="1212850" cy="711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1811" name="Equation" r:id="rId7" imgW="736560" imgH="431640" progId="Equation.3">
                  <p:embed/>
                </p:oleObj>
              </mc:Choice>
              <mc:Fallback>
                <p:oleObj name="Equation" r:id="rId7" imgW="736560" imgH="431640" progId="Equation.3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19938" y="3735070"/>
                        <a:ext cx="1212850" cy="711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51631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25241775"/>
              </p:ext>
            </p:extLst>
          </p:nvPr>
        </p:nvGraphicFramePr>
        <p:xfrm>
          <a:off x="900113" y="5775008"/>
          <a:ext cx="5326062" cy="615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1812" name="Equation" r:id="rId9" imgW="3213000" imgH="393480" progId="Equation.3">
                  <p:embed/>
                </p:oleObj>
              </mc:Choice>
              <mc:Fallback>
                <p:oleObj name="Equation" r:id="rId9" imgW="3213000" imgH="393480" progId="Equation.3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0113" y="5775008"/>
                        <a:ext cx="5326062" cy="6159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51635" name="Object 19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48257688"/>
              </p:ext>
            </p:extLst>
          </p:nvPr>
        </p:nvGraphicFramePr>
        <p:xfrm>
          <a:off x="5686425" y="4981258"/>
          <a:ext cx="2027238" cy="649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1813" name="Equation" r:id="rId11" imgW="1231560" imgH="393480" progId="Equation.3">
                  <p:embed/>
                </p:oleObj>
              </mc:Choice>
              <mc:Fallback>
                <p:oleObj name="Equation" r:id="rId11" imgW="1231560" imgH="393480" progId="Equation.3">
                  <p:embed/>
                  <p:pic>
                    <p:nvPicPr>
                      <p:cNvPr id="0" name="Picture 19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86425" y="4981258"/>
                        <a:ext cx="2027238" cy="6492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51637" name="Line 21"/>
          <p:cNvSpPr>
            <a:spLocks noChangeShapeType="1"/>
          </p:cNvSpPr>
          <p:nvPr/>
        </p:nvSpPr>
        <p:spPr bwMode="auto">
          <a:xfrm>
            <a:off x="4008768" y="5255895"/>
            <a:ext cx="2287257" cy="247650"/>
          </a:xfrm>
          <a:prstGeom prst="line">
            <a:avLst/>
          </a:prstGeom>
          <a:noFill/>
          <a:ln w="12700">
            <a:solidFill>
              <a:srgbClr val="CC6600"/>
            </a:solidFill>
            <a:prstDash val="dash"/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751638" name="Line 22"/>
          <p:cNvSpPr>
            <a:spLocks noChangeShapeType="1"/>
          </p:cNvSpPr>
          <p:nvPr/>
        </p:nvSpPr>
        <p:spPr bwMode="auto">
          <a:xfrm flipV="1">
            <a:off x="5200650" y="5151120"/>
            <a:ext cx="857250" cy="9525"/>
          </a:xfrm>
          <a:prstGeom prst="line">
            <a:avLst/>
          </a:prstGeom>
          <a:noFill/>
          <a:ln w="12700">
            <a:solidFill>
              <a:srgbClr val="CC6600"/>
            </a:solidFill>
            <a:prstDash val="dash"/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  <p:pic>
        <p:nvPicPr>
          <p:cNvPr id="15" name="Picture 40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57" y="1527579"/>
            <a:ext cx="5180402" cy="3319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01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sz="3600"/>
              <a:t>Remarques sur la moyenne arithmétique</a:t>
            </a:r>
            <a:endParaRPr lang="fr-FR" sz="3600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17921EA9-5BDB-46EB-8ACF-3212E4476BD7}" type="slidenum">
              <a:rPr lang="fr-FR"/>
              <a:pPr/>
              <a:t>13</a:t>
            </a:fld>
            <a:endParaRPr lang="fr-FR"/>
          </a:p>
        </p:txBody>
      </p:sp>
      <p:sp>
        <p:nvSpPr>
          <p:cNvPr id="730116" name="Rectangle 4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marL="361950" indent="-361950"/>
            <a:r>
              <a:rPr lang="fr-FR" dirty="0"/>
              <a:t>La moyenne arithmétique tient compte des valeurs de  toutes les observations de la série</a:t>
            </a:r>
          </a:p>
          <a:p>
            <a:pPr marL="361950" indent="-361950"/>
            <a:r>
              <a:rPr lang="fr-FR" dirty="0"/>
              <a:t>Elle est donc </a:t>
            </a:r>
            <a:r>
              <a:rPr lang="fr-FR" dirty="0">
                <a:solidFill>
                  <a:srgbClr val="FF0000"/>
                </a:solidFill>
              </a:rPr>
              <a:t>affectée par les valeurs aberrantes </a:t>
            </a:r>
            <a:r>
              <a:rPr lang="fr-FR" dirty="0"/>
              <a:t>de la série</a:t>
            </a:r>
          </a:p>
          <a:p>
            <a:pPr marL="361950" indent="-361950"/>
            <a:r>
              <a:rPr lang="fr-FR" dirty="0"/>
              <a:t>La moyenne se calcule pour toutes variables quantitatives mais pas pour les variables qualitatives, par exemple la couleur des yeux, ni pour les données groupées avec classes ouvertes</a:t>
            </a:r>
          </a:p>
          <a:p>
            <a:pPr marL="361950" indent="-361950"/>
            <a:r>
              <a:rPr lang="fr-FR" dirty="0"/>
              <a:t>Elle est unique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2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La médiane</a:t>
            </a: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E10F22A3-6649-4B6C-B75B-16B3D3EAE3D5}" type="slidenum">
              <a:rPr lang="fr-FR"/>
              <a:pPr/>
              <a:t>14</a:t>
            </a:fld>
            <a:endParaRPr lang="fr-FR"/>
          </a:p>
        </p:txBody>
      </p:sp>
      <p:sp>
        <p:nvSpPr>
          <p:cNvPr id="732164" name="Rectangle 4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fr-FR"/>
              <a:t>La médiane correspond à la valeur de la série d’observations pour laquelle 50% des données lui sont plus petites ou égales et 50% des données lui sont plus grandes ou égales</a:t>
            </a:r>
          </a:p>
          <a:p>
            <a:r>
              <a:rPr lang="fr-FR"/>
              <a:t>C’est une mesure qui divise la série d’observations en deux parties égales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3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Calcul de la médiane </a:t>
            </a: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024FF149-3B7E-4A63-BB17-DDDD297AC997}" type="slidenum">
              <a:rPr lang="fr-FR"/>
              <a:pPr/>
              <a:t>15</a:t>
            </a:fld>
            <a:endParaRPr lang="fr-FR"/>
          </a:p>
        </p:txBody>
      </p:sp>
      <p:sp>
        <p:nvSpPr>
          <p:cNvPr id="733188" name="Rectangle 4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fr-FR"/>
              <a:t>Pour trouver la médiane, il faut trier les observations par ordre croissant, puis identifier l’observation ou les observations au centre de la série </a:t>
            </a:r>
          </a:p>
          <a:p>
            <a:r>
              <a:rPr lang="fr-FR"/>
              <a:t>S’il y a un nombre impair d’observations, la médiane est la valeur de la (n+1)/2</a:t>
            </a:r>
            <a:r>
              <a:rPr lang="fr-FR" baseline="30000"/>
              <a:t>ième</a:t>
            </a:r>
            <a:r>
              <a:rPr lang="fr-FR"/>
              <a:t> observation</a:t>
            </a:r>
          </a:p>
          <a:p>
            <a:r>
              <a:rPr lang="fr-FR"/>
              <a:t>S’il y a un nombre pair d’observations, la médiane est la moyenne de la n/2</a:t>
            </a:r>
            <a:r>
              <a:rPr lang="fr-FR" baseline="30000"/>
              <a:t>ième</a:t>
            </a:r>
            <a:r>
              <a:rPr lang="fr-FR"/>
              <a:t> observation et de la n/2+1</a:t>
            </a:r>
            <a:r>
              <a:rPr lang="fr-FR" baseline="30000"/>
              <a:t>ième</a:t>
            </a:r>
            <a:r>
              <a:rPr lang="fr-FR"/>
              <a:t> observation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66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3600"/>
              <a:t>Exemple 6: calcul de la médiane </a:t>
            </a:r>
            <a:br>
              <a:rPr lang="fr-FR" sz="3600"/>
            </a:br>
            <a:r>
              <a:rPr lang="fr-FR" sz="3600"/>
              <a:t>avec des valeurs individuelles</a:t>
            </a:r>
          </a:p>
        </p:txBody>
      </p:sp>
      <p:sp>
        <p:nvSpPr>
          <p:cNvPr id="8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A7D39019-B042-4789-9C85-2CECBAAEB44C}" type="slidenum">
              <a:rPr lang="fr-FR"/>
              <a:pPr/>
              <a:t>16</a:t>
            </a:fld>
            <a:endParaRPr lang="fr-FR"/>
          </a:p>
        </p:txBody>
      </p:sp>
      <p:sp>
        <p:nvSpPr>
          <p:cNvPr id="79667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fr-FR"/>
              <a:t>Nombre impair d’observations</a:t>
            </a:r>
          </a:p>
          <a:p>
            <a:pPr>
              <a:buFontTx/>
              <a:buNone/>
            </a:pPr>
            <a:r>
              <a:rPr lang="fr-FR"/>
              <a:t>		17     18     19     21     22     23     24</a:t>
            </a:r>
          </a:p>
          <a:p>
            <a:endParaRPr lang="fr-FR"/>
          </a:p>
          <a:p>
            <a:endParaRPr lang="fr-FR"/>
          </a:p>
          <a:p>
            <a:r>
              <a:rPr lang="fr-FR"/>
              <a:t>Nombre pair d’observations</a:t>
            </a:r>
          </a:p>
          <a:p>
            <a:pPr>
              <a:buFontTx/>
              <a:buNone/>
            </a:pPr>
            <a:r>
              <a:rPr lang="fr-FR"/>
              <a:t>		17   17   18   19   21   22   23   24   24   26</a:t>
            </a:r>
          </a:p>
          <a:p>
            <a:endParaRPr lang="fr-FR"/>
          </a:p>
          <a:p>
            <a:endParaRPr lang="fr-FR"/>
          </a:p>
        </p:txBody>
      </p:sp>
      <p:sp>
        <p:nvSpPr>
          <p:cNvPr id="796676" name="AutoShape 4"/>
          <p:cNvSpPr>
            <a:spLocks noChangeArrowheads="1"/>
          </p:cNvSpPr>
          <p:nvPr/>
        </p:nvSpPr>
        <p:spPr bwMode="auto">
          <a:xfrm rot="16200000">
            <a:off x="3921125" y="4445000"/>
            <a:ext cx="1016000" cy="1397000"/>
          </a:xfrm>
          <a:prstGeom prst="rightArrow">
            <a:avLst>
              <a:gd name="adj1" fmla="val 50000"/>
              <a:gd name="adj2" fmla="val 50032"/>
            </a:avLst>
          </a:prstGeom>
          <a:solidFill>
            <a:srgbClr val="CCFF99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96677" name="AutoShape 5"/>
          <p:cNvSpPr>
            <a:spLocks noChangeArrowheads="1"/>
          </p:cNvSpPr>
          <p:nvPr/>
        </p:nvSpPr>
        <p:spPr bwMode="auto">
          <a:xfrm rot="16200000">
            <a:off x="3616325" y="2613025"/>
            <a:ext cx="863600" cy="844550"/>
          </a:xfrm>
          <a:prstGeom prst="rightArrow">
            <a:avLst>
              <a:gd name="adj1" fmla="val 50000"/>
              <a:gd name="adj2" fmla="val 51161"/>
            </a:avLst>
          </a:prstGeom>
          <a:solidFill>
            <a:srgbClr val="CCFF99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graphicFrame>
        <p:nvGraphicFramePr>
          <p:cNvPr id="796678" name="Object 6">
            <a:hlinkClick r:id="" action="ppaction://ole?verb=0"/>
          </p:cNvPr>
          <p:cNvGraphicFramePr>
            <a:graphicFrameLocks/>
          </p:cNvGraphicFramePr>
          <p:nvPr/>
        </p:nvGraphicFramePr>
        <p:xfrm>
          <a:off x="1976438" y="5014913"/>
          <a:ext cx="2760662" cy="858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6769" name="Equation" r:id="rId5" imgW="1257120" imgH="393480" progId="Equation.3">
                  <p:embed/>
                </p:oleObj>
              </mc:Choice>
              <mc:Fallback>
                <p:oleObj name="Equation" r:id="rId5" imgW="1257120" imgH="393480" progId="Equation.3">
                  <p:embed/>
                  <p:pic>
                    <p:nvPicPr>
                      <p:cNvPr id="0" name="Picture 6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76438" y="5014913"/>
                        <a:ext cx="2760662" cy="8588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96679" name="Object 7">
            <a:hlinkClick r:id="" action="ppaction://ole?verb=0"/>
          </p:cNvPr>
          <p:cNvGraphicFramePr>
            <a:graphicFrameLocks/>
          </p:cNvGraphicFramePr>
          <p:nvPr/>
        </p:nvGraphicFramePr>
        <p:xfrm>
          <a:off x="3021013" y="3060700"/>
          <a:ext cx="1225550" cy="503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6770" name="Equation" r:id="rId7" imgW="558720" imgH="228600" progId="Equation.3">
                  <p:embed/>
                </p:oleObj>
              </mc:Choice>
              <mc:Fallback>
                <p:oleObj name="Equation" r:id="rId7" imgW="558720" imgH="228600" progId="Equation.3">
                  <p:embed/>
                  <p:pic>
                    <p:nvPicPr>
                      <p:cNvPr id="0" name="Picture 7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21013" y="3060700"/>
                        <a:ext cx="1225550" cy="503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95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3600"/>
              <a:t>Exemple 7: calcul de la médiane</a:t>
            </a:r>
            <a:br>
              <a:rPr lang="fr-FR" sz="3600"/>
            </a:br>
            <a:r>
              <a:rPr lang="fr-FR" sz="3600"/>
              <a:t>avec des valeurs groupées</a:t>
            </a:r>
          </a:p>
        </p:txBody>
      </p:sp>
      <p:pic>
        <p:nvPicPr>
          <p:cNvPr id="749577" name="Picture 9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550910" y="1770679"/>
            <a:ext cx="3885333" cy="3918256"/>
          </a:xfrm>
          <a:noFill/>
          <a:ln/>
        </p:spPr>
      </p:pic>
      <p:sp>
        <p:nvSpPr>
          <p:cNvPr id="6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A1ED1FB0-F3E5-4925-B405-7ADF363E8A36}" type="slidenum">
              <a:rPr lang="fr-FR"/>
              <a:pPr/>
              <a:t>17</a:t>
            </a:fld>
            <a:endParaRPr lang="fr-FR"/>
          </a:p>
        </p:txBody>
      </p:sp>
      <p:sp>
        <p:nvSpPr>
          <p:cNvPr id="749573" name="Rectangle 5"/>
          <p:cNvSpPr>
            <a:spLocks noChangeArrowheads="1"/>
          </p:cNvSpPr>
          <p:nvPr/>
        </p:nvSpPr>
        <p:spPr bwMode="auto">
          <a:xfrm>
            <a:off x="4633913" y="2540000"/>
            <a:ext cx="4103687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74638" indent="-274638">
              <a:spcBef>
                <a:spcPct val="20000"/>
              </a:spcBef>
              <a:buClr>
                <a:schemeClr val="tx1"/>
              </a:buClr>
              <a:buFontTx/>
              <a:buChar char="•"/>
            </a:pPr>
            <a:r>
              <a:rPr lang="fr-CA" sz="2000"/>
              <a:t>La médiane divise la série en deux parties égales</a:t>
            </a:r>
          </a:p>
          <a:p>
            <a:pPr marL="274638" indent="-274638">
              <a:spcBef>
                <a:spcPct val="20000"/>
              </a:spcBef>
              <a:buClr>
                <a:schemeClr val="tx1"/>
              </a:buClr>
              <a:buFontTx/>
              <a:buChar char="•"/>
            </a:pPr>
            <a:r>
              <a:rPr lang="fr-CA" sz="2000"/>
              <a:t>Nombre impair de données</a:t>
            </a:r>
          </a:p>
          <a:p>
            <a:pPr marL="274638" indent="-274638">
              <a:spcBef>
                <a:spcPct val="20000"/>
              </a:spcBef>
              <a:buClr>
                <a:schemeClr val="tx1"/>
              </a:buClr>
              <a:buFontTx/>
              <a:buChar char="•"/>
            </a:pPr>
            <a:r>
              <a:rPr lang="fr-CA" sz="2000"/>
              <a:t>La médiane correspond à la (85+1)/2</a:t>
            </a:r>
            <a:r>
              <a:rPr lang="fr-CA" sz="2000" baseline="30000"/>
              <a:t>ième</a:t>
            </a:r>
            <a:r>
              <a:rPr lang="fr-CA" sz="2000"/>
              <a:t> observation (43</a:t>
            </a:r>
            <a:r>
              <a:rPr lang="fr-CA" sz="2000" baseline="30000"/>
              <a:t>ième</a:t>
            </a:r>
            <a:r>
              <a:rPr lang="fr-CA" sz="2000"/>
              <a:t> observation) par ordre croissant</a:t>
            </a:r>
          </a:p>
          <a:p>
            <a:pPr marL="274638" indent="-274638">
              <a:buClr>
                <a:schemeClr val="tx1"/>
              </a:buClr>
              <a:buFontTx/>
              <a:buChar char="•"/>
            </a:pPr>
            <a:r>
              <a:rPr lang="fr-CA" sz="2000"/>
              <a:t>M</a:t>
            </a:r>
            <a:r>
              <a:rPr lang="fr-CA" sz="2000" baseline="-25000"/>
              <a:t>e</a:t>
            </a:r>
            <a:r>
              <a:rPr lang="fr-CA" sz="2000"/>
              <a:t> = 14 années</a:t>
            </a:r>
          </a:p>
        </p:txBody>
      </p:sp>
      <p:sp>
        <p:nvSpPr>
          <p:cNvPr id="749578" name="Line 10"/>
          <p:cNvSpPr>
            <a:spLocks noChangeShapeType="1"/>
          </p:cNvSpPr>
          <p:nvPr/>
        </p:nvSpPr>
        <p:spPr bwMode="auto">
          <a:xfrm flipH="1">
            <a:off x="4020834" y="3902179"/>
            <a:ext cx="895350" cy="123825"/>
          </a:xfrm>
          <a:prstGeom prst="line">
            <a:avLst/>
          </a:prstGeom>
          <a:noFill/>
          <a:ln w="19050">
            <a:solidFill>
              <a:srgbClr val="CC6600"/>
            </a:solidFill>
            <a:prstDash val="dash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31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3600"/>
              <a:t>Exemple 8: calcul de la médiane</a:t>
            </a:r>
            <a:br>
              <a:rPr lang="fr-FR" sz="3600"/>
            </a:br>
            <a:r>
              <a:rPr lang="fr-FR" sz="3600"/>
              <a:t>avec des valeurs groupées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2EF452DF-42BF-49CF-89BE-688A1A35A44B}" type="slidenum">
              <a:rPr lang="fr-FR"/>
              <a:pPr/>
              <a:t>18</a:t>
            </a:fld>
            <a:endParaRPr lang="fr-FR"/>
          </a:p>
        </p:txBody>
      </p:sp>
      <p:sp>
        <p:nvSpPr>
          <p:cNvPr id="773125" name="Rectangle 5"/>
          <p:cNvSpPr>
            <a:spLocks noChangeArrowheads="1"/>
          </p:cNvSpPr>
          <p:nvPr/>
        </p:nvSpPr>
        <p:spPr bwMode="auto">
          <a:xfrm>
            <a:off x="4581525" y="1866900"/>
            <a:ext cx="4103688" cy="338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74638" indent="-274638">
              <a:spcBef>
                <a:spcPct val="20000"/>
              </a:spcBef>
              <a:buClr>
                <a:schemeClr val="tx1"/>
              </a:buClr>
              <a:buFontTx/>
              <a:buChar char="•"/>
            </a:pPr>
            <a:r>
              <a:rPr lang="fr-FR" sz="2000" dirty="0"/>
              <a:t>La médiane divise la série en deux parties égales</a:t>
            </a:r>
          </a:p>
          <a:p>
            <a:pPr marL="274638" indent="-274638">
              <a:spcBef>
                <a:spcPct val="20000"/>
              </a:spcBef>
              <a:buClr>
                <a:schemeClr val="tx1"/>
              </a:buClr>
              <a:buFontTx/>
              <a:buChar char="•"/>
            </a:pPr>
            <a:r>
              <a:rPr lang="fr-FR" sz="2000" dirty="0"/>
              <a:t>Nombre pair de données</a:t>
            </a:r>
          </a:p>
          <a:p>
            <a:pPr marL="274638" indent="-274638">
              <a:spcBef>
                <a:spcPct val="20000"/>
              </a:spcBef>
              <a:buClr>
                <a:schemeClr val="tx1"/>
              </a:buClr>
              <a:buFontTx/>
              <a:buChar char="•"/>
            </a:pPr>
            <a:r>
              <a:rPr lang="fr-FR" sz="2000" dirty="0"/>
              <a:t>La médiane correspond à la moyenne de (110/2) </a:t>
            </a:r>
            <a:r>
              <a:rPr lang="fr-FR" sz="2000" baseline="30000" dirty="0" err="1"/>
              <a:t>ième</a:t>
            </a:r>
            <a:r>
              <a:rPr lang="fr-FR" sz="2000" dirty="0"/>
              <a:t> observation et de la (110/2+1) </a:t>
            </a:r>
            <a:r>
              <a:rPr lang="fr-FR" sz="2000" baseline="30000" dirty="0" err="1"/>
              <a:t>ième</a:t>
            </a:r>
            <a:r>
              <a:rPr lang="fr-FR" sz="2000" dirty="0"/>
              <a:t> observation par ordre croissant</a:t>
            </a:r>
          </a:p>
          <a:p>
            <a:pPr marL="274638" indent="-274638">
              <a:spcBef>
                <a:spcPct val="20000"/>
              </a:spcBef>
              <a:buClr>
                <a:schemeClr val="tx1"/>
              </a:buClr>
              <a:buFontTx/>
              <a:buChar char="•"/>
            </a:pPr>
            <a:r>
              <a:rPr lang="fr-FR" sz="2000" dirty="0"/>
              <a:t>Moyenne de la 55</a:t>
            </a:r>
            <a:r>
              <a:rPr lang="fr-FR" sz="2000" baseline="30000" dirty="0"/>
              <a:t>ième</a:t>
            </a:r>
            <a:r>
              <a:rPr lang="fr-FR" sz="2000" dirty="0"/>
              <a:t> et de la 56</a:t>
            </a:r>
            <a:r>
              <a:rPr lang="fr-FR" sz="2000" baseline="30000" dirty="0"/>
              <a:t>ième</a:t>
            </a:r>
            <a:r>
              <a:rPr lang="fr-FR" sz="2000" dirty="0"/>
              <a:t> observations = (18+18)/2 = 18</a:t>
            </a:r>
          </a:p>
          <a:p>
            <a:pPr marL="274638" indent="-274638">
              <a:spcBef>
                <a:spcPct val="20000"/>
              </a:spcBef>
              <a:buClr>
                <a:schemeClr val="tx1"/>
              </a:buClr>
              <a:buFontTx/>
              <a:buChar char="•"/>
            </a:pPr>
            <a:r>
              <a:rPr lang="fr-FR" sz="2000" dirty="0"/>
              <a:t>M</a:t>
            </a:r>
            <a:r>
              <a:rPr lang="fr-FR" sz="2000" baseline="-25000" dirty="0"/>
              <a:t>e</a:t>
            </a:r>
            <a:r>
              <a:rPr lang="fr-FR" sz="2000" dirty="0"/>
              <a:t> = 18 années</a:t>
            </a:r>
          </a:p>
        </p:txBody>
      </p:sp>
      <p:pic>
        <p:nvPicPr>
          <p:cNvPr id="773126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8950" y="1803400"/>
            <a:ext cx="3556000" cy="385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73127" name="Line 7"/>
          <p:cNvSpPr>
            <a:spLocks noChangeShapeType="1"/>
          </p:cNvSpPr>
          <p:nvPr/>
        </p:nvSpPr>
        <p:spPr bwMode="auto">
          <a:xfrm flipH="1">
            <a:off x="3693772" y="3631607"/>
            <a:ext cx="1238250" cy="419100"/>
          </a:xfrm>
          <a:prstGeom prst="line">
            <a:avLst/>
          </a:prstGeom>
          <a:noFill/>
          <a:ln w="19050">
            <a:solidFill>
              <a:srgbClr val="CC6600"/>
            </a:solidFill>
            <a:prstDash val="dash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41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3600"/>
              <a:t>Calcul de la médiane </a:t>
            </a:r>
            <a:br>
              <a:rPr lang="fr-FR" sz="3600"/>
            </a:br>
            <a:r>
              <a:rPr lang="fr-FR" sz="3600"/>
              <a:t>avec des valeurs groupées en classes</a:t>
            </a:r>
          </a:p>
        </p:txBody>
      </p:sp>
      <p:sp>
        <p:nvSpPr>
          <p:cNvPr id="7741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71500" y="3962400"/>
            <a:ext cx="8353425" cy="2449513"/>
          </a:xfrm>
        </p:spPr>
        <p:txBody>
          <a:bodyPr/>
          <a:lstStyle/>
          <a:p>
            <a:pPr>
              <a:buFontTx/>
              <a:buNone/>
            </a:pPr>
            <a:r>
              <a:rPr lang="fr-FR" sz="2000" i="1"/>
              <a:t>	B</a:t>
            </a:r>
            <a:r>
              <a:rPr lang="fr-FR" sz="2000" i="1" baseline="-25000"/>
              <a:t>I </a:t>
            </a:r>
            <a:r>
              <a:rPr lang="fr-FR" sz="2000"/>
              <a:t>: borne inférieure de la classe médiane*</a:t>
            </a:r>
          </a:p>
          <a:p>
            <a:pPr>
              <a:buFontTx/>
              <a:buNone/>
            </a:pPr>
            <a:r>
              <a:rPr lang="fr-FR" sz="2000" i="1"/>
              <a:t>	F</a:t>
            </a:r>
            <a:r>
              <a:rPr lang="fr-FR" sz="2000"/>
              <a:t>  : somme des fréquences absolues des classes précédant la classe médiane</a:t>
            </a:r>
          </a:p>
          <a:p>
            <a:pPr>
              <a:buFontTx/>
              <a:buNone/>
            </a:pPr>
            <a:r>
              <a:rPr lang="fr-FR" sz="2000" i="1"/>
              <a:t>	f</a:t>
            </a:r>
            <a:r>
              <a:rPr lang="fr-FR" sz="2000" i="1" baseline="-25000"/>
              <a:t>M</a:t>
            </a:r>
            <a:r>
              <a:rPr lang="fr-FR" sz="2000" i="1" baseline="-50000"/>
              <a:t>e</a:t>
            </a:r>
            <a:r>
              <a:rPr lang="fr-FR" sz="2000"/>
              <a:t>: fréquence de la classe médiane</a:t>
            </a:r>
          </a:p>
          <a:p>
            <a:pPr>
              <a:buFontTx/>
              <a:buNone/>
            </a:pPr>
            <a:r>
              <a:rPr lang="fr-FR" sz="2000" i="1"/>
              <a:t>	a  </a:t>
            </a:r>
            <a:r>
              <a:rPr lang="fr-FR" sz="2000"/>
              <a:t>: amplitude de la classe médiane</a:t>
            </a:r>
          </a:p>
          <a:p>
            <a:pPr>
              <a:buFontTx/>
              <a:buNone/>
            </a:pPr>
            <a:r>
              <a:rPr lang="fr-FR" sz="2000" i="1"/>
              <a:t>	n  </a:t>
            </a:r>
            <a:r>
              <a:rPr lang="fr-FR" sz="2000"/>
              <a:t>: nombre d’observations de la série</a:t>
            </a:r>
          </a:p>
          <a:p>
            <a:pPr>
              <a:buFontTx/>
              <a:buNone/>
            </a:pPr>
            <a:r>
              <a:rPr lang="fr-FR" sz="2000"/>
              <a:t>	 *   la classe médiane est celle contenant la n/2</a:t>
            </a:r>
            <a:r>
              <a:rPr lang="fr-FR" sz="2000" baseline="30000"/>
              <a:t>ième</a:t>
            </a:r>
            <a:r>
              <a:rPr lang="fr-FR" sz="2000"/>
              <a:t> observation</a:t>
            </a:r>
          </a:p>
        </p:txBody>
      </p:sp>
      <p:graphicFrame>
        <p:nvGraphicFramePr>
          <p:cNvPr id="774148" name="Object 4">
            <a:hlinkClick r:id="" action="ppaction://ole?verb=0"/>
          </p:cNvPr>
          <p:cNvGraphicFramePr>
            <a:graphicFrameLocks noGrp="1"/>
          </p:cNvGraphicFramePr>
          <p:nvPr>
            <p:ph sz="half" idx="2"/>
          </p:nvPr>
        </p:nvGraphicFramePr>
        <p:xfrm>
          <a:off x="3316288" y="2516188"/>
          <a:ext cx="2500312" cy="1311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4196" name="Equation" r:id="rId5" imgW="1282680" imgH="672840" progId="Equation.3">
                  <p:embed/>
                </p:oleObj>
              </mc:Choice>
              <mc:Fallback>
                <p:oleObj name="Equation" r:id="rId5" imgW="1282680" imgH="672840" progId="Equation.3">
                  <p:embed/>
                  <p:pic>
                    <p:nvPicPr>
                      <p:cNvPr id="0" name="Picture 4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16288" y="2516188"/>
                        <a:ext cx="2500312" cy="1311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6F88D236-B4B0-4E82-8F2D-C70B472281C5}" type="slidenum">
              <a:rPr lang="fr-FR"/>
              <a:pPr/>
              <a:t>19</a:t>
            </a:fld>
            <a:endParaRPr lang="fr-FR"/>
          </a:p>
        </p:txBody>
      </p:sp>
      <p:sp>
        <p:nvSpPr>
          <p:cNvPr id="774150" name="Rectangle 6"/>
          <p:cNvSpPr>
            <a:spLocks noChangeArrowheads="1"/>
          </p:cNvSpPr>
          <p:nvPr/>
        </p:nvSpPr>
        <p:spPr bwMode="auto">
          <a:xfrm>
            <a:off x="781050" y="1714500"/>
            <a:ext cx="7620000" cy="86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fr-FR" sz="2400"/>
              <a:t>La formule suivante doit être utilisée lorsque les données sont groupées en classes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61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3600"/>
              <a:t>Exemple 9: calcul de la médiane </a:t>
            </a:r>
            <a:br>
              <a:rPr lang="fr-FR" sz="3600"/>
            </a:br>
            <a:r>
              <a:rPr lang="fr-FR" sz="3600"/>
              <a:t>avec des valeurs groupées en classes</a:t>
            </a:r>
          </a:p>
        </p:txBody>
      </p:sp>
      <p:sp>
        <p:nvSpPr>
          <p:cNvPr id="2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0C740CC0-B790-427B-8342-6C5159961539}" type="slidenum">
              <a:rPr lang="fr-FR"/>
              <a:pPr/>
              <a:t>20</a:t>
            </a:fld>
            <a:endParaRPr lang="fr-FR"/>
          </a:p>
        </p:txBody>
      </p:sp>
      <p:sp>
        <p:nvSpPr>
          <p:cNvPr id="776197" name="Rectangle 5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76198" name="Rectangle 6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grpSp>
        <p:nvGrpSpPr>
          <p:cNvPr id="776224" name="Group 32"/>
          <p:cNvGrpSpPr>
            <a:grpSpLocks/>
          </p:cNvGrpSpPr>
          <p:nvPr/>
        </p:nvGrpSpPr>
        <p:grpSpPr bwMode="auto">
          <a:xfrm>
            <a:off x="6080125" y="2882900"/>
            <a:ext cx="2986088" cy="1308100"/>
            <a:chOff x="3818" y="1810"/>
            <a:chExt cx="1881" cy="824"/>
          </a:xfrm>
        </p:grpSpPr>
        <p:sp>
          <p:nvSpPr>
            <p:cNvPr id="776200" name="Oval 8"/>
            <p:cNvSpPr>
              <a:spLocks noChangeArrowheads="1"/>
            </p:cNvSpPr>
            <p:nvPr/>
          </p:nvSpPr>
          <p:spPr bwMode="auto">
            <a:xfrm>
              <a:off x="3818" y="2160"/>
              <a:ext cx="224" cy="224"/>
            </a:xfrm>
            <a:prstGeom prst="ellipse">
              <a:avLst/>
            </a:prstGeom>
            <a:noFill/>
            <a:ln w="25400">
              <a:solidFill>
                <a:srgbClr val="CC66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776201" name="Rectangle 9"/>
            <p:cNvSpPr>
              <a:spLocks noChangeArrowheads="1"/>
            </p:cNvSpPr>
            <p:nvPr/>
          </p:nvSpPr>
          <p:spPr bwMode="auto">
            <a:xfrm>
              <a:off x="4645" y="1810"/>
              <a:ext cx="1054" cy="82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lIns="90488" tIns="44450" rIns="90488" bIns="44450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fr-FR" sz="2000"/>
                <a:t>La 37</a:t>
              </a:r>
              <a:r>
                <a:rPr lang="en-US" sz="2000"/>
                <a:t>,</a:t>
              </a:r>
              <a:r>
                <a:rPr lang="fr-FR" sz="2000"/>
                <a:t>5</a:t>
              </a:r>
              <a:r>
                <a:rPr lang="fr-FR" sz="2000" baseline="30000"/>
                <a:t>ième</a:t>
              </a:r>
              <a:r>
                <a:rPr lang="fr-FR" sz="2000"/>
                <a:t>  observation  est dans cette classe</a:t>
              </a:r>
            </a:p>
          </p:txBody>
        </p:sp>
        <p:sp>
          <p:nvSpPr>
            <p:cNvPr id="776209" name="Line 17"/>
            <p:cNvSpPr>
              <a:spLocks noChangeShapeType="1"/>
            </p:cNvSpPr>
            <p:nvPr/>
          </p:nvSpPr>
          <p:spPr bwMode="auto">
            <a:xfrm flipH="1">
              <a:off x="4047" y="2245"/>
              <a:ext cx="585" cy="27"/>
            </a:xfrm>
            <a:prstGeom prst="line">
              <a:avLst/>
            </a:prstGeom>
            <a:noFill/>
            <a:ln w="28575">
              <a:solidFill>
                <a:srgbClr val="CC6600"/>
              </a:solidFill>
              <a:prstDash val="dash"/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776225" name="Group 33"/>
          <p:cNvGrpSpPr>
            <a:grpSpLocks/>
          </p:cNvGrpSpPr>
          <p:nvPr/>
        </p:nvGrpSpPr>
        <p:grpSpPr bwMode="auto">
          <a:xfrm>
            <a:off x="5019675" y="3629025"/>
            <a:ext cx="3494088" cy="985838"/>
            <a:chOff x="3144" y="2286"/>
            <a:chExt cx="2201" cy="621"/>
          </a:xfrm>
        </p:grpSpPr>
        <p:sp>
          <p:nvSpPr>
            <p:cNvPr id="776203" name="Rectangle 11"/>
            <p:cNvSpPr>
              <a:spLocks noChangeArrowheads="1"/>
            </p:cNvSpPr>
            <p:nvPr/>
          </p:nvSpPr>
          <p:spPr bwMode="auto">
            <a:xfrm>
              <a:off x="4579" y="2659"/>
              <a:ext cx="766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000" i="1"/>
                <a:t>f</a:t>
              </a:r>
              <a:r>
                <a:rPr lang="fr-FR" sz="2000" i="1" baseline="-25000"/>
                <a:t>M</a:t>
              </a:r>
              <a:r>
                <a:rPr lang="fr-FR" sz="2000" i="1" baseline="-50000"/>
                <a:t>e</a:t>
              </a:r>
              <a:r>
                <a:rPr lang="fr-FR" sz="2000" i="1"/>
                <a:t>=17</a:t>
              </a:r>
            </a:p>
          </p:txBody>
        </p:sp>
        <p:sp>
          <p:nvSpPr>
            <p:cNvPr id="776218" name="Line 26"/>
            <p:cNvSpPr>
              <a:spLocks noChangeShapeType="1"/>
            </p:cNvSpPr>
            <p:nvPr/>
          </p:nvSpPr>
          <p:spPr bwMode="auto">
            <a:xfrm>
              <a:off x="3144" y="2286"/>
              <a:ext cx="1560" cy="522"/>
            </a:xfrm>
            <a:prstGeom prst="line">
              <a:avLst/>
            </a:prstGeom>
            <a:noFill/>
            <a:ln w="28575">
              <a:solidFill>
                <a:srgbClr val="CC6600"/>
              </a:solidFill>
              <a:prstDash val="dash"/>
              <a:round/>
              <a:headEnd type="none" w="sm" len="sm"/>
              <a:tailEnd type="triangle" w="sm" len="sm"/>
            </a:ln>
            <a:effectLst/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776229" name="Group 37"/>
          <p:cNvGrpSpPr>
            <a:grpSpLocks/>
          </p:cNvGrpSpPr>
          <p:nvPr/>
        </p:nvGrpSpPr>
        <p:grpSpPr bwMode="auto">
          <a:xfrm>
            <a:off x="171450" y="2533650"/>
            <a:ext cx="2286000" cy="1047750"/>
            <a:chOff x="78" y="1596"/>
            <a:chExt cx="1440" cy="660"/>
          </a:xfrm>
        </p:grpSpPr>
        <p:sp>
          <p:nvSpPr>
            <p:cNvPr id="776213" name="Rectangle 21"/>
            <p:cNvSpPr>
              <a:spLocks noChangeArrowheads="1"/>
            </p:cNvSpPr>
            <p:nvPr/>
          </p:nvSpPr>
          <p:spPr bwMode="auto">
            <a:xfrm>
              <a:off x="78" y="1596"/>
              <a:ext cx="111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fr-FR" sz="2000"/>
                <a:t>Classe médiane</a:t>
              </a:r>
            </a:p>
          </p:txBody>
        </p:sp>
        <p:sp>
          <p:nvSpPr>
            <p:cNvPr id="776219" name="Line 27"/>
            <p:cNvSpPr>
              <a:spLocks noChangeShapeType="1"/>
            </p:cNvSpPr>
            <p:nvPr/>
          </p:nvSpPr>
          <p:spPr bwMode="auto">
            <a:xfrm>
              <a:off x="768" y="1824"/>
              <a:ext cx="750" cy="432"/>
            </a:xfrm>
            <a:prstGeom prst="line">
              <a:avLst/>
            </a:prstGeom>
            <a:noFill/>
            <a:ln w="28575">
              <a:solidFill>
                <a:srgbClr val="CC6600"/>
              </a:solidFill>
              <a:prstDash val="dash"/>
              <a:round/>
              <a:headEnd type="none" w="sm" len="sm"/>
              <a:tailEnd type="triangle" w="med" len="med"/>
            </a:ln>
            <a:effectLst/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776227" name="Group 35"/>
          <p:cNvGrpSpPr>
            <a:grpSpLocks/>
          </p:cNvGrpSpPr>
          <p:nvPr/>
        </p:nvGrpSpPr>
        <p:grpSpPr bwMode="auto">
          <a:xfrm>
            <a:off x="306388" y="3667125"/>
            <a:ext cx="2112962" cy="492125"/>
            <a:chOff x="157" y="2340"/>
            <a:chExt cx="1331" cy="310"/>
          </a:xfrm>
        </p:grpSpPr>
        <p:sp>
          <p:nvSpPr>
            <p:cNvPr id="776202" name="Rectangle 10"/>
            <p:cNvSpPr>
              <a:spLocks noChangeArrowheads="1"/>
            </p:cNvSpPr>
            <p:nvPr/>
          </p:nvSpPr>
          <p:spPr bwMode="auto">
            <a:xfrm>
              <a:off x="157" y="2402"/>
              <a:ext cx="92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000" i="1"/>
                <a:t>B</a:t>
              </a:r>
              <a:r>
                <a:rPr lang="fr-FR" sz="2000" i="1" baseline="-25000"/>
                <a:t>I </a:t>
              </a:r>
              <a:r>
                <a:rPr lang="fr-FR" sz="2000" i="1"/>
                <a:t>= 265</a:t>
              </a:r>
            </a:p>
          </p:txBody>
        </p:sp>
        <p:sp>
          <p:nvSpPr>
            <p:cNvPr id="776220" name="Line 28"/>
            <p:cNvSpPr>
              <a:spLocks noChangeShapeType="1"/>
            </p:cNvSpPr>
            <p:nvPr/>
          </p:nvSpPr>
          <p:spPr bwMode="auto">
            <a:xfrm flipH="1">
              <a:off x="990" y="2340"/>
              <a:ext cx="498" cy="174"/>
            </a:xfrm>
            <a:prstGeom prst="line">
              <a:avLst/>
            </a:prstGeom>
            <a:noFill/>
            <a:ln w="28575">
              <a:solidFill>
                <a:srgbClr val="CC6600"/>
              </a:solidFill>
              <a:prstDash val="dash"/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776228" name="Group 36"/>
          <p:cNvGrpSpPr>
            <a:grpSpLocks/>
          </p:cNvGrpSpPr>
          <p:nvPr/>
        </p:nvGrpSpPr>
        <p:grpSpPr bwMode="auto">
          <a:xfrm>
            <a:off x="479425" y="3676650"/>
            <a:ext cx="2635250" cy="1042988"/>
            <a:chOff x="308" y="2334"/>
            <a:chExt cx="1660" cy="657"/>
          </a:xfrm>
        </p:grpSpPr>
        <p:sp>
          <p:nvSpPr>
            <p:cNvPr id="776210" name="Rectangle 18"/>
            <p:cNvSpPr>
              <a:spLocks noChangeArrowheads="1"/>
            </p:cNvSpPr>
            <p:nvPr/>
          </p:nvSpPr>
          <p:spPr bwMode="auto">
            <a:xfrm>
              <a:off x="308" y="2743"/>
              <a:ext cx="808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000" i="1"/>
                <a:t>a = 15</a:t>
              </a:r>
            </a:p>
          </p:txBody>
        </p:sp>
        <p:sp>
          <p:nvSpPr>
            <p:cNvPr id="776221" name="Line 29"/>
            <p:cNvSpPr>
              <a:spLocks noChangeShapeType="1"/>
            </p:cNvSpPr>
            <p:nvPr/>
          </p:nvSpPr>
          <p:spPr bwMode="auto">
            <a:xfrm flipH="1">
              <a:off x="930" y="2334"/>
              <a:ext cx="1038" cy="504"/>
            </a:xfrm>
            <a:prstGeom prst="line">
              <a:avLst/>
            </a:prstGeom>
            <a:noFill/>
            <a:ln w="28575">
              <a:solidFill>
                <a:srgbClr val="CC6600"/>
              </a:solidFill>
              <a:prstDash val="dash"/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776230" name="Group 38"/>
          <p:cNvGrpSpPr>
            <a:grpSpLocks/>
          </p:cNvGrpSpPr>
          <p:nvPr/>
        </p:nvGrpSpPr>
        <p:grpSpPr bwMode="auto">
          <a:xfrm>
            <a:off x="6413500" y="2297113"/>
            <a:ext cx="2243138" cy="982662"/>
            <a:chOff x="4022" y="1447"/>
            <a:chExt cx="1413" cy="619"/>
          </a:xfrm>
        </p:grpSpPr>
        <p:sp>
          <p:nvSpPr>
            <p:cNvPr id="776204" name="Rectangle 12"/>
            <p:cNvSpPr>
              <a:spLocks noChangeArrowheads="1"/>
            </p:cNvSpPr>
            <p:nvPr/>
          </p:nvSpPr>
          <p:spPr bwMode="auto">
            <a:xfrm>
              <a:off x="4657" y="1447"/>
              <a:ext cx="778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000" i="1"/>
                <a:t>F=28</a:t>
              </a:r>
            </a:p>
          </p:txBody>
        </p:sp>
        <p:sp>
          <p:nvSpPr>
            <p:cNvPr id="776214" name="Line 22"/>
            <p:cNvSpPr>
              <a:spLocks noChangeShapeType="1"/>
            </p:cNvSpPr>
            <p:nvPr/>
          </p:nvSpPr>
          <p:spPr bwMode="auto">
            <a:xfrm flipH="1">
              <a:off x="4022" y="1589"/>
              <a:ext cx="815" cy="477"/>
            </a:xfrm>
            <a:prstGeom prst="line">
              <a:avLst/>
            </a:prstGeom>
            <a:noFill/>
            <a:ln w="28575">
              <a:solidFill>
                <a:srgbClr val="CC6600"/>
              </a:solidFill>
              <a:prstDash val="dash"/>
              <a:round/>
              <a:headEnd type="triangle" w="med" len="med"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</p:grpSp>
      <p:graphicFrame>
        <p:nvGraphicFramePr>
          <p:cNvPr id="776222" name="Object 30">
            <a:hlinkClick r:id="" action="ppaction://ole?verb=0"/>
          </p:cNvPr>
          <p:cNvGraphicFramePr>
            <a:graphicFrameLocks/>
          </p:cNvGraphicFramePr>
          <p:nvPr/>
        </p:nvGraphicFramePr>
        <p:xfrm>
          <a:off x="2476500" y="5530850"/>
          <a:ext cx="4171950" cy="882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6271" name="Equation" r:id="rId4" imgW="2044440" imgH="431640" progId="Equation.3">
                  <p:embed/>
                </p:oleObj>
              </mc:Choice>
              <mc:Fallback>
                <p:oleObj name="Equation" r:id="rId4" imgW="2044440" imgH="431640" progId="Equation.3">
                  <p:embed/>
                  <p:pic>
                    <p:nvPicPr>
                      <p:cNvPr id="0" name="Picture 30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76500" y="5530850"/>
                        <a:ext cx="4171950" cy="882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8" name="Picture 3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7883" y="1645824"/>
            <a:ext cx="4691598" cy="3614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6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76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6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76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6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776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6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776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6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76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6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76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6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60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Remarques sur la médiane</a:t>
            </a: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6A5226C1-7359-4A1D-BFCD-ACCA687D8863}" type="slidenum">
              <a:rPr lang="fr-FR"/>
              <a:pPr/>
              <a:t>21</a:t>
            </a:fld>
            <a:endParaRPr lang="fr-FR"/>
          </a:p>
        </p:txBody>
      </p:sp>
      <p:sp>
        <p:nvSpPr>
          <p:cNvPr id="896003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marL="361950" indent="-361950"/>
            <a:r>
              <a:rPr lang="fr-FR" dirty="0"/>
              <a:t>Contrairement à la moyenne</a:t>
            </a:r>
            <a:r>
              <a:rPr lang="fr-FR" dirty="0">
                <a:solidFill>
                  <a:srgbClr val="FF0000"/>
                </a:solidFill>
              </a:rPr>
              <a:t>, la médiane n’est pas affectée par les valeurs aberrantes de la série</a:t>
            </a:r>
          </a:p>
          <a:p>
            <a:pPr marL="361950" indent="-361950"/>
            <a:r>
              <a:rPr lang="fr-FR" dirty="0"/>
              <a:t>Elle peut être utilisée avec des données groupées avec classes ouvertes</a:t>
            </a:r>
          </a:p>
          <a:p>
            <a:pPr marL="361950" indent="-361950"/>
            <a:r>
              <a:rPr lang="fr-FR" dirty="0"/>
              <a:t>Elle permet de mieux évaluer la tendance centrale lorsque la distribution est très asymétrique</a:t>
            </a:r>
          </a:p>
          <a:p>
            <a:pPr marL="361950" indent="-361950"/>
            <a:r>
              <a:rPr lang="fr-FR" dirty="0"/>
              <a:t>Elle est unique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4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Le mode</a:t>
            </a: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98C4CDA7-1950-43A4-948C-B04681D9D1A7}" type="slidenum">
              <a:rPr lang="fr-FR"/>
              <a:pPr/>
              <a:t>22</a:t>
            </a:fld>
            <a:endParaRPr lang="fr-FR"/>
          </a:p>
        </p:txBody>
      </p:sp>
      <p:sp>
        <p:nvSpPr>
          <p:cNvPr id="734212" name="Rectangle 4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fr-FR" dirty="0"/>
              <a:t>Le mode est la modalité dont la fréquence est la plus élevée</a:t>
            </a:r>
          </a:p>
          <a:p>
            <a:r>
              <a:rPr lang="fr-FR" dirty="0"/>
              <a:t>Une série peut avoir un seul mode (distribution </a:t>
            </a:r>
            <a:r>
              <a:rPr lang="fr-FR" dirty="0" err="1"/>
              <a:t>unimodale</a:t>
            </a:r>
            <a:r>
              <a:rPr lang="fr-FR" dirty="0"/>
              <a:t>), plusieurs modes (distribution bimodale, multimodale) ou aucun mode</a:t>
            </a:r>
          </a:p>
          <a:p>
            <a:r>
              <a:rPr lang="fr-FR" dirty="0"/>
              <a:t>L’identification du mode se fait à partir du dépouillement des données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72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3600"/>
              <a:t>Exemple 10: calcul du mode</a:t>
            </a:r>
            <a:br>
              <a:rPr lang="fr-FR" sz="3600"/>
            </a:br>
            <a:r>
              <a:rPr lang="fr-FR" sz="3600"/>
              <a:t>avec des valeurs individuelles</a:t>
            </a:r>
          </a:p>
        </p:txBody>
      </p:sp>
      <p:sp>
        <p:nvSpPr>
          <p:cNvPr id="7772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7581900" cy="4525963"/>
          </a:xfrm>
        </p:spPr>
        <p:txBody>
          <a:bodyPr/>
          <a:lstStyle/>
          <a:p>
            <a:r>
              <a:rPr lang="fr-FR"/>
              <a:t>Soit les valeurs individuelles suivantes:</a:t>
            </a:r>
          </a:p>
          <a:p>
            <a:pPr>
              <a:buFontTx/>
              <a:buNone/>
            </a:pPr>
            <a:r>
              <a:rPr lang="fr-FR"/>
              <a:t>		 3, 1, 2, 3, 4, 4, 3, 2, 5, 3</a:t>
            </a:r>
          </a:p>
        </p:txBody>
      </p:sp>
      <p:graphicFrame>
        <p:nvGraphicFramePr>
          <p:cNvPr id="777256" name="Group 40"/>
          <p:cNvGraphicFramePr>
            <a:graphicFrameLocks noGrp="1"/>
          </p:cNvGraphicFramePr>
          <p:nvPr>
            <p:ph sz="half" idx="2"/>
          </p:nvPr>
        </p:nvGraphicFramePr>
        <p:xfrm>
          <a:off x="3581400" y="2922588"/>
          <a:ext cx="2000250" cy="3025776"/>
        </p:xfrm>
        <a:graphic>
          <a:graphicData uri="http://schemas.openxmlformats.org/drawingml/2006/table">
            <a:tbl>
              <a:tblPr/>
              <a:tblGrid>
                <a:gridCol w="1000125"/>
                <a:gridCol w="1000125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|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29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||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29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||||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1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||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1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|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51D643BD-7104-4E73-934E-9B97B8C63480}" type="slidenum">
              <a:rPr lang="fr-FR"/>
              <a:pPr/>
              <a:t>23</a:t>
            </a:fld>
            <a:endParaRPr lang="fr-FR"/>
          </a:p>
        </p:txBody>
      </p:sp>
      <p:grpSp>
        <p:nvGrpSpPr>
          <p:cNvPr id="777259" name="Group 43"/>
          <p:cNvGrpSpPr>
            <a:grpSpLocks/>
          </p:cNvGrpSpPr>
          <p:nvPr/>
        </p:nvGrpSpPr>
        <p:grpSpPr bwMode="auto">
          <a:xfrm>
            <a:off x="5715000" y="3590925"/>
            <a:ext cx="1790700" cy="1495425"/>
            <a:chOff x="3678" y="2286"/>
            <a:chExt cx="858" cy="942"/>
          </a:xfrm>
        </p:grpSpPr>
        <p:sp>
          <p:nvSpPr>
            <p:cNvPr id="777257" name="AutoShape 41"/>
            <p:cNvSpPr>
              <a:spLocks noChangeArrowheads="1"/>
            </p:cNvSpPr>
            <p:nvPr/>
          </p:nvSpPr>
          <p:spPr bwMode="auto">
            <a:xfrm>
              <a:off x="3678" y="2286"/>
              <a:ext cx="858" cy="942"/>
            </a:xfrm>
            <a:prstGeom prst="leftArrow">
              <a:avLst>
                <a:gd name="adj1" fmla="val 50000"/>
                <a:gd name="adj2" fmla="val 25000"/>
              </a:avLst>
            </a:prstGeom>
            <a:solidFill>
              <a:srgbClr val="CCFF99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777258" name="Text Box 42"/>
            <p:cNvSpPr txBox="1">
              <a:spLocks noChangeArrowheads="1"/>
            </p:cNvSpPr>
            <p:nvPr/>
          </p:nvSpPr>
          <p:spPr bwMode="auto">
            <a:xfrm>
              <a:off x="3804" y="2592"/>
              <a:ext cx="696" cy="288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400" i="1"/>
                <a:t>Mode = 3</a:t>
              </a:r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7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77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3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3600"/>
              <a:t>Exemple 11: calcul du mode</a:t>
            </a:r>
            <a:br>
              <a:rPr lang="fr-FR" sz="3600"/>
            </a:br>
            <a:r>
              <a:rPr lang="fr-FR" sz="3600"/>
              <a:t>avec des valeurs groupées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FC844475-34C1-4D34-8B37-6B4B2D4C65A2}" type="slidenum">
              <a:rPr lang="fr-FR"/>
              <a:pPr/>
              <a:t>24</a:t>
            </a:fld>
            <a:endParaRPr lang="fr-FR"/>
          </a:p>
        </p:txBody>
      </p:sp>
      <p:pic>
        <p:nvPicPr>
          <p:cNvPr id="78131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03325" y="1984375"/>
            <a:ext cx="2873375" cy="43291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</p:pic>
      <p:sp>
        <p:nvSpPr>
          <p:cNvPr id="781317" name="Rectangle 5"/>
          <p:cNvSpPr>
            <a:spLocks noChangeArrowheads="1"/>
          </p:cNvSpPr>
          <p:nvPr/>
        </p:nvSpPr>
        <p:spPr bwMode="auto">
          <a:xfrm>
            <a:off x="4581525" y="2044700"/>
            <a:ext cx="3970338" cy="162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74638" indent="-274638">
              <a:spcBef>
                <a:spcPct val="20000"/>
              </a:spcBef>
              <a:buClr>
                <a:schemeClr val="tx1"/>
              </a:buClr>
              <a:buFontTx/>
              <a:buChar char="•"/>
              <a:tabLst>
                <a:tab pos="182563" algn="l"/>
              </a:tabLst>
            </a:pPr>
            <a:r>
              <a:rPr lang="fr-CA" sz="2400"/>
              <a:t>Le mode correspond à la modalité dont la fréquence est la plus élevée</a:t>
            </a:r>
          </a:p>
          <a:p>
            <a:pPr marL="274638" indent="-274638">
              <a:spcBef>
                <a:spcPct val="20000"/>
              </a:spcBef>
              <a:buClr>
                <a:schemeClr val="tx1"/>
              </a:buClr>
              <a:buFontTx/>
              <a:buChar char="•"/>
              <a:tabLst>
                <a:tab pos="182563" algn="l"/>
              </a:tabLst>
            </a:pPr>
            <a:r>
              <a:rPr lang="fr-CA" sz="2400" i="1"/>
              <a:t>M</a:t>
            </a:r>
            <a:r>
              <a:rPr lang="fr-CA" sz="2400" i="1" baseline="-25000"/>
              <a:t>o</a:t>
            </a:r>
            <a:r>
              <a:rPr lang="fr-CA" sz="2400" i="1"/>
              <a:t> = 14 ans</a:t>
            </a:r>
            <a:endParaRPr lang="fr-FR" sz="2000" i="1"/>
          </a:p>
        </p:txBody>
      </p:sp>
      <p:sp>
        <p:nvSpPr>
          <p:cNvPr id="781320" name="Line 8"/>
          <p:cNvSpPr>
            <a:spLocks noChangeShapeType="1"/>
          </p:cNvSpPr>
          <p:nvPr/>
        </p:nvSpPr>
        <p:spPr bwMode="auto">
          <a:xfrm flipH="1">
            <a:off x="3533775" y="2647950"/>
            <a:ext cx="1371600" cy="1790700"/>
          </a:xfrm>
          <a:prstGeom prst="line">
            <a:avLst/>
          </a:prstGeom>
          <a:noFill/>
          <a:ln w="19050">
            <a:solidFill>
              <a:srgbClr val="CC6600"/>
            </a:solidFill>
            <a:prstDash val="dash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781321" name="Freeform 9"/>
          <p:cNvSpPr>
            <a:spLocks/>
          </p:cNvSpPr>
          <p:nvPr/>
        </p:nvSpPr>
        <p:spPr bwMode="auto">
          <a:xfrm>
            <a:off x="2085975" y="3657600"/>
            <a:ext cx="3657600" cy="1104900"/>
          </a:xfrm>
          <a:custGeom>
            <a:avLst/>
            <a:gdLst/>
            <a:ahLst/>
            <a:cxnLst>
              <a:cxn ang="0">
                <a:pos x="0" y="534"/>
              </a:cxn>
              <a:cxn ang="0">
                <a:pos x="1464" y="696"/>
              </a:cxn>
              <a:cxn ang="0">
                <a:pos x="2304" y="0"/>
              </a:cxn>
            </a:cxnLst>
            <a:rect l="0" t="0" r="r" b="b"/>
            <a:pathLst>
              <a:path w="2304" h="696">
                <a:moveTo>
                  <a:pt x="0" y="534"/>
                </a:moveTo>
                <a:lnTo>
                  <a:pt x="1464" y="696"/>
                </a:lnTo>
                <a:lnTo>
                  <a:pt x="2304" y="0"/>
                </a:lnTo>
              </a:path>
            </a:pathLst>
          </a:custGeom>
          <a:noFill/>
          <a:ln w="19050" cap="flat" cmpd="sng">
            <a:solidFill>
              <a:srgbClr val="CC6600"/>
            </a:solidFill>
            <a:prstDash val="dash"/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1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81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1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81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1320" grpId="0" animBg="1"/>
      <p:bldP spid="78132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02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3600" dirty="0"/>
              <a:t>Calcul du mode avec des données groupées en classes</a:t>
            </a: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A6BA70CA-BCD6-4849-AA36-98CE09DD9D59}" type="slidenum">
              <a:rPr lang="fr-FR"/>
              <a:pPr/>
              <a:t>25</a:t>
            </a:fld>
            <a:endParaRPr lang="fr-FR"/>
          </a:p>
        </p:txBody>
      </p:sp>
      <p:sp>
        <p:nvSpPr>
          <p:cNvPr id="780291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fr-FR" dirty="0"/>
              <a:t>La </a:t>
            </a:r>
            <a:r>
              <a:rPr lang="fr-FR" dirty="0">
                <a:solidFill>
                  <a:srgbClr val="FF0000"/>
                </a:solidFill>
              </a:rPr>
              <a:t>classe modale </a:t>
            </a:r>
            <a:r>
              <a:rPr lang="fr-FR" dirty="0"/>
              <a:t>est celle dont la fréquence est la plus élevée</a:t>
            </a:r>
          </a:p>
          <a:p>
            <a:r>
              <a:rPr lang="fr-FR" dirty="0"/>
              <a:t>Par convention, le mode est égale au point milieu de cette classe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23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3600"/>
              <a:t>Exemple 12: calcul du mode</a:t>
            </a:r>
            <a:br>
              <a:rPr lang="fr-FR" sz="3600"/>
            </a:br>
            <a:r>
              <a:rPr lang="fr-FR" sz="3600"/>
              <a:t>avec des données groupées en classes</a:t>
            </a:r>
          </a:p>
        </p:txBody>
      </p:sp>
      <p:sp>
        <p:nvSpPr>
          <p:cNvPr id="10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733FC34B-6968-4BA4-B03B-7DA5A9E8B7B4}" type="slidenum">
              <a:rPr lang="fr-FR"/>
              <a:pPr/>
              <a:t>26</a:t>
            </a:fld>
            <a:endParaRPr lang="fr-FR"/>
          </a:p>
        </p:txBody>
      </p:sp>
      <p:grpSp>
        <p:nvGrpSpPr>
          <p:cNvPr id="782354" name="Group 18"/>
          <p:cNvGrpSpPr>
            <a:grpSpLocks/>
          </p:cNvGrpSpPr>
          <p:nvPr/>
        </p:nvGrpSpPr>
        <p:grpSpPr bwMode="auto">
          <a:xfrm>
            <a:off x="6057900" y="3019425"/>
            <a:ext cx="2368550" cy="819150"/>
            <a:chOff x="3816" y="1902"/>
            <a:chExt cx="1492" cy="516"/>
          </a:xfrm>
        </p:grpSpPr>
        <p:sp>
          <p:nvSpPr>
            <p:cNvPr id="782345" name="Rectangle 9"/>
            <p:cNvSpPr>
              <a:spLocks noChangeArrowheads="1"/>
            </p:cNvSpPr>
            <p:nvPr/>
          </p:nvSpPr>
          <p:spPr bwMode="auto">
            <a:xfrm>
              <a:off x="4608" y="1902"/>
              <a:ext cx="700" cy="51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algn="ctr" eaLnBrk="0" hangingPunct="0"/>
              <a:r>
                <a:rPr lang="fr-FR" sz="2400"/>
                <a:t>Classe</a:t>
              </a:r>
            </a:p>
            <a:p>
              <a:pPr algn="ctr" eaLnBrk="0" hangingPunct="0"/>
              <a:r>
                <a:rPr lang="fr-FR" sz="2400"/>
                <a:t>Modale</a:t>
              </a:r>
            </a:p>
          </p:txBody>
        </p:sp>
        <p:sp>
          <p:nvSpPr>
            <p:cNvPr id="782352" name="Line 16"/>
            <p:cNvSpPr>
              <a:spLocks noChangeShapeType="1"/>
            </p:cNvSpPr>
            <p:nvPr/>
          </p:nvSpPr>
          <p:spPr bwMode="auto">
            <a:xfrm flipV="1">
              <a:off x="3816" y="2160"/>
              <a:ext cx="822" cy="102"/>
            </a:xfrm>
            <a:prstGeom prst="line">
              <a:avLst/>
            </a:prstGeom>
            <a:noFill/>
            <a:ln w="28575">
              <a:solidFill>
                <a:srgbClr val="CC6600"/>
              </a:solidFill>
              <a:prstDash val="dash"/>
              <a:round/>
              <a:headEnd type="none" w="sm" len="sm"/>
              <a:tailEnd type="triangle" w="med" len="med"/>
            </a:ln>
            <a:effectLst/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782357" name="Group 21"/>
          <p:cNvGrpSpPr>
            <a:grpSpLocks/>
          </p:cNvGrpSpPr>
          <p:nvPr/>
        </p:nvGrpSpPr>
        <p:grpSpPr bwMode="auto">
          <a:xfrm>
            <a:off x="4444411" y="3678866"/>
            <a:ext cx="1488558" cy="2286000"/>
            <a:chOff x="2855" y="2346"/>
            <a:chExt cx="736" cy="1330"/>
          </a:xfrm>
        </p:grpSpPr>
        <p:graphicFrame>
          <p:nvGraphicFramePr>
            <p:cNvPr id="782347" name="Object 11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2855" y="3467"/>
            <a:ext cx="736" cy="20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82396" name="Equation" r:id="rId5" imgW="1155600" imgH="330120" progId="Equation.3">
                    <p:embed/>
                  </p:oleObj>
                </mc:Choice>
                <mc:Fallback>
                  <p:oleObj name="Equation" r:id="rId5" imgW="1155600" imgH="330120" progId="Equation.3">
                    <p:embed/>
                    <p:pic>
                      <p:nvPicPr>
                        <p:cNvPr id="0" name="Picture 11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55" y="3467"/>
                          <a:ext cx="736" cy="20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82353" name="Line 17"/>
            <p:cNvSpPr>
              <a:spLocks noChangeShapeType="1"/>
            </p:cNvSpPr>
            <p:nvPr/>
          </p:nvSpPr>
          <p:spPr bwMode="auto">
            <a:xfrm>
              <a:off x="3018" y="2346"/>
              <a:ext cx="204" cy="1098"/>
            </a:xfrm>
            <a:prstGeom prst="line">
              <a:avLst/>
            </a:prstGeom>
            <a:noFill/>
            <a:ln w="28575">
              <a:solidFill>
                <a:srgbClr val="CC6600"/>
              </a:solidFill>
              <a:prstDash val="dash"/>
              <a:round/>
              <a:headEnd type="none" w="sm" len="sm"/>
              <a:tailEnd type="triangle" w="med" len="med"/>
            </a:ln>
            <a:effectLst/>
          </p:spPr>
          <p:txBody>
            <a:bodyPr/>
            <a:lstStyle/>
            <a:p>
              <a:endParaRPr lang="en-CA"/>
            </a:p>
          </p:txBody>
        </p:sp>
      </p:grpSp>
      <p:pic>
        <p:nvPicPr>
          <p:cNvPr id="12" name="Picture 1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3438" y="1640382"/>
            <a:ext cx="4736244" cy="3648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2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82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2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82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8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Remarques sur le mode</a:t>
            </a: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95E765D7-C9CB-4605-B89B-84FDE2242D9C}" type="slidenum">
              <a:rPr lang="fr-FR"/>
              <a:pPr/>
              <a:t>27</a:t>
            </a:fld>
            <a:endParaRPr lang="fr-FR"/>
          </a:p>
        </p:txBody>
      </p:sp>
      <p:sp>
        <p:nvSpPr>
          <p:cNvPr id="898051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marL="361950" indent="-361950"/>
            <a:r>
              <a:rPr lang="fr-FR"/>
              <a:t>Mesure appropriée pour les variables qualitatives</a:t>
            </a:r>
          </a:p>
          <a:p>
            <a:pPr marL="361950" indent="-361950"/>
            <a:r>
              <a:rPr lang="fr-FR"/>
              <a:t>Il dépend seulement des fréquences</a:t>
            </a:r>
          </a:p>
          <a:p>
            <a:pPr marL="361950" indent="-361950"/>
            <a:r>
              <a:rPr lang="fr-FR"/>
              <a:t>Il ne prend pas en compte la valeur de toutes les observations de la série de données</a:t>
            </a:r>
          </a:p>
          <a:p>
            <a:pPr marL="361950" indent="-361950"/>
            <a:r>
              <a:rPr lang="fr-FR"/>
              <a:t>Il peut ne pas exister</a:t>
            </a:r>
          </a:p>
          <a:p>
            <a:pPr marL="361950" indent="-361950"/>
            <a:r>
              <a:rPr lang="fr-FR"/>
              <a:t>Il n’est pas nécessairement unique</a:t>
            </a:r>
          </a:p>
          <a:p>
            <a:pPr marL="361950" indent="-361950"/>
            <a:r>
              <a:rPr lang="fr-FR"/>
              <a:t>Il est facile à déterminer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Les mesures de dispersion</a:t>
            </a: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CEAA193A-C211-4B1D-AA48-21D785ADA2FF}" type="slidenum">
              <a:rPr lang="fr-FR"/>
              <a:pPr/>
              <a:t>28</a:t>
            </a:fld>
            <a:endParaRPr lang="fr-FR"/>
          </a:p>
        </p:txBody>
      </p:sp>
      <p:sp>
        <p:nvSpPr>
          <p:cNvPr id="78336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3840163"/>
          </a:xfrm>
        </p:spPr>
        <p:txBody>
          <a:bodyPr/>
          <a:lstStyle/>
          <a:p>
            <a:pPr marL="266700" indent="-266700">
              <a:lnSpc>
                <a:spcPct val="90000"/>
              </a:lnSpc>
            </a:pPr>
            <a:r>
              <a:rPr lang="fr-CA" dirty="0"/>
              <a:t>Ces mesures indiquent la dispersion des observations</a:t>
            </a:r>
          </a:p>
          <a:p>
            <a:pPr marL="266700" indent="-266700">
              <a:lnSpc>
                <a:spcPct val="90000"/>
              </a:lnSpc>
            </a:pPr>
            <a:r>
              <a:rPr lang="fr-CA" dirty="0"/>
              <a:t>Les quatre mesures les plus utilisées sont:</a:t>
            </a:r>
          </a:p>
          <a:p>
            <a:pPr marL="714375" lvl="1" indent="-268288">
              <a:lnSpc>
                <a:spcPct val="90000"/>
              </a:lnSpc>
            </a:pPr>
            <a:r>
              <a:rPr lang="fr-CA" dirty="0"/>
              <a:t>l’étendue, </a:t>
            </a:r>
            <a:r>
              <a:rPr lang="fr-CA" i="1" dirty="0"/>
              <a:t>E</a:t>
            </a:r>
          </a:p>
          <a:p>
            <a:pPr marL="714375" lvl="1" indent="-268288">
              <a:lnSpc>
                <a:spcPct val="90000"/>
              </a:lnSpc>
            </a:pPr>
            <a:r>
              <a:rPr lang="fr-CA" dirty="0"/>
              <a:t>la variance, </a:t>
            </a:r>
            <a:r>
              <a:rPr lang="fr-CA" i="1" dirty="0" smtClean="0"/>
              <a:t>S</a:t>
            </a:r>
            <a:r>
              <a:rPr lang="fr-CA" i="1" baseline="30000" dirty="0" smtClean="0"/>
              <a:t>2</a:t>
            </a:r>
            <a:endParaRPr lang="fr-CA" i="1" dirty="0"/>
          </a:p>
          <a:p>
            <a:pPr marL="714375" lvl="1" indent="-268288">
              <a:lnSpc>
                <a:spcPct val="90000"/>
              </a:lnSpc>
            </a:pPr>
            <a:r>
              <a:rPr lang="fr-CA" dirty="0"/>
              <a:t>l’écart-type, </a:t>
            </a:r>
            <a:r>
              <a:rPr lang="fr-CA" i="1" dirty="0" smtClean="0"/>
              <a:t>S</a:t>
            </a:r>
            <a:endParaRPr lang="fr-CA" i="1" dirty="0"/>
          </a:p>
          <a:p>
            <a:pPr marL="714375" lvl="1" indent="-268288">
              <a:lnSpc>
                <a:spcPct val="90000"/>
              </a:lnSpc>
            </a:pPr>
            <a:r>
              <a:rPr lang="fr-CA" dirty="0"/>
              <a:t>le coefficient de variation,</a:t>
            </a:r>
            <a:r>
              <a:rPr lang="fr-CA" i="1" dirty="0"/>
              <a:t> CV</a:t>
            </a:r>
            <a:r>
              <a:rPr lang="fr-CA" dirty="0"/>
              <a:t> 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L’étendue</a:t>
            </a:r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7AD363E7-CF52-4999-9C2D-FCE4064B2724}" type="slidenum">
              <a:rPr lang="fr-FR"/>
              <a:pPr/>
              <a:t>29</a:t>
            </a:fld>
            <a:endParaRPr lang="fr-FR"/>
          </a:p>
        </p:txBody>
      </p:sp>
      <p:sp>
        <p:nvSpPr>
          <p:cNvPr id="801796" name="Rectangle 4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10550" cy="2468563"/>
          </a:xfrm>
          <a:noFill/>
          <a:ln/>
        </p:spPr>
        <p:txBody>
          <a:bodyPr lIns="90488" tIns="44450" rIns="90488" bIns="44450"/>
          <a:lstStyle/>
          <a:p>
            <a:r>
              <a:rPr lang="fr-FR"/>
              <a:t>L’étendue, </a:t>
            </a:r>
            <a:r>
              <a:rPr lang="fr-FR" i="1"/>
              <a:t>E</a:t>
            </a:r>
            <a:r>
              <a:rPr lang="fr-FR"/>
              <a:t>, est la différence entre la plus grande valeur des observations et la plus petite</a:t>
            </a:r>
          </a:p>
          <a:p>
            <a:r>
              <a:rPr lang="fr-FR"/>
              <a:t>C’est une mesure qui est facile à calculer et à interpréter mais elle ne tient compte que de deux observations, </a:t>
            </a:r>
            <a:r>
              <a:rPr lang="fr-FR" i="1"/>
              <a:t>x</a:t>
            </a:r>
            <a:r>
              <a:rPr lang="fr-FR" i="1" baseline="-25000"/>
              <a:t>max</a:t>
            </a:r>
            <a:r>
              <a:rPr lang="fr-FR"/>
              <a:t> et </a:t>
            </a:r>
            <a:r>
              <a:rPr lang="fr-FR" i="1"/>
              <a:t>x</a:t>
            </a:r>
            <a:r>
              <a:rPr lang="fr-FR" i="1" baseline="-25000"/>
              <a:t>min</a:t>
            </a:r>
          </a:p>
        </p:txBody>
      </p:sp>
      <p:graphicFrame>
        <p:nvGraphicFramePr>
          <p:cNvPr id="801797" name="Object 5">
            <a:hlinkClick r:id="" action="ppaction://ole?verb=0"/>
          </p:cNvPr>
          <p:cNvGraphicFramePr>
            <a:graphicFrameLocks/>
          </p:cNvGraphicFramePr>
          <p:nvPr/>
        </p:nvGraphicFramePr>
        <p:xfrm>
          <a:off x="3603625" y="4414838"/>
          <a:ext cx="2024063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1845" name="Equation" r:id="rId4" imgW="888840" imgH="228600" progId="Equation.3">
                  <p:embed/>
                </p:oleObj>
              </mc:Choice>
              <mc:Fallback>
                <p:oleObj name="Equation" r:id="rId4" imgW="888840" imgH="228600" progId="Equation.3">
                  <p:embed/>
                  <p:pic>
                    <p:nvPicPr>
                      <p:cNvPr id="0" name="Picture 5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3625" y="4414838"/>
                        <a:ext cx="2024063" cy="520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9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Exemple 13: calcul de l’étendue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B503CB83-D277-44C2-938A-9955749C604D}" type="slidenum">
              <a:rPr lang="fr-FR"/>
              <a:pPr/>
              <a:t>30</a:t>
            </a:fld>
            <a:endParaRPr lang="fr-FR"/>
          </a:p>
        </p:txBody>
      </p:sp>
      <p:sp>
        <p:nvSpPr>
          <p:cNvPr id="799748" name="Rectangle 4"/>
          <p:cNvSpPr>
            <a:spLocks noGrp="1" noChangeArrowheads="1"/>
          </p:cNvSpPr>
          <p:nvPr>
            <p:ph sz="quarter" idx="1"/>
          </p:nvPr>
        </p:nvSpPr>
        <p:spPr>
          <a:xfrm>
            <a:off x="444500" y="1730375"/>
            <a:ext cx="8509000" cy="904875"/>
          </a:xfrm>
          <a:noFill/>
          <a:ln/>
        </p:spPr>
        <p:txBody>
          <a:bodyPr lIns="90488" tIns="44450" rIns="90488" bIns="44450"/>
          <a:lstStyle/>
          <a:p>
            <a:r>
              <a:rPr lang="fr-FR"/>
              <a:t>Soit les observations suivantes de l’âge en années des personnes d’un échantillon tiré d’une association</a:t>
            </a:r>
          </a:p>
        </p:txBody>
      </p:sp>
      <p:graphicFrame>
        <p:nvGraphicFramePr>
          <p:cNvPr id="799749" name="Object 5">
            <a:hlinkClick r:id="" action="ppaction://ole?verb=0"/>
          </p:cNvPr>
          <p:cNvGraphicFramePr>
            <a:graphicFrameLocks/>
          </p:cNvGraphicFramePr>
          <p:nvPr/>
        </p:nvGraphicFramePr>
        <p:xfrm>
          <a:off x="2071688" y="5562600"/>
          <a:ext cx="4976812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9797" name="Equation" r:id="rId4" imgW="1917360" imgH="228600" progId="Equation.3">
                  <p:embed/>
                </p:oleObj>
              </mc:Choice>
              <mc:Fallback>
                <p:oleObj name="Equation" r:id="rId4" imgW="1917360" imgH="228600" progId="Equation.3">
                  <p:embed/>
                  <p:pic>
                    <p:nvPicPr>
                      <p:cNvPr id="0" name="Picture 5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71688" y="5562600"/>
                        <a:ext cx="4976812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99750" name="Rectangle 6"/>
          <p:cNvSpPr>
            <a:spLocks noChangeArrowheads="1"/>
          </p:cNvSpPr>
          <p:nvPr/>
        </p:nvSpPr>
        <p:spPr bwMode="auto">
          <a:xfrm>
            <a:off x="3197225" y="3041650"/>
            <a:ext cx="2746375" cy="1366838"/>
          </a:xfrm>
          <a:prstGeom prst="rect">
            <a:avLst/>
          </a:prstGeom>
          <a:solidFill>
            <a:srgbClr val="CCFF99"/>
          </a:solidFill>
          <a:ln w="1270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eaLnBrk="0" hangingPunct="0">
              <a:spcBef>
                <a:spcPct val="20000"/>
              </a:spcBef>
            </a:pPr>
            <a:r>
              <a:rPr lang="fr-FR" sz="2800">
                <a:solidFill>
                  <a:srgbClr val="000000"/>
                </a:solidFill>
              </a:rPr>
              <a:t>60  62  64  66  67  68  69  70  70  71 71  72  75  77  79</a:t>
            </a:r>
          </a:p>
        </p:txBody>
      </p:sp>
      <p:sp>
        <p:nvSpPr>
          <p:cNvPr id="799751" name="Rectangle 7"/>
          <p:cNvSpPr>
            <a:spLocks noChangeArrowheads="1"/>
          </p:cNvSpPr>
          <p:nvPr/>
        </p:nvSpPr>
        <p:spPr bwMode="auto">
          <a:xfrm>
            <a:off x="560388" y="4681538"/>
            <a:ext cx="1662112" cy="698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marL="342900" indent="-342900" eaLnBrk="0" hangingPunct="0">
              <a:spcBef>
                <a:spcPct val="20000"/>
              </a:spcBef>
            </a:pPr>
            <a:r>
              <a:rPr lang="fr-FR" sz="3000" b="1">
                <a:solidFill>
                  <a:srgbClr val="000000"/>
                </a:solidFill>
              </a:rPr>
              <a:t>	</a:t>
            </a:r>
            <a:r>
              <a:rPr lang="fr-FR" sz="2800">
                <a:solidFill>
                  <a:srgbClr val="000000"/>
                </a:solidFill>
              </a:rPr>
              <a:t>alors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9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Remarques sur l’étendue</a:t>
            </a: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4A9BF074-04DD-410A-AA27-6D9485FAD111}" type="slidenum">
              <a:rPr lang="fr-FR"/>
              <a:pPr/>
              <a:t>31</a:t>
            </a:fld>
            <a:endParaRPr lang="fr-FR"/>
          </a:p>
        </p:txBody>
      </p:sp>
      <p:sp>
        <p:nvSpPr>
          <p:cNvPr id="89907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marL="361950" indent="-361950"/>
            <a:r>
              <a:rPr lang="fr-FR"/>
              <a:t>Elle tient compte de seulement deux observations de la série de données</a:t>
            </a:r>
          </a:p>
          <a:p>
            <a:pPr marL="361950" indent="-361950"/>
            <a:r>
              <a:rPr lang="fr-FR"/>
              <a:t>Elle est unique</a:t>
            </a:r>
          </a:p>
          <a:p>
            <a:pPr marL="361950" indent="-361950"/>
            <a:r>
              <a:rPr lang="fr-FR"/>
              <a:t>Elle indique le degré de variabilité d’un processus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4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La variance et l’écart-type</a:t>
            </a: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8501E6DA-92DB-4B8A-9C1C-8EF35DF33C03}" type="slidenum">
              <a:rPr lang="fr-FR"/>
              <a:pPr/>
              <a:t>32</a:t>
            </a:fld>
            <a:endParaRPr lang="fr-FR"/>
          </a:p>
        </p:txBody>
      </p:sp>
      <p:sp>
        <p:nvSpPr>
          <p:cNvPr id="78438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36588" y="1600200"/>
            <a:ext cx="7859712" cy="4637088"/>
          </a:xfrm>
        </p:spPr>
        <p:txBody>
          <a:bodyPr/>
          <a:lstStyle/>
          <a:p>
            <a:pPr marL="361950" indent="-361950"/>
            <a:r>
              <a:rPr lang="fr-CA" sz="2600"/>
              <a:t>Ces deux mesures indiquent comment les observations se répartissent autour de leur moyenne arithmétique</a:t>
            </a:r>
          </a:p>
          <a:p>
            <a:pPr marL="361950" indent="-361950"/>
            <a:r>
              <a:rPr lang="fr-CA" sz="2600"/>
              <a:t>Une valeur élevée indique une forte dispersion (ou variation) des données alors qu’une valeur peu élevée indique une faible dispersion</a:t>
            </a:r>
          </a:p>
          <a:p>
            <a:pPr marL="361950" indent="-361950"/>
            <a:r>
              <a:rPr lang="fr-CA" sz="2600"/>
              <a:t>Une série d’observations est dite homogène si la dispersion des données est faible</a:t>
            </a:r>
          </a:p>
          <a:p>
            <a:pPr marL="361950" indent="-361950"/>
            <a:r>
              <a:rPr lang="fr-CA" sz="2600"/>
              <a:t>Il est plus facile d’interpréter la valeur de l’écart-type que celle de la variance car l’unité de mesure de l’écart-type est la même que celle de la moyenne arithmétique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54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3600"/>
              <a:t>Calcul de l</a:t>
            </a:r>
            <a:r>
              <a:rPr lang="fr-CA" sz="3600"/>
              <a:t>a variance et de l’écart-type avec des données individuelles</a:t>
            </a:r>
            <a:endParaRPr lang="fr-FR"/>
          </a:p>
        </p:txBody>
      </p:sp>
      <p:sp>
        <p:nvSpPr>
          <p:cNvPr id="785419" name="Rectangle 11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544986"/>
            <a:ext cx="8210550" cy="4525963"/>
          </a:xfrm>
          <a:noFill/>
          <a:ln/>
        </p:spPr>
        <p:txBody>
          <a:bodyPr/>
          <a:lstStyle/>
          <a:p>
            <a:r>
              <a:rPr lang="fr-FR" dirty="0"/>
              <a:t>Soit </a:t>
            </a:r>
            <a:r>
              <a:rPr lang="fr-FR" i="1" dirty="0"/>
              <a:t>x</a:t>
            </a:r>
            <a:r>
              <a:rPr lang="fr-FR" i="1" baseline="-25000" dirty="0"/>
              <a:t>1</a:t>
            </a:r>
            <a:r>
              <a:rPr lang="fr-FR" i="1" dirty="0"/>
              <a:t>, x</a:t>
            </a:r>
            <a:r>
              <a:rPr lang="fr-FR" i="1" baseline="-25000" dirty="0"/>
              <a:t>2</a:t>
            </a:r>
            <a:r>
              <a:rPr lang="fr-FR" i="1" dirty="0"/>
              <a:t>, …, x</a:t>
            </a:r>
            <a:r>
              <a:rPr lang="fr-FR" i="1" baseline="-25000" dirty="0"/>
              <a:t>i</a:t>
            </a:r>
            <a:r>
              <a:rPr lang="fr-FR" i="1" dirty="0"/>
              <a:t>, …</a:t>
            </a:r>
            <a:r>
              <a:rPr lang="fr-FR" dirty="0"/>
              <a:t>, </a:t>
            </a:r>
            <a:r>
              <a:rPr lang="fr-FR" i="1" dirty="0" err="1"/>
              <a:t>x</a:t>
            </a:r>
            <a:r>
              <a:rPr lang="fr-FR" i="1" baseline="-25000" dirty="0" err="1"/>
              <a:t>n</a:t>
            </a:r>
            <a:r>
              <a:rPr lang="fr-FR" dirty="0"/>
              <a:t> les </a:t>
            </a:r>
            <a:r>
              <a:rPr lang="fr-FR" i="1" dirty="0"/>
              <a:t>n</a:t>
            </a:r>
            <a:r>
              <a:rPr lang="fr-FR" dirty="0"/>
              <a:t> valeurs des observations d’une série, la variance, </a:t>
            </a:r>
            <a:r>
              <a:rPr lang="fr-FR" i="1" dirty="0" smtClean="0"/>
              <a:t>s</a:t>
            </a:r>
            <a:r>
              <a:rPr lang="fr-FR" i="1" baseline="30000" dirty="0" smtClean="0"/>
              <a:t>2</a:t>
            </a:r>
            <a:r>
              <a:rPr lang="fr-FR" dirty="0"/>
              <a:t>, se calcule à l’aide de la formule suivante</a:t>
            </a:r>
          </a:p>
          <a:p>
            <a:pPr>
              <a:buFontTx/>
              <a:buNone/>
            </a:pPr>
            <a:endParaRPr lang="fr-FR" dirty="0"/>
          </a:p>
          <a:p>
            <a:pPr>
              <a:buFontTx/>
              <a:buNone/>
            </a:pPr>
            <a:endParaRPr lang="fr-FR" dirty="0"/>
          </a:p>
          <a:p>
            <a:pPr>
              <a:buFontTx/>
              <a:buNone/>
            </a:pPr>
            <a:endParaRPr lang="fr-FR" dirty="0"/>
          </a:p>
          <a:p>
            <a:pPr>
              <a:buFontTx/>
              <a:buNone/>
            </a:pPr>
            <a:r>
              <a:rPr lang="fr-FR" dirty="0">
                <a:solidFill>
                  <a:srgbClr val="000000"/>
                </a:solidFill>
              </a:rPr>
              <a:t>	et l’écart type, </a:t>
            </a:r>
            <a:r>
              <a:rPr lang="fr-FR" i="1" dirty="0" smtClean="0">
                <a:solidFill>
                  <a:srgbClr val="000000"/>
                </a:solidFill>
              </a:rPr>
              <a:t>s</a:t>
            </a:r>
            <a:endParaRPr lang="fr-FR" dirty="0">
              <a:solidFill>
                <a:srgbClr val="000000"/>
              </a:solidFill>
            </a:endParaRPr>
          </a:p>
        </p:txBody>
      </p:sp>
      <p:graphicFrame>
        <p:nvGraphicFramePr>
          <p:cNvPr id="785420" name="Object 12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1243013" y="5281613"/>
          <a:ext cx="1230312" cy="600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5511" name="Équation" r:id="rId4" imgW="520560" imgH="253800" progId="Equation.3">
                  <p:embed/>
                </p:oleObj>
              </mc:Choice>
              <mc:Fallback>
                <p:oleObj name="Équation" r:id="rId4" imgW="520560" imgH="253800" progId="Equation.3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43013" y="5281613"/>
                        <a:ext cx="1230312" cy="600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3C8C68E1-86A3-404F-BFE7-36EBA766337E}" type="slidenum">
              <a:rPr lang="fr-FR"/>
              <a:pPr/>
              <a:t>33</a:t>
            </a:fld>
            <a:endParaRPr lang="fr-FR"/>
          </a:p>
        </p:txBody>
      </p:sp>
      <p:graphicFrame>
        <p:nvGraphicFramePr>
          <p:cNvPr id="785421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03505015"/>
              </p:ext>
            </p:extLst>
          </p:nvPr>
        </p:nvGraphicFramePr>
        <p:xfrm>
          <a:off x="1084602" y="2641112"/>
          <a:ext cx="7550150" cy="1335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5512" name="Équation" r:id="rId6" imgW="3251160" imgH="609480" progId="Equation.3">
                  <p:embed/>
                </p:oleObj>
              </mc:Choice>
              <mc:Fallback>
                <p:oleObj name="Équation" r:id="rId6" imgW="3251160" imgH="609480" progId="Equation.3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84602" y="2641112"/>
                        <a:ext cx="7550150" cy="1335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38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3600"/>
              <a:t>Exemple 14: variance et écart-type</a:t>
            </a:r>
            <a:br>
              <a:rPr lang="fr-FR" sz="3600"/>
            </a:br>
            <a:r>
              <a:rPr lang="fr-FR" sz="3600"/>
              <a:t>avec des données individuelles</a:t>
            </a:r>
          </a:p>
        </p:txBody>
      </p:sp>
      <p:sp>
        <p:nvSpPr>
          <p:cNvPr id="803847" name="Rectangle 7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7924800" cy="4525963"/>
          </a:xfrm>
          <a:noFill/>
          <a:ln/>
        </p:spPr>
        <p:txBody>
          <a:bodyPr/>
          <a:lstStyle/>
          <a:p>
            <a:r>
              <a:rPr lang="fr-FR" sz="2400"/>
              <a:t>Soit l’âge en années de cinq étudiants choisis au hasard:</a:t>
            </a:r>
          </a:p>
          <a:p>
            <a:pPr>
              <a:buFontTx/>
              <a:buNone/>
            </a:pPr>
            <a:r>
              <a:rPr lang="fr-FR" sz="2400"/>
              <a:t>			17	18	19	20	21</a:t>
            </a:r>
          </a:p>
          <a:p>
            <a:r>
              <a:rPr lang="fr-FR" sz="2400"/>
              <a:t>On a déjà obtenu</a:t>
            </a:r>
          </a:p>
          <a:p>
            <a:pPr>
              <a:buFontTx/>
              <a:buNone/>
            </a:pPr>
            <a:r>
              <a:rPr lang="fr-FR" sz="2400"/>
              <a:t>		la variance est</a:t>
            </a:r>
          </a:p>
          <a:p>
            <a:endParaRPr lang="fr-FR" sz="2400"/>
          </a:p>
          <a:p>
            <a:endParaRPr lang="fr-FR" sz="2400"/>
          </a:p>
          <a:p>
            <a:endParaRPr lang="fr-FR" sz="2400"/>
          </a:p>
          <a:p>
            <a:pPr>
              <a:buFontTx/>
              <a:buNone/>
            </a:pPr>
            <a:r>
              <a:rPr lang="fr-FR" sz="2400"/>
              <a:t>		et l’écart-type</a:t>
            </a:r>
          </a:p>
        </p:txBody>
      </p:sp>
      <p:graphicFrame>
        <p:nvGraphicFramePr>
          <p:cNvPr id="803848" name="Object 8">
            <a:hlinkClick r:id="" action="ppaction://ole?verb=0"/>
          </p:cNvPr>
          <p:cNvGraphicFramePr>
            <a:graphicFrameLocks noGrp="1"/>
          </p:cNvGraphicFramePr>
          <p:nvPr>
            <p:ph sz="quarter" idx="2"/>
          </p:nvPr>
        </p:nvGraphicFramePr>
        <p:xfrm>
          <a:off x="3028950" y="2528888"/>
          <a:ext cx="13716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3988" name="Equation" r:id="rId4" imgW="685800" imgH="203040" progId="Equation.3">
                  <p:embed/>
                </p:oleObj>
              </mc:Choice>
              <mc:Fallback>
                <p:oleObj name="Equation" r:id="rId4" imgW="685800" imgH="203040" progId="Equation.3">
                  <p:embed/>
                  <p:pic>
                    <p:nvPicPr>
                      <p:cNvPr id="0" name="Picture 8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28950" y="2528888"/>
                        <a:ext cx="13716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03854" name="Object 14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1890713" y="3587750"/>
          <a:ext cx="6650037" cy="801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3989" name="Equation" r:id="rId6" imgW="3479760" imgH="419040" progId="Equation.3">
                  <p:embed/>
                </p:oleObj>
              </mc:Choice>
              <mc:Fallback>
                <p:oleObj name="Equation" r:id="rId6" imgW="3479760" imgH="419040" progId="Equation.3">
                  <p:embed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90713" y="3587750"/>
                        <a:ext cx="6650037" cy="8016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43B6E664-9CF2-453C-BBDE-929499B7DF6F}" type="slidenum">
              <a:rPr lang="fr-FR"/>
              <a:pPr/>
              <a:t>34</a:t>
            </a:fld>
            <a:endParaRPr lang="fr-FR"/>
          </a:p>
        </p:txBody>
      </p:sp>
      <p:graphicFrame>
        <p:nvGraphicFramePr>
          <p:cNvPr id="803856" name="Object 16"/>
          <p:cNvGraphicFramePr>
            <a:graphicFrameLocks noChangeAspect="1"/>
          </p:cNvGraphicFramePr>
          <p:nvPr/>
        </p:nvGraphicFramePr>
        <p:xfrm>
          <a:off x="1919288" y="5421313"/>
          <a:ext cx="2559050" cy="47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3990" name="Equation" r:id="rId8" imgW="1218960" imgH="241200" progId="Equation.3">
                  <p:embed/>
                </p:oleObj>
              </mc:Choice>
              <mc:Fallback>
                <p:oleObj name="Equation" r:id="rId8" imgW="1218960" imgH="241200" progId="Equation.3">
                  <p:embed/>
                  <p:pic>
                    <p:nvPicPr>
                      <p:cNvPr id="0" name="Picture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19288" y="5421313"/>
                        <a:ext cx="2559050" cy="476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3600"/>
              <a:t>Exemple 15: variance et écart-type</a:t>
            </a:r>
            <a:br>
              <a:rPr lang="fr-FR" sz="3600"/>
            </a:br>
            <a:r>
              <a:rPr lang="fr-FR" sz="3600"/>
              <a:t>avec des données individuelles</a:t>
            </a:r>
          </a:p>
        </p:txBody>
      </p:sp>
      <p:sp>
        <p:nvSpPr>
          <p:cNvPr id="8089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7953375" cy="4773613"/>
          </a:xfrm>
        </p:spPr>
        <p:txBody>
          <a:bodyPr/>
          <a:lstStyle/>
          <a:p>
            <a:r>
              <a:rPr lang="fr-FR"/>
              <a:t>Soit le nombre d’années d’expérience des dirigeants de l’</a:t>
            </a:r>
            <a:r>
              <a:rPr lang="fr-FR" i="1"/>
              <a:t>Exemple 1.1 a du fichier Excel,</a:t>
            </a:r>
          </a:p>
          <a:p>
            <a:pPr lvl="1">
              <a:buFontTx/>
              <a:buNone/>
            </a:pPr>
            <a:r>
              <a:rPr lang="fr-FR" i="1"/>
              <a:t>	</a:t>
            </a:r>
            <a:r>
              <a:rPr lang="fr-FR" sz="2400" i="1"/>
              <a:t>CHAPITRE 1_ANALYSE DESCRIPTIVE.xls</a:t>
            </a:r>
          </a:p>
          <a:p>
            <a:r>
              <a:rPr lang="fr-FR"/>
              <a:t>La variance est</a:t>
            </a:r>
          </a:p>
          <a:p>
            <a:pPr>
              <a:buFontTx/>
              <a:buNone/>
            </a:pPr>
            <a:endParaRPr lang="fr-FR"/>
          </a:p>
          <a:p>
            <a:pPr>
              <a:buFontTx/>
              <a:buNone/>
            </a:pPr>
            <a:endParaRPr lang="fr-FR"/>
          </a:p>
          <a:p>
            <a:pPr>
              <a:buFontTx/>
              <a:buNone/>
            </a:pPr>
            <a:r>
              <a:rPr lang="fr-FR"/>
              <a:t>	                et l’écart-type           </a:t>
            </a:r>
          </a:p>
          <a:p>
            <a:r>
              <a:rPr lang="fr-FR"/>
              <a:t>On peut utiliser les fonctions Excel, </a:t>
            </a:r>
          </a:p>
          <a:p>
            <a:pPr lvl="1">
              <a:buFontTx/>
              <a:buNone/>
            </a:pPr>
            <a:r>
              <a:rPr lang="fr-FR"/>
              <a:t>		</a:t>
            </a:r>
            <a:r>
              <a:rPr lang="fr-FR" i="1"/>
              <a:t>VAR(D4:D88)</a:t>
            </a:r>
            <a:r>
              <a:rPr lang="fr-FR"/>
              <a:t> et </a:t>
            </a:r>
            <a:r>
              <a:rPr lang="fr-FR" i="1"/>
              <a:t>ECARTYPE(D4:D88) </a:t>
            </a:r>
          </a:p>
        </p:txBody>
      </p:sp>
      <p:graphicFrame>
        <p:nvGraphicFramePr>
          <p:cNvPr id="808965" name="Object 5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892175" y="3590925"/>
          <a:ext cx="7993063" cy="850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9101" name="Equation" r:id="rId4" imgW="3936960" imgH="419040" progId="Equation.3">
                  <p:embed/>
                </p:oleObj>
              </mc:Choice>
              <mc:Fallback>
                <p:oleObj name="Equation" r:id="rId4" imgW="3936960" imgH="41904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2175" y="3590925"/>
                        <a:ext cx="7993063" cy="850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B46878AF-2C88-4035-B8BF-C991E39AD6C6}" type="slidenum">
              <a:rPr lang="fr-FR"/>
              <a:pPr/>
              <a:t>35</a:t>
            </a:fld>
            <a:endParaRPr lang="fr-FR"/>
          </a:p>
        </p:txBody>
      </p:sp>
      <p:graphicFrame>
        <p:nvGraphicFramePr>
          <p:cNvPr id="808968" name="Object 8"/>
          <p:cNvGraphicFramePr>
            <a:graphicFrameLocks noChangeAspect="1"/>
          </p:cNvGraphicFramePr>
          <p:nvPr/>
        </p:nvGraphicFramePr>
        <p:xfrm>
          <a:off x="892175" y="4643438"/>
          <a:ext cx="1211263" cy="439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9102" name="Equation" r:id="rId6" imgW="596880" imgH="215640" progId="Equation.3">
                  <p:embed/>
                </p:oleObj>
              </mc:Choice>
              <mc:Fallback>
                <p:oleObj name="Equation" r:id="rId6" imgW="596880" imgH="21564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2175" y="4643438"/>
                        <a:ext cx="1211263" cy="4397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08969" name="Object 9"/>
          <p:cNvGraphicFramePr>
            <a:graphicFrameLocks noChangeAspect="1"/>
          </p:cNvGraphicFramePr>
          <p:nvPr/>
        </p:nvGraphicFramePr>
        <p:xfrm>
          <a:off x="4414838" y="4618038"/>
          <a:ext cx="2112962" cy="492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9103" name="Equation" r:id="rId8" imgW="1041120" imgH="241200" progId="Equation.3">
                  <p:embed/>
                </p:oleObj>
              </mc:Choice>
              <mc:Fallback>
                <p:oleObj name="Equation" r:id="rId8" imgW="1041120" imgH="24120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4838" y="4618038"/>
                        <a:ext cx="2112962" cy="492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48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sz="3600"/>
              <a:t>Exemple 16: </a:t>
            </a:r>
            <a:r>
              <a:rPr lang="fr-FR" sz="3600"/>
              <a:t>variance et écart-type</a:t>
            </a:r>
            <a:r>
              <a:rPr lang="fr-CA" sz="3600"/>
              <a:t> </a:t>
            </a:r>
            <a:br>
              <a:rPr lang="fr-CA" sz="3600"/>
            </a:br>
            <a:r>
              <a:rPr lang="fr-CA" sz="3600"/>
              <a:t>avec des données individuelles - Excel</a:t>
            </a:r>
            <a:endParaRPr lang="fr-FR" sz="3600"/>
          </a:p>
        </p:txBody>
      </p:sp>
      <p:sp>
        <p:nvSpPr>
          <p:cNvPr id="12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4ADAFB2D-8E52-4A6B-B78D-94853FDFA9D0}" type="slidenum">
              <a:rPr lang="fr-FR"/>
              <a:pPr/>
              <a:t>36</a:t>
            </a:fld>
            <a:endParaRPr lang="fr-FR"/>
          </a:p>
        </p:txBody>
      </p:sp>
      <p:graphicFrame>
        <p:nvGraphicFramePr>
          <p:cNvPr id="804893" name="Object 29"/>
          <p:cNvGraphicFramePr>
            <a:graphicFrameLocks noGrp="1" noChangeAspect="1"/>
          </p:cNvGraphicFramePr>
          <p:nvPr>
            <p:ph sz="quarter" idx="1"/>
          </p:nvPr>
        </p:nvGraphicFramePr>
        <p:xfrm>
          <a:off x="4241800" y="3536950"/>
          <a:ext cx="1117600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5151" name="Equation" r:id="rId4" imgW="1117440" imgH="393480" progId="Equation.3">
                  <p:embed/>
                </p:oleObj>
              </mc:Choice>
              <mc:Fallback>
                <p:oleObj name="Equation" r:id="rId4" imgW="1117440" imgH="393480" progId="Equation.3">
                  <p:embed/>
                  <p:pic>
                    <p:nvPicPr>
                      <p:cNvPr id="0" name="Picture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41800" y="3536950"/>
                        <a:ext cx="1117600" cy="393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04889" name="Picture 2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3750" y="1714500"/>
            <a:ext cx="5249863" cy="41751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</p:pic>
      <p:sp>
        <p:nvSpPr>
          <p:cNvPr id="804867" name="Text Box 3"/>
          <p:cNvSpPr txBox="1">
            <a:spLocks noChangeArrowheads="1"/>
          </p:cNvSpPr>
          <p:nvPr/>
        </p:nvSpPr>
        <p:spPr bwMode="auto">
          <a:xfrm>
            <a:off x="5076825" y="2276475"/>
            <a:ext cx="3311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CA" sz="1800"/>
          </a:p>
        </p:txBody>
      </p:sp>
      <p:sp>
        <p:nvSpPr>
          <p:cNvPr id="804868" name="Text Box 4"/>
          <p:cNvSpPr txBox="1">
            <a:spLocks noChangeArrowheads="1"/>
          </p:cNvSpPr>
          <p:nvPr/>
        </p:nvSpPr>
        <p:spPr bwMode="auto">
          <a:xfrm>
            <a:off x="449263" y="5972175"/>
            <a:ext cx="7958137" cy="3667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r>
              <a:rPr lang="fr-FR" sz="1800" i="1"/>
              <a:t>Source: Exemple 2.1 du fichier Excel, CHAPITRE 2_TENDANCE  CENTRALE.xls</a:t>
            </a:r>
          </a:p>
        </p:txBody>
      </p:sp>
      <p:graphicFrame>
        <p:nvGraphicFramePr>
          <p:cNvPr id="804876" name="Object 12">
            <a:hlinkClick r:id="" action="ppaction://ole?verb=0"/>
          </p:cNvPr>
          <p:cNvGraphicFramePr>
            <a:graphicFrameLocks/>
          </p:cNvGraphicFramePr>
          <p:nvPr/>
        </p:nvGraphicFramePr>
        <p:xfrm>
          <a:off x="6451600" y="4973638"/>
          <a:ext cx="1738313" cy="400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5152" name="Equation" r:id="rId7" imgW="1498320" imgH="342720" progId="Equation.3">
                  <p:embed/>
                </p:oleObj>
              </mc:Choice>
              <mc:Fallback>
                <p:oleObj name="Equation" r:id="rId7" imgW="1498320" imgH="342720" progId="Equation.3">
                  <p:embed/>
                  <p:pic>
                    <p:nvPicPr>
                      <p:cNvPr id="0" name="Picture 12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51600" y="4973638"/>
                        <a:ext cx="1738313" cy="400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04879" name="Object 15">
            <a:hlinkClick r:id="" action="ppaction://ole?verb=0"/>
          </p:cNvPr>
          <p:cNvGraphicFramePr>
            <a:graphicFrameLocks/>
          </p:cNvGraphicFramePr>
          <p:nvPr/>
        </p:nvGraphicFramePr>
        <p:xfrm>
          <a:off x="6451600" y="2855913"/>
          <a:ext cx="1349375" cy="677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5153" name="Equation" r:id="rId9" imgW="1193760" imgH="596880" progId="Equation.3">
                  <p:embed/>
                </p:oleObj>
              </mc:Choice>
              <mc:Fallback>
                <p:oleObj name="Equation" r:id="rId9" imgW="1193760" imgH="596880" progId="Equation.3">
                  <p:embed/>
                  <p:pic>
                    <p:nvPicPr>
                      <p:cNvPr id="0" name="Picture 15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51600" y="2855913"/>
                        <a:ext cx="1349375" cy="6778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04886" name="Object 22">
            <a:hlinkClick r:id="" action="ppaction://ole?verb=0"/>
          </p:cNvPr>
          <p:cNvGraphicFramePr>
            <a:graphicFrameLocks/>
          </p:cNvGraphicFramePr>
          <p:nvPr/>
        </p:nvGraphicFramePr>
        <p:xfrm>
          <a:off x="2422525" y="2276475"/>
          <a:ext cx="242888" cy="292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5154" name="Equation" r:id="rId11" imgW="266400" imgH="317160" progId="Equation.3">
                  <p:embed/>
                </p:oleObj>
              </mc:Choice>
              <mc:Fallback>
                <p:oleObj name="Equation" r:id="rId11" imgW="266400" imgH="317160" progId="Equation.3">
                  <p:embed/>
                  <p:pic>
                    <p:nvPicPr>
                      <p:cNvPr id="0" name="Picture 22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22525" y="2276475"/>
                        <a:ext cx="242888" cy="292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04887" name="Object 23">
            <a:hlinkClick r:id="" action="ppaction://ole?verb=0"/>
          </p:cNvPr>
          <p:cNvGraphicFramePr>
            <a:graphicFrameLocks/>
          </p:cNvGraphicFramePr>
          <p:nvPr/>
        </p:nvGraphicFramePr>
        <p:xfrm>
          <a:off x="3700463" y="2239963"/>
          <a:ext cx="508000" cy="327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5155" name="Equation" r:id="rId13" imgW="558720" imgH="355320" progId="Equation.3">
                  <p:embed/>
                </p:oleObj>
              </mc:Choice>
              <mc:Fallback>
                <p:oleObj name="Equation" r:id="rId13" imgW="558720" imgH="355320" progId="Equation.3">
                  <p:embed/>
                  <p:pic>
                    <p:nvPicPr>
                      <p:cNvPr id="0" name="Picture 23"/>
                      <p:cNvPicPr>
                        <a:picLocks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00463" y="2239963"/>
                        <a:ext cx="508000" cy="327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04888" name="Object 24">
            <a:hlinkClick r:id="" action="ppaction://ole?verb=0"/>
          </p:cNvPr>
          <p:cNvGraphicFramePr>
            <a:graphicFrameLocks/>
          </p:cNvGraphicFramePr>
          <p:nvPr/>
        </p:nvGraphicFramePr>
        <p:xfrm>
          <a:off x="4913313" y="2162175"/>
          <a:ext cx="808037" cy="407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5156" name="Equation" r:id="rId15" imgW="888840" imgH="444240" progId="Equation.3">
                  <p:embed/>
                </p:oleObj>
              </mc:Choice>
              <mc:Fallback>
                <p:oleObj name="Equation" r:id="rId15" imgW="888840" imgH="444240" progId="Equation.3">
                  <p:embed/>
                  <p:pic>
                    <p:nvPicPr>
                      <p:cNvPr id="0" name="Picture 24"/>
                      <p:cNvPicPr>
                        <a:picLocks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13313" y="2162175"/>
                        <a:ext cx="808037" cy="407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1011" name="Rectangle 3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sz="3600"/>
              <a:t>Exemple 17: </a:t>
            </a:r>
            <a:r>
              <a:rPr lang="fr-FR" sz="3600"/>
              <a:t>variance et écart-type</a:t>
            </a:r>
            <a:r>
              <a:rPr lang="fr-CA" sz="3600"/>
              <a:t> </a:t>
            </a:r>
            <a:br>
              <a:rPr lang="fr-CA" sz="3600"/>
            </a:br>
            <a:r>
              <a:rPr lang="fr-CA" sz="3600"/>
              <a:t>avec la formule simplifiée - Excel</a:t>
            </a:r>
            <a:endParaRPr lang="fr-FR" sz="3600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14C5E95F-1EA9-4687-9815-2BDD5AC1D28D}" type="slidenum">
              <a:rPr lang="fr-FR"/>
              <a:pPr/>
              <a:t>37</a:t>
            </a:fld>
            <a:endParaRPr lang="fr-FR"/>
          </a:p>
        </p:txBody>
      </p:sp>
      <p:pic>
        <p:nvPicPr>
          <p:cNvPr id="811022" name="Picture 1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28700" y="1798638"/>
            <a:ext cx="4029075" cy="41084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</p:pic>
      <p:sp>
        <p:nvSpPr>
          <p:cNvPr id="811013" name="Text Box 5"/>
          <p:cNvSpPr txBox="1">
            <a:spLocks noChangeArrowheads="1"/>
          </p:cNvSpPr>
          <p:nvPr/>
        </p:nvSpPr>
        <p:spPr bwMode="auto">
          <a:xfrm>
            <a:off x="449263" y="5972175"/>
            <a:ext cx="7958137" cy="3667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r>
              <a:rPr lang="fr-FR" sz="1800" i="1"/>
              <a:t>Source: Exemple 2.1 du fichier Excel, CHAPITRE 2_TENDANCE  CENTRALE.xls</a:t>
            </a:r>
          </a:p>
        </p:txBody>
      </p:sp>
      <p:graphicFrame>
        <p:nvGraphicFramePr>
          <p:cNvPr id="811014" name="Object 6">
            <a:hlinkClick r:id="" action="ppaction://ole?verb=0"/>
          </p:cNvPr>
          <p:cNvGraphicFramePr>
            <a:graphicFrameLocks/>
          </p:cNvGraphicFramePr>
          <p:nvPr/>
        </p:nvGraphicFramePr>
        <p:xfrm>
          <a:off x="5537200" y="2878138"/>
          <a:ext cx="2136775" cy="1030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1192" name="Equation" r:id="rId5" imgW="2145960" imgH="990360" progId="Equation.3">
                  <p:embed/>
                </p:oleObj>
              </mc:Choice>
              <mc:Fallback>
                <p:oleObj name="Equation" r:id="rId5" imgW="2145960" imgH="990360" progId="Equation.3">
                  <p:embed/>
                  <p:pic>
                    <p:nvPicPr>
                      <p:cNvPr id="0" name="Picture 6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37200" y="2878138"/>
                        <a:ext cx="2136775" cy="10302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1015" name="Object 7">
            <a:hlinkClick r:id="" action="ppaction://ole?verb=0"/>
          </p:cNvPr>
          <p:cNvGraphicFramePr>
            <a:graphicFrameLocks/>
          </p:cNvGraphicFramePr>
          <p:nvPr/>
        </p:nvGraphicFramePr>
        <p:xfrm>
          <a:off x="5537200" y="4716463"/>
          <a:ext cx="1662113" cy="382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1193" name="Equation" r:id="rId7" imgW="1498320" imgH="342720" progId="Equation.3">
                  <p:embed/>
                </p:oleObj>
              </mc:Choice>
              <mc:Fallback>
                <p:oleObj name="Equation" r:id="rId7" imgW="1498320" imgH="342720" progId="Equation.3">
                  <p:embed/>
                  <p:pic>
                    <p:nvPicPr>
                      <p:cNvPr id="0" name="Picture 7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37200" y="4716463"/>
                        <a:ext cx="1662113" cy="3825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1017" name="Object 9">
            <a:hlinkClick r:id="" action="ppaction://ole?verb=0"/>
          </p:cNvPr>
          <p:cNvGraphicFramePr>
            <a:graphicFrameLocks/>
          </p:cNvGraphicFramePr>
          <p:nvPr/>
        </p:nvGraphicFramePr>
        <p:xfrm>
          <a:off x="2794000" y="2276475"/>
          <a:ext cx="242888" cy="292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1194" name="Equation" r:id="rId9" imgW="266400" imgH="317160" progId="Equation.3">
                  <p:embed/>
                </p:oleObj>
              </mc:Choice>
              <mc:Fallback>
                <p:oleObj name="Equation" r:id="rId9" imgW="266400" imgH="317160" progId="Equation.3">
                  <p:embed/>
                  <p:pic>
                    <p:nvPicPr>
                      <p:cNvPr id="0" name="Picture 9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94000" y="2276475"/>
                        <a:ext cx="242888" cy="292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1018" name="Object 10">
            <a:hlinkClick r:id="" action="ppaction://ole?verb=0"/>
          </p:cNvPr>
          <p:cNvGraphicFramePr>
            <a:graphicFrameLocks/>
          </p:cNvGraphicFramePr>
          <p:nvPr/>
        </p:nvGraphicFramePr>
        <p:xfrm>
          <a:off x="4149725" y="2120900"/>
          <a:ext cx="504825" cy="450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1195" name="Equation" r:id="rId11" imgW="177480" imgH="241200" progId="Equation.3">
                  <p:embed/>
                </p:oleObj>
              </mc:Choice>
              <mc:Fallback>
                <p:oleObj name="Equation" r:id="rId11" imgW="177480" imgH="241200" progId="Equation.3">
                  <p:embed/>
                  <p:pic>
                    <p:nvPicPr>
                      <p:cNvPr id="0" name="Picture 10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49725" y="2120900"/>
                        <a:ext cx="504825" cy="450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22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sz="3600"/>
              <a:t>Calcul de la variance et de l’écart-type</a:t>
            </a:r>
            <a:br>
              <a:rPr lang="fr-CA" sz="3600"/>
            </a:br>
            <a:r>
              <a:rPr lang="fr-CA" sz="3600"/>
              <a:t>avec des données groupées</a:t>
            </a:r>
            <a:endParaRPr lang="fr-FR" sz="3600"/>
          </a:p>
        </p:txBody>
      </p:sp>
      <p:sp>
        <p:nvSpPr>
          <p:cNvPr id="8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29EA984C-69D1-49EB-8671-3D456BD1CA8E}" type="slidenum">
              <a:rPr lang="fr-FR"/>
              <a:pPr/>
              <a:t>38</a:t>
            </a:fld>
            <a:endParaRPr lang="fr-FR"/>
          </a:p>
        </p:txBody>
      </p:sp>
      <p:graphicFrame>
        <p:nvGraphicFramePr>
          <p:cNvPr id="820236" name="Object 12"/>
          <p:cNvGraphicFramePr>
            <a:graphicFrameLocks noGrp="1" noChangeAspect="1"/>
          </p:cNvGraphicFramePr>
          <p:nvPr>
            <p:ph sz="quarter" idx="1"/>
          </p:nvPr>
        </p:nvGraphicFramePr>
        <p:xfrm>
          <a:off x="1095375" y="3509963"/>
          <a:ext cx="2670175" cy="1349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374" name="Equation" r:id="rId4" imgW="1206360" imgH="609480" progId="Equation.3">
                  <p:embed/>
                </p:oleObj>
              </mc:Choice>
              <mc:Fallback>
                <p:oleObj name="Equation" r:id="rId4" imgW="1206360" imgH="609480" progId="Equation.3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5375" y="3509963"/>
                        <a:ext cx="2670175" cy="1349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0228" name="Text Box 4"/>
          <p:cNvSpPr txBox="1">
            <a:spLocks noChangeArrowheads="1"/>
          </p:cNvSpPr>
          <p:nvPr/>
        </p:nvSpPr>
        <p:spPr bwMode="auto">
          <a:xfrm>
            <a:off x="5076825" y="2276475"/>
            <a:ext cx="3311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CA" sz="1800"/>
          </a:p>
        </p:txBody>
      </p:sp>
      <p:sp>
        <p:nvSpPr>
          <p:cNvPr id="820229" name="Rectangle 5"/>
          <p:cNvSpPr>
            <a:spLocks noChangeArrowheads="1"/>
          </p:cNvSpPr>
          <p:nvPr/>
        </p:nvSpPr>
        <p:spPr bwMode="auto">
          <a:xfrm>
            <a:off x="585788" y="1846263"/>
            <a:ext cx="7943850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61950" indent="-361950">
              <a:spcBef>
                <a:spcPct val="20000"/>
              </a:spcBef>
              <a:buClr>
                <a:schemeClr val="tx1"/>
              </a:buClr>
              <a:buFontTx/>
              <a:buChar char="•"/>
            </a:pPr>
            <a:r>
              <a:rPr lang="fr-CA" sz="2800"/>
              <a:t>Pour les données groupées, la variance peut se calculer avec les fréquences absolues à l’aide des formules suivantes:</a:t>
            </a:r>
            <a:endParaRPr lang="fr-FR" sz="2800"/>
          </a:p>
        </p:txBody>
      </p:sp>
      <p:graphicFrame>
        <p:nvGraphicFramePr>
          <p:cNvPr id="820237" name="Object 13">
            <a:hlinkClick r:id="" action="ppaction://ole?verb=0"/>
          </p:cNvPr>
          <p:cNvGraphicFramePr>
            <a:graphicFrameLocks/>
          </p:cNvGraphicFramePr>
          <p:nvPr/>
        </p:nvGraphicFramePr>
        <p:xfrm>
          <a:off x="4181475" y="3381375"/>
          <a:ext cx="3681413" cy="148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375" name="Equation" r:id="rId6" imgW="1625400" imgH="660240" progId="Equation.3">
                  <p:embed/>
                </p:oleObj>
              </mc:Choice>
              <mc:Fallback>
                <p:oleObj name="Equation" r:id="rId6" imgW="1625400" imgH="660240" progId="Equation.3">
                  <p:embed/>
                  <p:pic>
                    <p:nvPicPr>
                      <p:cNvPr id="0" name="Picture 13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81475" y="3381375"/>
                        <a:ext cx="3681413" cy="1485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0242" name="Object 18"/>
          <p:cNvGraphicFramePr>
            <a:graphicFrameLocks noChangeAspect="1"/>
          </p:cNvGraphicFramePr>
          <p:nvPr/>
        </p:nvGraphicFramePr>
        <p:xfrm>
          <a:off x="3997325" y="5341938"/>
          <a:ext cx="1152525" cy="561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376" name="Equation" r:id="rId8" imgW="520560" imgH="253800" progId="Equation.3">
                  <p:embed/>
                </p:oleObj>
              </mc:Choice>
              <mc:Fallback>
                <p:oleObj name="Equation" r:id="rId8" imgW="520560" imgH="253800" progId="Equation.3">
                  <p:embed/>
                  <p:pic>
                    <p:nvPicPr>
                      <p:cNvPr id="0" name="Picture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97325" y="5341938"/>
                        <a:ext cx="1152525" cy="561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125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sz="3600"/>
              <a:t>Exemple 18: </a:t>
            </a:r>
            <a:r>
              <a:rPr lang="fr-FR" sz="3600"/>
              <a:t>variance et écart-type </a:t>
            </a:r>
            <a:br>
              <a:rPr lang="fr-FR" sz="3600"/>
            </a:br>
            <a:r>
              <a:rPr lang="fr-FR" sz="3600"/>
              <a:t>avec des données groupées</a:t>
            </a:r>
          </a:p>
        </p:txBody>
      </p:sp>
      <p:sp>
        <p:nvSpPr>
          <p:cNvPr id="13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A4595649-64EC-4EA4-BBF9-4F3D85B3E365}" type="slidenum">
              <a:rPr lang="fr-FR"/>
              <a:pPr/>
              <a:t>39</a:t>
            </a:fld>
            <a:endParaRPr lang="fr-FR"/>
          </a:p>
        </p:txBody>
      </p:sp>
      <p:sp>
        <p:nvSpPr>
          <p:cNvPr id="821251" name="Text Box 3"/>
          <p:cNvSpPr txBox="1">
            <a:spLocks noChangeArrowheads="1"/>
          </p:cNvSpPr>
          <p:nvPr/>
        </p:nvSpPr>
        <p:spPr bwMode="auto">
          <a:xfrm>
            <a:off x="5076825" y="2276475"/>
            <a:ext cx="3311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CA" sz="1800"/>
          </a:p>
        </p:txBody>
      </p:sp>
      <p:sp>
        <p:nvSpPr>
          <p:cNvPr id="821254" name="Text Box 6"/>
          <p:cNvSpPr txBox="1">
            <a:spLocks noChangeArrowheads="1"/>
          </p:cNvSpPr>
          <p:nvPr/>
        </p:nvSpPr>
        <p:spPr bwMode="auto">
          <a:xfrm>
            <a:off x="504825" y="6388100"/>
            <a:ext cx="7591425" cy="3365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r>
              <a:rPr lang="fr-FR" sz="1600" i="1"/>
              <a:t>Source: Exemple 1.1 a du fichier Excel, CHAPITRE 1_ANALYSE DESCRIPTIVE.xls</a:t>
            </a:r>
          </a:p>
        </p:txBody>
      </p:sp>
      <p:graphicFrame>
        <p:nvGraphicFramePr>
          <p:cNvPr id="821264" name="Object 16"/>
          <p:cNvGraphicFramePr>
            <a:graphicFrameLocks noChangeAspect="1"/>
          </p:cNvGraphicFramePr>
          <p:nvPr/>
        </p:nvGraphicFramePr>
        <p:xfrm>
          <a:off x="5467350" y="2732088"/>
          <a:ext cx="1928813" cy="976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407" name="Equation" r:id="rId4" imgW="1206360" imgH="609480" progId="Equation.3">
                  <p:embed/>
                </p:oleObj>
              </mc:Choice>
              <mc:Fallback>
                <p:oleObj name="Equation" r:id="rId4" imgW="1206360" imgH="609480" progId="Equation.3">
                  <p:embed/>
                  <p:pic>
                    <p:nvPicPr>
                      <p:cNvPr id="0" name="Picture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67350" y="2732088"/>
                        <a:ext cx="1928813" cy="976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821270" name="Group 22"/>
          <p:cNvGrpSpPr>
            <a:grpSpLocks/>
          </p:cNvGrpSpPr>
          <p:nvPr/>
        </p:nvGrpSpPr>
        <p:grpSpPr bwMode="auto">
          <a:xfrm>
            <a:off x="565150" y="1736725"/>
            <a:ext cx="5524500" cy="3633788"/>
            <a:chOff x="158" y="1082"/>
            <a:chExt cx="3876" cy="2570"/>
          </a:xfrm>
        </p:grpSpPr>
        <p:pic>
          <p:nvPicPr>
            <p:cNvPr id="821268" name="Picture 20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58" y="1082"/>
              <a:ext cx="3876" cy="2570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  <a:effectLst/>
          </p:spPr>
        </p:pic>
        <p:sp>
          <p:nvSpPr>
            <p:cNvPr id="821269" name="Line 21"/>
            <p:cNvSpPr>
              <a:spLocks noChangeShapeType="1"/>
            </p:cNvSpPr>
            <p:nvPr/>
          </p:nvSpPr>
          <p:spPr bwMode="auto">
            <a:xfrm>
              <a:off x="2994" y="1518"/>
              <a:ext cx="80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CA"/>
            </a:p>
          </p:txBody>
        </p:sp>
      </p:grpSp>
      <p:graphicFrame>
        <p:nvGraphicFramePr>
          <p:cNvPr id="821275" name="Object 27"/>
          <p:cNvGraphicFramePr>
            <a:graphicFrameLocks noChangeAspect="1"/>
          </p:cNvGraphicFramePr>
          <p:nvPr/>
        </p:nvGraphicFramePr>
        <p:xfrm>
          <a:off x="727075" y="5534025"/>
          <a:ext cx="7292975" cy="671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408" name="Equation" r:id="rId7" imgW="4559040" imgH="419040" progId="Equation.3">
                  <p:embed/>
                </p:oleObj>
              </mc:Choice>
              <mc:Fallback>
                <p:oleObj name="Equation" r:id="rId7" imgW="4559040" imgH="419040" progId="Equation.3">
                  <p:embed/>
                  <p:pic>
                    <p:nvPicPr>
                      <p:cNvPr id="0" name="Picture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7075" y="5534025"/>
                        <a:ext cx="7292975" cy="6715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821278" name="Group 30"/>
          <p:cNvGrpSpPr>
            <a:grpSpLocks/>
          </p:cNvGrpSpPr>
          <p:nvPr/>
        </p:nvGrpSpPr>
        <p:grpSpPr bwMode="auto">
          <a:xfrm>
            <a:off x="5562600" y="4214813"/>
            <a:ext cx="2190750" cy="1509712"/>
            <a:chOff x="3504" y="2655"/>
            <a:chExt cx="1380" cy="951"/>
          </a:xfrm>
        </p:grpSpPr>
        <p:graphicFrame>
          <p:nvGraphicFramePr>
            <p:cNvPr id="821271" name="Object 23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3504" y="2655"/>
            <a:ext cx="898" cy="20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21409" name="Equation" r:id="rId9" imgW="1473120" imgH="342720" progId="Equation.3">
                    <p:embed/>
                  </p:oleObj>
                </mc:Choice>
                <mc:Fallback>
                  <p:oleObj name="Equation" r:id="rId9" imgW="1473120" imgH="342720" progId="Equation.3">
                    <p:embed/>
                    <p:pic>
                      <p:nvPicPr>
                        <p:cNvPr id="0" name="Picture 23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04" y="2655"/>
                          <a:ext cx="898" cy="20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21277" name="Line 29"/>
            <p:cNvSpPr>
              <a:spLocks noChangeShapeType="1"/>
            </p:cNvSpPr>
            <p:nvPr/>
          </p:nvSpPr>
          <p:spPr bwMode="auto">
            <a:xfrm flipH="1" flipV="1">
              <a:off x="3948" y="2844"/>
              <a:ext cx="936" cy="762"/>
            </a:xfrm>
            <a:prstGeom prst="line">
              <a:avLst/>
            </a:prstGeom>
            <a:noFill/>
            <a:ln w="19050">
              <a:solidFill>
                <a:srgbClr val="CC6600"/>
              </a:solidFill>
              <a:prstDash val="dash"/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CA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21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43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sz="3600"/>
              <a:t>Exemple 19: </a:t>
            </a:r>
            <a:r>
              <a:rPr lang="fr-FR" sz="3600"/>
              <a:t>variance et écart-type </a:t>
            </a:r>
            <a:br>
              <a:rPr lang="fr-FR" sz="3600"/>
            </a:br>
            <a:r>
              <a:rPr lang="fr-FR" sz="3600"/>
              <a:t>avec des données groupées</a:t>
            </a:r>
          </a:p>
        </p:txBody>
      </p:sp>
      <p:sp>
        <p:nvSpPr>
          <p:cNvPr id="9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62CD1225-6A99-46E8-BC21-06EC870CF4B4}" type="slidenum">
              <a:rPr lang="fr-FR"/>
              <a:pPr/>
              <a:t>40</a:t>
            </a:fld>
            <a:endParaRPr lang="fr-FR"/>
          </a:p>
        </p:txBody>
      </p:sp>
      <p:graphicFrame>
        <p:nvGraphicFramePr>
          <p:cNvPr id="824335" name="Object 15">
            <a:hlinkClick r:id="" action="ppaction://ole?verb=0"/>
          </p:cNvPr>
          <p:cNvGraphicFramePr>
            <a:graphicFrameLocks noGrp="1"/>
          </p:cNvGraphicFramePr>
          <p:nvPr>
            <p:ph sz="quarter" idx="1"/>
          </p:nvPr>
        </p:nvGraphicFramePr>
        <p:xfrm>
          <a:off x="5427663" y="5167313"/>
          <a:ext cx="14732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4467" name="Equation" r:id="rId4" imgW="1473120" imgH="342720" progId="Equation.3">
                  <p:embed/>
                </p:oleObj>
              </mc:Choice>
              <mc:Fallback>
                <p:oleObj name="Equation" r:id="rId4" imgW="1473120" imgH="342720" progId="Equation.3">
                  <p:embed/>
                  <p:pic>
                    <p:nvPicPr>
                      <p:cNvPr id="0" name="Picture 15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27663" y="5167313"/>
                        <a:ext cx="14732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4323" name="Text Box 3"/>
          <p:cNvSpPr txBox="1">
            <a:spLocks noChangeArrowheads="1"/>
          </p:cNvSpPr>
          <p:nvPr/>
        </p:nvSpPr>
        <p:spPr bwMode="auto">
          <a:xfrm>
            <a:off x="5076825" y="2276475"/>
            <a:ext cx="3311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CA" sz="1800"/>
          </a:p>
        </p:txBody>
      </p:sp>
      <p:sp>
        <p:nvSpPr>
          <p:cNvPr id="824324" name="Text Box 4"/>
          <p:cNvSpPr txBox="1">
            <a:spLocks noChangeArrowheads="1"/>
          </p:cNvSpPr>
          <p:nvPr/>
        </p:nvSpPr>
        <p:spPr bwMode="auto">
          <a:xfrm>
            <a:off x="342900" y="5915025"/>
            <a:ext cx="8048625" cy="3667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r>
              <a:rPr lang="fr-FR" sz="1800" i="1"/>
              <a:t>Source: Exemple 1.1 a du fichier Excel, CHAPITRE 1_ANALYSE DESCRIPTIVE.xls</a:t>
            </a:r>
          </a:p>
        </p:txBody>
      </p:sp>
      <p:graphicFrame>
        <p:nvGraphicFramePr>
          <p:cNvPr id="824326" name="Object 6">
            <a:hlinkClick r:id="" action="ppaction://ole?verb=0"/>
          </p:cNvPr>
          <p:cNvGraphicFramePr>
            <a:graphicFrameLocks/>
          </p:cNvGraphicFramePr>
          <p:nvPr/>
        </p:nvGraphicFramePr>
        <p:xfrm>
          <a:off x="5427663" y="2236788"/>
          <a:ext cx="2971800" cy="1182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4468" name="Equation" r:id="rId6" imgW="1625400" imgH="660240" progId="Equation.3">
                  <p:embed/>
                </p:oleObj>
              </mc:Choice>
              <mc:Fallback>
                <p:oleObj name="Equation" r:id="rId6" imgW="1625400" imgH="660240" progId="Equation.3">
                  <p:embed/>
                  <p:pic>
                    <p:nvPicPr>
                      <p:cNvPr id="0" name="Picture 6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27663" y="2236788"/>
                        <a:ext cx="2971800" cy="1182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24333" name="Picture 1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6075" y="1700213"/>
            <a:ext cx="4870450" cy="39608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</p:pic>
      <p:graphicFrame>
        <p:nvGraphicFramePr>
          <p:cNvPr id="824334" name="Object 14">
            <a:hlinkClick r:id="" action="ppaction://ole?verb=0"/>
          </p:cNvPr>
          <p:cNvGraphicFramePr>
            <a:graphicFrameLocks/>
          </p:cNvGraphicFramePr>
          <p:nvPr/>
        </p:nvGraphicFramePr>
        <p:xfrm>
          <a:off x="5427663" y="3770313"/>
          <a:ext cx="3435350" cy="1046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4469" name="Equation" r:id="rId9" imgW="1879560" imgH="583920" progId="Equation.3">
                  <p:embed/>
                </p:oleObj>
              </mc:Choice>
              <mc:Fallback>
                <p:oleObj name="Equation" r:id="rId9" imgW="1879560" imgH="583920" progId="Equation.3">
                  <p:embed/>
                  <p:pic>
                    <p:nvPicPr>
                      <p:cNvPr id="0" name="Picture 14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27663" y="3770313"/>
                        <a:ext cx="3435350" cy="1046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63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3600"/>
              <a:t>Calcul de la variance et de l’écart-type</a:t>
            </a:r>
            <a:br>
              <a:rPr lang="fr-FR" sz="3600"/>
            </a:br>
            <a:r>
              <a:rPr lang="fr-FR" sz="3600"/>
              <a:t>avec des données groupées en classes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2E81ADDE-F21A-4E49-B0AA-1DC1C1D71236}" type="slidenum">
              <a:rPr lang="fr-FR"/>
              <a:pPr/>
              <a:t>41</a:t>
            </a:fld>
            <a:endParaRPr lang="fr-FR"/>
          </a:p>
        </p:txBody>
      </p:sp>
      <p:sp>
        <p:nvSpPr>
          <p:cNvPr id="826371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fr-FR"/>
              <a:t>Les calculs se font avec les points milieux des classes (les classes doivent être fermées)</a:t>
            </a:r>
          </a:p>
          <a:p>
            <a:r>
              <a:rPr lang="fr-FR"/>
              <a:t>Les formules sont les identiques à celles pour les données groupées</a:t>
            </a:r>
          </a:p>
        </p:txBody>
      </p:sp>
      <p:graphicFrame>
        <p:nvGraphicFramePr>
          <p:cNvPr id="826374" name="Object 6"/>
          <p:cNvGraphicFramePr>
            <a:graphicFrameLocks noChangeAspect="1"/>
          </p:cNvGraphicFramePr>
          <p:nvPr/>
        </p:nvGraphicFramePr>
        <p:xfrm>
          <a:off x="1095375" y="3586163"/>
          <a:ext cx="2670175" cy="1349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6508" name="Equation" r:id="rId4" imgW="1206360" imgH="609480" progId="Equation.3">
                  <p:embed/>
                </p:oleObj>
              </mc:Choice>
              <mc:Fallback>
                <p:oleObj name="Equation" r:id="rId4" imgW="1206360" imgH="60948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5375" y="3586163"/>
                        <a:ext cx="2670175" cy="1349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6375" name="Object 7">
            <a:hlinkClick r:id="" action="ppaction://ole?verb=0"/>
          </p:cNvPr>
          <p:cNvGraphicFramePr>
            <a:graphicFrameLocks/>
          </p:cNvGraphicFramePr>
          <p:nvPr/>
        </p:nvGraphicFramePr>
        <p:xfrm>
          <a:off x="4181475" y="3457575"/>
          <a:ext cx="3681413" cy="148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6509" name="Equation" r:id="rId6" imgW="1625400" imgH="660240" progId="Equation.3">
                  <p:embed/>
                </p:oleObj>
              </mc:Choice>
              <mc:Fallback>
                <p:oleObj name="Equation" r:id="rId6" imgW="1625400" imgH="660240" progId="Equation.3">
                  <p:embed/>
                  <p:pic>
                    <p:nvPicPr>
                      <p:cNvPr id="0" name="Picture 7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81475" y="3457575"/>
                        <a:ext cx="3681413" cy="1485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6376" name="Object 8"/>
          <p:cNvGraphicFramePr>
            <a:graphicFrameLocks noChangeAspect="1"/>
          </p:cNvGraphicFramePr>
          <p:nvPr/>
        </p:nvGraphicFramePr>
        <p:xfrm>
          <a:off x="3997325" y="5418138"/>
          <a:ext cx="1152525" cy="561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6510" name="Equation" r:id="rId8" imgW="520560" imgH="253800" progId="Equation.3">
                  <p:embed/>
                </p:oleObj>
              </mc:Choice>
              <mc:Fallback>
                <p:oleObj name="Equation" r:id="rId8" imgW="520560" imgH="25380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97325" y="5418138"/>
                        <a:ext cx="1152525" cy="561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73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sz="3600"/>
              <a:t>Exemple 20: </a:t>
            </a:r>
            <a:r>
              <a:rPr lang="fr-FR" sz="3600"/>
              <a:t>variance et écart-type </a:t>
            </a:r>
            <a:br>
              <a:rPr lang="fr-FR" sz="3600"/>
            </a:br>
            <a:r>
              <a:rPr lang="fr-FR" sz="3600"/>
              <a:t>avec des données groupées en classes</a:t>
            </a:r>
          </a:p>
        </p:txBody>
      </p:sp>
      <p:sp>
        <p:nvSpPr>
          <p:cNvPr id="10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5E8D81D9-2D03-4D47-A9BE-4E8A46DD1786}" type="slidenum">
              <a:rPr lang="fr-FR"/>
              <a:pPr/>
              <a:t>42</a:t>
            </a:fld>
            <a:endParaRPr lang="fr-FR"/>
          </a:p>
        </p:txBody>
      </p:sp>
      <p:graphicFrame>
        <p:nvGraphicFramePr>
          <p:cNvPr id="827397" name="Object 5">
            <a:hlinkClick r:id="" action="ppaction://ole?verb=0"/>
          </p:cNvPr>
          <p:cNvGraphicFramePr>
            <a:graphicFrameLocks/>
          </p:cNvGraphicFramePr>
          <p:nvPr/>
        </p:nvGraphicFramePr>
        <p:xfrm>
          <a:off x="747713" y="4984750"/>
          <a:ext cx="1838325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7535" name="Equation" r:id="rId4" imgW="1307880" imgH="393480" progId="Equation.3">
                  <p:embed/>
                </p:oleObj>
              </mc:Choice>
              <mc:Fallback>
                <p:oleObj name="Equation" r:id="rId4" imgW="1307880" imgH="393480" progId="Equation.3">
                  <p:embed/>
                  <p:pic>
                    <p:nvPicPr>
                      <p:cNvPr id="0" name="Picture 5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7713" y="4984750"/>
                        <a:ext cx="1838325" cy="55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7398" name="Object 6">
            <a:hlinkClick r:id="" action="ppaction://ole?verb=0"/>
          </p:cNvPr>
          <p:cNvGraphicFramePr>
            <a:graphicFrameLocks/>
          </p:cNvGraphicFramePr>
          <p:nvPr/>
        </p:nvGraphicFramePr>
        <p:xfrm>
          <a:off x="747713" y="5535613"/>
          <a:ext cx="7570787" cy="590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7536" name="Equation" r:id="rId6" imgW="5359320" imgH="419040" progId="Equation.3">
                  <p:embed/>
                </p:oleObj>
              </mc:Choice>
              <mc:Fallback>
                <p:oleObj name="Equation" r:id="rId6" imgW="5359320" imgH="419040" progId="Equation.3">
                  <p:embed/>
                  <p:pic>
                    <p:nvPicPr>
                      <p:cNvPr id="0" name="Picture 6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7713" y="5535613"/>
                        <a:ext cx="7570787" cy="590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7399" name="Object 7">
            <a:hlinkClick r:id="" action="ppaction://ole?verb=0"/>
          </p:cNvPr>
          <p:cNvGraphicFramePr>
            <a:graphicFrameLocks/>
          </p:cNvGraphicFramePr>
          <p:nvPr/>
        </p:nvGraphicFramePr>
        <p:xfrm>
          <a:off x="747713" y="6119813"/>
          <a:ext cx="1647825" cy="338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7537" name="Equation" r:id="rId8" imgW="1168200" imgH="241200" progId="Equation.3">
                  <p:embed/>
                </p:oleObj>
              </mc:Choice>
              <mc:Fallback>
                <p:oleObj name="Equation" r:id="rId8" imgW="1168200" imgH="241200" progId="Equation.3">
                  <p:embed/>
                  <p:pic>
                    <p:nvPicPr>
                      <p:cNvPr id="0" name="Picture 7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7713" y="6119813"/>
                        <a:ext cx="1647825" cy="338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" name="Picture 2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278" y="1497702"/>
            <a:ext cx="7528955" cy="36201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84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sz="3600" dirty="0"/>
              <a:t>Exemple 21: </a:t>
            </a:r>
            <a:r>
              <a:rPr lang="fr-FR" sz="3600" dirty="0"/>
              <a:t>variance et écart-type </a:t>
            </a:r>
            <a:br>
              <a:rPr lang="fr-FR" sz="3600" dirty="0"/>
            </a:br>
            <a:r>
              <a:rPr lang="fr-FR" sz="3600" dirty="0"/>
              <a:t>avec des données groupées en classes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7C1212AA-EC9D-4BD3-9CB8-EDD2112973F8}" type="slidenum">
              <a:rPr lang="fr-FR"/>
              <a:pPr/>
              <a:t>43</a:t>
            </a:fld>
            <a:endParaRPr lang="fr-FR"/>
          </a:p>
        </p:txBody>
      </p:sp>
      <p:graphicFrame>
        <p:nvGraphicFramePr>
          <p:cNvPr id="828424" name="Object 8">
            <a:hlinkClick r:id="" action="ppaction://ole?verb=0"/>
          </p:cNvPr>
          <p:cNvGraphicFramePr>
            <a:graphicFrameLocks noGrp="1"/>
          </p:cNvGraphicFramePr>
          <p:nvPr>
            <p:ph sz="quarter" idx="1"/>
          </p:nvPr>
        </p:nvGraphicFramePr>
        <p:xfrm>
          <a:off x="1397000" y="5884863"/>
          <a:ext cx="1647825" cy="339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8517" name="Equation" r:id="rId4" imgW="1168200" imgH="241200" progId="Equation.3">
                  <p:embed/>
                </p:oleObj>
              </mc:Choice>
              <mc:Fallback>
                <p:oleObj name="Equation" r:id="rId4" imgW="1168200" imgH="241200" progId="Equation.3">
                  <p:embed/>
                  <p:pic>
                    <p:nvPicPr>
                      <p:cNvPr id="0" name="Picture 8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97000" y="5884863"/>
                        <a:ext cx="1647825" cy="339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8421" name="Object 5">
            <a:hlinkClick r:id="" action="ppaction://ole?verb=0"/>
          </p:cNvPr>
          <p:cNvGraphicFramePr>
            <a:graphicFrameLocks/>
          </p:cNvGraphicFramePr>
          <p:nvPr/>
        </p:nvGraphicFramePr>
        <p:xfrm>
          <a:off x="1416050" y="4835525"/>
          <a:ext cx="3344863" cy="895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8518" name="Equation" r:id="rId6" imgW="2361960" imgH="634680" progId="Equation.3">
                  <p:embed/>
                </p:oleObj>
              </mc:Choice>
              <mc:Fallback>
                <p:oleObj name="Equation" r:id="rId6" imgW="2361960" imgH="634680" progId="Equation.3">
                  <p:embed/>
                  <p:pic>
                    <p:nvPicPr>
                      <p:cNvPr id="0" name="Picture 5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16050" y="4835525"/>
                        <a:ext cx="3344863" cy="895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28441" name="Picture 2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1863" y="1630837"/>
            <a:ext cx="6290845" cy="3351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0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Remarques sur l’écart-type</a:t>
            </a: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DEA85474-C43C-4956-884F-04BD9CF232C8}" type="slidenum">
              <a:rPr lang="fr-FR"/>
              <a:pPr/>
              <a:t>44</a:t>
            </a:fld>
            <a:endParaRPr lang="fr-FR"/>
          </a:p>
        </p:txBody>
      </p:sp>
      <p:sp>
        <p:nvSpPr>
          <p:cNvPr id="90009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90525" y="1600200"/>
            <a:ext cx="8353425" cy="4525963"/>
          </a:xfrm>
        </p:spPr>
        <p:txBody>
          <a:bodyPr/>
          <a:lstStyle/>
          <a:p>
            <a:pPr marL="361950" indent="-361950"/>
            <a:r>
              <a:rPr lang="fr-FR"/>
              <a:t>Mesure de dispersion la plus utilisée</a:t>
            </a:r>
          </a:p>
          <a:p>
            <a:pPr marL="361950" indent="-361950"/>
            <a:r>
              <a:rPr lang="fr-FR"/>
              <a:t>Il prend en compte la valeur de toutes les observations de la série</a:t>
            </a:r>
          </a:p>
          <a:p>
            <a:pPr marL="361950" indent="-361950"/>
            <a:r>
              <a:rPr lang="fr-FR"/>
              <a:t>Il est affecté par les valeurs aberrantes</a:t>
            </a:r>
          </a:p>
          <a:p>
            <a:pPr marL="361950" indent="-361950"/>
            <a:r>
              <a:rPr lang="fr-FR"/>
              <a:t>Il est unique</a:t>
            </a:r>
          </a:p>
          <a:p>
            <a:pPr marL="361950" indent="-361950"/>
            <a:r>
              <a:rPr lang="fr-FR"/>
              <a:t>Il ne peut pas être calculé avec des données groupées avec classes ouvertes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5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La règle de </a:t>
            </a:r>
            <a:r>
              <a:rPr lang="fr-FR" dirty="0" err="1"/>
              <a:t>Tchebycheff</a:t>
            </a:r>
            <a:endParaRPr lang="fr-FR" dirty="0"/>
          </a:p>
        </p:txBody>
      </p:sp>
      <p:sp>
        <p:nvSpPr>
          <p:cNvPr id="83558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7410450" cy="4525963"/>
          </a:xfrm>
        </p:spPr>
        <p:txBody>
          <a:bodyPr/>
          <a:lstStyle/>
          <a:p>
            <a:r>
              <a:rPr lang="fr-FR" dirty="0"/>
              <a:t>Pour tout ensemble de données et un nombre k,         k </a:t>
            </a:r>
            <a:r>
              <a:rPr lang="fr-FR" dirty="0">
                <a:sym typeface="Symbol" pitchFamily="18" charset="2"/>
              </a:rPr>
              <a:t></a:t>
            </a:r>
            <a:r>
              <a:rPr lang="fr-FR" dirty="0"/>
              <a:t> 1, la proportion des données comprise dans l’intervalle                           est supérieure ou </a:t>
            </a:r>
          </a:p>
          <a:p>
            <a:endParaRPr lang="fr-FR" sz="1200" dirty="0"/>
          </a:p>
          <a:p>
            <a:pPr>
              <a:buFontTx/>
              <a:buNone/>
            </a:pPr>
            <a:r>
              <a:rPr lang="fr-FR" dirty="0"/>
              <a:t>	égale à</a:t>
            </a:r>
          </a:p>
        </p:txBody>
      </p:sp>
      <p:graphicFrame>
        <p:nvGraphicFramePr>
          <p:cNvPr id="835588" name="Object 4"/>
          <p:cNvGraphicFramePr>
            <a:graphicFrameLocks noGrp="1" noChangeAspect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715530043"/>
              </p:ext>
            </p:extLst>
          </p:nvPr>
        </p:nvGraphicFramePr>
        <p:xfrm>
          <a:off x="3182340" y="2503488"/>
          <a:ext cx="2303139" cy="490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5723" name="Equation" r:id="rId4" imgW="939600" imgH="203040" progId="Equation.3">
                  <p:embed/>
                </p:oleObj>
              </mc:Choice>
              <mc:Fallback>
                <p:oleObj name="Equation" r:id="rId4" imgW="939600" imgH="20304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82340" y="2503488"/>
                        <a:ext cx="2303139" cy="490537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35591" name="Object 7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2444750" y="4378325"/>
          <a:ext cx="4254500" cy="850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5724" name="Equation" r:id="rId6" imgW="1968500" imgH="393700" progId="Equation.3">
                  <p:embed/>
                </p:oleObj>
              </mc:Choice>
              <mc:Fallback>
                <p:oleObj name="Equation" r:id="rId6" imgW="1968500" imgH="39370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44750" y="4378325"/>
                        <a:ext cx="4254500" cy="850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C9651C68-8BE2-455D-8EE3-8593E5FEE8EC}" type="slidenum">
              <a:rPr lang="fr-FR"/>
              <a:pPr/>
              <a:t>45</a:t>
            </a:fld>
            <a:endParaRPr lang="fr-FR"/>
          </a:p>
        </p:txBody>
      </p:sp>
      <p:graphicFrame>
        <p:nvGraphicFramePr>
          <p:cNvPr id="835590" name="Object 6"/>
          <p:cNvGraphicFramePr>
            <a:graphicFrameLocks noChangeAspect="1"/>
          </p:cNvGraphicFramePr>
          <p:nvPr/>
        </p:nvGraphicFramePr>
        <p:xfrm>
          <a:off x="1976438" y="3019425"/>
          <a:ext cx="958850" cy="900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5725" name="Equation" r:id="rId8" imgW="419040" imgH="393480" progId="Equation.3">
                  <p:embed/>
                </p:oleObj>
              </mc:Choice>
              <mc:Fallback>
                <p:oleObj name="Equation" r:id="rId8" imgW="419040" imgH="39348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76438" y="3019425"/>
                        <a:ext cx="958850" cy="9001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6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3600"/>
              <a:t>Conséquences de la règle de Tchebycheff</a:t>
            </a: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8817D522-A8BF-4E54-B369-5B5F717716D7}" type="slidenum">
              <a:rPr lang="fr-FR"/>
              <a:pPr/>
              <a:t>46</a:t>
            </a:fld>
            <a:endParaRPr lang="fr-FR"/>
          </a:p>
        </p:txBody>
      </p:sp>
      <p:sp>
        <p:nvSpPr>
          <p:cNvPr id="838659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fr-FR"/>
              <a:t>Puisque la valeur résultante de la proportion ne dépend que de la valeur de </a:t>
            </a:r>
            <a:r>
              <a:rPr lang="fr-FR" i="1"/>
              <a:t>k</a:t>
            </a:r>
            <a:r>
              <a:rPr lang="fr-FR"/>
              <a:t> et non de la série de données, on peut faire les généralisations suivantes:</a:t>
            </a:r>
          </a:p>
          <a:p>
            <a:pPr lvl="1"/>
            <a:r>
              <a:rPr lang="fr-FR"/>
              <a:t>si </a:t>
            </a:r>
            <a:r>
              <a:rPr lang="fr-FR" i="1"/>
              <a:t>k = 1</a:t>
            </a:r>
            <a:r>
              <a:rPr lang="fr-FR"/>
              <a:t>, la proportion est au moins de </a:t>
            </a:r>
            <a:r>
              <a:rPr lang="fr-FR" i="1"/>
              <a:t>0%</a:t>
            </a:r>
          </a:p>
          <a:p>
            <a:pPr lvl="1"/>
            <a:r>
              <a:rPr lang="fr-FR"/>
              <a:t>si </a:t>
            </a:r>
            <a:r>
              <a:rPr lang="fr-FR" i="1"/>
              <a:t>k = 1,5</a:t>
            </a:r>
            <a:r>
              <a:rPr lang="fr-FR"/>
              <a:t>, la proportion est au moins de </a:t>
            </a:r>
            <a:r>
              <a:rPr lang="fr-FR" i="1"/>
              <a:t>55%</a:t>
            </a:r>
          </a:p>
          <a:p>
            <a:pPr lvl="1"/>
            <a:r>
              <a:rPr lang="fr-FR"/>
              <a:t>si </a:t>
            </a:r>
            <a:r>
              <a:rPr lang="fr-FR" i="1"/>
              <a:t>k = 2</a:t>
            </a:r>
            <a:r>
              <a:rPr lang="fr-FR"/>
              <a:t>, la proportion est au moins de </a:t>
            </a:r>
            <a:r>
              <a:rPr lang="fr-FR" i="1"/>
              <a:t>75%</a:t>
            </a:r>
          </a:p>
          <a:p>
            <a:pPr lvl="1"/>
            <a:r>
              <a:rPr lang="fr-FR"/>
              <a:t>si </a:t>
            </a:r>
            <a:r>
              <a:rPr lang="fr-FR" i="1"/>
              <a:t>k = 2,5</a:t>
            </a:r>
            <a:r>
              <a:rPr lang="fr-FR"/>
              <a:t>, la proportion est au moins de </a:t>
            </a:r>
            <a:r>
              <a:rPr lang="fr-FR" i="1"/>
              <a:t>84%</a:t>
            </a:r>
          </a:p>
          <a:p>
            <a:pPr lvl="1"/>
            <a:r>
              <a:rPr lang="fr-FR"/>
              <a:t>si </a:t>
            </a:r>
            <a:r>
              <a:rPr lang="fr-FR" i="1"/>
              <a:t>k = 3</a:t>
            </a:r>
            <a:r>
              <a:rPr lang="fr-FR"/>
              <a:t>, la proportion est au moins de </a:t>
            </a:r>
            <a:r>
              <a:rPr lang="fr-FR" i="1"/>
              <a:t>89%</a:t>
            </a:r>
          </a:p>
          <a:p>
            <a:pPr lvl="1"/>
            <a:r>
              <a:rPr lang="fr-FR"/>
              <a:t>etc. 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8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sz="3600"/>
              <a:t>Exemple 22: </a:t>
            </a:r>
            <a:r>
              <a:rPr lang="fr-FR" sz="3600"/>
              <a:t>calcul d’un proportion</a:t>
            </a:r>
            <a:br>
              <a:rPr lang="fr-FR" sz="3600"/>
            </a:br>
            <a:r>
              <a:rPr lang="fr-FR" sz="3600"/>
              <a:t>avec la règle de Tchebycheff 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9F3B7FF0-6AB8-4136-936E-F6B52A68326E}" type="slidenum">
              <a:rPr lang="fr-FR"/>
              <a:pPr/>
              <a:t>47</a:t>
            </a:fld>
            <a:endParaRPr lang="fr-FR"/>
          </a:p>
        </p:txBody>
      </p:sp>
      <p:graphicFrame>
        <p:nvGraphicFramePr>
          <p:cNvPr id="839687" name="Object 7"/>
          <p:cNvGraphicFramePr>
            <a:graphicFrameLocks noGrp="1" noChangeAspect="1"/>
          </p:cNvGraphicFramePr>
          <p:nvPr>
            <p:ph sz="quarter" idx="1"/>
          </p:nvPr>
        </p:nvGraphicFramePr>
        <p:xfrm>
          <a:off x="600075" y="5094288"/>
          <a:ext cx="8275638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9738" name="Equation" r:id="rId4" imgW="5092560" imgH="406080" progId="Equation.3">
                  <p:embed/>
                </p:oleObj>
              </mc:Choice>
              <mc:Fallback>
                <p:oleObj name="Equation" r:id="rId4" imgW="5092560" imgH="40608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0075" y="5094288"/>
                        <a:ext cx="8275638" cy="660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39690" name="Rectangle 10"/>
          <p:cNvSpPr>
            <a:spLocks noGrp="1" noChangeArrowheads="1"/>
          </p:cNvSpPr>
          <p:nvPr>
            <p:ph type="body" idx="4294967295"/>
          </p:nvPr>
        </p:nvSpPr>
        <p:spPr>
          <a:xfrm>
            <a:off x="4953000" y="1866900"/>
            <a:ext cx="4191000" cy="293528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fr-FR" sz="2000" dirty="0"/>
              <a:t>Si </a:t>
            </a:r>
            <a:r>
              <a:rPr lang="fr-FR" sz="2000" i="1" dirty="0"/>
              <a:t>k = 1,5</a:t>
            </a:r>
            <a:r>
              <a:rPr lang="fr-FR" sz="2000" dirty="0"/>
              <a:t>, on devrait avoir au moins 55% des données qui tombent dans l’intervalle </a:t>
            </a:r>
            <a:r>
              <a:rPr lang="fr-FR" sz="2000" i="1" dirty="0"/>
              <a:t>(235$ , 310$)</a:t>
            </a:r>
          </a:p>
          <a:p>
            <a:pPr>
              <a:lnSpc>
                <a:spcPct val="90000"/>
              </a:lnSpc>
            </a:pPr>
            <a:r>
              <a:rPr lang="fr-FR" sz="2000" dirty="0"/>
              <a:t>Selon la distribution de fréquences, on obtient: </a:t>
            </a:r>
            <a:r>
              <a:rPr lang="fr-FR" sz="2000" dirty="0" smtClean="0"/>
              <a:t>0,1200 + 0,2133 + 0,2267 + 0,1733 + 0,1333 </a:t>
            </a:r>
            <a:r>
              <a:rPr lang="fr-FR" sz="2000" dirty="0"/>
              <a:t>= 0,8666 </a:t>
            </a:r>
          </a:p>
        </p:txBody>
      </p:sp>
      <p:pic>
        <p:nvPicPr>
          <p:cNvPr id="8" name="Picture 1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474" y="1626323"/>
            <a:ext cx="4251302" cy="3338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3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Coefficient de variation</a:t>
            </a:r>
          </a:p>
        </p:txBody>
      </p:sp>
      <p:sp>
        <p:nvSpPr>
          <p:cNvPr id="8130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067675" cy="45259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fr-FR" sz="2600"/>
              <a:t>Permet de comparer la dispersion de séries d’observations qui ne sont pas nécessairement dans les mêmes unités de mesure</a:t>
            </a:r>
          </a:p>
          <a:p>
            <a:pPr>
              <a:lnSpc>
                <a:spcPct val="90000"/>
              </a:lnSpc>
            </a:pPr>
            <a:r>
              <a:rPr lang="fr-FR" sz="2600"/>
              <a:t>Donne une idée du degré d’homogénéité d’une distribution</a:t>
            </a:r>
          </a:p>
          <a:p>
            <a:pPr>
              <a:lnSpc>
                <a:spcPct val="90000"/>
              </a:lnSpc>
            </a:pPr>
            <a:r>
              <a:rPr lang="fr-FR" sz="2600"/>
              <a:t>En général, une série est dite homogène si le </a:t>
            </a:r>
            <a:r>
              <a:rPr lang="fr-FR" sz="2600" i="1"/>
              <a:t>CV</a:t>
            </a:r>
            <a:r>
              <a:rPr lang="fr-FR" sz="2600"/>
              <a:t> est plus petit que 15%)</a:t>
            </a:r>
          </a:p>
          <a:p>
            <a:pPr>
              <a:lnSpc>
                <a:spcPct val="90000"/>
              </a:lnSpc>
            </a:pPr>
            <a:r>
              <a:rPr lang="fr-FR" sz="2600"/>
              <a:t>La formule est:</a:t>
            </a:r>
          </a:p>
          <a:p>
            <a:pPr>
              <a:lnSpc>
                <a:spcPct val="90000"/>
              </a:lnSpc>
            </a:pPr>
            <a:endParaRPr lang="fr-FR" sz="1400"/>
          </a:p>
          <a:p>
            <a:pPr>
              <a:lnSpc>
                <a:spcPct val="90000"/>
              </a:lnSpc>
            </a:pPr>
            <a:r>
              <a:rPr lang="fr-FR" sz="2600"/>
              <a:t>Le </a:t>
            </a:r>
            <a:r>
              <a:rPr lang="fr-FR" sz="2600" i="1"/>
              <a:t>CV</a:t>
            </a:r>
            <a:r>
              <a:rPr lang="fr-FR" sz="2600"/>
              <a:t> est indépendant de l’unité de mesure de la variable observée</a:t>
            </a:r>
          </a:p>
        </p:txBody>
      </p:sp>
      <p:graphicFrame>
        <p:nvGraphicFramePr>
          <p:cNvPr id="813062" name="Object 6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663993739"/>
              </p:ext>
            </p:extLst>
          </p:nvPr>
        </p:nvGraphicFramePr>
        <p:xfrm>
          <a:off x="2989603" y="3318990"/>
          <a:ext cx="2184400" cy="857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3110" name="Equation" r:id="rId4" imgW="1002960" imgH="393480" progId="Equation.3">
                  <p:embed/>
                </p:oleObj>
              </mc:Choice>
              <mc:Fallback>
                <p:oleObj name="Equation" r:id="rId4" imgW="1002960" imgH="39348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9603" y="3318990"/>
                        <a:ext cx="2184400" cy="857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60204D2B-064A-456A-ADA0-A513EE1C0B7F}" type="slidenum">
              <a:rPr lang="fr-FR"/>
              <a:pPr/>
              <a:t>48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613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3600"/>
              <a:t>Exemple 23: calcul </a:t>
            </a:r>
            <a:br>
              <a:rPr lang="fr-FR" sz="3600"/>
            </a:br>
            <a:r>
              <a:rPr lang="fr-FR" sz="3600"/>
              <a:t>du coefficient de variation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EE36A8AB-E984-41D2-9C99-F3E4CAE13FD8}" type="slidenum">
              <a:rPr lang="fr-FR"/>
              <a:pPr/>
              <a:t>49</a:t>
            </a:fld>
            <a:endParaRPr lang="fr-FR"/>
          </a:p>
        </p:txBody>
      </p:sp>
      <p:sp>
        <p:nvSpPr>
          <p:cNvPr id="816132" name="Rectangle 4"/>
          <p:cNvSpPr>
            <a:spLocks noGrp="1" noChangeArrowheads="1"/>
          </p:cNvSpPr>
          <p:nvPr>
            <p:ph sz="quarter" idx="1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fr-FR"/>
              <a:t>De l’exemple précédent, on a trouvé que:</a:t>
            </a:r>
          </a:p>
          <a:p>
            <a:endParaRPr lang="fr-FR"/>
          </a:p>
          <a:p>
            <a:endParaRPr lang="fr-FR"/>
          </a:p>
          <a:p>
            <a:endParaRPr lang="fr-FR"/>
          </a:p>
          <a:p>
            <a:endParaRPr lang="fr-FR"/>
          </a:p>
          <a:p>
            <a:pPr>
              <a:buFontTx/>
              <a:buNone/>
            </a:pPr>
            <a:r>
              <a:rPr lang="fr-FR"/>
              <a:t>		alors</a:t>
            </a:r>
          </a:p>
          <a:p>
            <a:endParaRPr lang="fr-FR"/>
          </a:p>
          <a:p>
            <a:r>
              <a:rPr lang="fr-FR"/>
              <a:t>Puisque </a:t>
            </a:r>
            <a:r>
              <a:rPr lang="fr-FR" i="1"/>
              <a:t>CV &lt; 15%</a:t>
            </a:r>
            <a:r>
              <a:rPr lang="fr-FR"/>
              <a:t>, la distribution semble homogène</a:t>
            </a:r>
          </a:p>
        </p:txBody>
      </p:sp>
      <p:graphicFrame>
        <p:nvGraphicFramePr>
          <p:cNvPr id="816133" name="Object 5">
            <a:hlinkClick r:id="" action="ppaction://ole?verb=0"/>
          </p:cNvPr>
          <p:cNvGraphicFramePr>
            <a:graphicFrameLocks/>
          </p:cNvGraphicFramePr>
          <p:nvPr/>
        </p:nvGraphicFramePr>
        <p:xfrm>
          <a:off x="1400175" y="2119313"/>
          <a:ext cx="2886075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6267" name="Equation" r:id="rId4" imgW="1231560" imgH="393480" progId="Equation.3">
                  <p:embed/>
                </p:oleObj>
              </mc:Choice>
              <mc:Fallback>
                <p:oleObj name="Equation" r:id="rId4" imgW="1231560" imgH="393480" progId="Equation.3">
                  <p:embed/>
                  <p:pic>
                    <p:nvPicPr>
                      <p:cNvPr id="0" name="Picture 5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00175" y="2119313"/>
                        <a:ext cx="2886075" cy="923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6134" name="Object 6">
            <a:hlinkClick r:id="" action="ppaction://ole?verb=0"/>
          </p:cNvPr>
          <p:cNvGraphicFramePr>
            <a:graphicFrameLocks/>
          </p:cNvGraphicFramePr>
          <p:nvPr/>
        </p:nvGraphicFramePr>
        <p:xfrm>
          <a:off x="1400175" y="3203575"/>
          <a:ext cx="2868613" cy="565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6268" name="Equation" r:id="rId6" imgW="1218960" imgH="241200" progId="Equation.3">
                  <p:embed/>
                </p:oleObj>
              </mc:Choice>
              <mc:Fallback>
                <p:oleObj name="Equation" r:id="rId6" imgW="1218960" imgH="241200" progId="Equation.3">
                  <p:embed/>
                  <p:pic>
                    <p:nvPicPr>
                      <p:cNvPr id="0" name="Picture 6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00175" y="3203575"/>
                        <a:ext cx="2868613" cy="565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6135" name="Object 7">
            <a:hlinkClick r:id="" action="ppaction://ole?verb=0"/>
          </p:cNvPr>
          <p:cNvGraphicFramePr>
            <a:graphicFrameLocks/>
          </p:cNvGraphicFramePr>
          <p:nvPr/>
        </p:nvGraphicFramePr>
        <p:xfrm>
          <a:off x="2209800" y="3995738"/>
          <a:ext cx="4686300" cy="957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6269" name="Equation" r:id="rId8" imgW="1993680" imgH="406080" progId="Equation.3">
                  <p:embed/>
                </p:oleObj>
              </mc:Choice>
              <mc:Fallback>
                <p:oleObj name="Equation" r:id="rId8" imgW="1993680" imgH="406080" progId="Equation.3">
                  <p:embed/>
                  <p:pic>
                    <p:nvPicPr>
                      <p:cNvPr id="0" name="Picture 7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9800" y="3995738"/>
                        <a:ext cx="4686300" cy="957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5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Les mesures de position</a:t>
            </a: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31392B1D-BF10-4A33-B1CA-C5C4CF03CE99}" type="slidenum">
              <a:rPr lang="fr-FR"/>
              <a:pPr/>
              <a:t>50</a:t>
            </a:fld>
            <a:endParaRPr lang="fr-FR"/>
          </a:p>
        </p:txBody>
      </p:sp>
      <p:sp>
        <p:nvSpPr>
          <p:cNvPr id="84582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3840163"/>
          </a:xfrm>
        </p:spPr>
        <p:txBody>
          <a:bodyPr/>
          <a:lstStyle/>
          <a:p>
            <a:pPr marL="266700" indent="-266700">
              <a:lnSpc>
                <a:spcPct val="90000"/>
              </a:lnSpc>
            </a:pPr>
            <a:r>
              <a:rPr lang="fr-FR"/>
              <a:t>Ces mesures permettent de situer une donnée par rapport aux autres</a:t>
            </a:r>
          </a:p>
          <a:p>
            <a:pPr marL="266700" indent="-266700">
              <a:lnSpc>
                <a:spcPct val="90000"/>
              </a:lnSpc>
            </a:pPr>
            <a:r>
              <a:rPr lang="fr-FR"/>
              <a:t>Les mesures les plus utilisées sont:</a:t>
            </a:r>
          </a:p>
          <a:p>
            <a:pPr marL="714375" lvl="1" indent="-268288">
              <a:lnSpc>
                <a:spcPct val="90000"/>
              </a:lnSpc>
            </a:pPr>
            <a:r>
              <a:rPr lang="fr-FR"/>
              <a:t>les quartiles,  </a:t>
            </a:r>
            <a:r>
              <a:rPr lang="fr-FR" i="1"/>
              <a:t>Q</a:t>
            </a:r>
            <a:r>
              <a:rPr lang="fr-FR" i="1" baseline="-25000"/>
              <a:t>25%</a:t>
            </a:r>
            <a:r>
              <a:rPr lang="fr-FR" i="1"/>
              <a:t>, Q</a:t>
            </a:r>
            <a:r>
              <a:rPr lang="fr-FR" i="1" baseline="-25000"/>
              <a:t>50%</a:t>
            </a:r>
            <a:r>
              <a:rPr lang="fr-FR" i="1"/>
              <a:t>, Q</a:t>
            </a:r>
            <a:r>
              <a:rPr lang="fr-FR" i="1" baseline="-25000"/>
              <a:t>75%      </a:t>
            </a:r>
            <a:r>
              <a:rPr lang="fr-FR"/>
              <a:t>(3 quartiles)</a:t>
            </a:r>
          </a:p>
          <a:p>
            <a:pPr marL="714375" lvl="1" indent="-268288">
              <a:lnSpc>
                <a:spcPct val="90000"/>
              </a:lnSpc>
            </a:pPr>
            <a:r>
              <a:rPr lang="fr-FR"/>
              <a:t>les déciles</a:t>
            </a:r>
            <a:r>
              <a:rPr lang="fr-FR" i="1"/>
              <a:t>,  D</a:t>
            </a:r>
            <a:r>
              <a:rPr lang="fr-FR" i="1" baseline="-25000"/>
              <a:t>10%</a:t>
            </a:r>
            <a:r>
              <a:rPr lang="fr-FR" i="1"/>
              <a:t>, D</a:t>
            </a:r>
            <a:r>
              <a:rPr lang="fr-FR" i="1" baseline="-25000"/>
              <a:t>20%</a:t>
            </a:r>
            <a:r>
              <a:rPr lang="fr-FR" i="1"/>
              <a:t>,…, D</a:t>
            </a:r>
            <a:r>
              <a:rPr lang="fr-FR" i="1" baseline="-25000"/>
              <a:t>90%    </a:t>
            </a:r>
            <a:r>
              <a:rPr lang="fr-FR"/>
              <a:t>(9 déciles)</a:t>
            </a:r>
            <a:endParaRPr lang="fr-FR" i="1"/>
          </a:p>
          <a:p>
            <a:pPr marL="714375" lvl="1" indent="-268288">
              <a:lnSpc>
                <a:spcPct val="90000"/>
              </a:lnSpc>
            </a:pPr>
            <a:r>
              <a:rPr lang="fr-FR"/>
              <a:t>les centiles,  </a:t>
            </a:r>
            <a:r>
              <a:rPr lang="fr-FR" i="1"/>
              <a:t>C</a:t>
            </a:r>
            <a:r>
              <a:rPr lang="fr-FR" i="1" baseline="-25000"/>
              <a:t>1%</a:t>
            </a:r>
            <a:r>
              <a:rPr lang="fr-FR" i="1"/>
              <a:t>, C</a:t>
            </a:r>
            <a:r>
              <a:rPr lang="fr-FR" i="1" baseline="-25000"/>
              <a:t>2%</a:t>
            </a:r>
            <a:r>
              <a:rPr lang="fr-FR" i="1"/>
              <a:t>,…, D</a:t>
            </a:r>
            <a:r>
              <a:rPr lang="fr-FR" i="1" baseline="-25000"/>
              <a:t>99%       </a:t>
            </a:r>
            <a:r>
              <a:rPr lang="fr-FR"/>
              <a:t>(99 centiles)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7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Calcul des quantiles</a:t>
            </a: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3D843DA6-F3E0-4112-B716-3C84A203F269}" type="slidenum">
              <a:rPr lang="fr-FR"/>
              <a:pPr/>
              <a:t>51</a:t>
            </a:fld>
            <a:endParaRPr lang="fr-FR"/>
          </a:p>
        </p:txBody>
      </p:sp>
      <p:sp>
        <p:nvSpPr>
          <p:cNvPr id="857091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r>
              <a:rPr lang="fr-CA"/>
              <a:t>Il faut répartir les observations, triées en ordre croissant, en </a:t>
            </a:r>
            <a:r>
              <a:rPr lang="fr-CA" i="1"/>
              <a:t>k</a:t>
            </a:r>
            <a:r>
              <a:rPr lang="fr-CA"/>
              <a:t> groupes de taille égale et indiquer à quel groupe appartient une observation </a:t>
            </a:r>
          </a:p>
          <a:p>
            <a:r>
              <a:rPr lang="fr-CA"/>
              <a:t>Si l’on divise la série d’observations </a:t>
            </a:r>
          </a:p>
          <a:p>
            <a:pPr lvl="1"/>
            <a:r>
              <a:rPr lang="fr-CA"/>
              <a:t>en 4 groupes, on obtient les quartiles (</a:t>
            </a:r>
            <a:r>
              <a:rPr lang="fr-CA" i="1"/>
              <a:t>Q</a:t>
            </a:r>
            <a:r>
              <a:rPr lang="fr-CA" i="1" baseline="-25000"/>
              <a:t>1</a:t>
            </a:r>
            <a:r>
              <a:rPr lang="fr-CA" i="1"/>
              <a:t>, Q</a:t>
            </a:r>
            <a:r>
              <a:rPr lang="fr-CA" i="1" baseline="-25000"/>
              <a:t>2</a:t>
            </a:r>
            <a:r>
              <a:rPr lang="fr-CA" i="1"/>
              <a:t>, Q</a:t>
            </a:r>
            <a:r>
              <a:rPr lang="fr-CA" i="1" baseline="-25000"/>
              <a:t>3</a:t>
            </a:r>
            <a:r>
              <a:rPr lang="fr-CA"/>
              <a:t>)</a:t>
            </a:r>
          </a:p>
          <a:p>
            <a:pPr lvl="1"/>
            <a:r>
              <a:rPr lang="fr-CA"/>
              <a:t>en 10 groupes, les déciles (</a:t>
            </a:r>
            <a:r>
              <a:rPr lang="fr-CA" i="1"/>
              <a:t>D</a:t>
            </a:r>
            <a:r>
              <a:rPr lang="fr-CA" i="1" baseline="-25000"/>
              <a:t>1</a:t>
            </a:r>
            <a:r>
              <a:rPr lang="fr-CA" i="1"/>
              <a:t>, D</a:t>
            </a:r>
            <a:r>
              <a:rPr lang="fr-CA" i="1" baseline="-25000"/>
              <a:t>2</a:t>
            </a:r>
            <a:r>
              <a:rPr lang="fr-CA" i="1"/>
              <a:t>, ... D</a:t>
            </a:r>
            <a:r>
              <a:rPr lang="fr-CA" i="1" baseline="-25000"/>
              <a:t>9</a:t>
            </a:r>
            <a:r>
              <a:rPr lang="fr-CA"/>
              <a:t>)</a:t>
            </a:r>
          </a:p>
          <a:p>
            <a:pPr lvl="1"/>
            <a:r>
              <a:rPr lang="fr-CA"/>
              <a:t>en 100 groupes, les centiles (</a:t>
            </a:r>
            <a:r>
              <a:rPr lang="fr-CA" i="1"/>
              <a:t>C</a:t>
            </a:r>
            <a:r>
              <a:rPr lang="fr-CA" i="1" baseline="-25000"/>
              <a:t>1</a:t>
            </a:r>
            <a:r>
              <a:rPr lang="fr-CA" i="1"/>
              <a:t>, C</a:t>
            </a:r>
            <a:r>
              <a:rPr lang="fr-CA" i="1" baseline="-25000"/>
              <a:t>2</a:t>
            </a:r>
            <a:r>
              <a:rPr lang="fr-CA" i="1"/>
              <a:t>, … C</a:t>
            </a:r>
            <a:r>
              <a:rPr lang="fr-CA" i="1" baseline="-25000"/>
              <a:t>99</a:t>
            </a:r>
            <a:r>
              <a:rPr lang="fr-CA"/>
              <a:t>)</a:t>
            </a:r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6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Interprétation des quantiles</a:t>
            </a: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93D53F8F-012A-45D4-91D7-D01523485559}" type="slidenum">
              <a:rPr lang="fr-FR"/>
              <a:pPr/>
              <a:t>52</a:t>
            </a:fld>
            <a:endParaRPr lang="fr-FR"/>
          </a:p>
        </p:txBody>
      </p:sp>
      <p:sp>
        <p:nvSpPr>
          <p:cNvPr id="85606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fr-FR"/>
              <a:t>25% des observations ont une valeur plus petite ou égale au 1</a:t>
            </a:r>
            <a:r>
              <a:rPr lang="fr-FR" baseline="30000"/>
              <a:t>ier</a:t>
            </a:r>
            <a:r>
              <a:rPr lang="fr-FR"/>
              <a:t> quartile, </a:t>
            </a:r>
            <a:r>
              <a:rPr lang="fr-FR" i="1"/>
              <a:t>Q</a:t>
            </a:r>
            <a:r>
              <a:rPr lang="fr-FR" i="1" baseline="-25000"/>
              <a:t>25%</a:t>
            </a:r>
            <a:r>
              <a:rPr lang="fr-FR"/>
              <a:t> </a:t>
            </a:r>
          </a:p>
          <a:p>
            <a:r>
              <a:rPr lang="fr-FR"/>
              <a:t>75% des observations ont une valeur plus petite ou égale au 3</a:t>
            </a:r>
            <a:r>
              <a:rPr lang="fr-FR" baseline="30000"/>
              <a:t>ième</a:t>
            </a:r>
            <a:r>
              <a:rPr lang="fr-FR"/>
              <a:t> quartile, </a:t>
            </a:r>
            <a:r>
              <a:rPr lang="fr-FR" i="1"/>
              <a:t>Q</a:t>
            </a:r>
            <a:r>
              <a:rPr lang="fr-FR" i="1" baseline="-25000"/>
              <a:t>75%</a:t>
            </a:r>
            <a:endParaRPr lang="fr-FR"/>
          </a:p>
          <a:p>
            <a:r>
              <a:rPr lang="fr-FR"/>
              <a:t>20% des observations ont une valeur plus petite ou égale au 2</a:t>
            </a:r>
            <a:r>
              <a:rPr lang="fr-FR" baseline="30000"/>
              <a:t>ième</a:t>
            </a:r>
            <a:r>
              <a:rPr lang="fr-FR"/>
              <a:t> décile, </a:t>
            </a:r>
            <a:r>
              <a:rPr lang="fr-FR" i="1"/>
              <a:t>D</a:t>
            </a:r>
            <a:r>
              <a:rPr lang="fr-FR" i="1" baseline="-25000"/>
              <a:t>20%</a:t>
            </a:r>
            <a:r>
              <a:rPr lang="fr-FR"/>
              <a:t> </a:t>
            </a:r>
          </a:p>
          <a:p>
            <a:r>
              <a:rPr lang="fr-FR"/>
              <a:t>85% des observations ont une valeur plus petite ou égale au 85</a:t>
            </a:r>
            <a:r>
              <a:rPr lang="fr-FR" baseline="30000"/>
              <a:t>ième</a:t>
            </a:r>
            <a:r>
              <a:rPr lang="fr-FR"/>
              <a:t> centile, </a:t>
            </a:r>
            <a:r>
              <a:rPr lang="fr-FR" i="1"/>
              <a:t>C</a:t>
            </a:r>
            <a:r>
              <a:rPr lang="fr-FR" i="1" baseline="-25000"/>
              <a:t>85%</a:t>
            </a:r>
            <a:endParaRPr lang="fr-FR"/>
          </a:p>
          <a:p>
            <a:r>
              <a:rPr lang="fr-FR"/>
              <a:t> etc.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8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Méthode de calcul des quantiles</a:t>
            </a: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B138CCCB-B9BA-4B71-B991-08E9DB8461B8}" type="slidenum">
              <a:rPr lang="fr-FR"/>
              <a:pPr/>
              <a:t>53</a:t>
            </a:fld>
            <a:endParaRPr lang="fr-FR"/>
          </a:p>
        </p:txBody>
      </p:sp>
      <p:sp>
        <p:nvSpPr>
          <p:cNvPr id="85811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fr-FR"/>
              <a:t>Il faut trier les observations en ordre croissant, puis identifier les quantiles en multipliant le nombre total d’observations, n, par le pourcentage identifiant le quantile</a:t>
            </a:r>
          </a:p>
          <a:p>
            <a:pPr>
              <a:lnSpc>
                <a:spcPct val="90000"/>
              </a:lnSpc>
            </a:pPr>
            <a:r>
              <a:rPr lang="fr-FR"/>
              <a:t>Si le nombre obtenu n’est pas entier, le quantile correspond au nombre entier qui lui est immédiatement supérieur</a:t>
            </a:r>
          </a:p>
          <a:p>
            <a:pPr>
              <a:lnSpc>
                <a:spcPct val="90000"/>
              </a:lnSpc>
            </a:pPr>
            <a:r>
              <a:rPr lang="fr-FR"/>
              <a:t>Si le nombre obtenu est un nombre entier, le quantile correspond à la moyenne de ce nombre et du nombre suivant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91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3600"/>
              <a:t>Exemple 24: calcul du quartile</a:t>
            </a:r>
            <a:br>
              <a:rPr lang="fr-FR" sz="3600"/>
            </a:br>
            <a:r>
              <a:rPr lang="fr-FR" sz="3600"/>
              <a:t> 25% avec des données individuelles</a:t>
            </a:r>
          </a:p>
        </p:txBody>
      </p:sp>
      <p:sp>
        <p:nvSpPr>
          <p:cNvPr id="5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13CF64E3-029C-4B78-8488-C8E2153FC451}" type="slidenum">
              <a:rPr lang="fr-FR"/>
              <a:pPr/>
              <a:t>54</a:t>
            </a:fld>
            <a:endParaRPr lang="fr-FR"/>
          </a:p>
        </p:txBody>
      </p:sp>
      <p:pic>
        <p:nvPicPr>
          <p:cNvPr id="859140" name="Picture 4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66750" y="1671638"/>
            <a:ext cx="7804150" cy="2466975"/>
          </a:xfrm>
          <a:noFill/>
          <a:ln/>
        </p:spPr>
      </p:pic>
      <p:sp>
        <p:nvSpPr>
          <p:cNvPr id="859141" name="Rectangle 5"/>
          <p:cNvSpPr>
            <a:spLocks noGrp="1" noChangeArrowheads="1"/>
          </p:cNvSpPr>
          <p:nvPr>
            <p:ph sz="quarter" idx="2"/>
          </p:nvPr>
        </p:nvSpPr>
        <p:spPr>
          <a:xfrm>
            <a:off x="742950" y="4381500"/>
            <a:ext cx="7943850" cy="1744663"/>
          </a:xfrm>
        </p:spPr>
        <p:txBody>
          <a:bodyPr/>
          <a:lstStyle/>
          <a:p>
            <a:r>
              <a:rPr lang="fr-FR" sz="2400" i="1"/>
              <a:t>Q</a:t>
            </a:r>
            <a:r>
              <a:rPr lang="fr-FR" sz="2400" i="1" baseline="-25000"/>
              <a:t>25%</a:t>
            </a:r>
            <a:r>
              <a:rPr lang="fr-FR" sz="2400"/>
              <a:t> correspond à la </a:t>
            </a:r>
            <a:r>
              <a:rPr lang="fr-FR" sz="2400" i="1"/>
              <a:t>25% </a:t>
            </a:r>
            <a:r>
              <a:rPr lang="fr-FR" sz="2400" i="1">
                <a:cs typeface="Times New Roman" pitchFamily="18" charset="0"/>
              </a:rPr>
              <a:t>×</a:t>
            </a:r>
            <a:r>
              <a:rPr lang="fr-FR" sz="2400" i="1"/>
              <a:t> 32 = 8</a:t>
            </a:r>
            <a:r>
              <a:rPr lang="fr-FR" sz="2400" i="1" baseline="30000"/>
              <a:t>ième</a:t>
            </a:r>
            <a:r>
              <a:rPr lang="fr-FR" sz="2400"/>
              <a:t> observation</a:t>
            </a:r>
          </a:p>
          <a:p>
            <a:r>
              <a:rPr lang="fr-FR" sz="2400"/>
              <a:t>Puisqu’il s’agit d’un nombre entier, le quartile correspond à la moyenne des valeurs de la </a:t>
            </a:r>
            <a:r>
              <a:rPr lang="fr-FR" sz="2400" i="1"/>
              <a:t>8</a:t>
            </a:r>
            <a:r>
              <a:rPr lang="fr-FR" sz="2400" i="1" baseline="30000"/>
              <a:t>ième</a:t>
            </a:r>
            <a:r>
              <a:rPr lang="fr-FR" sz="2400"/>
              <a:t> observation et de la </a:t>
            </a:r>
            <a:r>
              <a:rPr lang="fr-FR" sz="2400" i="1"/>
              <a:t>9</a:t>
            </a:r>
            <a:r>
              <a:rPr lang="fr-FR" sz="2400" i="1" baseline="30000"/>
              <a:t>ième</a:t>
            </a:r>
            <a:r>
              <a:rPr lang="fr-FR" sz="2400"/>
              <a:t> observation, </a:t>
            </a:r>
            <a:r>
              <a:rPr lang="fr-FR" sz="2400" i="1"/>
              <a:t>Q</a:t>
            </a:r>
            <a:r>
              <a:rPr lang="fr-FR" sz="2400" i="1" baseline="-25000"/>
              <a:t>25%</a:t>
            </a:r>
            <a:r>
              <a:rPr lang="fr-FR" sz="2400"/>
              <a:t> = </a:t>
            </a:r>
            <a:r>
              <a:rPr lang="fr-FR" sz="2400" i="1"/>
              <a:t>(437 + 439) / 2 = 438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245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3600"/>
              <a:t>Exemple 25: calcul du quartile</a:t>
            </a:r>
            <a:br>
              <a:rPr lang="fr-FR" sz="3600"/>
            </a:br>
            <a:r>
              <a:rPr lang="fr-FR" sz="3600"/>
              <a:t>50% avec des données individuelles</a:t>
            </a:r>
          </a:p>
        </p:txBody>
      </p:sp>
      <p:sp>
        <p:nvSpPr>
          <p:cNvPr id="5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AC1A9859-24D5-48CD-80F1-DB9CBFE2C0C1}" type="slidenum">
              <a:rPr lang="fr-FR"/>
              <a:pPr/>
              <a:t>55</a:t>
            </a:fld>
            <a:endParaRPr lang="fr-FR"/>
          </a:p>
        </p:txBody>
      </p:sp>
      <p:pic>
        <p:nvPicPr>
          <p:cNvPr id="872451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66750" y="1671638"/>
            <a:ext cx="7804150" cy="2466975"/>
          </a:xfrm>
          <a:noFill/>
          <a:ln/>
        </p:spPr>
      </p:pic>
      <p:sp>
        <p:nvSpPr>
          <p:cNvPr id="872452" name="Rectangle 4"/>
          <p:cNvSpPr>
            <a:spLocks noGrp="1" noChangeArrowheads="1"/>
          </p:cNvSpPr>
          <p:nvPr>
            <p:ph sz="quarter" idx="2"/>
          </p:nvPr>
        </p:nvSpPr>
        <p:spPr>
          <a:xfrm>
            <a:off x="742950" y="4381500"/>
            <a:ext cx="7943850" cy="1744663"/>
          </a:xfrm>
        </p:spPr>
        <p:txBody>
          <a:bodyPr/>
          <a:lstStyle/>
          <a:p>
            <a:r>
              <a:rPr lang="fr-FR" sz="2400" i="1"/>
              <a:t>Q</a:t>
            </a:r>
            <a:r>
              <a:rPr lang="fr-FR" sz="2400" i="1" baseline="-25000"/>
              <a:t>50%</a:t>
            </a:r>
            <a:r>
              <a:rPr lang="fr-FR" sz="2400"/>
              <a:t> correspond à la </a:t>
            </a:r>
            <a:r>
              <a:rPr lang="fr-FR" sz="2400" i="1"/>
              <a:t>50% </a:t>
            </a:r>
            <a:r>
              <a:rPr lang="fr-FR" sz="2400" i="1">
                <a:cs typeface="Times New Roman" pitchFamily="18" charset="0"/>
              </a:rPr>
              <a:t>×</a:t>
            </a:r>
            <a:r>
              <a:rPr lang="fr-FR" sz="2400" i="1"/>
              <a:t> 32 = 16</a:t>
            </a:r>
            <a:r>
              <a:rPr lang="fr-FR" sz="2400" i="1" baseline="30000"/>
              <a:t>ième</a:t>
            </a:r>
            <a:r>
              <a:rPr lang="fr-FR" sz="2400"/>
              <a:t> observation</a:t>
            </a:r>
          </a:p>
          <a:p>
            <a:r>
              <a:rPr lang="fr-FR" sz="2400"/>
              <a:t>Puisqu’il s’agit d’un nombre entier, le quartile correspond à la moyenne des valeurs de la </a:t>
            </a:r>
            <a:r>
              <a:rPr lang="fr-FR" sz="2400" i="1"/>
              <a:t>16</a:t>
            </a:r>
            <a:r>
              <a:rPr lang="fr-FR" sz="2400" i="1" baseline="30000"/>
              <a:t>ième</a:t>
            </a:r>
            <a:r>
              <a:rPr lang="fr-FR" sz="2400"/>
              <a:t> observation et de la </a:t>
            </a:r>
            <a:r>
              <a:rPr lang="fr-FR" sz="2400" i="1"/>
              <a:t>17</a:t>
            </a:r>
            <a:r>
              <a:rPr lang="fr-FR" sz="2400" i="1" baseline="30000"/>
              <a:t>ième</a:t>
            </a:r>
            <a:r>
              <a:rPr lang="fr-FR" sz="2400"/>
              <a:t> observation, </a:t>
            </a:r>
            <a:r>
              <a:rPr lang="fr-FR" sz="2400" i="1"/>
              <a:t>Q</a:t>
            </a:r>
            <a:r>
              <a:rPr lang="fr-FR" sz="2400" i="1" baseline="-25000"/>
              <a:t>50%</a:t>
            </a:r>
            <a:r>
              <a:rPr lang="fr-FR" sz="2400" i="1"/>
              <a:t> = (444 + 447) / 2 = 445,5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44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3600"/>
              <a:t>Exemple 26: calcul du quartile</a:t>
            </a:r>
            <a:br>
              <a:rPr lang="fr-FR" sz="3600"/>
            </a:br>
            <a:r>
              <a:rPr lang="fr-FR" sz="3600"/>
              <a:t>75% avec des données individuelles</a:t>
            </a:r>
          </a:p>
        </p:txBody>
      </p:sp>
      <p:sp>
        <p:nvSpPr>
          <p:cNvPr id="5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8B6DF889-BD74-409B-8B94-5E532B977CDE}" type="slidenum">
              <a:rPr lang="fr-FR"/>
              <a:pPr/>
              <a:t>56</a:t>
            </a:fld>
            <a:endParaRPr lang="fr-FR"/>
          </a:p>
        </p:txBody>
      </p:sp>
      <p:pic>
        <p:nvPicPr>
          <p:cNvPr id="874499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66750" y="1671638"/>
            <a:ext cx="7804150" cy="2466975"/>
          </a:xfrm>
          <a:noFill/>
          <a:ln/>
        </p:spPr>
      </p:pic>
      <p:sp>
        <p:nvSpPr>
          <p:cNvPr id="874500" name="Rectangle 4"/>
          <p:cNvSpPr>
            <a:spLocks noGrp="1" noChangeArrowheads="1"/>
          </p:cNvSpPr>
          <p:nvPr>
            <p:ph sz="quarter" idx="2"/>
          </p:nvPr>
        </p:nvSpPr>
        <p:spPr>
          <a:xfrm>
            <a:off x="742950" y="4381500"/>
            <a:ext cx="7943850" cy="1744663"/>
          </a:xfrm>
        </p:spPr>
        <p:txBody>
          <a:bodyPr/>
          <a:lstStyle/>
          <a:p>
            <a:r>
              <a:rPr lang="fr-FR" sz="2400" i="1"/>
              <a:t>Q</a:t>
            </a:r>
            <a:r>
              <a:rPr lang="fr-FR" sz="2400" i="1" baseline="-25000"/>
              <a:t>75%</a:t>
            </a:r>
            <a:r>
              <a:rPr lang="fr-FR" sz="2400"/>
              <a:t> correspond à la </a:t>
            </a:r>
            <a:r>
              <a:rPr lang="fr-FR" sz="2400" i="1"/>
              <a:t>75% </a:t>
            </a:r>
            <a:r>
              <a:rPr lang="fr-FR" sz="2400" i="1">
                <a:cs typeface="Times New Roman" pitchFamily="18" charset="0"/>
              </a:rPr>
              <a:t>×</a:t>
            </a:r>
            <a:r>
              <a:rPr lang="fr-FR" sz="2400" i="1"/>
              <a:t> 32 = 24</a:t>
            </a:r>
            <a:r>
              <a:rPr lang="fr-FR" sz="2400" i="1" baseline="30000"/>
              <a:t>ième</a:t>
            </a:r>
            <a:r>
              <a:rPr lang="fr-FR" sz="2400"/>
              <a:t> observation</a:t>
            </a:r>
          </a:p>
          <a:p>
            <a:r>
              <a:rPr lang="fr-FR" sz="2400"/>
              <a:t>Puisqu’il s’agit d’un nombre entier, le quartile correspond à la moyenne des valeurs de la </a:t>
            </a:r>
            <a:r>
              <a:rPr lang="fr-FR" sz="2400" i="1"/>
              <a:t>24</a:t>
            </a:r>
            <a:r>
              <a:rPr lang="fr-FR" sz="2400" i="1" baseline="30000"/>
              <a:t>ième</a:t>
            </a:r>
            <a:r>
              <a:rPr lang="fr-FR" sz="2400"/>
              <a:t> observation et de la </a:t>
            </a:r>
            <a:r>
              <a:rPr lang="fr-FR" sz="2400" i="1"/>
              <a:t>25</a:t>
            </a:r>
            <a:r>
              <a:rPr lang="fr-FR" sz="2400" i="1" baseline="30000"/>
              <a:t>ième</a:t>
            </a:r>
            <a:r>
              <a:rPr lang="fr-FR" sz="2400"/>
              <a:t> observation, </a:t>
            </a:r>
            <a:r>
              <a:rPr lang="fr-FR" sz="2400" i="1"/>
              <a:t>Q</a:t>
            </a:r>
            <a:r>
              <a:rPr lang="fr-FR" sz="2400" i="1" baseline="-25000"/>
              <a:t>75%</a:t>
            </a:r>
            <a:r>
              <a:rPr lang="fr-FR" sz="2400" i="1"/>
              <a:t> = (464 + 464) / 2 = 464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3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Calcul des quartiles avec Excel</a:t>
            </a:r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275794EA-F1B3-46FD-8CD4-C63B958EAFC7}" type="slidenum">
              <a:rPr lang="fr-FR"/>
              <a:pPr/>
              <a:t>57</a:t>
            </a:fld>
            <a:endParaRPr lang="fr-FR"/>
          </a:p>
        </p:txBody>
      </p:sp>
      <p:sp>
        <p:nvSpPr>
          <p:cNvPr id="873476" name="Rectangle 4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fr-FR"/>
              <a:t>Avec Excel on utilise la fonction </a:t>
            </a:r>
            <a:r>
              <a:rPr lang="fr-FR" sz="2400" i="1"/>
              <a:t>QUARTILE(E3:E34;1)</a:t>
            </a:r>
          </a:p>
          <a:p>
            <a:pPr lvl="1"/>
            <a:r>
              <a:rPr lang="fr-FR" i="1"/>
              <a:t>1 pour le quartile Q</a:t>
            </a:r>
            <a:r>
              <a:rPr lang="fr-FR" i="1" baseline="-25000"/>
              <a:t>25%</a:t>
            </a:r>
            <a:r>
              <a:rPr lang="fr-FR"/>
              <a:t> </a:t>
            </a:r>
          </a:p>
          <a:p>
            <a:pPr lvl="1"/>
            <a:r>
              <a:rPr lang="fr-FR" i="1"/>
              <a:t>2 pour le quartile Q</a:t>
            </a:r>
            <a:r>
              <a:rPr lang="fr-FR" i="1" baseline="-25000"/>
              <a:t>50%</a:t>
            </a:r>
            <a:r>
              <a:rPr lang="fr-FR"/>
              <a:t> </a:t>
            </a:r>
          </a:p>
          <a:p>
            <a:pPr lvl="1"/>
            <a:r>
              <a:rPr lang="fr-FR" i="1"/>
              <a:t>3 pour le quartile Q</a:t>
            </a:r>
            <a:r>
              <a:rPr lang="fr-FR" i="1" baseline="-25000"/>
              <a:t>75%</a:t>
            </a:r>
          </a:p>
          <a:p>
            <a:r>
              <a:rPr lang="fr-FR"/>
              <a:t>Les valeurs calculées par cette fonction peuvent être un peu différentes de celles obtenues à l’aide de la procédure décrite auparavant</a:t>
            </a:r>
          </a:p>
        </p:txBody>
      </p:sp>
      <p:sp>
        <p:nvSpPr>
          <p:cNvPr id="873480" name="Freeform 8"/>
          <p:cNvSpPr>
            <a:spLocks/>
          </p:cNvSpPr>
          <p:nvPr/>
        </p:nvSpPr>
        <p:spPr bwMode="auto">
          <a:xfrm>
            <a:off x="4619625" y="2095500"/>
            <a:ext cx="3657600" cy="381000"/>
          </a:xfrm>
          <a:custGeom>
            <a:avLst/>
            <a:gdLst/>
            <a:ahLst/>
            <a:cxnLst>
              <a:cxn ang="0">
                <a:pos x="0" y="240"/>
              </a:cxn>
              <a:cxn ang="0">
                <a:pos x="2196" y="240"/>
              </a:cxn>
              <a:cxn ang="0">
                <a:pos x="2304" y="0"/>
              </a:cxn>
            </a:cxnLst>
            <a:rect l="0" t="0" r="r" b="b"/>
            <a:pathLst>
              <a:path w="2304" h="240">
                <a:moveTo>
                  <a:pt x="0" y="240"/>
                </a:moveTo>
                <a:lnTo>
                  <a:pt x="2196" y="240"/>
                </a:lnTo>
                <a:lnTo>
                  <a:pt x="2304" y="0"/>
                </a:lnTo>
              </a:path>
            </a:pathLst>
          </a:custGeom>
          <a:noFill/>
          <a:ln w="19050" cap="flat" cmpd="sng">
            <a:solidFill>
              <a:srgbClr val="CC6600"/>
            </a:solidFill>
            <a:prstDash val="dash"/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3600"/>
              <a:t>Exemple 27: calcul des quartiles</a:t>
            </a:r>
            <a:br>
              <a:rPr lang="fr-FR" sz="3600"/>
            </a:br>
            <a:r>
              <a:rPr lang="fr-FR" sz="3600"/>
              <a:t>avec des valeurs groupées</a:t>
            </a:r>
          </a:p>
        </p:txBody>
      </p:sp>
      <p:pic>
        <p:nvPicPr>
          <p:cNvPr id="880644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1213586" y="2589566"/>
            <a:ext cx="2525828" cy="2547231"/>
          </a:xfrm>
          <a:noFill/>
          <a:ln/>
        </p:spPr>
      </p:pic>
      <p:sp>
        <p:nvSpPr>
          <p:cNvPr id="5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33D4FAA7-08A4-4018-BF9E-93E7D0DBB2EF}" type="slidenum">
              <a:rPr lang="fr-FR"/>
              <a:pPr/>
              <a:t>58</a:t>
            </a:fld>
            <a:endParaRPr lang="fr-FR"/>
          </a:p>
        </p:txBody>
      </p:sp>
      <p:sp>
        <p:nvSpPr>
          <p:cNvPr id="880643" name="Rectangle 3"/>
          <p:cNvSpPr>
            <a:spLocks noChangeArrowheads="1"/>
          </p:cNvSpPr>
          <p:nvPr/>
        </p:nvSpPr>
        <p:spPr bwMode="auto">
          <a:xfrm>
            <a:off x="4862513" y="2978150"/>
            <a:ext cx="4065587" cy="210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74638" indent="-274638">
              <a:spcBef>
                <a:spcPct val="20000"/>
              </a:spcBef>
              <a:buClr>
                <a:schemeClr val="tx1"/>
              </a:buClr>
              <a:buFontTx/>
              <a:buChar char="•"/>
            </a:pPr>
            <a:r>
              <a:rPr lang="fr-FR" sz="2000" i="1"/>
              <a:t>Q</a:t>
            </a:r>
            <a:r>
              <a:rPr lang="fr-FR" sz="2000" i="1" baseline="-25000"/>
              <a:t>25%</a:t>
            </a:r>
            <a:r>
              <a:rPr lang="fr-FR" sz="2000"/>
              <a:t> correspond à la </a:t>
            </a:r>
            <a:r>
              <a:rPr lang="fr-FR" sz="2000" i="1"/>
              <a:t>25% × 85 = 21,25</a:t>
            </a:r>
            <a:r>
              <a:rPr lang="fr-FR" sz="2000"/>
              <a:t> soit la </a:t>
            </a:r>
            <a:r>
              <a:rPr lang="fr-FR" sz="2000" i="1"/>
              <a:t>22</a:t>
            </a:r>
            <a:r>
              <a:rPr lang="fr-FR" sz="2000" i="1" baseline="30000"/>
              <a:t>ième</a:t>
            </a:r>
            <a:r>
              <a:rPr lang="fr-FR" sz="2000"/>
              <a:t> observation</a:t>
            </a:r>
          </a:p>
          <a:p>
            <a:pPr marL="274638" indent="-274638">
              <a:spcBef>
                <a:spcPct val="20000"/>
              </a:spcBef>
              <a:buClr>
                <a:schemeClr val="tx1"/>
              </a:buClr>
              <a:buFontTx/>
              <a:buChar char="•"/>
            </a:pPr>
            <a:r>
              <a:rPr lang="fr-FR" sz="2000" i="1"/>
              <a:t>Q</a:t>
            </a:r>
            <a:r>
              <a:rPr lang="fr-FR" sz="2000" i="1" baseline="-25000"/>
              <a:t>25%</a:t>
            </a:r>
            <a:r>
              <a:rPr lang="fr-FR" sz="2000" i="1"/>
              <a:t> = 13 ans</a:t>
            </a:r>
          </a:p>
          <a:p>
            <a:pPr marL="274638" indent="-274638">
              <a:spcBef>
                <a:spcPct val="20000"/>
              </a:spcBef>
              <a:buClr>
                <a:schemeClr val="tx1"/>
              </a:buClr>
              <a:buFontTx/>
              <a:buChar char="•"/>
            </a:pPr>
            <a:r>
              <a:rPr lang="fr-FR" sz="2000" i="1"/>
              <a:t>Q</a:t>
            </a:r>
            <a:r>
              <a:rPr lang="fr-FR" sz="2000" i="1" baseline="-25000"/>
              <a:t>75%</a:t>
            </a:r>
            <a:r>
              <a:rPr lang="fr-FR" sz="2000"/>
              <a:t> correspond à la </a:t>
            </a:r>
            <a:r>
              <a:rPr lang="fr-FR" sz="2000" i="1"/>
              <a:t>75% × 85 = 63,75</a:t>
            </a:r>
            <a:r>
              <a:rPr lang="fr-FR" sz="2000"/>
              <a:t> soit la </a:t>
            </a:r>
            <a:r>
              <a:rPr lang="fr-FR" sz="2000" i="1"/>
              <a:t>64</a:t>
            </a:r>
            <a:r>
              <a:rPr lang="fr-FR" sz="2000" i="1" baseline="30000"/>
              <a:t>ième</a:t>
            </a:r>
            <a:r>
              <a:rPr lang="fr-FR" sz="2000"/>
              <a:t> observation</a:t>
            </a:r>
          </a:p>
          <a:p>
            <a:pPr marL="274638" indent="-274638">
              <a:spcBef>
                <a:spcPct val="20000"/>
              </a:spcBef>
              <a:buClr>
                <a:schemeClr val="tx1"/>
              </a:buClr>
              <a:buFontTx/>
              <a:buChar char="•"/>
            </a:pPr>
            <a:r>
              <a:rPr lang="fr-FR" sz="2000" i="1"/>
              <a:t>Q</a:t>
            </a:r>
            <a:r>
              <a:rPr lang="fr-FR" sz="2000" i="1" baseline="-25000"/>
              <a:t>75%</a:t>
            </a:r>
            <a:r>
              <a:rPr lang="fr-FR" sz="2000" i="1"/>
              <a:t> = 15 ans</a:t>
            </a:r>
            <a:endParaRPr lang="fr-CA" sz="2000" i="1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26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/>
              <a:t>Exemple 28: calcul des déciles</a:t>
            </a:r>
            <a:br>
              <a:rPr lang="fr-FR"/>
            </a:br>
            <a:r>
              <a:rPr lang="fr-FR"/>
              <a:t>avec des valeurs groupées</a:t>
            </a:r>
          </a:p>
        </p:txBody>
      </p:sp>
      <p:pic>
        <p:nvPicPr>
          <p:cNvPr id="882692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1213586" y="2589566"/>
            <a:ext cx="2525828" cy="2547231"/>
          </a:xfrm>
          <a:noFill/>
          <a:ln/>
        </p:spPr>
      </p:pic>
      <p:sp>
        <p:nvSpPr>
          <p:cNvPr id="5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BBCB8B61-B401-491E-AC47-025244061BEE}" type="slidenum">
              <a:rPr lang="fr-FR"/>
              <a:pPr/>
              <a:t>59</a:t>
            </a:fld>
            <a:endParaRPr lang="fr-FR"/>
          </a:p>
        </p:txBody>
      </p:sp>
      <p:sp>
        <p:nvSpPr>
          <p:cNvPr id="882691" name="Rectangle 3"/>
          <p:cNvSpPr>
            <a:spLocks noChangeArrowheads="1"/>
          </p:cNvSpPr>
          <p:nvPr/>
        </p:nvSpPr>
        <p:spPr bwMode="auto">
          <a:xfrm>
            <a:off x="4862513" y="2978150"/>
            <a:ext cx="4065587" cy="210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74638" indent="-274638">
              <a:spcBef>
                <a:spcPct val="20000"/>
              </a:spcBef>
              <a:buClr>
                <a:schemeClr val="tx1"/>
              </a:buClr>
              <a:buFontTx/>
              <a:buChar char="•"/>
            </a:pPr>
            <a:r>
              <a:rPr lang="fr-FR" sz="2000" i="1"/>
              <a:t>D</a:t>
            </a:r>
            <a:r>
              <a:rPr lang="fr-FR" sz="2000" i="1" baseline="-25000"/>
              <a:t>10%</a:t>
            </a:r>
            <a:r>
              <a:rPr lang="fr-FR" sz="2000"/>
              <a:t> correspond à la </a:t>
            </a:r>
            <a:r>
              <a:rPr lang="fr-FR" sz="2000" i="1"/>
              <a:t>10% × 85 = 8,5</a:t>
            </a:r>
            <a:r>
              <a:rPr lang="fr-FR" sz="2000"/>
              <a:t> soit la </a:t>
            </a:r>
            <a:r>
              <a:rPr lang="fr-FR" sz="2000" i="1"/>
              <a:t>9</a:t>
            </a:r>
            <a:r>
              <a:rPr lang="fr-FR" sz="2000" i="1" baseline="30000"/>
              <a:t>ième</a:t>
            </a:r>
            <a:r>
              <a:rPr lang="fr-FR" sz="2000"/>
              <a:t> observation</a:t>
            </a:r>
          </a:p>
          <a:p>
            <a:pPr marL="274638" indent="-274638">
              <a:spcBef>
                <a:spcPct val="20000"/>
              </a:spcBef>
              <a:buClr>
                <a:schemeClr val="tx1"/>
              </a:buClr>
              <a:buFontTx/>
              <a:buChar char="•"/>
            </a:pPr>
            <a:r>
              <a:rPr lang="fr-FR" sz="2000" i="1"/>
              <a:t>D</a:t>
            </a:r>
            <a:r>
              <a:rPr lang="fr-FR" sz="2000" i="1" baseline="-25000"/>
              <a:t>10%</a:t>
            </a:r>
            <a:r>
              <a:rPr lang="fr-FR" sz="2000" i="1"/>
              <a:t> = 12 ans</a:t>
            </a:r>
          </a:p>
          <a:p>
            <a:pPr marL="274638" indent="-274638">
              <a:spcBef>
                <a:spcPct val="20000"/>
              </a:spcBef>
              <a:buClr>
                <a:schemeClr val="tx1"/>
              </a:buClr>
              <a:buFontTx/>
              <a:buChar char="•"/>
            </a:pPr>
            <a:r>
              <a:rPr lang="fr-FR" sz="2000" i="1"/>
              <a:t>D</a:t>
            </a:r>
            <a:r>
              <a:rPr lang="fr-FR" sz="2000" i="1" baseline="-25000"/>
              <a:t>90%</a:t>
            </a:r>
            <a:r>
              <a:rPr lang="fr-FR" sz="2000"/>
              <a:t> correspond à la </a:t>
            </a:r>
            <a:r>
              <a:rPr lang="fr-FR" sz="2000" i="1"/>
              <a:t>90% × 85 = 76,5</a:t>
            </a:r>
            <a:r>
              <a:rPr lang="fr-FR" sz="2000"/>
              <a:t> soit la </a:t>
            </a:r>
            <a:r>
              <a:rPr lang="fr-FR" sz="2000" i="1"/>
              <a:t>77</a:t>
            </a:r>
            <a:r>
              <a:rPr lang="fr-FR" sz="2000" i="1" baseline="30000"/>
              <a:t>ième</a:t>
            </a:r>
            <a:r>
              <a:rPr lang="fr-FR" sz="2000"/>
              <a:t> observation</a:t>
            </a:r>
          </a:p>
          <a:p>
            <a:pPr marL="274638" indent="-274638">
              <a:spcBef>
                <a:spcPct val="20000"/>
              </a:spcBef>
              <a:buClr>
                <a:schemeClr val="tx1"/>
              </a:buClr>
              <a:buFontTx/>
              <a:buChar char="•"/>
            </a:pPr>
            <a:r>
              <a:rPr lang="fr-FR" sz="2000" i="1"/>
              <a:t>D</a:t>
            </a:r>
            <a:r>
              <a:rPr lang="fr-FR" sz="2000" i="1" baseline="-25000"/>
              <a:t>90%</a:t>
            </a:r>
            <a:r>
              <a:rPr lang="fr-FR" sz="2000" i="1"/>
              <a:t> = 16 ans</a:t>
            </a:r>
            <a:endParaRPr lang="fr-CA" sz="2000" i="1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32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3600"/>
              <a:t>Calcul des quantiles </a:t>
            </a:r>
            <a:br>
              <a:rPr lang="fr-FR" sz="3600"/>
            </a:br>
            <a:r>
              <a:rPr lang="fr-FR" sz="3600"/>
              <a:t>avec des données groupées en classes</a:t>
            </a: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2EBB4678-03B8-4AB5-AA8D-939D545E37BB}" type="slidenum">
              <a:rPr lang="fr-FR"/>
              <a:pPr/>
              <a:t>60</a:t>
            </a:fld>
            <a:endParaRPr lang="fr-FR"/>
          </a:p>
        </p:txBody>
      </p:sp>
      <p:sp>
        <p:nvSpPr>
          <p:cNvPr id="86323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fr-FR"/>
              <a:t>Il est possible de calculer les quantiles lorsque les données sont groupées en classes</a:t>
            </a:r>
          </a:p>
          <a:p>
            <a:r>
              <a:rPr lang="fr-FR"/>
              <a:t>La formule à utiliser est similaire à celle utilisée pour le calcul de la médiane avec des données groupées en classes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88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3600"/>
              <a:t>Formule de calcul des quartiles</a:t>
            </a:r>
            <a:br>
              <a:rPr lang="fr-FR" sz="3600"/>
            </a:br>
            <a:r>
              <a:rPr lang="fr-FR" sz="3600"/>
              <a:t>avec des données groupées en classes</a:t>
            </a:r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07F7AB5C-9AAF-45AE-813D-E7FD662B1B85}" type="slidenum">
              <a:rPr lang="fr-FR"/>
              <a:pPr/>
              <a:t>61</a:t>
            </a:fld>
            <a:endParaRPr lang="fr-FR"/>
          </a:p>
        </p:txBody>
      </p:sp>
      <p:graphicFrame>
        <p:nvGraphicFramePr>
          <p:cNvPr id="848900" name="Object 4">
            <a:hlinkClick r:id="" action="ppaction://ole?verb=0"/>
          </p:cNvPr>
          <p:cNvGraphicFramePr>
            <a:graphicFrameLocks noGrp="1"/>
          </p:cNvGraphicFramePr>
          <p:nvPr>
            <p:ph sz="quarter" idx="1"/>
          </p:nvPr>
        </p:nvGraphicFramePr>
        <p:xfrm>
          <a:off x="3095625" y="1836738"/>
          <a:ext cx="3008313" cy="1060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8948" name="Equation" r:id="rId4" imgW="1333440" imgH="469800" progId="Equation.3">
                  <p:embed/>
                </p:oleObj>
              </mc:Choice>
              <mc:Fallback>
                <p:oleObj name="Equation" r:id="rId4" imgW="1333440" imgH="469800" progId="Equation.3">
                  <p:embed/>
                  <p:pic>
                    <p:nvPicPr>
                      <p:cNvPr id="0" name="Picture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95625" y="1836738"/>
                        <a:ext cx="3008313" cy="1060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48902" name="Rectangle 6"/>
          <p:cNvSpPr>
            <a:spLocks noGrp="1" noChangeArrowheads="1"/>
          </p:cNvSpPr>
          <p:nvPr>
            <p:ph type="body" idx="4294967295"/>
          </p:nvPr>
        </p:nvSpPr>
        <p:spPr>
          <a:xfrm>
            <a:off x="771525" y="2752725"/>
            <a:ext cx="8372475" cy="3621088"/>
          </a:xfrm>
        </p:spPr>
        <p:txBody>
          <a:bodyPr/>
          <a:lstStyle/>
          <a:p>
            <a:pPr>
              <a:lnSpc>
                <a:spcPct val="90000"/>
              </a:lnSpc>
              <a:buFont typeface="MS LineDraw" charset="0"/>
              <a:buChar char=" "/>
            </a:pPr>
            <a:r>
              <a:rPr lang="fr-FR" sz="2400"/>
              <a:t>Q</a:t>
            </a:r>
            <a:r>
              <a:rPr lang="fr-FR" sz="2400" baseline="-25000"/>
              <a:t>p</a:t>
            </a:r>
            <a:r>
              <a:rPr lang="fr-FR" sz="2400"/>
              <a:t>:	quantile p%</a:t>
            </a:r>
          </a:p>
          <a:p>
            <a:pPr>
              <a:lnSpc>
                <a:spcPct val="90000"/>
              </a:lnSpc>
              <a:buFont typeface="MS LineDraw" charset="0"/>
              <a:buChar char=" "/>
            </a:pPr>
            <a:r>
              <a:rPr lang="fr-FR" sz="2400"/>
              <a:t>B</a:t>
            </a:r>
            <a:r>
              <a:rPr lang="fr-FR" sz="2400" baseline="-25000"/>
              <a:t>I</a:t>
            </a:r>
            <a:r>
              <a:rPr lang="fr-FR" sz="2400"/>
              <a:t>:	borne inférieure de la classe contenant le quantile p%</a:t>
            </a:r>
          </a:p>
          <a:p>
            <a:pPr>
              <a:lnSpc>
                <a:spcPct val="90000"/>
              </a:lnSpc>
              <a:buFont typeface="MS LineDraw" charset="0"/>
              <a:buChar char=" "/>
            </a:pPr>
            <a:r>
              <a:rPr lang="fr-FR" sz="2400"/>
              <a:t>p:	pourcentage désiré sous forme décimale, par exemple 25%</a:t>
            </a:r>
          </a:p>
          <a:p>
            <a:pPr>
              <a:lnSpc>
                <a:spcPct val="90000"/>
              </a:lnSpc>
              <a:buFont typeface="MS LineDraw" charset="0"/>
              <a:buChar char=" "/>
            </a:pPr>
            <a:r>
              <a:rPr lang="fr-FR" sz="2400"/>
              <a:t>n:	nombre total d’observations dans la série</a:t>
            </a:r>
          </a:p>
          <a:p>
            <a:pPr>
              <a:lnSpc>
                <a:spcPct val="90000"/>
              </a:lnSpc>
              <a:buFont typeface="MS LineDraw" charset="0"/>
              <a:buChar char=" "/>
            </a:pPr>
            <a:r>
              <a:rPr lang="fr-FR" sz="2400"/>
              <a:t>F:	somme des  fréquences  absolues de toutes les classes 	précédant la classe contenant le quantile (si le quantile 	désiré se situe dans la	première classe alors F = 0)</a:t>
            </a:r>
          </a:p>
          <a:p>
            <a:pPr>
              <a:lnSpc>
                <a:spcPct val="90000"/>
              </a:lnSpc>
              <a:buFont typeface="MS LineDraw" charset="0"/>
              <a:buChar char=" "/>
            </a:pPr>
            <a:r>
              <a:rPr lang="fr-FR" sz="2400"/>
              <a:t>f</a:t>
            </a:r>
            <a:r>
              <a:rPr lang="fr-FR" sz="2400" baseline="-24000"/>
              <a:t>Q</a:t>
            </a:r>
            <a:r>
              <a:rPr lang="fr-FR" sz="2400" baseline="-50000"/>
              <a:t>p</a:t>
            </a:r>
            <a:r>
              <a:rPr lang="fr-FR" sz="2400"/>
              <a:t>:	fréquence de la classe contenant le quantile p%</a:t>
            </a:r>
          </a:p>
          <a:p>
            <a:pPr>
              <a:lnSpc>
                <a:spcPct val="90000"/>
              </a:lnSpc>
              <a:buFont typeface="MS LineDraw" charset="0"/>
              <a:buChar char=" "/>
            </a:pPr>
            <a:r>
              <a:rPr lang="fr-FR" sz="2400"/>
              <a:t>a:	amplitude de la classe contenant le quantile</a:t>
            </a:r>
            <a:endParaRPr lang="fr-FR" sz="200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11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3600" dirty="0"/>
              <a:t>Exemple 29: calcul </a:t>
            </a:r>
            <a:r>
              <a:rPr lang="fr-FR" sz="3600" dirty="0" smtClean="0"/>
              <a:t>du quartile 75% </a:t>
            </a:r>
            <a:r>
              <a:rPr lang="fr-FR" sz="3600" dirty="0"/>
              <a:t>avec des données groupées en classes</a:t>
            </a:r>
          </a:p>
        </p:txBody>
      </p:sp>
      <p:sp>
        <p:nvSpPr>
          <p:cNvPr id="21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50A7233A-9103-493E-AD77-0CE8FF5104E5}" type="slidenum">
              <a:rPr lang="fr-FR"/>
              <a:pPr/>
              <a:t>62</a:t>
            </a:fld>
            <a:endParaRPr lang="fr-FR"/>
          </a:p>
        </p:txBody>
      </p:sp>
      <p:sp>
        <p:nvSpPr>
          <p:cNvPr id="861191" name="Rectangle 7"/>
          <p:cNvSpPr>
            <a:spLocks noGrp="1" noChangeArrowheads="1"/>
          </p:cNvSpPr>
          <p:nvPr>
            <p:ph sz="quarter" idx="1"/>
          </p:nvPr>
        </p:nvSpPr>
        <p:spPr>
          <a:xfrm>
            <a:off x="5981700" y="3040073"/>
            <a:ext cx="2895600" cy="1865890"/>
          </a:xfrm>
        </p:spPr>
        <p:txBody>
          <a:bodyPr/>
          <a:lstStyle/>
          <a:p>
            <a:r>
              <a:rPr lang="fr-FR" sz="2000" i="1" dirty="0"/>
              <a:t>Q</a:t>
            </a:r>
            <a:r>
              <a:rPr lang="fr-FR" sz="2000" i="1" baseline="-25000" dirty="0"/>
              <a:t>75%</a:t>
            </a:r>
            <a:r>
              <a:rPr lang="fr-FR" sz="2000" dirty="0"/>
              <a:t> correspond à la </a:t>
            </a:r>
            <a:r>
              <a:rPr lang="fr-FR" sz="2000" i="1" dirty="0"/>
              <a:t>75% × 75 = 56,25</a:t>
            </a:r>
            <a:r>
              <a:rPr lang="fr-FR" sz="2000" i="1" baseline="30000" dirty="0"/>
              <a:t>ième</a:t>
            </a:r>
            <a:r>
              <a:rPr lang="fr-FR" sz="2000" i="1" dirty="0"/>
              <a:t> </a:t>
            </a:r>
            <a:r>
              <a:rPr lang="fr-FR" sz="2000" dirty="0"/>
              <a:t> observation</a:t>
            </a:r>
          </a:p>
        </p:txBody>
      </p:sp>
      <p:graphicFrame>
        <p:nvGraphicFramePr>
          <p:cNvPr id="861196" name="Object 12">
            <a:hlinkClick r:id="" action="ppaction://ole?verb=0"/>
          </p:cNvPr>
          <p:cNvGraphicFramePr>
            <a:graphicFrameLocks/>
          </p:cNvGraphicFramePr>
          <p:nvPr/>
        </p:nvGraphicFramePr>
        <p:xfrm>
          <a:off x="901700" y="5435600"/>
          <a:ext cx="6116638" cy="796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1246" name="Equation" r:id="rId4" imgW="3504960" imgH="457200" progId="Equation.3">
                  <p:embed/>
                </p:oleObj>
              </mc:Choice>
              <mc:Fallback>
                <p:oleObj name="Equation" r:id="rId4" imgW="3504960" imgH="457200" progId="Equation.3">
                  <p:embed/>
                  <p:pic>
                    <p:nvPicPr>
                      <p:cNvPr id="0" name="Picture 12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1700" y="5435600"/>
                        <a:ext cx="6116638" cy="796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" name="Groupe 5"/>
          <p:cNvGrpSpPr/>
          <p:nvPr/>
        </p:nvGrpSpPr>
        <p:grpSpPr>
          <a:xfrm>
            <a:off x="3716011" y="3283467"/>
            <a:ext cx="2645036" cy="252413"/>
            <a:chOff x="3716011" y="3283467"/>
            <a:chExt cx="2645036" cy="252413"/>
          </a:xfrm>
        </p:grpSpPr>
        <p:sp>
          <p:nvSpPr>
            <p:cNvPr id="861197" name="Line 13"/>
            <p:cNvSpPr>
              <a:spLocks noChangeShapeType="1"/>
            </p:cNvSpPr>
            <p:nvPr/>
          </p:nvSpPr>
          <p:spPr bwMode="auto">
            <a:xfrm flipH="1" flipV="1">
              <a:off x="4003349" y="3393004"/>
              <a:ext cx="2357698" cy="114545"/>
            </a:xfrm>
            <a:prstGeom prst="line">
              <a:avLst/>
            </a:prstGeom>
            <a:noFill/>
            <a:ln w="19050">
              <a:solidFill>
                <a:srgbClr val="CC6600"/>
              </a:solidFill>
              <a:prstDash val="dash"/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861198" name="Oval 14"/>
            <p:cNvSpPr>
              <a:spLocks noChangeArrowheads="1"/>
            </p:cNvSpPr>
            <p:nvPr/>
          </p:nvSpPr>
          <p:spPr bwMode="auto">
            <a:xfrm>
              <a:off x="3716011" y="3283467"/>
              <a:ext cx="277813" cy="252413"/>
            </a:xfrm>
            <a:prstGeom prst="ellipse">
              <a:avLst/>
            </a:prstGeom>
            <a:noFill/>
            <a:ln w="19050" cap="sq">
              <a:solidFill>
                <a:srgbClr val="CC66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3" name="Groupe 2"/>
          <p:cNvGrpSpPr/>
          <p:nvPr/>
        </p:nvGrpSpPr>
        <p:grpSpPr>
          <a:xfrm>
            <a:off x="3993825" y="2465298"/>
            <a:ext cx="2126531" cy="672962"/>
            <a:chOff x="3993825" y="2465298"/>
            <a:chExt cx="2126531" cy="672962"/>
          </a:xfrm>
        </p:grpSpPr>
        <p:sp>
          <p:nvSpPr>
            <p:cNvPr id="861194" name="Rectangle 10"/>
            <p:cNvSpPr>
              <a:spLocks noChangeArrowheads="1"/>
            </p:cNvSpPr>
            <p:nvPr/>
          </p:nvSpPr>
          <p:spPr bwMode="auto">
            <a:xfrm flipH="1">
              <a:off x="4920948" y="2465298"/>
              <a:ext cx="1199408" cy="39754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square"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000" i="1" dirty="0" smtClean="0"/>
                <a:t>F=45</a:t>
              </a:r>
              <a:endParaRPr lang="fr-FR" sz="2000" i="1" dirty="0"/>
            </a:p>
          </p:txBody>
        </p:sp>
        <p:sp>
          <p:nvSpPr>
            <p:cNvPr id="861201" name="Line 17"/>
            <p:cNvSpPr>
              <a:spLocks noChangeShapeType="1"/>
            </p:cNvSpPr>
            <p:nvPr/>
          </p:nvSpPr>
          <p:spPr bwMode="auto">
            <a:xfrm flipV="1">
              <a:off x="3993825" y="2660073"/>
              <a:ext cx="1183818" cy="478187"/>
            </a:xfrm>
            <a:prstGeom prst="line">
              <a:avLst/>
            </a:prstGeom>
            <a:noFill/>
            <a:ln w="19050">
              <a:solidFill>
                <a:srgbClr val="CC6600"/>
              </a:solidFill>
              <a:prstDash val="dash"/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861206" name="Group 22"/>
          <p:cNvGrpSpPr>
            <a:grpSpLocks/>
          </p:cNvGrpSpPr>
          <p:nvPr/>
        </p:nvGrpSpPr>
        <p:grpSpPr bwMode="auto">
          <a:xfrm>
            <a:off x="2493817" y="3507550"/>
            <a:ext cx="1414545" cy="1690688"/>
            <a:chOff x="1411" y="2184"/>
            <a:chExt cx="1036" cy="1083"/>
          </a:xfrm>
        </p:grpSpPr>
        <p:sp>
          <p:nvSpPr>
            <p:cNvPr id="861200" name="Rectangle 16"/>
            <p:cNvSpPr>
              <a:spLocks noChangeArrowheads="1"/>
            </p:cNvSpPr>
            <p:nvPr/>
          </p:nvSpPr>
          <p:spPr bwMode="auto">
            <a:xfrm>
              <a:off x="1411" y="3019"/>
              <a:ext cx="1036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000" i="1"/>
                <a:t>f</a:t>
              </a:r>
              <a:r>
                <a:rPr lang="fr-FR" sz="2000" i="1" baseline="-25000"/>
                <a:t>Q</a:t>
              </a:r>
              <a:r>
                <a:rPr lang="fr-FR" sz="2000" i="1" baseline="-50000"/>
                <a:t>75%</a:t>
              </a:r>
              <a:r>
                <a:rPr lang="fr-FR" sz="2000" i="1"/>
                <a:t>=13</a:t>
              </a:r>
            </a:p>
          </p:txBody>
        </p:sp>
        <p:sp>
          <p:nvSpPr>
            <p:cNvPr id="861202" name="Line 18"/>
            <p:cNvSpPr>
              <a:spLocks noChangeShapeType="1"/>
            </p:cNvSpPr>
            <p:nvPr/>
          </p:nvSpPr>
          <p:spPr bwMode="auto">
            <a:xfrm>
              <a:off x="1611" y="2184"/>
              <a:ext cx="294" cy="918"/>
            </a:xfrm>
            <a:prstGeom prst="line">
              <a:avLst/>
            </a:prstGeom>
            <a:noFill/>
            <a:ln w="19050">
              <a:solidFill>
                <a:srgbClr val="CC6600"/>
              </a:solidFill>
              <a:prstDash val="dash"/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861208" name="Group 24"/>
          <p:cNvGrpSpPr>
            <a:grpSpLocks/>
          </p:cNvGrpSpPr>
          <p:nvPr/>
        </p:nvGrpSpPr>
        <p:grpSpPr bwMode="auto">
          <a:xfrm>
            <a:off x="658813" y="3476625"/>
            <a:ext cx="1225550" cy="1804988"/>
            <a:chOff x="415" y="2190"/>
            <a:chExt cx="772" cy="1137"/>
          </a:xfrm>
        </p:grpSpPr>
        <p:sp>
          <p:nvSpPr>
            <p:cNvPr id="861192" name="Rectangle 8"/>
            <p:cNvSpPr>
              <a:spLocks noChangeArrowheads="1"/>
            </p:cNvSpPr>
            <p:nvPr/>
          </p:nvSpPr>
          <p:spPr bwMode="auto">
            <a:xfrm>
              <a:off x="415" y="3079"/>
              <a:ext cx="77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000" i="1"/>
                <a:t>B</a:t>
              </a:r>
              <a:r>
                <a:rPr lang="fr-FR" sz="2000" i="1" baseline="-25000"/>
                <a:t>I</a:t>
              </a:r>
              <a:r>
                <a:rPr lang="fr-FR" sz="2000" i="1"/>
                <a:t>=280</a:t>
              </a:r>
            </a:p>
          </p:txBody>
        </p:sp>
        <p:sp>
          <p:nvSpPr>
            <p:cNvPr id="861203" name="Line 19"/>
            <p:cNvSpPr>
              <a:spLocks noChangeShapeType="1"/>
            </p:cNvSpPr>
            <p:nvPr/>
          </p:nvSpPr>
          <p:spPr bwMode="auto">
            <a:xfrm>
              <a:off x="555" y="2190"/>
              <a:ext cx="264" cy="936"/>
            </a:xfrm>
            <a:prstGeom prst="line">
              <a:avLst/>
            </a:prstGeom>
            <a:noFill/>
            <a:ln w="19050">
              <a:solidFill>
                <a:srgbClr val="CC6600"/>
              </a:solidFill>
              <a:prstDash val="dash"/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861207" name="Group 23"/>
          <p:cNvGrpSpPr>
            <a:grpSpLocks/>
          </p:cNvGrpSpPr>
          <p:nvPr/>
        </p:nvGrpSpPr>
        <p:grpSpPr bwMode="auto">
          <a:xfrm>
            <a:off x="1109663" y="3495675"/>
            <a:ext cx="1057275" cy="1476375"/>
            <a:chOff x="699" y="2202"/>
            <a:chExt cx="666" cy="930"/>
          </a:xfrm>
        </p:grpSpPr>
        <p:sp>
          <p:nvSpPr>
            <p:cNvPr id="861195" name="Rectangle 11"/>
            <p:cNvSpPr>
              <a:spLocks noChangeArrowheads="1"/>
            </p:cNvSpPr>
            <p:nvPr/>
          </p:nvSpPr>
          <p:spPr bwMode="auto">
            <a:xfrm>
              <a:off x="854" y="2884"/>
              <a:ext cx="511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000" i="1"/>
                <a:t>a=15</a:t>
              </a:r>
            </a:p>
          </p:txBody>
        </p:sp>
        <p:sp>
          <p:nvSpPr>
            <p:cNvPr id="861204" name="Line 20"/>
            <p:cNvSpPr>
              <a:spLocks noChangeShapeType="1"/>
            </p:cNvSpPr>
            <p:nvPr/>
          </p:nvSpPr>
          <p:spPr bwMode="auto">
            <a:xfrm>
              <a:off x="699" y="2202"/>
              <a:ext cx="324" cy="774"/>
            </a:xfrm>
            <a:prstGeom prst="line">
              <a:avLst/>
            </a:prstGeom>
            <a:noFill/>
            <a:ln w="19050">
              <a:solidFill>
                <a:srgbClr val="CC6600"/>
              </a:solidFill>
              <a:prstDash val="dash"/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CA"/>
            </a:p>
          </p:txBody>
        </p:sp>
      </p:grpSp>
      <p:pic>
        <p:nvPicPr>
          <p:cNvPr id="23" name="Picture 2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247" y="1401297"/>
            <a:ext cx="4109227" cy="3190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11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8611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861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61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861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1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1191" grpId="0" build="p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47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Exemple 29 (suite): interprétation</a:t>
            </a: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2A0C4286-0950-4180-AE4B-6F28479F8E02}" type="slidenum">
              <a:rPr lang="fr-FR"/>
              <a:pPr/>
              <a:t>63</a:t>
            </a:fld>
            <a:endParaRPr lang="fr-FR"/>
          </a:p>
        </p:txBody>
      </p:sp>
      <p:sp>
        <p:nvSpPr>
          <p:cNvPr id="884739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fr-FR" sz="2400" i="1"/>
              <a:t>Q</a:t>
            </a:r>
            <a:r>
              <a:rPr lang="fr-FR" sz="2400" i="1" baseline="-25000"/>
              <a:t>75%</a:t>
            </a:r>
            <a:r>
              <a:rPr lang="fr-FR" i="1"/>
              <a:t> = 292,98$</a:t>
            </a:r>
            <a:r>
              <a:rPr lang="fr-FR"/>
              <a:t> </a:t>
            </a:r>
          </a:p>
          <a:p>
            <a:r>
              <a:rPr lang="fr-FR"/>
              <a:t>Le quartile </a:t>
            </a:r>
            <a:r>
              <a:rPr lang="fr-FR" sz="2400" i="1"/>
              <a:t>Q</a:t>
            </a:r>
            <a:r>
              <a:rPr lang="fr-FR" sz="2400" i="1" baseline="-25000"/>
              <a:t>75%</a:t>
            </a:r>
            <a:r>
              <a:rPr lang="fr-FR" i="1"/>
              <a:t> </a:t>
            </a:r>
            <a:r>
              <a:rPr lang="fr-FR"/>
              <a:t>ainsi obtenu représente la valeur approximative à laquelle </a:t>
            </a:r>
            <a:r>
              <a:rPr lang="fr-FR" i="1"/>
              <a:t>75%</a:t>
            </a:r>
            <a:r>
              <a:rPr lang="fr-FR"/>
              <a:t> des observations de la série sont inférieures</a:t>
            </a:r>
          </a:p>
          <a:p>
            <a:r>
              <a:rPr lang="fr-FR" i="1"/>
              <a:t>75%</a:t>
            </a:r>
            <a:r>
              <a:rPr lang="fr-FR"/>
              <a:t> des observations ont une valeur inférieure à </a:t>
            </a:r>
            <a:r>
              <a:rPr lang="fr-FR" i="1"/>
              <a:t>292,98$</a:t>
            </a:r>
          </a:p>
          <a:p>
            <a:r>
              <a:rPr lang="fr-FR"/>
              <a:t>On pourrait également obtenir le même résultat à partir de la courbe des fréquences cumulées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57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3600"/>
              <a:t>Exemple 30: détermination des quartiles</a:t>
            </a:r>
            <a:br>
              <a:rPr lang="fr-FR" sz="3600"/>
            </a:br>
            <a:r>
              <a:rPr lang="fr-FR" sz="3600"/>
              <a:t>avec les fréquences cumulées</a:t>
            </a:r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60AE668E-DA12-45A3-8314-699E6A71455D}" type="slidenum">
              <a:rPr lang="fr-FR"/>
              <a:pPr/>
              <a:t>64</a:t>
            </a:fld>
            <a:endParaRPr lang="fr-FR"/>
          </a:p>
        </p:txBody>
      </p:sp>
      <p:sp>
        <p:nvSpPr>
          <p:cNvPr id="885765" name="AutoShape 5"/>
          <p:cNvSpPr>
            <a:spLocks noChangeArrowheads="1"/>
          </p:cNvSpPr>
          <p:nvPr/>
        </p:nvSpPr>
        <p:spPr bwMode="auto">
          <a:xfrm rot="16200000">
            <a:off x="7208573" y="5249137"/>
            <a:ext cx="1012087" cy="578707"/>
          </a:xfrm>
          <a:prstGeom prst="rightArrow">
            <a:avLst>
              <a:gd name="adj1" fmla="val 50000"/>
              <a:gd name="adj2" fmla="val 96474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pic>
        <p:nvPicPr>
          <p:cNvPr id="904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891" y="1832211"/>
            <a:ext cx="8265223" cy="3218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67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3600"/>
              <a:t>Exemple 30 (suite): courbe des fréquences cumulées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85A568C6-50F7-42F2-8D93-BE4E571D4579}" type="slidenum">
              <a:rPr lang="fr-FR"/>
              <a:pPr/>
              <a:t>65</a:t>
            </a:fld>
            <a:endParaRPr lang="fr-FR"/>
          </a:p>
        </p:txBody>
      </p:sp>
      <p:pic>
        <p:nvPicPr>
          <p:cNvPr id="886887" name="Picture 10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250" y="1566863"/>
            <a:ext cx="8464550" cy="45053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</p:pic>
      <p:graphicFrame>
        <p:nvGraphicFramePr>
          <p:cNvPr id="886888" name="Object 104">
            <a:hlinkClick r:id="" action="ppaction://ole?verb=0"/>
          </p:cNvPr>
          <p:cNvGraphicFramePr>
            <a:graphicFrameLocks/>
          </p:cNvGraphicFramePr>
          <p:nvPr/>
        </p:nvGraphicFramePr>
        <p:xfrm>
          <a:off x="5084763" y="5883275"/>
          <a:ext cx="1019175" cy="346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6936" name="Equation" r:id="rId5" imgW="672840" imgH="228600" progId="Equation.3">
                  <p:embed/>
                </p:oleObj>
              </mc:Choice>
              <mc:Fallback>
                <p:oleObj name="Equation" r:id="rId5" imgW="672840" imgH="228600" progId="Equation.3">
                  <p:embed/>
                  <p:pic>
                    <p:nvPicPr>
                      <p:cNvPr id="0" name="Picture 104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84763" y="5883275"/>
                        <a:ext cx="1019175" cy="346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86889" name="Freeform 105"/>
          <p:cNvSpPr>
            <a:spLocks/>
          </p:cNvSpPr>
          <p:nvPr/>
        </p:nvSpPr>
        <p:spPr bwMode="auto">
          <a:xfrm>
            <a:off x="1570038" y="3094038"/>
            <a:ext cx="3965575" cy="20542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804" y="0"/>
              </a:cxn>
              <a:cxn ang="0">
                <a:pos x="2804" y="1630"/>
              </a:cxn>
            </a:cxnLst>
            <a:rect l="0" t="0" r="r" b="b"/>
            <a:pathLst>
              <a:path w="2804" h="1630">
                <a:moveTo>
                  <a:pt x="0" y="0"/>
                </a:moveTo>
                <a:lnTo>
                  <a:pt x="2804" y="0"/>
                </a:lnTo>
                <a:lnTo>
                  <a:pt x="2804" y="1630"/>
                </a:lnTo>
              </a:path>
            </a:pathLst>
          </a:custGeom>
          <a:noFill/>
          <a:ln w="28575" cap="flat" cmpd="sng">
            <a:solidFill>
              <a:srgbClr val="CC66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886890" name="Line 106"/>
          <p:cNvSpPr>
            <a:spLocks noChangeShapeType="1"/>
          </p:cNvSpPr>
          <p:nvPr/>
        </p:nvSpPr>
        <p:spPr bwMode="auto">
          <a:xfrm>
            <a:off x="5543550" y="5591175"/>
            <a:ext cx="0" cy="314325"/>
          </a:xfrm>
          <a:prstGeom prst="line">
            <a:avLst/>
          </a:prstGeom>
          <a:noFill/>
          <a:ln w="28575">
            <a:solidFill>
              <a:srgbClr val="CC6600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C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6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86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6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86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6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6889" grpId="0" animBg="1"/>
      <p:bldP spid="886890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88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3600"/>
              <a:t>Exemple 31: calcul des déciles avec des données groupées en classes</a:t>
            </a:r>
          </a:p>
        </p:txBody>
      </p:sp>
      <p:sp>
        <p:nvSpPr>
          <p:cNvPr id="16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A1217780-71B7-4BE3-88D5-3D5A033CD328}" type="slidenum">
              <a:rPr lang="fr-FR"/>
              <a:pPr/>
              <a:t>66</a:t>
            </a:fld>
            <a:endParaRPr lang="fr-FR"/>
          </a:p>
        </p:txBody>
      </p:sp>
      <p:sp>
        <p:nvSpPr>
          <p:cNvPr id="88883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5981700" y="2600696"/>
            <a:ext cx="2895600" cy="1925267"/>
          </a:xfrm>
        </p:spPr>
        <p:txBody>
          <a:bodyPr/>
          <a:lstStyle/>
          <a:p>
            <a:r>
              <a:rPr lang="fr-FR" sz="2000" i="1" dirty="0"/>
              <a:t>D</a:t>
            </a:r>
            <a:r>
              <a:rPr lang="fr-FR" sz="2000" i="1" baseline="-25000" dirty="0"/>
              <a:t>20%</a:t>
            </a:r>
            <a:r>
              <a:rPr lang="fr-FR" sz="2000" dirty="0"/>
              <a:t> correspond à la </a:t>
            </a:r>
            <a:r>
              <a:rPr lang="fr-FR" sz="2000" i="1" dirty="0"/>
              <a:t>20% × 75 = 15</a:t>
            </a:r>
            <a:r>
              <a:rPr lang="fr-FR" sz="2000" i="1" baseline="30000" dirty="0"/>
              <a:t>ième</a:t>
            </a:r>
            <a:r>
              <a:rPr lang="fr-FR" sz="2000" i="1" dirty="0"/>
              <a:t> </a:t>
            </a:r>
            <a:r>
              <a:rPr lang="fr-FR" sz="2000" dirty="0"/>
              <a:t> observation</a:t>
            </a:r>
          </a:p>
        </p:txBody>
      </p:sp>
      <p:graphicFrame>
        <p:nvGraphicFramePr>
          <p:cNvPr id="888837" name="Object 5">
            <a:hlinkClick r:id="" action="ppaction://ole?verb=0"/>
          </p:cNvPr>
          <p:cNvGraphicFramePr>
            <a:graphicFrameLocks/>
          </p:cNvGraphicFramePr>
          <p:nvPr/>
        </p:nvGraphicFramePr>
        <p:xfrm>
          <a:off x="889000" y="5435600"/>
          <a:ext cx="6140450" cy="796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8887" name="Equation" r:id="rId4" imgW="3517560" imgH="457200" progId="Equation.3">
                  <p:embed/>
                </p:oleObj>
              </mc:Choice>
              <mc:Fallback>
                <p:oleObj name="Equation" r:id="rId4" imgW="3517560" imgH="457200" progId="Equation.3">
                  <p:embed/>
                  <p:pic>
                    <p:nvPicPr>
                      <p:cNvPr id="0" name="Picture 5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9000" y="5435600"/>
                        <a:ext cx="6140450" cy="796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88839" name="Line 7"/>
          <p:cNvSpPr>
            <a:spLocks noChangeShapeType="1"/>
          </p:cNvSpPr>
          <p:nvPr/>
        </p:nvSpPr>
        <p:spPr bwMode="auto">
          <a:xfrm flipH="1" flipV="1">
            <a:off x="3840735" y="2924734"/>
            <a:ext cx="2453186" cy="118566"/>
          </a:xfrm>
          <a:prstGeom prst="line">
            <a:avLst/>
          </a:prstGeom>
          <a:noFill/>
          <a:ln w="19050">
            <a:solidFill>
              <a:srgbClr val="CC6600"/>
            </a:solidFill>
            <a:prstDash val="dash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888840" name="Oval 8"/>
          <p:cNvSpPr>
            <a:spLocks noChangeArrowheads="1"/>
          </p:cNvSpPr>
          <p:nvPr/>
        </p:nvSpPr>
        <p:spPr bwMode="auto">
          <a:xfrm>
            <a:off x="3537913" y="2790888"/>
            <a:ext cx="277812" cy="252412"/>
          </a:xfrm>
          <a:prstGeom prst="ellipse">
            <a:avLst/>
          </a:prstGeom>
          <a:noFill/>
          <a:ln w="19050" cap="sq">
            <a:solidFill>
              <a:srgbClr val="CC66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888842" name="Rectangle 10"/>
          <p:cNvSpPr>
            <a:spLocks noChangeArrowheads="1"/>
          </p:cNvSpPr>
          <p:nvPr/>
        </p:nvSpPr>
        <p:spPr bwMode="auto">
          <a:xfrm>
            <a:off x="5325176" y="2154073"/>
            <a:ext cx="1235075" cy="393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fr-FR" sz="2000" i="1" dirty="0"/>
              <a:t>F=12</a:t>
            </a:r>
          </a:p>
        </p:txBody>
      </p:sp>
      <p:sp>
        <p:nvSpPr>
          <p:cNvPr id="888843" name="Line 11"/>
          <p:cNvSpPr>
            <a:spLocks noChangeShapeType="1"/>
          </p:cNvSpPr>
          <p:nvPr/>
        </p:nvSpPr>
        <p:spPr bwMode="auto">
          <a:xfrm flipV="1">
            <a:off x="3815725" y="2350922"/>
            <a:ext cx="1777552" cy="309150"/>
          </a:xfrm>
          <a:prstGeom prst="line">
            <a:avLst/>
          </a:prstGeom>
          <a:noFill/>
          <a:ln w="19050">
            <a:solidFill>
              <a:srgbClr val="CC6600"/>
            </a:solidFill>
            <a:prstDash val="dash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888845" name="Rectangle 13"/>
          <p:cNvSpPr>
            <a:spLocks noChangeArrowheads="1"/>
          </p:cNvSpPr>
          <p:nvPr/>
        </p:nvSpPr>
        <p:spPr bwMode="auto">
          <a:xfrm>
            <a:off x="1990588" y="4697663"/>
            <a:ext cx="1644650" cy="393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fr-FR" sz="2000" i="1" dirty="0"/>
              <a:t>f</a:t>
            </a:r>
            <a:r>
              <a:rPr lang="fr-FR" sz="2000" i="1" baseline="-25000" dirty="0"/>
              <a:t>D</a:t>
            </a:r>
            <a:r>
              <a:rPr lang="fr-FR" sz="2000" i="1" baseline="-50000" dirty="0"/>
              <a:t>10%</a:t>
            </a:r>
            <a:r>
              <a:rPr lang="fr-FR" sz="2000" i="1" dirty="0"/>
              <a:t>=16</a:t>
            </a:r>
          </a:p>
        </p:txBody>
      </p:sp>
      <p:sp>
        <p:nvSpPr>
          <p:cNvPr id="888846" name="Line 14"/>
          <p:cNvSpPr>
            <a:spLocks noChangeShapeType="1"/>
          </p:cNvSpPr>
          <p:nvPr/>
        </p:nvSpPr>
        <p:spPr bwMode="auto">
          <a:xfrm>
            <a:off x="2676213" y="3007550"/>
            <a:ext cx="466725" cy="1767650"/>
          </a:xfrm>
          <a:prstGeom prst="line">
            <a:avLst/>
          </a:prstGeom>
          <a:noFill/>
          <a:ln w="19050">
            <a:solidFill>
              <a:srgbClr val="CC6600"/>
            </a:solidFill>
            <a:prstDash val="dash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888848" name="Rectangle 16"/>
          <p:cNvSpPr>
            <a:spLocks noChangeArrowheads="1"/>
          </p:cNvSpPr>
          <p:nvPr/>
        </p:nvSpPr>
        <p:spPr bwMode="auto">
          <a:xfrm>
            <a:off x="658813" y="4887913"/>
            <a:ext cx="1225550" cy="393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fr-FR" sz="2000" i="1"/>
              <a:t>B</a:t>
            </a:r>
            <a:r>
              <a:rPr lang="fr-FR" sz="2000" i="1" baseline="-25000"/>
              <a:t>I</a:t>
            </a:r>
            <a:r>
              <a:rPr lang="fr-FR" sz="2000" i="1"/>
              <a:t>=250</a:t>
            </a:r>
          </a:p>
        </p:txBody>
      </p:sp>
      <p:sp>
        <p:nvSpPr>
          <p:cNvPr id="888849" name="Line 17"/>
          <p:cNvSpPr>
            <a:spLocks noChangeShapeType="1"/>
          </p:cNvSpPr>
          <p:nvPr/>
        </p:nvSpPr>
        <p:spPr bwMode="auto">
          <a:xfrm>
            <a:off x="871538" y="3009900"/>
            <a:ext cx="428625" cy="1952625"/>
          </a:xfrm>
          <a:prstGeom prst="line">
            <a:avLst/>
          </a:prstGeom>
          <a:noFill/>
          <a:ln w="19050">
            <a:solidFill>
              <a:srgbClr val="CC6600"/>
            </a:solidFill>
            <a:prstDash val="dash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888851" name="Rectangle 19"/>
          <p:cNvSpPr>
            <a:spLocks noChangeArrowheads="1"/>
          </p:cNvSpPr>
          <p:nvPr/>
        </p:nvSpPr>
        <p:spPr bwMode="auto">
          <a:xfrm>
            <a:off x="1165725" y="4483350"/>
            <a:ext cx="811213" cy="393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fr-FR" sz="2000" i="1" dirty="0"/>
              <a:t>a=15</a:t>
            </a:r>
          </a:p>
        </p:txBody>
      </p:sp>
      <p:sp>
        <p:nvSpPr>
          <p:cNvPr id="888852" name="Line 20"/>
          <p:cNvSpPr>
            <a:spLocks noChangeShapeType="1"/>
          </p:cNvSpPr>
          <p:nvPr/>
        </p:nvSpPr>
        <p:spPr bwMode="auto">
          <a:xfrm>
            <a:off x="1157288" y="3009900"/>
            <a:ext cx="466725" cy="1568450"/>
          </a:xfrm>
          <a:prstGeom prst="line">
            <a:avLst/>
          </a:prstGeom>
          <a:noFill/>
          <a:ln w="19050">
            <a:solidFill>
              <a:srgbClr val="CC6600"/>
            </a:solidFill>
            <a:prstDash val="dash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  <p:pic>
        <p:nvPicPr>
          <p:cNvPr id="2" name="Picture 1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25" y="1503131"/>
            <a:ext cx="3872139" cy="300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8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98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Exemple 31 (suite): interprétation</a:t>
            </a: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89F2EF5B-A0AC-448A-A96A-ADFFE11D9F2C}" type="slidenum">
              <a:rPr lang="fr-FR"/>
              <a:pPr/>
              <a:t>67</a:t>
            </a:fld>
            <a:endParaRPr lang="fr-FR"/>
          </a:p>
        </p:txBody>
      </p:sp>
      <p:sp>
        <p:nvSpPr>
          <p:cNvPr id="889859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fr-FR" sz="2400" i="1"/>
              <a:t>D</a:t>
            </a:r>
            <a:r>
              <a:rPr lang="fr-FR" sz="2400" i="1" baseline="-25000"/>
              <a:t>20%</a:t>
            </a:r>
            <a:r>
              <a:rPr lang="fr-FR" i="1"/>
              <a:t> = 252,81$</a:t>
            </a:r>
            <a:r>
              <a:rPr lang="fr-FR"/>
              <a:t> </a:t>
            </a:r>
          </a:p>
          <a:p>
            <a:r>
              <a:rPr lang="fr-FR"/>
              <a:t>Le décile </a:t>
            </a:r>
            <a:r>
              <a:rPr lang="fr-FR" sz="2400" i="1"/>
              <a:t>D</a:t>
            </a:r>
            <a:r>
              <a:rPr lang="fr-FR" sz="2400" i="1" baseline="-25000"/>
              <a:t>20%</a:t>
            </a:r>
            <a:r>
              <a:rPr lang="fr-FR" i="1"/>
              <a:t> </a:t>
            </a:r>
            <a:r>
              <a:rPr lang="fr-FR"/>
              <a:t>ainsi obtenu représente la valeur approximative à laquelle </a:t>
            </a:r>
            <a:r>
              <a:rPr lang="fr-FR" i="1"/>
              <a:t>20%</a:t>
            </a:r>
            <a:r>
              <a:rPr lang="fr-FR"/>
              <a:t> des observations de la série sont inférieures</a:t>
            </a:r>
          </a:p>
          <a:p>
            <a:r>
              <a:rPr lang="fr-FR" i="1"/>
              <a:t>20%</a:t>
            </a:r>
            <a:r>
              <a:rPr lang="fr-FR"/>
              <a:t> des observations ont une valeur inférieure à </a:t>
            </a:r>
            <a:r>
              <a:rPr lang="fr-FR" i="1"/>
              <a:t>252,81$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42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Intervalle interquartile</a:t>
            </a: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1E4BD5BE-1975-46E6-9F19-F4CD1737877B}" type="slidenum">
              <a:rPr lang="fr-FR"/>
              <a:pPr/>
              <a:t>68</a:t>
            </a:fld>
            <a:endParaRPr lang="fr-FR"/>
          </a:p>
        </p:txBody>
      </p:sp>
      <p:sp>
        <p:nvSpPr>
          <p:cNvPr id="86425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42900" y="1600200"/>
            <a:ext cx="8477250" cy="4525963"/>
          </a:xfrm>
        </p:spPr>
        <p:txBody>
          <a:bodyPr/>
          <a:lstStyle/>
          <a:p>
            <a:r>
              <a:rPr lang="fr-FR"/>
              <a:t>L’intervalle interquartile est une mesure de dispersion associée aux quartiles </a:t>
            </a:r>
          </a:p>
          <a:p>
            <a:r>
              <a:rPr lang="fr-FR"/>
              <a:t>L’intervalle interquartile, </a:t>
            </a:r>
            <a:r>
              <a:rPr lang="fr-FR" i="1"/>
              <a:t>IQ</a:t>
            </a:r>
            <a:r>
              <a:rPr lang="fr-FR"/>
              <a:t>, mesure l’étendue entre le 1</a:t>
            </a:r>
            <a:r>
              <a:rPr lang="fr-FR" baseline="30000"/>
              <a:t>ier</a:t>
            </a:r>
            <a:r>
              <a:rPr lang="fr-FR"/>
              <a:t> quartile et le 3</a:t>
            </a:r>
            <a:r>
              <a:rPr lang="fr-FR" baseline="30000"/>
              <a:t>ième</a:t>
            </a:r>
            <a:r>
              <a:rPr lang="fr-FR"/>
              <a:t> quartile</a:t>
            </a:r>
          </a:p>
          <a:p>
            <a:pPr lvl="1">
              <a:buFontTx/>
              <a:buNone/>
            </a:pPr>
            <a:r>
              <a:rPr lang="fr-FR"/>
              <a:t>	</a:t>
            </a:r>
            <a:r>
              <a:rPr lang="fr-FR" i="1"/>
              <a:t>IQ = Q</a:t>
            </a:r>
            <a:r>
              <a:rPr lang="fr-FR" i="1" baseline="-25000"/>
              <a:t>75%</a:t>
            </a:r>
            <a:r>
              <a:rPr lang="fr-FR" i="1"/>
              <a:t> – Q</a:t>
            </a:r>
            <a:r>
              <a:rPr lang="fr-FR" i="1" baseline="-25000"/>
              <a:t>25%</a:t>
            </a:r>
            <a:r>
              <a:rPr lang="fr-FR" i="1"/>
              <a:t> = Q</a:t>
            </a:r>
            <a:r>
              <a:rPr lang="fr-FR" i="1" baseline="-25000"/>
              <a:t>3</a:t>
            </a:r>
            <a:r>
              <a:rPr lang="fr-FR" i="1"/>
              <a:t> – Q</a:t>
            </a:r>
            <a:r>
              <a:rPr lang="fr-FR" i="1" baseline="-25000"/>
              <a:t>1</a:t>
            </a:r>
            <a:endParaRPr lang="fr-FR" i="1"/>
          </a:p>
          <a:p>
            <a:r>
              <a:rPr lang="fr-FR"/>
              <a:t>L’intervalle interquartile contient 50% des observations situées au milieu de la série 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49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 sz="3600"/>
              <a:t>Identification des données aberrantes</a:t>
            </a: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68CFF77F-98FB-4492-845B-A34DA611B30B}" type="slidenum">
              <a:rPr lang="fr-FR"/>
              <a:pPr/>
              <a:t>69</a:t>
            </a:fld>
            <a:endParaRPr lang="fr-FR"/>
          </a:p>
        </p:txBody>
      </p:sp>
      <p:sp>
        <p:nvSpPr>
          <p:cNvPr id="894979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fr-FR"/>
              <a:t>Une donnée est dite aberrante si sa valeur est:</a:t>
            </a:r>
          </a:p>
          <a:p>
            <a:pPr lvl="1"/>
            <a:r>
              <a:rPr lang="fr-FR"/>
              <a:t>plus petite que </a:t>
            </a:r>
            <a:r>
              <a:rPr lang="fr-FR" i="1"/>
              <a:t>Q</a:t>
            </a:r>
            <a:r>
              <a:rPr lang="fr-FR" i="1" baseline="-25000"/>
              <a:t>1</a:t>
            </a:r>
            <a:r>
              <a:rPr lang="fr-FR" i="1"/>
              <a:t> – 1,5(Q</a:t>
            </a:r>
            <a:r>
              <a:rPr lang="fr-FR" i="1" baseline="-25000"/>
              <a:t>3</a:t>
            </a:r>
            <a:r>
              <a:rPr lang="fr-FR" i="1"/>
              <a:t> – Q</a:t>
            </a:r>
            <a:r>
              <a:rPr lang="fr-FR" i="1" baseline="-25000"/>
              <a:t>1</a:t>
            </a:r>
            <a:r>
              <a:rPr lang="fr-FR" i="1"/>
              <a:t>)</a:t>
            </a:r>
          </a:p>
          <a:p>
            <a:pPr lvl="1"/>
            <a:r>
              <a:rPr lang="fr-FR"/>
              <a:t>plus grande que</a:t>
            </a:r>
            <a:r>
              <a:rPr lang="fr-FR" i="1"/>
              <a:t> Q</a:t>
            </a:r>
            <a:r>
              <a:rPr lang="fr-FR" i="1" baseline="-25000"/>
              <a:t>3</a:t>
            </a:r>
            <a:r>
              <a:rPr lang="fr-FR" i="1"/>
              <a:t> + 1,5(Q</a:t>
            </a:r>
            <a:r>
              <a:rPr lang="fr-FR" i="1" baseline="-25000"/>
              <a:t>3</a:t>
            </a:r>
            <a:r>
              <a:rPr lang="fr-FR" i="1"/>
              <a:t> – Q</a:t>
            </a:r>
            <a:r>
              <a:rPr lang="fr-FR" i="1" baseline="-25000"/>
              <a:t>1</a:t>
            </a:r>
            <a:r>
              <a:rPr lang="fr-FR" i="1"/>
              <a:t>)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928" name="Rectangle 5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Diagramme en boîte (Box plot)</a:t>
            </a:r>
            <a:endParaRPr lang="en-CA"/>
          </a:p>
        </p:txBody>
      </p:sp>
      <p:sp>
        <p:nvSpPr>
          <p:cNvPr id="54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C46538F1-35B6-4D24-B134-0F80947EBA10}" type="slidenum">
              <a:rPr lang="fr-FR"/>
              <a:pPr/>
              <a:t>70</a:t>
            </a:fld>
            <a:endParaRPr lang="fr-FR"/>
          </a:p>
        </p:txBody>
      </p:sp>
      <p:grpSp>
        <p:nvGrpSpPr>
          <p:cNvPr id="719950" name="Group 78"/>
          <p:cNvGrpSpPr>
            <a:grpSpLocks/>
          </p:cNvGrpSpPr>
          <p:nvPr/>
        </p:nvGrpSpPr>
        <p:grpSpPr bwMode="auto">
          <a:xfrm>
            <a:off x="28575" y="1570038"/>
            <a:ext cx="8586788" cy="4506912"/>
            <a:chOff x="18" y="989"/>
            <a:chExt cx="5409" cy="2839"/>
          </a:xfrm>
        </p:grpSpPr>
        <p:sp>
          <p:nvSpPr>
            <p:cNvPr id="719945" name="AutoShape 73"/>
            <p:cNvSpPr>
              <a:spLocks noChangeArrowheads="1"/>
            </p:cNvSpPr>
            <p:nvPr/>
          </p:nvSpPr>
          <p:spPr bwMode="auto">
            <a:xfrm>
              <a:off x="4062" y="2946"/>
              <a:ext cx="996" cy="222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719941" name="AutoShape 69"/>
            <p:cNvSpPr>
              <a:spLocks noChangeArrowheads="1"/>
            </p:cNvSpPr>
            <p:nvPr/>
          </p:nvSpPr>
          <p:spPr bwMode="auto">
            <a:xfrm>
              <a:off x="744" y="2946"/>
              <a:ext cx="996" cy="222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grpSp>
          <p:nvGrpSpPr>
            <p:cNvPr id="719933" name="Group 61"/>
            <p:cNvGrpSpPr>
              <a:grpSpLocks/>
            </p:cNvGrpSpPr>
            <p:nvPr/>
          </p:nvGrpSpPr>
          <p:grpSpPr bwMode="auto">
            <a:xfrm>
              <a:off x="413" y="3477"/>
              <a:ext cx="4901" cy="103"/>
              <a:chOff x="413" y="3591"/>
              <a:chExt cx="4901" cy="103"/>
            </a:xfrm>
          </p:grpSpPr>
          <p:sp>
            <p:nvSpPr>
              <p:cNvPr id="719876" name="Line 4"/>
              <p:cNvSpPr>
                <a:spLocks noChangeShapeType="1"/>
              </p:cNvSpPr>
              <p:nvPr/>
            </p:nvSpPr>
            <p:spPr bwMode="auto">
              <a:xfrm>
                <a:off x="413" y="3694"/>
                <a:ext cx="490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719878" name="Line 6"/>
              <p:cNvSpPr>
                <a:spLocks noChangeShapeType="1"/>
              </p:cNvSpPr>
              <p:nvPr/>
            </p:nvSpPr>
            <p:spPr bwMode="auto">
              <a:xfrm>
                <a:off x="417" y="3591"/>
                <a:ext cx="0" cy="9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719879" name="Line 7"/>
              <p:cNvSpPr>
                <a:spLocks noChangeShapeType="1"/>
              </p:cNvSpPr>
              <p:nvPr/>
            </p:nvSpPr>
            <p:spPr bwMode="auto">
              <a:xfrm>
                <a:off x="783" y="3592"/>
                <a:ext cx="0" cy="9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719881" name="Line 9"/>
              <p:cNvSpPr>
                <a:spLocks noChangeShapeType="1"/>
              </p:cNvSpPr>
              <p:nvPr/>
            </p:nvSpPr>
            <p:spPr bwMode="auto">
              <a:xfrm>
                <a:off x="1165" y="3595"/>
                <a:ext cx="0" cy="9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719882" name="Line 10"/>
              <p:cNvSpPr>
                <a:spLocks noChangeShapeType="1"/>
              </p:cNvSpPr>
              <p:nvPr/>
            </p:nvSpPr>
            <p:spPr bwMode="auto">
              <a:xfrm>
                <a:off x="1535" y="3596"/>
                <a:ext cx="0" cy="9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719884" name="Line 12"/>
              <p:cNvSpPr>
                <a:spLocks noChangeShapeType="1"/>
              </p:cNvSpPr>
              <p:nvPr/>
            </p:nvSpPr>
            <p:spPr bwMode="auto">
              <a:xfrm>
                <a:off x="1928" y="3595"/>
                <a:ext cx="0" cy="9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719885" name="Line 13"/>
              <p:cNvSpPr>
                <a:spLocks noChangeShapeType="1"/>
              </p:cNvSpPr>
              <p:nvPr/>
            </p:nvSpPr>
            <p:spPr bwMode="auto">
              <a:xfrm>
                <a:off x="2298" y="3592"/>
                <a:ext cx="0" cy="9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719887" name="Line 15"/>
              <p:cNvSpPr>
                <a:spLocks noChangeShapeType="1"/>
              </p:cNvSpPr>
              <p:nvPr/>
            </p:nvSpPr>
            <p:spPr bwMode="auto">
              <a:xfrm>
                <a:off x="2700" y="3595"/>
                <a:ext cx="0" cy="9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719888" name="Line 16"/>
              <p:cNvSpPr>
                <a:spLocks noChangeShapeType="1"/>
              </p:cNvSpPr>
              <p:nvPr/>
            </p:nvSpPr>
            <p:spPr bwMode="auto">
              <a:xfrm>
                <a:off x="3070" y="3592"/>
                <a:ext cx="0" cy="9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719890" name="Line 18"/>
              <p:cNvSpPr>
                <a:spLocks noChangeShapeType="1"/>
              </p:cNvSpPr>
              <p:nvPr/>
            </p:nvSpPr>
            <p:spPr bwMode="auto">
              <a:xfrm>
                <a:off x="3474" y="3595"/>
                <a:ext cx="0" cy="9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719891" name="Line 19"/>
              <p:cNvSpPr>
                <a:spLocks noChangeShapeType="1"/>
              </p:cNvSpPr>
              <p:nvPr/>
            </p:nvSpPr>
            <p:spPr bwMode="auto">
              <a:xfrm>
                <a:off x="3844" y="3592"/>
                <a:ext cx="0" cy="9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719893" name="Line 21"/>
              <p:cNvSpPr>
                <a:spLocks noChangeShapeType="1"/>
              </p:cNvSpPr>
              <p:nvPr/>
            </p:nvSpPr>
            <p:spPr bwMode="auto">
              <a:xfrm>
                <a:off x="4214" y="3592"/>
                <a:ext cx="0" cy="9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719894" name="Line 22"/>
              <p:cNvSpPr>
                <a:spLocks noChangeShapeType="1"/>
              </p:cNvSpPr>
              <p:nvPr/>
            </p:nvSpPr>
            <p:spPr bwMode="auto">
              <a:xfrm>
                <a:off x="4584" y="3593"/>
                <a:ext cx="0" cy="9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719896" name="Line 24"/>
              <p:cNvSpPr>
                <a:spLocks noChangeShapeType="1"/>
              </p:cNvSpPr>
              <p:nvPr/>
            </p:nvSpPr>
            <p:spPr bwMode="auto">
              <a:xfrm>
                <a:off x="4933" y="3592"/>
                <a:ext cx="0" cy="9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719897" name="Line 25"/>
              <p:cNvSpPr>
                <a:spLocks noChangeShapeType="1"/>
              </p:cNvSpPr>
              <p:nvPr/>
            </p:nvSpPr>
            <p:spPr bwMode="auto">
              <a:xfrm>
                <a:off x="5311" y="3593"/>
                <a:ext cx="0" cy="9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CA"/>
              </a:p>
            </p:txBody>
          </p:sp>
        </p:grpSp>
        <p:sp>
          <p:nvSpPr>
            <p:cNvPr id="719898" name="Text Box 26"/>
            <p:cNvSpPr txBox="1">
              <a:spLocks noChangeArrowheads="1"/>
            </p:cNvSpPr>
            <p:nvPr/>
          </p:nvSpPr>
          <p:spPr bwMode="auto">
            <a:xfrm>
              <a:off x="4756" y="3578"/>
              <a:ext cx="623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fr-CA" sz="2000"/>
                <a:t>Échelle</a:t>
              </a:r>
              <a:endParaRPr lang="fr-FR" sz="2000"/>
            </a:p>
          </p:txBody>
        </p:sp>
        <p:sp>
          <p:nvSpPr>
            <p:cNvPr id="719899" name="Line 27"/>
            <p:cNvSpPr>
              <a:spLocks noChangeShapeType="1"/>
            </p:cNvSpPr>
            <p:nvPr/>
          </p:nvSpPr>
          <p:spPr bwMode="auto">
            <a:xfrm>
              <a:off x="2109" y="2924"/>
              <a:ext cx="447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719900" name="Text Box 28"/>
            <p:cNvSpPr txBox="1">
              <a:spLocks noChangeArrowheads="1"/>
            </p:cNvSpPr>
            <p:nvPr/>
          </p:nvSpPr>
          <p:spPr bwMode="auto">
            <a:xfrm>
              <a:off x="2536" y="2740"/>
              <a:ext cx="858" cy="2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fr-CA" sz="2400" i="1"/>
                <a:t>(Q</a:t>
              </a:r>
              <a:r>
                <a:rPr lang="fr-CA" sz="2400" i="1" baseline="-25000"/>
                <a:t>3 </a:t>
              </a:r>
              <a:r>
                <a:rPr lang="fr-CA" sz="2400" i="1"/>
                <a:t>- Q</a:t>
              </a:r>
              <a:r>
                <a:rPr lang="fr-CA" sz="2400" i="1" baseline="-25000"/>
                <a:t>1</a:t>
              </a:r>
              <a:r>
                <a:rPr lang="fr-CA" sz="2400" i="1"/>
                <a:t>)</a:t>
              </a:r>
              <a:endParaRPr lang="fr-FR" sz="2400" i="1"/>
            </a:p>
          </p:txBody>
        </p:sp>
        <p:sp>
          <p:nvSpPr>
            <p:cNvPr id="719901" name="Line 29"/>
            <p:cNvSpPr>
              <a:spLocks noChangeShapeType="1"/>
            </p:cNvSpPr>
            <p:nvPr/>
          </p:nvSpPr>
          <p:spPr bwMode="auto">
            <a:xfrm>
              <a:off x="767" y="2924"/>
              <a:ext cx="133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719902" name="Line 30"/>
            <p:cNvSpPr>
              <a:spLocks noChangeShapeType="1"/>
            </p:cNvSpPr>
            <p:nvPr/>
          </p:nvSpPr>
          <p:spPr bwMode="auto">
            <a:xfrm>
              <a:off x="2103" y="2815"/>
              <a:ext cx="0" cy="217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719903" name="Line 31"/>
            <p:cNvSpPr>
              <a:spLocks noChangeShapeType="1"/>
            </p:cNvSpPr>
            <p:nvPr/>
          </p:nvSpPr>
          <p:spPr bwMode="auto">
            <a:xfrm>
              <a:off x="3742" y="2815"/>
              <a:ext cx="0" cy="217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719906" name="Text Box 34"/>
            <p:cNvSpPr txBox="1">
              <a:spLocks noChangeArrowheads="1"/>
            </p:cNvSpPr>
            <p:nvPr/>
          </p:nvSpPr>
          <p:spPr bwMode="auto">
            <a:xfrm>
              <a:off x="704" y="2880"/>
              <a:ext cx="1630" cy="2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fr-CA" sz="2400" i="1"/>
                <a:t>1,5(Q</a:t>
              </a:r>
              <a:r>
                <a:rPr lang="fr-CA" sz="2400" i="1" baseline="-25000"/>
                <a:t>3</a:t>
              </a:r>
              <a:r>
                <a:rPr lang="fr-CA" sz="2400" i="1"/>
                <a:t> – Q</a:t>
              </a:r>
              <a:r>
                <a:rPr lang="fr-CA" sz="2400" i="1" baseline="-25000"/>
                <a:t>1</a:t>
              </a:r>
              <a:r>
                <a:rPr lang="fr-CA" sz="2400" i="1"/>
                <a:t>)</a:t>
              </a:r>
              <a:endParaRPr lang="fr-FR" sz="2400" i="1"/>
            </a:p>
          </p:txBody>
        </p:sp>
        <p:sp>
          <p:nvSpPr>
            <p:cNvPr id="719907" name="Text Box 35"/>
            <p:cNvSpPr txBox="1">
              <a:spLocks noChangeArrowheads="1"/>
            </p:cNvSpPr>
            <p:nvPr/>
          </p:nvSpPr>
          <p:spPr bwMode="auto">
            <a:xfrm>
              <a:off x="4026" y="2880"/>
              <a:ext cx="1104" cy="2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fr-CA" sz="2400" i="1"/>
                <a:t>1,5(Q</a:t>
              </a:r>
              <a:r>
                <a:rPr lang="fr-CA" sz="2400" i="1" baseline="-25000"/>
                <a:t>3</a:t>
              </a:r>
              <a:r>
                <a:rPr lang="fr-CA" sz="2400" i="1"/>
                <a:t> – Q</a:t>
              </a:r>
              <a:r>
                <a:rPr lang="fr-CA" sz="2400" i="1" baseline="-25000"/>
                <a:t>1</a:t>
              </a:r>
              <a:r>
                <a:rPr lang="fr-CA" sz="2400" i="1"/>
                <a:t>)</a:t>
              </a:r>
              <a:endParaRPr lang="fr-FR" sz="2400" i="1"/>
            </a:p>
          </p:txBody>
        </p:sp>
        <p:grpSp>
          <p:nvGrpSpPr>
            <p:cNvPr id="719908" name="Group 36"/>
            <p:cNvGrpSpPr>
              <a:grpSpLocks/>
            </p:cNvGrpSpPr>
            <p:nvPr/>
          </p:nvGrpSpPr>
          <p:grpSpPr bwMode="auto">
            <a:xfrm>
              <a:off x="2108" y="2050"/>
              <a:ext cx="1630" cy="479"/>
              <a:chOff x="2141" y="2358"/>
              <a:chExt cx="1630" cy="479"/>
            </a:xfrm>
          </p:grpSpPr>
          <p:sp>
            <p:nvSpPr>
              <p:cNvPr id="719909" name="Rectangle 37"/>
              <p:cNvSpPr>
                <a:spLocks noChangeArrowheads="1"/>
              </p:cNvSpPr>
              <p:nvPr/>
            </p:nvSpPr>
            <p:spPr bwMode="auto">
              <a:xfrm>
                <a:off x="2141" y="2359"/>
                <a:ext cx="1630" cy="466"/>
              </a:xfrm>
              <a:prstGeom prst="rect">
                <a:avLst/>
              </a:prstGeom>
              <a:noFill/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719910" name="Line 38"/>
              <p:cNvSpPr>
                <a:spLocks noChangeShapeType="1"/>
              </p:cNvSpPr>
              <p:nvPr/>
            </p:nvSpPr>
            <p:spPr bwMode="auto">
              <a:xfrm>
                <a:off x="2760" y="2358"/>
                <a:ext cx="0" cy="479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CA"/>
              </a:p>
            </p:txBody>
          </p:sp>
        </p:grpSp>
        <p:sp>
          <p:nvSpPr>
            <p:cNvPr id="719911" name="Line 39"/>
            <p:cNvSpPr>
              <a:spLocks noChangeShapeType="1"/>
            </p:cNvSpPr>
            <p:nvPr/>
          </p:nvSpPr>
          <p:spPr bwMode="auto">
            <a:xfrm flipH="1">
              <a:off x="1392" y="2289"/>
              <a:ext cx="72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719913" name="Line 41"/>
            <p:cNvSpPr>
              <a:spLocks noChangeShapeType="1"/>
            </p:cNvSpPr>
            <p:nvPr/>
          </p:nvSpPr>
          <p:spPr bwMode="auto">
            <a:xfrm>
              <a:off x="4194" y="2244"/>
              <a:ext cx="0" cy="11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719914" name="Oval 42"/>
            <p:cNvSpPr>
              <a:spLocks noChangeArrowheads="1"/>
            </p:cNvSpPr>
            <p:nvPr/>
          </p:nvSpPr>
          <p:spPr bwMode="auto">
            <a:xfrm>
              <a:off x="235" y="2246"/>
              <a:ext cx="87" cy="87"/>
            </a:xfrm>
            <a:prstGeom prst="ellipse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719915" name="Oval 43"/>
            <p:cNvSpPr>
              <a:spLocks noChangeArrowheads="1"/>
            </p:cNvSpPr>
            <p:nvPr/>
          </p:nvSpPr>
          <p:spPr bwMode="auto">
            <a:xfrm>
              <a:off x="452" y="2246"/>
              <a:ext cx="87" cy="87"/>
            </a:xfrm>
            <a:prstGeom prst="ellipse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719916" name="Text Box 44"/>
            <p:cNvSpPr txBox="1">
              <a:spLocks noChangeArrowheads="1"/>
            </p:cNvSpPr>
            <p:nvPr/>
          </p:nvSpPr>
          <p:spPr bwMode="auto">
            <a:xfrm>
              <a:off x="18" y="1824"/>
              <a:ext cx="784" cy="44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CA" sz="2000"/>
                <a:t>Valeurs aberrantes</a:t>
              </a:r>
              <a:endParaRPr lang="fr-FR" sz="2000"/>
            </a:p>
          </p:txBody>
        </p:sp>
        <p:sp>
          <p:nvSpPr>
            <p:cNvPr id="719917" name="Text Box 45"/>
            <p:cNvSpPr txBox="1">
              <a:spLocks noChangeArrowheads="1"/>
            </p:cNvSpPr>
            <p:nvPr/>
          </p:nvSpPr>
          <p:spPr bwMode="auto">
            <a:xfrm>
              <a:off x="1748" y="1415"/>
              <a:ext cx="467" cy="2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fr-CA" sz="2400" i="1"/>
                <a:t>Q</a:t>
              </a:r>
              <a:r>
                <a:rPr lang="fr-CA" sz="2400" i="1" baseline="-25000"/>
                <a:t>1</a:t>
              </a:r>
              <a:endParaRPr lang="fr-FR" sz="2400" i="1"/>
            </a:p>
          </p:txBody>
        </p:sp>
        <p:sp>
          <p:nvSpPr>
            <p:cNvPr id="719918" name="Text Box 46"/>
            <p:cNvSpPr txBox="1">
              <a:spLocks noChangeArrowheads="1"/>
            </p:cNvSpPr>
            <p:nvPr/>
          </p:nvSpPr>
          <p:spPr bwMode="auto">
            <a:xfrm>
              <a:off x="2367" y="1397"/>
              <a:ext cx="851" cy="2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fr-CA" sz="2400" i="1"/>
                <a:t>Q</a:t>
              </a:r>
              <a:r>
                <a:rPr lang="fr-CA" sz="2400" i="1" baseline="-25000"/>
                <a:t>2</a:t>
              </a:r>
              <a:r>
                <a:rPr lang="fr-CA" sz="2400" i="1"/>
                <a:t>=M</a:t>
              </a:r>
              <a:r>
                <a:rPr lang="fr-CA" sz="2400" i="1" baseline="-25000"/>
                <a:t>e</a:t>
              </a:r>
              <a:endParaRPr lang="fr-FR" sz="2400" i="1" baseline="-25000"/>
            </a:p>
          </p:txBody>
        </p:sp>
        <p:sp>
          <p:nvSpPr>
            <p:cNvPr id="719919" name="Text Box 47"/>
            <p:cNvSpPr txBox="1">
              <a:spLocks noChangeArrowheads="1"/>
            </p:cNvSpPr>
            <p:nvPr/>
          </p:nvSpPr>
          <p:spPr bwMode="auto">
            <a:xfrm>
              <a:off x="3376" y="1409"/>
              <a:ext cx="467" cy="2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fr-CA" sz="2400" i="1"/>
                <a:t>Q</a:t>
              </a:r>
              <a:r>
                <a:rPr lang="fr-CA" sz="2400" i="1" baseline="-25000"/>
                <a:t>3</a:t>
              </a:r>
              <a:endParaRPr lang="fr-FR" sz="2400" i="1"/>
            </a:p>
          </p:txBody>
        </p:sp>
        <p:sp>
          <p:nvSpPr>
            <p:cNvPr id="719920" name="Freeform 48"/>
            <p:cNvSpPr>
              <a:spLocks/>
            </p:cNvSpPr>
            <p:nvPr/>
          </p:nvSpPr>
          <p:spPr bwMode="auto">
            <a:xfrm>
              <a:off x="1933" y="1673"/>
              <a:ext cx="174" cy="37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3" y="65"/>
                </a:cxn>
                <a:cxn ang="0">
                  <a:pos x="76" y="163"/>
                </a:cxn>
                <a:cxn ang="0">
                  <a:pos x="108" y="217"/>
                </a:cxn>
                <a:cxn ang="0">
                  <a:pos x="108" y="76"/>
                </a:cxn>
                <a:cxn ang="0">
                  <a:pos x="239" y="303"/>
                </a:cxn>
              </a:cxnLst>
              <a:rect l="0" t="0" r="r" b="b"/>
              <a:pathLst>
                <a:path w="239" h="303">
                  <a:moveTo>
                    <a:pt x="0" y="0"/>
                  </a:moveTo>
                  <a:cubicBezTo>
                    <a:pt x="14" y="22"/>
                    <a:pt x="35" y="40"/>
                    <a:pt x="43" y="65"/>
                  </a:cubicBezTo>
                  <a:cubicBezTo>
                    <a:pt x="54" y="98"/>
                    <a:pt x="57" y="134"/>
                    <a:pt x="76" y="163"/>
                  </a:cubicBezTo>
                  <a:cubicBezTo>
                    <a:pt x="102" y="202"/>
                    <a:pt x="92" y="184"/>
                    <a:pt x="108" y="217"/>
                  </a:cubicBezTo>
                  <a:lnTo>
                    <a:pt x="108" y="76"/>
                  </a:lnTo>
                  <a:lnTo>
                    <a:pt x="239" y="303"/>
                  </a:lnTo>
                </a:path>
              </a:pathLst>
            </a:custGeom>
            <a:noFill/>
            <a:ln w="1270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719921" name="Freeform 49"/>
            <p:cNvSpPr>
              <a:spLocks/>
            </p:cNvSpPr>
            <p:nvPr/>
          </p:nvSpPr>
          <p:spPr bwMode="auto">
            <a:xfrm>
              <a:off x="2552" y="1663"/>
              <a:ext cx="174" cy="37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3" y="65"/>
                </a:cxn>
                <a:cxn ang="0">
                  <a:pos x="76" y="163"/>
                </a:cxn>
                <a:cxn ang="0">
                  <a:pos x="108" y="217"/>
                </a:cxn>
                <a:cxn ang="0">
                  <a:pos x="108" y="76"/>
                </a:cxn>
                <a:cxn ang="0">
                  <a:pos x="239" y="303"/>
                </a:cxn>
              </a:cxnLst>
              <a:rect l="0" t="0" r="r" b="b"/>
              <a:pathLst>
                <a:path w="239" h="303">
                  <a:moveTo>
                    <a:pt x="0" y="0"/>
                  </a:moveTo>
                  <a:cubicBezTo>
                    <a:pt x="14" y="22"/>
                    <a:pt x="35" y="40"/>
                    <a:pt x="43" y="65"/>
                  </a:cubicBezTo>
                  <a:cubicBezTo>
                    <a:pt x="54" y="98"/>
                    <a:pt x="57" y="134"/>
                    <a:pt x="76" y="163"/>
                  </a:cubicBezTo>
                  <a:cubicBezTo>
                    <a:pt x="102" y="202"/>
                    <a:pt x="92" y="184"/>
                    <a:pt x="108" y="217"/>
                  </a:cubicBezTo>
                  <a:lnTo>
                    <a:pt x="108" y="76"/>
                  </a:lnTo>
                  <a:lnTo>
                    <a:pt x="239" y="303"/>
                  </a:lnTo>
                </a:path>
              </a:pathLst>
            </a:custGeom>
            <a:noFill/>
            <a:ln w="1270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719922" name="Freeform 50"/>
            <p:cNvSpPr>
              <a:spLocks/>
            </p:cNvSpPr>
            <p:nvPr/>
          </p:nvSpPr>
          <p:spPr bwMode="auto">
            <a:xfrm>
              <a:off x="3562" y="1674"/>
              <a:ext cx="174" cy="37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3" y="65"/>
                </a:cxn>
                <a:cxn ang="0">
                  <a:pos x="76" y="163"/>
                </a:cxn>
                <a:cxn ang="0">
                  <a:pos x="108" y="217"/>
                </a:cxn>
                <a:cxn ang="0">
                  <a:pos x="108" y="76"/>
                </a:cxn>
                <a:cxn ang="0">
                  <a:pos x="239" y="303"/>
                </a:cxn>
              </a:cxnLst>
              <a:rect l="0" t="0" r="r" b="b"/>
              <a:pathLst>
                <a:path w="239" h="303">
                  <a:moveTo>
                    <a:pt x="0" y="0"/>
                  </a:moveTo>
                  <a:cubicBezTo>
                    <a:pt x="14" y="22"/>
                    <a:pt x="35" y="40"/>
                    <a:pt x="43" y="65"/>
                  </a:cubicBezTo>
                  <a:cubicBezTo>
                    <a:pt x="54" y="98"/>
                    <a:pt x="57" y="134"/>
                    <a:pt x="76" y="163"/>
                  </a:cubicBezTo>
                  <a:cubicBezTo>
                    <a:pt x="102" y="202"/>
                    <a:pt x="92" y="184"/>
                    <a:pt x="108" y="217"/>
                  </a:cubicBezTo>
                  <a:lnTo>
                    <a:pt x="108" y="76"/>
                  </a:lnTo>
                  <a:lnTo>
                    <a:pt x="239" y="303"/>
                  </a:lnTo>
                </a:path>
              </a:pathLst>
            </a:custGeom>
            <a:noFill/>
            <a:ln w="1270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719923" name="Text Box 51"/>
            <p:cNvSpPr txBox="1">
              <a:spLocks noChangeArrowheads="1"/>
            </p:cNvSpPr>
            <p:nvPr/>
          </p:nvSpPr>
          <p:spPr bwMode="auto">
            <a:xfrm>
              <a:off x="3785" y="989"/>
              <a:ext cx="1642" cy="63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fr-CA" sz="2000"/>
                <a:t>Plus grande valeur de la série qui n’est pas une valeur aberrante</a:t>
              </a:r>
              <a:endParaRPr lang="fr-FR" sz="2000"/>
            </a:p>
          </p:txBody>
        </p:sp>
        <p:sp>
          <p:nvSpPr>
            <p:cNvPr id="719924" name="Text Box 52"/>
            <p:cNvSpPr txBox="1">
              <a:spLocks noChangeArrowheads="1"/>
            </p:cNvSpPr>
            <p:nvPr/>
          </p:nvSpPr>
          <p:spPr bwMode="auto">
            <a:xfrm>
              <a:off x="384" y="1008"/>
              <a:ext cx="1511" cy="63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fr-CA" sz="2000"/>
                <a:t>Plus petite valeur de la série qui n’est pas une valeur aberrante</a:t>
              </a:r>
              <a:endParaRPr lang="fr-FR" sz="2000"/>
            </a:p>
          </p:txBody>
        </p:sp>
        <p:sp>
          <p:nvSpPr>
            <p:cNvPr id="719925" name="Freeform 53"/>
            <p:cNvSpPr>
              <a:spLocks/>
            </p:cNvSpPr>
            <p:nvPr/>
          </p:nvSpPr>
          <p:spPr bwMode="auto">
            <a:xfrm>
              <a:off x="4202" y="1602"/>
              <a:ext cx="466" cy="706"/>
            </a:xfrm>
            <a:custGeom>
              <a:avLst/>
              <a:gdLst/>
              <a:ahLst/>
              <a:cxnLst>
                <a:cxn ang="0">
                  <a:pos x="218" y="0"/>
                </a:cxn>
                <a:cxn ang="0">
                  <a:pos x="66" y="152"/>
                </a:cxn>
                <a:cxn ang="0">
                  <a:pos x="163" y="98"/>
                </a:cxn>
                <a:cxn ang="0">
                  <a:pos x="0" y="305"/>
                </a:cxn>
              </a:cxnLst>
              <a:rect l="0" t="0" r="r" b="b"/>
              <a:pathLst>
                <a:path w="218" h="305">
                  <a:moveTo>
                    <a:pt x="218" y="0"/>
                  </a:moveTo>
                  <a:lnTo>
                    <a:pt x="66" y="152"/>
                  </a:lnTo>
                  <a:lnTo>
                    <a:pt x="163" y="98"/>
                  </a:lnTo>
                  <a:lnTo>
                    <a:pt x="0" y="305"/>
                  </a:lnTo>
                </a:path>
              </a:pathLst>
            </a:custGeom>
            <a:noFill/>
            <a:ln w="1270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719926" name="Freeform 54"/>
            <p:cNvSpPr>
              <a:spLocks/>
            </p:cNvSpPr>
            <p:nvPr/>
          </p:nvSpPr>
          <p:spPr bwMode="auto">
            <a:xfrm flipH="1">
              <a:off x="960" y="1632"/>
              <a:ext cx="420" cy="654"/>
            </a:xfrm>
            <a:custGeom>
              <a:avLst/>
              <a:gdLst/>
              <a:ahLst/>
              <a:cxnLst>
                <a:cxn ang="0">
                  <a:pos x="218" y="0"/>
                </a:cxn>
                <a:cxn ang="0">
                  <a:pos x="66" y="152"/>
                </a:cxn>
                <a:cxn ang="0">
                  <a:pos x="163" y="98"/>
                </a:cxn>
                <a:cxn ang="0">
                  <a:pos x="0" y="305"/>
                </a:cxn>
              </a:cxnLst>
              <a:rect l="0" t="0" r="r" b="b"/>
              <a:pathLst>
                <a:path w="218" h="305">
                  <a:moveTo>
                    <a:pt x="218" y="0"/>
                  </a:moveTo>
                  <a:lnTo>
                    <a:pt x="66" y="152"/>
                  </a:lnTo>
                  <a:lnTo>
                    <a:pt x="163" y="98"/>
                  </a:lnTo>
                  <a:lnTo>
                    <a:pt x="0" y="305"/>
                  </a:lnTo>
                </a:path>
              </a:pathLst>
            </a:custGeom>
            <a:noFill/>
            <a:ln w="1270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719927" name="Line 55"/>
            <p:cNvSpPr>
              <a:spLocks noChangeShapeType="1"/>
            </p:cNvSpPr>
            <p:nvPr/>
          </p:nvSpPr>
          <p:spPr bwMode="auto">
            <a:xfrm flipH="1">
              <a:off x="3747" y="2307"/>
              <a:ext cx="4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719936" name="Line 64"/>
            <p:cNvSpPr>
              <a:spLocks noChangeShapeType="1"/>
            </p:cNvSpPr>
            <p:nvPr/>
          </p:nvSpPr>
          <p:spPr bwMode="auto">
            <a:xfrm flipH="1" flipV="1">
              <a:off x="3291" y="2924"/>
              <a:ext cx="447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719937" name="Line 65"/>
            <p:cNvSpPr>
              <a:spLocks noChangeShapeType="1"/>
            </p:cNvSpPr>
            <p:nvPr/>
          </p:nvSpPr>
          <p:spPr bwMode="auto">
            <a:xfrm>
              <a:off x="3743" y="2924"/>
              <a:ext cx="130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719938" name="Line 66"/>
            <p:cNvSpPr>
              <a:spLocks noChangeShapeType="1"/>
            </p:cNvSpPr>
            <p:nvPr/>
          </p:nvSpPr>
          <p:spPr bwMode="auto">
            <a:xfrm>
              <a:off x="1386" y="2220"/>
              <a:ext cx="0" cy="11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719948" name="Line 76"/>
            <p:cNvSpPr>
              <a:spLocks noChangeShapeType="1"/>
            </p:cNvSpPr>
            <p:nvPr/>
          </p:nvSpPr>
          <p:spPr bwMode="auto">
            <a:xfrm>
              <a:off x="762" y="1614"/>
              <a:ext cx="0" cy="130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719949" name="Line 77"/>
            <p:cNvSpPr>
              <a:spLocks noChangeShapeType="1"/>
            </p:cNvSpPr>
            <p:nvPr/>
          </p:nvSpPr>
          <p:spPr bwMode="auto">
            <a:xfrm>
              <a:off x="5046" y="1608"/>
              <a:ext cx="0" cy="130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CA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0899" name="Rectangle 3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/>
              <a:t>Exemple 32: le diagramme en boîte</a:t>
            </a:r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CC4644EA-47D7-453E-91FF-923423353CED}" type="slidenum">
              <a:rPr lang="fr-FR"/>
              <a:pPr/>
              <a:t>71</a:t>
            </a:fld>
            <a:endParaRPr lang="fr-FR"/>
          </a:p>
        </p:txBody>
      </p:sp>
      <p:sp>
        <p:nvSpPr>
          <p:cNvPr id="720931" name="Rectangle 35"/>
          <p:cNvSpPr>
            <a:spLocks noGrp="1" noChangeArrowheads="1"/>
          </p:cNvSpPr>
          <p:nvPr>
            <p:ph sz="quarter" idx="1"/>
          </p:nvPr>
        </p:nvSpPr>
        <p:spPr>
          <a:xfrm>
            <a:off x="4676775" y="1743075"/>
            <a:ext cx="4362450" cy="4364038"/>
          </a:xfrm>
        </p:spPr>
        <p:txBody>
          <a:bodyPr/>
          <a:lstStyle/>
          <a:p>
            <a:r>
              <a:rPr lang="fr-FR" sz="2400" i="1"/>
              <a:t>Q</a:t>
            </a:r>
            <a:r>
              <a:rPr lang="fr-FR" sz="2400" i="1" baseline="-25000"/>
              <a:t>25%</a:t>
            </a:r>
            <a:r>
              <a:rPr lang="fr-FR" sz="2400" i="1"/>
              <a:t> = Q</a:t>
            </a:r>
            <a:r>
              <a:rPr lang="fr-FR" sz="2400" i="1" baseline="-25000"/>
              <a:t>1</a:t>
            </a:r>
            <a:r>
              <a:rPr lang="fr-FR" sz="2400" i="1"/>
              <a:t> = 256,33</a:t>
            </a:r>
          </a:p>
          <a:p>
            <a:r>
              <a:rPr lang="fr-FR" sz="2400" i="1"/>
              <a:t>Q</a:t>
            </a:r>
            <a:r>
              <a:rPr lang="fr-FR" sz="2400" i="1" baseline="-25000"/>
              <a:t>50%</a:t>
            </a:r>
            <a:r>
              <a:rPr lang="fr-FR" sz="2400" i="1"/>
              <a:t> = Q</a:t>
            </a:r>
            <a:r>
              <a:rPr lang="fr-FR" sz="2400" i="1" baseline="-25000"/>
              <a:t>2</a:t>
            </a:r>
            <a:r>
              <a:rPr lang="fr-FR" sz="2400" i="1"/>
              <a:t> = 273,38</a:t>
            </a:r>
          </a:p>
          <a:p>
            <a:r>
              <a:rPr lang="fr-FR" sz="2400" i="1"/>
              <a:t>Q</a:t>
            </a:r>
            <a:r>
              <a:rPr lang="fr-FR" sz="2400" i="1" baseline="-25000"/>
              <a:t>75%</a:t>
            </a:r>
            <a:r>
              <a:rPr lang="fr-FR" sz="2400" i="1"/>
              <a:t> = Q</a:t>
            </a:r>
            <a:r>
              <a:rPr lang="fr-FR" sz="2400" i="1" baseline="-25000"/>
              <a:t>3</a:t>
            </a:r>
            <a:r>
              <a:rPr lang="fr-FR" sz="2400" i="1"/>
              <a:t> = 292,98</a:t>
            </a:r>
          </a:p>
          <a:p>
            <a:r>
              <a:rPr lang="fr-FR" sz="2400" i="1"/>
              <a:t>Q</a:t>
            </a:r>
            <a:r>
              <a:rPr lang="fr-FR" sz="2400" i="1" baseline="-25000"/>
              <a:t>3</a:t>
            </a:r>
            <a:r>
              <a:rPr lang="fr-FR" sz="2400" i="1"/>
              <a:t> - Q</a:t>
            </a:r>
            <a:r>
              <a:rPr lang="fr-FR" sz="2400" i="1" baseline="-25000"/>
              <a:t>1</a:t>
            </a:r>
            <a:r>
              <a:rPr lang="fr-FR" sz="2400" i="1"/>
              <a:t> = 292,98 - 256,33 = 			        36,65</a:t>
            </a:r>
          </a:p>
          <a:p>
            <a:r>
              <a:rPr lang="fr-FR" sz="2400" i="1"/>
              <a:t>1,5(Q</a:t>
            </a:r>
            <a:r>
              <a:rPr lang="fr-FR" sz="2400" i="1" baseline="-25000"/>
              <a:t>3</a:t>
            </a:r>
            <a:r>
              <a:rPr lang="fr-FR" sz="2400" i="1"/>
              <a:t> - Q</a:t>
            </a:r>
            <a:r>
              <a:rPr lang="fr-FR" sz="2400" i="1" baseline="-25000"/>
              <a:t>1</a:t>
            </a:r>
            <a:r>
              <a:rPr lang="fr-FR" sz="2400" i="1"/>
              <a:t>) = 1,5 (36,65)= 			         54,98</a:t>
            </a:r>
          </a:p>
          <a:p>
            <a:r>
              <a:rPr lang="fr-FR" sz="2400"/>
              <a:t>Valeur aberrante:</a:t>
            </a:r>
          </a:p>
          <a:p>
            <a:pPr lvl="1">
              <a:buFontTx/>
              <a:buNone/>
            </a:pPr>
            <a:r>
              <a:rPr lang="fr-FR" sz="2400" i="1"/>
              <a:t>Valeur </a:t>
            </a:r>
            <a:r>
              <a:rPr lang="en-US" sz="2400" i="1"/>
              <a:t>&lt; </a:t>
            </a:r>
            <a:r>
              <a:rPr lang="fr-FR" sz="2400" i="1"/>
              <a:t>256,33-54,98</a:t>
            </a:r>
            <a:r>
              <a:rPr lang="fr-FR" sz="2400" i="1">
                <a:sym typeface="Symbol" pitchFamily="18" charset="2"/>
              </a:rPr>
              <a:t>200</a:t>
            </a:r>
          </a:p>
          <a:p>
            <a:pPr lvl="1">
              <a:buFontTx/>
              <a:buNone/>
            </a:pPr>
            <a:r>
              <a:rPr lang="fr-FR" sz="2400" i="1"/>
              <a:t>Valeur </a:t>
            </a:r>
            <a:r>
              <a:rPr lang="en-US" sz="2400" i="1"/>
              <a:t>&gt; </a:t>
            </a:r>
            <a:r>
              <a:rPr lang="fr-FR" sz="2400" i="1"/>
              <a:t>292,98+54,98</a:t>
            </a:r>
            <a:r>
              <a:rPr lang="fr-FR" sz="2400" i="1">
                <a:sym typeface="Symbol" pitchFamily="18" charset="2"/>
              </a:rPr>
              <a:t>348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38" y="1562413"/>
            <a:ext cx="4319587" cy="33949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293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3600"/>
              <a:t>Exemple 32 (suite): le diagramme</a:t>
            </a:r>
            <a:br>
              <a:rPr lang="fr-FR" sz="3600"/>
            </a:br>
            <a:r>
              <a:rPr lang="fr-FR" sz="3600"/>
              <a:t>en boîte</a:t>
            </a:r>
          </a:p>
        </p:txBody>
      </p:sp>
      <p:sp>
        <p:nvSpPr>
          <p:cNvPr id="73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C1E41EC8-9920-4625-B797-59D287980997}" type="slidenum">
              <a:rPr lang="fr-FR"/>
              <a:pPr/>
              <a:t>72</a:t>
            </a:fld>
            <a:endParaRPr lang="fr-FR"/>
          </a:p>
        </p:txBody>
      </p:sp>
      <p:grpSp>
        <p:nvGrpSpPr>
          <p:cNvPr id="893217" name="Group 289"/>
          <p:cNvGrpSpPr>
            <a:grpSpLocks/>
          </p:cNvGrpSpPr>
          <p:nvPr/>
        </p:nvGrpSpPr>
        <p:grpSpPr bwMode="auto">
          <a:xfrm>
            <a:off x="212725" y="2217738"/>
            <a:ext cx="8699500" cy="3498850"/>
            <a:chOff x="134" y="1397"/>
            <a:chExt cx="5480" cy="2204"/>
          </a:xfrm>
        </p:grpSpPr>
        <p:sp>
          <p:nvSpPr>
            <p:cNvPr id="892966" name="Line 38"/>
            <p:cNvSpPr>
              <a:spLocks noChangeShapeType="1"/>
            </p:cNvSpPr>
            <p:nvPr/>
          </p:nvSpPr>
          <p:spPr bwMode="auto">
            <a:xfrm>
              <a:off x="911" y="3104"/>
              <a:ext cx="408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892968" name="Line 40"/>
            <p:cNvSpPr>
              <a:spLocks noChangeShapeType="1"/>
            </p:cNvSpPr>
            <p:nvPr/>
          </p:nvSpPr>
          <p:spPr bwMode="auto">
            <a:xfrm flipV="1">
              <a:off x="1410" y="3092"/>
              <a:ext cx="0" cy="6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892969" name="Line 41"/>
            <p:cNvSpPr>
              <a:spLocks noChangeShapeType="1"/>
            </p:cNvSpPr>
            <p:nvPr/>
          </p:nvSpPr>
          <p:spPr bwMode="auto">
            <a:xfrm flipV="1">
              <a:off x="1926" y="3092"/>
              <a:ext cx="0" cy="6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892970" name="Line 42"/>
            <p:cNvSpPr>
              <a:spLocks noChangeShapeType="1"/>
            </p:cNvSpPr>
            <p:nvPr/>
          </p:nvSpPr>
          <p:spPr bwMode="auto">
            <a:xfrm flipV="1">
              <a:off x="2440" y="3092"/>
              <a:ext cx="0" cy="6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892971" name="Line 43"/>
            <p:cNvSpPr>
              <a:spLocks noChangeShapeType="1"/>
            </p:cNvSpPr>
            <p:nvPr/>
          </p:nvSpPr>
          <p:spPr bwMode="auto">
            <a:xfrm flipV="1">
              <a:off x="2953" y="3092"/>
              <a:ext cx="0" cy="6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892972" name="Line 44"/>
            <p:cNvSpPr>
              <a:spLocks noChangeShapeType="1"/>
            </p:cNvSpPr>
            <p:nvPr/>
          </p:nvSpPr>
          <p:spPr bwMode="auto">
            <a:xfrm flipV="1">
              <a:off x="3467" y="3092"/>
              <a:ext cx="0" cy="6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892973" name="Line 45"/>
            <p:cNvSpPr>
              <a:spLocks noChangeShapeType="1"/>
            </p:cNvSpPr>
            <p:nvPr/>
          </p:nvSpPr>
          <p:spPr bwMode="auto">
            <a:xfrm flipV="1">
              <a:off x="3983" y="3093"/>
              <a:ext cx="0" cy="6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892974" name="Line 46"/>
            <p:cNvSpPr>
              <a:spLocks noChangeShapeType="1"/>
            </p:cNvSpPr>
            <p:nvPr/>
          </p:nvSpPr>
          <p:spPr bwMode="auto">
            <a:xfrm flipV="1">
              <a:off x="4497" y="3093"/>
              <a:ext cx="0" cy="6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893016" name="Rectangle 88"/>
            <p:cNvSpPr>
              <a:spLocks noChangeArrowheads="1"/>
            </p:cNvSpPr>
            <p:nvPr/>
          </p:nvSpPr>
          <p:spPr bwMode="auto">
            <a:xfrm>
              <a:off x="793" y="3230"/>
              <a:ext cx="216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800">
                  <a:solidFill>
                    <a:srgbClr val="000000"/>
                  </a:solidFill>
                </a:rPr>
                <a:t>220</a:t>
              </a:r>
              <a:endParaRPr lang="fr-FR" sz="1800"/>
            </a:p>
          </p:txBody>
        </p:sp>
        <p:sp>
          <p:nvSpPr>
            <p:cNvPr id="893017" name="Rectangle 89"/>
            <p:cNvSpPr>
              <a:spLocks noChangeArrowheads="1"/>
            </p:cNvSpPr>
            <p:nvPr/>
          </p:nvSpPr>
          <p:spPr bwMode="auto">
            <a:xfrm>
              <a:off x="1306" y="3230"/>
              <a:ext cx="216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800">
                  <a:solidFill>
                    <a:srgbClr val="000000"/>
                  </a:solidFill>
                </a:rPr>
                <a:t>235</a:t>
              </a:r>
              <a:endParaRPr lang="fr-FR" sz="1800"/>
            </a:p>
          </p:txBody>
        </p:sp>
        <p:sp>
          <p:nvSpPr>
            <p:cNvPr id="893018" name="Rectangle 90"/>
            <p:cNvSpPr>
              <a:spLocks noChangeArrowheads="1"/>
            </p:cNvSpPr>
            <p:nvPr/>
          </p:nvSpPr>
          <p:spPr bwMode="auto">
            <a:xfrm>
              <a:off x="1823" y="3230"/>
              <a:ext cx="216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800">
                  <a:solidFill>
                    <a:srgbClr val="000000"/>
                  </a:solidFill>
                </a:rPr>
                <a:t>250</a:t>
              </a:r>
              <a:endParaRPr lang="fr-FR" sz="1800"/>
            </a:p>
          </p:txBody>
        </p:sp>
        <p:sp>
          <p:nvSpPr>
            <p:cNvPr id="893019" name="Rectangle 91"/>
            <p:cNvSpPr>
              <a:spLocks noChangeArrowheads="1"/>
            </p:cNvSpPr>
            <p:nvPr/>
          </p:nvSpPr>
          <p:spPr bwMode="auto">
            <a:xfrm>
              <a:off x="2336" y="3230"/>
              <a:ext cx="216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800">
                  <a:solidFill>
                    <a:srgbClr val="000000"/>
                  </a:solidFill>
                </a:rPr>
                <a:t>265</a:t>
              </a:r>
              <a:endParaRPr lang="fr-FR" sz="1800"/>
            </a:p>
          </p:txBody>
        </p:sp>
        <p:sp>
          <p:nvSpPr>
            <p:cNvPr id="893020" name="Rectangle 92"/>
            <p:cNvSpPr>
              <a:spLocks noChangeArrowheads="1"/>
            </p:cNvSpPr>
            <p:nvPr/>
          </p:nvSpPr>
          <p:spPr bwMode="auto">
            <a:xfrm>
              <a:off x="2849" y="3230"/>
              <a:ext cx="216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800">
                  <a:solidFill>
                    <a:srgbClr val="000000"/>
                  </a:solidFill>
                </a:rPr>
                <a:t>280</a:t>
              </a:r>
              <a:endParaRPr lang="fr-FR" sz="1800"/>
            </a:p>
          </p:txBody>
        </p:sp>
        <p:sp>
          <p:nvSpPr>
            <p:cNvPr id="893021" name="Rectangle 93"/>
            <p:cNvSpPr>
              <a:spLocks noChangeArrowheads="1"/>
            </p:cNvSpPr>
            <p:nvPr/>
          </p:nvSpPr>
          <p:spPr bwMode="auto">
            <a:xfrm>
              <a:off x="3362" y="3230"/>
              <a:ext cx="216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800">
                  <a:solidFill>
                    <a:srgbClr val="000000"/>
                  </a:solidFill>
                </a:rPr>
                <a:t>295</a:t>
              </a:r>
              <a:endParaRPr lang="fr-FR" sz="1800"/>
            </a:p>
          </p:txBody>
        </p:sp>
        <p:sp>
          <p:nvSpPr>
            <p:cNvPr id="893022" name="Rectangle 94"/>
            <p:cNvSpPr>
              <a:spLocks noChangeArrowheads="1"/>
            </p:cNvSpPr>
            <p:nvPr/>
          </p:nvSpPr>
          <p:spPr bwMode="auto">
            <a:xfrm>
              <a:off x="3879" y="3230"/>
              <a:ext cx="216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800">
                  <a:solidFill>
                    <a:srgbClr val="000000"/>
                  </a:solidFill>
                </a:rPr>
                <a:t>310</a:t>
              </a:r>
              <a:endParaRPr lang="fr-FR" sz="1800"/>
            </a:p>
          </p:txBody>
        </p:sp>
        <p:sp>
          <p:nvSpPr>
            <p:cNvPr id="893023" name="Rectangle 95"/>
            <p:cNvSpPr>
              <a:spLocks noChangeArrowheads="1"/>
            </p:cNvSpPr>
            <p:nvPr/>
          </p:nvSpPr>
          <p:spPr bwMode="auto">
            <a:xfrm>
              <a:off x="4392" y="3230"/>
              <a:ext cx="216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800">
                  <a:solidFill>
                    <a:srgbClr val="000000"/>
                  </a:solidFill>
                </a:rPr>
                <a:t>325</a:t>
              </a:r>
              <a:endParaRPr lang="fr-FR" sz="1800"/>
            </a:p>
          </p:txBody>
        </p:sp>
        <p:sp>
          <p:nvSpPr>
            <p:cNvPr id="893024" name="Rectangle 96"/>
            <p:cNvSpPr>
              <a:spLocks noChangeArrowheads="1"/>
            </p:cNvSpPr>
            <p:nvPr/>
          </p:nvSpPr>
          <p:spPr bwMode="auto">
            <a:xfrm>
              <a:off x="4906" y="3230"/>
              <a:ext cx="216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800">
                  <a:solidFill>
                    <a:srgbClr val="000000"/>
                  </a:solidFill>
                </a:rPr>
                <a:t>340</a:t>
              </a:r>
              <a:endParaRPr lang="fr-FR" sz="1800"/>
            </a:p>
          </p:txBody>
        </p:sp>
        <p:sp>
          <p:nvSpPr>
            <p:cNvPr id="893067" name="Line 139"/>
            <p:cNvSpPr>
              <a:spLocks noChangeShapeType="1"/>
            </p:cNvSpPr>
            <p:nvPr/>
          </p:nvSpPr>
          <p:spPr bwMode="auto">
            <a:xfrm>
              <a:off x="209" y="3104"/>
              <a:ext cx="5311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892967" name="Line 39"/>
            <p:cNvSpPr>
              <a:spLocks noChangeShapeType="1"/>
            </p:cNvSpPr>
            <p:nvPr/>
          </p:nvSpPr>
          <p:spPr bwMode="auto">
            <a:xfrm flipV="1">
              <a:off x="908" y="3092"/>
              <a:ext cx="0" cy="6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893069" name="Line 141"/>
            <p:cNvSpPr>
              <a:spLocks noChangeShapeType="1"/>
            </p:cNvSpPr>
            <p:nvPr/>
          </p:nvSpPr>
          <p:spPr bwMode="auto">
            <a:xfrm flipV="1">
              <a:off x="1410" y="3092"/>
              <a:ext cx="0" cy="6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893070" name="Line 142"/>
            <p:cNvSpPr>
              <a:spLocks noChangeShapeType="1"/>
            </p:cNvSpPr>
            <p:nvPr/>
          </p:nvSpPr>
          <p:spPr bwMode="auto">
            <a:xfrm flipV="1">
              <a:off x="1926" y="3092"/>
              <a:ext cx="0" cy="6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893071" name="Line 143"/>
            <p:cNvSpPr>
              <a:spLocks noChangeShapeType="1"/>
            </p:cNvSpPr>
            <p:nvPr/>
          </p:nvSpPr>
          <p:spPr bwMode="auto">
            <a:xfrm flipV="1">
              <a:off x="2440" y="3092"/>
              <a:ext cx="0" cy="6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893072" name="Line 144"/>
            <p:cNvSpPr>
              <a:spLocks noChangeShapeType="1"/>
            </p:cNvSpPr>
            <p:nvPr/>
          </p:nvSpPr>
          <p:spPr bwMode="auto">
            <a:xfrm flipV="1">
              <a:off x="2953" y="3092"/>
              <a:ext cx="0" cy="6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893073" name="Line 145"/>
            <p:cNvSpPr>
              <a:spLocks noChangeShapeType="1"/>
            </p:cNvSpPr>
            <p:nvPr/>
          </p:nvSpPr>
          <p:spPr bwMode="auto">
            <a:xfrm flipV="1">
              <a:off x="3467" y="3092"/>
              <a:ext cx="0" cy="6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893074" name="Line 146"/>
            <p:cNvSpPr>
              <a:spLocks noChangeShapeType="1"/>
            </p:cNvSpPr>
            <p:nvPr/>
          </p:nvSpPr>
          <p:spPr bwMode="auto">
            <a:xfrm flipV="1">
              <a:off x="3983" y="3093"/>
              <a:ext cx="0" cy="6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892975" name="Line 47"/>
            <p:cNvSpPr>
              <a:spLocks noChangeShapeType="1"/>
            </p:cNvSpPr>
            <p:nvPr/>
          </p:nvSpPr>
          <p:spPr bwMode="auto">
            <a:xfrm flipV="1">
              <a:off x="5004" y="3093"/>
              <a:ext cx="0" cy="6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893144" name="Rectangle 216"/>
            <p:cNvSpPr>
              <a:spLocks noChangeArrowheads="1"/>
            </p:cNvSpPr>
            <p:nvPr/>
          </p:nvSpPr>
          <p:spPr bwMode="auto">
            <a:xfrm>
              <a:off x="793" y="3230"/>
              <a:ext cx="216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800">
                  <a:solidFill>
                    <a:srgbClr val="000000"/>
                  </a:solidFill>
                </a:rPr>
                <a:t>220</a:t>
              </a:r>
              <a:endParaRPr lang="fr-FR" sz="1800"/>
            </a:p>
          </p:txBody>
        </p:sp>
        <p:sp>
          <p:nvSpPr>
            <p:cNvPr id="893145" name="Rectangle 217"/>
            <p:cNvSpPr>
              <a:spLocks noChangeArrowheads="1"/>
            </p:cNvSpPr>
            <p:nvPr/>
          </p:nvSpPr>
          <p:spPr bwMode="auto">
            <a:xfrm>
              <a:off x="1306" y="3230"/>
              <a:ext cx="216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800">
                  <a:solidFill>
                    <a:srgbClr val="000000"/>
                  </a:solidFill>
                </a:rPr>
                <a:t>235</a:t>
              </a:r>
              <a:endParaRPr lang="fr-FR" sz="1800"/>
            </a:p>
          </p:txBody>
        </p:sp>
        <p:sp>
          <p:nvSpPr>
            <p:cNvPr id="893146" name="Rectangle 218"/>
            <p:cNvSpPr>
              <a:spLocks noChangeArrowheads="1"/>
            </p:cNvSpPr>
            <p:nvPr/>
          </p:nvSpPr>
          <p:spPr bwMode="auto">
            <a:xfrm>
              <a:off x="1823" y="3230"/>
              <a:ext cx="216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800">
                  <a:solidFill>
                    <a:srgbClr val="000000"/>
                  </a:solidFill>
                </a:rPr>
                <a:t>250</a:t>
              </a:r>
              <a:endParaRPr lang="fr-FR" sz="1800"/>
            </a:p>
          </p:txBody>
        </p:sp>
        <p:sp>
          <p:nvSpPr>
            <p:cNvPr id="893147" name="Rectangle 219"/>
            <p:cNvSpPr>
              <a:spLocks noChangeArrowheads="1"/>
            </p:cNvSpPr>
            <p:nvPr/>
          </p:nvSpPr>
          <p:spPr bwMode="auto">
            <a:xfrm>
              <a:off x="2336" y="3230"/>
              <a:ext cx="216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800">
                  <a:solidFill>
                    <a:srgbClr val="000000"/>
                  </a:solidFill>
                </a:rPr>
                <a:t>265</a:t>
              </a:r>
              <a:endParaRPr lang="fr-FR" sz="1800"/>
            </a:p>
          </p:txBody>
        </p:sp>
        <p:sp>
          <p:nvSpPr>
            <p:cNvPr id="893148" name="Rectangle 220"/>
            <p:cNvSpPr>
              <a:spLocks noChangeArrowheads="1"/>
            </p:cNvSpPr>
            <p:nvPr/>
          </p:nvSpPr>
          <p:spPr bwMode="auto">
            <a:xfrm>
              <a:off x="2849" y="3230"/>
              <a:ext cx="216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800">
                  <a:solidFill>
                    <a:srgbClr val="000000"/>
                  </a:solidFill>
                </a:rPr>
                <a:t>280</a:t>
              </a:r>
              <a:endParaRPr lang="fr-FR" sz="1800"/>
            </a:p>
          </p:txBody>
        </p:sp>
        <p:sp>
          <p:nvSpPr>
            <p:cNvPr id="893149" name="Rectangle 221"/>
            <p:cNvSpPr>
              <a:spLocks noChangeArrowheads="1"/>
            </p:cNvSpPr>
            <p:nvPr/>
          </p:nvSpPr>
          <p:spPr bwMode="auto">
            <a:xfrm>
              <a:off x="3362" y="3230"/>
              <a:ext cx="216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800">
                  <a:solidFill>
                    <a:srgbClr val="000000"/>
                  </a:solidFill>
                </a:rPr>
                <a:t>295</a:t>
              </a:r>
              <a:endParaRPr lang="fr-FR" sz="1800"/>
            </a:p>
          </p:txBody>
        </p:sp>
        <p:sp>
          <p:nvSpPr>
            <p:cNvPr id="893150" name="Rectangle 222"/>
            <p:cNvSpPr>
              <a:spLocks noChangeArrowheads="1"/>
            </p:cNvSpPr>
            <p:nvPr/>
          </p:nvSpPr>
          <p:spPr bwMode="auto">
            <a:xfrm>
              <a:off x="3879" y="3230"/>
              <a:ext cx="216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800">
                  <a:solidFill>
                    <a:srgbClr val="000000"/>
                  </a:solidFill>
                </a:rPr>
                <a:t>310</a:t>
              </a:r>
              <a:endParaRPr lang="fr-FR" sz="1800"/>
            </a:p>
          </p:txBody>
        </p:sp>
        <p:sp>
          <p:nvSpPr>
            <p:cNvPr id="893151" name="Rectangle 223"/>
            <p:cNvSpPr>
              <a:spLocks noChangeArrowheads="1"/>
            </p:cNvSpPr>
            <p:nvPr/>
          </p:nvSpPr>
          <p:spPr bwMode="auto">
            <a:xfrm>
              <a:off x="4392" y="3230"/>
              <a:ext cx="216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800">
                  <a:solidFill>
                    <a:srgbClr val="000000"/>
                  </a:solidFill>
                </a:rPr>
                <a:t>325</a:t>
              </a:r>
              <a:endParaRPr lang="fr-FR" sz="1800"/>
            </a:p>
          </p:txBody>
        </p:sp>
        <p:sp>
          <p:nvSpPr>
            <p:cNvPr id="893152" name="Rectangle 224"/>
            <p:cNvSpPr>
              <a:spLocks noChangeArrowheads="1"/>
            </p:cNvSpPr>
            <p:nvPr/>
          </p:nvSpPr>
          <p:spPr bwMode="auto">
            <a:xfrm>
              <a:off x="4906" y="3230"/>
              <a:ext cx="216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800">
                  <a:solidFill>
                    <a:srgbClr val="000000"/>
                  </a:solidFill>
                </a:rPr>
                <a:t>340</a:t>
              </a:r>
              <a:endParaRPr lang="fr-FR" sz="1800"/>
            </a:p>
          </p:txBody>
        </p:sp>
        <p:sp>
          <p:nvSpPr>
            <p:cNvPr id="893153" name="Rectangle 225"/>
            <p:cNvSpPr>
              <a:spLocks noChangeArrowheads="1"/>
            </p:cNvSpPr>
            <p:nvPr/>
          </p:nvSpPr>
          <p:spPr bwMode="auto">
            <a:xfrm>
              <a:off x="4457" y="3428"/>
              <a:ext cx="1116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800">
                  <a:solidFill>
                    <a:srgbClr val="000000"/>
                  </a:solidFill>
                </a:rPr>
                <a:t>Ventes journalières</a:t>
              </a:r>
              <a:endParaRPr lang="fr-FR" sz="1800"/>
            </a:p>
          </p:txBody>
        </p:sp>
        <p:sp>
          <p:nvSpPr>
            <p:cNvPr id="893169" name="Rectangle 241"/>
            <p:cNvSpPr>
              <a:spLocks noChangeArrowheads="1"/>
            </p:cNvSpPr>
            <p:nvPr/>
          </p:nvSpPr>
          <p:spPr bwMode="auto">
            <a:xfrm>
              <a:off x="2196" y="2052"/>
              <a:ext cx="1200" cy="450"/>
            </a:xfrm>
            <a:prstGeom prst="rect">
              <a:avLst/>
            </a:prstGeom>
            <a:noFill/>
            <a:ln w="1905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893170" name="Line 242"/>
            <p:cNvSpPr>
              <a:spLocks noChangeShapeType="1"/>
            </p:cNvSpPr>
            <p:nvPr/>
          </p:nvSpPr>
          <p:spPr bwMode="auto">
            <a:xfrm>
              <a:off x="2688" y="3084"/>
              <a:ext cx="6" cy="9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893172" name="Line 244"/>
            <p:cNvSpPr>
              <a:spLocks noChangeShapeType="1"/>
            </p:cNvSpPr>
            <p:nvPr/>
          </p:nvSpPr>
          <p:spPr bwMode="auto">
            <a:xfrm flipV="1">
              <a:off x="2694" y="2052"/>
              <a:ext cx="0" cy="45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893173" name="Text Box 245"/>
            <p:cNvSpPr txBox="1">
              <a:spLocks noChangeArrowheads="1"/>
            </p:cNvSpPr>
            <p:nvPr/>
          </p:nvSpPr>
          <p:spPr bwMode="auto">
            <a:xfrm>
              <a:off x="1838" y="1409"/>
              <a:ext cx="467" cy="2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fr-CA" sz="2400" i="1"/>
                <a:t>Q</a:t>
              </a:r>
              <a:r>
                <a:rPr lang="fr-CA" sz="2400" i="1" baseline="-25000"/>
                <a:t>1</a:t>
              </a:r>
              <a:endParaRPr lang="fr-FR" sz="2400" i="1"/>
            </a:p>
          </p:txBody>
        </p:sp>
        <p:sp>
          <p:nvSpPr>
            <p:cNvPr id="893174" name="Text Box 246"/>
            <p:cNvSpPr txBox="1">
              <a:spLocks noChangeArrowheads="1"/>
            </p:cNvSpPr>
            <p:nvPr/>
          </p:nvSpPr>
          <p:spPr bwMode="auto">
            <a:xfrm>
              <a:off x="2325" y="1397"/>
              <a:ext cx="851" cy="2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fr-CA" sz="2400" i="1"/>
                <a:t>Q</a:t>
              </a:r>
              <a:r>
                <a:rPr lang="fr-CA" sz="2400" i="1" baseline="-25000"/>
                <a:t>2</a:t>
              </a:r>
              <a:r>
                <a:rPr lang="fr-CA" sz="2400" i="1"/>
                <a:t>=M</a:t>
              </a:r>
              <a:r>
                <a:rPr lang="fr-CA" sz="2400" i="1" baseline="-25000"/>
                <a:t>e</a:t>
              </a:r>
              <a:endParaRPr lang="fr-FR" sz="2400" i="1" baseline="-25000"/>
            </a:p>
          </p:txBody>
        </p:sp>
        <p:sp>
          <p:nvSpPr>
            <p:cNvPr id="893175" name="Text Box 247"/>
            <p:cNvSpPr txBox="1">
              <a:spLocks noChangeArrowheads="1"/>
            </p:cNvSpPr>
            <p:nvPr/>
          </p:nvSpPr>
          <p:spPr bwMode="auto">
            <a:xfrm>
              <a:off x="3040" y="1409"/>
              <a:ext cx="467" cy="2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fr-CA" sz="2400" i="1"/>
                <a:t>Q</a:t>
              </a:r>
              <a:r>
                <a:rPr lang="fr-CA" sz="2400" i="1" baseline="-25000"/>
                <a:t>3</a:t>
              </a:r>
              <a:endParaRPr lang="fr-FR" sz="2400" i="1"/>
            </a:p>
          </p:txBody>
        </p:sp>
        <p:sp>
          <p:nvSpPr>
            <p:cNvPr id="893176" name="Freeform 248"/>
            <p:cNvSpPr>
              <a:spLocks/>
            </p:cNvSpPr>
            <p:nvPr/>
          </p:nvSpPr>
          <p:spPr bwMode="auto">
            <a:xfrm>
              <a:off x="2023" y="1667"/>
              <a:ext cx="174" cy="37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3" y="65"/>
                </a:cxn>
                <a:cxn ang="0">
                  <a:pos x="76" y="163"/>
                </a:cxn>
                <a:cxn ang="0">
                  <a:pos x="108" y="217"/>
                </a:cxn>
                <a:cxn ang="0">
                  <a:pos x="108" y="76"/>
                </a:cxn>
                <a:cxn ang="0">
                  <a:pos x="239" y="303"/>
                </a:cxn>
              </a:cxnLst>
              <a:rect l="0" t="0" r="r" b="b"/>
              <a:pathLst>
                <a:path w="239" h="303">
                  <a:moveTo>
                    <a:pt x="0" y="0"/>
                  </a:moveTo>
                  <a:cubicBezTo>
                    <a:pt x="14" y="22"/>
                    <a:pt x="35" y="40"/>
                    <a:pt x="43" y="65"/>
                  </a:cubicBezTo>
                  <a:cubicBezTo>
                    <a:pt x="54" y="98"/>
                    <a:pt x="57" y="134"/>
                    <a:pt x="76" y="163"/>
                  </a:cubicBezTo>
                  <a:cubicBezTo>
                    <a:pt x="102" y="202"/>
                    <a:pt x="92" y="184"/>
                    <a:pt x="108" y="217"/>
                  </a:cubicBezTo>
                  <a:lnTo>
                    <a:pt x="108" y="76"/>
                  </a:lnTo>
                  <a:lnTo>
                    <a:pt x="239" y="303"/>
                  </a:lnTo>
                </a:path>
              </a:pathLst>
            </a:custGeom>
            <a:noFill/>
            <a:ln w="1270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893177" name="Freeform 249"/>
            <p:cNvSpPr>
              <a:spLocks/>
            </p:cNvSpPr>
            <p:nvPr/>
          </p:nvSpPr>
          <p:spPr bwMode="auto">
            <a:xfrm>
              <a:off x="2516" y="1663"/>
              <a:ext cx="174" cy="37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3" y="65"/>
                </a:cxn>
                <a:cxn ang="0">
                  <a:pos x="76" y="163"/>
                </a:cxn>
                <a:cxn ang="0">
                  <a:pos x="108" y="217"/>
                </a:cxn>
                <a:cxn ang="0">
                  <a:pos x="108" y="76"/>
                </a:cxn>
                <a:cxn ang="0">
                  <a:pos x="239" y="303"/>
                </a:cxn>
              </a:cxnLst>
              <a:rect l="0" t="0" r="r" b="b"/>
              <a:pathLst>
                <a:path w="239" h="303">
                  <a:moveTo>
                    <a:pt x="0" y="0"/>
                  </a:moveTo>
                  <a:cubicBezTo>
                    <a:pt x="14" y="22"/>
                    <a:pt x="35" y="40"/>
                    <a:pt x="43" y="65"/>
                  </a:cubicBezTo>
                  <a:cubicBezTo>
                    <a:pt x="54" y="98"/>
                    <a:pt x="57" y="134"/>
                    <a:pt x="76" y="163"/>
                  </a:cubicBezTo>
                  <a:cubicBezTo>
                    <a:pt x="102" y="202"/>
                    <a:pt x="92" y="184"/>
                    <a:pt x="108" y="217"/>
                  </a:cubicBezTo>
                  <a:lnTo>
                    <a:pt x="108" y="76"/>
                  </a:lnTo>
                  <a:lnTo>
                    <a:pt x="239" y="303"/>
                  </a:lnTo>
                </a:path>
              </a:pathLst>
            </a:custGeom>
            <a:noFill/>
            <a:ln w="1270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893178" name="Freeform 250"/>
            <p:cNvSpPr>
              <a:spLocks/>
            </p:cNvSpPr>
            <p:nvPr/>
          </p:nvSpPr>
          <p:spPr bwMode="auto">
            <a:xfrm>
              <a:off x="3226" y="1674"/>
              <a:ext cx="174" cy="37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3" y="65"/>
                </a:cxn>
                <a:cxn ang="0">
                  <a:pos x="76" y="163"/>
                </a:cxn>
                <a:cxn ang="0">
                  <a:pos x="108" y="217"/>
                </a:cxn>
                <a:cxn ang="0">
                  <a:pos x="108" y="76"/>
                </a:cxn>
                <a:cxn ang="0">
                  <a:pos x="239" y="303"/>
                </a:cxn>
              </a:cxnLst>
              <a:rect l="0" t="0" r="r" b="b"/>
              <a:pathLst>
                <a:path w="239" h="303">
                  <a:moveTo>
                    <a:pt x="0" y="0"/>
                  </a:moveTo>
                  <a:cubicBezTo>
                    <a:pt x="14" y="22"/>
                    <a:pt x="35" y="40"/>
                    <a:pt x="43" y="65"/>
                  </a:cubicBezTo>
                  <a:cubicBezTo>
                    <a:pt x="54" y="98"/>
                    <a:pt x="57" y="134"/>
                    <a:pt x="76" y="163"/>
                  </a:cubicBezTo>
                  <a:cubicBezTo>
                    <a:pt x="102" y="202"/>
                    <a:pt x="92" y="184"/>
                    <a:pt x="108" y="217"/>
                  </a:cubicBezTo>
                  <a:lnTo>
                    <a:pt x="108" y="76"/>
                  </a:lnTo>
                  <a:lnTo>
                    <a:pt x="239" y="303"/>
                  </a:lnTo>
                </a:path>
              </a:pathLst>
            </a:custGeom>
            <a:noFill/>
            <a:ln w="1270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893179" name="AutoShape 251"/>
            <p:cNvSpPr>
              <a:spLocks noChangeArrowheads="1"/>
            </p:cNvSpPr>
            <p:nvPr/>
          </p:nvSpPr>
          <p:spPr bwMode="auto">
            <a:xfrm>
              <a:off x="4488" y="2790"/>
              <a:ext cx="996" cy="222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893180" name="AutoShape 252"/>
            <p:cNvSpPr>
              <a:spLocks noChangeArrowheads="1"/>
            </p:cNvSpPr>
            <p:nvPr/>
          </p:nvSpPr>
          <p:spPr bwMode="auto">
            <a:xfrm>
              <a:off x="186" y="2790"/>
              <a:ext cx="996" cy="222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893181" name="Line 253"/>
            <p:cNvSpPr>
              <a:spLocks noChangeShapeType="1"/>
            </p:cNvSpPr>
            <p:nvPr/>
          </p:nvSpPr>
          <p:spPr bwMode="auto">
            <a:xfrm>
              <a:off x="2211" y="2768"/>
              <a:ext cx="297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893182" name="Text Box 254"/>
            <p:cNvSpPr txBox="1">
              <a:spLocks noChangeArrowheads="1"/>
            </p:cNvSpPr>
            <p:nvPr/>
          </p:nvSpPr>
          <p:spPr bwMode="auto">
            <a:xfrm>
              <a:off x="2482" y="2614"/>
              <a:ext cx="678" cy="2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fr-CA" sz="2400" i="1"/>
                <a:t>(36,65)</a:t>
              </a:r>
              <a:endParaRPr lang="fr-FR" sz="2400" i="1"/>
            </a:p>
          </p:txBody>
        </p:sp>
        <p:sp>
          <p:nvSpPr>
            <p:cNvPr id="893183" name="Line 255"/>
            <p:cNvSpPr>
              <a:spLocks noChangeShapeType="1"/>
            </p:cNvSpPr>
            <p:nvPr/>
          </p:nvSpPr>
          <p:spPr bwMode="auto">
            <a:xfrm>
              <a:off x="185" y="2768"/>
              <a:ext cx="202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893184" name="Line 256"/>
            <p:cNvSpPr>
              <a:spLocks noChangeShapeType="1"/>
            </p:cNvSpPr>
            <p:nvPr/>
          </p:nvSpPr>
          <p:spPr bwMode="auto">
            <a:xfrm>
              <a:off x="2205" y="2659"/>
              <a:ext cx="0" cy="217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893185" name="Line 257"/>
            <p:cNvSpPr>
              <a:spLocks noChangeShapeType="1"/>
            </p:cNvSpPr>
            <p:nvPr/>
          </p:nvSpPr>
          <p:spPr bwMode="auto">
            <a:xfrm>
              <a:off x="3394" y="2659"/>
              <a:ext cx="0" cy="217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893186" name="Text Box 258"/>
            <p:cNvSpPr txBox="1">
              <a:spLocks noChangeArrowheads="1"/>
            </p:cNvSpPr>
            <p:nvPr/>
          </p:nvSpPr>
          <p:spPr bwMode="auto">
            <a:xfrm>
              <a:off x="134" y="2724"/>
              <a:ext cx="1630" cy="2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fr-CA" sz="2400" i="1"/>
                <a:t>1,5(Q</a:t>
              </a:r>
              <a:r>
                <a:rPr lang="fr-CA" sz="2400" i="1" baseline="-25000"/>
                <a:t>3</a:t>
              </a:r>
              <a:r>
                <a:rPr lang="fr-CA" sz="2400" i="1"/>
                <a:t> – Q</a:t>
              </a:r>
              <a:r>
                <a:rPr lang="fr-CA" sz="2400" i="1" baseline="-25000"/>
                <a:t>1</a:t>
              </a:r>
              <a:r>
                <a:rPr lang="fr-CA" sz="2400" i="1"/>
                <a:t>)</a:t>
              </a:r>
              <a:endParaRPr lang="fr-FR" sz="2400" i="1"/>
            </a:p>
          </p:txBody>
        </p:sp>
        <p:sp>
          <p:nvSpPr>
            <p:cNvPr id="893187" name="Text Box 259"/>
            <p:cNvSpPr txBox="1">
              <a:spLocks noChangeArrowheads="1"/>
            </p:cNvSpPr>
            <p:nvPr/>
          </p:nvSpPr>
          <p:spPr bwMode="auto">
            <a:xfrm>
              <a:off x="4440" y="2736"/>
              <a:ext cx="1104" cy="2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fr-CA" sz="2400" i="1"/>
                <a:t>1,5(Q</a:t>
              </a:r>
              <a:r>
                <a:rPr lang="fr-CA" sz="2400" i="1" baseline="-25000"/>
                <a:t>3</a:t>
              </a:r>
              <a:r>
                <a:rPr lang="fr-CA" sz="2400" i="1"/>
                <a:t> – Q</a:t>
              </a:r>
              <a:r>
                <a:rPr lang="fr-CA" sz="2400" i="1" baseline="-25000"/>
                <a:t>1</a:t>
              </a:r>
              <a:r>
                <a:rPr lang="fr-CA" sz="2400" i="1"/>
                <a:t>)</a:t>
              </a:r>
              <a:endParaRPr lang="fr-FR" sz="2400" i="1"/>
            </a:p>
          </p:txBody>
        </p:sp>
        <p:sp>
          <p:nvSpPr>
            <p:cNvPr id="893189" name="Line 261"/>
            <p:cNvSpPr>
              <a:spLocks noChangeShapeType="1"/>
            </p:cNvSpPr>
            <p:nvPr/>
          </p:nvSpPr>
          <p:spPr bwMode="auto">
            <a:xfrm>
              <a:off x="3401" y="2768"/>
              <a:ext cx="206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893191" name="Line 263"/>
            <p:cNvSpPr>
              <a:spLocks noChangeShapeType="1"/>
            </p:cNvSpPr>
            <p:nvPr/>
          </p:nvSpPr>
          <p:spPr bwMode="auto">
            <a:xfrm flipH="1">
              <a:off x="3093" y="2774"/>
              <a:ext cx="297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893194" name="Line 266"/>
            <p:cNvSpPr>
              <a:spLocks noChangeShapeType="1"/>
            </p:cNvSpPr>
            <p:nvPr/>
          </p:nvSpPr>
          <p:spPr bwMode="auto">
            <a:xfrm flipV="1">
              <a:off x="5514" y="3093"/>
              <a:ext cx="0" cy="6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893196" name="Rectangle 268"/>
            <p:cNvSpPr>
              <a:spLocks noChangeArrowheads="1"/>
            </p:cNvSpPr>
            <p:nvPr/>
          </p:nvSpPr>
          <p:spPr bwMode="auto">
            <a:xfrm>
              <a:off x="5398" y="3230"/>
              <a:ext cx="216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800">
                  <a:solidFill>
                    <a:srgbClr val="000000"/>
                  </a:solidFill>
                </a:rPr>
                <a:t>350</a:t>
              </a:r>
              <a:endParaRPr lang="fr-FR" sz="1800"/>
            </a:p>
          </p:txBody>
        </p:sp>
        <p:sp>
          <p:nvSpPr>
            <p:cNvPr id="893198" name="Rectangle 270"/>
            <p:cNvSpPr>
              <a:spLocks noChangeArrowheads="1"/>
            </p:cNvSpPr>
            <p:nvPr/>
          </p:nvSpPr>
          <p:spPr bwMode="auto">
            <a:xfrm>
              <a:off x="5218" y="2600"/>
              <a:ext cx="216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800">
                  <a:solidFill>
                    <a:srgbClr val="000000"/>
                  </a:solidFill>
                </a:rPr>
                <a:t>348</a:t>
              </a:r>
              <a:endParaRPr lang="fr-FR" sz="1800"/>
            </a:p>
          </p:txBody>
        </p:sp>
        <p:sp>
          <p:nvSpPr>
            <p:cNvPr id="893201" name="Line 273"/>
            <p:cNvSpPr>
              <a:spLocks noChangeShapeType="1"/>
            </p:cNvSpPr>
            <p:nvPr/>
          </p:nvSpPr>
          <p:spPr bwMode="auto">
            <a:xfrm flipV="1">
              <a:off x="404" y="3086"/>
              <a:ext cx="0" cy="6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893204" name="Rectangle 276"/>
            <p:cNvSpPr>
              <a:spLocks noChangeArrowheads="1"/>
            </p:cNvSpPr>
            <p:nvPr/>
          </p:nvSpPr>
          <p:spPr bwMode="auto">
            <a:xfrm>
              <a:off x="220" y="2600"/>
              <a:ext cx="216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800">
                  <a:solidFill>
                    <a:srgbClr val="000000"/>
                  </a:solidFill>
                </a:rPr>
                <a:t>200</a:t>
              </a:r>
              <a:endParaRPr lang="fr-FR" sz="1800"/>
            </a:p>
          </p:txBody>
        </p:sp>
        <p:sp>
          <p:nvSpPr>
            <p:cNvPr id="893205" name="Line 277"/>
            <p:cNvSpPr>
              <a:spLocks noChangeShapeType="1"/>
            </p:cNvSpPr>
            <p:nvPr/>
          </p:nvSpPr>
          <p:spPr bwMode="auto">
            <a:xfrm flipH="1">
              <a:off x="906" y="2280"/>
              <a:ext cx="1290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893207" name="Line 279"/>
            <p:cNvSpPr>
              <a:spLocks noChangeShapeType="1"/>
            </p:cNvSpPr>
            <p:nvPr/>
          </p:nvSpPr>
          <p:spPr bwMode="auto">
            <a:xfrm flipV="1">
              <a:off x="902" y="2252"/>
              <a:ext cx="0" cy="63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893208" name="Line 280"/>
            <p:cNvSpPr>
              <a:spLocks noChangeShapeType="1"/>
            </p:cNvSpPr>
            <p:nvPr/>
          </p:nvSpPr>
          <p:spPr bwMode="auto">
            <a:xfrm flipH="1">
              <a:off x="3396" y="2280"/>
              <a:ext cx="1380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893210" name="Line 282"/>
            <p:cNvSpPr>
              <a:spLocks noChangeShapeType="1"/>
            </p:cNvSpPr>
            <p:nvPr/>
          </p:nvSpPr>
          <p:spPr bwMode="auto">
            <a:xfrm flipV="1">
              <a:off x="4778" y="2252"/>
              <a:ext cx="0" cy="63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893212" name="Rectangle 284"/>
            <p:cNvSpPr>
              <a:spLocks noChangeArrowheads="1"/>
            </p:cNvSpPr>
            <p:nvPr/>
          </p:nvSpPr>
          <p:spPr bwMode="auto">
            <a:xfrm>
              <a:off x="4570" y="2090"/>
              <a:ext cx="396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800">
                  <a:solidFill>
                    <a:srgbClr val="000000"/>
                  </a:solidFill>
                </a:rPr>
                <a:t>334,19</a:t>
              </a:r>
              <a:endParaRPr lang="fr-FR" sz="1800"/>
            </a:p>
          </p:txBody>
        </p:sp>
        <p:sp>
          <p:nvSpPr>
            <p:cNvPr id="893213" name="Rectangle 285"/>
            <p:cNvSpPr>
              <a:spLocks noChangeArrowheads="1"/>
            </p:cNvSpPr>
            <p:nvPr/>
          </p:nvSpPr>
          <p:spPr bwMode="auto">
            <a:xfrm>
              <a:off x="706" y="2064"/>
              <a:ext cx="396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800">
                  <a:solidFill>
                    <a:srgbClr val="000000"/>
                  </a:solidFill>
                </a:rPr>
                <a:t>220,08</a:t>
              </a:r>
              <a:endParaRPr lang="fr-FR" sz="1800"/>
            </a:p>
          </p:txBody>
        </p:sp>
        <p:sp>
          <p:nvSpPr>
            <p:cNvPr id="893215" name="Line 287"/>
            <p:cNvSpPr>
              <a:spLocks noChangeShapeType="1"/>
            </p:cNvSpPr>
            <p:nvPr/>
          </p:nvSpPr>
          <p:spPr bwMode="auto">
            <a:xfrm>
              <a:off x="178" y="1458"/>
              <a:ext cx="14" cy="130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893216" name="Line 288"/>
            <p:cNvSpPr>
              <a:spLocks noChangeShapeType="1"/>
            </p:cNvSpPr>
            <p:nvPr/>
          </p:nvSpPr>
          <p:spPr bwMode="auto">
            <a:xfrm>
              <a:off x="5446" y="1446"/>
              <a:ext cx="14" cy="130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CA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9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r>
              <a:rPr lang="fr-CA"/>
              <a:t>Les mesures de forme</a:t>
            </a: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AAF8F119-748E-4A37-9059-34F7FCD36BAD}" type="slidenum">
              <a:rPr lang="fr-FR"/>
              <a:pPr/>
              <a:t>73</a:t>
            </a:fld>
            <a:endParaRPr lang="fr-FR"/>
          </a:p>
        </p:txBody>
      </p:sp>
      <p:sp>
        <p:nvSpPr>
          <p:cNvPr id="72397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3894138"/>
          </a:xfrm>
        </p:spPr>
        <p:txBody>
          <a:bodyPr/>
          <a:lstStyle/>
          <a:p>
            <a:pPr marL="361950" indent="-361950"/>
            <a:r>
              <a:rPr lang="fr-CA"/>
              <a:t>Ces mesures </a:t>
            </a:r>
            <a:r>
              <a:rPr lang="fr-FR"/>
              <a:t>donnent une idée de la symétrie et de</a:t>
            </a:r>
            <a:r>
              <a:rPr lang="en-US"/>
              <a:t> </a:t>
            </a:r>
            <a:r>
              <a:rPr lang="fr-FR"/>
              <a:t>l’aplatissement d’une série de données</a:t>
            </a:r>
            <a:r>
              <a:rPr lang="fr-CA"/>
              <a:t> </a:t>
            </a:r>
          </a:p>
          <a:p>
            <a:pPr marL="361950" indent="-361950"/>
            <a:r>
              <a:rPr lang="fr-CA"/>
              <a:t>Les mesures de forme les plus utilisées sont: </a:t>
            </a:r>
          </a:p>
          <a:p>
            <a:pPr marL="808038" lvl="1" indent="-266700"/>
            <a:r>
              <a:rPr lang="fr-CA"/>
              <a:t>le coefficient d’asymétrie, </a:t>
            </a:r>
            <a:r>
              <a:rPr lang="fr-CA" i="1"/>
              <a:t>S</a:t>
            </a:r>
            <a:r>
              <a:rPr lang="fr-CA" i="1" baseline="-25000"/>
              <a:t>k</a:t>
            </a:r>
            <a:r>
              <a:rPr lang="fr-CA"/>
              <a:t> (</a:t>
            </a:r>
            <a:r>
              <a:rPr lang="en-US" i="1"/>
              <a:t>Skewness</a:t>
            </a:r>
            <a:r>
              <a:rPr lang="fr-CA"/>
              <a:t>)</a:t>
            </a:r>
          </a:p>
          <a:p>
            <a:pPr marL="808038" lvl="1" indent="-266700"/>
            <a:r>
              <a:rPr lang="fr-CA"/>
              <a:t>le coefficient d’aplatissement, </a:t>
            </a:r>
            <a:r>
              <a:rPr lang="fr-CA" i="1">
                <a:latin typeface="Symbol" pitchFamily="18" charset="2"/>
              </a:rPr>
              <a:t>a</a:t>
            </a:r>
            <a:r>
              <a:rPr lang="fr-CA" i="1" baseline="-25000"/>
              <a:t>4</a:t>
            </a:r>
            <a:r>
              <a:rPr lang="fr-CA"/>
              <a:t> (</a:t>
            </a:r>
            <a:r>
              <a:rPr lang="en-US" i="1"/>
              <a:t>Kurtosis</a:t>
            </a:r>
            <a:r>
              <a:rPr lang="fr-CA"/>
              <a:t>)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52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Coefficient d'asymétrie</a:t>
            </a:r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755C598F-9070-4A2B-B4ED-D71ADD0A2D4C}" type="slidenum">
              <a:rPr lang="fr-FR"/>
              <a:pPr/>
              <a:t>74</a:t>
            </a:fld>
            <a:endParaRPr lang="fr-FR"/>
          </a:p>
        </p:txBody>
      </p:sp>
      <p:graphicFrame>
        <p:nvGraphicFramePr>
          <p:cNvPr id="865284" name="Object 4">
            <a:hlinkClick r:id="" action="ppaction://ole?verb=0"/>
          </p:cNvPr>
          <p:cNvGraphicFramePr>
            <a:graphicFrameLocks noGrp="1"/>
          </p:cNvGraphicFramePr>
          <p:nvPr>
            <p:ph sz="quarter" idx="1"/>
          </p:nvPr>
        </p:nvGraphicFramePr>
        <p:xfrm>
          <a:off x="2755900" y="2981325"/>
          <a:ext cx="3630613" cy="930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5332" name="Equation" r:id="rId4" imgW="1536480" imgH="393480" progId="Equation.3">
                  <p:embed/>
                </p:oleObj>
              </mc:Choice>
              <mc:Fallback>
                <p:oleObj name="Equation" r:id="rId4" imgW="1536480" imgH="393480" progId="Equation.3">
                  <p:embed/>
                  <p:pic>
                    <p:nvPicPr>
                      <p:cNvPr id="0" name="Picture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55900" y="2981325"/>
                        <a:ext cx="3630613" cy="930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6528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r>
              <a:rPr lang="fr-FR"/>
              <a:t>Cette mesure indique le degré de symétrie</a:t>
            </a:r>
          </a:p>
          <a:p>
            <a:r>
              <a:rPr lang="fr-FR"/>
              <a:t>Le coefficient de Pearson, </a:t>
            </a:r>
            <a:r>
              <a:rPr lang="fr-FR" i="1"/>
              <a:t>S</a:t>
            </a:r>
            <a:r>
              <a:rPr lang="fr-FR" i="1" baseline="-25000"/>
              <a:t>k</a:t>
            </a:r>
            <a:r>
              <a:rPr lang="fr-FR"/>
              <a:t>, est utilisé</a:t>
            </a:r>
          </a:p>
          <a:p>
            <a:endParaRPr lang="fr-FR"/>
          </a:p>
          <a:p>
            <a:endParaRPr lang="fr-FR"/>
          </a:p>
          <a:p>
            <a:endParaRPr lang="fr-FR"/>
          </a:p>
          <a:p>
            <a:r>
              <a:rPr lang="fr-FR"/>
              <a:t>La valeur du coefficient S</a:t>
            </a:r>
            <a:r>
              <a:rPr lang="fr-FR" baseline="-25000"/>
              <a:t>k</a:t>
            </a:r>
            <a:r>
              <a:rPr lang="fr-FR"/>
              <a:t> se situe entre </a:t>
            </a:r>
            <a:r>
              <a:rPr lang="fr-FR" i="1"/>
              <a:t>-1</a:t>
            </a:r>
            <a:r>
              <a:rPr lang="fr-FR"/>
              <a:t> et </a:t>
            </a:r>
            <a:r>
              <a:rPr lang="fr-FR" i="1"/>
              <a:t>+1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r>
              <a:rPr lang="fr-CA" sz="3600"/>
              <a:t>Interprétation du coefficient d’asymétrie</a:t>
            </a:r>
            <a:endParaRPr lang="fr-FR" sz="3600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1A47AEC2-CD47-4449-BF47-A2DBDB2AE288}" type="slidenum">
              <a:rPr lang="fr-FR"/>
              <a:pPr/>
              <a:t>75</a:t>
            </a:fld>
            <a:endParaRPr lang="fr-FR"/>
          </a:p>
        </p:txBody>
      </p:sp>
      <p:sp>
        <p:nvSpPr>
          <p:cNvPr id="72499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23888" y="1571625"/>
            <a:ext cx="7913687" cy="4830763"/>
          </a:xfrm>
        </p:spPr>
        <p:txBody>
          <a:bodyPr/>
          <a:lstStyle/>
          <a:p>
            <a:pPr marL="361950" indent="-361950">
              <a:lnSpc>
                <a:spcPct val="90000"/>
              </a:lnSpc>
            </a:pPr>
            <a:r>
              <a:rPr lang="fr-CA"/>
              <a:t>Une distribution est symétrique si les observations de la série sont également dispersées de part et d’autre d’une valeur centrale</a:t>
            </a:r>
          </a:p>
          <a:p>
            <a:pPr marL="361950" indent="-361950">
              <a:lnSpc>
                <a:spcPct val="90000"/>
              </a:lnSpc>
            </a:pPr>
            <a:r>
              <a:rPr lang="fr-CA"/>
              <a:t>Une distribution symétrique est telle que </a:t>
            </a:r>
          </a:p>
          <a:p>
            <a:pPr marL="361950" indent="-361950">
              <a:lnSpc>
                <a:spcPct val="90000"/>
              </a:lnSpc>
              <a:buFontTx/>
              <a:buNone/>
            </a:pPr>
            <a:r>
              <a:rPr lang="fr-CA"/>
              <a:t>		moyenne = médiane = mode</a:t>
            </a:r>
          </a:p>
          <a:p>
            <a:pPr marL="361950" indent="-361950">
              <a:lnSpc>
                <a:spcPct val="90000"/>
              </a:lnSpc>
            </a:pPr>
            <a:r>
              <a:rPr lang="fr-CA"/>
              <a:t>Le coefficient d’asymétrie, </a:t>
            </a:r>
            <a:r>
              <a:rPr lang="fr-CA" i="1"/>
              <a:t>S</a:t>
            </a:r>
            <a:r>
              <a:rPr lang="fr-CA" i="1" baseline="-25000"/>
              <a:t>k</a:t>
            </a:r>
            <a:r>
              <a:rPr lang="fr-CA" baseline="-25000"/>
              <a:t> </a:t>
            </a:r>
            <a:r>
              <a:rPr lang="fr-CA"/>
              <a:t>, tel que calculé par Excel, a une valeur comprise entre -</a:t>
            </a:r>
            <a:r>
              <a:rPr lang="fr-CA">
                <a:cs typeface="Times New Roman" pitchFamily="18" charset="0"/>
              </a:rPr>
              <a:t>∞</a:t>
            </a:r>
            <a:r>
              <a:rPr lang="fr-CA"/>
              <a:t> et +</a:t>
            </a:r>
            <a:r>
              <a:rPr lang="fr-CA">
                <a:cs typeface="Times New Roman" pitchFamily="18" charset="0"/>
              </a:rPr>
              <a:t>∞</a:t>
            </a:r>
            <a:r>
              <a:rPr lang="fr-CA"/>
              <a:t> </a:t>
            </a:r>
          </a:p>
          <a:p>
            <a:pPr marL="809625" lvl="1" indent="-268288">
              <a:lnSpc>
                <a:spcPct val="90000"/>
              </a:lnSpc>
            </a:pPr>
            <a:r>
              <a:rPr lang="fr-CA"/>
              <a:t>si </a:t>
            </a:r>
            <a:r>
              <a:rPr lang="fr-CA" i="1"/>
              <a:t>S</a:t>
            </a:r>
            <a:r>
              <a:rPr lang="fr-CA" i="1" baseline="-25000"/>
              <a:t>k</a:t>
            </a:r>
            <a:r>
              <a:rPr lang="fr-CA" i="1"/>
              <a:t> = 0</a:t>
            </a:r>
            <a:r>
              <a:rPr lang="fr-CA"/>
              <a:t>, la série est symétrique</a:t>
            </a:r>
          </a:p>
          <a:p>
            <a:pPr marL="809625" lvl="1" indent="-268288">
              <a:lnSpc>
                <a:spcPct val="90000"/>
              </a:lnSpc>
            </a:pPr>
            <a:r>
              <a:rPr lang="fr-CA"/>
              <a:t>si </a:t>
            </a:r>
            <a:r>
              <a:rPr lang="fr-CA" i="1"/>
              <a:t>S</a:t>
            </a:r>
            <a:r>
              <a:rPr lang="fr-CA" i="1" baseline="-25000"/>
              <a:t>k</a:t>
            </a:r>
            <a:r>
              <a:rPr lang="fr-CA" i="1"/>
              <a:t> &lt; 0</a:t>
            </a:r>
            <a:r>
              <a:rPr lang="fr-CA"/>
              <a:t>, la série a une asymétrie négative</a:t>
            </a:r>
          </a:p>
          <a:p>
            <a:pPr marL="809625" lvl="1" indent="-268288">
              <a:lnSpc>
                <a:spcPct val="90000"/>
              </a:lnSpc>
            </a:pPr>
            <a:r>
              <a:rPr lang="fr-CA"/>
              <a:t>si </a:t>
            </a:r>
            <a:r>
              <a:rPr lang="fr-CA" i="1"/>
              <a:t>S</a:t>
            </a:r>
            <a:r>
              <a:rPr lang="fr-CA" i="1" baseline="-25000"/>
              <a:t>k</a:t>
            </a:r>
            <a:r>
              <a:rPr lang="fr-CA" i="1"/>
              <a:t> &gt; 0</a:t>
            </a:r>
            <a:r>
              <a:rPr lang="fr-CA"/>
              <a:t>, la série a une asymétrie positive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6035" name="Rectangle 19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>
            <a:normAutofit fontScale="90000"/>
          </a:bodyPr>
          <a:lstStyle/>
          <a:p>
            <a:r>
              <a:rPr lang="fr-CA" sz="3600"/>
              <a:t>Forme de la distribution</a:t>
            </a:r>
            <a:br>
              <a:rPr lang="fr-CA" sz="3600"/>
            </a:br>
            <a:r>
              <a:rPr lang="fr-CA" sz="3600"/>
              <a:t>et le coefficient d’asymétrie</a:t>
            </a:r>
            <a:endParaRPr lang="fr-FR" sz="3600"/>
          </a:p>
        </p:txBody>
      </p:sp>
      <p:sp>
        <p:nvSpPr>
          <p:cNvPr id="32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D99F8DFA-DD59-45D0-A8F3-F3083E84ED59}" type="slidenum">
              <a:rPr lang="fr-FR"/>
              <a:pPr/>
              <a:t>76</a:t>
            </a:fld>
            <a:endParaRPr lang="fr-FR"/>
          </a:p>
        </p:txBody>
      </p:sp>
      <p:graphicFrame>
        <p:nvGraphicFramePr>
          <p:cNvPr id="726057" name="Group 41"/>
          <p:cNvGraphicFramePr>
            <a:graphicFrameLocks noGrp="1"/>
          </p:cNvGraphicFramePr>
          <p:nvPr/>
        </p:nvGraphicFramePr>
        <p:xfrm>
          <a:off x="1258888" y="2028825"/>
          <a:ext cx="6697662" cy="3757295"/>
        </p:xfrm>
        <a:graphic>
          <a:graphicData uri="http://schemas.openxmlformats.org/drawingml/2006/table">
            <a:tbl>
              <a:tblPr/>
              <a:tblGrid>
                <a:gridCol w="2232025"/>
                <a:gridCol w="2233612"/>
                <a:gridCol w="2232025"/>
              </a:tblGrid>
              <a:tr h="10779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Distribution asymétrique positive</a:t>
                      </a:r>
                      <a:endParaRPr kumimoji="0" lang="fr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Distribution symétrique</a:t>
                      </a:r>
                      <a:endParaRPr kumimoji="0" lang="fr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Distribution asymétrique négative</a:t>
                      </a:r>
                      <a:endParaRPr kumimoji="0" lang="fr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7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7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r>
                        <a:rPr kumimoji="0" lang="fr-CA" sz="2400" b="0" i="1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</a:t>
                      </a:r>
                      <a:r>
                        <a:rPr kumimoji="0" lang="fr-CA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&gt; 0</a:t>
                      </a:r>
                      <a:endParaRPr kumimoji="0" lang="fr-CA" sz="24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r>
                        <a:rPr kumimoji="0" lang="fr-CA" sz="2400" b="0" i="1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</a:t>
                      </a:r>
                      <a:r>
                        <a:rPr kumimoji="0" lang="fr-CA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= 0</a:t>
                      </a:r>
                      <a:endParaRPr kumimoji="0" lang="fr-CA" sz="24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r>
                        <a:rPr kumimoji="0" lang="fr-CA" sz="2400" b="0" i="1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</a:t>
                      </a:r>
                      <a:r>
                        <a:rPr kumimoji="0" lang="fr-CA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&lt; 0</a:t>
                      </a:r>
                      <a:endParaRPr kumimoji="0" lang="fr-CA" sz="24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726039" name="Group 23"/>
          <p:cNvGrpSpPr>
            <a:grpSpLocks noChangeAspect="1"/>
          </p:cNvGrpSpPr>
          <p:nvPr/>
        </p:nvGrpSpPr>
        <p:grpSpPr bwMode="auto">
          <a:xfrm>
            <a:off x="3635375" y="3133725"/>
            <a:ext cx="2232025" cy="1339850"/>
            <a:chOff x="2198" y="660"/>
            <a:chExt cx="7200" cy="4320"/>
          </a:xfrm>
        </p:grpSpPr>
        <p:sp>
          <p:nvSpPr>
            <p:cNvPr id="726040" name="AutoShape 24"/>
            <p:cNvSpPr>
              <a:spLocks noChangeAspect="1" noChangeArrowheads="1" noTextEdit="1"/>
            </p:cNvSpPr>
            <p:nvPr/>
          </p:nvSpPr>
          <p:spPr bwMode="auto">
            <a:xfrm>
              <a:off x="2198" y="660"/>
              <a:ext cx="7200" cy="4320"/>
            </a:xfrm>
            <a:prstGeom prst="rect">
              <a:avLst/>
            </a:prstGeom>
            <a:noFill/>
          </p:spPr>
          <p:txBody>
            <a:bodyPr/>
            <a:lstStyle/>
            <a:p>
              <a:endParaRPr lang="en-CA"/>
            </a:p>
          </p:txBody>
        </p:sp>
        <p:sp>
          <p:nvSpPr>
            <p:cNvPr id="726041" name="Freeform 25"/>
            <p:cNvSpPr>
              <a:spLocks/>
            </p:cNvSpPr>
            <p:nvPr/>
          </p:nvSpPr>
          <p:spPr bwMode="auto">
            <a:xfrm>
              <a:off x="2678" y="1401"/>
              <a:ext cx="5760" cy="3102"/>
            </a:xfrm>
            <a:custGeom>
              <a:avLst/>
              <a:gdLst/>
              <a:ahLst/>
              <a:cxnLst>
                <a:cxn ang="0">
                  <a:pos x="0" y="1162"/>
                </a:cxn>
                <a:cxn ang="0">
                  <a:pos x="1088" y="0"/>
                </a:cxn>
                <a:cxn ang="0">
                  <a:pos x="2160" y="1163"/>
                </a:cxn>
              </a:cxnLst>
              <a:rect l="0" t="0" r="r" b="b"/>
              <a:pathLst>
                <a:path w="2160" h="1163">
                  <a:moveTo>
                    <a:pt x="0" y="1162"/>
                  </a:moveTo>
                  <a:cubicBezTo>
                    <a:pt x="181" y="968"/>
                    <a:pt x="728" y="0"/>
                    <a:pt x="1088" y="0"/>
                  </a:cubicBezTo>
                  <a:cubicBezTo>
                    <a:pt x="1448" y="0"/>
                    <a:pt x="1937" y="921"/>
                    <a:pt x="2160" y="1163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726043" name="Group 27"/>
          <p:cNvGrpSpPr>
            <a:grpSpLocks noChangeAspect="1"/>
          </p:cNvGrpSpPr>
          <p:nvPr/>
        </p:nvGrpSpPr>
        <p:grpSpPr bwMode="auto">
          <a:xfrm>
            <a:off x="1341438" y="3124200"/>
            <a:ext cx="2232025" cy="1339850"/>
            <a:chOff x="2198" y="660"/>
            <a:chExt cx="7200" cy="4320"/>
          </a:xfrm>
        </p:grpSpPr>
        <p:sp>
          <p:nvSpPr>
            <p:cNvPr id="726044" name="AutoShape 28"/>
            <p:cNvSpPr>
              <a:spLocks noChangeAspect="1" noChangeArrowheads="1" noTextEdit="1"/>
            </p:cNvSpPr>
            <p:nvPr/>
          </p:nvSpPr>
          <p:spPr bwMode="auto">
            <a:xfrm>
              <a:off x="2198" y="660"/>
              <a:ext cx="7200" cy="4320"/>
            </a:xfrm>
            <a:prstGeom prst="rect">
              <a:avLst/>
            </a:prstGeom>
            <a:noFill/>
          </p:spPr>
          <p:txBody>
            <a:bodyPr/>
            <a:lstStyle/>
            <a:p>
              <a:endParaRPr lang="en-CA"/>
            </a:p>
          </p:txBody>
        </p:sp>
        <p:sp>
          <p:nvSpPr>
            <p:cNvPr id="726045" name="Freeform 29"/>
            <p:cNvSpPr>
              <a:spLocks/>
            </p:cNvSpPr>
            <p:nvPr/>
          </p:nvSpPr>
          <p:spPr bwMode="auto">
            <a:xfrm>
              <a:off x="2678" y="1481"/>
              <a:ext cx="5760" cy="3022"/>
            </a:xfrm>
            <a:custGeom>
              <a:avLst/>
              <a:gdLst/>
              <a:ahLst/>
              <a:cxnLst>
                <a:cxn ang="0">
                  <a:pos x="0" y="1132"/>
                </a:cxn>
                <a:cxn ang="0">
                  <a:pos x="688" y="0"/>
                </a:cxn>
                <a:cxn ang="0">
                  <a:pos x="2160" y="1133"/>
                </a:cxn>
              </a:cxnLst>
              <a:rect l="0" t="0" r="r" b="b"/>
              <a:pathLst>
                <a:path w="2160" h="1133">
                  <a:moveTo>
                    <a:pt x="0" y="1132"/>
                  </a:moveTo>
                  <a:cubicBezTo>
                    <a:pt x="115" y="943"/>
                    <a:pt x="328" y="0"/>
                    <a:pt x="688" y="0"/>
                  </a:cubicBezTo>
                  <a:cubicBezTo>
                    <a:pt x="1048" y="0"/>
                    <a:pt x="1853" y="897"/>
                    <a:pt x="2160" y="1133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726047" name="Group 31"/>
          <p:cNvGrpSpPr>
            <a:grpSpLocks noChangeAspect="1"/>
          </p:cNvGrpSpPr>
          <p:nvPr/>
        </p:nvGrpSpPr>
        <p:grpSpPr bwMode="auto">
          <a:xfrm>
            <a:off x="5868988" y="3133725"/>
            <a:ext cx="2232025" cy="1339850"/>
            <a:chOff x="2198" y="660"/>
            <a:chExt cx="7200" cy="4320"/>
          </a:xfrm>
        </p:grpSpPr>
        <p:sp>
          <p:nvSpPr>
            <p:cNvPr id="726048" name="AutoShape 32"/>
            <p:cNvSpPr>
              <a:spLocks noChangeAspect="1" noChangeArrowheads="1" noTextEdit="1"/>
            </p:cNvSpPr>
            <p:nvPr/>
          </p:nvSpPr>
          <p:spPr bwMode="auto">
            <a:xfrm>
              <a:off x="2198" y="660"/>
              <a:ext cx="7200" cy="4320"/>
            </a:xfrm>
            <a:prstGeom prst="rect">
              <a:avLst/>
            </a:prstGeom>
            <a:noFill/>
          </p:spPr>
          <p:txBody>
            <a:bodyPr/>
            <a:lstStyle/>
            <a:p>
              <a:endParaRPr lang="en-CA"/>
            </a:p>
          </p:txBody>
        </p:sp>
        <p:sp>
          <p:nvSpPr>
            <p:cNvPr id="726049" name="Freeform 33"/>
            <p:cNvSpPr>
              <a:spLocks/>
            </p:cNvSpPr>
            <p:nvPr/>
          </p:nvSpPr>
          <p:spPr bwMode="auto">
            <a:xfrm>
              <a:off x="2678" y="1361"/>
              <a:ext cx="5760" cy="3142"/>
            </a:xfrm>
            <a:custGeom>
              <a:avLst/>
              <a:gdLst/>
              <a:ahLst/>
              <a:cxnLst>
                <a:cxn ang="0">
                  <a:pos x="0" y="1177"/>
                </a:cxn>
                <a:cxn ang="0">
                  <a:pos x="1547" y="0"/>
                </a:cxn>
                <a:cxn ang="0">
                  <a:pos x="2160" y="1178"/>
                </a:cxn>
              </a:cxnLst>
              <a:rect l="0" t="0" r="r" b="b"/>
              <a:pathLst>
                <a:path w="2160" h="1178">
                  <a:moveTo>
                    <a:pt x="0" y="1177"/>
                  </a:moveTo>
                  <a:cubicBezTo>
                    <a:pt x="258" y="981"/>
                    <a:pt x="1187" y="0"/>
                    <a:pt x="1547" y="0"/>
                  </a:cubicBezTo>
                  <a:cubicBezTo>
                    <a:pt x="1907" y="0"/>
                    <a:pt x="2032" y="933"/>
                    <a:pt x="2160" y="1178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</p:grpSp>
      <p:graphicFrame>
        <p:nvGraphicFramePr>
          <p:cNvPr id="726051" name="Object 35"/>
          <p:cNvGraphicFramePr>
            <a:graphicFrameLocks noChangeAspect="1"/>
          </p:cNvGraphicFramePr>
          <p:nvPr/>
        </p:nvGraphicFramePr>
        <p:xfrm>
          <a:off x="3938588" y="4424363"/>
          <a:ext cx="1616075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6186" name="Equation" r:id="rId4" imgW="876300" imgH="228600" progId="Equation.3">
                  <p:embed/>
                </p:oleObj>
              </mc:Choice>
              <mc:Fallback>
                <p:oleObj name="Equation" r:id="rId4" imgW="876300" imgH="228600" progId="Equation.3">
                  <p:embed/>
                  <p:pic>
                    <p:nvPicPr>
                      <p:cNvPr id="0" name="Picture 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8588" y="4424363"/>
                        <a:ext cx="1616075" cy="422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26053" name="Object 37"/>
          <p:cNvGraphicFramePr>
            <a:graphicFrameLocks noChangeAspect="1"/>
          </p:cNvGraphicFramePr>
          <p:nvPr/>
        </p:nvGraphicFramePr>
        <p:xfrm>
          <a:off x="1485900" y="4424363"/>
          <a:ext cx="1639888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6187" name="Equation" r:id="rId6" imgW="889000" imgH="228600" progId="Equation.3">
                  <p:embed/>
                </p:oleObj>
              </mc:Choice>
              <mc:Fallback>
                <p:oleObj name="Equation" r:id="rId6" imgW="889000" imgH="228600" progId="Equation.3">
                  <p:embed/>
                  <p:pic>
                    <p:nvPicPr>
                      <p:cNvPr id="0" name="Picture 3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85900" y="4424363"/>
                        <a:ext cx="1639888" cy="422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26054" name="Object 38"/>
          <p:cNvGraphicFramePr>
            <a:graphicFrameLocks noChangeAspect="1"/>
          </p:cNvGraphicFramePr>
          <p:nvPr/>
        </p:nvGraphicFramePr>
        <p:xfrm>
          <a:off x="6215063" y="4424363"/>
          <a:ext cx="1550987" cy="420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6188" name="Equation" r:id="rId8" imgW="838080" imgH="228600" progId="Equation.3">
                  <p:embed/>
                </p:oleObj>
              </mc:Choice>
              <mc:Fallback>
                <p:oleObj name="Equation" r:id="rId8" imgW="838080" imgH="228600" progId="Equation.3">
                  <p:embed/>
                  <p:pic>
                    <p:nvPicPr>
                      <p:cNvPr id="0" name="Picture 3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15063" y="4424363"/>
                        <a:ext cx="1550987" cy="4206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8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Le coefficient d’aplatissement</a:t>
            </a:r>
            <a:endParaRPr lang="fr-FR" dirty="0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5EEDDD53-50FE-448C-9F6E-AD95DA911EEC}" type="slidenum">
              <a:rPr lang="fr-FR"/>
              <a:pPr/>
              <a:t>77</a:t>
            </a:fld>
            <a:endParaRPr lang="fr-FR"/>
          </a:p>
        </p:txBody>
      </p:sp>
      <p:graphicFrame>
        <p:nvGraphicFramePr>
          <p:cNvPr id="868356" name="Object 4">
            <a:hlinkClick r:id="" action="ppaction://ole?verb=0"/>
          </p:cNvPr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187159593"/>
              </p:ext>
            </p:extLst>
          </p:nvPr>
        </p:nvGraphicFramePr>
        <p:xfrm>
          <a:off x="5408685" y="2701612"/>
          <a:ext cx="2741613" cy="1000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8404" name="Equation" r:id="rId4" imgW="1218960" imgH="444240" progId="Equation.3">
                  <p:embed/>
                </p:oleObj>
              </mc:Choice>
              <mc:Fallback>
                <p:oleObj name="Equation" r:id="rId4" imgW="1218960" imgH="444240" progId="Equation.3">
                  <p:embed/>
                  <p:pic>
                    <p:nvPicPr>
                      <p:cNvPr id="0" name="Picture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08685" y="2701612"/>
                        <a:ext cx="2741613" cy="1000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68358" name="Rectangle 6"/>
          <p:cNvSpPr>
            <a:spLocks noGrp="1" noChangeArrowheads="1"/>
          </p:cNvSpPr>
          <p:nvPr>
            <p:ph type="body" idx="4294967295"/>
          </p:nvPr>
        </p:nvSpPr>
        <p:spPr>
          <a:xfrm>
            <a:off x="590223" y="1421315"/>
            <a:ext cx="8229600" cy="4525963"/>
          </a:xfrm>
        </p:spPr>
        <p:txBody>
          <a:bodyPr/>
          <a:lstStyle/>
          <a:p>
            <a:r>
              <a:rPr lang="fr-FR" dirty="0"/>
              <a:t>Une distribution est plus ou moins aplatie si les fréquences des valeurs qui sont près des valeurs centrales diffèrent peu ou beaucoup les unes par rapport aux autres</a:t>
            </a:r>
          </a:p>
          <a:p>
            <a:endParaRPr lang="fr-FR" dirty="0"/>
          </a:p>
          <a:p>
            <a:endParaRPr lang="fr-FR" dirty="0"/>
          </a:p>
          <a:p>
            <a:pPr lvl="1">
              <a:buFont typeface="Times New Roman" pitchFamily="18" charset="0"/>
              <a:buChar char="–"/>
            </a:pPr>
            <a:r>
              <a:rPr lang="fr-FR" dirty="0"/>
              <a:t>si </a:t>
            </a:r>
            <a:r>
              <a:rPr lang="fr-FR" i="1" dirty="0">
                <a:latin typeface="Symbol" pitchFamily="18" charset="2"/>
              </a:rPr>
              <a:t>a</a:t>
            </a:r>
            <a:r>
              <a:rPr lang="fr-FR" i="1" baseline="-25000" dirty="0"/>
              <a:t>4</a:t>
            </a:r>
            <a:r>
              <a:rPr lang="fr-FR" i="1" dirty="0"/>
              <a:t> &gt; 3</a:t>
            </a:r>
            <a:r>
              <a:rPr lang="fr-FR" dirty="0"/>
              <a:t>, la courbe est </a:t>
            </a:r>
            <a:r>
              <a:rPr lang="fr-FR" dirty="0" smtClean="0"/>
              <a:t>aiguë</a:t>
            </a:r>
            <a:endParaRPr lang="fr-FR" dirty="0"/>
          </a:p>
          <a:p>
            <a:pPr lvl="1">
              <a:buFont typeface="Times New Roman" pitchFamily="18" charset="0"/>
              <a:buChar char="–"/>
            </a:pPr>
            <a:r>
              <a:rPr lang="fr-FR" dirty="0"/>
              <a:t>si </a:t>
            </a:r>
            <a:r>
              <a:rPr lang="fr-FR" i="1" dirty="0">
                <a:latin typeface="Symbol" pitchFamily="18" charset="2"/>
              </a:rPr>
              <a:t>a</a:t>
            </a:r>
            <a:r>
              <a:rPr lang="fr-FR" i="1" baseline="-25000" dirty="0"/>
              <a:t>4</a:t>
            </a:r>
            <a:r>
              <a:rPr lang="fr-FR" i="1" dirty="0"/>
              <a:t> = 3</a:t>
            </a:r>
            <a:r>
              <a:rPr lang="fr-FR" dirty="0"/>
              <a:t>, la courbe est normale</a:t>
            </a:r>
          </a:p>
          <a:p>
            <a:pPr lvl="1">
              <a:buFont typeface="Times New Roman" pitchFamily="18" charset="0"/>
              <a:buChar char="–"/>
            </a:pPr>
            <a:r>
              <a:rPr lang="fr-FR" dirty="0"/>
              <a:t>si </a:t>
            </a:r>
            <a:r>
              <a:rPr lang="fr-FR" i="1" dirty="0">
                <a:latin typeface="Symbol" pitchFamily="18" charset="2"/>
              </a:rPr>
              <a:t>a</a:t>
            </a:r>
            <a:r>
              <a:rPr lang="fr-FR" i="1" baseline="-25000" dirty="0"/>
              <a:t>4</a:t>
            </a:r>
            <a:r>
              <a:rPr lang="fr-FR" i="1" dirty="0"/>
              <a:t> &lt; 3</a:t>
            </a:r>
            <a:r>
              <a:rPr lang="fr-FR" dirty="0"/>
              <a:t>, la courbe est aplatie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>
            <a:normAutofit fontScale="90000"/>
          </a:bodyPr>
          <a:lstStyle/>
          <a:p>
            <a:r>
              <a:rPr lang="fr-CA" sz="3600"/>
              <a:t>Interprétation du coefficient d’aplatissement</a:t>
            </a:r>
            <a:endParaRPr lang="fr-FR" sz="3600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9F423981-E355-4897-8721-B46F51BCB4C0}" type="slidenum">
              <a:rPr lang="fr-FR"/>
              <a:pPr/>
              <a:t>78</a:t>
            </a:fld>
            <a:endParaRPr lang="fr-FR"/>
          </a:p>
        </p:txBody>
      </p:sp>
      <p:sp>
        <p:nvSpPr>
          <p:cNvPr id="72704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7913688" cy="4459288"/>
          </a:xfrm>
        </p:spPr>
        <p:txBody>
          <a:bodyPr/>
          <a:lstStyle/>
          <a:p>
            <a:pPr marL="361950" indent="-361950"/>
            <a:r>
              <a:rPr lang="fr-CA"/>
              <a:t>Pour simplifier la compréhension de ce coefficient, plusieurs logiciels, incluant Excel, soustrait trois de la valeur de </a:t>
            </a:r>
            <a:r>
              <a:rPr lang="fr-CA">
                <a:latin typeface="Symbol" pitchFamily="18" charset="2"/>
              </a:rPr>
              <a:t>a</a:t>
            </a:r>
            <a:r>
              <a:rPr lang="fr-CA" baseline="-25000"/>
              <a:t>4</a:t>
            </a:r>
            <a:endParaRPr lang="fr-CA"/>
          </a:p>
          <a:p>
            <a:pPr marL="361950" indent="-361950"/>
            <a:r>
              <a:rPr lang="fr-CA"/>
              <a:t>En utilisant Excel, le coefficient d’aplatissement, </a:t>
            </a:r>
            <a:r>
              <a:rPr lang="fr-CA">
                <a:latin typeface="Symbol" pitchFamily="18" charset="2"/>
              </a:rPr>
              <a:t>a</a:t>
            </a:r>
            <a:r>
              <a:rPr lang="fr-CA" baseline="-25000"/>
              <a:t>4</a:t>
            </a:r>
            <a:r>
              <a:rPr lang="fr-CA"/>
              <a:t>, pour une distribution de forme normale est donc égale à 0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8080" name="Rectangle 16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>
            <a:normAutofit fontScale="90000"/>
          </a:bodyPr>
          <a:lstStyle/>
          <a:p>
            <a:r>
              <a:rPr lang="fr-CA" sz="3600"/>
              <a:t>Forme de la distribution</a:t>
            </a:r>
            <a:br>
              <a:rPr lang="fr-CA" sz="3600"/>
            </a:br>
            <a:r>
              <a:rPr lang="fr-CA" sz="3600"/>
              <a:t>et le coefficient d’aplatissement</a:t>
            </a:r>
            <a:endParaRPr lang="fr-FR" sz="3600"/>
          </a:p>
        </p:txBody>
      </p:sp>
      <p:sp>
        <p:nvSpPr>
          <p:cNvPr id="2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F480C8FA-2084-40A9-9F13-6A630DB858AD}" type="slidenum">
              <a:rPr lang="fr-FR"/>
              <a:pPr/>
              <a:t>79</a:t>
            </a:fld>
            <a:endParaRPr lang="fr-FR"/>
          </a:p>
        </p:txBody>
      </p:sp>
      <p:graphicFrame>
        <p:nvGraphicFramePr>
          <p:cNvPr id="728101" name="Group 37"/>
          <p:cNvGraphicFramePr>
            <a:graphicFrameLocks noGrp="1"/>
          </p:cNvGraphicFramePr>
          <p:nvPr/>
        </p:nvGraphicFramePr>
        <p:xfrm>
          <a:off x="1042988" y="2420938"/>
          <a:ext cx="7416800" cy="3714433"/>
        </p:xfrm>
        <a:graphic>
          <a:graphicData uri="http://schemas.openxmlformats.org/drawingml/2006/table">
            <a:tbl>
              <a:tblPr/>
              <a:tblGrid>
                <a:gridCol w="2460625"/>
                <a:gridCol w="2460625"/>
                <a:gridCol w="2495550"/>
              </a:tblGrid>
              <a:tr h="949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Distribution aplatie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Distribution normale</a:t>
                      </a:r>
                      <a:endParaRPr kumimoji="0" lang="fr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Distribution aigüe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76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9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a</a:t>
                      </a:r>
                      <a:r>
                        <a:rPr kumimoji="0" lang="fr-CA" sz="24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  <a:r>
                        <a:rPr kumimoji="0" lang="fr-CA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&lt; 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a</a:t>
                      </a:r>
                      <a:r>
                        <a:rPr kumimoji="0" lang="fr-CA" sz="24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  <a:r>
                        <a:rPr kumimoji="0" lang="fr-CA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= 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a</a:t>
                      </a:r>
                      <a:r>
                        <a:rPr kumimoji="0" lang="fr-CA" sz="24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  <a:r>
                        <a:rPr kumimoji="0" lang="fr-CA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&gt; 0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728088" name="Group 24"/>
          <p:cNvGrpSpPr>
            <a:grpSpLocks noChangeAspect="1"/>
          </p:cNvGrpSpPr>
          <p:nvPr/>
        </p:nvGrpSpPr>
        <p:grpSpPr bwMode="auto">
          <a:xfrm>
            <a:off x="6530975" y="3271838"/>
            <a:ext cx="1928813" cy="1185862"/>
            <a:chOff x="2198" y="660"/>
            <a:chExt cx="6240" cy="3843"/>
          </a:xfrm>
        </p:grpSpPr>
        <p:sp>
          <p:nvSpPr>
            <p:cNvPr id="728089" name="AutoShape 25"/>
            <p:cNvSpPr>
              <a:spLocks noChangeAspect="1" noChangeArrowheads="1" noTextEdit="1"/>
            </p:cNvSpPr>
            <p:nvPr/>
          </p:nvSpPr>
          <p:spPr bwMode="auto">
            <a:xfrm>
              <a:off x="2198" y="660"/>
              <a:ext cx="6240" cy="3843"/>
            </a:xfrm>
            <a:prstGeom prst="rect">
              <a:avLst/>
            </a:prstGeom>
            <a:noFill/>
          </p:spPr>
          <p:txBody>
            <a:bodyPr/>
            <a:lstStyle/>
            <a:p>
              <a:endParaRPr lang="en-CA"/>
            </a:p>
          </p:txBody>
        </p:sp>
        <p:sp>
          <p:nvSpPr>
            <p:cNvPr id="728090" name="Freeform 26"/>
            <p:cNvSpPr>
              <a:spLocks/>
            </p:cNvSpPr>
            <p:nvPr/>
          </p:nvSpPr>
          <p:spPr bwMode="auto">
            <a:xfrm>
              <a:off x="2678" y="1140"/>
              <a:ext cx="3360" cy="3363"/>
            </a:xfrm>
            <a:custGeom>
              <a:avLst/>
              <a:gdLst/>
              <a:ahLst/>
              <a:cxnLst>
                <a:cxn ang="0">
                  <a:pos x="0" y="877"/>
                </a:cxn>
                <a:cxn ang="0">
                  <a:pos x="1073" y="0"/>
                </a:cxn>
                <a:cxn ang="0">
                  <a:pos x="2160" y="878"/>
                </a:cxn>
              </a:cxnLst>
              <a:rect l="0" t="0" r="r" b="b"/>
              <a:pathLst>
                <a:path w="2160" h="878">
                  <a:moveTo>
                    <a:pt x="0" y="877"/>
                  </a:moveTo>
                  <a:cubicBezTo>
                    <a:pt x="179" y="731"/>
                    <a:pt x="713" y="0"/>
                    <a:pt x="1073" y="0"/>
                  </a:cubicBezTo>
                  <a:cubicBezTo>
                    <a:pt x="1433" y="0"/>
                    <a:pt x="1934" y="695"/>
                    <a:pt x="2160" y="878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728091" name="Freeform 27"/>
          <p:cNvSpPr>
            <a:spLocks/>
          </p:cNvSpPr>
          <p:nvPr/>
        </p:nvSpPr>
        <p:spPr bwMode="auto">
          <a:xfrm>
            <a:off x="3995738" y="3732213"/>
            <a:ext cx="1371600" cy="723900"/>
          </a:xfrm>
          <a:custGeom>
            <a:avLst/>
            <a:gdLst/>
            <a:ahLst/>
            <a:cxnLst>
              <a:cxn ang="0">
                <a:pos x="0" y="877"/>
              </a:cxn>
              <a:cxn ang="0">
                <a:pos x="1073" y="0"/>
              </a:cxn>
              <a:cxn ang="0">
                <a:pos x="2160" y="878"/>
              </a:cxn>
            </a:cxnLst>
            <a:rect l="0" t="0" r="r" b="b"/>
            <a:pathLst>
              <a:path w="2160" h="878">
                <a:moveTo>
                  <a:pt x="0" y="877"/>
                </a:moveTo>
                <a:cubicBezTo>
                  <a:pt x="179" y="731"/>
                  <a:pt x="713" y="0"/>
                  <a:pt x="1073" y="0"/>
                </a:cubicBezTo>
                <a:cubicBezTo>
                  <a:pt x="1433" y="0"/>
                  <a:pt x="1934" y="695"/>
                  <a:pt x="2160" y="878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grpSp>
        <p:nvGrpSpPr>
          <p:cNvPr id="728096" name="Group 32"/>
          <p:cNvGrpSpPr>
            <a:grpSpLocks noChangeAspect="1"/>
          </p:cNvGrpSpPr>
          <p:nvPr/>
        </p:nvGrpSpPr>
        <p:grpSpPr bwMode="auto">
          <a:xfrm>
            <a:off x="1042988" y="3271838"/>
            <a:ext cx="2374900" cy="1187450"/>
            <a:chOff x="2198" y="660"/>
            <a:chExt cx="7680" cy="3843"/>
          </a:xfrm>
        </p:grpSpPr>
        <p:sp>
          <p:nvSpPr>
            <p:cNvPr id="728097" name="AutoShape 33"/>
            <p:cNvSpPr>
              <a:spLocks noChangeAspect="1" noChangeArrowheads="1" noTextEdit="1"/>
            </p:cNvSpPr>
            <p:nvPr/>
          </p:nvSpPr>
          <p:spPr bwMode="auto">
            <a:xfrm>
              <a:off x="2198" y="660"/>
              <a:ext cx="7680" cy="3843"/>
            </a:xfrm>
            <a:prstGeom prst="rect">
              <a:avLst/>
            </a:prstGeom>
            <a:noFill/>
          </p:spPr>
          <p:txBody>
            <a:bodyPr/>
            <a:lstStyle/>
            <a:p>
              <a:endParaRPr lang="en-CA"/>
            </a:p>
          </p:txBody>
        </p:sp>
        <p:sp>
          <p:nvSpPr>
            <p:cNvPr id="728098" name="Freeform 34"/>
            <p:cNvSpPr>
              <a:spLocks/>
            </p:cNvSpPr>
            <p:nvPr/>
          </p:nvSpPr>
          <p:spPr bwMode="auto">
            <a:xfrm>
              <a:off x="2198" y="3060"/>
              <a:ext cx="7680" cy="1443"/>
            </a:xfrm>
            <a:custGeom>
              <a:avLst/>
              <a:gdLst/>
              <a:ahLst/>
              <a:cxnLst>
                <a:cxn ang="0">
                  <a:pos x="0" y="877"/>
                </a:cxn>
                <a:cxn ang="0">
                  <a:pos x="1073" y="0"/>
                </a:cxn>
                <a:cxn ang="0">
                  <a:pos x="2160" y="878"/>
                </a:cxn>
              </a:cxnLst>
              <a:rect l="0" t="0" r="r" b="b"/>
              <a:pathLst>
                <a:path w="2160" h="878">
                  <a:moveTo>
                    <a:pt x="0" y="877"/>
                  </a:moveTo>
                  <a:cubicBezTo>
                    <a:pt x="179" y="731"/>
                    <a:pt x="713" y="0"/>
                    <a:pt x="1073" y="0"/>
                  </a:cubicBezTo>
                  <a:cubicBezTo>
                    <a:pt x="1433" y="0"/>
                    <a:pt x="1934" y="695"/>
                    <a:pt x="2160" y="878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3600"/>
              <a:t>Mesures statistiques appropriées </a:t>
            </a:r>
            <a:br>
              <a:rPr lang="fr-FR" sz="3600"/>
            </a:br>
            <a:r>
              <a:rPr lang="fr-FR" sz="3600"/>
              <a:t>selon les échelles de mesure </a:t>
            </a: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D59AE06F-F5DE-4E6F-BCC8-4439C6F5C8BF}" type="slidenum">
              <a:rPr lang="fr-FR"/>
              <a:pPr/>
              <a:t>80</a:t>
            </a:fld>
            <a:endParaRPr lang="fr-FR"/>
          </a:p>
        </p:txBody>
      </p:sp>
      <p:sp>
        <p:nvSpPr>
          <p:cNvPr id="901123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fr-FR"/>
              <a:t>Échelle nominale (sexe de l’employé)</a:t>
            </a:r>
          </a:p>
          <a:p>
            <a:pPr lvl="1"/>
            <a:r>
              <a:rPr lang="fr-FR"/>
              <a:t>le mode</a:t>
            </a:r>
          </a:p>
          <a:p>
            <a:r>
              <a:rPr lang="fr-FR"/>
              <a:t>Échelle ordinale (ordre de préférence pour des vins)</a:t>
            </a:r>
          </a:p>
          <a:p>
            <a:pPr lvl="1"/>
            <a:r>
              <a:rPr lang="fr-FR"/>
              <a:t>le mode et la médiane</a:t>
            </a:r>
          </a:p>
          <a:p>
            <a:r>
              <a:rPr lang="fr-FR"/>
              <a:t>Échelle d’intervalle / de rapport (ventes)</a:t>
            </a:r>
          </a:p>
          <a:p>
            <a:pPr lvl="1"/>
            <a:r>
              <a:rPr lang="fr-FR"/>
              <a:t>le mode, la médiane et la moyenne arithmétique</a:t>
            </a:r>
          </a:p>
          <a:p>
            <a:pPr lvl="1"/>
            <a:r>
              <a:rPr lang="fr-FR"/>
              <a:t>l’étendue, l’écart-type et les quantiles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Statistiques descriptives - Excel</a:t>
            </a: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DE5EAE4C-E6B5-44E9-AE9E-F9636736ED47}" type="slidenum">
              <a:rPr lang="fr-FR"/>
              <a:pPr/>
              <a:t>81</a:t>
            </a:fld>
            <a:endParaRPr lang="fr-FR"/>
          </a:p>
        </p:txBody>
      </p:sp>
      <p:sp>
        <p:nvSpPr>
          <p:cNvPr id="90214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fr-FR"/>
              <a:t>On peut utiliser la fonction </a:t>
            </a:r>
            <a:r>
              <a:rPr lang="fr-FR" i="1"/>
              <a:t>Statistiques descriptives</a:t>
            </a:r>
            <a:r>
              <a:rPr lang="fr-FR"/>
              <a:t> de </a:t>
            </a:r>
            <a:r>
              <a:rPr lang="fr-FR" i="1"/>
              <a:t>l’utilitaire d’analyse</a:t>
            </a:r>
            <a:r>
              <a:rPr lang="fr-FR"/>
              <a:t> d’Excel pour obtenir les mesures descriptives</a:t>
            </a:r>
          </a:p>
          <a:p>
            <a:r>
              <a:rPr lang="fr-FR"/>
              <a:t>Les données individuelles doivent être disponibles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31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3600"/>
              <a:t>Statistiques descriptives</a:t>
            </a:r>
            <a:br>
              <a:rPr lang="fr-FR" sz="3600"/>
            </a:br>
            <a:r>
              <a:rPr lang="fr-FR" sz="3600"/>
              <a:t> l’utilitaire d’analyse d’Excel</a:t>
            </a:r>
          </a:p>
        </p:txBody>
      </p:sp>
      <p:sp>
        <p:nvSpPr>
          <p:cNvPr id="18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C2-</a:t>
            </a:r>
            <a:fld id="{69823692-A315-451B-BD6C-9A322AF997E0}" type="slidenum">
              <a:rPr lang="fr-FR"/>
              <a:pPr/>
              <a:t>82</a:t>
            </a:fld>
            <a:endParaRPr lang="fr-FR"/>
          </a:p>
        </p:txBody>
      </p:sp>
      <p:grpSp>
        <p:nvGrpSpPr>
          <p:cNvPr id="903190" name="Group 22"/>
          <p:cNvGrpSpPr>
            <a:grpSpLocks/>
          </p:cNvGrpSpPr>
          <p:nvPr/>
        </p:nvGrpSpPr>
        <p:grpSpPr bwMode="auto">
          <a:xfrm>
            <a:off x="1814513" y="1787525"/>
            <a:ext cx="5511800" cy="3995738"/>
            <a:chOff x="441" y="1162"/>
            <a:chExt cx="3730" cy="2704"/>
          </a:xfrm>
        </p:grpSpPr>
        <p:pic>
          <p:nvPicPr>
            <p:cNvPr id="903186" name="Picture 18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41" y="1162"/>
              <a:ext cx="3401" cy="27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graphicFrame>
          <p:nvGraphicFramePr>
            <p:cNvPr id="903174" name="Object 5"/>
            <p:cNvGraphicFramePr>
              <a:graphicFrameLocks noChangeAspect="1"/>
            </p:cNvGraphicFramePr>
            <p:nvPr/>
          </p:nvGraphicFramePr>
          <p:xfrm>
            <a:off x="3816" y="1515"/>
            <a:ext cx="167" cy="19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03699" name="Equation" r:id="rId5" imgW="139680" imgH="164880" progId="Equation.3">
                    <p:embed/>
                  </p:oleObj>
                </mc:Choice>
                <mc:Fallback>
                  <p:oleObj name="Equation" r:id="rId5" imgW="139680" imgH="164880" progId="Equation.3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16" y="1515"/>
                          <a:ext cx="167" cy="197"/>
                        </a:xfrm>
                        <a:prstGeom prst="rect">
                          <a:avLst/>
                        </a:prstGeom>
                        <a:noFill/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17961" dir="2700000" algn="ctr" rotWithShape="0">
                                  <a:srgbClr val="00000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03177" name="Object 10"/>
            <p:cNvGraphicFramePr>
              <a:graphicFrameLocks noChangeAspect="1"/>
            </p:cNvGraphicFramePr>
            <p:nvPr/>
          </p:nvGraphicFramePr>
          <p:xfrm>
            <a:off x="3836" y="2252"/>
            <a:ext cx="146" cy="1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03700" name="Equation" r:id="rId7" imgW="114120" imgH="139680" progId="Equation.3">
                    <p:embed/>
                  </p:oleObj>
                </mc:Choice>
                <mc:Fallback>
                  <p:oleObj name="Equation" r:id="rId7" imgW="114120" imgH="139680" progId="Equation.3">
                    <p:embed/>
                    <p:pic>
                      <p:nvPicPr>
                        <p:cNvPr id="0" name="Object 1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36" y="2252"/>
                          <a:ext cx="146" cy="179"/>
                        </a:xfrm>
                        <a:prstGeom prst="rect">
                          <a:avLst/>
                        </a:prstGeom>
                        <a:noFill/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17961" dir="2700000" algn="ctr" rotWithShape="0">
                                  <a:srgbClr val="00000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03178" name="Object 11"/>
            <p:cNvGraphicFramePr>
              <a:graphicFrameLocks noChangeAspect="1"/>
            </p:cNvGraphicFramePr>
            <p:nvPr/>
          </p:nvGraphicFramePr>
          <p:xfrm>
            <a:off x="2836" y="2344"/>
            <a:ext cx="212" cy="26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03701" name="Equation" r:id="rId9" imgW="164880" imgH="203040" progId="Equation.3">
                    <p:embed/>
                  </p:oleObj>
                </mc:Choice>
                <mc:Fallback>
                  <p:oleObj name="Equation" r:id="rId9" imgW="164880" imgH="203040" progId="Equation.3">
                    <p:embed/>
                    <p:pic>
                      <p:nvPicPr>
                        <p:cNvPr id="0" name="Object 1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36" y="2344"/>
                          <a:ext cx="212" cy="260"/>
                        </a:xfrm>
                        <a:prstGeom prst="rect">
                          <a:avLst/>
                        </a:prstGeom>
                        <a:noFill/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17961" dir="2700000" algn="ctr" rotWithShape="0">
                                  <a:srgbClr val="00000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03179" name="Object 12"/>
            <p:cNvGraphicFramePr>
              <a:graphicFrameLocks noChangeAspect="1"/>
            </p:cNvGraphicFramePr>
            <p:nvPr/>
          </p:nvGraphicFramePr>
          <p:xfrm>
            <a:off x="3856" y="3674"/>
            <a:ext cx="162" cy="1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03702" name="Equation" r:id="rId11" imgW="126720" imgH="139680" progId="Equation.3">
                    <p:embed/>
                  </p:oleObj>
                </mc:Choice>
                <mc:Fallback>
                  <p:oleObj name="Equation" r:id="rId11" imgW="126720" imgH="139680" progId="Equation.3">
                    <p:embed/>
                    <p:pic>
                      <p:nvPicPr>
                        <p:cNvPr id="0" name="Object 1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56" y="3674"/>
                          <a:ext cx="162" cy="179"/>
                        </a:xfrm>
                        <a:prstGeom prst="rect">
                          <a:avLst/>
                        </a:prstGeom>
                        <a:noFill/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17961" dir="2700000" algn="ctr" rotWithShape="0">
                                  <a:srgbClr val="00000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03180" name="Object 15"/>
            <p:cNvGraphicFramePr>
              <a:graphicFrameLocks noChangeAspect="1"/>
            </p:cNvGraphicFramePr>
            <p:nvPr/>
          </p:nvGraphicFramePr>
          <p:xfrm>
            <a:off x="2625" y="3405"/>
            <a:ext cx="438" cy="32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03703" name="Equation" r:id="rId13" imgW="342720" imgH="253800" progId="Equation.3">
                    <p:embed/>
                  </p:oleObj>
                </mc:Choice>
                <mc:Fallback>
                  <p:oleObj name="Equation" r:id="rId13" imgW="342720" imgH="253800" progId="Equation.3">
                    <p:embed/>
                    <p:pic>
                      <p:nvPicPr>
                        <p:cNvPr id="0" name="Object 1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625" y="3405"/>
                          <a:ext cx="438" cy="326"/>
                        </a:xfrm>
                        <a:prstGeom prst="rect">
                          <a:avLst/>
                        </a:prstGeom>
                        <a:noFill/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17961" dir="2700000" algn="ctr" rotWithShape="0">
                                  <a:srgbClr val="00000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03182" name="Object 12"/>
            <p:cNvGraphicFramePr>
              <a:graphicFrameLocks noChangeAspect="1"/>
            </p:cNvGraphicFramePr>
            <p:nvPr/>
          </p:nvGraphicFramePr>
          <p:xfrm>
            <a:off x="3807" y="1823"/>
            <a:ext cx="309" cy="29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03704" name="Equation" r:id="rId15" imgW="241200" imgH="228600" progId="Equation.3">
                    <p:embed/>
                  </p:oleObj>
                </mc:Choice>
                <mc:Fallback>
                  <p:oleObj name="Equation" r:id="rId15" imgW="241200" imgH="228600" progId="Equation.3">
                    <p:embed/>
                    <p:pic>
                      <p:nvPicPr>
                        <p:cNvPr id="0" name="Picture 1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07" y="1823"/>
                          <a:ext cx="309" cy="293"/>
                        </a:xfrm>
                        <a:prstGeom prst="rect">
                          <a:avLst/>
                        </a:prstGeom>
                        <a:noFill/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17961" dir="2700000" algn="ctr" rotWithShape="0">
                                  <a:srgbClr val="00000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03183" name="Object 15"/>
            <p:cNvGraphicFramePr>
              <a:graphicFrameLocks noChangeAspect="1"/>
            </p:cNvGraphicFramePr>
            <p:nvPr/>
          </p:nvGraphicFramePr>
          <p:xfrm>
            <a:off x="2772" y="3085"/>
            <a:ext cx="341" cy="29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03705" name="Equation" r:id="rId17" imgW="266400" imgH="228600" progId="Equation.3">
                    <p:embed/>
                  </p:oleObj>
                </mc:Choice>
                <mc:Fallback>
                  <p:oleObj name="Equation" r:id="rId17" imgW="266400" imgH="228600" progId="Equation.3">
                    <p:embed/>
                    <p:pic>
                      <p:nvPicPr>
                        <p:cNvPr id="0" name="Picture 1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72" y="3085"/>
                          <a:ext cx="341" cy="293"/>
                        </a:xfrm>
                        <a:prstGeom prst="rect">
                          <a:avLst/>
                        </a:prstGeom>
                        <a:noFill/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17961" dir="2700000" algn="ctr" rotWithShape="0">
                                  <a:srgbClr val="00000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03184" name="Object 12"/>
            <p:cNvGraphicFramePr>
              <a:graphicFrameLocks noChangeAspect="1"/>
            </p:cNvGraphicFramePr>
            <p:nvPr/>
          </p:nvGraphicFramePr>
          <p:xfrm>
            <a:off x="2787" y="2013"/>
            <a:ext cx="309" cy="29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03706" name="Equation" r:id="rId19" imgW="241200" imgH="228600" progId="Equation.3">
                    <p:embed/>
                  </p:oleObj>
                </mc:Choice>
                <mc:Fallback>
                  <p:oleObj name="Equation" r:id="rId19" imgW="241200" imgH="228600" progId="Equation.3">
                    <p:embed/>
                    <p:pic>
                      <p:nvPicPr>
                        <p:cNvPr id="0" name="Picture 1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87" y="2013"/>
                          <a:ext cx="309" cy="293"/>
                        </a:xfrm>
                        <a:prstGeom prst="rect">
                          <a:avLst/>
                        </a:prstGeom>
                        <a:noFill/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17961" dir="2700000" algn="ctr" rotWithShape="0">
                                  <a:srgbClr val="00000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03185" name="Object 10"/>
            <p:cNvGraphicFramePr>
              <a:graphicFrameLocks noChangeAspect="1"/>
            </p:cNvGraphicFramePr>
            <p:nvPr/>
          </p:nvGraphicFramePr>
          <p:xfrm>
            <a:off x="3835" y="2537"/>
            <a:ext cx="244" cy="29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03707" name="Equation" r:id="rId21" imgW="190440" imgH="228600" progId="Equation.3">
                    <p:embed/>
                  </p:oleObj>
                </mc:Choice>
                <mc:Fallback>
                  <p:oleObj name="Equation" r:id="rId21" imgW="190440" imgH="228600" progId="Equation.3">
                    <p:embed/>
                    <p:pic>
                      <p:nvPicPr>
                        <p:cNvPr id="0" name="Picture 1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35" y="2537"/>
                          <a:ext cx="244" cy="293"/>
                        </a:xfrm>
                        <a:prstGeom prst="rect">
                          <a:avLst/>
                        </a:prstGeom>
                        <a:noFill/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17961" dir="2700000" algn="ctr" rotWithShape="0">
                                  <a:srgbClr val="00000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03187" name="Object 10"/>
            <p:cNvGraphicFramePr>
              <a:graphicFrameLocks noChangeAspect="1"/>
            </p:cNvGraphicFramePr>
            <p:nvPr/>
          </p:nvGraphicFramePr>
          <p:xfrm>
            <a:off x="2838" y="2717"/>
            <a:ext cx="227" cy="29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03708" name="Equation" r:id="rId23" imgW="177480" imgH="228600" progId="Equation.3">
                    <p:embed/>
                  </p:oleObj>
                </mc:Choice>
                <mc:Fallback>
                  <p:oleObj name="Equation" r:id="rId23" imgW="177480" imgH="228600" progId="Equation.3">
                    <p:embed/>
                    <p:pic>
                      <p:nvPicPr>
                        <p:cNvPr id="0" name="Picture 1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38" y="2717"/>
                          <a:ext cx="227" cy="293"/>
                        </a:xfrm>
                        <a:prstGeom prst="rect">
                          <a:avLst/>
                        </a:prstGeom>
                        <a:noFill/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17961" dir="2700000" algn="ctr" rotWithShape="0">
                                  <a:srgbClr val="00000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03188" name="Object 12"/>
            <p:cNvGraphicFramePr>
              <a:graphicFrameLocks noChangeAspect="1"/>
            </p:cNvGraphicFramePr>
            <p:nvPr/>
          </p:nvGraphicFramePr>
          <p:xfrm>
            <a:off x="3822" y="2908"/>
            <a:ext cx="195" cy="2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03709" name="Equation" r:id="rId25" imgW="152280" imgH="164880" progId="Equation.3">
                    <p:embed/>
                  </p:oleObj>
                </mc:Choice>
                <mc:Fallback>
                  <p:oleObj name="Equation" r:id="rId25" imgW="152280" imgH="164880" progId="Equation.3">
                    <p:embed/>
                    <p:pic>
                      <p:nvPicPr>
                        <p:cNvPr id="0" name="Picture 2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22" y="2908"/>
                          <a:ext cx="195" cy="212"/>
                        </a:xfrm>
                        <a:prstGeom prst="rect">
                          <a:avLst/>
                        </a:prstGeom>
                        <a:noFill/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17961" dir="2700000" algn="ctr" rotWithShape="0">
                                  <a:srgbClr val="00000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03189" name="Object 15"/>
            <p:cNvGraphicFramePr>
              <a:graphicFrameLocks noChangeAspect="1"/>
            </p:cNvGraphicFramePr>
            <p:nvPr/>
          </p:nvGraphicFramePr>
          <p:xfrm>
            <a:off x="3814" y="3253"/>
            <a:ext cx="357" cy="29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03710" name="Equation" r:id="rId27" imgW="279360" imgH="228600" progId="Equation.3">
                    <p:embed/>
                  </p:oleObj>
                </mc:Choice>
                <mc:Fallback>
                  <p:oleObj name="Equation" r:id="rId27" imgW="279360" imgH="228600" progId="Equation.3">
                    <p:embed/>
                    <p:pic>
                      <p:nvPicPr>
                        <p:cNvPr id="0" name="Picture 2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14" y="3253"/>
                          <a:ext cx="357" cy="293"/>
                        </a:xfrm>
                        <a:prstGeom prst="rect">
                          <a:avLst/>
                        </a:prstGeom>
                        <a:noFill/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17961" dir="2700000" algn="ctr" rotWithShape="0">
                                  <a:srgbClr val="00000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903191" name="Text Box 23"/>
          <p:cNvSpPr txBox="1">
            <a:spLocks noChangeArrowheads="1"/>
          </p:cNvSpPr>
          <p:nvPr/>
        </p:nvSpPr>
        <p:spPr bwMode="auto">
          <a:xfrm>
            <a:off x="1838325" y="5848350"/>
            <a:ext cx="6934200" cy="3667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361950" indent="-361950"/>
            <a:r>
              <a:rPr lang="fr-FR" sz="1800"/>
              <a:t>Ventes journalières, voir le fichier Excel </a:t>
            </a:r>
            <a:r>
              <a:rPr lang="fr-FR" sz="1800" i="1"/>
              <a:t>Exemples_notes_chap2.XLS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7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8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9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0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2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3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4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5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6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7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8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9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0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2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3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4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5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6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7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8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9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0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2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3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4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5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6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7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8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9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0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2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3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4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5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6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7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8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9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0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2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3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4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5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6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7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8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9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0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2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3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4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5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6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7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8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9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70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7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72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73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74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75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76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77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78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79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80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8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82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3273</TotalTime>
  <Pages>120</Pages>
  <Words>3578</Words>
  <Application>Microsoft Macintosh PowerPoint</Application>
  <PresentationFormat>On-screen Show (4:3)</PresentationFormat>
  <Paragraphs>549</Paragraphs>
  <Slides>82</Slides>
  <Notes>14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82</vt:i4>
      </vt:variant>
    </vt:vector>
  </HeadingPairs>
  <TitlesOfParts>
    <vt:vector size="86" baseType="lpstr">
      <vt:lpstr>Equity</vt:lpstr>
      <vt:lpstr>Équation</vt:lpstr>
      <vt:lpstr>Equation</vt:lpstr>
      <vt:lpstr>Feuille de calcul</vt:lpstr>
      <vt:lpstr>Chapitre 2. Caractéristiques de tendance centrale et de dispersion</vt:lpstr>
      <vt:lpstr>Les mesures statistiques</vt:lpstr>
      <vt:lpstr>Définition des mesures descriptives</vt:lpstr>
      <vt:lpstr>Mesures descriptives: notation</vt:lpstr>
      <vt:lpstr>Les mesures de tendance centrale</vt:lpstr>
      <vt:lpstr>Calcul de la moyenne avec des données individuelles</vt:lpstr>
      <vt:lpstr>Exemple 1: calcul de la moyenne avec des données individuelles</vt:lpstr>
      <vt:lpstr>Calcul de la moyenne avec des données groupées</vt:lpstr>
      <vt:lpstr>Exemple 2: calcul de la moyenne avec des données groupées</vt:lpstr>
      <vt:lpstr>Exemple 3: calcul de la moyenne avec des données groupées</vt:lpstr>
      <vt:lpstr>Exemple 4: calcul de la moyenne avec des données groupées - Excel</vt:lpstr>
      <vt:lpstr>Exemple 5: calcul de la moyenne avec des valeurs groupées en classes</vt:lpstr>
      <vt:lpstr>Remarques sur la moyenne arithmétique</vt:lpstr>
      <vt:lpstr>La médiane</vt:lpstr>
      <vt:lpstr>Calcul de la médiane </vt:lpstr>
      <vt:lpstr>Exemple 6: calcul de la médiane  avec des valeurs individuelles</vt:lpstr>
      <vt:lpstr>Exemple 7: calcul de la médiane avec des valeurs groupées</vt:lpstr>
      <vt:lpstr>Exemple 8: calcul de la médiane avec des valeurs groupées</vt:lpstr>
      <vt:lpstr>Calcul de la médiane  avec des valeurs groupées en classes</vt:lpstr>
      <vt:lpstr>Exemple 9: calcul de la médiane  avec des valeurs groupées en classes</vt:lpstr>
      <vt:lpstr>Remarques sur la médiane</vt:lpstr>
      <vt:lpstr>Le mode</vt:lpstr>
      <vt:lpstr>Exemple 10: calcul du mode avec des valeurs individuelles</vt:lpstr>
      <vt:lpstr>Exemple 11: calcul du mode avec des valeurs groupées</vt:lpstr>
      <vt:lpstr>Calcul du mode avec des données groupées en classes</vt:lpstr>
      <vt:lpstr>Exemple 12: calcul du mode avec des données groupées en classes</vt:lpstr>
      <vt:lpstr>Remarques sur le mode</vt:lpstr>
      <vt:lpstr>Les mesures de dispersion</vt:lpstr>
      <vt:lpstr>L’étendue</vt:lpstr>
      <vt:lpstr>Exemple 13: calcul de l’étendue</vt:lpstr>
      <vt:lpstr>Remarques sur l’étendue</vt:lpstr>
      <vt:lpstr>La variance et l’écart-type</vt:lpstr>
      <vt:lpstr>Calcul de la variance et de l’écart-type avec des données individuelles</vt:lpstr>
      <vt:lpstr>Exemple 14: variance et écart-type avec des données individuelles</vt:lpstr>
      <vt:lpstr>Exemple 15: variance et écart-type avec des données individuelles</vt:lpstr>
      <vt:lpstr>Exemple 16: variance et écart-type  avec des données individuelles - Excel</vt:lpstr>
      <vt:lpstr>Exemple 17: variance et écart-type  avec la formule simplifiée - Excel</vt:lpstr>
      <vt:lpstr>Calcul de la variance et de l’écart-type avec des données groupées</vt:lpstr>
      <vt:lpstr>Exemple 18: variance et écart-type  avec des données groupées</vt:lpstr>
      <vt:lpstr>Exemple 19: variance et écart-type  avec des données groupées</vt:lpstr>
      <vt:lpstr>Calcul de la variance et de l’écart-type avec des données groupées en classes</vt:lpstr>
      <vt:lpstr>Exemple 20: variance et écart-type  avec des données groupées en classes</vt:lpstr>
      <vt:lpstr>Exemple 21: variance et écart-type  avec des données groupées en classes</vt:lpstr>
      <vt:lpstr>Remarques sur l’écart-type</vt:lpstr>
      <vt:lpstr>La règle de Tchebycheff</vt:lpstr>
      <vt:lpstr>Conséquences de la règle de Tchebycheff</vt:lpstr>
      <vt:lpstr>Exemple 22: calcul d’un proportion avec la règle de Tchebycheff </vt:lpstr>
      <vt:lpstr>Coefficient de variation</vt:lpstr>
      <vt:lpstr>Exemple 23: calcul  du coefficient de variation</vt:lpstr>
      <vt:lpstr>Les mesures de position</vt:lpstr>
      <vt:lpstr>Calcul des quantiles</vt:lpstr>
      <vt:lpstr>Interprétation des quantiles</vt:lpstr>
      <vt:lpstr>Méthode de calcul des quantiles</vt:lpstr>
      <vt:lpstr>Exemple 24: calcul du quartile  25% avec des données individuelles</vt:lpstr>
      <vt:lpstr>Exemple 25: calcul du quartile 50% avec des données individuelles</vt:lpstr>
      <vt:lpstr>Exemple 26: calcul du quartile 75% avec des données individuelles</vt:lpstr>
      <vt:lpstr>Calcul des quartiles avec Excel</vt:lpstr>
      <vt:lpstr>Exemple 27: calcul des quartiles avec des valeurs groupées</vt:lpstr>
      <vt:lpstr>Exemple 28: calcul des déciles avec des valeurs groupées</vt:lpstr>
      <vt:lpstr>Calcul des quantiles  avec des données groupées en classes</vt:lpstr>
      <vt:lpstr>Formule de calcul des quartiles avec des données groupées en classes</vt:lpstr>
      <vt:lpstr>Exemple 29: calcul du quartile 75% avec des données groupées en classes</vt:lpstr>
      <vt:lpstr>Exemple 29 (suite): interprétation</vt:lpstr>
      <vt:lpstr>Exemple 30: détermination des quartiles avec les fréquences cumulées</vt:lpstr>
      <vt:lpstr>Exemple 30 (suite): courbe des fréquences cumulées</vt:lpstr>
      <vt:lpstr>Exemple 31: calcul des déciles avec des données groupées en classes</vt:lpstr>
      <vt:lpstr>Exemple 31 (suite): interprétation</vt:lpstr>
      <vt:lpstr>Intervalle interquartile</vt:lpstr>
      <vt:lpstr>Identification des données aberrantes</vt:lpstr>
      <vt:lpstr>Diagramme en boîte (Box plot)</vt:lpstr>
      <vt:lpstr>Exemple 32: le diagramme en boîte</vt:lpstr>
      <vt:lpstr>Exemple 32 (suite): le diagramme en boîte</vt:lpstr>
      <vt:lpstr>Les mesures de forme</vt:lpstr>
      <vt:lpstr>Coefficient d'asymétrie</vt:lpstr>
      <vt:lpstr>Interprétation du coefficient d’asymétrie</vt:lpstr>
      <vt:lpstr>Forme de la distribution et le coefficient d’asymétrie</vt:lpstr>
      <vt:lpstr>Le coefficient d’aplatissement</vt:lpstr>
      <vt:lpstr>Interprétation du coefficient d’aplatissement</vt:lpstr>
      <vt:lpstr>Forme de la distribution et le coefficient d’aplatissement</vt:lpstr>
      <vt:lpstr>Mesures statistiques appropriées  selon les échelles de mesure </vt:lpstr>
      <vt:lpstr>Statistiques descriptives - Excel</vt:lpstr>
      <vt:lpstr>Statistiques descriptives  l’utilitaire d’analyse d’Excel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Chapitre 1</dc:title>
  <dc:subject>Statistique descriptive</dc:subject>
  <dc:creator>Carl Doyon et Jean Couillard</dc:creator>
  <cp:lastModifiedBy>Valerie Montambeault</cp:lastModifiedBy>
  <cp:revision>309</cp:revision>
  <cp:lastPrinted>1996-08-06T15:58:36Z</cp:lastPrinted>
  <dcterms:created xsi:type="dcterms:W3CDTF">1996-07-25T15:36:52Z</dcterms:created>
  <dcterms:modified xsi:type="dcterms:W3CDTF">2014-09-25T13:02:34Z</dcterms:modified>
</cp:coreProperties>
</file>