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5" r:id="rId3"/>
    <p:sldId id="260" r:id="rId4"/>
    <p:sldId id="261" r:id="rId5"/>
    <p:sldId id="262" r:id="rId6"/>
    <p:sldId id="263" r:id="rId7"/>
    <p:sldId id="268" r:id="rId8"/>
    <p:sldId id="269" r:id="rId9"/>
    <p:sldId id="270" r:id="rId10"/>
    <p:sldId id="264" r:id="rId11"/>
    <p:sldId id="272" r:id="rId12"/>
    <p:sldId id="273" r:id="rId13"/>
    <p:sldId id="267" r:id="rId14"/>
    <p:sldId id="275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65"/>
            <p14:sldId id="260"/>
            <p14:sldId id="261"/>
            <p14:sldId id="262"/>
            <p14:sldId id="263"/>
            <p14:sldId id="268"/>
            <p14:sldId id="269"/>
            <p14:sldId id="270"/>
            <p14:sldId id="264"/>
            <p14:sldId id="272"/>
            <p14:sldId id="273"/>
            <p14:sldId id="267"/>
            <p14:sldId id="275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15" autoAdjust="0"/>
    <p:restoredTop sz="65006" autoAdjust="0"/>
  </p:normalViewPr>
  <p:slideViewPr>
    <p:cSldViewPr>
      <p:cViewPr varScale="1">
        <p:scale>
          <a:sx n="41" d="100"/>
          <a:sy n="41" d="100"/>
        </p:scale>
        <p:origin x="53" y="3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9/19/2016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9/19/2016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13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La personnalité décrit une tendance</a:t>
            </a:r>
            <a:r>
              <a:rPr lang="fr-CA" baseline="0"/>
              <a:t> qu’a un individu à interragir avec son environnement (s’il était libre de le faire).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090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r-CA"/>
              <a:t>On peut donner l’impression d’être extraverti. 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 u="sng" baseline="0"/>
              <a:t>La tendance humaine n’est pas d’agir comme notre tendance naturelle, comme notre personnalité.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en-US" u="sng" baseline="0"/>
          </a:p>
          <a:p>
            <a:pPr marL="0" indent="0">
              <a:buFont typeface="Symbol" panose="05050102010706020507" pitchFamily="18" charset="2"/>
              <a:buNone/>
            </a:pPr>
            <a:endParaRPr lang="en-US" u="sng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4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u="none"/>
              <a:t>Les</a:t>
            </a:r>
            <a:r>
              <a:rPr lang="en-US" i="0" u="none" baseline="0"/>
              <a:t> emplois où ils faut de l’empathie requièrent des personnes aimables.</a:t>
            </a:r>
            <a:endParaRPr lang="en-US" i="0" u="none"/>
          </a:p>
          <a:p>
            <a:endParaRPr lang="en-US" i="1"/>
          </a:p>
          <a:p>
            <a:r>
              <a:rPr lang="en-US" i="1"/>
              <a:t>Implications pour la gestion ?</a:t>
            </a:r>
          </a:p>
          <a:p>
            <a:r>
              <a:rPr lang="en-US" i="0"/>
              <a:t>La</a:t>
            </a:r>
            <a:r>
              <a:rPr lang="en-US" i="0" baseline="0"/>
              <a:t> caractéristique la plus important pour la citoyenneté organisationnelle et la baisse des actes contreproductif est l’application. L’extraversion et l’amabilité aident à des postes particuliers.</a:t>
            </a:r>
            <a:endParaRPr lang="en-US" i="0"/>
          </a:p>
          <a:p>
            <a:endParaRPr lang="fr-CA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479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u="sng"/>
              <a:t>Lieu</a:t>
            </a:r>
            <a:r>
              <a:rPr lang="en-US" u="sng" baseline="0"/>
              <a:t> de contrôle interne</a:t>
            </a:r>
            <a:r>
              <a:rPr lang="en-US" u="none" baseline="0"/>
              <a:t>: ils </a:t>
            </a:r>
            <a:r>
              <a:rPr lang="en-US" baseline="0"/>
              <a:t>ont ce qu’il faut pour bien contrôler leur vie. </a:t>
            </a:r>
          </a:p>
          <a:p>
            <a:r>
              <a:rPr lang="en-US" u="sng" baseline="0"/>
              <a:t>Lieu de contrôle externe</a:t>
            </a:r>
            <a:r>
              <a:rPr lang="en-US" baseline="0"/>
              <a:t>: ils pensent qu’ils n’ont pas les moyens d’affecter ce qui va leur arriver dans leur vie. </a:t>
            </a:r>
            <a:r>
              <a:rPr lang="en-US" i="1" baseline="0"/>
              <a:t>Ces personnes sont plus sujettes au stress.</a:t>
            </a:r>
          </a:p>
          <a:p>
            <a:endParaRPr lang="en-US" i="1" baseline="0"/>
          </a:p>
          <a:p>
            <a:r>
              <a:rPr lang="en-US" i="0" u="sng" baseline="0"/>
              <a:t>Monitorage de soi</a:t>
            </a:r>
            <a:r>
              <a:rPr lang="en-US" i="0" baseline="0"/>
              <a:t>: Quelqu’un qui a un haut monitorage de soi veut que les autres voient qu’il est quelqu’un de bien.</a:t>
            </a:r>
            <a:endParaRPr lang="fr-CA" i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54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/>
              <a:t>Exemple de valeurs : Le succès professionnel, l’équilibre dans la vie (profession, famille, passe temps), 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732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Sociétés</a:t>
            </a:r>
            <a:r>
              <a:rPr lang="en-US" baseline="0"/>
              <a:t> ayant une distance hiérarchique haute a</a:t>
            </a:r>
            <a:r>
              <a:rPr lang="en-US"/>
              <a:t>cceptent</a:t>
            </a:r>
            <a:r>
              <a:rPr lang="en-US" baseline="0"/>
              <a:t> qu’ils ont moins de bonnes choses que les gens ayant plus de pouvoir.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Les sociétés où il y a une plus grande maîtrise de l’incertitude ne valorisent pas autant les règles et procédures que les sociétés où il ya une plus basse maîtrise de l’incertitude.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Canada, USA : On porte beaucoup plus d’importance à la réussite individuelle. Chine: Contraire, moins d’importe à l’individu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Orientatation plus féminine : pays scandinaves. (protection aux femmes enceintes par exemple)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Orientation à long terme : veut épargner pour le futur.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aseline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113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u="sng"/>
              <a:t>Intelligence</a:t>
            </a:r>
            <a:r>
              <a:rPr lang="en-US"/>
              <a:t> : L’habileté</a:t>
            </a:r>
            <a:r>
              <a:rPr lang="en-US" baseline="0"/>
              <a:t> qu’a un individu à manipuler des concepts abstraits, qu’ils soient numériques, verbaux ou physiques, pour résoudre des problèmes, souvent rapidement.</a:t>
            </a:r>
          </a:p>
          <a:p>
            <a:endParaRPr lang="en-US" baseline="0"/>
          </a:p>
          <a:p>
            <a:endParaRPr lang="en-US" baseline="0"/>
          </a:p>
          <a:p>
            <a:endParaRPr lang="en-US" baseline="0"/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7397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19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Différences individuelles et la diversité au 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Différences</a:t>
            </a:r>
            <a:r>
              <a:rPr lang="en-US" dirty="0"/>
              <a:t> </a:t>
            </a:r>
            <a:r>
              <a:rPr lang="en-US" dirty="0" err="1"/>
              <a:t>individuelles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Caractéristiques stables (ou relativement stables) d’un individu le distinguant d’autres individus.</a:t>
            </a:r>
          </a:p>
          <a:p>
            <a:r>
              <a:rPr lang="fr-CA" dirty="0"/>
              <a:t>Résultent du vécu d’une personne et de ses prédispositions génétiques.</a:t>
            </a:r>
          </a:p>
          <a:p>
            <a:r>
              <a:rPr lang="fr-CA" dirty="0"/>
              <a:t>Faciles à changer à l’âge adulte ? Pas du tout !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6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La personnalité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Ensemble de traits décrivant comment un individu à tendance à interagir avec son environnement. </a:t>
            </a:r>
          </a:p>
          <a:p>
            <a:pPr marL="0" indent="0">
              <a:buNone/>
            </a:pPr>
            <a:r>
              <a:rPr lang="fr-CA" sz="2800" i="1" dirty="0"/>
              <a:t>N.B. Meilleure définition que celle du livre</a:t>
            </a:r>
          </a:p>
          <a:p>
            <a:pPr marL="0" indent="0">
              <a:buNone/>
            </a:pPr>
            <a:endParaRPr lang="fr-CA" dirty="0"/>
          </a:p>
          <a:p>
            <a:r>
              <a:rPr lang="fr-CA" b="1" dirty="0">
                <a:solidFill>
                  <a:srgbClr val="008000"/>
                </a:solidFill>
              </a:rPr>
              <a:t>Complétez le questionnaire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06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Le modèle de la personnalité à cinq facteurs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/>
              <a:t>Extraversion </a:t>
            </a:r>
            <a:r>
              <a:rPr lang="fr-CA" i="1"/>
              <a:t>important d’avoir des relations humaines même avec des inconnus</a:t>
            </a:r>
            <a:endParaRPr lang="fr-CA" dirty="0"/>
          </a:p>
          <a:p>
            <a:r>
              <a:rPr lang="fr-CA"/>
              <a:t>Amabilité </a:t>
            </a:r>
            <a:r>
              <a:rPr lang="fr-CA" i="1"/>
              <a:t>important d’avoir des relations positives, d’être vu comme aimable</a:t>
            </a:r>
            <a:endParaRPr lang="fr-CA" dirty="0"/>
          </a:p>
          <a:p>
            <a:r>
              <a:rPr lang="fr-CA"/>
              <a:t>Application </a:t>
            </a:r>
            <a:endParaRPr lang="fr-CA" dirty="0"/>
          </a:p>
          <a:p>
            <a:r>
              <a:rPr lang="fr-CA" dirty="0"/>
              <a:t>Stabilité émotionnelle (inverse </a:t>
            </a:r>
            <a:r>
              <a:rPr lang="fr-CA"/>
              <a:t>des items)</a:t>
            </a:r>
            <a:endParaRPr lang="fr-CA" dirty="0"/>
          </a:p>
          <a:p>
            <a:r>
              <a:rPr lang="fr-CA" dirty="0"/>
              <a:t>Ouverture à l’expérience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5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Ces</a:t>
            </a:r>
            <a:r>
              <a:rPr lang="en-US" dirty="0"/>
              <a:t> traits, </a:t>
            </a:r>
            <a:r>
              <a:rPr lang="en-US" dirty="0" err="1"/>
              <a:t>sont-ils</a:t>
            </a:r>
            <a:r>
              <a:rPr lang="en-US" dirty="0"/>
              <a:t> </a:t>
            </a:r>
            <a:r>
              <a:rPr lang="en-US" dirty="0" err="1"/>
              <a:t>pertinents</a:t>
            </a:r>
            <a:r>
              <a:rPr lang="en-US" dirty="0"/>
              <a:t> 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Meilleure completion des tâches assignées</a:t>
            </a:r>
          </a:p>
          <a:p>
            <a:pPr lvl="1"/>
            <a:r>
              <a:rPr lang="en-US"/>
              <a:t>Application (pour tout emploi)</a:t>
            </a:r>
          </a:p>
          <a:p>
            <a:pPr lvl="1"/>
            <a:r>
              <a:rPr lang="en-US"/>
              <a:t>Extraversion (pour certains emplois)</a:t>
            </a:r>
          </a:p>
          <a:p>
            <a:pPr lvl="1"/>
            <a:r>
              <a:rPr lang="en-US"/>
              <a:t>Amabilité (pour certains emplois)</a:t>
            </a:r>
          </a:p>
          <a:p>
            <a:r>
              <a:rPr lang="en-US"/>
              <a:t>Plus de citoyenneté organisationnelle</a:t>
            </a:r>
          </a:p>
          <a:p>
            <a:pPr lvl="1"/>
            <a:r>
              <a:rPr lang="en-US"/>
              <a:t>Application</a:t>
            </a:r>
          </a:p>
          <a:p>
            <a:r>
              <a:rPr lang="en-US"/>
              <a:t>Moins d’actes contreproductifs</a:t>
            </a:r>
          </a:p>
          <a:p>
            <a:pPr lvl="1"/>
            <a:r>
              <a:rPr lang="en-US"/>
              <a:t>Application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836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Autres</a:t>
            </a:r>
            <a:r>
              <a:rPr lang="en-US" dirty="0"/>
              <a:t> traits de la </a:t>
            </a:r>
            <a:r>
              <a:rPr lang="en-US" dirty="0" err="1"/>
              <a:t>personnalité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Le lieu de contrôle</a:t>
            </a:r>
          </a:p>
          <a:p>
            <a:pPr lvl="1"/>
            <a:r>
              <a:rPr lang="en-US"/>
              <a:t>Interne versus externe</a:t>
            </a:r>
          </a:p>
          <a:p>
            <a:pPr lvl="1"/>
            <a:r>
              <a:rPr lang="en-US"/>
              <a:t>Implications pour les reactions au stress</a:t>
            </a:r>
          </a:p>
          <a:p>
            <a:r>
              <a:rPr lang="en-US"/>
              <a:t>Monitorage de soi</a:t>
            </a:r>
          </a:p>
          <a:p>
            <a:pPr lvl="1"/>
            <a:r>
              <a:rPr lang="en-US"/>
              <a:t>Important pour les postes où l’impression faite sur autrui est primordial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4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 </a:t>
            </a:r>
            <a:r>
              <a:rPr lang="en-US" dirty="0" err="1"/>
              <a:t>valeurs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fr-CA" dirty="0"/>
              <a:t>Principes fondamentaux servant à orienter les actions et les jugements d’une personne</a:t>
            </a:r>
            <a:r>
              <a:rPr lang="fr-CA"/>
              <a:t>. </a:t>
            </a:r>
          </a:p>
          <a:p>
            <a:pPr lvl="1"/>
            <a:r>
              <a:rPr lang="en-US"/>
              <a:t>Permettent aux gens de choisir ce qu’ils veulent réaliser comme objectifs dans la vie et comment ils vont les réaliser.</a:t>
            </a:r>
          </a:p>
          <a:p>
            <a:r>
              <a:rPr lang="en-US"/>
              <a:t>Congruence des valeurs (entre co-équipiers, entre gestionnaire et employé)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0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 cultures (</a:t>
            </a:r>
            <a:r>
              <a:rPr lang="en-US" dirty="0" err="1"/>
              <a:t>valeurs</a:t>
            </a:r>
            <a:r>
              <a:rPr lang="en-US" dirty="0"/>
              <a:t>) </a:t>
            </a:r>
            <a:r>
              <a:rPr lang="en-US" dirty="0" err="1"/>
              <a:t>nationales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Distance hiérarchique</a:t>
            </a:r>
          </a:p>
          <a:p>
            <a:r>
              <a:rPr lang="fr-CA" dirty="0"/>
              <a:t>Maîtrise de l’incertitude</a:t>
            </a:r>
          </a:p>
          <a:p>
            <a:r>
              <a:rPr lang="fr-CA" dirty="0"/>
              <a:t>Individualisme (versus collectivisme)</a:t>
            </a:r>
          </a:p>
          <a:p>
            <a:r>
              <a:rPr lang="fr-CA" dirty="0"/>
              <a:t>Orientation masculine (versus féminine)</a:t>
            </a:r>
          </a:p>
          <a:p>
            <a:r>
              <a:rPr lang="fr-CA" dirty="0"/>
              <a:t>Orientation à long terme (versus court terme)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142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527"/>
            <a:ext cx="8229600" cy="742074"/>
          </a:xfrm>
        </p:spPr>
        <p:txBody>
          <a:bodyPr>
            <a:normAutofit fontScale="90000"/>
          </a:bodyPr>
          <a:lstStyle/>
          <a:p>
            <a:r>
              <a:rPr lang="fr-CA" dirty="0"/>
              <a:t>Quelques comparaisons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8F289-FB2E-E649-A334-BB6C5312581F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2859468"/>
              </p:ext>
            </p:extLst>
          </p:nvPr>
        </p:nvGraphicFramePr>
        <p:xfrm>
          <a:off x="313768" y="1238345"/>
          <a:ext cx="8531406" cy="4618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2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1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1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2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19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219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60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Canada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É.U.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France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Chine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ÉCART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402">
                <a:tc>
                  <a:txBody>
                    <a:bodyPr/>
                    <a:lstStyle/>
                    <a:p>
                      <a:r>
                        <a:rPr lang="fr-CA" noProof="0" dirty="0"/>
                        <a:t>Distance de pouvoir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39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80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11-104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7402">
                <a:tc>
                  <a:txBody>
                    <a:bodyPr/>
                    <a:lstStyle/>
                    <a:p>
                      <a:r>
                        <a:rPr lang="fr-CA" b="0" dirty="0"/>
                        <a:t>Intolérance à l’incertitude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46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86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30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8-112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0146">
                <a:tc>
                  <a:txBody>
                    <a:bodyPr/>
                    <a:lstStyle/>
                    <a:p>
                      <a:r>
                        <a:rPr lang="fr-CA" noProof="0" dirty="0"/>
                        <a:t>Masculinité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52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62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43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66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5-110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0146">
                <a:tc>
                  <a:txBody>
                    <a:bodyPr/>
                    <a:lstStyle/>
                    <a:p>
                      <a:r>
                        <a:rPr lang="fr-CA" noProof="0" dirty="0"/>
                        <a:t>Individualisme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80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91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71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6-91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7402">
                <a:tc>
                  <a:txBody>
                    <a:bodyPr/>
                    <a:lstStyle/>
                    <a:p>
                      <a:r>
                        <a:rPr lang="fr-CA" noProof="0" dirty="0"/>
                        <a:t>Orientation long-terme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23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29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39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0-118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457200" y="6006352"/>
            <a:ext cx="8229600" cy="4259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Source : http://www.geert-hofstede.com/ </a:t>
            </a:r>
          </a:p>
        </p:txBody>
      </p:sp>
    </p:spTree>
    <p:extLst>
      <p:ext uri="{BB962C8B-B14F-4D97-AF65-F5344CB8AC3E}">
        <p14:creationId xmlns:p14="http://schemas.microsoft.com/office/powerpoint/2010/main" val="966144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Aptitude (intelligence)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L’intelligence, c’est quoi ?</a:t>
            </a:r>
          </a:p>
          <a:p>
            <a:r>
              <a:rPr lang="fr-CA" dirty="0"/>
              <a:t>L’intelligence est-elle toujours liée à la performance au </a:t>
            </a:r>
            <a:r>
              <a:rPr lang="fr-CA"/>
              <a:t>travail ?</a:t>
            </a:r>
          </a:p>
          <a:p>
            <a:pPr lvl="1"/>
            <a:r>
              <a:rPr lang="en-US"/>
              <a:t>Oui.</a:t>
            </a:r>
            <a:endParaRPr lang="fr-CA" dirty="0"/>
          </a:p>
          <a:p>
            <a:r>
              <a:rPr lang="fr-CA" dirty="0"/>
              <a:t>L’intelligence est-elle liée à la personnalité ?</a:t>
            </a:r>
          </a:p>
          <a:p>
            <a:r>
              <a:rPr lang="fr-CA" b="1" i="1" dirty="0">
                <a:solidFill>
                  <a:srgbClr val="008000"/>
                </a:solidFill>
              </a:rPr>
              <a:t>Implications pour la gestion 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56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3B3B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Différences sociodémographiques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Exemples : race / culture d’origine, sexe, âge, état physique et mental, </a:t>
            </a:r>
            <a:r>
              <a:rPr lang="fr-CA"/>
              <a:t>orientation sexuelle</a:t>
            </a:r>
          </a:p>
          <a:p>
            <a:r>
              <a:rPr lang="en-US"/>
              <a:t>Peuvent être sources de conflits et d’injustices, lesquels peuvent nuire à la performance des individus, du groupe et de l’organization.</a:t>
            </a:r>
            <a:endParaRPr lang="fr-CA" dirty="0"/>
          </a:p>
          <a:p>
            <a:endParaRPr lang="fr-CA" dirty="0"/>
          </a:p>
          <a:p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005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valorisation de la diversité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Pour être aussi rentables que possible, les organisations doivent valoriser et soutenir la diversité au sein de la main d’oeuvre.</a:t>
            </a:r>
          </a:p>
          <a:p>
            <a:r>
              <a:rPr lang="en-US"/>
              <a:t>Diversité en terme de differences sociodémographiques ou de personnalité, de valeurs, de croyances qui ne nuisent pas nécessairement à l’organization</a:t>
            </a:r>
          </a:p>
          <a:p>
            <a:pPr lvl="1"/>
            <a:r>
              <a:rPr lang="en-US"/>
              <a:t>Différences </a:t>
            </a:r>
            <a:r>
              <a:rPr lang="en-US" i="1"/>
              <a:t>superficielles </a:t>
            </a:r>
            <a:r>
              <a:rPr lang="en-US"/>
              <a:t>versus differences </a:t>
            </a:r>
            <a:r>
              <a:rPr lang="en-US" i="1"/>
              <a:t>profondes (valeurs, personnalité)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693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Pratique d’analyse de cas sur BBL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Cas : « Les enfants terribles » </a:t>
            </a:r>
          </a:p>
          <a:p>
            <a:r>
              <a:rPr lang="fr-CA" dirty="0"/>
              <a:t>Trois questions de pratique concernant la </a:t>
            </a:r>
            <a:r>
              <a:rPr lang="fr-CA" b="1" dirty="0"/>
              <a:t>valorisation de la diversité au travail</a:t>
            </a:r>
            <a:r>
              <a:rPr lang="fr-CA" dirty="0"/>
              <a:t>.</a:t>
            </a:r>
          </a:p>
          <a:p>
            <a:r>
              <a:rPr lang="fr-CA" dirty="0"/>
              <a:t>Profitez de l’opportunité de pratiquer </a:t>
            </a:r>
            <a:r>
              <a:rPr lang="fr-CA" b="1" dirty="0"/>
              <a:t>en équipe</a:t>
            </a:r>
            <a:r>
              <a:rPr lang="fr-CA" dirty="0"/>
              <a:t> l’analyse d’un cas. </a:t>
            </a:r>
          </a:p>
          <a:p>
            <a:r>
              <a:rPr lang="fr-CA" dirty="0"/>
              <a:t>Le système vous donnera un </a:t>
            </a:r>
            <a:r>
              <a:rPr lang="fr-CA" b="1" dirty="0"/>
              <a:t>exemple</a:t>
            </a:r>
            <a:r>
              <a:rPr lang="fr-CA" dirty="0"/>
              <a:t> </a:t>
            </a:r>
            <a:r>
              <a:rPr lang="fr-CA" b="1" dirty="0"/>
              <a:t>de bonne réponse</a:t>
            </a:r>
            <a:r>
              <a:rPr lang="fr-CA" dirty="0"/>
              <a:t> à chacune des questions une fois vos réponses soumises.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80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A" dirty="0"/>
              <a:t>Choisissez l’option VRAIE.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L’intelligence est plus importante pour certains postes que pour d’autres.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Les gens qui tendent plus à s’appliquer tendent aussi à être plus intelligents.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Il y a moins de bureaucratie dans les sociétés tolérant plus l’incertitude.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Les gens ayant un lieu de contrôle plus externe tendent à vivre moins de stress au travail.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752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Pour assurer la meilleur relation entre employés et patrons, le plus important c’est qu’il y ait une bonne congruence en termes de leurs…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Valeurs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Âge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Sexe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Les énoncés a) et b) sont vrais.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71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995</Words>
  <Application>Microsoft Office PowerPoint</Application>
  <PresentationFormat>On-screen Show (4:3)</PresentationFormat>
  <Paragraphs>183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Symbol</vt:lpstr>
      <vt:lpstr>Office Theme</vt:lpstr>
      <vt:lpstr>ADM2736A Comportement organisationnel</vt:lpstr>
      <vt:lpstr>Différences individuelles</vt:lpstr>
      <vt:lpstr>La personnalité</vt:lpstr>
      <vt:lpstr>Le modèle de la personnalité à cinq facteurs</vt:lpstr>
      <vt:lpstr>Ces traits, sont-ils pertinents ?</vt:lpstr>
      <vt:lpstr>Autres traits de la personnalité</vt:lpstr>
      <vt:lpstr>Les valeurs</vt:lpstr>
      <vt:lpstr>Les cultures (valeurs) nationales</vt:lpstr>
      <vt:lpstr>Quelques comparaisons</vt:lpstr>
      <vt:lpstr>Aptitude (intelligence)</vt:lpstr>
      <vt:lpstr>Différences sociodémographiques</vt:lpstr>
      <vt:lpstr>La valorisation de la diversité</vt:lpstr>
      <vt:lpstr>Pratique d’analyse de cas sur BBL</vt:lpstr>
      <vt:lpstr>Question de pratique</vt:lpstr>
      <vt:lpstr>Question de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126</cp:revision>
  <dcterms:created xsi:type="dcterms:W3CDTF">2013-03-05T14:47:52Z</dcterms:created>
  <dcterms:modified xsi:type="dcterms:W3CDTF">2016-09-19T14:27:49Z</dcterms:modified>
</cp:coreProperties>
</file>