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6" r:id="rId20"/>
    <p:sldId id="277" r:id="rId21"/>
    <p:sldId id="275"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2028" autoAdjust="0"/>
  </p:normalViewPr>
  <p:slideViewPr>
    <p:cSldViewPr snapToGrid="0" snapToObjects="1">
      <p:cViewPr varScale="1">
        <p:scale>
          <a:sx n="60" d="100"/>
          <a:sy n="60" d="100"/>
        </p:scale>
        <p:origin x="-164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0.png"/></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png"/><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image" Target="../media/image32.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D9A2F1-6540-E248-894B-3B0A25E3BFC9}" type="datetimeFigureOut">
              <a:rPr lang="en-US" smtClean="0"/>
              <a:pPr/>
              <a:t>9/17/2015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A648E23-5F75-8B45-A4E1-7835B00CA81A}" type="slidenum">
              <a:rPr lang="en-US" smtClean="0"/>
              <a:pPr/>
              <a:t>‹#›</a:t>
            </a:fld>
            <a:endParaRPr lang="en-US"/>
          </a:p>
        </p:txBody>
      </p:sp>
    </p:spTree>
    <p:extLst>
      <p:ext uri="{BB962C8B-B14F-4D97-AF65-F5344CB8AC3E}">
        <p14:creationId xmlns:p14="http://schemas.microsoft.com/office/powerpoint/2010/main" val="186813094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318000" cy="3238500"/>
          </a:xfrm>
        </p:spPr>
      </p:sp>
      <p:sp>
        <p:nvSpPr>
          <p:cNvPr id="3" name="Notes Placeholder 2"/>
          <p:cNvSpPr>
            <a:spLocks noGrp="1"/>
          </p:cNvSpPr>
          <p:nvPr>
            <p:ph type="body" idx="1"/>
          </p:nvPr>
        </p:nvSpPr>
        <p:spPr>
          <a:xfrm>
            <a:off x="685800" y="4165599"/>
            <a:ext cx="5486400" cy="4519613"/>
          </a:xfrm>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F87A6A32-E6F4-C44B-A5CB-D8F50CFB8D93}" type="slidenum">
              <a:rPr lang="en-US" smtClean="0"/>
              <a:pPr/>
              <a:t>1</a:t>
            </a:fld>
            <a:endParaRPr lang="en-US"/>
          </a:p>
        </p:txBody>
      </p:sp>
    </p:spTree>
    <p:extLst>
      <p:ext uri="{BB962C8B-B14F-4D97-AF65-F5344CB8AC3E}">
        <p14:creationId xmlns:p14="http://schemas.microsoft.com/office/powerpoint/2010/main" val="1465923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Misfolding</a:t>
            </a:r>
            <a:r>
              <a:rPr lang="en-US" baseline="0" dirty="0" smtClean="0"/>
              <a:t> can cause aggregation, denaturation or </a:t>
            </a:r>
            <a:r>
              <a:rPr lang="en-US" baseline="0" dirty="0" err="1" smtClean="0"/>
              <a:t>fibres</a:t>
            </a:r>
            <a:r>
              <a:rPr lang="en-US" baseline="0" dirty="0" smtClean="0"/>
              <a:t> (AD)</a:t>
            </a:r>
          </a:p>
          <a:p>
            <a:endParaRPr lang="en-US" dirty="0"/>
          </a:p>
        </p:txBody>
      </p:sp>
      <p:sp>
        <p:nvSpPr>
          <p:cNvPr id="4" name="Slide Number Placeholder 3"/>
          <p:cNvSpPr>
            <a:spLocks noGrp="1"/>
          </p:cNvSpPr>
          <p:nvPr>
            <p:ph type="sldNum" sz="quarter" idx="10"/>
          </p:nvPr>
        </p:nvSpPr>
        <p:spPr/>
        <p:txBody>
          <a:bodyPr/>
          <a:lstStyle/>
          <a:p>
            <a:fld id="{1A648E23-5F75-8B45-A4E1-7835B00CA81A}" type="slidenum">
              <a:rPr lang="en-US" smtClean="0"/>
              <a:pPr/>
              <a:t>2</a:t>
            </a:fld>
            <a:endParaRPr lang="en-US"/>
          </a:p>
        </p:txBody>
      </p:sp>
    </p:spTree>
    <p:extLst>
      <p:ext uri="{BB962C8B-B14F-4D97-AF65-F5344CB8AC3E}">
        <p14:creationId xmlns:p14="http://schemas.microsoft.com/office/powerpoint/2010/main" val="1317192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FA526C-2817-9A4A-808C-6F5B79EB3523}" type="slidenum">
              <a:rPr lang="en-US"/>
              <a:pPr/>
              <a:t>3</a:t>
            </a:fld>
            <a:endParaRPr lang="en-US"/>
          </a:p>
        </p:txBody>
      </p:sp>
      <p:sp>
        <p:nvSpPr>
          <p:cNvPr id="250882" name="Rectangle 2"/>
          <p:cNvSpPr>
            <a:spLocks noGrp="1" noRot="1" noChangeAspect="1" noChangeArrowheads="1" noTextEdit="1"/>
          </p:cNvSpPr>
          <p:nvPr>
            <p:ph type="sldImg"/>
          </p:nvPr>
        </p:nvSpPr>
        <p:spPr>
          <a:ln/>
        </p:spPr>
      </p:sp>
      <p:sp>
        <p:nvSpPr>
          <p:cNvPr id="250883" name="Rectangle 3"/>
          <p:cNvSpPr>
            <a:spLocks noGrp="1" noChangeArrowheads="1"/>
          </p:cNvSpPr>
          <p:nvPr>
            <p:ph type="body" idx="1"/>
          </p:nvPr>
        </p:nvSpPr>
        <p:spPr/>
        <p:txBody>
          <a:bodyPr/>
          <a:lstStyle/>
          <a:p>
            <a:r>
              <a:rPr lang="en-US" dirty="0" smtClean="0"/>
              <a:t>Intrinsically</a:t>
            </a:r>
            <a:r>
              <a:rPr lang="en-US" baseline="0" dirty="0" smtClean="0"/>
              <a:t> disordered proteins have no established structure but still have function</a:t>
            </a:r>
          </a:p>
          <a:p>
            <a:r>
              <a:rPr lang="en-US" baseline="0" dirty="0" smtClean="0"/>
              <a:t>One hydrogen bonds can be 1-2 kcal, so 5.7is not a lot</a:t>
            </a:r>
          </a:p>
          <a:p>
            <a:r>
              <a:rPr lang="en-US" baseline="0" dirty="0" smtClean="0"/>
              <a:t>Lots of proteins in our cells have lower delta G</a:t>
            </a:r>
          </a:p>
          <a:p>
            <a:r>
              <a:rPr lang="en-US" baseline="0" dirty="0" smtClean="0"/>
              <a:t>Drop to 98% from losing one or two hydrogen bonds, that 2% can show their hydrophobic portions and aggregate, which can push more protein towards unfolded state</a:t>
            </a:r>
            <a:endParaRPr lang="en-US" dirty="0"/>
          </a:p>
        </p:txBody>
      </p:sp>
    </p:spTree>
    <p:extLst>
      <p:ext uri="{BB962C8B-B14F-4D97-AF65-F5344CB8AC3E}">
        <p14:creationId xmlns:p14="http://schemas.microsoft.com/office/powerpoint/2010/main" val="1850521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Only focus</a:t>
            </a:r>
            <a:r>
              <a:rPr lang="en-US" baseline="0" dirty="0" smtClean="0"/>
              <a:t> on enthalpy and entropy</a:t>
            </a:r>
          </a:p>
          <a:p>
            <a:r>
              <a:rPr lang="en-US" baseline="0" dirty="0" err="1" smtClean="0"/>
              <a:t>DeltaH</a:t>
            </a:r>
            <a:r>
              <a:rPr lang="en-US" baseline="0" dirty="0" smtClean="0"/>
              <a:t> is change in bonding of unfolded and folded states, more interactions has lower enthalpy (lower is more)</a:t>
            </a:r>
          </a:p>
          <a:p>
            <a:r>
              <a:rPr lang="en-US" baseline="0" dirty="0" smtClean="0"/>
              <a:t>Low entropy in folded state, rigid structure</a:t>
            </a:r>
          </a:p>
        </p:txBody>
      </p:sp>
      <p:sp>
        <p:nvSpPr>
          <p:cNvPr id="4" name="Slide Number Placeholder 3"/>
          <p:cNvSpPr>
            <a:spLocks noGrp="1"/>
          </p:cNvSpPr>
          <p:nvPr>
            <p:ph type="sldNum" sz="quarter" idx="10"/>
          </p:nvPr>
        </p:nvSpPr>
        <p:spPr/>
        <p:txBody>
          <a:bodyPr/>
          <a:lstStyle/>
          <a:p>
            <a:fld id="{F87A6A32-E6F4-C44B-A5CB-D8F50CFB8D93}" type="slidenum">
              <a:rPr lang="en-US" smtClean="0"/>
              <a:pPr/>
              <a:t>4</a:t>
            </a:fld>
            <a:endParaRPr lang="en-US"/>
          </a:p>
        </p:txBody>
      </p:sp>
    </p:spTree>
    <p:extLst>
      <p:ext uri="{BB962C8B-B14F-4D97-AF65-F5344CB8AC3E}">
        <p14:creationId xmlns:p14="http://schemas.microsoft.com/office/powerpoint/2010/main" val="18598343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AE33AC8B-5267-CC4E-A552-5A23ECAB51CF}" type="slidenum">
              <a:rPr lang="en-US" smtClean="0"/>
              <a:pPr/>
              <a:t>5</a:t>
            </a:fld>
            <a:endParaRPr lang="en-US"/>
          </a:p>
        </p:txBody>
      </p:sp>
    </p:spTree>
    <p:extLst>
      <p:ext uri="{BB962C8B-B14F-4D97-AF65-F5344CB8AC3E}">
        <p14:creationId xmlns:p14="http://schemas.microsoft.com/office/powerpoint/2010/main" val="16116400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87A6A32-E6F4-C44B-A5CB-D8F50CFB8D93}" type="slidenum">
              <a:rPr lang="en-US" smtClean="0"/>
              <a:pPr/>
              <a:t>6</a:t>
            </a:fld>
            <a:endParaRPr lang="en-US"/>
          </a:p>
        </p:txBody>
      </p:sp>
    </p:spTree>
    <p:extLst>
      <p:ext uri="{BB962C8B-B14F-4D97-AF65-F5344CB8AC3E}">
        <p14:creationId xmlns:p14="http://schemas.microsoft.com/office/powerpoint/2010/main" val="6230639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Increase in D</a:t>
            </a:r>
            <a:r>
              <a:rPr lang="en-US" baseline="0" dirty="0" smtClean="0"/>
              <a:t> due to polar or charged media is because of interference </a:t>
            </a:r>
            <a:endParaRPr lang="en-US" dirty="0"/>
          </a:p>
        </p:txBody>
      </p:sp>
      <p:sp>
        <p:nvSpPr>
          <p:cNvPr id="4" name="Slide Number Placeholder 3"/>
          <p:cNvSpPr>
            <a:spLocks noGrp="1"/>
          </p:cNvSpPr>
          <p:nvPr>
            <p:ph type="sldNum" sz="quarter" idx="10"/>
          </p:nvPr>
        </p:nvSpPr>
        <p:spPr/>
        <p:txBody>
          <a:bodyPr/>
          <a:lstStyle/>
          <a:p>
            <a:fld id="{AE33AC8B-5267-CC4E-A552-5A23ECAB51CF}" type="slidenum">
              <a:rPr lang="en-US" smtClean="0"/>
              <a:pPr/>
              <a:t>7</a:t>
            </a:fld>
            <a:endParaRPr lang="en-US"/>
          </a:p>
        </p:txBody>
      </p:sp>
    </p:spTree>
    <p:extLst>
      <p:ext uri="{BB962C8B-B14F-4D97-AF65-F5344CB8AC3E}">
        <p14:creationId xmlns:p14="http://schemas.microsoft.com/office/powerpoint/2010/main" val="705242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E33AC8B-5267-CC4E-A552-5A23ECAB51CF}" type="slidenum">
              <a:rPr lang="en-US" smtClean="0"/>
              <a:pPr/>
              <a:t>8</a:t>
            </a:fld>
            <a:endParaRPr lang="en-US"/>
          </a:p>
        </p:txBody>
      </p:sp>
    </p:spTree>
    <p:extLst>
      <p:ext uri="{BB962C8B-B14F-4D97-AF65-F5344CB8AC3E}">
        <p14:creationId xmlns:p14="http://schemas.microsoft.com/office/powerpoint/2010/main" val="10459622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Hydrogen bonding can induce dipole so can be considered</a:t>
            </a:r>
            <a:r>
              <a:rPr lang="en-US" baseline="0" dirty="0" smtClean="0"/>
              <a:t> Van der Waals </a:t>
            </a:r>
            <a:r>
              <a:rPr lang="en-US" baseline="0" dirty="0" err="1" smtClean="0"/>
              <a:t>interactionds</a:t>
            </a:r>
            <a:endParaRPr lang="en-US" dirty="0" smtClean="0"/>
          </a:p>
        </p:txBody>
      </p:sp>
      <p:sp>
        <p:nvSpPr>
          <p:cNvPr id="4" name="Slide Number Placeholder 3"/>
          <p:cNvSpPr>
            <a:spLocks noGrp="1"/>
          </p:cNvSpPr>
          <p:nvPr>
            <p:ph type="sldNum" sz="quarter" idx="10"/>
          </p:nvPr>
        </p:nvSpPr>
        <p:spPr/>
        <p:txBody>
          <a:bodyPr/>
          <a:lstStyle/>
          <a:p>
            <a:fld id="{F87A6A32-E6F4-C44B-A5CB-D8F50CFB8D93}" type="slidenum">
              <a:rPr lang="en-US" smtClean="0"/>
              <a:pPr/>
              <a:t>9</a:t>
            </a:fld>
            <a:endParaRPr lang="en-US"/>
          </a:p>
        </p:txBody>
      </p:sp>
    </p:spTree>
    <p:extLst>
      <p:ext uri="{BB962C8B-B14F-4D97-AF65-F5344CB8AC3E}">
        <p14:creationId xmlns:p14="http://schemas.microsoft.com/office/powerpoint/2010/main" val="186754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DAB1EA-615B-4847-9BBA-1DD6EC5BC5E2}" type="slidenum">
              <a:rPr lang="en-US"/>
              <a:pPr/>
              <a:t>10</a:t>
            </a:fld>
            <a:endParaRPr lang="en-US"/>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3068362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FD3D45-8028-1E4F-98D9-E7EF5A09FF64}" type="slidenum">
              <a:rPr lang="en-US"/>
              <a:pPr/>
              <a:t>11</a:t>
            </a:fld>
            <a:endParaRPr lang="en-US"/>
          </a:p>
        </p:txBody>
      </p:sp>
      <p:sp>
        <p:nvSpPr>
          <p:cNvPr id="252930" name="Rectangle 2"/>
          <p:cNvSpPr>
            <a:spLocks noGrp="1" noRot="1" noChangeAspect="1" noChangeArrowheads="1" noTextEdit="1"/>
          </p:cNvSpPr>
          <p:nvPr>
            <p:ph type="sldImg"/>
          </p:nvPr>
        </p:nvSpPr>
        <p:spPr>
          <a:ln/>
        </p:spPr>
      </p:sp>
      <p:sp>
        <p:nvSpPr>
          <p:cNvPr id="25293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681058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1F8ECA-8ECE-EE44-85E4-977CD8BC3C7E}" type="slidenum">
              <a:rPr lang="en-US"/>
              <a:pPr/>
              <a:t>12</a:t>
            </a:fld>
            <a:endParaRPr lang="en-US"/>
          </a:p>
        </p:txBody>
      </p:sp>
      <p:sp>
        <p:nvSpPr>
          <p:cNvPr id="254978" name="Rectangle 2"/>
          <p:cNvSpPr>
            <a:spLocks noGrp="1" noRot="1" noChangeAspect="1" noChangeArrowheads="1" noTextEdit="1"/>
          </p:cNvSpPr>
          <p:nvPr>
            <p:ph type="sldImg"/>
          </p:nvPr>
        </p:nvSpPr>
        <p:spPr>
          <a:ln/>
        </p:spPr>
      </p:sp>
      <p:sp>
        <p:nvSpPr>
          <p:cNvPr id="254979" name="Rectangle 3"/>
          <p:cNvSpPr>
            <a:spLocks noGrp="1" noChangeArrowheads="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Lose </a:t>
            </a:r>
            <a:r>
              <a:rPr lang="en-US" dirty="0" err="1" smtClean="0"/>
              <a:t>DeltaS</a:t>
            </a:r>
            <a:r>
              <a:rPr lang="en-US" dirty="0" smtClean="0"/>
              <a:t> and don’t gain much from </a:t>
            </a:r>
            <a:r>
              <a:rPr lang="en-US" dirty="0" err="1" smtClean="0"/>
              <a:t>DeltaH</a:t>
            </a:r>
            <a:r>
              <a:rPr lang="en-US" baseline="0" dirty="0" smtClean="0"/>
              <a:t> in water</a:t>
            </a:r>
          </a:p>
          <a:p>
            <a:endParaRPr lang="en-US" dirty="0"/>
          </a:p>
        </p:txBody>
      </p:sp>
    </p:spTree>
    <p:extLst>
      <p:ext uri="{BB962C8B-B14F-4D97-AF65-F5344CB8AC3E}">
        <p14:creationId xmlns:p14="http://schemas.microsoft.com/office/powerpoint/2010/main" val="4349615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C13489-A689-584C-9346-9797272CF5AB}" type="slidenum">
              <a:rPr lang="en-US"/>
              <a:pPr/>
              <a:t>13</a:t>
            </a:fld>
            <a:endParaRPr lang="en-US"/>
          </a:p>
        </p:txBody>
      </p:sp>
      <p:sp>
        <p:nvSpPr>
          <p:cNvPr id="259074" name="Rectangle 2"/>
          <p:cNvSpPr>
            <a:spLocks noGrp="1" noRot="1" noChangeAspect="1" noChangeArrowheads="1" noTextEdit="1"/>
          </p:cNvSpPr>
          <p:nvPr>
            <p:ph type="sldImg"/>
          </p:nvPr>
        </p:nvSpPr>
        <p:spPr>
          <a:ln/>
        </p:spPr>
      </p:sp>
      <p:sp>
        <p:nvSpPr>
          <p:cNvPr id="259075" name="Rectangle 3"/>
          <p:cNvSpPr>
            <a:spLocks noGrp="1" noChangeArrowheads="1"/>
          </p:cNvSpPr>
          <p:nvPr>
            <p:ph type="body" idx="1"/>
          </p:nvPr>
        </p:nvSpPr>
        <p:spPr/>
        <p:txBody>
          <a:bodyPr/>
          <a:lstStyle/>
          <a:p>
            <a:endParaRPr lang="en-US" dirty="0" smtClean="0"/>
          </a:p>
        </p:txBody>
      </p:sp>
    </p:spTree>
    <p:extLst>
      <p:ext uri="{BB962C8B-B14F-4D97-AF65-F5344CB8AC3E}">
        <p14:creationId xmlns:p14="http://schemas.microsoft.com/office/powerpoint/2010/main" val="3650415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FB972F-865A-DE4E-816C-A022390ED25F}" type="slidenum">
              <a:rPr lang="en-US"/>
              <a:pPr/>
              <a:t>14</a:t>
            </a:fld>
            <a:endParaRPr lang="en-US"/>
          </a:p>
        </p:txBody>
      </p:sp>
      <p:sp>
        <p:nvSpPr>
          <p:cNvPr id="262146" name="Rectangle 2"/>
          <p:cNvSpPr>
            <a:spLocks noGrp="1" noRot="1" noChangeAspect="1" noChangeArrowheads="1" noTextEdit="1"/>
          </p:cNvSpPr>
          <p:nvPr>
            <p:ph type="sldImg"/>
          </p:nvPr>
        </p:nvSpPr>
        <p:spPr>
          <a:ln/>
        </p:spPr>
      </p:sp>
      <p:sp>
        <p:nvSpPr>
          <p:cNvPr id="262147" name="Rectangle 3"/>
          <p:cNvSpPr>
            <a:spLocks noGrp="1" noChangeArrowheads="1"/>
          </p:cNvSpPr>
          <p:nvPr>
            <p:ph type="body" idx="1"/>
          </p:nvPr>
        </p:nvSpPr>
        <p:spPr/>
        <p:txBody>
          <a:bodyPr/>
          <a:lstStyle/>
          <a:p>
            <a:r>
              <a:rPr lang="en-US" dirty="0" smtClean="0"/>
              <a:t>Protein in water reduces entropy of the system,</a:t>
            </a:r>
            <a:r>
              <a:rPr lang="en-US" baseline="0" dirty="0" smtClean="0"/>
              <a:t> less freedom of water molecules</a:t>
            </a:r>
            <a:endParaRPr lang="en-US" dirty="0"/>
          </a:p>
        </p:txBody>
      </p:sp>
    </p:spTree>
    <p:extLst>
      <p:ext uri="{BB962C8B-B14F-4D97-AF65-F5344CB8AC3E}">
        <p14:creationId xmlns:p14="http://schemas.microsoft.com/office/powerpoint/2010/main" val="20394299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p>
        </p:txBody>
      </p:sp>
      <p:sp>
        <p:nvSpPr>
          <p:cNvPr id="4" name="Slide Number Placeholder 3"/>
          <p:cNvSpPr>
            <a:spLocks noGrp="1"/>
          </p:cNvSpPr>
          <p:nvPr>
            <p:ph type="sldNum" sz="quarter" idx="10"/>
          </p:nvPr>
        </p:nvSpPr>
        <p:spPr/>
        <p:txBody>
          <a:bodyPr/>
          <a:lstStyle/>
          <a:p>
            <a:fld id="{F87A6A32-E6F4-C44B-A5CB-D8F50CFB8D93}" type="slidenum">
              <a:rPr lang="en-US" smtClean="0"/>
              <a:pPr/>
              <a:t>15</a:t>
            </a:fld>
            <a:endParaRPr lang="en-US"/>
          </a:p>
        </p:txBody>
      </p:sp>
    </p:spTree>
    <p:extLst>
      <p:ext uri="{BB962C8B-B14F-4D97-AF65-F5344CB8AC3E}">
        <p14:creationId xmlns:p14="http://schemas.microsoft.com/office/powerpoint/2010/main" val="712948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235235C-621D-A74A-998E-EEFB59EA6596}" type="slidenum">
              <a:rPr lang="en-US"/>
              <a:pPr/>
              <a:t>16</a:t>
            </a:fld>
            <a:endParaRPr lang="en-US"/>
          </a:p>
        </p:txBody>
      </p:sp>
      <p:sp>
        <p:nvSpPr>
          <p:cNvPr id="263170" name="Rectangle 2"/>
          <p:cNvSpPr>
            <a:spLocks noGrp="1" noRot="1" noChangeAspect="1" noChangeArrowheads="1" noTextEdit="1"/>
          </p:cNvSpPr>
          <p:nvPr>
            <p:ph type="sldImg"/>
          </p:nvPr>
        </p:nvSpPr>
        <p:spPr>
          <a:ln/>
        </p:spPr>
      </p:sp>
      <p:sp>
        <p:nvSpPr>
          <p:cNvPr id="263171" name="Rectangle 3"/>
          <p:cNvSpPr>
            <a:spLocks noGrp="1" noChangeArrowheads="1"/>
          </p:cNvSpPr>
          <p:nvPr>
            <p:ph type="body" idx="1"/>
          </p:nvPr>
        </p:nvSpPr>
        <p:spPr/>
        <p:txBody>
          <a:bodyPr/>
          <a:lstStyle/>
          <a:p>
            <a:r>
              <a:rPr lang="en-US" dirty="0" err="1" smtClean="0"/>
              <a:t>DeltaH</a:t>
            </a:r>
            <a:r>
              <a:rPr lang="en-US" dirty="0" smtClean="0"/>
              <a:t> is not always be the driving force, in this case the entropy is the driving force</a:t>
            </a:r>
          </a:p>
          <a:p>
            <a:r>
              <a:rPr lang="en-US" dirty="0" smtClean="0"/>
              <a:t>Entropy of protein decreases because of folding so it’s not </a:t>
            </a:r>
            <a:r>
              <a:rPr lang="en-US" dirty="0" err="1" smtClean="0"/>
              <a:t>favourable</a:t>
            </a:r>
            <a:r>
              <a:rPr lang="en-US" dirty="0" smtClean="0"/>
              <a:t> but the driving force</a:t>
            </a:r>
            <a:r>
              <a:rPr lang="en-US" baseline="0" dirty="0" smtClean="0"/>
              <a:t> is the increase in entropy of water due to freedom of movement when hydrophobic portions hidden in water or solution</a:t>
            </a:r>
            <a:endParaRPr lang="en-US" dirty="0"/>
          </a:p>
        </p:txBody>
      </p:sp>
    </p:spTree>
    <p:extLst>
      <p:ext uri="{BB962C8B-B14F-4D97-AF65-F5344CB8AC3E}">
        <p14:creationId xmlns:p14="http://schemas.microsoft.com/office/powerpoint/2010/main" val="1719130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87A6A32-E6F4-C44B-A5CB-D8F50CFB8D93}" type="slidenum">
              <a:rPr lang="en-US" smtClean="0"/>
              <a:pPr/>
              <a:t>17</a:t>
            </a:fld>
            <a:endParaRPr lang="en-US"/>
          </a:p>
        </p:txBody>
      </p:sp>
    </p:spTree>
    <p:extLst>
      <p:ext uri="{BB962C8B-B14F-4D97-AF65-F5344CB8AC3E}">
        <p14:creationId xmlns:p14="http://schemas.microsoft.com/office/powerpoint/2010/main" val="1188923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order</a:t>
            </a:r>
            <a:r>
              <a:rPr lang="en-US" baseline="0" dirty="0" smtClean="0"/>
              <a:t> to heat the solution you have to break hydrogen bonds between water and protein</a:t>
            </a:r>
          </a:p>
          <a:p>
            <a:endParaRPr lang="en-US" dirty="0"/>
          </a:p>
        </p:txBody>
      </p:sp>
      <p:sp>
        <p:nvSpPr>
          <p:cNvPr id="4" name="Slide Number Placeholder 3"/>
          <p:cNvSpPr>
            <a:spLocks noGrp="1"/>
          </p:cNvSpPr>
          <p:nvPr>
            <p:ph type="sldNum" sz="quarter" idx="10"/>
          </p:nvPr>
        </p:nvSpPr>
        <p:spPr/>
        <p:txBody>
          <a:bodyPr/>
          <a:lstStyle/>
          <a:p>
            <a:fld id="{F87A6A32-E6F4-C44B-A5CB-D8F50CFB8D93}" type="slidenum">
              <a:rPr lang="en-US" smtClean="0"/>
              <a:pPr/>
              <a:t>18</a:t>
            </a:fld>
            <a:endParaRPr lang="en-US"/>
          </a:p>
        </p:txBody>
      </p:sp>
    </p:spTree>
    <p:extLst>
      <p:ext uri="{BB962C8B-B14F-4D97-AF65-F5344CB8AC3E}">
        <p14:creationId xmlns:p14="http://schemas.microsoft.com/office/powerpoint/2010/main" val="20498497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8EF49C-F989-B34A-81CA-07A77CAF1F4A}" type="slidenum">
              <a:rPr lang="en-US"/>
              <a:pPr/>
              <a:t>19</a:t>
            </a:fld>
            <a:endParaRPr lang="en-US"/>
          </a:p>
        </p:txBody>
      </p:sp>
      <p:sp>
        <p:nvSpPr>
          <p:cNvPr id="265218" name="Rectangle 2"/>
          <p:cNvSpPr>
            <a:spLocks noGrp="1" noRot="1" noChangeAspect="1" noChangeArrowheads="1" noTextEdit="1"/>
          </p:cNvSpPr>
          <p:nvPr>
            <p:ph type="sldImg"/>
          </p:nvPr>
        </p:nvSpPr>
        <p:spPr>
          <a:ln/>
        </p:spPr>
      </p:sp>
      <p:sp>
        <p:nvSpPr>
          <p:cNvPr id="265219" name="Rectangle 3"/>
          <p:cNvSpPr>
            <a:spLocks noGrp="1" noChangeArrowheads="1"/>
          </p:cNvSpPr>
          <p:nvPr>
            <p:ph type="body" idx="1"/>
          </p:nvPr>
        </p:nvSpPr>
        <p:spPr/>
        <p:txBody>
          <a:bodyPr/>
          <a:lstStyle/>
          <a:p>
            <a:r>
              <a:rPr lang="en-US" dirty="0" smtClean="0"/>
              <a:t>Once </a:t>
            </a:r>
            <a:r>
              <a:rPr lang="en-US" dirty="0" err="1" smtClean="0"/>
              <a:t>Cp</a:t>
            </a:r>
            <a:r>
              <a:rPr lang="en-US" dirty="0" smtClean="0"/>
              <a:t> rises, it</a:t>
            </a:r>
            <a:r>
              <a:rPr lang="en-US" baseline="0" dirty="0" smtClean="0"/>
              <a:t> takes a lot of energy to raise the temperature so increase in temp. slows down, that energy goes into breaking bonds within the protein </a:t>
            </a:r>
          </a:p>
          <a:p>
            <a:r>
              <a:rPr lang="en-US" baseline="0" dirty="0" err="1" smtClean="0"/>
              <a:t>DeltaCp</a:t>
            </a:r>
            <a:r>
              <a:rPr lang="en-US" baseline="0" dirty="0" smtClean="0"/>
              <a:t> is the difference between folded and unfolded states</a:t>
            </a:r>
          </a:p>
          <a:p>
            <a:r>
              <a:rPr lang="en-US" baseline="0" dirty="0" smtClean="0"/>
              <a:t>Non-polar molecules now interacting within polar, so </a:t>
            </a:r>
            <a:r>
              <a:rPr lang="en-US" baseline="0" dirty="0" err="1" smtClean="0"/>
              <a:t>Cp</a:t>
            </a:r>
            <a:r>
              <a:rPr lang="en-US" baseline="0" dirty="0" smtClean="0"/>
              <a:t> is higher for unfolded state</a:t>
            </a:r>
          </a:p>
          <a:p>
            <a:endParaRPr lang="en-US" dirty="0"/>
          </a:p>
        </p:txBody>
      </p:sp>
    </p:spTree>
    <p:extLst>
      <p:ext uri="{BB962C8B-B14F-4D97-AF65-F5344CB8AC3E}">
        <p14:creationId xmlns:p14="http://schemas.microsoft.com/office/powerpoint/2010/main" val="18928225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B4B41D-0338-4B44-A285-DCE82169DE19}" type="slidenum">
              <a:rPr lang="en-US"/>
              <a:pPr/>
              <a:t>20</a:t>
            </a:fld>
            <a:endParaRPr lang="en-US"/>
          </a:p>
        </p:txBody>
      </p:sp>
      <p:sp>
        <p:nvSpPr>
          <p:cNvPr id="267266" name="Rectangle 2"/>
          <p:cNvSpPr>
            <a:spLocks noGrp="1" noRot="1" noChangeAspect="1" noChangeArrowheads="1" noTextEdit="1"/>
          </p:cNvSpPr>
          <p:nvPr>
            <p:ph type="sldImg"/>
          </p:nvPr>
        </p:nvSpPr>
        <p:spPr>
          <a:ln/>
        </p:spPr>
      </p:sp>
      <p:sp>
        <p:nvSpPr>
          <p:cNvPr id="267267"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8452987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Have value at 70C, want value at 37C, this is how to calculate it</a:t>
            </a:r>
          </a:p>
          <a:p>
            <a:endParaRPr lang="en-US" dirty="0"/>
          </a:p>
        </p:txBody>
      </p:sp>
      <p:sp>
        <p:nvSpPr>
          <p:cNvPr id="4" name="Slide Number Placeholder 3"/>
          <p:cNvSpPr>
            <a:spLocks noGrp="1"/>
          </p:cNvSpPr>
          <p:nvPr>
            <p:ph type="sldNum" sz="quarter" idx="10"/>
          </p:nvPr>
        </p:nvSpPr>
        <p:spPr/>
        <p:txBody>
          <a:bodyPr/>
          <a:lstStyle/>
          <a:p>
            <a:fld id="{F87A6A32-E6F4-C44B-A5CB-D8F50CFB8D93}" type="slidenum">
              <a:rPr lang="en-US" smtClean="0"/>
              <a:pPr/>
              <a:t>21</a:t>
            </a:fld>
            <a:endParaRPr lang="en-US"/>
          </a:p>
        </p:txBody>
      </p:sp>
    </p:spTree>
    <p:extLst>
      <p:ext uri="{BB962C8B-B14F-4D97-AF65-F5344CB8AC3E}">
        <p14:creationId xmlns:p14="http://schemas.microsoft.com/office/powerpoint/2010/main" val="21239549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Know </a:t>
            </a:r>
            <a:r>
              <a:rPr lang="en-US" dirty="0" err="1" smtClean="0"/>
              <a:t>deltaG</a:t>
            </a:r>
            <a:r>
              <a:rPr lang="en-US" dirty="0" smtClean="0"/>
              <a:t>,</a:t>
            </a:r>
            <a:r>
              <a:rPr lang="en-US" baseline="0" dirty="0" smtClean="0"/>
              <a:t> can calculate </a:t>
            </a:r>
            <a:r>
              <a:rPr lang="en-US" baseline="0" dirty="0" err="1" smtClean="0"/>
              <a:t>DeltaH</a:t>
            </a:r>
            <a:r>
              <a:rPr lang="en-US" baseline="0" dirty="0" smtClean="0"/>
              <a:t> at Tm, can calculate </a:t>
            </a:r>
            <a:r>
              <a:rPr lang="en-US" baseline="0" dirty="0" err="1" smtClean="0"/>
              <a:t>deltaS</a:t>
            </a:r>
            <a:endParaRPr lang="en-US" baseline="0" dirty="0" smtClean="0"/>
          </a:p>
          <a:p>
            <a:r>
              <a:rPr lang="en-US" baseline="0" dirty="0" smtClean="0"/>
              <a:t>Once you know </a:t>
            </a:r>
            <a:r>
              <a:rPr lang="en-US" baseline="0" dirty="0" err="1" smtClean="0"/>
              <a:t>deltaS</a:t>
            </a:r>
            <a:r>
              <a:rPr lang="en-US" baseline="0" dirty="0" smtClean="0"/>
              <a:t> at 70C, can calculate for other temps with last slide</a:t>
            </a:r>
          </a:p>
          <a:p>
            <a:endParaRPr lang="en-US" dirty="0"/>
          </a:p>
        </p:txBody>
      </p:sp>
      <p:sp>
        <p:nvSpPr>
          <p:cNvPr id="4" name="Slide Number Placeholder 3"/>
          <p:cNvSpPr>
            <a:spLocks noGrp="1"/>
          </p:cNvSpPr>
          <p:nvPr>
            <p:ph type="sldNum" sz="quarter" idx="10"/>
          </p:nvPr>
        </p:nvSpPr>
        <p:spPr/>
        <p:txBody>
          <a:bodyPr/>
          <a:lstStyle/>
          <a:p>
            <a:fld id="{F87A6A32-E6F4-C44B-A5CB-D8F50CFB8D93}" type="slidenum">
              <a:rPr lang="en-US" smtClean="0"/>
              <a:pPr/>
              <a:t>22</a:t>
            </a:fld>
            <a:endParaRPr lang="en-US"/>
          </a:p>
        </p:txBody>
      </p:sp>
    </p:spTree>
    <p:extLst>
      <p:ext uri="{BB962C8B-B14F-4D97-AF65-F5344CB8AC3E}">
        <p14:creationId xmlns:p14="http://schemas.microsoft.com/office/powerpoint/2010/main" val="4242760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664287-5E36-FF49-8541-2003DF3CF09C}" type="slidenum">
              <a:rPr lang="en-US" smtClean="0"/>
              <a:pPr/>
              <a:t>23</a:t>
            </a:fld>
            <a:endParaRPr lang="en-US"/>
          </a:p>
        </p:txBody>
      </p:sp>
    </p:spTree>
    <p:extLst>
      <p:ext uri="{BB962C8B-B14F-4D97-AF65-F5344CB8AC3E}">
        <p14:creationId xmlns:p14="http://schemas.microsoft.com/office/powerpoint/2010/main" val="434300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Four pairs of numbers are disulfide bonds</a:t>
            </a:r>
          </a:p>
          <a:p>
            <a:endParaRPr lang="en-US" dirty="0"/>
          </a:p>
        </p:txBody>
      </p:sp>
      <p:sp>
        <p:nvSpPr>
          <p:cNvPr id="4" name="Slide Number Placeholder 3"/>
          <p:cNvSpPr>
            <a:spLocks noGrp="1"/>
          </p:cNvSpPr>
          <p:nvPr>
            <p:ph type="sldNum" sz="quarter" idx="10"/>
          </p:nvPr>
        </p:nvSpPr>
        <p:spPr/>
        <p:txBody>
          <a:bodyPr/>
          <a:lstStyle/>
          <a:p>
            <a:fld id="{2D664287-5E36-FF49-8541-2003DF3CF09C}" type="slidenum">
              <a:rPr lang="en-US" smtClean="0"/>
              <a:pPr/>
              <a:t>24</a:t>
            </a:fld>
            <a:endParaRPr lang="en-US"/>
          </a:p>
        </p:txBody>
      </p:sp>
    </p:spTree>
    <p:extLst>
      <p:ext uri="{BB962C8B-B14F-4D97-AF65-F5344CB8AC3E}">
        <p14:creationId xmlns:p14="http://schemas.microsoft.com/office/powerpoint/2010/main" val="18496230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Urea allows denatured protein to be in random conformations, allows random</a:t>
            </a:r>
            <a:r>
              <a:rPr lang="en-US" baseline="0" dirty="0" smtClean="0"/>
              <a:t> disulfide bonds to form</a:t>
            </a:r>
          </a:p>
          <a:p>
            <a:endParaRPr lang="en-US" dirty="0"/>
          </a:p>
        </p:txBody>
      </p:sp>
      <p:sp>
        <p:nvSpPr>
          <p:cNvPr id="4" name="Slide Number Placeholder 3"/>
          <p:cNvSpPr>
            <a:spLocks noGrp="1"/>
          </p:cNvSpPr>
          <p:nvPr>
            <p:ph type="sldNum" sz="quarter" idx="10"/>
          </p:nvPr>
        </p:nvSpPr>
        <p:spPr/>
        <p:txBody>
          <a:bodyPr/>
          <a:lstStyle/>
          <a:p>
            <a:fld id="{0AF35AD4-9D0B-1A4A-8555-8C613647441E}" type="slidenum">
              <a:rPr lang="en-US" smtClean="0"/>
              <a:pPr/>
              <a:t>25</a:t>
            </a:fld>
            <a:endParaRPr lang="en-US"/>
          </a:p>
        </p:txBody>
      </p:sp>
    </p:spTree>
    <p:extLst>
      <p:ext uri="{BB962C8B-B14F-4D97-AF65-F5344CB8AC3E}">
        <p14:creationId xmlns:p14="http://schemas.microsoft.com/office/powerpoint/2010/main" val="681103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D664287-5E36-FF49-8541-2003DF3CF09C}" type="slidenum">
              <a:rPr lang="en-US" smtClean="0"/>
              <a:pPr/>
              <a:t>26</a:t>
            </a:fld>
            <a:endParaRPr lang="en-US"/>
          </a:p>
        </p:txBody>
      </p:sp>
    </p:spTree>
    <p:extLst>
      <p:ext uri="{BB962C8B-B14F-4D97-AF65-F5344CB8AC3E}">
        <p14:creationId xmlns:p14="http://schemas.microsoft.com/office/powerpoint/2010/main" val="8318300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first one suggests the formation of secondary structures is easy but their orientation is the difficult portion</a:t>
            </a:r>
          </a:p>
          <a:p>
            <a:endParaRPr lang="en-US" dirty="0"/>
          </a:p>
        </p:txBody>
      </p:sp>
      <p:sp>
        <p:nvSpPr>
          <p:cNvPr id="4" name="Slide Number Placeholder 3"/>
          <p:cNvSpPr>
            <a:spLocks noGrp="1"/>
          </p:cNvSpPr>
          <p:nvPr>
            <p:ph type="sldNum" sz="quarter" idx="10"/>
          </p:nvPr>
        </p:nvSpPr>
        <p:spPr/>
        <p:txBody>
          <a:bodyPr/>
          <a:lstStyle/>
          <a:p>
            <a:fld id="{2D664287-5E36-FF49-8541-2003DF3CF09C}" type="slidenum">
              <a:rPr lang="en-US" smtClean="0"/>
              <a:pPr/>
              <a:t>27</a:t>
            </a:fld>
            <a:endParaRPr lang="en-US"/>
          </a:p>
        </p:txBody>
      </p:sp>
    </p:spTree>
    <p:extLst>
      <p:ext uri="{BB962C8B-B14F-4D97-AF65-F5344CB8AC3E}">
        <p14:creationId xmlns:p14="http://schemas.microsoft.com/office/powerpoint/2010/main" val="8894244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648E23-5F75-8B45-A4E1-7835B00CA81A}" type="slidenum">
              <a:rPr lang="en-US" smtClean="0"/>
              <a:pPr/>
              <a:t>28</a:t>
            </a:fld>
            <a:endParaRPr lang="en-US"/>
          </a:p>
        </p:txBody>
      </p:sp>
    </p:spTree>
    <p:extLst>
      <p:ext uri="{BB962C8B-B14F-4D97-AF65-F5344CB8AC3E}">
        <p14:creationId xmlns:p14="http://schemas.microsoft.com/office/powerpoint/2010/main" val="3080531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A648E23-5F75-8B45-A4E1-7835B00CA81A}" type="slidenum">
              <a:rPr lang="en-US" smtClean="0"/>
              <a:pPr/>
              <a:t>29</a:t>
            </a:fld>
            <a:endParaRPr lang="en-US"/>
          </a:p>
        </p:txBody>
      </p:sp>
    </p:spTree>
    <p:extLst>
      <p:ext uri="{BB962C8B-B14F-4D97-AF65-F5344CB8AC3E}">
        <p14:creationId xmlns:p14="http://schemas.microsoft.com/office/powerpoint/2010/main" val="8040576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Blue helix is first to form, rest</a:t>
            </a:r>
            <a:r>
              <a:rPr lang="en-US" baseline="0" dirty="0" smtClean="0"/>
              <a:t> forms around that helix, acts as the nucleus and folding occurs around that</a:t>
            </a:r>
          </a:p>
          <a:p>
            <a:r>
              <a:rPr lang="en-US" baseline="0" dirty="0" smtClean="0"/>
              <a:t>This would be considered nucleation condensation</a:t>
            </a:r>
          </a:p>
          <a:p>
            <a:endParaRPr lang="en-US" dirty="0"/>
          </a:p>
        </p:txBody>
      </p:sp>
      <p:sp>
        <p:nvSpPr>
          <p:cNvPr id="4" name="Slide Number Placeholder 3"/>
          <p:cNvSpPr>
            <a:spLocks noGrp="1"/>
          </p:cNvSpPr>
          <p:nvPr>
            <p:ph type="sldNum" sz="quarter" idx="10"/>
          </p:nvPr>
        </p:nvSpPr>
        <p:spPr/>
        <p:txBody>
          <a:bodyPr/>
          <a:lstStyle/>
          <a:p>
            <a:fld id="{1A648E23-5F75-8B45-A4E1-7835B00CA81A}" type="slidenum">
              <a:rPr lang="en-US" smtClean="0"/>
              <a:pPr/>
              <a:t>30</a:t>
            </a:fld>
            <a:endParaRPr lang="en-US"/>
          </a:p>
        </p:txBody>
      </p:sp>
    </p:spTree>
    <p:extLst>
      <p:ext uri="{BB962C8B-B14F-4D97-AF65-F5344CB8AC3E}">
        <p14:creationId xmlns:p14="http://schemas.microsoft.com/office/powerpoint/2010/main" val="3679887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95E51D96-323C-8C44-9985-7BD87C367844}" type="slidenum">
              <a:rPr lang="en-US">
                <a:latin typeface="Times" charset="0"/>
              </a:rPr>
              <a:pPr/>
              <a:t>31</a:t>
            </a:fld>
            <a:endParaRPr lang="en-US">
              <a:latin typeface="Times"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r>
              <a:rPr lang="en-US" dirty="0" smtClean="0">
                <a:latin typeface="Times" charset="0"/>
                <a:ea typeface="ＭＳ Ｐゴシック" charset="-128"/>
                <a:cs typeface="ＭＳ Ｐゴシック" charset="-128"/>
              </a:rPr>
              <a:t>If a</a:t>
            </a:r>
            <a:r>
              <a:rPr lang="en-US" baseline="0" dirty="0" smtClean="0">
                <a:latin typeface="Times" charset="0"/>
                <a:ea typeface="ＭＳ Ｐゴシック" charset="-128"/>
                <a:cs typeface="ＭＳ Ｐゴシック" charset="-128"/>
              </a:rPr>
              <a:t> protein folds faster, less chance for aggregation, slow folding proteins can create issues</a:t>
            </a:r>
          </a:p>
          <a:p>
            <a:pPr eaLnBrk="1" hangingPunct="1"/>
            <a:r>
              <a:rPr lang="en-US" baseline="0" dirty="0" err="1" smtClean="0">
                <a:latin typeface="Times" charset="0"/>
                <a:ea typeface="ＭＳ Ｐゴシック" charset="-128"/>
                <a:cs typeface="ＭＳ Ｐゴシック" charset="-128"/>
              </a:rPr>
              <a:t>DeltaD</a:t>
            </a:r>
            <a:r>
              <a:rPr lang="en-US" baseline="0" dirty="0" smtClean="0">
                <a:latin typeface="Times" charset="0"/>
                <a:ea typeface="ＭＳ Ｐゴシック" charset="-128"/>
                <a:cs typeface="ＭＳ Ｐゴシック" charset="-128"/>
              </a:rPr>
              <a:t> counts amino acids between two contacting residues</a:t>
            </a:r>
          </a:p>
          <a:p>
            <a:pPr eaLnBrk="1" hangingPunct="1"/>
            <a:r>
              <a:rPr lang="en-US" baseline="0" dirty="0" smtClean="0">
                <a:latin typeface="Times" charset="0"/>
                <a:ea typeface="ＭＳ Ｐゴシック" charset="-128"/>
                <a:cs typeface="ＭＳ Ｐゴシック" charset="-128"/>
              </a:rPr>
              <a:t>Tells you whether contacts are long range or short range, a protein with low contact order will fold faster</a:t>
            </a:r>
          </a:p>
          <a:p>
            <a:pPr eaLnBrk="1" hangingPunct="1"/>
            <a:endParaRPr lang="en-US" dirty="0">
              <a:latin typeface="Times" charset="0"/>
              <a:ea typeface="ＭＳ Ｐゴシック" charset="-128"/>
              <a:cs typeface="ＭＳ Ｐゴシック" charset="-128"/>
            </a:endParaRPr>
          </a:p>
        </p:txBody>
      </p:sp>
    </p:spTree>
    <p:extLst>
      <p:ext uri="{BB962C8B-B14F-4D97-AF65-F5344CB8AC3E}">
        <p14:creationId xmlns:p14="http://schemas.microsoft.com/office/powerpoint/2010/main" val="1387500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Graph</a:t>
            </a:r>
            <a:r>
              <a:rPr lang="en-US" baseline="0" dirty="0" smtClean="0"/>
              <a:t> shows higher folding rates have lower </a:t>
            </a:r>
            <a:r>
              <a:rPr lang="en-US" baseline="0" smtClean="0"/>
              <a:t>contact orders</a:t>
            </a:r>
          </a:p>
          <a:p>
            <a:endParaRPr lang="en-US" dirty="0"/>
          </a:p>
        </p:txBody>
      </p:sp>
      <p:sp>
        <p:nvSpPr>
          <p:cNvPr id="4" name="Slide Number Placeholder 3"/>
          <p:cNvSpPr>
            <a:spLocks noGrp="1"/>
          </p:cNvSpPr>
          <p:nvPr>
            <p:ph type="sldNum" sz="quarter" idx="10"/>
          </p:nvPr>
        </p:nvSpPr>
        <p:spPr/>
        <p:txBody>
          <a:bodyPr/>
          <a:lstStyle/>
          <a:p>
            <a:fld id="{1A648E23-5F75-8B45-A4E1-7835B00CA81A}" type="slidenum">
              <a:rPr lang="en-US" smtClean="0"/>
              <a:pPr/>
              <a:t>32</a:t>
            </a:fld>
            <a:endParaRPr lang="en-US"/>
          </a:p>
        </p:txBody>
      </p:sp>
    </p:spTree>
    <p:extLst>
      <p:ext uri="{BB962C8B-B14F-4D97-AF65-F5344CB8AC3E}">
        <p14:creationId xmlns:p14="http://schemas.microsoft.com/office/powerpoint/2010/main" val="3788737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545A61A8-AF65-5C46-881A-357D66C7F079}" type="datetimeFigureOut">
              <a:rPr lang="en-US" smtClean="0"/>
              <a:pPr/>
              <a:t>9/17/2015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545A61A8-AF65-5C46-881A-357D66C7F079}" type="datetimeFigureOut">
              <a:rPr lang="en-US" smtClean="0"/>
              <a:pPr/>
              <a:t>9/17/2015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545A61A8-AF65-5C46-881A-357D66C7F079}" type="datetimeFigureOut">
              <a:rPr lang="en-US" smtClean="0"/>
              <a:pPr/>
              <a:t>9/17/2015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545A61A8-AF65-5C46-881A-357D66C7F079}" type="datetimeFigureOut">
              <a:rPr lang="en-US" smtClean="0"/>
              <a:pPr/>
              <a:t>9/17/2015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545A61A8-AF65-5C46-881A-357D66C7F079}" type="datetimeFigureOut">
              <a:rPr lang="en-US" smtClean="0"/>
              <a:pPr/>
              <a:t>9/17/2015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545A61A8-AF65-5C46-881A-357D66C7F079}" type="datetimeFigureOut">
              <a:rPr lang="en-US" smtClean="0"/>
              <a:pPr/>
              <a:t>9/17/2015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5A61A8-AF65-5C46-881A-357D66C7F079}" type="datetimeFigureOut">
              <a:rPr lang="en-US" smtClean="0"/>
              <a:pPr/>
              <a:t>9/17/2015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545A61A8-AF65-5C46-881A-357D66C7F079}" type="datetimeFigureOut">
              <a:rPr lang="en-US" smtClean="0"/>
              <a:pPr/>
              <a:t>9/17/2015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545A61A8-AF65-5C46-881A-357D66C7F079}" type="datetimeFigureOut">
              <a:rPr lang="en-US" smtClean="0"/>
              <a:pPr/>
              <a:t>9/17/2015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545A61A8-AF65-5C46-881A-357D66C7F079}" type="datetimeFigureOut">
              <a:rPr lang="en-US" smtClean="0"/>
              <a:pPr/>
              <a:t>9/17/2015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545A61A8-AF65-5C46-881A-357D66C7F079}" type="datetimeFigureOut">
              <a:rPr lang="en-US" smtClean="0"/>
              <a:pPr/>
              <a:t>9/17/2015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805F40-9869-D148-BA72-EB14067806E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5A61A8-AF65-5C46-881A-357D66C7F079}" type="datetimeFigureOut">
              <a:rPr lang="en-US" smtClean="0"/>
              <a:pPr/>
              <a:t>9/17/2015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805F40-9869-D148-BA72-EB14067806E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Users/choy/Teaching/Biochemistry%204420A/2015/Protein%20Folding%201-2/ptakelch.mp4" TargetMode="External"/><Relationship Id="rId1" Type="http://schemas.microsoft.com/office/2007/relationships/media" Target="file://localhost/Users/choy/Teaching/Biochemistry%204420A/2015/Protein%20Folding%201-2/ptakelch.mp4" TargetMode="External"/><Relationship Id="rId6" Type="http://schemas.openxmlformats.org/officeDocument/2006/relationships/hyperlink" Target="mailto:jchoy4@uwo.ca" TargetMode="External"/><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4.xml"/><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png"/><Relationship Id="rId4" Type="http://schemas.openxmlformats.org/officeDocument/2006/relationships/oleObject" Target="../embeddings/oleObject2.bin"/><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0.png"/><Relationship Id="rId4" Type="http://schemas.openxmlformats.org/officeDocument/2006/relationships/oleObject" Target="../embeddings/oleObject5.bin"/></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oleObject" Target="../embeddings/oleObject6.bin"/></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image" Target="../media/image30.png"/><Relationship Id="rId3" Type="http://schemas.openxmlformats.org/officeDocument/2006/relationships/notesSlide" Target="../notesSlides/notesSlide21.xml"/><Relationship Id="rId7" Type="http://schemas.openxmlformats.org/officeDocument/2006/relationships/image" Target="../media/image27.png"/><Relationship Id="rId12"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8.bin"/><Relationship Id="rId11" Type="http://schemas.openxmlformats.org/officeDocument/2006/relationships/image" Target="../media/image29.png"/><Relationship Id="rId5" Type="http://schemas.openxmlformats.org/officeDocument/2006/relationships/image" Target="../media/image26.png"/><Relationship Id="rId15" Type="http://schemas.openxmlformats.org/officeDocument/2006/relationships/image" Target="../media/image31.png"/><Relationship Id="rId10" Type="http://schemas.openxmlformats.org/officeDocument/2006/relationships/oleObject" Target="../embeddings/oleObject10.bin"/><Relationship Id="rId4" Type="http://schemas.openxmlformats.org/officeDocument/2006/relationships/oleObject" Target="../embeddings/oleObject7.bin"/><Relationship Id="rId9" Type="http://schemas.openxmlformats.org/officeDocument/2006/relationships/image" Target="../media/image28.png"/><Relationship Id="rId14" Type="http://schemas.openxmlformats.org/officeDocument/2006/relationships/oleObject" Target="../embeddings/oleObject12.bin"/></Relationships>
</file>

<file path=ppt/slides/_rels/slide22.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notesSlide" Target="../notesSlides/notesSlide22.xml"/><Relationship Id="rId7"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4.bin"/><Relationship Id="rId5" Type="http://schemas.openxmlformats.org/officeDocument/2006/relationships/image" Target="../media/image32.png"/><Relationship Id="rId4" Type="http://schemas.openxmlformats.org/officeDocument/2006/relationships/oleObject" Target="../embeddings/oleObject13.bin"/></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Volumes/MacBook%20Air/Teaching/Biochemistry%204420A/2013/Folding%20Kinetics%20Lecture%205%20/villin-final.mpg" TargetMode="External"/><Relationship Id="rId1" Type="http://schemas.microsoft.com/office/2007/relationships/media" Target="file://localhost/Volumes/MacBook%20Air/Teaching/Biochemistry%204420A/2013/Folding%20Kinetics%20Lecture%205%20/villin-final.mpg" TargetMode="External"/><Relationship Id="rId5" Type="http://schemas.openxmlformats.org/officeDocument/2006/relationships/image" Target="../media/image41.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localhost/Volumes/MacBook%20Air/Teaching/Biochemistry%204420A/2013/Folding%20Kinetics%20Lecture%205%20/repressor_es.mpg" TargetMode="External"/><Relationship Id="rId1" Type="http://schemas.microsoft.com/office/2007/relationships/media" Target="file://localhost/Volumes/MacBook%20Air/Teaching/Biochemistry%204420A/2013/Folding%20Kinetics%20Lecture%205%20/repressor_es.mpg" TargetMode="External"/><Relationship Id="rId5" Type="http://schemas.openxmlformats.org/officeDocument/2006/relationships/image" Target="../media/image42.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oleObject" Target="../embeddings/oleObject15.bin"/></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takelch.mp4">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3299927" y="1002144"/>
            <a:ext cx="5844073" cy="5855856"/>
          </a:xfrm>
          <a:prstGeom prst="rect">
            <a:avLst/>
          </a:prstGeom>
        </p:spPr>
      </p:pic>
      <p:sp>
        <p:nvSpPr>
          <p:cNvPr id="5" name="TextBox 4"/>
          <p:cNvSpPr txBox="1"/>
          <p:nvPr/>
        </p:nvSpPr>
        <p:spPr>
          <a:xfrm>
            <a:off x="201212" y="2040845"/>
            <a:ext cx="4275529" cy="2677656"/>
          </a:xfrm>
          <a:prstGeom prst="rect">
            <a:avLst/>
          </a:prstGeom>
          <a:noFill/>
        </p:spPr>
        <p:txBody>
          <a:bodyPr wrap="none" rtlCol="0">
            <a:spAutoFit/>
          </a:bodyPr>
          <a:lstStyle/>
          <a:p>
            <a:pPr>
              <a:buFontTx/>
              <a:buChar char="-"/>
            </a:pPr>
            <a:r>
              <a:rPr lang="en-US" sz="2400" dirty="0" smtClean="0">
                <a:solidFill>
                  <a:schemeClr val="bg1"/>
                </a:solidFill>
              </a:rPr>
              <a:t> Protein folding and stability</a:t>
            </a:r>
          </a:p>
          <a:p>
            <a:endParaRPr lang="en-US" sz="2400" dirty="0" smtClean="0">
              <a:solidFill>
                <a:schemeClr val="bg1"/>
              </a:solidFill>
            </a:endParaRPr>
          </a:p>
          <a:p>
            <a:pPr>
              <a:buFontTx/>
              <a:buChar char="-"/>
            </a:pPr>
            <a:r>
              <a:rPr lang="en-US" sz="2400" dirty="0" smtClean="0">
                <a:solidFill>
                  <a:schemeClr val="bg1"/>
                </a:solidFill>
              </a:rPr>
              <a:t> </a:t>
            </a:r>
            <a:r>
              <a:rPr lang="en-US" sz="2400" dirty="0" err="1" smtClean="0">
                <a:solidFill>
                  <a:schemeClr val="bg1"/>
                </a:solidFill>
              </a:rPr>
              <a:t>Misfolding</a:t>
            </a:r>
            <a:r>
              <a:rPr lang="en-US" sz="2400" dirty="0" smtClean="0">
                <a:solidFill>
                  <a:schemeClr val="bg1"/>
                </a:solidFill>
              </a:rPr>
              <a:t> &amp; Aggregation</a:t>
            </a:r>
          </a:p>
          <a:p>
            <a:pPr>
              <a:buFontTx/>
              <a:buChar char="-"/>
            </a:pPr>
            <a:endParaRPr lang="en-US" sz="2400" dirty="0" smtClean="0">
              <a:solidFill>
                <a:schemeClr val="bg1"/>
              </a:solidFill>
            </a:endParaRPr>
          </a:p>
          <a:p>
            <a:pPr>
              <a:buFontTx/>
              <a:buChar char="-"/>
            </a:pPr>
            <a:r>
              <a:rPr lang="en-US" sz="2400" dirty="0" smtClean="0">
                <a:solidFill>
                  <a:schemeClr val="bg1"/>
                </a:solidFill>
              </a:rPr>
              <a:t> Protein-protein interactions</a:t>
            </a:r>
          </a:p>
          <a:p>
            <a:endParaRPr lang="en-US" sz="2400" dirty="0" smtClean="0">
              <a:solidFill>
                <a:schemeClr val="bg1"/>
              </a:solidFill>
            </a:endParaRPr>
          </a:p>
          <a:p>
            <a:pPr>
              <a:buFontTx/>
              <a:buChar char="-"/>
            </a:pPr>
            <a:r>
              <a:rPr lang="en-US" sz="2400" dirty="0" smtClean="0">
                <a:solidFill>
                  <a:schemeClr val="bg1"/>
                </a:solidFill>
              </a:rPr>
              <a:t> Intrinsically disordered proteins</a:t>
            </a:r>
          </a:p>
        </p:txBody>
      </p:sp>
      <p:sp>
        <p:nvSpPr>
          <p:cNvPr id="4" name="TextBox 3"/>
          <p:cNvSpPr txBox="1"/>
          <p:nvPr/>
        </p:nvSpPr>
        <p:spPr>
          <a:xfrm>
            <a:off x="4476741" y="171147"/>
            <a:ext cx="4379608" cy="830997"/>
          </a:xfrm>
          <a:prstGeom prst="rect">
            <a:avLst/>
          </a:prstGeom>
          <a:noFill/>
        </p:spPr>
        <p:txBody>
          <a:bodyPr wrap="square" rtlCol="0">
            <a:spAutoFit/>
          </a:bodyPr>
          <a:lstStyle/>
          <a:p>
            <a:r>
              <a:rPr lang="en-US" sz="2400" b="1" dirty="0" smtClean="0">
                <a:solidFill>
                  <a:srgbClr val="FFFFFF"/>
                </a:solidFill>
              </a:rPr>
              <a:t>James Choy (Office: MSB 302)</a:t>
            </a:r>
          </a:p>
          <a:p>
            <a:r>
              <a:rPr lang="en-US" sz="2400" b="1" dirty="0" smtClean="0">
                <a:solidFill>
                  <a:srgbClr val="FFFFFF"/>
                </a:solidFill>
                <a:hlinkClick r:id="rId6"/>
              </a:rPr>
              <a:t>jchoy4@uwo.ca</a:t>
            </a:r>
            <a:endParaRPr lang="en-US" sz="2400" b="1" dirty="0" smtClean="0">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repeatCount="5000" fill="hold" display="0">
                  <p:stCondLst>
                    <p:cond delay="indefinite"/>
                  </p:stCondLst>
                  <p:endCondLst>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igure_18_02"/>
          <p:cNvPicPr>
            <a:picLocks noChangeAspect="1" noChangeArrowheads="1"/>
          </p:cNvPicPr>
          <p:nvPr/>
        </p:nvPicPr>
        <p:blipFill>
          <a:blip r:embed="rId3"/>
          <a:srcRect/>
          <a:stretch>
            <a:fillRect/>
          </a:stretch>
        </p:blipFill>
        <p:spPr bwMode="auto">
          <a:xfrm>
            <a:off x="781561" y="1452360"/>
            <a:ext cx="7286113" cy="5199525"/>
          </a:xfrm>
          <a:prstGeom prst="rect">
            <a:avLst/>
          </a:prstGeom>
          <a:noFill/>
          <a:ln w="9525">
            <a:noFill/>
            <a:miter lim="800000"/>
            <a:headEnd/>
            <a:tailEnd/>
          </a:ln>
        </p:spPr>
      </p:pic>
      <p:sp>
        <p:nvSpPr>
          <p:cNvPr id="5" name="TextBox 4"/>
          <p:cNvSpPr txBox="1"/>
          <p:nvPr/>
        </p:nvSpPr>
        <p:spPr>
          <a:xfrm>
            <a:off x="570184" y="502106"/>
            <a:ext cx="4301628" cy="707886"/>
          </a:xfrm>
          <a:prstGeom prst="rect">
            <a:avLst/>
          </a:prstGeom>
          <a:noFill/>
        </p:spPr>
        <p:txBody>
          <a:bodyPr wrap="none" rtlCol="0">
            <a:spAutoFit/>
          </a:bodyPr>
          <a:lstStyle/>
          <a:p>
            <a:r>
              <a:rPr lang="en-US" sz="4000" b="1" dirty="0" smtClean="0"/>
              <a:t>How Proteins Fold?</a:t>
            </a:r>
            <a:endParaRPr lang="en-US" sz="4000" b="1" dirty="0"/>
          </a:p>
        </p:txBody>
      </p:sp>
      <p:sp>
        <p:nvSpPr>
          <p:cNvPr id="6" name="TextBox 5"/>
          <p:cNvSpPr txBox="1"/>
          <p:nvPr/>
        </p:nvSpPr>
        <p:spPr>
          <a:xfrm>
            <a:off x="173979" y="6371673"/>
            <a:ext cx="5482879" cy="369332"/>
          </a:xfrm>
          <a:prstGeom prst="rect">
            <a:avLst/>
          </a:prstGeom>
          <a:solidFill>
            <a:schemeClr val="bg1"/>
          </a:solidFill>
        </p:spPr>
        <p:txBody>
          <a:bodyPr wrap="none" rtlCol="0">
            <a:spAutoFit/>
          </a:bodyPr>
          <a:lstStyle/>
          <a:p>
            <a:r>
              <a:rPr lang="en-US" dirty="0" smtClean="0"/>
              <a:t>Figure 18.2 The Molecules of Life (Garland Science 2013)</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descr="figure_10_13"/>
          <p:cNvPicPr>
            <a:picLocks noChangeAspect="1" noChangeArrowheads="1"/>
          </p:cNvPicPr>
          <p:nvPr/>
        </p:nvPicPr>
        <p:blipFill>
          <a:blip r:embed="rId4"/>
          <a:srcRect/>
          <a:stretch>
            <a:fillRect/>
          </a:stretch>
        </p:blipFill>
        <p:spPr bwMode="auto">
          <a:xfrm>
            <a:off x="1326082" y="2217221"/>
            <a:ext cx="5877435" cy="3068866"/>
          </a:xfrm>
          <a:prstGeom prst="rect">
            <a:avLst/>
          </a:prstGeom>
          <a:noFill/>
          <a:ln w="9525">
            <a:noFill/>
            <a:miter lim="800000"/>
            <a:headEnd/>
            <a:tailEnd/>
          </a:ln>
          <a:effectLst/>
        </p:spPr>
      </p:pic>
      <p:sp>
        <p:nvSpPr>
          <p:cNvPr id="3" name="TextBox 2"/>
          <p:cNvSpPr txBox="1"/>
          <p:nvPr/>
        </p:nvSpPr>
        <p:spPr>
          <a:xfrm>
            <a:off x="952016" y="272196"/>
            <a:ext cx="6614762" cy="461665"/>
          </a:xfrm>
          <a:prstGeom prst="rect">
            <a:avLst/>
          </a:prstGeom>
          <a:noFill/>
        </p:spPr>
        <p:txBody>
          <a:bodyPr wrap="none" rtlCol="0">
            <a:spAutoFit/>
          </a:bodyPr>
          <a:lstStyle/>
          <a:p>
            <a:r>
              <a:rPr lang="en-US" sz="2400" b="1" dirty="0" smtClean="0">
                <a:solidFill>
                  <a:srgbClr val="FF0000"/>
                </a:solidFill>
              </a:rPr>
              <a:t>What determine the position of this equilibrium ?</a:t>
            </a:r>
            <a:endParaRPr lang="en-US" sz="2400" b="1" dirty="0">
              <a:solidFill>
                <a:srgbClr val="FF0000"/>
              </a:solidFill>
            </a:endParaRPr>
          </a:p>
        </p:txBody>
      </p:sp>
      <p:graphicFrame>
        <p:nvGraphicFramePr>
          <p:cNvPr id="4" name="Table 3"/>
          <p:cNvGraphicFramePr>
            <a:graphicFrameLocks noGrp="1"/>
          </p:cNvGraphicFramePr>
          <p:nvPr/>
        </p:nvGraphicFramePr>
        <p:xfrm>
          <a:off x="1107517" y="733861"/>
          <a:ext cx="6096000" cy="148336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en-US" sz="1800" dirty="0" err="1" smtClean="0">
                          <a:latin typeface="Symbol" charset="2"/>
                          <a:cs typeface="Symbol" charset="2"/>
                        </a:rPr>
                        <a:t>D</a:t>
                      </a:r>
                      <a:r>
                        <a:rPr lang="en-US" sz="1800" dirty="0" err="1" smtClean="0"/>
                        <a:t>G</a:t>
                      </a:r>
                      <a:r>
                        <a:rPr lang="en-US" sz="1800" baseline="-25000" dirty="0" err="1" smtClean="0"/>
                        <a:t>folding</a:t>
                      </a:r>
                      <a:r>
                        <a:rPr lang="en-US" sz="1800" baseline="-25000" dirty="0" smtClean="0"/>
                        <a:t> </a:t>
                      </a:r>
                      <a:r>
                        <a:rPr lang="en-US" sz="1800" baseline="0" dirty="0" smtClean="0"/>
                        <a:t>(310 K)</a:t>
                      </a:r>
                      <a:endParaRPr lang="en-US" sz="1800" baseline="-25000" dirty="0"/>
                    </a:p>
                  </a:txBody>
                  <a:tcPr/>
                </a:tc>
                <a:tc>
                  <a:txBody>
                    <a:bodyPr/>
                    <a:lstStyle/>
                    <a:p>
                      <a:pPr algn="ctr"/>
                      <a:r>
                        <a:rPr lang="en-US" sz="1800" dirty="0" smtClean="0"/>
                        <a:t>% in folded state</a:t>
                      </a:r>
                      <a:endParaRPr lang="en-US" sz="1800" dirty="0"/>
                    </a:p>
                  </a:txBody>
                  <a:tcPr/>
                </a:tc>
                <a:tc>
                  <a:txBody>
                    <a:bodyPr/>
                    <a:lstStyle/>
                    <a:p>
                      <a:pPr algn="ctr"/>
                      <a:r>
                        <a:rPr lang="en-US" sz="1800" dirty="0" smtClean="0"/>
                        <a:t>% in unfolded state</a:t>
                      </a:r>
                      <a:endParaRPr lang="en-US" sz="1800" dirty="0"/>
                    </a:p>
                  </a:txBody>
                  <a:tcPr/>
                </a:tc>
              </a:tr>
              <a:tr h="370840">
                <a:tc>
                  <a:txBody>
                    <a:bodyPr/>
                    <a:lstStyle/>
                    <a:p>
                      <a:pPr algn="ctr"/>
                      <a:r>
                        <a:rPr lang="en-US" sz="1800" dirty="0" smtClean="0"/>
                        <a:t>-5.7 kcal/mol</a:t>
                      </a:r>
                      <a:endParaRPr lang="en-US" sz="1800" dirty="0"/>
                    </a:p>
                  </a:txBody>
                  <a:tcPr/>
                </a:tc>
                <a:tc>
                  <a:txBody>
                    <a:bodyPr/>
                    <a:lstStyle/>
                    <a:p>
                      <a:pPr algn="ctr"/>
                      <a:r>
                        <a:rPr lang="en-US" sz="1800" dirty="0" smtClean="0"/>
                        <a:t>~99.99%</a:t>
                      </a:r>
                      <a:endParaRPr lang="en-US" sz="1800" dirty="0"/>
                    </a:p>
                  </a:txBody>
                  <a:tcPr/>
                </a:tc>
                <a:tc>
                  <a:txBody>
                    <a:bodyPr/>
                    <a:lstStyle/>
                    <a:p>
                      <a:pPr algn="ctr"/>
                      <a:r>
                        <a:rPr lang="en-US" sz="1800" dirty="0" smtClean="0"/>
                        <a:t>~0.01%</a:t>
                      </a:r>
                      <a:endParaRPr lang="en-US" sz="1800" dirty="0"/>
                    </a:p>
                  </a:txBody>
                  <a:tcPr/>
                </a:tc>
              </a:tr>
              <a:tr h="370840">
                <a:tc>
                  <a:txBody>
                    <a:bodyPr/>
                    <a:lstStyle/>
                    <a:p>
                      <a:pPr algn="ctr"/>
                      <a:r>
                        <a:rPr lang="en-US" sz="1800" dirty="0" smtClean="0"/>
                        <a:t>-3.3 kcal/mol</a:t>
                      </a:r>
                      <a:endParaRPr lang="en-US" sz="1800" dirty="0"/>
                    </a:p>
                  </a:txBody>
                  <a:tcPr/>
                </a:tc>
                <a:tc>
                  <a:txBody>
                    <a:bodyPr/>
                    <a:lstStyle/>
                    <a:p>
                      <a:pPr algn="ctr"/>
                      <a:r>
                        <a:rPr lang="en-US" sz="1800" dirty="0" smtClean="0"/>
                        <a:t>~99.5%</a:t>
                      </a:r>
                      <a:endParaRPr lang="en-US" sz="1800" dirty="0"/>
                    </a:p>
                  </a:txBody>
                  <a:tcPr/>
                </a:tc>
                <a:tc>
                  <a:txBody>
                    <a:bodyPr/>
                    <a:lstStyle/>
                    <a:p>
                      <a:pPr algn="ctr"/>
                      <a:r>
                        <a:rPr lang="en-US" sz="1800" dirty="0" smtClean="0"/>
                        <a:t>~0.5%</a:t>
                      </a:r>
                    </a:p>
                  </a:txBody>
                  <a:tcPr/>
                </a:tc>
              </a:tr>
              <a:tr h="370840">
                <a:tc>
                  <a:txBody>
                    <a:bodyPr/>
                    <a:lstStyle/>
                    <a:p>
                      <a:pPr algn="ctr"/>
                      <a:r>
                        <a:rPr lang="en-US" sz="1800" dirty="0" smtClean="0"/>
                        <a:t>-2.4</a:t>
                      </a:r>
                      <a:r>
                        <a:rPr lang="en-US" sz="1800" baseline="0" dirty="0" smtClean="0"/>
                        <a:t> kcal/mol</a:t>
                      </a:r>
                      <a:endParaRPr lang="en-US" sz="1800" dirty="0"/>
                    </a:p>
                  </a:txBody>
                  <a:tcPr/>
                </a:tc>
                <a:tc>
                  <a:txBody>
                    <a:bodyPr/>
                    <a:lstStyle/>
                    <a:p>
                      <a:pPr algn="ctr"/>
                      <a:r>
                        <a:rPr lang="en-US" sz="1800" dirty="0" smtClean="0"/>
                        <a:t>~98%</a:t>
                      </a:r>
                      <a:endParaRPr lang="en-US" sz="1800" dirty="0"/>
                    </a:p>
                  </a:txBody>
                  <a:tcPr/>
                </a:tc>
                <a:tc>
                  <a:txBody>
                    <a:bodyPr/>
                    <a:lstStyle/>
                    <a:p>
                      <a:pPr algn="ctr"/>
                      <a:r>
                        <a:rPr lang="en-US" sz="1800" dirty="0" smtClean="0"/>
                        <a:t>~2%</a:t>
                      </a:r>
                      <a:endParaRPr lang="en-US" sz="1800" dirty="0"/>
                    </a:p>
                  </a:txBody>
                  <a:tcPr/>
                </a:tc>
              </a:tr>
            </a:tbl>
          </a:graphicData>
        </a:graphic>
      </p:graphicFrame>
      <p:graphicFrame>
        <p:nvGraphicFramePr>
          <p:cNvPr id="5" name="Object 4"/>
          <p:cNvGraphicFramePr>
            <a:graphicFrameLocks noChangeAspect="1"/>
          </p:cNvGraphicFramePr>
          <p:nvPr/>
        </p:nvGraphicFramePr>
        <p:xfrm>
          <a:off x="5980113" y="5286375"/>
          <a:ext cx="2844800" cy="1298575"/>
        </p:xfrm>
        <a:graphic>
          <a:graphicData uri="http://schemas.openxmlformats.org/presentationml/2006/ole">
            <mc:AlternateContent xmlns:mc="http://schemas.openxmlformats.org/markup-compatibility/2006">
              <mc:Choice xmlns:v="urn:schemas-microsoft-com:vml" Requires="v">
                <p:oleObj spid="_x0000_s14361" name="Equation" r:id="rId5" imgW="1485900" imgH="647700" progId="Equation.3">
                  <p:embed/>
                </p:oleObj>
              </mc:Choice>
              <mc:Fallback>
                <p:oleObj name="Equation" r:id="rId5" imgW="1485900" imgH="64770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80113" y="5286375"/>
                        <a:ext cx="2844800" cy="1298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173979" y="6371673"/>
            <a:ext cx="5599873" cy="369332"/>
          </a:xfrm>
          <a:prstGeom prst="rect">
            <a:avLst/>
          </a:prstGeom>
          <a:solidFill>
            <a:schemeClr val="bg1"/>
          </a:solidFill>
        </p:spPr>
        <p:txBody>
          <a:bodyPr wrap="none" rtlCol="0">
            <a:spAutoFit/>
          </a:bodyPr>
          <a:lstStyle/>
          <a:p>
            <a:r>
              <a:rPr lang="en-US" dirty="0" smtClean="0"/>
              <a:t>Figure 10.13 The Molecules of Life (Garland Science 2013)</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650" y="165100"/>
            <a:ext cx="8229600" cy="1143000"/>
          </a:xfrm>
        </p:spPr>
        <p:txBody>
          <a:bodyPr>
            <a:normAutofit/>
          </a:bodyPr>
          <a:lstStyle/>
          <a:p>
            <a:pPr algn="l"/>
            <a:r>
              <a:rPr lang="en-US" sz="2400" b="1" dirty="0" smtClean="0"/>
              <a:t>Free energy difference between </a:t>
            </a:r>
            <a:br>
              <a:rPr lang="en-US" sz="2400" b="1" dirty="0" smtClean="0"/>
            </a:br>
            <a:r>
              <a:rPr lang="en-US" sz="2400" b="1" dirty="0" smtClean="0"/>
              <a:t>the folded and the unfolded states</a:t>
            </a:r>
            <a:endParaRPr lang="en-US" sz="2400" b="1" dirty="0"/>
          </a:p>
        </p:txBody>
      </p:sp>
      <p:cxnSp>
        <p:nvCxnSpPr>
          <p:cNvPr id="5" name="Straight Arrow Connector 4"/>
          <p:cNvCxnSpPr/>
          <p:nvPr/>
        </p:nvCxnSpPr>
        <p:spPr>
          <a:xfrm rot="5400000" flipH="1" flipV="1">
            <a:off x="-266377" y="2856706"/>
            <a:ext cx="2362200" cy="1588"/>
          </a:xfrm>
          <a:prstGeom prst="straightConnector1">
            <a:avLst/>
          </a:prstGeom>
          <a:ln w="50800">
            <a:tailEnd type="arrow"/>
          </a:ln>
        </p:spPr>
        <p:style>
          <a:lnRef idx="2">
            <a:schemeClr val="accent1"/>
          </a:lnRef>
          <a:fillRef idx="0">
            <a:schemeClr val="accent1"/>
          </a:fillRef>
          <a:effectRef idx="1">
            <a:schemeClr val="accent1"/>
          </a:effectRef>
          <a:fontRef idx="minor">
            <a:schemeClr val="tx1"/>
          </a:fontRef>
        </p:style>
      </p:cxnSp>
      <p:cxnSp>
        <p:nvCxnSpPr>
          <p:cNvPr id="6" name="Straight Arrow Connector 5"/>
          <p:cNvCxnSpPr/>
          <p:nvPr/>
        </p:nvCxnSpPr>
        <p:spPr>
          <a:xfrm rot="5400000" flipH="1" flipV="1">
            <a:off x="1029023" y="4152106"/>
            <a:ext cx="2362200" cy="1588"/>
          </a:xfrm>
          <a:prstGeom prst="straightConnector1">
            <a:avLst/>
          </a:prstGeom>
          <a:ln w="50800">
            <a:tailEnd type="arrow"/>
          </a:ln>
          <a:scene3d>
            <a:camera prst="orthographicFront">
              <a:rot lat="0" lon="0" rev="16200000"/>
            </a:camera>
            <a:lightRig rig="threePt" dir="t"/>
          </a:scene3d>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533400" y="2602468"/>
            <a:ext cx="2211776" cy="369332"/>
          </a:xfrm>
          <a:prstGeom prst="rect">
            <a:avLst/>
          </a:prstGeom>
          <a:noFill/>
          <a:scene3d>
            <a:camera prst="orthographicFront">
              <a:rot lat="0" lon="0" rev="5400000"/>
            </a:camera>
            <a:lightRig rig="threePt" dir="t"/>
          </a:scene3d>
        </p:spPr>
        <p:txBody>
          <a:bodyPr wrap="none" rtlCol="0">
            <a:spAutoFit/>
          </a:bodyPr>
          <a:lstStyle/>
          <a:p>
            <a:r>
              <a:rPr lang="en-US" dirty="0" smtClean="0"/>
              <a:t>Gibbs Free energy (G)</a:t>
            </a:r>
            <a:endParaRPr lang="en-US" dirty="0"/>
          </a:p>
        </p:txBody>
      </p:sp>
      <p:sp>
        <p:nvSpPr>
          <p:cNvPr id="8" name="TextBox 7"/>
          <p:cNvSpPr txBox="1"/>
          <p:nvPr/>
        </p:nvSpPr>
        <p:spPr>
          <a:xfrm>
            <a:off x="1145705" y="4038600"/>
            <a:ext cx="1798351" cy="369332"/>
          </a:xfrm>
          <a:prstGeom prst="rect">
            <a:avLst/>
          </a:prstGeom>
          <a:noFill/>
        </p:spPr>
        <p:txBody>
          <a:bodyPr wrap="none" rtlCol="0">
            <a:spAutoFit/>
          </a:bodyPr>
          <a:lstStyle/>
          <a:p>
            <a:r>
              <a:rPr lang="en-US" dirty="0" smtClean="0"/>
              <a:t>Degree of folding</a:t>
            </a:r>
            <a:endParaRPr lang="en-US" dirty="0"/>
          </a:p>
        </p:txBody>
      </p:sp>
      <p:cxnSp>
        <p:nvCxnSpPr>
          <p:cNvPr id="10" name="Straight Connector 9"/>
          <p:cNvCxnSpPr/>
          <p:nvPr/>
        </p:nvCxnSpPr>
        <p:spPr>
          <a:xfrm>
            <a:off x="1145705" y="2438400"/>
            <a:ext cx="333885" cy="1588"/>
          </a:xfrm>
          <a:prstGeom prst="line">
            <a:avLst/>
          </a:prstGeom>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1146822" y="2450068"/>
            <a:ext cx="332768" cy="369332"/>
          </a:xfrm>
          <a:prstGeom prst="rect">
            <a:avLst/>
          </a:prstGeom>
          <a:noFill/>
        </p:spPr>
        <p:txBody>
          <a:bodyPr wrap="none" rtlCol="0">
            <a:spAutoFit/>
          </a:bodyPr>
          <a:lstStyle/>
          <a:p>
            <a:r>
              <a:rPr lang="en-US" b="1" dirty="0" smtClean="0"/>
              <a:t>U</a:t>
            </a:r>
            <a:endParaRPr lang="en-US" b="1" dirty="0"/>
          </a:p>
        </p:txBody>
      </p:sp>
      <p:cxnSp>
        <p:nvCxnSpPr>
          <p:cNvPr id="12" name="Straight Connector 11"/>
          <p:cNvCxnSpPr/>
          <p:nvPr/>
        </p:nvCxnSpPr>
        <p:spPr>
          <a:xfrm>
            <a:off x="2441105" y="3276600"/>
            <a:ext cx="333885" cy="1588"/>
          </a:xfrm>
          <a:prstGeom prst="line">
            <a:avLst/>
          </a:prstGeom>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2442222" y="3288268"/>
            <a:ext cx="290614" cy="369332"/>
          </a:xfrm>
          <a:prstGeom prst="rect">
            <a:avLst/>
          </a:prstGeom>
          <a:noFill/>
        </p:spPr>
        <p:txBody>
          <a:bodyPr wrap="none" rtlCol="0">
            <a:spAutoFit/>
          </a:bodyPr>
          <a:lstStyle/>
          <a:p>
            <a:r>
              <a:rPr lang="en-US" b="1" dirty="0"/>
              <a:t>F</a:t>
            </a:r>
          </a:p>
        </p:txBody>
      </p:sp>
      <p:graphicFrame>
        <p:nvGraphicFramePr>
          <p:cNvPr id="14" name="Object 13"/>
          <p:cNvGraphicFramePr>
            <a:graphicFrameLocks noChangeAspect="1"/>
          </p:cNvGraphicFramePr>
          <p:nvPr/>
        </p:nvGraphicFramePr>
        <p:xfrm>
          <a:off x="232703" y="4731544"/>
          <a:ext cx="3956428" cy="1604128"/>
        </p:xfrm>
        <a:graphic>
          <a:graphicData uri="http://schemas.openxmlformats.org/presentationml/2006/ole">
            <mc:AlternateContent xmlns:mc="http://schemas.openxmlformats.org/markup-compatibility/2006">
              <mc:Choice xmlns:v="urn:schemas-microsoft-com:vml" Requires="v">
                <p:oleObj spid="_x0000_s16447" name="Equation" r:id="rId4" imgW="1968500" imgH="800100" progId="Equation.3">
                  <p:embed/>
                </p:oleObj>
              </mc:Choice>
              <mc:Fallback>
                <p:oleObj name="Equation" r:id="rId4" imgW="1968500" imgH="8001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2703" y="4731544"/>
                        <a:ext cx="3956428" cy="160412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5" name="Object 14"/>
          <p:cNvGraphicFramePr>
            <a:graphicFrameLocks noChangeAspect="1"/>
          </p:cNvGraphicFramePr>
          <p:nvPr/>
        </p:nvGraphicFramePr>
        <p:xfrm>
          <a:off x="5562600" y="1143000"/>
          <a:ext cx="1981200" cy="330200"/>
        </p:xfrm>
        <a:graphic>
          <a:graphicData uri="http://schemas.openxmlformats.org/presentationml/2006/ole">
            <mc:AlternateContent xmlns:mc="http://schemas.openxmlformats.org/markup-compatibility/2006">
              <mc:Choice xmlns:v="urn:schemas-microsoft-com:vml" Requires="v">
                <p:oleObj spid="_x0000_s16448" name="Equation" r:id="rId6" imgW="838200" imgH="139700" progId="Equation.3">
                  <p:embed/>
                </p:oleObj>
              </mc:Choice>
              <mc:Fallback>
                <p:oleObj name="Equation" r:id="rId6" imgW="838200" imgH="1397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2600" y="1143000"/>
                        <a:ext cx="1981200"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 name="TextBox 15"/>
          <p:cNvSpPr txBox="1"/>
          <p:nvPr/>
        </p:nvSpPr>
        <p:spPr>
          <a:xfrm>
            <a:off x="4343400" y="1737836"/>
            <a:ext cx="4648200" cy="1631216"/>
          </a:xfrm>
          <a:prstGeom prst="rect">
            <a:avLst/>
          </a:prstGeom>
          <a:noFill/>
        </p:spPr>
        <p:txBody>
          <a:bodyPr wrap="square" rtlCol="0">
            <a:spAutoFit/>
          </a:bodyPr>
          <a:lstStyle/>
          <a:p>
            <a:pPr>
              <a:buFont typeface="Arial"/>
              <a:buChar char="•"/>
            </a:pPr>
            <a:r>
              <a:rPr lang="en-US" sz="2000" dirty="0" smtClean="0"/>
              <a:t>  In a biochemical system, enthalpy (H) is the “heat content”</a:t>
            </a:r>
          </a:p>
          <a:p>
            <a:pPr>
              <a:buFont typeface="Arial"/>
              <a:buChar char="•"/>
            </a:pPr>
            <a:endParaRPr lang="en-US" sz="2000" dirty="0" smtClean="0"/>
          </a:p>
          <a:p>
            <a:pPr>
              <a:buFont typeface="Arial"/>
              <a:buChar char="•"/>
            </a:pPr>
            <a:r>
              <a:rPr lang="en-US" sz="2000" dirty="0" smtClean="0"/>
              <a:t> Entropy (S) can be defined as the degree “randomness” (disorder) of the system.</a:t>
            </a:r>
            <a:endParaRPr lang="en-US" sz="2000" dirty="0"/>
          </a:p>
        </p:txBody>
      </p:sp>
      <p:graphicFrame>
        <p:nvGraphicFramePr>
          <p:cNvPr id="19460" name="Object 4"/>
          <p:cNvGraphicFramePr>
            <a:graphicFrameLocks noChangeAspect="1"/>
          </p:cNvGraphicFramePr>
          <p:nvPr/>
        </p:nvGraphicFramePr>
        <p:xfrm>
          <a:off x="5410200" y="3659188"/>
          <a:ext cx="2355850" cy="284893"/>
        </p:xfrm>
        <a:graphic>
          <a:graphicData uri="http://schemas.openxmlformats.org/presentationml/2006/ole">
            <mc:AlternateContent xmlns:mc="http://schemas.openxmlformats.org/markup-compatibility/2006">
              <mc:Choice xmlns:v="urn:schemas-microsoft-com:vml" Requires="v">
                <p:oleObj spid="_x0000_s16449" name="Equation" r:id="rId8" imgW="1155700" imgH="139700" progId="Equation.3">
                  <p:embed/>
                </p:oleObj>
              </mc:Choice>
              <mc:Fallback>
                <p:oleObj name="Equation" r:id="rId8" imgW="1155700" imgH="139700"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10200" y="3659188"/>
                        <a:ext cx="2355850" cy="28489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TextBox 17"/>
          <p:cNvSpPr txBox="1"/>
          <p:nvPr/>
        </p:nvSpPr>
        <p:spPr>
          <a:xfrm>
            <a:off x="4343400" y="4304347"/>
            <a:ext cx="4648200" cy="2246769"/>
          </a:xfrm>
          <a:prstGeom prst="rect">
            <a:avLst/>
          </a:prstGeom>
          <a:noFill/>
        </p:spPr>
        <p:txBody>
          <a:bodyPr wrap="square" rtlCol="0">
            <a:spAutoFit/>
          </a:bodyPr>
          <a:lstStyle/>
          <a:p>
            <a:pPr>
              <a:buFont typeface="Arial"/>
              <a:buChar char="•"/>
            </a:pPr>
            <a:r>
              <a:rPr lang="en-US" sz="2000" dirty="0" smtClean="0"/>
              <a:t>  Enthalpy change (</a:t>
            </a:r>
            <a:r>
              <a:rPr lang="en-US" sz="2000" dirty="0" smtClean="0">
                <a:latin typeface="Symbol"/>
              </a:rPr>
              <a:t>D</a:t>
            </a:r>
            <a:r>
              <a:rPr lang="en-US" sz="2000" dirty="0" smtClean="0"/>
              <a:t>H) is the change of enthalpy of the system in a biochemical reaction </a:t>
            </a:r>
            <a:r>
              <a:rPr lang="en-US" sz="2000" dirty="0"/>
              <a:t>o</a:t>
            </a:r>
            <a:r>
              <a:rPr lang="en-US" sz="2000" dirty="0" smtClean="0"/>
              <a:t>r transformation</a:t>
            </a:r>
          </a:p>
          <a:p>
            <a:pPr>
              <a:buFont typeface="Arial"/>
              <a:buChar char="•"/>
            </a:pPr>
            <a:endParaRPr lang="en-US" sz="2000" dirty="0" smtClean="0"/>
          </a:p>
          <a:p>
            <a:pPr>
              <a:buFont typeface="Arial"/>
              <a:buChar char="•"/>
            </a:pPr>
            <a:r>
              <a:rPr lang="en-US" sz="2000" dirty="0" smtClean="0"/>
              <a:t> Entropy change (</a:t>
            </a:r>
            <a:r>
              <a:rPr lang="en-US" sz="2000" dirty="0" smtClean="0">
                <a:latin typeface="Symbol"/>
              </a:rPr>
              <a:t>D</a:t>
            </a:r>
            <a:r>
              <a:rPr lang="en-US" sz="2000" dirty="0" smtClean="0"/>
              <a:t>S) is the change of the degree of “randomness” of the system in a biochemical reaction or transformation.</a:t>
            </a:r>
            <a:endParaRPr lang="en-US"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038600" y="265332"/>
            <a:ext cx="4747260" cy="4137660"/>
          </a:xfrm>
          <a:prstGeom prst="rect">
            <a:avLst/>
          </a:prstGeom>
        </p:spPr>
      </p:pic>
      <p:sp>
        <p:nvSpPr>
          <p:cNvPr id="5" name="TextBox 4"/>
          <p:cNvSpPr txBox="1"/>
          <p:nvPr/>
        </p:nvSpPr>
        <p:spPr>
          <a:xfrm>
            <a:off x="4800600" y="4310659"/>
            <a:ext cx="3886200" cy="1631216"/>
          </a:xfrm>
          <a:prstGeom prst="rect">
            <a:avLst/>
          </a:prstGeom>
          <a:noFill/>
        </p:spPr>
        <p:txBody>
          <a:bodyPr wrap="square" rtlCol="0">
            <a:spAutoFit/>
          </a:bodyPr>
          <a:lstStyle/>
          <a:p>
            <a:r>
              <a:rPr lang="en-US" sz="2000" b="1" dirty="0" smtClean="0"/>
              <a:t>Walter J. </a:t>
            </a:r>
            <a:r>
              <a:rPr lang="en-US" sz="2000" b="1" dirty="0" err="1" smtClean="0"/>
              <a:t>Kauzmann</a:t>
            </a:r>
            <a:r>
              <a:rPr lang="en-US" sz="2000" b="1" dirty="0" smtClean="0"/>
              <a:t> (1916-2009)</a:t>
            </a:r>
          </a:p>
          <a:p>
            <a:endParaRPr lang="en-US" sz="2000" b="1" dirty="0" smtClean="0"/>
          </a:p>
          <a:p>
            <a:r>
              <a:rPr lang="en-US" sz="2000" b="1" dirty="0" smtClean="0"/>
              <a:t>Introduce the concept that hydrophobic effect is the driving force of protein folding.  </a:t>
            </a:r>
          </a:p>
        </p:txBody>
      </p:sp>
      <p:pic>
        <p:nvPicPr>
          <p:cNvPr id="6" name="Picture 5"/>
          <p:cNvPicPr>
            <a:picLocks noChangeAspect="1"/>
          </p:cNvPicPr>
          <p:nvPr/>
        </p:nvPicPr>
        <p:blipFill>
          <a:blip r:embed="rId4"/>
          <a:stretch>
            <a:fillRect/>
          </a:stretch>
        </p:blipFill>
        <p:spPr>
          <a:xfrm>
            <a:off x="381000" y="457200"/>
            <a:ext cx="2667000" cy="3737093"/>
          </a:xfrm>
          <a:prstGeom prst="rect">
            <a:avLst/>
          </a:prstGeom>
        </p:spPr>
      </p:pic>
      <p:sp>
        <p:nvSpPr>
          <p:cNvPr id="7" name="TextBox 6"/>
          <p:cNvSpPr txBox="1"/>
          <p:nvPr/>
        </p:nvSpPr>
        <p:spPr>
          <a:xfrm>
            <a:off x="228600" y="4310659"/>
            <a:ext cx="3357986" cy="1015663"/>
          </a:xfrm>
          <a:prstGeom prst="rect">
            <a:avLst/>
          </a:prstGeom>
          <a:noFill/>
        </p:spPr>
        <p:txBody>
          <a:bodyPr wrap="none" rtlCol="0">
            <a:spAutoFit/>
          </a:bodyPr>
          <a:lstStyle/>
          <a:p>
            <a:r>
              <a:rPr lang="en-US" sz="2000" b="1" dirty="0" err="1" smtClean="0"/>
              <a:t>Linus</a:t>
            </a:r>
            <a:r>
              <a:rPr lang="en-US" sz="2000" b="1" dirty="0" smtClean="0"/>
              <a:t> Carl Pauling (1901-1994)</a:t>
            </a:r>
          </a:p>
          <a:p>
            <a:r>
              <a:rPr lang="en-US" sz="2000" b="1" dirty="0" smtClean="0"/>
              <a:t>1954 Nobel Prize in Chemistry</a:t>
            </a:r>
          </a:p>
          <a:p>
            <a:r>
              <a:rPr lang="en-US" sz="2000" b="1" dirty="0" smtClean="0"/>
              <a:t>1962 Nobel Peace Prize</a:t>
            </a:r>
            <a:endParaRPr lang="en-US" sz="2000" b="1" dirty="0"/>
          </a:p>
        </p:txBody>
      </p:sp>
      <p:sp>
        <p:nvSpPr>
          <p:cNvPr id="8" name="Rectangle 7"/>
          <p:cNvSpPr/>
          <p:nvPr/>
        </p:nvSpPr>
        <p:spPr>
          <a:xfrm>
            <a:off x="228600" y="5326322"/>
            <a:ext cx="4572000" cy="830997"/>
          </a:xfrm>
          <a:prstGeom prst="rect">
            <a:avLst/>
          </a:prstGeom>
        </p:spPr>
        <p:txBody>
          <a:bodyPr>
            <a:spAutoFit/>
          </a:bodyPr>
          <a:lstStyle/>
          <a:p>
            <a:r>
              <a:rPr lang="en-US" sz="1600" dirty="0" smtClean="0"/>
              <a:t>"</a:t>
            </a:r>
            <a:r>
              <a:rPr lang="en-US" sz="1600" i="1" dirty="0" smtClean="0"/>
              <a:t>for his research into the nature of the chemical bond and its application to the elucidation of the structure of complex substances</a:t>
            </a:r>
            <a:r>
              <a:rPr lang="en-US" sz="1600" dirty="0" smtClean="0"/>
              <a:t>"</a:t>
            </a:r>
            <a:endParaRPr lang="en-US" sz="1600" dirty="0"/>
          </a:p>
        </p:txBody>
      </p:sp>
      <p:sp>
        <p:nvSpPr>
          <p:cNvPr id="9" name="TextBox 8"/>
          <p:cNvSpPr txBox="1"/>
          <p:nvPr/>
        </p:nvSpPr>
        <p:spPr>
          <a:xfrm>
            <a:off x="381000" y="6323111"/>
            <a:ext cx="3313728" cy="307777"/>
          </a:xfrm>
          <a:prstGeom prst="rect">
            <a:avLst/>
          </a:prstGeom>
          <a:noFill/>
        </p:spPr>
        <p:txBody>
          <a:bodyPr wrap="none" rtlCol="0">
            <a:spAutoFit/>
          </a:bodyPr>
          <a:lstStyle/>
          <a:p>
            <a:r>
              <a:rPr lang="en-US" sz="1400" dirty="0" err="1" smtClean="0"/>
              <a:t>Mirsky</a:t>
            </a:r>
            <a:r>
              <a:rPr lang="en-US" sz="1400" dirty="0" smtClean="0"/>
              <a:t> &amp; Pauling (1936) </a:t>
            </a:r>
            <a:r>
              <a:rPr lang="en-US" sz="1400" i="1" dirty="0" smtClean="0"/>
              <a:t>PNAS</a:t>
            </a:r>
            <a:r>
              <a:rPr lang="en-US" sz="1400" dirty="0" smtClean="0"/>
              <a:t>, 22, 439-447</a:t>
            </a:r>
            <a:endParaRPr lang="en-US" sz="1400" dirty="0"/>
          </a:p>
        </p:txBody>
      </p:sp>
      <p:sp>
        <p:nvSpPr>
          <p:cNvPr id="10" name="TextBox 9"/>
          <p:cNvSpPr txBox="1"/>
          <p:nvPr/>
        </p:nvSpPr>
        <p:spPr>
          <a:xfrm>
            <a:off x="4944544" y="6015334"/>
            <a:ext cx="3841316" cy="307777"/>
          </a:xfrm>
          <a:prstGeom prst="rect">
            <a:avLst/>
          </a:prstGeom>
          <a:noFill/>
        </p:spPr>
        <p:txBody>
          <a:bodyPr wrap="none" rtlCol="0">
            <a:spAutoFit/>
          </a:bodyPr>
          <a:lstStyle/>
          <a:p>
            <a:r>
              <a:rPr lang="en-US" sz="1400" dirty="0" err="1" smtClean="0"/>
              <a:t>Kauzmann</a:t>
            </a:r>
            <a:r>
              <a:rPr lang="en-US" sz="1400" dirty="0" smtClean="0"/>
              <a:t>, W. (1959) </a:t>
            </a:r>
            <a:r>
              <a:rPr lang="en-US" sz="1400" i="1" dirty="0" smtClean="0"/>
              <a:t>Adv. Protein Chem</a:t>
            </a:r>
            <a:r>
              <a:rPr lang="en-US" sz="1400" dirty="0" smtClean="0"/>
              <a:t>. 14, 1-63.</a:t>
            </a:r>
            <a:endParaRPr lang="en-US" sz="1400" dirty="0"/>
          </a:p>
        </p:txBody>
      </p:sp>
      <p:sp>
        <p:nvSpPr>
          <p:cNvPr id="11" name="TextBox 10"/>
          <p:cNvSpPr txBox="1"/>
          <p:nvPr/>
        </p:nvSpPr>
        <p:spPr>
          <a:xfrm>
            <a:off x="5334000" y="6323111"/>
            <a:ext cx="2945225" cy="523220"/>
          </a:xfrm>
          <a:prstGeom prst="rect">
            <a:avLst/>
          </a:prstGeom>
          <a:noFill/>
        </p:spPr>
        <p:txBody>
          <a:bodyPr wrap="none" rtlCol="0">
            <a:spAutoFit/>
          </a:bodyPr>
          <a:lstStyle/>
          <a:p>
            <a:r>
              <a:rPr lang="en-US" sz="1400" i="1" dirty="0" smtClean="0"/>
              <a:t>Biophysical Chemistry </a:t>
            </a:r>
            <a:r>
              <a:rPr lang="en-US" sz="1400" dirty="0" smtClean="0"/>
              <a:t>(2003), vol. 105</a:t>
            </a:r>
          </a:p>
          <a:p>
            <a:r>
              <a:rPr lang="en-US" sz="1400" dirty="0" smtClean="0"/>
              <a:t>For Walter </a:t>
            </a:r>
            <a:r>
              <a:rPr lang="en-US" sz="1400" dirty="0" err="1" smtClean="0"/>
              <a:t>Kauzmann’s</a:t>
            </a:r>
            <a:r>
              <a:rPr lang="en-US" sz="1400" dirty="0" smtClean="0"/>
              <a:t> 85</a:t>
            </a:r>
            <a:r>
              <a:rPr lang="en-US" sz="1400" baseline="30000" dirty="0" smtClean="0"/>
              <a:t>th</a:t>
            </a:r>
            <a:r>
              <a:rPr lang="en-US" sz="1400" dirty="0" smtClean="0"/>
              <a:t> birthday.</a:t>
            </a:r>
            <a:endParaRPr lang="en-US"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1" y="738604"/>
            <a:ext cx="7315200" cy="1631216"/>
          </a:xfrm>
          <a:prstGeom prst="rect">
            <a:avLst/>
          </a:prstGeom>
          <a:noFill/>
        </p:spPr>
        <p:txBody>
          <a:bodyPr wrap="square" rtlCol="0">
            <a:spAutoFit/>
          </a:bodyPr>
          <a:lstStyle/>
          <a:p>
            <a:r>
              <a:rPr lang="en-US" sz="2000" dirty="0" smtClean="0"/>
              <a:t>The structure and biological activity of a protein are mediated by its interactions with the environment, which includes </a:t>
            </a:r>
            <a:r>
              <a:rPr lang="en-US" sz="2000" u="sng" dirty="0" smtClean="0"/>
              <a:t>water</a:t>
            </a:r>
            <a:r>
              <a:rPr lang="en-US" sz="2000" dirty="0" smtClean="0"/>
              <a:t>, ions, other proteins, DNA, membrane, etc..  Therefore, when we investigate a protein folding process, we need to consider the free energy change of the whole system, not just that of the protein itself.</a:t>
            </a:r>
            <a:endParaRPr lang="en-US" sz="2000" dirty="0"/>
          </a:p>
        </p:txBody>
      </p:sp>
      <p:sp>
        <p:nvSpPr>
          <p:cNvPr id="4" name="TextBox 3"/>
          <p:cNvSpPr txBox="1"/>
          <p:nvPr/>
        </p:nvSpPr>
        <p:spPr>
          <a:xfrm>
            <a:off x="867770" y="2683685"/>
            <a:ext cx="6458293" cy="2862322"/>
          </a:xfrm>
          <a:prstGeom prst="rect">
            <a:avLst/>
          </a:prstGeom>
          <a:noFill/>
        </p:spPr>
        <p:txBody>
          <a:bodyPr wrap="none" rtlCol="0">
            <a:spAutoFit/>
          </a:bodyPr>
          <a:lstStyle/>
          <a:p>
            <a:r>
              <a:rPr lang="en-US" sz="2000" b="1" dirty="0" smtClean="0"/>
              <a:t>Quick review of some important non-covalent interactions:</a:t>
            </a:r>
          </a:p>
          <a:p>
            <a:endParaRPr lang="en-US" sz="2000" dirty="0" smtClean="0"/>
          </a:p>
          <a:p>
            <a:pPr>
              <a:buFontTx/>
              <a:buChar char="-"/>
            </a:pPr>
            <a:r>
              <a:rPr lang="en-US" sz="2000" dirty="0" smtClean="0"/>
              <a:t> Electrostatic interaction</a:t>
            </a:r>
          </a:p>
          <a:p>
            <a:endParaRPr lang="en-US" sz="2000" dirty="0" smtClean="0"/>
          </a:p>
          <a:p>
            <a:pPr>
              <a:buFontTx/>
              <a:buChar char="-"/>
            </a:pPr>
            <a:r>
              <a:rPr lang="en-US" sz="2000" dirty="0" smtClean="0"/>
              <a:t> Van </a:t>
            </a:r>
            <a:r>
              <a:rPr lang="en-US" sz="2000" dirty="0" err="1" smtClean="0"/>
              <a:t>der</a:t>
            </a:r>
            <a:r>
              <a:rPr lang="en-US" sz="2000" dirty="0" smtClean="0"/>
              <a:t> Waals interaction</a:t>
            </a:r>
          </a:p>
          <a:p>
            <a:endParaRPr lang="en-US" sz="2000" dirty="0" smtClean="0"/>
          </a:p>
          <a:p>
            <a:pPr>
              <a:buFontTx/>
              <a:buChar char="-"/>
            </a:pPr>
            <a:r>
              <a:rPr lang="en-US" sz="2000" dirty="0" smtClean="0"/>
              <a:t> Hydrogen bond</a:t>
            </a:r>
          </a:p>
          <a:p>
            <a:endParaRPr lang="en-US" sz="2000" dirty="0" smtClean="0"/>
          </a:p>
          <a:p>
            <a:endParaRPr lang="en-US" sz="2000" dirty="0"/>
          </a:p>
        </p:txBody>
      </p:sp>
      <p:sp>
        <p:nvSpPr>
          <p:cNvPr id="5" name="TextBox 4"/>
          <p:cNvSpPr txBox="1"/>
          <p:nvPr/>
        </p:nvSpPr>
        <p:spPr>
          <a:xfrm>
            <a:off x="838201" y="5546007"/>
            <a:ext cx="7285631" cy="1015663"/>
          </a:xfrm>
          <a:prstGeom prst="rect">
            <a:avLst/>
          </a:prstGeom>
          <a:noFill/>
        </p:spPr>
        <p:txBody>
          <a:bodyPr wrap="square" rtlCol="0">
            <a:spAutoFit/>
          </a:bodyPr>
          <a:lstStyle/>
          <a:p>
            <a:r>
              <a:rPr lang="en-US" sz="2000" dirty="0" smtClean="0"/>
              <a:t>Reading: Thomas E. Creighton (1993), Proteins: structures and molecular properties</a:t>
            </a:r>
            <a:r>
              <a:rPr lang="en-US" sz="2000" b="1" dirty="0" smtClean="0"/>
              <a:t> </a:t>
            </a:r>
            <a:r>
              <a:rPr lang="en-US" sz="2000" dirty="0" smtClean="0"/>
              <a:t> 2</a:t>
            </a:r>
            <a:r>
              <a:rPr lang="en-US" sz="2000" baseline="30000" dirty="0" smtClean="0"/>
              <a:t>nd</a:t>
            </a:r>
            <a:r>
              <a:rPr lang="en-US" sz="2000" dirty="0" smtClean="0"/>
              <a:t> ed. W.H. Freeman and Company, New York, </a:t>
            </a:r>
            <a:r>
              <a:rPr lang="en-US" sz="2000" dirty="0" err="1" smtClean="0"/>
              <a:t>p</a:t>
            </a:r>
            <a:r>
              <a:rPr lang="en-US" sz="2000" dirty="0" smtClean="0"/>
              <a:t> 140-148. (2-hour reserve)</a:t>
            </a:r>
            <a:endParaRPr lang="en-US"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5800" y="270301"/>
            <a:ext cx="3215393" cy="461665"/>
          </a:xfrm>
          <a:prstGeom prst="rect">
            <a:avLst/>
          </a:prstGeom>
          <a:noFill/>
        </p:spPr>
        <p:txBody>
          <a:bodyPr wrap="none" rtlCol="0">
            <a:spAutoFit/>
          </a:bodyPr>
          <a:lstStyle/>
          <a:p>
            <a:r>
              <a:rPr lang="en-US" sz="2400" b="1" dirty="0" smtClean="0"/>
              <a:t>Electrostatic interaction</a:t>
            </a:r>
            <a:endParaRPr lang="en-US" sz="2400" b="1" dirty="0"/>
          </a:p>
        </p:txBody>
      </p:sp>
      <p:sp>
        <p:nvSpPr>
          <p:cNvPr id="5" name="TextBox 4"/>
          <p:cNvSpPr txBox="1"/>
          <p:nvPr/>
        </p:nvSpPr>
        <p:spPr>
          <a:xfrm>
            <a:off x="685800" y="789057"/>
            <a:ext cx="7772400" cy="1015663"/>
          </a:xfrm>
          <a:prstGeom prst="rect">
            <a:avLst/>
          </a:prstGeom>
          <a:noFill/>
        </p:spPr>
        <p:txBody>
          <a:bodyPr wrap="square" rtlCol="0">
            <a:spAutoFit/>
          </a:bodyPr>
          <a:lstStyle/>
          <a:p>
            <a:r>
              <a:rPr lang="en-US" sz="2000" dirty="0" smtClean="0"/>
              <a:t>The energy of the electrostatic interaction between two atoms, </a:t>
            </a:r>
            <a:r>
              <a:rPr lang="en-US" sz="2000" dirty="0" err="1" smtClean="0"/>
              <a:t>i</a:t>
            </a:r>
            <a:r>
              <a:rPr lang="en-US" sz="2000" dirty="0" smtClean="0"/>
              <a:t> and </a:t>
            </a:r>
            <a:r>
              <a:rPr lang="en-US" sz="2000" dirty="0" err="1" smtClean="0"/>
              <a:t>j</a:t>
            </a:r>
            <a:r>
              <a:rPr lang="en-US" sz="2000" dirty="0" smtClean="0"/>
              <a:t>,  is described by the Coulomb’s law (valid only when </a:t>
            </a:r>
            <a:r>
              <a:rPr lang="en-US" sz="2000" dirty="0" err="1" smtClean="0"/>
              <a:t>r</a:t>
            </a:r>
            <a:r>
              <a:rPr lang="en-US" sz="2000" baseline="-25000" dirty="0" err="1" smtClean="0"/>
              <a:t>ij</a:t>
            </a:r>
            <a:r>
              <a:rPr lang="en-US" sz="2000" dirty="0" smtClean="0"/>
              <a:t> is significantly larger than the size of the atoms):</a:t>
            </a:r>
          </a:p>
        </p:txBody>
      </p:sp>
      <p:graphicFrame>
        <p:nvGraphicFramePr>
          <p:cNvPr id="6" name="Object 5"/>
          <p:cNvGraphicFramePr>
            <a:graphicFrameLocks noChangeAspect="1"/>
          </p:cNvGraphicFramePr>
          <p:nvPr/>
        </p:nvGraphicFramePr>
        <p:xfrm>
          <a:off x="1255713" y="1740932"/>
          <a:ext cx="1968500" cy="914400"/>
        </p:xfrm>
        <a:graphic>
          <a:graphicData uri="http://schemas.openxmlformats.org/presentationml/2006/ole">
            <mc:AlternateContent xmlns:mc="http://schemas.openxmlformats.org/markup-compatibility/2006">
              <mc:Choice xmlns:v="urn:schemas-microsoft-com:vml" Requires="v">
                <p:oleObj spid="_x0000_s22552" name="Equation" r:id="rId4" imgW="1066800" imgH="495300" progId="Equation.3">
                  <p:embed/>
                </p:oleObj>
              </mc:Choice>
              <mc:Fallback>
                <p:oleObj name="Equation" r:id="rId4" imgW="1066800" imgH="4953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5713" y="1740932"/>
                        <a:ext cx="1968500" cy="914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Oval 6"/>
          <p:cNvSpPr/>
          <p:nvPr/>
        </p:nvSpPr>
        <p:spPr>
          <a:xfrm>
            <a:off x="5029200" y="2121932"/>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7010400" y="2121932"/>
            <a:ext cx="152400" cy="1524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6" name="Straight Connector 15"/>
          <p:cNvCxnSpPr>
            <a:stCxn id="7" idx="6"/>
            <a:endCxn id="8" idx="2"/>
          </p:cNvCxnSpPr>
          <p:nvPr/>
        </p:nvCxnSpPr>
        <p:spPr>
          <a:xfrm>
            <a:off x="5181600" y="2198132"/>
            <a:ext cx="1828800" cy="1588"/>
          </a:xfrm>
          <a:prstGeom prst="line">
            <a:avLst/>
          </a:prstGeom>
          <a:ln>
            <a:prstDash val="sysDash"/>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4724400" y="2161401"/>
            <a:ext cx="2601644" cy="646331"/>
          </a:xfrm>
          <a:prstGeom prst="rect">
            <a:avLst/>
          </a:prstGeom>
          <a:noFill/>
        </p:spPr>
        <p:txBody>
          <a:bodyPr wrap="none" rtlCol="0">
            <a:spAutoFit/>
          </a:bodyPr>
          <a:lstStyle/>
          <a:p>
            <a:pPr algn="ctr"/>
            <a:r>
              <a:rPr lang="en-US" dirty="0" err="1" smtClean="0"/>
              <a:t>r</a:t>
            </a:r>
            <a:r>
              <a:rPr lang="en-US" baseline="-25000" dirty="0" err="1" smtClean="0"/>
              <a:t>ij</a:t>
            </a:r>
            <a:r>
              <a:rPr lang="en-US" baseline="-25000" dirty="0" smtClean="0"/>
              <a:t> </a:t>
            </a:r>
          </a:p>
          <a:p>
            <a:pPr algn="ctr"/>
            <a:r>
              <a:rPr lang="en-US" dirty="0" smtClean="0"/>
              <a:t>(distance between </a:t>
            </a:r>
            <a:r>
              <a:rPr lang="en-US" dirty="0" err="1" smtClean="0"/>
              <a:t>i</a:t>
            </a:r>
            <a:r>
              <a:rPr lang="en-US" dirty="0" smtClean="0"/>
              <a:t> and </a:t>
            </a:r>
            <a:r>
              <a:rPr lang="en-US" dirty="0" err="1" smtClean="0"/>
              <a:t>j</a:t>
            </a:r>
            <a:r>
              <a:rPr lang="en-US" dirty="0" smtClean="0"/>
              <a:t>)</a:t>
            </a:r>
            <a:endParaRPr lang="en-US" baseline="-25000" dirty="0"/>
          </a:p>
        </p:txBody>
      </p:sp>
      <p:sp>
        <p:nvSpPr>
          <p:cNvPr id="19" name="TextBox 18"/>
          <p:cNvSpPr txBox="1"/>
          <p:nvPr/>
        </p:nvSpPr>
        <p:spPr>
          <a:xfrm>
            <a:off x="4953000" y="1676400"/>
            <a:ext cx="237640" cy="369332"/>
          </a:xfrm>
          <a:prstGeom prst="rect">
            <a:avLst/>
          </a:prstGeom>
          <a:noFill/>
        </p:spPr>
        <p:txBody>
          <a:bodyPr wrap="none" rtlCol="0">
            <a:spAutoFit/>
          </a:bodyPr>
          <a:lstStyle/>
          <a:p>
            <a:r>
              <a:rPr lang="en-US" dirty="0" err="1" smtClean="0"/>
              <a:t>i</a:t>
            </a:r>
            <a:endParaRPr lang="en-US" dirty="0"/>
          </a:p>
        </p:txBody>
      </p:sp>
      <p:sp>
        <p:nvSpPr>
          <p:cNvPr id="20" name="TextBox 19"/>
          <p:cNvSpPr txBox="1"/>
          <p:nvPr/>
        </p:nvSpPr>
        <p:spPr>
          <a:xfrm>
            <a:off x="6925160" y="1676400"/>
            <a:ext cx="239894" cy="369332"/>
          </a:xfrm>
          <a:prstGeom prst="rect">
            <a:avLst/>
          </a:prstGeom>
          <a:noFill/>
        </p:spPr>
        <p:txBody>
          <a:bodyPr wrap="none" rtlCol="0">
            <a:spAutoFit/>
          </a:bodyPr>
          <a:lstStyle/>
          <a:p>
            <a:r>
              <a:rPr lang="en-US" dirty="0" err="1" smtClean="0"/>
              <a:t>j</a:t>
            </a:r>
            <a:endParaRPr lang="en-US" dirty="0"/>
          </a:p>
        </p:txBody>
      </p:sp>
      <p:sp>
        <p:nvSpPr>
          <p:cNvPr id="21" name="TextBox 20"/>
          <p:cNvSpPr txBox="1"/>
          <p:nvPr/>
        </p:nvSpPr>
        <p:spPr>
          <a:xfrm>
            <a:off x="1393319" y="3072348"/>
            <a:ext cx="6602213" cy="4093428"/>
          </a:xfrm>
          <a:prstGeom prst="rect">
            <a:avLst/>
          </a:prstGeom>
          <a:noFill/>
        </p:spPr>
        <p:txBody>
          <a:bodyPr wrap="square" rtlCol="0">
            <a:spAutoFit/>
          </a:bodyPr>
          <a:lstStyle/>
          <a:p>
            <a:r>
              <a:rPr lang="en-US" sz="2000" dirty="0" err="1" smtClean="0"/>
              <a:t>q</a:t>
            </a:r>
            <a:r>
              <a:rPr lang="en-US" sz="2000" baseline="-25000" dirty="0" err="1" smtClean="0"/>
              <a:t>i</a:t>
            </a:r>
            <a:r>
              <a:rPr lang="en-US" sz="2000" dirty="0" smtClean="0"/>
              <a:t> and </a:t>
            </a:r>
            <a:r>
              <a:rPr lang="en-US" sz="2000" dirty="0" err="1" smtClean="0"/>
              <a:t>q</a:t>
            </a:r>
            <a:r>
              <a:rPr lang="en-US" sz="2000" baseline="-25000" dirty="0" err="1" smtClean="0"/>
              <a:t>j</a:t>
            </a:r>
            <a:r>
              <a:rPr lang="en-US" sz="2000" dirty="0" smtClean="0"/>
              <a:t> are the charges on atom </a:t>
            </a:r>
            <a:r>
              <a:rPr lang="en-US" sz="2000" dirty="0" err="1" smtClean="0"/>
              <a:t>i</a:t>
            </a:r>
            <a:r>
              <a:rPr lang="en-US" sz="2000" dirty="0" smtClean="0"/>
              <a:t> and </a:t>
            </a:r>
            <a:r>
              <a:rPr lang="en-US" sz="2000" dirty="0" err="1" smtClean="0"/>
              <a:t>j</a:t>
            </a:r>
            <a:r>
              <a:rPr lang="en-US" sz="2000" dirty="0" smtClean="0"/>
              <a:t>, respectively. If the signs of </a:t>
            </a:r>
            <a:r>
              <a:rPr lang="en-US" sz="2000" dirty="0" err="1" smtClean="0"/>
              <a:t>q</a:t>
            </a:r>
            <a:r>
              <a:rPr lang="en-US" sz="2000" baseline="-25000" dirty="0" err="1" smtClean="0"/>
              <a:t>i</a:t>
            </a:r>
            <a:r>
              <a:rPr lang="en-US" sz="2000" dirty="0" smtClean="0"/>
              <a:t> and </a:t>
            </a:r>
            <a:r>
              <a:rPr lang="en-US" sz="2000" dirty="0" err="1" smtClean="0"/>
              <a:t>q</a:t>
            </a:r>
            <a:r>
              <a:rPr lang="en-US" sz="2000" baseline="-25000" dirty="0" err="1" smtClean="0"/>
              <a:t>j</a:t>
            </a:r>
            <a:r>
              <a:rPr lang="en-US" sz="2000" dirty="0" smtClean="0"/>
              <a:t> are opposite, </a:t>
            </a:r>
            <a:r>
              <a:rPr lang="en-US" sz="2000" dirty="0" smtClean="0">
                <a:latin typeface="Symbol" charset="2"/>
                <a:cs typeface="Symbol" charset="2"/>
              </a:rPr>
              <a:t>D</a:t>
            </a:r>
            <a:r>
              <a:rPr lang="en-US" sz="2000" dirty="0" smtClean="0"/>
              <a:t>E &lt; 0 (attraction)</a:t>
            </a:r>
          </a:p>
          <a:p>
            <a:endParaRPr lang="en-US" sz="2000" dirty="0" smtClean="0"/>
          </a:p>
          <a:p>
            <a:r>
              <a:rPr lang="en-US" sz="2000" dirty="0" smtClean="0"/>
              <a:t>If the </a:t>
            </a:r>
            <a:r>
              <a:rPr lang="en-US" sz="2000" dirty="0" err="1" smtClean="0"/>
              <a:t>q</a:t>
            </a:r>
            <a:r>
              <a:rPr lang="en-US" sz="2000" baseline="-25000" dirty="0" err="1" smtClean="0"/>
              <a:t>i</a:t>
            </a:r>
            <a:r>
              <a:rPr lang="en-US" sz="2000" dirty="0" smtClean="0"/>
              <a:t> and </a:t>
            </a:r>
            <a:r>
              <a:rPr lang="en-US" sz="2000" dirty="0" err="1" smtClean="0"/>
              <a:t>q</a:t>
            </a:r>
            <a:r>
              <a:rPr lang="en-US" sz="2000" baseline="-25000" dirty="0" err="1" smtClean="0"/>
              <a:t>j</a:t>
            </a:r>
            <a:r>
              <a:rPr lang="en-US" sz="2000" dirty="0" smtClean="0"/>
              <a:t> have the same sign, </a:t>
            </a:r>
            <a:r>
              <a:rPr lang="en-US" sz="2000" dirty="0" smtClean="0">
                <a:latin typeface="Symbol" charset="2"/>
                <a:cs typeface="Symbol" charset="2"/>
              </a:rPr>
              <a:t>D</a:t>
            </a:r>
            <a:r>
              <a:rPr lang="en-US" sz="2000" dirty="0" smtClean="0"/>
              <a:t>E &gt; 0 (repulsion)</a:t>
            </a:r>
          </a:p>
          <a:p>
            <a:endParaRPr lang="en-US" sz="2000" dirty="0" smtClean="0"/>
          </a:p>
          <a:p>
            <a:r>
              <a:rPr lang="en-US" sz="2000" dirty="0" err="1" smtClean="0">
                <a:latin typeface="Symbol" charset="2"/>
                <a:cs typeface="Symbol" charset="2"/>
              </a:rPr>
              <a:t>e</a:t>
            </a:r>
            <a:r>
              <a:rPr lang="en-US" sz="2000" baseline="-25000" dirty="0" err="1" smtClean="0"/>
              <a:t>o</a:t>
            </a:r>
            <a:r>
              <a:rPr lang="en-US" sz="2000" dirty="0" smtClean="0"/>
              <a:t> is the permittivity of free space (constant)</a:t>
            </a:r>
          </a:p>
          <a:p>
            <a:endParaRPr lang="en-US" sz="2000" dirty="0" smtClean="0"/>
          </a:p>
          <a:p>
            <a:r>
              <a:rPr lang="en-US" sz="2000" dirty="0" smtClean="0"/>
              <a:t>D is dielectric constant of the medium.  </a:t>
            </a:r>
          </a:p>
          <a:p>
            <a:r>
              <a:rPr lang="en-US" sz="2000" dirty="0" smtClean="0"/>
              <a:t>For vacuum, D = 1, and for water, D ≈ 80</a:t>
            </a:r>
          </a:p>
          <a:p>
            <a:r>
              <a:rPr lang="en-US" sz="2000" dirty="0" smtClean="0"/>
              <a:t>The apparent dielectric constant of a solution increases in the presence of small ions (i.e. Na</a:t>
            </a:r>
            <a:r>
              <a:rPr lang="en-US" sz="2000" baseline="30000" dirty="0" smtClean="0"/>
              <a:t>+</a:t>
            </a:r>
            <a:r>
              <a:rPr lang="en-US" sz="2000" dirty="0" smtClean="0"/>
              <a:t>, K</a:t>
            </a:r>
            <a:r>
              <a:rPr lang="en-US" sz="2000" baseline="30000" dirty="0" smtClean="0"/>
              <a:t>+</a:t>
            </a:r>
            <a:r>
              <a:rPr lang="en-US" sz="2000" dirty="0" smtClean="0"/>
              <a:t>, </a:t>
            </a:r>
            <a:r>
              <a:rPr lang="en-US" sz="2000" dirty="0" err="1" smtClean="0"/>
              <a:t>Cl</a:t>
            </a:r>
            <a:r>
              <a:rPr lang="en-US" sz="2000" baseline="30000" dirty="0" smtClean="0"/>
              <a:t>-</a:t>
            </a:r>
            <a:r>
              <a:rPr lang="en-US" sz="2000" dirty="0" smtClean="0"/>
              <a:t>, etc.)   </a:t>
            </a:r>
          </a:p>
          <a:p>
            <a:endParaRPr lang="en-US" sz="2000" dirty="0" smtClean="0"/>
          </a:p>
          <a:p>
            <a:endParaRPr lang="en-US"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Down Arrow 56"/>
          <p:cNvSpPr/>
          <p:nvPr/>
        </p:nvSpPr>
        <p:spPr>
          <a:xfrm>
            <a:off x="2971800" y="4618672"/>
            <a:ext cx="212878" cy="674132"/>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33400" y="152400"/>
            <a:ext cx="8229600" cy="868362"/>
          </a:xfrm>
        </p:spPr>
        <p:txBody>
          <a:bodyPr>
            <a:normAutofit/>
          </a:bodyPr>
          <a:lstStyle/>
          <a:p>
            <a:pPr algn="l"/>
            <a:r>
              <a:rPr lang="en-US" sz="2400" b="1" dirty="0" smtClean="0"/>
              <a:t>Dipoles</a:t>
            </a:r>
            <a:endParaRPr lang="en-US" sz="2400" b="1" dirty="0"/>
          </a:p>
        </p:txBody>
      </p:sp>
      <p:sp>
        <p:nvSpPr>
          <p:cNvPr id="4" name="TextBox 3"/>
          <p:cNvSpPr txBox="1"/>
          <p:nvPr/>
        </p:nvSpPr>
        <p:spPr>
          <a:xfrm>
            <a:off x="533400" y="842188"/>
            <a:ext cx="8537563" cy="1631216"/>
          </a:xfrm>
          <a:prstGeom prst="rect">
            <a:avLst/>
          </a:prstGeom>
          <a:noFill/>
        </p:spPr>
        <p:txBody>
          <a:bodyPr wrap="none" rtlCol="0">
            <a:spAutoFit/>
          </a:bodyPr>
          <a:lstStyle/>
          <a:p>
            <a:r>
              <a:rPr lang="en-US" sz="2000" dirty="0" err="1" smtClean="0"/>
              <a:t>Electronegativity</a:t>
            </a:r>
            <a:r>
              <a:rPr lang="en-US" sz="2000" dirty="0" smtClean="0"/>
              <a:t> is defined as the power of an atom to attract electrons to itself.</a:t>
            </a:r>
          </a:p>
          <a:p>
            <a:endParaRPr lang="en-US" sz="2000" dirty="0" smtClean="0"/>
          </a:p>
          <a:p>
            <a:r>
              <a:rPr lang="en-US" sz="2000" dirty="0" smtClean="0"/>
              <a:t>O: 3.45		C: 2.55		N: 2.98		S: 2.53		H: 2.13</a:t>
            </a:r>
          </a:p>
          <a:p>
            <a:endParaRPr lang="en-US" sz="2000" dirty="0" smtClean="0"/>
          </a:p>
          <a:p>
            <a:endParaRPr lang="en-US" sz="2000" dirty="0"/>
          </a:p>
        </p:txBody>
      </p:sp>
      <p:grpSp>
        <p:nvGrpSpPr>
          <p:cNvPr id="3" name="Group 27"/>
          <p:cNvGrpSpPr/>
          <p:nvPr/>
        </p:nvGrpSpPr>
        <p:grpSpPr>
          <a:xfrm>
            <a:off x="1820922" y="2203608"/>
            <a:ext cx="2013339" cy="3731062"/>
            <a:chOff x="1371600" y="2754868"/>
            <a:chExt cx="2013339" cy="3731062"/>
          </a:xfrm>
        </p:grpSpPr>
        <p:sp>
          <p:nvSpPr>
            <p:cNvPr id="6" name="TextBox 5"/>
            <p:cNvSpPr txBox="1"/>
            <p:nvPr/>
          </p:nvSpPr>
          <p:spPr>
            <a:xfrm>
              <a:off x="1371600" y="2816662"/>
              <a:ext cx="414369" cy="369332"/>
            </a:xfrm>
            <a:prstGeom prst="rect">
              <a:avLst/>
            </a:prstGeom>
            <a:noFill/>
          </p:spPr>
          <p:txBody>
            <a:bodyPr wrap="none" rtlCol="0">
              <a:spAutoFit/>
            </a:bodyPr>
            <a:lstStyle/>
            <a:p>
              <a:r>
                <a:rPr lang="en-US" dirty="0" smtClean="0"/>
                <a:t>O</a:t>
              </a:r>
              <a:endParaRPr lang="en-US" dirty="0"/>
            </a:p>
          </p:txBody>
        </p:sp>
        <p:cxnSp>
          <p:nvCxnSpPr>
            <p:cNvPr id="8" name="Straight Connector 7"/>
            <p:cNvCxnSpPr/>
            <p:nvPr/>
          </p:nvCxnSpPr>
          <p:spPr>
            <a:xfrm>
              <a:off x="1709769" y="3048000"/>
              <a:ext cx="195231" cy="16680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676400" y="3109794"/>
              <a:ext cx="195231" cy="16680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1828800" y="3135868"/>
              <a:ext cx="312906" cy="369332"/>
            </a:xfrm>
            <a:prstGeom prst="rect">
              <a:avLst/>
            </a:prstGeom>
            <a:noFill/>
          </p:spPr>
          <p:txBody>
            <a:bodyPr wrap="none" rtlCol="0">
              <a:spAutoFit/>
            </a:bodyPr>
            <a:lstStyle/>
            <a:p>
              <a:r>
                <a:rPr lang="en-US" dirty="0" smtClean="0"/>
                <a:t>C</a:t>
              </a:r>
              <a:endParaRPr lang="en-US" dirty="0"/>
            </a:p>
          </p:txBody>
        </p:sp>
        <p:cxnSp>
          <p:nvCxnSpPr>
            <p:cNvPr id="12" name="Straight Connector 11"/>
            <p:cNvCxnSpPr/>
            <p:nvPr/>
          </p:nvCxnSpPr>
          <p:spPr>
            <a:xfrm rot="5400000">
              <a:off x="1691058" y="3443658"/>
              <a:ext cx="228600" cy="19928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1524000" y="3581400"/>
              <a:ext cx="404828" cy="369332"/>
            </a:xfrm>
            <a:prstGeom prst="rect">
              <a:avLst/>
            </a:prstGeom>
            <a:noFill/>
          </p:spPr>
          <p:txBody>
            <a:bodyPr wrap="none" rtlCol="0">
              <a:spAutoFit/>
            </a:bodyPr>
            <a:lstStyle/>
            <a:p>
              <a:r>
                <a:rPr lang="en-US" dirty="0" smtClean="0"/>
                <a:t>C</a:t>
              </a:r>
              <a:r>
                <a:rPr lang="en-US" baseline="30000" dirty="0" smtClean="0">
                  <a:latin typeface="Symbol" charset="2"/>
                  <a:cs typeface="Symbol" charset="2"/>
                </a:rPr>
                <a:t>a</a:t>
              </a:r>
              <a:endParaRPr lang="en-US" baseline="30000" dirty="0">
                <a:latin typeface="Symbol" charset="2"/>
                <a:cs typeface="Symbol" charset="2"/>
              </a:endParaRPr>
            </a:p>
          </p:txBody>
        </p:sp>
        <p:cxnSp>
          <p:nvCxnSpPr>
            <p:cNvPr id="17" name="Straight Connector 16"/>
            <p:cNvCxnSpPr/>
            <p:nvPr/>
          </p:nvCxnSpPr>
          <p:spPr>
            <a:xfrm>
              <a:off x="2065506" y="3351212"/>
              <a:ext cx="372894"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2362200" y="3124200"/>
              <a:ext cx="333670" cy="369332"/>
            </a:xfrm>
            <a:prstGeom prst="rect">
              <a:avLst/>
            </a:prstGeom>
            <a:noFill/>
          </p:spPr>
          <p:txBody>
            <a:bodyPr wrap="none" rtlCol="0">
              <a:spAutoFit/>
            </a:bodyPr>
            <a:lstStyle/>
            <a:p>
              <a:r>
                <a:rPr lang="en-US" dirty="0" smtClean="0"/>
                <a:t>N</a:t>
              </a:r>
              <a:endParaRPr lang="en-US" dirty="0"/>
            </a:p>
          </p:txBody>
        </p:sp>
        <p:cxnSp>
          <p:nvCxnSpPr>
            <p:cNvPr id="19" name="Straight Connector 18"/>
            <p:cNvCxnSpPr/>
            <p:nvPr/>
          </p:nvCxnSpPr>
          <p:spPr>
            <a:xfrm rot="5400000">
              <a:off x="2605458" y="3062658"/>
              <a:ext cx="228600" cy="19928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2719372" y="2754868"/>
              <a:ext cx="404828" cy="369332"/>
            </a:xfrm>
            <a:prstGeom prst="rect">
              <a:avLst/>
            </a:prstGeom>
            <a:noFill/>
          </p:spPr>
          <p:txBody>
            <a:bodyPr wrap="none" rtlCol="0">
              <a:spAutoFit/>
            </a:bodyPr>
            <a:lstStyle/>
            <a:p>
              <a:r>
                <a:rPr lang="en-US" dirty="0" smtClean="0"/>
                <a:t>C</a:t>
              </a:r>
              <a:r>
                <a:rPr lang="en-US" baseline="30000" dirty="0" smtClean="0">
                  <a:latin typeface="Symbol" charset="2"/>
                  <a:cs typeface="Symbol" charset="2"/>
                </a:rPr>
                <a:t>a</a:t>
              </a:r>
              <a:endParaRPr lang="en-US" baseline="30000" dirty="0">
                <a:latin typeface="Symbol" charset="2"/>
                <a:cs typeface="Symbol" charset="2"/>
              </a:endParaRPr>
            </a:p>
          </p:txBody>
        </p:sp>
        <p:cxnSp>
          <p:nvCxnSpPr>
            <p:cNvPr id="21" name="Straight Connector 20"/>
            <p:cNvCxnSpPr/>
            <p:nvPr/>
          </p:nvCxnSpPr>
          <p:spPr>
            <a:xfrm>
              <a:off x="2624169" y="3490794"/>
              <a:ext cx="195231" cy="16680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2714330" y="3593068"/>
              <a:ext cx="333670" cy="369332"/>
            </a:xfrm>
            <a:prstGeom prst="rect">
              <a:avLst/>
            </a:prstGeom>
            <a:noFill/>
          </p:spPr>
          <p:txBody>
            <a:bodyPr wrap="none" rtlCol="0">
              <a:spAutoFit/>
            </a:bodyPr>
            <a:lstStyle/>
            <a:p>
              <a:r>
                <a:rPr lang="en-US" dirty="0" smtClean="0"/>
                <a:t>H</a:t>
              </a:r>
              <a:endParaRPr lang="en-US" dirty="0"/>
            </a:p>
          </p:txBody>
        </p:sp>
        <p:sp>
          <p:nvSpPr>
            <p:cNvPr id="23" name="TextBox 22"/>
            <p:cNvSpPr txBox="1"/>
            <p:nvPr/>
          </p:nvSpPr>
          <p:spPr>
            <a:xfrm>
              <a:off x="1968784" y="4387334"/>
              <a:ext cx="345843" cy="369332"/>
            </a:xfrm>
            <a:prstGeom prst="rect">
              <a:avLst/>
            </a:prstGeom>
            <a:noFill/>
          </p:spPr>
          <p:txBody>
            <a:bodyPr wrap="none" rtlCol="0">
              <a:spAutoFit/>
            </a:bodyPr>
            <a:lstStyle/>
            <a:p>
              <a:r>
                <a:rPr lang="en-US" dirty="0" err="1" smtClean="0">
                  <a:latin typeface="Symbol" charset="2"/>
                  <a:cs typeface="Symbol" charset="2"/>
                </a:rPr>
                <a:t>d</a:t>
              </a:r>
              <a:r>
                <a:rPr lang="en-US" baseline="30000" dirty="0" smtClean="0"/>
                <a:t>-</a:t>
              </a:r>
              <a:endParaRPr lang="en-US" baseline="30000" dirty="0"/>
            </a:p>
          </p:txBody>
        </p:sp>
        <p:sp>
          <p:nvSpPr>
            <p:cNvPr id="24" name="TextBox 23"/>
            <p:cNvSpPr txBox="1"/>
            <p:nvPr/>
          </p:nvSpPr>
          <p:spPr>
            <a:xfrm>
              <a:off x="3007913" y="6116598"/>
              <a:ext cx="377026" cy="369332"/>
            </a:xfrm>
            <a:prstGeom prst="rect">
              <a:avLst/>
            </a:prstGeom>
            <a:noFill/>
          </p:spPr>
          <p:txBody>
            <a:bodyPr wrap="none" rtlCol="0">
              <a:spAutoFit/>
            </a:bodyPr>
            <a:lstStyle/>
            <a:p>
              <a:r>
                <a:rPr lang="en-US" dirty="0" err="1" smtClean="0">
                  <a:latin typeface="Symbol" charset="2"/>
                  <a:cs typeface="Symbol" charset="2"/>
                </a:rPr>
                <a:t>d</a:t>
              </a:r>
              <a:r>
                <a:rPr lang="en-US" baseline="30000" dirty="0" smtClean="0"/>
                <a:t>+</a:t>
              </a:r>
              <a:endParaRPr lang="en-US" baseline="30000" dirty="0"/>
            </a:p>
          </p:txBody>
        </p:sp>
      </p:grpSp>
      <p:grpSp>
        <p:nvGrpSpPr>
          <p:cNvPr id="5" name="Group 53"/>
          <p:cNvGrpSpPr/>
          <p:nvPr/>
        </p:nvGrpSpPr>
        <p:grpSpPr>
          <a:xfrm>
            <a:off x="2634298" y="4020740"/>
            <a:ext cx="947102" cy="1729264"/>
            <a:chOff x="3472498" y="4202668"/>
            <a:chExt cx="947102" cy="1729264"/>
          </a:xfrm>
        </p:grpSpPr>
        <p:sp>
          <p:nvSpPr>
            <p:cNvPr id="45" name="TextBox 44"/>
            <p:cNvSpPr txBox="1"/>
            <p:nvPr/>
          </p:nvSpPr>
          <p:spPr>
            <a:xfrm>
              <a:off x="3472498" y="4202668"/>
              <a:ext cx="337502" cy="369332"/>
            </a:xfrm>
            <a:prstGeom prst="rect">
              <a:avLst/>
            </a:prstGeom>
            <a:noFill/>
          </p:spPr>
          <p:txBody>
            <a:bodyPr wrap="none" rtlCol="0">
              <a:spAutoFit/>
            </a:bodyPr>
            <a:lstStyle/>
            <a:p>
              <a:r>
                <a:rPr lang="en-US" dirty="0" smtClean="0"/>
                <a:t>O</a:t>
              </a:r>
              <a:endParaRPr lang="en-US" dirty="0"/>
            </a:p>
          </p:txBody>
        </p:sp>
        <p:cxnSp>
          <p:nvCxnSpPr>
            <p:cNvPr id="47" name="Straight Connector 46"/>
            <p:cNvCxnSpPr/>
            <p:nvPr/>
          </p:nvCxnSpPr>
          <p:spPr>
            <a:xfrm rot="5400000">
              <a:off x="3444605" y="4647406"/>
              <a:ext cx="30480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8" name="Straight Connector 47"/>
            <p:cNvCxnSpPr/>
            <p:nvPr/>
          </p:nvCxnSpPr>
          <p:spPr>
            <a:xfrm rot="5400000">
              <a:off x="3531411" y="4647406"/>
              <a:ext cx="30480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49" name="TextBox 48"/>
            <p:cNvSpPr txBox="1"/>
            <p:nvPr/>
          </p:nvSpPr>
          <p:spPr>
            <a:xfrm>
              <a:off x="3473405" y="4724400"/>
              <a:ext cx="312906" cy="369332"/>
            </a:xfrm>
            <a:prstGeom prst="rect">
              <a:avLst/>
            </a:prstGeom>
            <a:noFill/>
          </p:spPr>
          <p:txBody>
            <a:bodyPr wrap="none" rtlCol="0">
              <a:spAutoFit/>
            </a:bodyPr>
            <a:lstStyle/>
            <a:p>
              <a:r>
                <a:rPr lang="en-US" dirty="0" smtClean="0"/>
                <a:t>C</a:t>
              </a:r>
              <a:endParaRPr lang="en-US" dirty="0"/>
            </a:p>
          </p:txBody>
        </p:sp>
        <p:cxnSp>
          <p:nvCxnSpPr>
            <p:cNvPr id="50" name="Straight Connector 49"/>
            <p:cNvCxnSpPr/>
            <p:nvPr/>
          </p:nvCxnSpPr>
          <p:spPr>
            <a:xfrm>
              <a:off x="3768911" y="5103812"/>
              <a:ext cx="372894" cy="1588"/>
            </a:xfrm>
            <a:prstGeom prst="line">
              <a:avLst/>
            </a:prstGeom>
            <a:ln>
              <a:solidFill>
                <a:schemeClr val="tx1"/>
              </a:solidFill>
            </a:ln>
            <a:scene3d>
              <a:camera prst="orthographicFront">
                <a:rot lat="0" lon="0" rev="19800000"/>
              </a:camera>
              <a:lightRig rig="threePt" dir="t"/>
            </a:scene3d>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4065605" y="5029200"/>
              <a:ext cx="333670" cy="369332"/>
            </a:xfrm>
            <a:prstGeom prst="rect">
              <a:avLst/>
            </a:prstGeom>
            <a:noFill/>
          </p:spPr>
          <p:txBody>
            <a:bodyPr wrap="none" rtlCol="0">
              <a:spAutoFit/>
            </a:bodyPr>
            <a:lstStyle/>
            <a:p>
              <a:r>
                <a:rPr lang="en-US" dirty="0" smtClean="0"/>
                <a:t>N</a:t>
              </a:r>
              <a:endParaRPr lang="en-US" dirty="0"/>
            </a:p>
          </p:txBody>
        </p:sp>
        <p:cxnSp>
          <p:nvCxnSpPr>
            <p:cNvPr id="52" name="Straight Connector 51"/>
            <p:cNvCxnSpPr/>
            <p:nvPr/>
          </p:nvCxnSpPr>
          <p:spPr>
            <a:xfrm rot="5400000">
              <a:off x="4078800" y="5485606"/>
              <a:ext cx="30480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53" name="TextBox 52"/>
            <p:cNvSpPr txBox="1"/>
            <p:nvPr/>
          </p:nvSpPr>
          <p:spPr>
            <a:xfrm>
              <a:off x="4091115" y="5562600"/>
              <a:ext cx="328485" cy="369332"/>
            </a:xfrm>
            <a:prstGeom prst="rect">
              <a:avLst/>
            </a:prstGeom>
            <a:noFill/>
          </p:spPr>
          <p:txBody>
            <a:bodyPr wrap="none" rtlCol="0">
              <a:spAutoFit/>
            </a:bodyPr>
            <a:lstStyle/>
            <a:p>
              <a:r>
                <a:rPr lang="en-US" dirty="0" smtClean="0"/>
                <a:t>H</a:t>
              </a:r>
              <a:endParaRPr lang="en-US" dirty="0"/>
            </a:p>
          </p:txBody>
        </p:sp>
      </p:grpSp>
      <p:sp>
        <p:nvSpPr>
          <p:cNvPr id="58" name="TextBox 57"/>
          <p:cNvSpPr txBox="1"/>
          <p:nvPr/>
        </p:nvSpPr>
        <p:spPr>
          <a:xfrm>
            <a:off x="2879696" y="5185707"/>
            <a:ext cx="364202" cy="461665"/>
          </a:xfrm>
          <a:prstGeom prst="rect">
            <a:avLst/>
          </a:prstGeom>
          <a:noFill/>
        </p:spPr>
        <p:txBody>
          <a:bodyPr wrap="none" rtlCol="0">
            <a:spAutoFit/>
          </a:bodyPr>
          <a:lstStyle/>
          <a:p>
            <a:r>
              <a:rPr lang="en-US" sz="2400" b="1" dirty="0" err="1" smtClean="0">
                <a:solidFill>
                  <a:schemeClr val="tx2"/>
                </a:solidFill>
                <a:latin typeface="Symbol" charset="2"/>
                <a:cs typeface="Symbol" charset="2"/>
              </a:rPr>
              <a:t>m</a:t>
            </a:r>
            <a:endParaRPr lang="en-US" sz="2400" b="1" dirty="0">
              <a:solidFill>
                <a:schemeClr val="tx2"/>
              </a:solidFill>
              <a:latin typeface="Symbol" charset="2"/>
              <a:cs typeface="Symbol" charset="2"/>
            </a:endParaRPr>
          </a:p>
        </p:txBody>
      </p:sp>
      <p:sp>
        <p:nvSpPr>
          <p:cNvPr id="59" name="TextBox 58"/>
          <p:cNvSpPr txBox="1"/>
          <p:nvPr/>
        </p:nvSpPr>
        <p:spPr>
          <a:xfrm>
            <a:off x="1262698" y="5292804"/>
            <a:ext cx="1646605" cy="369332"/>
          </a:xfrm>
          <a:prstGeom prst="rect">
            <a:avLst/>
          </a:prstGeom>
          <a:noFill/>
        </p:spPr>
        <p:txBody>
          <a:bodyPr wrap="none" rtlCol="0">
            <a:spAutoFit/>
          </a:bodyPr>
          <a:lstStyle/>
          <a:p>
            <a:r>
              <a:rPr lang="en-US" dirty="0" smtClean="0"/>
              <a:t>Dipole moment</a:t>
            </a:r>
            <a:endParaRPr lang="en-US" dirty="0"/>
          </a:p>
        </p:txBody>
      </p:sp>
      <p:sp>
        <p:nvSpPr>
          <p:cNvPr id="60" name="TextBox 59"/>
          <p:cNvSpPr txBox="1"/>
          <p:nvPr/>
        </p:nvSpPr>
        <p:spPr>
          <a:xfrm>
            <a:off x="4267200" y="3802082"/>
            <a:ext cx="4267200" cy="2862322"/>
          </a:xfrm>
          <a:prstGeom prst="rect">
            <a:avLst/>
          </a:prstGeom>
          <a:noFill/>
        </p:spPr>
        <p:txBody>
          <a:bodyPr wrap="square" rtlCol="0">
            <a:spAutoFit/>
          </a:bodyPr>
          <a:lstStyle/>
          <a:p>
            <a:pPr>
              <a:buFont typeface="Arial"/>
              <a:buChar char="•"/>
            </a:pPr>
            <a:r>
              <a:rPr lang="en-US" sz="2000" dirty="0" smtClean="0"/>
              <a:t> Dipoles interact with point charges and with other dipoles.</a:t>
            </a:r>
          </a:p>
          <a:p>
            <a:pPr>
              <a:buFont typeface="Arial"/>
              <a:buChar char="•"/>
            </a:pPr>
            <a:endParaRPr lang="en-US" sz="2000" dirty="0" smtClean="0"/>
          </a:p>
          <a:p>
            <a:pPr>
              <a:buFont typeface="Arial"/>
              <a:buChar char="•"/>
            </a:pPr>
            <a:r>
              <a:rPr lang="en-US" sz="2000" dirty="0" smtClean="0"/>
              <a:t> Interactions between dipoles are weaker than those interactions between ions.</a:t>
            </a:r>
          </a:p>
          <a:p>
            <a:pPr>
              <a:buFont typeface="Arial"/>
              <a:buChar char="•"/>
            </a:pPr>
            <a:endParaRPr lang="en-US" sz="2000" dirty="0" smtClean="0"/>
          </a:p>
          <a:p>
            <a:pPr>
              <a:buFont typeface="Arial"/>
              <a:buChar char="•"/>
            </a:pPr>
            <a:r>
              <a:rPr lang="en-US" sz="2000" dirty="0" smtClean="0"/>
              <a:t> Short-range (inversely proportional to third power of the distance)</a:t>
            </a:r>
            <a:endParaRPr lang="en-US" sz="2000" dirty="0"/>
          </a:p>
        </p:txBody>
      </p:sp>
      <p:sp>
        <p:nvSpPr>
          <p:cNvPr id="56" name="TextBox 55"/>
          <p:cNvSpPr txBox="1"/>
          <p:nvPr/>
        </p:nvSpPr>
        <p:spPr>
          <a:xfrm>
            <a:off x="5033174" y="2242066"/>
            <a:ext cx="384615" cy="369332"/>
          </a:xfrm>
          <a:prstGeom prst="rect">
            <a:avLst/>
          </a:prstGeom>
          <a:noFill/>
        </p:spPr>
        <p:txBody>
          <a:bodyPr wrap="none" rtlCol="0">
            <a:spAutoFit/>
          </a:bodyPr>
          <a:lstStyle/>
          <a:p>
            <a:r>
              <a:rPr lang="en-US" dirty="0" smtClean="0"/>
              <a:t>O</a:t>
            </a:r>
            <a:r>
              <a:rPr lang="en-US" baseline="30000" dirty="0" smtClean="0"/>
              <a:t>-</a:t>
            </a:r>
            <a:endParaRPr lang="en-US" baseline="30000" dirty="0"/>
          </a:p>
        </p:txBody>
      </p:sp>
      <p:cxnSp>
        <p:nvCxnSpPr>
          <p:cNvPr id="62" name="Straight Connector 61"/>
          <p:cNvCxnSpPr/>
          <p:nvPr/>
        </p:nvCxnSpPr>
        <p:spPr>
          <a:xfrm>
            <a:off x="5337974" y="2535198"/>
            <a:ext cx="195231" cy="16680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3" name="TextBox 62"/>
          <p:cNvSpPr txBox="1"/>
          <p:nvPr/>
        </p:nvSpPr>
        <p:spPr>
          <a:xfrm>
            <a:off x="5490374" y="2561272"/>
            <a:ext cx="312906" cy="369332"/>
          </a:xfrm>
          <a:prstGeom prst="rect">
            <a:avLst/>
          </a:prstGeom>
          <a:noFill/>
        </p:spPr>
        <p:txBody>
          <a:bodyPr wrap="none" rtlCol="0">
            <a:spAutoFit/>
          </a:bodyPr>
          <a:lstStyle/>
          <a:p>
            <a:r>
              <a:rPr lang="en-US" dirty="0" smtClean="0"/>
              <a:t>C</a:t>
            </a:r>
            <a:endParaRPr lang="en-US" dirty="0"/>
          </a:p>
        </p:txBody>
      </p:sp>
      <p:cxnSp>
        <p:nvCxnSpPr>
          <p:cNvPr id="64" name="Straight Connector 63"/>
          <p:cNvCxnSpPr/>
          <p:nvPr/>
        </p:nvCxnSpPr>
        <p:spPr>
          <a:xfrm rot="5400000">
            <a:off x="5352632" y="2869062"/>
            <a:ext cx="228600" cy="19928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5" name="TextBox 64"/>
          <p:cNvSpPr txBox="1"/>
          <p:nvPr/>
        </p:nvSpPr>
        <p:spPr>
          <a:xfrm>
            <a:off x="5185574" y="3006804"/>
            <a:ext cx="404828" cy="369332"/>
          </a:xfrm>
          <a:prstGeom prst="rect">
            <a:avLst/>
          </a:prstGeom>
          <a:noFill/>
        </p:spPr>
        <p:txBody>
          <a:bodyPr wrap="none" rtlCol="0">
            <a:spAutoFit/>
          </a:bodyPr>
          <a:lstStyle/>
          <a:p>
            <a:r>
              <a:rPr lang="en-US" dirty="0" smtClean="0"/>
              <a:t>C</a:t>
            </a:r>
            <a:r>
              <a:rPr lang="en-US" baseline="30000" dirty="0" smtClean="0">
                <a:latin typeface="Symbol" charset="2"/>
                <a:cs typeface="Symbol" charset="2"/>
              </a:rPr>
              <a:t>a</a:t>
            </a:r>
            <a:endParaRPr lang="en-US" baseline="30000" dirty="0">
              <a:latin typeface="Symbol" charset="2"/>
              <a:cs typeface="Symbol" charset="2"/>
            </a:endParaRPr>
          </a:p>
        </p:txBody>
      </p:sp>
      <p:cxnSp>
        <p:nvCxnSpPr>
          <p:cNvPr id="66" name="Straight Connector 65"/>
          <p:cNvCxnSpPr/>
          <p:nvPr/>
        </p:nvCxnSpPr>
        <p:spPr>
          <a:xfrm>
            <a:off x="5727080" y="2817812"/>
            <a:ext cx="372894"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7" name="TextBox 66"/>
          <p:cNvSpPr txBox="1"/>
          <p:nvPr/>
        </p:nvSpPr>
        <p:spPr>
          <a:xfrm>
            <a:off x="6023774" y="2549604"/>
            <a:ext cx="333670" cy="369332"/>
          </a:xfrm>
          <a:prstGeom prst="rect">
            <a:avLst/>
          </a:prstGeom>
          <a:noFill/>
        </p:spPr>
        <p:txBody>
          <a:bodyPr wrap="none" rtlCol="0">
            <a:spAutoFit/>
          </a:bodyPr>
          <a:lstStyle/>
          <a:p>
            <a:r>
              <a:rPr lang="en-US" dirty="0" smtClean="0"/>
              <a:t>N</a:t>
            </a:r>
            <a:endParaRPr lang="en-US" dirty="0"/>
          </a:p>
        </p:txBody>
      </p:sp>
      <p:cxnSp>
        <p:nvCxnSpPr>
          <p:cNvPr id="68" name="Straight Connector 67"/>
          <p:cNvCxnSpPr/>
          <p:nvPr/>
        </p:nvCxnSpPr>
        <p:spPr>
          <a:xfrm rot="5400000">
            <a:off x="6267032" y="2488062"/>
            <a:ext cx="228600" cy="19928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6380946" y="2180272"/>
            <a:ext cx="404828" cy="369332"/>
          </a:xfrm>
          <a:prstGeom prst="rect">
            <a:avLst/>
          </a:prstGeom>
          <a:noFill/>
        </p:spPr>
        <p:txBody>
          <a:bodyPr wrap="none" rtlCol="0">
            <a:spAutoFit/>
          </a:bodyPr>
          <a:lstStyle/>
          <a:p>
            <a:r>
              <a:rPr lang="en-US" dirty="0" smtClean="0"/>
              <a:t>C</a:t>
            </a:r>
            <a:r>
              <a:rPr lang="en-US" baseline="30000" dirty="0" smtClean="0">
                <a:latin typeface="Symbol" charset="2"/>
                <a:cs typeface="Symbol" charset="2"/>
              </a:rPr>
              <a:t>a</a:t>
            </a:r>
            <a:endParaRPr lang="en-US" baseline="30000" dirty="0">
              <a:latin typeface="Symbol" charset="2"/>
              <a:cs typeface="Symbol" charset="2"/>
            </a:endParaRPr>
          </a:p>
        </p:txBody>
      </p:sp>
      <p:cxnSp>
        <p:nvCxnSpPr>
          <p:cNvPr id="70" name="Straight Connector 69"/>
          <p:cNvCxnSpPr/>
          <p:nvPr/>
        </p:nvCxnSpPr>
        <p:spPr>
          <a:xfrm>
            <a:off x="6285743" y="2916198"/>
            <a:ext cx="195231" cy="16680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6375904" y="3018472"/>
            <a:ext cx="405129" cy="369332"/>
          </a:xfrm>
          <a:prstGeom prst="rect">
            <a:avLst/>
          </a:prstGeom>
          <a:noFill/>
        </p:spPr>
        <p:txBody>
          <a:bodyPr wrap="none" rtlCol="0">
            <a:spAutoFit/>
          </a:bodyPr>
          <a:lstStyle/>
          <a:p>
            <a:r>
              <a:rPr lang="en-US" dirty="0" smtClean="0"/>
              <a:t>H</a:t>
            </a:r>
            <a:r>
              <a:rPr lang="en-US" baseline="30000" dirty="0" smtClean="0"/>
              <a:t>+</a:t>
            </a:r>
            <a:endParaRPr lang="en-US" baseline="30000" dirty="0"/>
          </a:p>
        </p:txBody>
      </p:sp>
      <p:cxnSp>
        <p:nvCxnSpPr>
          <p:cNvPr id="75" name="Straight Arrow Connector 74"/>
          <p:cNvCxnSpPr/>
          <p:nvPr/>
        </p:nvCxnSpPr>
        <p:spPr>
          <a:xfrm>
            <a:off x="3721948" y="2640210"/>
            <a:ext cx="1002452" cy="1588"/>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76" name="Straight Arrow Connector 75"/>
          <p:cNvCxnSpPr/>
          <p:nvPr/>
        </p:nvCxnSpPr>
        <p:spPr>
          <a:xfrm>
            <a:off x="3645748" y="2792610"/>
            <a:ext cx="1002452" cy="1588"/>
          </a:xfrm>
          <a:prstGeom prst="straightConnector1">
            <a:avLst/>
          </a:prstGeom>
          <a:ln>
            <a:solidFill>
              <a:schemeClr val="tx1"/>
            </a:solidFill>
            <a:tailEnd type="arrow"/>
          </a:ln>
          <a:effectLst/>
          <a:scene3d>
            <a:camera prst="orthographicFront">
              <a:rot lat="0" lon="0" rev="108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77" name="Straight Connector 76"/>
          <p:cNvCxnSpPr/>
          <p:nvPr/>
        </p:nvCxnSpPr>
        <p:spPr>
          <a:xfrm>
            <a:off x="5715000" y="2743200"/>
            <a:ext cx="372894"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229600" cy="1143000"/>
          </a:xfrm>
        </p:spPr>
        <p:txBody>
          <a:bodyPr>
            <a:normAutofit/>
          </a:bodyPr>
          <a:lstStyle/>
          <a:p>
            <a:pPr algn="l"/>
            <a:r>
              <a:rPr lang="en-US" sz="2400" b="1" dirty="0" smtClean="0"/>
              <a:t>Van </a:t>
            </a:r>
            <a:r>
              <a:rPr lang="en-US" sz="2400" b="1" dirty="0" err="1" smtClean="0"/>
              <a:t>der</a:t>
            </a:r>
            <a:r>
              <a:rPr lang="en-US" sz="2400" b="1" dirty="0" smtClean="0"/>
              <a:t> Waals interaction</a:t>
            </a:r>
            <a:endParaRPr lang="en-US" sz="2400" b="1" dirty="0"/>
          </a:p>
        </p:txBody>
      </p:sp>
      <p:sp>
        <p:nvSpPr>
          <p:cNvPr id="4" name="TextBox 3"/>
          <p:cNvSpPr txBox="1"/>
          <p:nvPr/>
        </p:nvSpPr>
        <p:spPr>
          <a:xfrm>
            <a:off x="304800" y="1219200"/>
            <a:ext cx="8839199" cy="2154436"/>
          </a:xfrm>
          <a:prstGeom prst="rect">
            <a:avLst/>
          </a:prstGeom>
          <a:noFill/>
        </p:spPr>
        <p:txBody>
          <a:bodyPr wrap="square" rtlCol="0">
            <a:spAutoFit/>
          </a:bodyPr>
          <a:lstStyle/>
          <a:p>
            <a:pPr>
              <a:buFont typeface="Arial"/>
              <a:buChar char="•"/>
            </a:pPr>
            <a:r>
              <a:rPr lang="en-US" sz="2400" dirty="0" smtClean="0"/>
              <a:t> A </a:t>
            </a:r>
            <a:r>
              <a:rPr lang="en-US" sz="2200" dirty="0" smtClean="0"/>
              <a:t>transient dipole arises from a temporarily asymmetric orientation of the electrons and nucleus.</a:t>
            </a:r>
          </a:p>
          <a:p>
            <a:pPr>
              <a:buFont typeface="Arial"/>
              <a:buChar char="•"/>
            </a:pPr>
            <a:r>
              <a:rPr lang="en-US" sz="2200" dirty="0" smtClean="0"/>
              <a:t> A transient dipole can induce a dipole in neighboring atoms, resulting in an attractive interaction. </a:t>
            </a:r>
          </a:p>
          <a:p>
            <a:pPr>
              <a:buFont typeface="Arial"/>
              <a:buChar char="•"/>
            </a:pPr>
            <a:r>
              <a:rPr lang="en-US" sz="2200" dirty="0" smtClean="0"/>
              <a:t>Short-range and weak</a:t>
            </a:r>
          </a:p>
          <a:p>
            <a:pPr>
              <a:buFont typeface="Arial"/>
              <a:buChar char="•"/>
            </a:pPr>
            <a:r>
              <a:rPr lang="en-US" sz="2200" dirty="0" smtClean="0"/>
              <a:t> Occurs among all atoms and molecules</a:t>
            </a:r>
            <a:endParaRPr lang="en-US" sz="2200" dirty="0"/>
          </a:p>
        </p:txBody>
      </p:sp>
      <p:sp>
        <p:nvSpPr>
          <p:cNvPr id="5" name="TextBox 4"/>
          <p:cNvSpPr txBox="1"/>
          <p:nvPr/>
        </p:nvSpPr>
        <p:spPr>
          <a:xfrm>
            <a:off x="457200" y="3538768"/>
            <a:ext cx="2537323" cy="461665"/>
          </a:xfrm>
          <a:prstGeom prst="rect">
            <a:avLst/>
          </a:prstGeom>
          <a:noFill/>
        </p:spPr>
        <p:txBody>
          <a:bodyPr wrap="none" rtlCol="0">
            <a:spAutoFit/>
          </a:bodyPr>
          <a:lstStyle/>
          <a:p>
            <a:r>
              <a:rPr lang="en-US" sz="2400" b="1" dirty="0" smtClean="0"/>
              <a:t>Hydrogen bonding</a:t>
            </a:r>
            <a:endParaRPr lang="en-US" sz="2400" b="1" dirty="0"/>
          </a:p>
        </p:txBody>
      </p:sp>
      <p:grpSp>
        <p:nvGrpSpPr>
          <p:cNvPr id="3" name="Group 17"/>
          <p:cNvGrpSpPr/>
          <p:nvPr/>
        </p:nvGrpSpPr>
        <p:grpSpPr>
          <a:xfrm>
            <a:off x="3439579" y="3276600"/>
            <a:ext cx="2689816" cy="838200"/>
            <a:chOff x="3617317" y="3917910"/>
            <a:chExt cx="2689816" cy="838200"/>
          </a:xfrm>
        </p:grpSpPr>
        <p:sp>
          <p:nvSpPr>
            <p:cNvPr id="6" name="TextBox 5"/>
            <p:cNvSpPr txBox="1"/>
            <p:nvPr/>
          </p:nvSpPr>
          <p:spPr>
            <a:xfrm>
              <a:off x="3919595" y="4162643"/>
              <a:ext cx="346344" cy="400110"/>
            </a:xfrm>
            <a:prstGeom prst="rect">
              <a:avLst/>
            </a:prstGeom>
            <a:noFill/>
          </p:spPr>
          <p:txBody>
            <a:bodyPr wrap="none" rtlCol="0">
              <a:spAutoFit/>
            </a:bodyPr>
            <a:lstStyle/>
            <a:p>
              <a:r>
                <a:rPr lang="en-US" sz="2000" b="1" dirty="0" smtClean="0"/>
                <a:t>D</a:t>
              </a:r>
              <a:endParaRPr lang="en-US" sz="2000" b="1" dirty="0"/>
            </a:p>
          </p:txBody>
        </p:sp>
        <p:cxnSp>
          <p:nvCxnSpPr>
            <p:cNvPr id="10" name="Straight Connector 9"/>
            <p:cNvCxnSpPr/>
            <p:nvPr/>
          </p:nvCxnSpPr>
          <p:spPr>
            <a:xfrm>
              <a:off x="4224395" y="4393110"/>
              <a:ext cx="38100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TextBox 10"/>
            <p:cNvSpPr txBox="1"/>
            <p:nvPr/>
          </p:nvSpPr>
          <p:spPr>
            <a:xfrm>
              <a:off x="4563851" y="4159110"/>
              <a:ext cx="346469" cy="400110"/>
            </a:xfrm>
            <a:prstGeom prst="rect">
              <a:avLst/>
            </a:prstGeom>
            <a:noFill/>
          </p:spPr>
          <p:txBody>
            <a:bodyPr wrap="none" rtlCol="0">
              <a:spAutoFit/>
            </a:bodyPr>
            <a:lstStyle/>
            <a:p>
              <a:r>
                <a:rPr lang="en-US" sz="2000" b="1" dirty="0" smtClean="0"/>
                <a:t>H</a:t>
              </a:r>
              <a:endParaRPr lang="en-US" sz="2000" b="1" dirty="0"/>
            </a:p>
          </p:txBody>
        </p:sp>
        <p:sp>
          <p:nvSpPr>
            <p:cNvPr id="12" name="TextBox 11"/>
            <p:cNvSpPr txBox="1"/>
            <p:nvPr/>
          </p:nvSpPr>
          <p:spPr>
            <a:xfrm>
              <a:off x="3617317" y="4386778"/>
              <a:ext cx="911878" cy="369332"/>
            </a:xfrm>
            <a:prstGeom prst="rect">
              <a:avLst/>
            </a:prstGeom>
            <a:noFill/>
          </p:spPr>
          <p:txBody>
            <a:bodyPr wrap="none" rtlCol="0">
              <a:spAutoFit/>
            </a:bodyPr>
            <a:lstStyle/>
            <a:p>
              <a:r>
                <a:rPr lang="en-US" dirty="0" smtClean="0"/>
                <a:t>(Donor)</a:t>
              </a:r>
              <a:endParaRPr lang="en-US" dirty="0"/>
            </a:p>
          </p:txBody>
        </p:sp>
        <p:sp>
          <p:nvSpPr>
            <p:cNvPr id="13" name="TextBox 12"/>
            <p:cNvSpPr txBox="1"/>
            <p:nvPr/>
          </p:nvSpPr>
          <p:spPr>
            <a:xfrm>
              <a:off x="3920096" y="3929578"/>
              <a:ext cx="345843" cy="369332"/>
            </a:xfrm>
            <a:prstGeom prst="rect">
              <a:avLst/>
            </a:prstGeom>
            <a:noFill/>
          </p:spPr>
          <p:txBody>
            <a:bodyPr wrap="none" rtlCol="0">
              <a:spAutoFit/>
            </a:bodyPr>
            <a:lstStyle/>
            <a:p>
              <a:r>
                <a:rPr lang="en-US" dirty="0" err="1" smtClean="0">
                  <a:latin typeface="Symbol" charset="2"/>
                  <a:cs typeface="Symbol" charset="2"/>
                </a:rPr>
                <a:t>d</a:t>
              </a:r>
              <a:r>
                <a:rPr lang="en-US" baseline="30000" dirty="0" smtClean="0"/>
                <a:t>-</a:t>
              </a:r>
              <a:endParaRPr lang="en-US" baseline="30000" dirty="0"/>
            </a:p>
          </p:txBody>
        </p:sp>
        <p:cxnSp>
          <p:nvCxnSpPr>
            <p:cNvPr id="14" name="Straight Connector 13"/>
            <p:cNvCxnSpPr/>
            <p:nvPr/>
          </p:nvCxnSpPr>
          <p:spPr>
            <a:xfrm>
              <a:off x="4863395" y="4393110"/>
              <a:ext cx="576000" cy="1588"/>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5367395" y="4162710"/>
              <a:ext cx="352906" cy="400110"/>
            </a:xfrm>
            <a:prstGeom prst="rect">
              <a:avLst/>
            </a:prstGeom>
            <a:noFill/>
          </p:spPr>
          <p:txBody>
            <a:bodyPr wrap="none" rtlCol="0">
              <a:spAutoFit/>
            </a:bodyPr>
            <a:lstStyle/>
            <a:p>
              <a:r>
                <a:rPr lang="en-US" sz="2000" b="1" dirty="0" smtClean="0"/>
                <a:t>A</a:t>
              </a:r>
              <a:endParaRPr lang="en-US" sz="2000" b="1" dirty="0"/>
            </a:p>
          </p:txBody>
        </p:sp>
        <p:sp>
          <p:nvSpPr>
            <p:cNvPr id="16" name="TextBox 15"/>
            <p:cNvSpPr txBox="1"/>
            <p:nvPr/>
          </p:nvSpPr>
          <p:spPr>
            <a:xfrm>
              <a:off x="5367896" y="3917910"/>
              <a:ext cx="345843" cy="369332"/>
            </a:xfrm>
            <a:prstGeom prst="rect">
              <a:avLst/>
            </a:prstGeom>
            <a:noFill/>
          </p:spPr>
          <p:txBody>
            <a:bodyPr wrap="none" rtlCol="0">
              <a:spAutoFit/>
            </a:bodyPr>
            <a:lstStyle/>
            <a:p>
              <a:r>
                <a:rPr lang="en-US" dirty="0" err="1" smtClean="0">
                  <a:latin typeface="Symbol" charset="2"/>
                  <a:cs typeface="Symbol" charset="2"/>
                </a:rPr>
                <a:t>d</a:t>
              </a:r>
              <a:r>
                <a:rPr lang="en-US" baseline="30000" dirty="0" smtClean="0"/>
                <a:t>-</a:t>
              </a:r>
              <a:endParaRPr lang="en-US" baseline="30000" dirty="0"/>
            </a:p>
          </p:txBody>
        </p:sp>
        <p:sp>
          <p:nvSpPr>
            <p:cNvPr id="17" name="TextBox 16"/>
            <p:cNvSpPr txBox="1"/>
            <p:nvPr/>
          </p:nvSpPr>
          <p:spPr>
            <a:xfrm>
              <a:off x="5141317" y="4386778"/>
              <a:ext cx="1165816" cy="369332"/>
            </a:xfrm>
            <a:prstGeom prst="rect">
              <a:avLst/>
            </a:prstGeom>
            <a:noFill/>
          </p:spPr>
          <p:txBody>
            <a:bodyPr wrap="none" rtlCol="0">
              <a:spAutoFit/>
            </a:bodyPr>
            <a:lstStyle/>
            <a:p>
              <a:r>
                <a:rPr lang="en-US" dirty="0" smtClean="0"/>
                <a:t>(Acceptor)</a:t>
              </a:r>
              <a:endParaRPr lang="en-US" dirty="0"/>
            </a:p>
          </p:txBody>
        </p:sp>
      </p:grpSp>
      <p:grpSp>
        <p:nvGrpSpPr>
          <p:cNvPr id="7" name="Group 34"/>
          <p:cNvGrpSpPr/>
          <p:nvPr/>
        </p:nvGrpSpPr>
        <p:grpSpPr>
          <a:xfrm>
            <a:off x="1120196" y="4856272"/>
            <a:ext cx="2331607" cy="1538744"/>
            <a:chOff x="1066800" y="4635044"/>
            <a:chExt cx="2331607" cy="1538744"/>
          </a:xfrm>
        </p:grpSpPr>
        <p:sp>
          <p:nvSpPr>
            <p:cNvPr id="19" name="TextBox 18"/>
            <p:cNvSpPr txBox="1"/>
            <p:nvPr/>
          </p:nvSpPr>
          <p:spPr>
            <a:xfrm>
              <a:off x="1295400" y="4800600"/>
              <a:ext cx="353607" cy="400110"/>
            </a:xfrm>
            <a:prstGeom prst="rect">
              <a:avLst/>
            </a:prstGeom>
            <a:noFill/>
          </p:spPr>
          <p:txBody>
            <a:bodyPr wrap="none" rtlCol="0">
              <a:spAutoFit/>
            </a:bodyPr>
            <a:lstStyle/>
            <a:p>
              <a:r>
                <a:rPr lang="en-US" sz="2000" b="1" dirty="0" smtClean="0"/>
                <a:t>N</a:t>
              </a:r>
              <a:endParaRPr lang="en-US" sz="2000" b="1" dirty="0"/>
            </a:p>
          </p:txBody>
        </p:sp>
        <p:cxnSp>
          <p:nvCxnSpPr>
            <p:cNvPr id="21" name="Straight Connector 20"/>
            <p:cNvCxnSpPr/>
            <p:nvPr/>
          </p:nvCxnSpPr>
          <p:spPr>
            <a:xfrm>
              <a:off x="1572807" y="5124510"/>
              <a:ext cx="255993" cy="241756"/>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1752600" y="5270956"/>
              <a:ext cx="346469" cy="400110"/>
            </a:xfrm>
            <a:prstGeom prst="rect">
              <a:avLst/>
            </a:prstGeom>
            <a:noFill/>
          </p:spPr>
          <p:txBody>
            <a:bodyPr wrap="none" rtlCol="0">
              <a:spAutoFit/>
            </a:bodyPr>
            <a:lstStyle/>
            <a:p>
              <a:r>
                <a:rPr lang="en-US" sz="2000" b="1" dirty="0" smtClean="0"/>
                <a:t>H</a:t>
              </a:r>
              <a:endParaRPr lang="en-US" sz="2000" b="1" dirty="0"/>
            </a:p>
          </p:txBody>
        </p:sp>
        <p:cxnSp>
          <p:nvCxnSpPr>
            <p:cNvPr id="23" name="Straight Connector 22"/>
            <p:cNvCxnSpPr/>
            <p:nvPr/>
          </p:nvCxnSpPr>
          <p:spPr>
            <a:xfrm>
              <a:off x="2057400" y="5625644"/>
              <a:ext cx="255993" cy="241756"/>
            </a:xfrm>
            <a:prstGeom prst="line">
              <a:avLst/>
            </a:prstGeom>
            <a:ln>
              <a:solidFill>
                <a:schemeClr val="tx1"/>
              </a:solidFill>
              <a:prstDash val="sysDash"/>
            </a:ln>
          </p:spPr>
          <p:style>
            <a:lnRef idx="2">
              <a:schemeClr val="accent1"/>
            </a:lnRef>
            <a:fillRef idx="0">
              <a:schemeClr val="accent1"/>
            </a:fillRef>
            <a:effectRef idx="1">
              <a:schemeClr val="accent1"/>
            </a:effectRef>
            <a:fontRef idx="minor">
              <a:schemeClr val="tx1"/>
            </a:fontRef>
          </p:style>
        </p:cxnSp>
        <p:sp>
          <p:nvSpPr>
            <p:cNvPr id="24" name="TextBox 23"/>
            <p:cNvSpPr txBox="1"/>
            <p:nvPr/>
          </p:nvSpPr>
          <p:spPr>
            <a:xfrm>
              <a:off x="2286000" y="5695890"/>
              <a:ext cx="358116" cy="400110"/>
            </a:xfrm>
            <a:prstGeom prst="rect">
              <a:avLst/>
            </a:prstGeom>
            <a:noFill/>
          </p:spPr>
          <p:txBody>
            <a:bodyPr wrap="none" rtlCol="0">
              <a:spAutoFit/>
            </a:bodyPr>
            <a:lstStyle/>
            <a:p>
              <a:r>
                <a:rPr lang="en-US" sz="2000" b="1" dirty="0" smtClean="0"/>
                <a:t>O</a:t>
              </a:r>
              <a:endParaRPr lang="en-US" sz="2000" b="1" dirty="0"/>
            </a:p>
          </p:txBody>
        </p:sp>
        <p:cxnSp>
          <p:nvCxnSpPr>
            <p:cNvPr id="26" name="Straight Connector 25"/>
            <p:cNvCxnSpPr/>
            <p:nvPr/>
          </p:nvCxnSpPr>
          <p:spPr>
            <a:xfrm>
              <a:off x="2592516" y="5867400"/>
              <a:ext cx="350407"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590800" y="5961122"/>
              <a:ext cx="350407"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2918484" y="5695890"/>
              <a:ext cx="320420" cy="400110"/>
            </a:xfrm>
            <a:prstGeom prst="rect">
              <a:avLst/>
            </a:prstGeom>
            <a:noFill/>
          </p:spPr>
          <p:txBody>
            <a:bodyPr wrap="none" rtlCol="0">
              <a:spAutoFit/>
            </a:bodyPr>
            <a:lstStyle/>
            <a:p>
              <a:r>
                <a:rPr lang="en-US" sz="2000" b="1" dirty="0" smtClean="0"/>
                <a:t>C</a:t>
              </a:r>
              <a:endParaRPr lang="en-US" sz="2000" b="1" dirty="0"/>
            </a:p>
          </p:txBody>
        </p:sp>
        <p:cxnSp>
          <p:nvCxnSpPr>
            <p:cNvPr id="31" name="Straight Connector 30"/>
            <p:cNvCxnSpPr/>
            <p:nvPr/>
          </p:nvCxnSpPr>
          <p:spPr>
            <a:xfrm>
              <a:off x="1447800" y="4635044"/>
              <a:ext cx="255993" cy="241756"/>
            </a:xfrm>
            <a:prstGeom prst="line">
              <a:avLst/>
            </a:prstGeom>
            <a:ln>
              <a:solidFill>
                <a:schemeClr val="tx1"/>
              </a:solidFill>
            </a:ln>
            <a:scene3d>
              <a:camera prst="orthographicFront">
                <a:rot lat="0" lon="0" rev="72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a:off x="1066800" y="5016044"/>
              <a:ext cx="255993" cy="241756"/>
            </a:xfrm>
            <a:prstGeom prst="line">
              <a:avLst/>
            </a:prstGeom>
            <a:ln>
              <a:solidFill>
                <a:schemeClr val="tx1"/>
              </a:solidFill>
            </a:ln>
            <a:scene3d>
              <a:camera prst="orthographicFront">
                <a:rot lat="0" lon="0" rev="144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3048000" y="6172200"/>
              <a:ext cx="350407" cy="1588"/>
            </a:xfrm>
            <a:prstGeom prst="line">
              <a:avLst/>
            </a:prstGeom>
            <a:ln>
              <a:solidFill>
                <a:schemeClr val="tx1"/>
              </a:solidFill>
            </a:ln>
            <a:scene3d>
              <a:camera prst="orthographicFront">
                <a:rot lat="0" lon="0" rev="72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3048000" y="5638800"/>
              <a:ext cx="350407" cy="1588"/>
            </a:xfrm>
            <a:prstGeom prst="line">
              <a:avLst/>
            </a:prstGeom>
            <a:ln>
              <a:solidFill>
                <a:schemeClr val="tx1"/>
              </a:solidFill>
            </a:ln>
            <a:scene3d>
              <a:camera prst="orthographicFront">
                <a:rot lat="0" lon="0" rev="14400000"/>
              </a:camera>
              <a:lightRig rig="threePt" dir="t"/>
            </a:scene3d>
          </p:spPr>
          <p:style>
            <a:lnRef idx="2">
              <a:schemeClr val="accent1"/>
            </a:lnRef>
            <a:fillRef idx="0">
              <a:schemeClr val="accent1"/>
            </a:fillRef>
            <a:effectRef idx="1">
              <a:schemeClr val="accent1"/>
            </a:effectRef>
            <a:fontRef idx="minor">
              <a:schemeClr val="tx1"/>
            </a:fontRef>
          </p:style>
        </p:cxnSp>
      </p:grpSp>
      <p:sp>
        <p:nvSpPr>
          <p:cNvPr id="36" name="TextBox 35"/>
          <p:cNvSpPr txBox="1"/>
          <p:nvPr/>
        </p:nvSpPr>
        <p:spPr>
          <a:xfrm>
            <a:off x="4427657" y="4415711"/>
            <a:ext cx="4106743" cy="2462212"/>
          </a:xfrm>
          <a:prstGeom prst="rect">
            <a:avLst/>
          </a:prstGeom>
          <a:noFill/>
        </p:spPr>
        <p:txBody>
          <a:bodyPr wrap="square" rtlCol="0">
            <a:spAutoFit/>
          </a:bodyPr>
          <a:lstStyle/>
          <a:p>
            <a:pPr>
              <a:buFont typeface="Arial"/>
              <a:buChar char="•"/>
            </a:pPr>
            <a:r>
              <a:rPr lang="en-US" sz="2200" dirty="0" smtClean="0"/>
              <a:t> Backbone C=O and N-H groups are frequently involved in H-bonds in proteins.</a:t>
            </a:r>
          </a:p>
          <a:p>
            <a:pPr>
              <a:buFont typeface="Arial"/>
              <a:buChar char="•"/>
            </a:pPr>
            <a:endParaRPr lang="en-US" sz="2200" dirty="0" smtClean="0"/>
          </a:p>
          <a:p>
            <a:pPr>
              <a:buFont typeface="Arial"/>
              <a:buChar char="•"/>
            </a:pPr>
            <a:r>
              <a:rPr lang="en-US" sz="2200" dirty="0" smtClean="0"/>
              <a:t> Distance between the nitrogen and oxygen involved in a H-bond is ~ 3 Å.  </a:t>
            </a:r>
            <a:endParaRPr lang="en-US" sz="2200" dirty="0"/>
          </a:p>
        </p:txBody>
      </p:sp>
      <p:sp>
        <p:nvSpPr>
          <p:cNvPr id="29" name="TextBox 28"/>
          <p:cNvSpPr txBox="1"/>
          <p:nvPr/>
        </p:nvSpPr>
        <p:spPr>
          <a:xfrm>
            <a:off x="4378557" y="3310168"/>
            <a:ext cx="377026" cy="369332"/>
          </a:xfrm>
          <a:prstGeom prst="rect">
            <a:avLst/>
          </a:prstGeom>
          <a:noFill/>
        </p:spPr>
        <p:txBody>
          <a:bodyPr wrap="none" rtlCol="0">
            <a:spAutoFit/>
          </a:bodyPr>
          <a:lstStyle/>
          <a:p>
            <a:r>
              <a:rPr lang="en-US" dirty="0" err="1" smtClean="0">
                <a:latin typeface="Symbol" charset="2"/>
                <a:cs typeface="Symbol" charset="2"/>
              </a:rPr>
              <a:t>d</a:t>
            </a:r>
            <a:r>
              <a:rPr lang="en-US" baseline="30000" dirty="0" smtClean="0"/>
              <a:t>+</a:t>
            </a:r>
            <a:endParaRPr lang="en-US" baseline="300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descr="figure_10_14"/>
          <p:cNvPicPr>
            <a:picLocks noChangeAspect="1" noChangeArrowheads="1"/>
          </p:cNvPicPr>
          <p:nvPr/>
        </p:nvPicPr>
        <p:blipFill>
          <a:blip r:embed="rId3"/>
          <a:srcRect/>
          <a:stretch>
            <a:fillRect/>
          </a:stretch>
        </p:blipFill>
        <p:spPr bwMode="auto">
          <a:xfrm>
            <a:off x="1052938" y="961201"/>
            <a:ext cx="7099221" cy="5182405"/>
          </a:xfrm>
          <a:prstGeom prst="rect">
            <a:avLst/>
          </a:prstGeom>
          <a:noFill/>
          <a:ln w="9525">
            <a:noFill/>
            <a:miter lim="800000"/>
            <a:headEnd/>
            <a:tailEnd/>
          </a:ln>
          <a:effectLst/>
        </p:spPr>
      </p:pic>
      <p:sp>
        <p:nvSpPr>
          <p:cNvPr id="3" name="TextBox 2"/>
          <p:cNvSpPr txBox="1"/>
          <p:nvPr/>
        </p:nvSpPr>
        <p:spPr>
          <a:xfrm>
            <a:off x="238810" y="347256"/>
            <a:ext cx="7520283" cy="400110"/>
          </a:xfrm>
          <a:prstGeom prst="rect">
            <a:avLst/>
          </a:prstGeom>
          <a:noFill/>
        </p:spPr>
        <p:txBody>
          <a:bodyPr wrap="none" rtlCol="0">
            <a:spAutoFit/>
          </a:bodyPr>
          <a:lstStyle/>
          <a:p>
            <a:r>
              <a:rPr lang="en-US" sz="2000" b="1" dirty="0" smtClean="0"/>
              <a:t>Protein folding results from a balance between enthalpy and entropy</a:t>
            </a:r>
            <a:endParaRPr lang="en-US" sz="20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0" name="Picture 2" descr="figure_10_15"/>
          <p:cNvPicPr>
            <a:picLocks noChangeAspect="1" noChangeArrowheads="1"/>
          </p:cNvPicPr>
          <p:nvPr/>
        </p:nvPicPr>
        <p:blipFill>
          <a:blip r:embed="rId3"/>
          <a:srcRect/>
          <a:stretch>
            <a:fillRect/>
          </a:stretch>
        </p:blipFill>
        <p:spPr bwMode="auto">
          <a:xfrm>
            <a:off x="890112" y="1181359"/>
            <a:ext cx="6903831" cy="41572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18" name="Picture 2" descr="figure_10_17"/>
          <p:cNvPicPr>
            <a:picLocks noChangeAspect="1" noChangeArrowheads="1"/>
          </p:cNvPicPr>
          <p:nvPr/>
        </p:nvPicPr>
        <p:blipFill>
          <a:blip r:embed="rId3"/>
          <a:srcRect t="41799"/>
          <a:stretch>
            <a:fillRect/>
          </a:stretch>
        </p:blipFill>
        <p:spPr bwMode="auto">
          <a:xfrm>
            <a:off x="1259183" y="1747745"/>
            <a:ext cx="7012381" cy="2603382"/>
          </a:xfrm>
          <a:prstGeom prst="rect">
            <a:avLst/>
          </a:prstGeom>
          <a:noFill/>
          <a:ln w="9525">
            <a:noFill/>
            <a:miter lim="800000"/>
            <a:headEnd/>
            <a:tailEnd/>
          </a:ln>
          <a:effectLst/>
        </p:spPr>
      </p:pic>
      <p:sp>
        <p:nvSpPr>
          <p:cNvPr id="3" name="TextBox 2"/>
          <p:cNvSpPr txBox="1"/>
          <p:nvPr/>
        </p:nvSpPr>
        <p:spPr>
          <a:xfrm>
            <a:off x="681559" y="1024871"/>
            <a:ext cx="8127095" cy="400110"/>
          </a:xfrm>
          <a:prstGeom prst="rect">
            <a:avLst/>
          </a:prstGeom>
          <a:noFill/>
        </p:spPr>
        <p:txBody>
          <a:bodyPr wrap="none" rtlCol="0">
            <a:spAutoFit/>
          </a:bodyPr>
          <a:lstStyle/>
          <a:p>
            <a:r>
              <a:rPr lang="en-US" sz="2000" b="1" dirty="0" smtClean="0"/>
              <a:t>A protein can adopts a large number of conformations in its unfolded state </a:t>
            </a:r>
            <a:endParaRPr lang="en-US" sz="2000" b="1" dirty="0"/>
          </a:p>
        </p:txBody>
      </p:sp>
      <p:sp>
        <p:nvSpPr>
          <p:cNvPr id="4" name="TextBox 3"/>
          <p:cNvSpPr txBox="1"/>
          <p:nvPr/>
        </p:nvSpPr>
        <p:spPr>
          <a:xfrm>
            <a:off x="1969308" y="4868136"/>
            <a:ext cx="6313697" cy="830997"/>
          </a:xfrm>
          <a:prstGeom prst="rect">
            <a:avLst/>
          </a:prstGeom>
          <a:noFill/>
        </p:spPr>
        <p:txBody>
          <a:bodyPr wrap="none" rtlCol="0">
            <a:spAutoFit/>
          </a:bodyPr>
          <a:lstStyle/>
          <a:p>
            <a:r>
              <a:rPr lang="en-US" sz="2400" b="1" dirty="0" smtClean="0"/>
              <a:t>If only the protein is considered, </a:t>
            </a:r>
          </a:p>
          <a:p>
            <a:r>
              <a:rPr lang="en-US" sz="2400" b="1" dirty="0" err="1" smtClean="0"/>
              <a:t>S</a:t>
            </a:r>
            <a:r>
              <a:rPr lang="en-US" sz="2400" b="1" baseline="-25000" dirty="0" err="1" smtClean="0"/>
              <a:t>unfolded</a:t>
            </a:r>
            <a:r>
              <a:rPr lang="en-US" sz="2400" b="1" dirty="0" smtClean="0"/>
              <a:t> should be significantly higher than </a:t>
            </a:r>
            <a:r>
              <a:rPr lang="en-US" sz="2400" b="1" dirty="0" err="1" smtClean="0"/>
              <a:t>S</a:t>
            </a:r>
            <a:r>
              <a:rPr lang="en-US" sz="2400" b="1" baseline="-25000" dirty="0" err="1" smtClean="0"/>
              <a:t>folded</a:t>
            </a:r>
            <a:endParaRPr lang="en-US" sz="2400" b="1" baseline="-25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114" name="Picture 2" descr="figure_10_21"/>
          <p:cNvPicPr>
            <a:picLocks noChangeAspect="1" noChangeArrowheads="1"/>
          </p:cNvPicPr>
          <p:nvPr/>
        </p:nvPicPr>
        <p:blipFill>
          <a:blip r:embed="rId3"/>
          <a:srcRect/>
          <a:stretch>
            <a:fillRect/>
          </a:stretch>
        </p:blipFill>
        <p:spPr bwMode="auto">
          <a:xfrm>
            <a:off x="304800" y="812800"/>
            <a:ext cx="8531225" cy="52355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186" name="Picture 2" descr="figure_10_22"/>
          <p:cNvPicPr>
            <a:picLocks noChangeAspect="1" noChangeArrowheads="1"/>
          </p:cNvPicPr>
          <p:nvPr/>
        </p:nvPicPr>
        <p:blipFill>
          <a:blip r:embed="rId3"/>
          <a:srcRect/>
          <a:stretch>
            <a:fillRect/>
          </a:stretch>
        </p:blipFill>
        <p:spPr bwMode="auto">
          <a:xfrm>
            <a:off x="2641600" y="279400"/>
            <a:ext cx="3863975" cy="63134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457200"/>
            <a:ext cx="3288731" cy="461665"/>
          </a:xfrm>
          <a:prstGeom prst="rect">
            <a:avLst/>
          </a:prstGeom>
          <a:noFill/>
        </p:spPr>
        <p:txBody>
          <a:bodyPr wrap="none" rtlCol="0">
            <a:spAutoFit/>
          </a:bodyPr>
          <a:lstStyle/>
          <a:p>
            <a:r>
              <a:rPr lang="en-US" sz="2400" b="1" dirty="0" smtClean="0"/>
              <a:t>Hydrophobic Interaction</a:t>
            </a:r>
            <a:endParaRPr lang="en-US" sz="2400" b="1" dirty="0"/>
          </a:p>
        </p:txBody>
      </p:sp>
      <p:pic>
        <p:nvPicPr>
          <p:cNvPr id="5" name="Picture 4"/>
          <p:cNvPicPr>
            <a:picLocks noChangeAspect="1"/>
          </p:cNvPicPr>
          <p:nvPr/>
        </p:nvPicPr>
        <p:blipFill>
          <a:blip r:embed="rId3"/>
          <a:stretch>
            <a:fillRect/>
          </a:stretch>
        </p:blipFill>
        <p:spPr>
          <a:xfrm>
            <a:off x="5105400" y="1066800"/>
            <a:ext cx="3124200" cy="3446698"/>
          </a:xfrm>
          <a:prstGeom prst="rect">
            <a:avLst/>
          </a:prstGeom>
        </p:spPr>
      </p:pic>
      <p:sp>
        <p:nvSpPr>
          <p:cNvPr id="6" name="TextBox 5"/>
          <p:cNvSpPr txBox="1"/>
          <p:nvPr/>
        </p:nvSpPr>
        <p:spPr>
          <a:xfrm>
            <a:off x="5867400" y="4539734"/>
            <a:ext cx="1429786" cy="369332"/>
          </a:xfrm>
          <a:prstGeom prst="rect">
            <a:avLst/>
          </a:prstGeom>
          <a:noFill/>
        </p:spPr>
        <p:txBody>
          <a:bodyPr wrap="none" rtlCol="0">
            <a:spAutoFit/>
          </a:bodyPr>
          <a:lstStyle/>
          <a:p>
            <a:r>
              <a:rPr lang="en-US" dirty="0" smtClean="0"/>
              <a:t>“Water cage”</a:t>
            </a:r>
            <a:endParaRPr lang="en-US" dirty="0"/>
          </a:p>
        </p:txBody>
      </p:sp>
      <p:sp>
        <p:nvSpPr>
          <p:cNvPr id="7" name="TextBox 6"/>
          <p:cNvSpPr txBox="1"/>
          <p:nvPr/>
        </p:nvSpPr>
        <p:spPr>
          <a:xfrm>
            <a:off x="5105400" y="6400800"/>
            <a:ext cx="3890074" cy="338554"/>
          </a:xfrm>
          <a:prstGeom prst="rect">
            <a:avLst/>
          </a:prstGeom>
          <a:noFill/>
        </p:spPr>
        <p:txBody>
          <a:bodyPr wrap="none" rtlCol="0">
            <a:spAutoFit/>
          </a:bodyPr>
          <a:lstStyle/>
          <a:p>
            <a:r>
              <a:rPr lang="en-US" sz="1600" dirty="0" smtClean="0"/>
              <a:t>Garrett &amp; Grisham, </a:t>
            </a:r>
            <a:r>
              <a:rPr lang="en-US" sz="1600" i="1" dirty="0" smtClean="0"/>
              <a:t>Biochemistry</a:t>
            </a:r>
            <a:r>
              <a:rPr lang="en-US" sz="1600" dirty="0" smtClean="0"/>
              <a:t>, 3</a:t>
            </a:r>
            <a:r>
              <a:rPr lang="en-US" sz="1600" baseline="30000" dirty="0" smtClean="0"/>
              <a:t>rd</a:t>
            </a:r>
            <a:r>
              <a:rPr lang="en-US" sz="1600" dirty="0" smtClean="0"/>
              <a:t> edition.</a:t>
            </a:r>
            <a:endParaRPr lang="en-US" sz="1600" dirty="0"/>
          </a:p>
        </p:txBody>
      </p:sp>
      <p:sp>
        <p:nvSpPr>
          <p:cNvPr id="8" name="TextBox 7"/>
          <p:cNvSpPr txBox="1"/>
          <p:nvPr/>
        </p:nvSpPr>
        <p:spPr>
          <a:xfrm>
            <a:off x="457200" y="1295400"/>
            <a:ext cx="4648200" cy="5170645"/>
          </a:xfrm>
          <a:prstGeom prst="rect">
            <a:avLst/>
          </a:prstGeom>
          <a:noFill/>
        </p:spPr>
        <p:txBody>
          <a:bodyPr wrap="square" rtlCol="0">
            <a:spAutoFit/>
          </a:bodyPr>
          <a:lstStyle/>
          <a:p>
            <a:pPr>
              <a:buFontTx/>
              <a:buChar char="-"/>
            </a:pPr>
            <a:r>
              <a:rPr lang="en-US" sz="2200" dirty="0" smtClean="0"/>
              <a:t> The preference of </a:t>
            </a:r>
            <a:r>
              <a:rPr lang="en-US" sz="2200" dirty="0" err="1" smtClean="0"/>
              <a:t>nonpolar</a:t>
            </a:r>
            <a:r>
              <a:rPr lang="en-US" sz="2200" dirty="0" smtClean="0"/>
              <a:t> atoms for non-aqueous environments</a:t>
            </a:r>
          </a:p>
          <a:p>
            <a:endParaRPr lang="en-US" sz="2200" dirty="0" smtClean="0"/>
          </a:p>
          <a:p>
            <a:pPr>
              <a:buFontTx/>
              <a:buChar char="-"/>
            </a:pPr>
            <a:r>
              <a:rPr lang="en-US" sz="2200" dirty="0" smtClean="0"/>
              <a:t> Reorganization of water molecules surrounding the </a:t>
            </a:r>
            <a:r>
              <a:rPr lang="en-US" sz="2200" dirty="0" err="1" smtClean="0"/>
              <a:t>nonpolar</a:t>
            </a:r>
            <a:r>
              <a:rPr lang="en-US" sz="2200" dirty="0" smtClean="0"/>
              <a:t> solute.</a:t>
            </a:r>
          </a:p>
          <a:p>
            <a:pPr>
              <a:buFontTx/>
              <a:buChar char="-"/>
            </a:pPr>
            <a:endParaRPr lang="en-US" sz="2200" dirty="0" smtClean="0"/>
          </a:p>
          <a:p>
            <a:pPr>
              <a:buFontTx/>
              <a:buChar char="-"/>
            </a:pPr>
            <a:r>
              <a:rPr lang="en-US" sz="2200" dirty="0" smtClean="0"/>
              <a:t> To maximize the van </a:t>
            </a:r>
            <a:r>
              <a:rPr lang="en-US" sz="2200" dirty="0" err="1" smtClean="0"/>
              <a:t>der</a:t>
            </a:r>
            <a:r>
              <a:rPr lang="en-US" sz="2200" dirty="0" smtClean="0"/>
              <a:t> Waals interactions with the solute and more importantly, the H-bonds among the water molecules.</a:t>
            </a:r>
          </a:p>
          <a:p>
            <a:pPr>
              <a:buFontTx/>
              <a:buChar char="-"/>
            </a:pPr>
            <a:endParaRPr lang="en-US" sz="2200" dirty="0" smtClean="0"/>
          </a:p>
          <a:p>
            <a:pPr>
              <a:buFontTx/>
              <a:buChar char="-"/>
            </a:pPr>
            <a:r>
              <a:rPr lang="en-US" sz="2200" dirty="0" smtClean="0"/>
              <a:t> The water molecules around the </a:t>
            </a:r>
            <a:r>
              <a:rPr lang="en-US" sz="2200" dirty="0" err="1" smtClean="0"/>
              <a:t>nonpolar</a:t>
            </a:r>
            <a:r>
              <a:rPr lang="en-US" sz="2200" dirty="0" smtClean="0"/>
              <a:t> solute become more “structured”, therefore, the entropy of the system decreases (</a:t>
            </a:r>
            <a:r>
              <a:rPr lang="en-US" sz="2200" dirty="0" smtClean="0">
                <a:latin typeface="Symbol" charset="2"/>
                <a:cs typeface="Symbol" charset="2"/>
              </a:rPr>
              <a:t>D</a:t>
            </a:r>
            <a:r>
              <a:rPr lang="en-US" sz="2200" dirty="0" smtClean="0"/>
              <a:t>S &lt; 0) </a:t>
            </a:r>
            <a:endParaRPr lang="en-US" sz="2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0" name="Picture 2" descr="figure_10_23"/>
          <p:cNvPicPr>
            <a:picLocks noChangeAspect="1" noChangeArrowheads="1"/>
          </p:cNvPicPr>
          <p:nvPr/>
        </p:nvPicPr>
        <p:blipFill>
          <a:blip r:embed="rId3"/>
          <a:srcRect/>
          <a:stretch>
            <a:fillRect/>
          </a:stretch>
        </p:blipFill>
        <p:spPr bwMode="auto">
          <a:xfrm>
            <a:off x="1498600" y="279400"/>
            <a:ext cx="6148388" cy="63134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226367"/>
            <a:ext cx="5174013" cy="461665"/>
          </a:xfrm>
          <a:prstGeom prst="rect">
            <a:avLst/>
          </a:prstGeom>
          <a:noFill/>
        </p:spPr>
        <p:txBody>
          <a:bodyPr wrap="none" rtlCol="0">
            <a:spAutoFit/>
          </a:bodyPr>
          <a:lstStyle/>
          <a:p>
            <a:r>
              <a:rPr lang="en-US" sz="2400" b="1" dirty="0" smtClean="0"/>
              <a:t>Differential Scanning </a:t>
            </a:r>
            <a:r>
              <a:rPr lang="en-US" sz="2400" b="1" dirty="0" err="1" smtClean="0"/>
              <a:t>Calorimetry</a:t>
            </a:r>
            <a:r>
              <a:rPr lang="en-US" sz="2400" b="1" dirty="0" smtClean="0"/>
              <a:t> (DSC)</a:t>
            </a:r>
            <a:endParaRPr lang="en-US" sz="2400" b="1" dirty="0"/>
          </a:p>
        </p:txBody>
      </p:sp>
      <p:sp>
        <p:nvSpPr>
          <p:cNvPr id="5" name="TextBox 4"/>
          <p:cNvSpPr txBox="1"/>
          <p:nvPr/>
        </p:nvSpPr>
        <p:spPr>
          <a:xfrm>
            <a:off x="609600" y="914400"/>
            <a:ext cx="7620000" cy="2308324"/>
          </a:xfrm>
          <a:prstGeom prst="rect">
            <a:avLst/>
          </a:prstGeom>
          <a:noFill/>
        </p:spPr>
        <p:txBody>
          <a:bodyPr wrap="square" rtlCol="0">
            <a:spAutoFit/>
          </a:bodyPr>
          <a:lstStyle/>
          <a:p>
            <a:r>
              <a:rPr lang="en-US" dirty="0" smtClean="0"/>
              <a:t>- An experimental technique for measuring the heat capacity of a solution of solute as a function of temperature.</a:t>
            </a:r>
          </a:p>
          <a:p>
            <a:endParaRPr lang="en-US" dirty="0" smtClean="0"/>
          </a:p>
          <a:p>
            <a:pPr>
              <a:buFontTx/>
              <a:buChar char="-"/>
            </a:pPr>
            <a:r>
              <a:rPr lang="en-US" dirty="0" smtClean="0"/>
              <a:t> DSC can be used to measure the </a:t>
            </a:r>
            <a:r>
              <a:rPr lang="en-US" dirty="0" err="1" smtClean="0">
                <a:latin typeface="Symbol" charset="2"/>
                <a:cs typeface="Symbol" charset="2"/>
              </a:rPr>
              <a:t>D</a:t>
            </a:r>
            <a:r>
              <a:rPr lang="en-US" dirty="0" err="1" smtClean="0"/>
              <a:t>H</a:t>
            </a:r>
            <a:r>
              <a:rPr lang="en-US" baseline="-25000" dirty="0" err="1" smtClean="0"/>
              <a:t>unfolding</a:t>
            </a:r>
            <a:r>
              <a:rPr lang="en-US" dirty="0" smtClean="0"/>
              <a:t> due to heat </a:t>
            </a:r>
            <a:r>
              <a:rPr lang="en-US" dirty="0" err="1" smtClean="0"/>
              <a:t>denaturation</a:t>
            </a:r>
            <a:r>
              <a:rPr lang="en-US" dirty="0" smtClean="0"/>
              <a:t>.</a:t>
            </a:r>
          </a:p>
          <a:p>
            <a:pPr>
              <a:buFontTx/>
              <a:buChar char="-"/>
            </a:pPr>
            <a:endParaRPr lang="en-US" dirty="0" smtClean="0"/>
          </a:p>
          <a:p>
            <a:pPr>
              <a:buFontTx/>
              <a:buChar char="-"/>
            </a:pPr>
            <a:r>
              <a:rPr lang="en-US" dirty="0" smtClean="0"/>
              <a:t> Based on the DSC data, we can also extract the change in heat capacity (</a:t>
            </a:r>
            <a:r>
              <a:rPr lang="en-US" dirty="0" err="1" smtClean="0">
                <a:latin typeface="Symbol" charset="2"/>
                <a:cs typeface="Symbol" charset="2"/>
              </a:rPr>
              <a:t>D</a:t>
            </a:r>
            <a:r>
              <a:rPr lang="en-US" dirty="0" err="1" smtClean="0"/>
              <a:t>C</a:t>
            </a:r>
            <a:r>
              <a:rPr lang="en-US" baseline="-25000" dirty="0" err="1" smtClean="0"/>
              <a:t>p</a:t>
            </a:r>
            <a:r>
              <a:rPr lang="en-US" dirty="0" smtClean="0"/>
              <a:t>) of </a:t>
            </a:r>
            <a:r>
              <a:rPr lang="en-US" dirty="0" err="1" smtClean="0"/>
              <a:t>denaturation</a:t>
            </a:r>
            <a:r>
              <a:rPr lang="en-US" dirty="0" smtClean="0"/>
              <a:t>.</a:t>
            </a:r>
          </a:p>
          <a:p>
            <a:endParaRPr lang="en-US" dirty="0" smtClean="0"/>
          </a:p>
        </p:txBody>
      </p:sp>
      <p:pic>
        <p:nvPicPr>
          <p:cNvPr id="67" name="Picture 2" descr="figure_10_24"/>
          <p:cNvPicPr>
            <a:picLocks noChangeAspect="1" noChangeArrowheads="1"/>
          </p:cNvPicPr>
          <p:nvPr/>
        </p:nvPicPr>
        <p:blipFill>
          <a:blip r:embed="rId3"/>
          <a:srcRect/>
          <a:stretch>
            <a:fillRect/>
          </a:stretch>
        </p:blipFill>
        <p:spPr bwMode="auto">
          <a:xfrm>
            <a:off x="282232" y="2923409"/>
            <a:ext cx="7088330" cy="3599563"/>
          </a:xfrm>
          <a:prstGeom prst="rect">
            <a:avLst/>
          </a:prstGeom>
          <a:noFill/>
          <a:ln w="9525">
            <a:noFill/>
            <a:miter lim="800000"/>
            <a:headEnd/>
            <a:tailEnd/>
          </a:ln>
          <a:effectLst/>
        </p:spPr>
      </p:pic>
      <p:pic>
        <p:nvPicPr>
          <p:cNvPr id="68" name="Picture 67" descr="DSC.JPG"/>
          <p:cNvPicPr>
            <a:picLocks noChangeAspect="1"/>
          </p:cNvPicPr>
          <p:nvPr/>
        </p:nvPicPr>
        <p:blipFill>
          <a:blip r:embed="rId4"/>
          <a:stretch>
            <a:fillRect/>
          </a:stretch>
        </p:blipFill>
        <p:spPr>
          <a:xfrm>
            <a:off x="7058012" y="4902072"/>
            <a:ext cx="2343175" cy="1757381"/>
          </a:xfrm>
          <a:prstGeom prst="rect">
            <a:avLst/>
          </a:prstGeom>
          <a:scene3d>
            <a:camera prst="orthographicFront">
              <a:rot lat="0" lon="0" rev="16200000"/>
            </a:camera>
            <a:lightRig rig="threePt" dir="t"/>
          </a:scene3d>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05581"/>
            <a:ext cx="8229600" cy="808038"/>
          </a:xfrm>
        </p:spPr>
        <p:txBody>
          <a:bodyPr>
            <a:normAutofit/>
          </a:bodyPr>
          <a:lstStyle/>
          <a:p>
            <a:pPr algn="l"/>
            <a:r>
              <a:rPr lang="en-US" sz="3200" b="1" dirty="0" smtClean="0"/>
              <a:t>Heat capacity change (</a:t>
            </a:r>
            <a:r>
              <a:rPr lang="en-US" sz="3200" b="1" dirty="0" err="1" smtClean="0">
                <a:latin typeface="Symbol" charset="2"/>
                <a:cs typeface="Symbol" charset="2"/>
              </a:rPr>
              <a:t>D</a:t>
            </a:r>
            <a:r>
              <a:rPr lang="en-US" sz="3200" b="1" dirty="0" err="1" smtClean="0"/>
              <a:t>C</a:t>
            </a:r>
            <a:r>
              <a:rPr lang="en-US" sz="3200" b="1" baseline="-25000" dirty="0" err="1" smtClean="0"/>
              <a:t>p</a:t>
            </a:r>
            <a:r>
              <a:rPr lang="en-US" sz="3200" b="1" dirty="0" smtClean="0"/>
              <a:t>)</a:t>
            </a:r>
            <a:endParaRPr lang="en-US" sz="3200" b="1" dirty="0"/>
          </a:p>
        </p:txBody>
      </p:sp>
      <p:sp>
        <p:nvSpPr>
          <p:cNvPr id="5" name="TextBox 4"/>
          <p:cNvSpPr txBox="1"/>
          <p:nvPr/>
        </p:nvSpPr>
        <p:spPr>
          <a:xfrm>
            <a:off x="457200" y="1143000"/>
            <a:ext cx="8229600" cy="830997"/>
          </a:xfrm>
          <a:prstGeom prst="rect">
            <a:avLst/>
          </a:prstGeom>
          <a:noFill/>
        </p:spPr>
        <p:txBody>
          <a:bodyPr wrap="square" rtlCol="0">
            <a:spAutoFit/>
          </a:bodyPr>
          <a:lstStyle/>
          <a:p>
            <a:r>
              <a:rPr lang="en-US" sz="2400" dirty="0" smtClean="0"/>
              <a:t>- Heat capacity is the heat absorbed by a substance to raise the temperature by 1 K.</a:t>
            </a:r>
            <a:endParaRPr lang="en-US" sz="2400" dirty="0"/>
          </a:p>
        </p:txBody>
      </p:sp>
      <p:graphicFrame>
        <p:nvGraphicFramePr>
          <p:cNvPr id="6" name="Object 5"/>
          <p:cNvGraphicFramePr>
            <a:graphicFrameLocks noChangeAspect="1"/>
          </p:cNvGraphicFramePr>
          <p:nvPr/>
        </p:nvGraphicFramePr>
        <p:xfrm>
          <a:off x="3276600" y="2025374"/>
          <a:ext cx="1676400" cy="413026"/>
        </p:xfrm>
        <a:graphic>
          <a:graphicData uri="http://schemas.openxmlformats.org/presentationml/2006/ole">
            <mc:AlternateContent xmlns:mc="http://schemas.openxmlformats.org/markup-compatibility/2006">
              <mc:Choice xmlns:v="urn:schemas-microsoft-com:vml" Requires="v">
                <p:oleObj spid="_x0000_s45080" name="Equation" r:id="rId4" imgW="876300" imgH="215900" progId="Equation.3">
                  <p:embed/>
                </p:oleObj>
              </mc:Choice>
              <mc:Fallback>
                <p:oleObj name="Equation" r:id="rId4" imgW="876300" imgH="2159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6600" y="2025374"/>
                        <a:ext cx="1676400" cy="41302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13"/>
          <p:cNvGrpSpPr/>
          <p:nvPr/>
        </p:nvGrpSpPr>
        <p:grpSpPr>
          <a:xfrm>
            <a:off x="381000" y="3905787"/>
            <a:ext cx="4089695" cy="1295400"/>
            <a:chOff x="990600" y="3238500"/>
            <a:chExt cx="4089695" cy="1295400"/>
          </a:xfrm>
        </p:grpSpPr>
        <p:pic>
          <p:nvPicPr>
            <p:cNvPr id="7" name="Picture 6"/>
            <p:cNvPicPr>
              <a:picLocks noChangeAspect="1"/>
            </p:cNvPicPr>
            <p:nvPr/>
          </p:nvPicPr>
          <p:blipFill>
            <a:blip r:embed="rId6"/>
            <a:srcRect l="34378" t="27305" r="47961" b="48264"/>
            <a:stretch>
              <a:fillRect/>
            </a:stretch>
          </p:blipFill>
          <p:spPr>
            <a:xfrm>
              <a:off x="990600" y="3238500"/>
              <a:ext cx="1371600" cy="1295400"/>
            </a:xfrm>
            <a:prstGeom prst="rect">
              <a:avLst/>
            </a:prstGeom>
          </p:spPr>
        </p:pic>
        <p:sp>
          <p:nvSpPr>
            <p:cNvPr id="8" name="TextBox 7"/>
            <p:cNvSpPr txBox="1"/>
            <p:nvPr/>
          </p:nvSpPr>
          <p:spPr>
            <a:xfrm>
              <a:off x="2286000" y="3695700"/>
              <a:ext cx="890538" cy="461665"/>
            </a:xfrm>
            <a:prstGeom prst="rect">
              <a:avLst/>
            </a:prstGeom>
            <a:noFill/>
          </p:spPr>
          <p:txBody>
            <a:bodyPr wrap="none" rtlCol="0">
              <a:spAutoFit/>
            </a:bodyPr>
            <a:lstStyle/>
            <a:p>
              <a:r>
                <a:rPr lang="en-US" sz="2400" b="1" dirty="0" smtClean="0"/>
                <a:t>293 K </a:t>
              </a:r>
              <a:endParaRPr lang="en-US" sz="2400" b="1" dirty="0"/>
            </a:p>
          </p:txBody>
        </p:sp>
        <p:sp>
          <p:nvSpPr>
            <p:cNvPr id="9" name="TextBox 8"/>
            <p:cNvSpPr txBox="1"/>
            <p:nvPr/>
          </p:nvSpPr>
          <p:spPr>
            <a:xfrm>
              <a:off x="3124200" y="3314700"/>
              <a:ext cx="1066800" cy="646331"/>
            </a:xfrm>
            <a:prstGeom prst="rect">
              <a:avLst/>
            </a:prstGeom>
            <a:noFill/>
          </p:spPr>
          <p:txBody>
            <a:bodyPr wrap="square" rtlCol="0">
              <a:spAutoFit/>
            </a:bodyPr>
            <a:lstStyle/>
            <a:p>
              <a:r>
                <a:rPr lang="en-US" dirty="0" smtClean="0"/>
                <a:t>Absorbs heat</a:t>
              </a:r>
              <a:endParaRPr lang="en-US" dirty="0"/>
            </a:p>
          </p:txBody>
        </p:sp>
        <p:cxnSp>
          <p:nvCxnSpPr>
            <p:cNvPr id="11" name="Straight Arrow Connector 10"/>
            <p:cNvCxnSpPr/>
            <p:nvPr/>
          </p:nvCxnSpPr>
          <p:spPr>
            <a:xfrm>
              <a:off x="3200400" y="3997324"/>
              <a:ext cx="914400" cy="1588"/>
            </a:xfrm>
            <a:prstGeom prst="straightConnector1">
              <a:avLst/>
            </a:prstGeom>
            <a:ln w="63500">
              <a:tailEnd type="arrow"/>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4189757" y="3695700"/>
              <a:ext cx="890538" cy="461665"/>
            </a:xfrm>
            <a:prstGeom prst="rect">
              <a:avLst/>
            </a:prstGeom>
            <a:noFill/>
          </p:spPr>
          <p:txBody>
            <a:bodyPr wrap="none" rtlCol="0">
              <a:spAutoFit/>
            </a:bodyPr>
            <a:lstStyle/>
            <a:p>
              <a:r>
                <a:rPr lang="en-US" sz="2400" b="1" dirty="0" smtClean="0"/>
                <a:t>294 K </a:t>
              </a:r>
              <a:endParaRPr lang="en-US" sz="2400" b="1" dirty="0"/>
            </a:p>
          </p:txBody>
        </p:sp>
      </p:grpSp>
      <p:sp>
        <p:nvSpPr>
          <p:cNvPr id="13" name="TextBox 12"/>
          <p:cNvSpPr txBox="1"/>
          <p:nvPr/>
        </p:nvSpPr>
        <p:spPr>
          <a:xfrm>
            <a:off x="5257800" y="1973997"/>
            <a:ext cx="3505200" cy="4401205"/>
          </a:xfrm>
          <a:prstGeom prst="rect">
            <a:avLst/>
          </a:prstGeom>
          <a:noFill/>
        </p:spPr>
        <p:txBody>
          <a:bodyPr wrap="square" rtlCol="0">
            <a:spAutoFit/>
          </a:bodyPr>
          <a:lstStyle/>
          <a:p>
            <a:pPr>
              <a:buFont typeface="Arial"/>
              <a:buChar char="•"/>
            </a:pPr>
            <a:r>
              <a:rPr lang="en-US" sz="2000" dirty="0" smtClean="0"/>
              <a:t> As the temperature increases, the ordered water molecules surrounding the non-polar solute become more mobile.</a:t>
            </a:r>
          </a:p>
          <a:p>
            <a:pPr>
              <a:buFont typeface="Arial"/>
              <a:buChar char="•"/>
            </a:pPr>
            <a:endParaRPr lang="en-US" sz="2000" dirty="0" smtClean="0"/>
          </a:p>
          <a:p>
            <a:pPr>
              <a:buFont typeface="Arial"/>
              <a:buChar char="•"/>
            </a:pPr>
            <a:r>
              <a:rPr lang="en-US" sz="2000" dirty="0" smtClean="0"/>
              <a:t> Aqueous solutions of non-polar solutes have large heat capacity (C</a:t>
            </a:r>
            <a:r>
              <a:rPr lang="en-US" sz="2000" baseline="-25000" dirty="0" smtClean="0"/>
              <a:t>p</a:t>
            </a:r>
            <a:r>
              <a:rPr lang="en-US" sz="2000" dirty="0" smtClean="0"/>
              <a:t>).</a:t>
            </a:r>
          </a:p>
          <a:p>
            <a:pPr>
              <a:buFont typeface="Arial"/>
              <a:buChar char="•"/>
            </a:pPr>
            <a:endParaRPr lang="en-US" sz="2000" dirty="0" smtClean="0"/>
          </a:p>
          <a:p>
            <a:pPr>
              <a:buFont typeface="Arial"/>
              <a:buChar char="•"/>
            </a:pPr>
            <a:r>
              <a:rPr lang="en-US" sz="2000" dirty="0" smtClean="0"/>
              <a:t> C</a:t>
            </a:r>
            <a:r>
              <a:rPr lang="en-US" sz="2000" baseline="-25000" dirty="0" smtClean="0"/>
              <a:t>p</a:t>
            </a:r>
            <a:r>
              <a:rPr lang="en-US" sz="2000" dirty="0" smtClean="0"/>
              <a:t> of the aqueous solution of a non-polar solute is generally proportional to the exposed non-polar surface area of the molecule</a:t>
            </a:r>
            <a:endParaRPr lang="en-US" sz="2000" dirty="0"/>
          </a:p>
        </p:txBody>
      </p:sp>
      <p:sp>
        <p:nvSpPr>
          <p:cNvPr id="15" name="TextBox 14"/>
          <p:cNvSpPr txBox="1"/>
          <p:nvPr/>
        </p:nvSpPr>
        <p:spPr>
          <a:xfrm>
            <a:off x="457200" y="3407391"/>
            <a:ext cx="1394958" cy="369332"/>
          </a:xfrm>
          <a:prstGeom prst="rect">
            <a:avLst/>
          </a:prstGeom>
          <a:noFill/>
        </p:spPr>
        <p:txBody>
          <a:bodyPr wrap="none" rtlCol="0">
            <a:spAutoFit/>
          </a:bodyPr>
          <a:lstStyle/>
          <a:p>
            <a:r>
              <a:rPr lang="en-US" dirty="0" smtClean="0"/>
              <a:t>For example:</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8" name="Picture 2" descr="figure_10_25"/>
          <p:cNvPicPr>
            <a:picLocks noChangeAspect="1" noChangeArrowheads="1"/>
          </p:cNvPicPr>
          <p:nvPr/>
        </p:nvPicPr>
        <p:blipFill>
          <a:blip r:embed="rId3"/>
          <a:srcRect/>
          <a:stretch>
            <a:fillRect/>
          </a:stretch>
        </p:blipFill>
        <p:spPr bwMode="auto">
          <a:xfrm>
            <a:off x="705576" y="173393"/>
            <a:ext cx="5837348" cy="2514600"/>
          </a:xfrm>
          <a:prstGeom prst="rect">
            <a:avLst/>
          </a:prstGeom>
          <a:noFill/>
          <a:ln w="9525">
            <a:noFill/>
            <a:miter lim="800000"/>
            <a:headEnd/>
            <a:tailEnd/>
          </a:ln>
          <a:effectLst/>
        </p:spPr>
      </p:pic>
      <p:pic>
        <p:nvPicPr>
          <p:cNvPr id="3" name="Picture 2" descr="figure_10_26"/>
          <p:cNvPicPr>
            <a:picLocks noChangeAspect="1" noChangeArrowheads="1"/>
          </p:cNvPicPr>
          <p:nvPr/>
        </p:nvPicPr>
        <p:blipFill>
          <a:blip r:embed="rId4"/>
          <a:srcRect/>
          <a:stretch>
            <a:fillRect/>
          </a:stretch>
        </p:blipFill>
        <p:spPr bwMode="auto">
          <a:xfrm>
            <a:off x="5027746" y="2687993"/>
            <a:ext cx="3904068" cy="4004568"/>
          </a:xfrm>
          <a:prstGeom prst="rect">
            <a:avLst/>
          </a:prstGeom>
          <a:noFill/>
          <a:ln w="9525">
            <a:noFill/>
            <a:miter lim="800000"/>
            <a:headEnd/>
            <a:tailEnd/>
          </a:ln>
          <a:effectLst/>
        </p:spPr>
      </p:pic>
      <p:sp>
        <p:nvSpPr>
          <p:cNvPr id="4" name="TextBox 3"/>
          <p:cNvSpPr txBox="1"/>
          <p:nvPr/>
        </p:nvSpPr>
        <p:spPr>
          <a:xfrm>
            <a:off x="705576" y="3842868"/>
            <a:ext cx="184666" cy="369332"/>
          </a:xfrm>
          <a:prstGeom prst="rect">
            <a:avLst/>
          </a:prstGeom>
          <a:noFill/>
        </p:spPr>
        <p:txBody>
          <a:bodyPr wrap="none" rtlCol="0">
            <a:spAutoFit/>
          </a:bodyPr>
          <a:lstStyle/>
          <a:p>
            <a:endParaRPr lang="en-US" dirty="0"/>
          </a:p>
        </p:txBody>
      </p:sp>
      <p:sp>
        <p:nvSpPr>
          <p:cNvPr id="9" name="Content Placeholder 2"/>
          <p:cNvSpPr txBox="1">
            <a:spLocks/>
          </p:cNvSpPr>
          <p:nvPr/>
        </p:nvSpPr>
        <p:spPr>
          <a:xfrm>
            <a:off x="261380" y="2822446"/>
            <a:ext cx="4585847" cy="3712954"/>
          </a:xfrm>
          <a:prstGeom prst="rect">
            <a:avLst/>
          </a:prstGeom>
        </p:spPr>
        <p:txBody>
          <a:bodyPr vert="horz" lIns="91440" tIns="45720" rIns="91440" bIns="45720" rtlCol="0">
            <a:noAutofit/>
          </a:bodyPr>
          <a:lstStyle/>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The heat capacity of a protein</a:t>
            </a:r>
            <a:r>
              <a:rPr kumimoji="0" lang="en-US" sz="1800" b="0" i="0" u="none" strike="noStrike" kern="1200" cap="none" spc="0" normalizeH="0" noProof="0" dirty="0" smtClean="0">
                <a:ln>
                  <a:noFill/>
                </a:ln>
                <a:solidFill>
                  <a:schemeClr val="tx1"/>
                </a:solidFill>
                <a:effectLst/>
                <a:uLnTx/>
                <a:uFillTx/>
                <a:latin typeface="+mn-lt"/>
                <a:ea typeface="+mn-ea"/>
                <a:cs typeface="+mn-cs"/>
              </a:rPr>
              <a:t> </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solution is higher when the protein molecules are in the unfolded state ( </a:t>
            </a:r>
            <a:r>
              <a:rPr kumimoji="0" lang="en-US" sz="1800" b="0" i="0" u="none" strike="noStrike" kern="1200" cap="none" spc="0" normalizeH="0" baseline="0" noProof="0" dirty="0" err="1" smtClean="0">
                <a:ln>
                  <a:noFill/>
                </a:ln>
                <a:solidFill>
                  <a:schemeClr val="tx1"/>
                </a:solidFill>
                <a:effectLst/>
                <a:uLnTx/>
                <a:uFillTx/>
                <a:latin typeface="Symbol" charset="2"/>
                <a:ea typeface="+mn-ea"/>
                <a:cs typeface="Symbol" charset="2"/>
              </a:rPr>
              <a:t>D</a:t>
            </a:r>
            <a:r>
              <a:rPr kumimoji="0" lang="en-US" sz="1800" b="0" i="0" u="none" strike="noStrike" kern="1200" cap="none" spc="0" normalizeH="0" baseline="0" noProof="0" dirty="0" err="1" smtClean="0">
                <a:ln>
                  <a:noFill/>
                </a:ln>
                <a:solidFill>
                  <a:schemeClr val="tx1"/>
                </a:solidFill>
                <a:effectLst/>
                <a:uLnTx/>
                <a:uFillTx/>
                <a:latin typeface="+mn-lt"/>
                <a:ea typeface="+mn-ea"/>
                <a:cs typeface="+mn-cs"/>
              </a:rPr>
              <a:t>C</a:t>
            </a:r>
            <a:r>
              <a:rPr kumimoji="0" lang="en-US" sz="1800" b="0" i="0" u="none" strike="noStrike" kern="1200" cap="none" spc="0" normalizeH="0" baseline="-25000" noProof="0" dirty="0" err="1" smtClean="0">
                <a:ln>
                  <a:noFill/>
                </a:ln>
                <a:solidFill>
                  <a:schemeClr val="tx1"/>
                </a:solidFill>
                <a:effectLst/>
                <a:uLnTx/>
                <a:uFillTx/>
                <a:latin typeface="+mn-lt"/>
                <a:ea typeface="+mn-ea"/>
                <a:cs typeface="+mn-cs"/>
              </a:rPr>
              <a:t>p</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&gt; 0 ).</a:t>
            </a:r>
          </a:p>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This is </a:t>
            </a:r>
            <a:r>
              <a:rPr kumimoji="0" lang="en-US" sz="1800" b="0" u="none" strike="noStrike" kern="1200" cap="none" spc="0" normalizeH="0" baseline="0" noProof="0" dirty="0" smtClean="0">
                <a:ln>
                  <a:noFill/>
                </a:ln>
                <a:solidFill>
                  <a:schemeClr val="tx1"/>
                </a:solidFill>
                <a:effectLst/>
                <a:uLnTx/>
                <a:uFillTx/>
                <a:latin typeface="+mn-lt"/>
                <a:ea typeface="+mn-ea"/>
                <a:cs typeface="+mn-cs"/>
              </a:rPr>
              <a:t>mainly</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due to the interactions of the solvent with the protein groups that were buried in the folded state but become exposed in the unfolded state.</a:t>
            </a:r>
          </a:p>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457200" rtl="0" eaLnBrk="1" fontAlgn="auto" latinLnBrk="0" hangingPunct="1">
              <a:lnSpc>
                <a:spcPct val="100000"/>
              </a:lnSpc>
              <a:spcBef>
                <a:spcPct val="20000"/>
              </a:spcBef>
              <a:spcAft>
                <a:spcPts val="0"/>
              </a:spcAft>
              <a:buClrTx/>
              <a:buSzTx/>
              <a:buFont typeface="Arial"/>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Non-polar groups that become exposed in the unfolded state have large positive contributions to the </a:t>
            </a:r>
            <a:r>
              <a:rPr kumimoji="0" lang="en-US" sz="1800" b="0" i="0" u="none" strike="noStrike" kern="1200" cap="none" spc="0" normalizeH="0" baseline="0" noProof="0" dirty="0" err="1" smtClean="0">
                <a:ln>
                  <a:noFill/>
                </a:ln>
                <a:solidFill>
                  <a:schemeClr val="tx1"/>
                </a:solidFill>
                <a:effectLst/>
                <a:uLnTx/>
                <a:uFillTx/>
                <a:latin typeface="Symbol" charset="2"/>
                <a:ea typeface="+mn-ea"/>
                <a:cs typeface="Symbol" charset="2"/>
              </a:rPr>
              <a:t>D</a:t>
            </a:r>
            <a:r>
              <a:rPr kumimoji="0" lang="en-US" sz="1800" b="0" i="0" u="none" strike="noStrike" kern="1200" cap="none" spc="0" normalizeH="0" baseline="0" noProof="0" dirty="0" err="1" smtClean="0">
                <a:ln>
                  <a:noFill/>
                </a:ln>
                <a:solidFill>
                  <a:schemeClr val="tx1"/>
                </a:solidFill>
                <a:effectLst/>
                <a:uLnTx/>
                <a:uFillTx/>
                <a:latin typeface="+mn-lt"/>
                <a:ea typeface="+mn-ea"/>
                <a:cs typeface="+mn-cs"/>
              </a:rPr>
              <a:t>C</a:t>
            </a:r>
            <a:r>
              <a:rPr kumimoji="0" lang="en-US" sz="1800" b="0" i="0" u="none" strike="noStrike" kern="1200" cap="none" spc="0" normalizeH="0" baseline="-25000" noProof="0" dirty="0" err="1" smtClean="0">
                <a:ln>
                  <a:noFill/>
                </a:ln>
                <a:solidFill>
                  <a:schemeClr val="tx1"/>
                </a:solidFill>
                <a:effectLst/>
                <a:uLnTx/>
                <a:uFillTx/>
                <a:latin typeface="+mn-lt"/>
                <a:ea typeface="+mn-ea"/>
                <a:cs typeface="+mn-cs"/>
              </a:rPr>
              <a:t>p</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 </a:t>
            </a:r>
          </a:p>
        </p:txBody>
      </p:sp>
      <mc:AlternateContent xmlns:mc="http://schemas.openxmlformats.org/markup-compatibility/2006" xmlns:a14="http://schemas.microsoft.com/office/drawing/2010/main">
        <mc:Choice Requires="a14">
          <p:sp>
            <p:nvSpPr>
              <p:cNvPr id="7" name="Rectangle 6"/>
              <p:cNvSpPr/>
              <p:nvPr/>
            </p:nvSpPr>
            <p:spPr>
              <a:xfrm>
                <a:off x="6459896" y="867943"/>
                <a:ext cx="2471917" cy="469487"/>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r>
                            <m:rPr>
                              <m:sty m:val="p"/>
                            </m:rPr>
                            <a:rPr lang="en-US" sz="2400">
                              <a:latin typeface="Cambria Math" charset="0"/>
                            </a:rPr>
                            <m:t>Δ</m:t>
                          </m:r>
                          <m:r>
                            <a:rPr lang="en-US" sz="2400" i="1">
                              <a:latin typeface="Cambria Math" charset="0"/>
                            </a:rPr>
                            <m:t>𝐶</m:t>
                          </m:r>
                        </m:e>
                        <m:sub>
                          <m:r>
                            <a:rPr lang="en-US" sz="2400" i="1">
                              <a:latin typeface="Cambria Math" charset="0"/>
                            </a:rPr>
                            <m:t>𝑃</m:t>
                          </m:r>
                        </m:sub>
                      </m:sSub>
                      <m:r>
                        <a:rPr lang="en-US" sz="2400" i="0">
                          <a:latin typeface="Cambria Math" charset="0"/>
                        </a:rPr>
                        <m:t>=</m:t>
                      </m:r>
                      <m:sSubSup>
                        <m:sSubSupPr>
                          <m:ctrlPr>
                            <a:rPr lang="en-US" sz="2400" i="1">
                              <a:latin typeface="Cambria Math"/>
                            </a:rPr>
                          </m:ctrlPr>
                        </m:sSubSupPr>
                        <m:e>
                          <m:r>
                            <a:rPr lang="en-US" sz="2400" i="1">
                              <a:latin typeface="Cambria Math" charset="0"/>
                            </a:rPr>
                            <m:t>𝐶</m:t>
                          </m:r>
                        </m:e>
                        <m:sub>
                          <m:r>
                            <a:rPr lang="en-US" sz="2400" i="1">
                              <a:latin typeface="Cambria Math" charset="0"/>
                            </a:rPr>
                            <m:t>𝑃</m:t>
                          </m:r>
                        </m:sub>
                        <m:sup>
                          <m:r>
                            <a:rPr lang="en-US" sz="2400" i="1">
                              <a:latin typeface="Cambria Math" charset="0"/>
                            </a:rPr>
                            <m:t>𝑈</m:t>
                          </m:r>
                        </m:sup>
                      </m:sSubSup>
                      <m:r>
                        <a:rPr lang="en-US" sz="2400" i="0">
                          <a:latin typeface="Cambria Math" charset="0"/>
                        </a:rPr>
                        <m:t>−</m:t>
                      </m:r>
                      <m:sSubSup>
                        <m:sSubSupPr>
                          <m:ctrlPr>
                            <a:rPr lang="en-US" sz="2400" i="1">
                              <a:latin typeface="Cambria Math"/>
                            </a:rPr>
                          </m:ctrlPr>
                        </m:sSubSupPr>
                        <m:e>
                          <m:r>
                            <a:rPr lang="en-US" sz="2400" i="1">
                              <a:latin typeface="Cambria Math" charset="0"/>
                            </a:rPr>
                            <m:t>𝐶</m:t>
                          </m:r>
                        </m:e>
                        <m:sub>
                          <m:r>
                            <a:rPr lang="en-US" sz="2400" i="1">
                              <a:latin typeface="Cambria Math" charset="0"/>
                            </a:rPr>
                            <m:t>𝑃</m:t>
                          </m:r>
                        </m:sub>
                        <m:sup>
                          <m:r>
                            <a:rPr lang="en-US" sz="2400" i="1">
                              <a:latin typeface="Cambria Math" charset="0"/>
                            </a:rPr>
                            <m:t>𝐹</m:t>
                          </m:r>
                        </m:sup>
                      </m:sSubSup>
                    </m:oMath>
                  </m:oMathPara>
                </a14:m>
                <a:endParaRPr lang="en-US" sz="2400" dirty="0"/>
              </a:p>
            </p:txBody>
          </p:sp>
        </mc:Choice>
        <mc:Fallback xmlns="">
          <p:sp>
            <p:nvSpPr>
              <p:cNvPr id="7" name="Rectangle 6"/>
              <p:cNvSpPr>
                <a:spLocks noRot="1" noChangeAspect="1" noMove="1" noResize="1" noEditPoints="1" noAdjustHandles="1" noChangeArrowheads="1" noChangeShapeType="1" noTextEdit="1"/>
              </p:cNvSpPr>
              <p:nvPr/>
            </p:nvSpPr>
            <p:spPr>
              <a:xfrm>
                <a:off x="6459896" y="867943"/>
                <a:ext cx="2471917" cy="469487"/>
              </a:xfrm>
              <a:prstGeom prst="rect">
                <a:avLst/>
              </a:prstGeom>
              <a:blipFill rotWithShape="0">
                <a:blip r:embed="rId5"/>
                <a:stretch>
                  <a:fillRect b="-2597"/>
                </a:stretch>
              </a:blipFill>
            </p:spPr>
            <p:txBody>
              <a:bodyPr/>
              <a:lstStyle/>
              <a:p>
                <a:r>
                  <a:rPr lang="en-US">
                    <a:noFill/>
                  </a:rPr>
                  <a:t> </a:t>
                </a:r>
              </a:p>
            </p:txBody>
          </p:sp>
        </mc:Fallback>
      </mc:AlternateContent>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06" name="Picture 2" descr="figure_10_27"/>
          <p:cNvPicPr>
            <a:picLocks noChangeAspect="1" noChangeArrowheads="1"/>
          </p:cNvPicPr>
          <p:nvPr/>
        </p:nvPicPr>
        <p:blipFill>
          <a:blip r:embed="rId3"/>
          <a:srcRect/>
          <a:stretch>
            <a:fillRect/>
          </a:stretch>
        </p:blipFill>
        <p:spPr bwMode="auto">
          <a:xfrm>
            <a:off x="507964" y="279400"/>
            <a:ext cx="2542297" cy="2869084"/>
          </a:xfrm>
          <a:prstGeom prst="rect">
            <a:avLst/>
          </a:prstGeom>
          <a:noFill/>
          <a:ln w="9525">
            <a:noFill/>
            <a:miter lim="800000"/>
            <a:headEnd/>
            <a:tailEnd/>
          </a:ln>
          <a:effectLst/>
        </p:spPr>
      </p:pic>
      <p:pic>
        <p:nvPicPr>
          <p:cNvPr id="3" name="Picture 2" descr="figure_10_28"/>
          <p:cNvPicPr>
            <a:picLocks noChangeAspect="1" noChangeArrowheads="1"/>
          </p:cNvPicPr>
          <p:nvPr/>
        </p:nvPicPr>
        <p:blipFill>
          <a:blip r:embed="rId4"/>
          <a:srcRect/>
          <a:stretch>
            <a:fillRect/>
          </a:stretch>
        </p:blipFill>
        <p:spPr bwMode="auto">
          <a:xfrm>
            <a:off x="3593012" y="2357080"/>
            <a:ext cx="4939036" cy="4073527"/>
          </a:xfrm>
          <a:prstGeom prst="rect">
            <a:avLst/>
          </a:prstGeom>
          <a:noFill/>
          <a:ln w="9525">
            <a:noFill/>
            <a:miter lim="800000"/>
            <a:headEnd/>
            <a:tailEnd/>
          </a:ln>
          <a:effectLst/>
        </p:spPr>
      </p:pic>
      <p:sp>
        <p:nvSpPr>
          <p:cNvPr id="4" name="TextBox 3"/>
          <p:cNvSpPr txBox="1"/>
          <p:nvPr/>
        </p:nvSpPr>
        <p:spPr>
          <a:xfrm>
            <a:off x="3593012" y="612694"/>
            <a:ext cx="4651350" cy="1477328"/>
          </a:xfrm>
          <a:prstGeom prst="rect">
            <a:avLst/>
          </a:prstGeom>
          <a:noFill/>
        </p:spPr>
        <p:txBody>
          <a:bodyPr wrap="square" rtlCol="0">
            <a:spAutoFit/>
          </a:bodyPr>
          <a:lstStyle/>
          <a:p>
            <a:r>
              <a:rPr lang="en-US" dirty="0" smtClean="0"/>
              <a:t>The red line shows the heat capacity due to the folded and unfolded proteins. It does not include the contributions that arises from the heat required to convert the folded form to the unfolded form.</a:t>
            </a:r>
            <a:endParaRPr lang="en-US" dirty="0"/>
          </a:p>
        </p:txBody>
      </p:sp>
      <p:sp>
        <p:nvSpPr>
          <p:cNvPr id="6" name="TextBox 5"/>
          <p:cNvSpPr txBox="1"/>
          <p:nvPr/>
        </p:nvSpPr>
        <p:spPr>
          <a:xfrm>
            <a:off x="277681" y="3766879"/>
            <a:ext cx="3249608" cy="646331"/>
          </a:xfrm>
          <a:prstGeom prst="rect">
            <a:avLst/>
          </a:prstGeom>
          <a:noFill/>
        </p:spPr>
        <p:txBody>
          <a:bodyPr wrap="none" rtlCol="0">
            <a:spAutoFit/>
          </a:bodyPr>
          <a:lstStyle/>
          <a:p>
            <a:r>
              <a:rPr lang="en-US" dirty="0" smtClean="0"/>
              <a:t>At the melting temperature (T</a:t>
            </a:r>
            <a:r>
              <a:rPr lang="en-US" baseline="-25000" dirty="0" smtClean="0"/>
              <a:t>M</a:t>
            </a:r>
            <a:r>
              <a:rPr lang="en-US" dirty="0" smtClean="0"/>
              <a:t>),</a:t>
            </a:r>
          </a:p>
          <a:p>
            <a:r>
              <a:rPr lang="en-US" dirty="0" smtClean="0"/>
              <a:t>[U] = [F]</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75361" y="918359"/>
            <a:ext cx="673381" cy="369332"/>
          </a:xfrm>
          <a:prstGeom prst="rect">
            <a:avLst/>
          </a:prstGeom>
          <a:noFill/>
        </p:spPr>
        <p:txBody>
          <a:bodyPr wrap="none" rtlCol="0">
            <a:spAutoFit/>
          </a:bodyPr>
          <a:lstStyle/>
          <a:p>
            <a:r>
              <a:rPr lang="en-US" dirty="0" smtClean="0"/>
              <a:t>F (T</a:t>
            </a:r>
            <a:r>
              <a:rPr lang="en-US" baseline="-25000" dirty="0" smtClean="0"/>
              <a:t>2</a:t>
            </a:r>
            <a:r>
              <a:rPr lang="en-US" dirty="0" smtClean="0"/>
              <a:t>)</a:t>
            </a:r>
            <a:endParaRPr lang="en-US" dirty="0"/>
          </a:p>
        </p:txBody>
      </p:sp>
      <p:cxnSp>
        <p:nvCxnSpPr>
          <p:cNvPr id="5" name="Straight Arrow Connector 4"/>
          <p:cNvCxnSpPr/>
          <p:nvPr/>
        </p:nvCxnSpPr>
        <p:spPr>
          <a:xfrm>
            <a:off x="1980632" y="1101437"/>
            <a:ext cx="1002452" cy="1588"/>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6" name="Straight Arrow Connector 5"/>
          <p:cNvCxnSpPr/>
          <p:nvPr/>
        </p:nvCxnSpPr>
        <p:spPr>
          <a:xfrm>
            <a:off x="1904432" y="1179225"/>
            <a:ext cx="1002452" cy="1588"/>
          </a:xfrm>
          <a:prstGeom prst="straightConnector1">
            <a:avLst/>
          </a:prstGeom>
          <a:ln>
            <a:solidFill>
              <a:schemeClr val="tx1"/>
            </a:solidFill>
            <a:tailEnd type="arrow"/>
          </a:ln>
          <a:effectLst/>
          <a:scene3d>
            <a:camera prst="orthographicFront">
              <a:rot lat="0" lon="0" rev="10800000"/>
            </a:camera>
            <a:lightRig rig="threePt" dir="t"/>
          </a:scene3d>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2983084" y="916771"/>
            <a:ext cx="715423" cy="369332"/>
          </a:xfrm>
          <a:prstGeom prst="rect">
            <a:avLst/>
          </a:prstGeom>
          <a:noFill/>
        </p:spPr>
        <p:txBody>
          <a:bodyPr wrap="none" rtlCol="0">
            <a:spAutoFit/>
          </a:bodyPr>
          <a:lstStyle/>
          <a:p>
            <a:r>
              <a:rPr lang="en-US" dirty="0" smtClean="0"/>
              <a:t>U (T</a:t>
            </a:r>
            <a:r>
              <a:rPr lang="en-US" baseline="-25000" dirty="0" smtClean="0"/>
              <a:t>2</a:t>
            </a:r>
            <a:r>
              <a:rPr lang="en-US" dirty="0" smtClean="0"/>
              <a:t>)</a:t>
            </a:r>
            <a:endParaRPr lang="en-US" dirty="0"/>
          </a:p>
        </p:txBody>
      </p:sp>
      <p:cxnSp>
        <p:nvCxnSpPr>
          <p:cNvPr id="8" name="Straight Arrow Connector 7"/>
          <p:cNvCxnSpPr/>
          <p:nvPr/>
        </p:nvCxnSpPr>
        <p:spPr>
          <a:xfrm>
            <a:off x="1098690" y="1941225"/>
            <a:ext cx="1002452" cy="1588"/>
          </a:xfrm>
          <a:prstGeom prst="straightConnector1">
            <a:avLst/>
          </a:prstGeom>
          <a:ln>
            <a:solidFill>
              <a:schemeClr val="tx1"/>
            </a:solidFill>
            <a:tailEnd type="arrow"/>
          </a:ln>
          <a:effectLst/>
          <a:scene3d>
            <a:camera prst="orthographicFront">
              <a:rot lat="0" lon="0" rev="162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978180" y="1788825"/>
            <a:ext cx="1002452" cy="1588"/>
          </a:xfrm>
          <a:prstGeom prst="straightConnector1">
            <a:avLst/>
          </a:prstGeom>
          <a:ln>
            <a:solidFill>
              <a:schemeClr val="tx1"/>
            </a:solidFill>
            <a:tailEnd type="arrow"/>
          </a:ln>
          <a:effectLst/>
          <a:scene3d>
            <a:camera prst="orthographicFront">
              <a:rot lat="0" lon="0" rev="5400000"/>
            </a:camera>
            <a:lightRig rig="threePt" dir="t"/>
          </a:scene3d>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1275361" y="2333893"/>
            <a:ext cx="673381" cy="369332"/>
          </a:xfrm>
          <a:prstGeom prst="rect">
            <a:avLst/>
          </a:prstGeom>
          <a:noFill/>
        </p:spPr>
        <p:txBody>
          <a:bodyPr wrap="none" rtlCol="0">
            <a:spAutoFit/>
          </a:bodyPr>
          <a:lstStyle/>
          <a:p>
            <a:r>
              <a:rPr lang="en-US" dirty="0" smtClean="0"/>
              <a:t>F (T</a:t>
            </a:r>
            <a:r>
              <a:rPr lang="en-US" baseline="-25000" dirty="0" smtClean="0"/>
              <a:t>1</a:t>
            </a:r>
            <a:r>
              <a:rPr lang="en-US" dirty="0" smtClean="0"/>
              <a:t>)</a:t>
            </a:r>
            <a:endParaRPr lang="en-US" dirty="0"/>
          </a:p>
        </p:txBody>
      </p:sp>
      <p:sp>
        <p:nvSpPr>
          <p:cNvPr id="11" name="TextBox 10"/>
          <p:cNvSpPr txBox="1"/>
          <p:nvPr/>
        </p:nvSpPr>
        <p:spPr>
          <a:xfrm>
            <a:off x="3015542" y="2322225"/>
            <a:ext cx="715423" cy="369332"/>
          </a:xfrm>
          <a:prstGeom prst="rect">
            <a:avLst/>
          </a:prstGeom>
          <a:noFill/>
        </p:spPr>
        <p:txBody>
          <a:bodyPr wrap="none" rtlCol="0">
            <a:spAutoFit/>
          </a:bodyPr>
          <a:lstStyle/>
          <a:p>
            <a:r>
              <a:rPr lang="en-US" dirty="0" smtClean="0"/>
              <a:t>U (T</a:t>
            </a:r>
            <a:r>
              <a:rPr lang="en-US" baseline="-25000" dirty="0" smtClean="0"/>
              <a:t>1</a:t>
            </a:r>
            <a:r>
              <a:rPr lang="en-US" dirty="0" smtClean="0"/>
              <a:t>)</a:t>
            </a:r>
            <a:endParaRPr lang="en-US" dirty="0"/>
          </a:p>
        </p:txBody>
      </p:sp>
      <p:cxnSp>
        <p:nvCxnSpPr>
          <p:cNvPr id="12" name="Straight Arrow Connector 11"/>
          <p:cNvCxnSpPr/>
          <p:nvPr/>
        </p:nvCxnSpPr>
        <p:spPr>
          <a:xfrm>
            <a:off x="1948742" y="2474625"/>
            <a:ext cx="1002452" cy="1588"/>
          </a:xfrm>
          <a:prstGeom prst="straightConnector1">
            <a:avLst/>
          </a:prstGeom>
          <a:ln>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1872542" y="2552413"/>
            <a:ext cx="1002452" cy="1588"/>
          </a:xfrm>
          <a:prstGeom prst="straightConnector1">
            <a:avLst/>
          </a:prstGeom>
          <a:ln>
            <a:solidFill>
              <a:schemeClr val="tx1"/>
            </a:solidFill>
            <a:tailEnd type="arrow"/>
          </a:ln>
          <a:effectLst/>
          <a:scene3d>
            <a:camera prst="orthographicFront">
              <a:rot lat="0" lon="0" rev="108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2743200" y="1941225"/>
            <a:ext cx="1002452" cy="1588"/>
          </a:xfrm>
          <a:prstGeom prst="straightConnector1">
            <a:avLst/>
          </a:prstGeom>
          <a:ln>
            <a:solidFill>
              <a:schemeClr val="tx1"/>
            </a:solidFill>
            <a:tailEnd type="arrow"/>
          </a:ln>
          <a:effectLst/>
          <a:scene3d>
            <a:camera prst="orthographicFront">
              <a:rot lat="0" lon="0" rev="16200000"/>
            </a:camera>
            <a:lightRig rig="threePt" dir="t"/>
          </a:scene3d>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2883748" y="1788825"/>
            <a:ext cx="1002452" cy="1588"/>
          </a:xfrm>
          <a:prstGeom prst="straightConnector1">
            <a:avLst/>
          </a:prstGeom>
          <a:ln>
            <a:solidFill>
              <a:schemeClr val="tx1"/>
            </a:solidFill>
            <a:tailEnd type="arrow"/>
          </a:ln>
          <a:effectLst/>
          <a:scene3d>
            <a:camera prst="orthographicFront">
              <a:rot lat="0" lon="0" rev="5400000"/>
            </a:camera>
            <a:lightRig rig="threePt" dir="t"/>
          </a:scene3d>
        </p:spPr>
        <p:style>
          <a:lnRef idx="2">
            <a:schemeClr val="accent1"/>
          </a:lnRef>
          <a:fillRef idx="0">
            <a:schemeClr val="accent1"/>
          </a:fillRef>
          <a:effectRef idx="1">
            <a:schemeClr val="accent1"/>
          </a:effectRef>
          <a:fontRef idx="minor">
            <a:schemeClr val="tx1"/>
          </a:fontRef>
        </p:style>
      </p:cxnSp>
      <p:graphicFrame>
        <p:nvGraphicFramePr>
          <p:cNvPr id="17" name="Object 16"/>
          <p:cNvGraphicFramePr>
            <a:graphicFrameLocks noChangeAspect="1"/>
          </p:cNvGraphicFramePr>
          <p:nvPr/>
        </p:nvGraphicFramePr>
        <p:xfrm>
          <a:off x="1275361" y="3312826"/>
          <a:ext cx="4820639" cy="1156730"/>
        </p:xfrm>
        <a:graphic>
          <a:graphicData uri="http://schemas.openxmlformats.org/presentationml/2006/ole">
            <mc:AlternateContent xmlns:mc="http://schemas.openxmlformats.org/markup-compatibility/2006">
              <mc:Choice xmlns:v="urn:schemas-microsoft-com:vml" Requires="v">
                <p:oleObj spid="_x0000_s47218" name="Equation" r:id="rId4" imgW="3492500" imgH="838200" progId="Equation.3">
                  <p:embed/>
                </p:oleObj>
              </mc:Choice>
              <mc:Fallback>
                <p:oleObj name="Equation" r:id="rId4" imgW="3492500" imgH="8382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5361" y="3312826"/>
                        <a:ext cx="4820639" cy="115673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38"/>
          <p:cNvGrpSpPr/>
          <p:nvPr/>
        </p:nvGrpSpPr>
        <p:grpSpPr>
          <a:xfrm>
            <a:off x="5796683" y="1941225"/>
            <a:ext cx="1794641" cy="369332"/>
            <a:chOff x="6072808" y="990600"/>
            <a:chExt cx="1794641" cy="369332"/>
          </a:xfrm>
        </p:grpSpPr>
        <p:sp>
          <p:nvSpPr>
            <p:cNvPr id="18" name="TextBox 17"/>
            <p:cNvSpPr txBox="1"/>
            <p:nvPr/>
          </p:nvSpPr>
          <p:spPr>
            <a:xfrm>
              <a:off x="6072808" y="990600"/>
              <a:ext cx="621196" cy="369332"/>
            </a:xfrm>
            <a:prstGeom prst="rect">
              <a:avLst/>
            </a:prstGeom>
            <a:noFill/>
          </p:spPr>
          <p:txBody>
            <a:bodyPr wrap="none" rtlCol="0">
              <a:spAutoFit/>
            </a:bodyPr>
            <a:lstStyle/>
            <a:p>
              <a:r>
                <a:rPr lang="en-US" dirty="0" smtClean="0"/>
                <a:t>F(T</a:t>
              </a:r>
              <a:r>
                <a:rPr lang="en-US" baseline="-25000" dirty="0" smtClean="0"/>
                <a:t>2</a:t>
              </a:r>
              <a:r>
                <a:rPr lang="en-US" dirty="0" smtClean="0"/>
                <a:t>)</a:t>
              </a:r>
              <a:endParaRPr lang="en-US" dirty="0"/>
            </a:p>
          </p:txBody>
        </p:sp>
        <p:sp>
          <p:nvSpPr>
            <p:cNvPr id="23" name="TextBox 22"/>
            <p:cNvSpPr txBox="1"/>
            <p:nvPr/>
          </p:nvSpPr>
          <p:spPr>
            <a:xfrm>
              <a:off x="7204212" y="990600"/>
              <a:ext cx="663237" cy="369332"/>
            </a:xfrm>
            <a:prstGeom prst="rect">
              <a:avLst/>
            </a:prstGeom>
            <a:noFill/>
          </p:spPr>
          <p:txBody>
            <a:bodyPr wrap="none" rtlCol="0">
              <a:spAutoFit/>
            </a:bodyPr>
            <a:lstStyle/>
            <a:p>
              <a:r>
                <a:rPr lang="en-US" dirty="0" smtClean="0"/>
                <a:t>U(T</a:t>
              </a:r>
              <a:r>
                <a:rPr lang="en-US" baseline="-25000" dirty="0" smtClean="0"/>
                <a:t>2</a:t>
              </a:r>
              <a:r>
                <a:rPr lang="en-US" dirty="0" smtClean="0"/>
                <a:t>)</a:t>
              </a:r>
              <a:endParaRPr lang="en-US" dirty="0"/>
            </a:p>
          </p:txBody>
        </p:sp>
        <p:cxnSp>
          <p:nvCxnSpPr>
            <p:cNvPr id="25" name="Straight Arrow Connector 24"/>
            <p:cNvCxnSpPr>
              <a:endCxn id="23" idx="1"/>
            </p:cNvCxnSpPr>
            <p:nvPr/>
          </p:nvCxnSpPr>
          <p:spPr>
            <a:xfrm flipV="1">
              <a:off x="6682408" y="1175266"/>
              <a:ext cx="521804" cy="1588"/>
            </a:xfrm>
            <a:prstGeom prst="straightConnector1">
              <a:avLst/>
            </a:prstGeom>
            <a:ln>
              <a:solidFill>
                <a:srgbClr val="FF0000"/>
              </a:solidFill>
              <a:tailEnd type="arrow"/>
            </a:ln>
            <a:effectLst/>
          </p:spPr>
          <p:style>
            <a:lnRef idx="2">
              <a:schemeClr val="accent1"/>
            </a:lnRef>
            <a:fillRef idx="0">
              <a:schemeClr val="accent1"/>
            </a:fillRef>
            <a:effectRef idx="1">
              <a:schemeClr val="accent1"/>
            </a:effectRef>
            <a:fontRef idx="minor">
              <a:schemeClr val="tx1"/>
            </a:fontRef>
          </p:style>
        </p:cxnSp>
      </p:grpSp>
      <p:sp>
        <p:nvSpPr>
          <p:cNvPr id="28" name="TextBox 27"/>
          <p:cNvSpPr txBox="1"/>
          <p:nvPr/>
        </p:nvSpPr>
        <p:spPr>
          <a:xfrm>
            <a:off x="4636604" y="2375169"/>
            <a:ext cx="621196" cy="369332"/>
          </a:xfrm>
          <a:prstGeom prst="rect">
            <a:avLst/>
          </a:prstGeom>
          <a:noFill/>
        </p:spPr>
        <p:txBody>
          <a:bodyPr wrap="none" rtlCol="0">
            <a:spAutoFit/>
          </a:bodyPr>
          <a:lstStyle/>
          <a:p>
            <a:r>
              <a:rPr lang="en-US" dirty="0" smtClean="0"/>
              <a:t>F(T</a:t>
            </a:r>
            <a:r>
              <a:rPr lang="en-US" baseline="-25000" dirty="0" smtClean="0"/>
              <a:t>2</a:t>
            </a:r>
            <a:r>
              <a:rPr lang="en-US" dirty="0" smtClean="0"/>
              <a:t>)</a:t>
            </a:r>
            <a:endParaRPr lang="en-US" dirty="0"/>
          </a:p>
        </p:txBody>
      </p:sp>
      <p:sp>
        <p:nvSpPr>
          <p:cNvPr id="29" name="TextBox 28"/>
          <p:cNvSpPr txBox="1"/>
          <p:nvPr/>
        </p:nvSpPr>
        <p:spPr>
          <a:xfrm>
            <a:off x="5768008" y="2375169"/>
            <a:ext cx="621196" cy="369332"/>
          </a:xfrm>
          <a:prstGeom prst="rect">
            <a:avLst/>
          </a:prstGeom>
          <a:noFill/>
        </p:spPr>
        <p:txBody>
          <a:bodyPr wrap="none" rtlCol="0">
            <a:spAutoFit/>
          </a:bodyPr>
          <a:lstStyle/>
          <a:p>
            <a:r>
              <a:rPr lang="en-US" dirty="0" smtClean="0"/>
              <a:t>F(T</a:t>
            </a:r>
            <a:r>
              <a:rPr lang="en-US" baseline="-25000" dirty="0" smtClean="0"/>
              <a:t>1</a:t>
            </a:r>
            <a:r>
              <a:rPr lang="en-US" dirty="0" smtClean="0"/>
              <a:t>)</a:t>
            </a:r>
            <a:endParaRPr lang="en-US" dirty="0"/>
          </a:p>
        </p:txBody>
      </p:sp>
      <p:cxnSp>
        <p:nvCxnSpPr>
          <p:cNvPr id="30" name="Straight Arrow Connector 29"/>
          <p:cNvCxnSpPr>
            <a:endCxn id="29" idx="1"/>
          </p:cNvCxnSpPr>
          <p:nvPr/>
        </p:nvCxnSpPr>
        <p:spPr>
          <a:xfrm flipV="1">
            <a:off x="5246204" y="2559835"/>
            <a:ext cx="521804" cy="1588"/>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sp>
        <p:nvSpPr>
          <p:cNvPr id="31" name="TextBox 30"/>
          <p:cNvSpPr txBox="1"/>
          <p:nvPr/>
        </p:nvSpPr>
        <p:spPr>
          <a:xfrm>
            <a:off x="6911008" y="2363501"/>
            <a:ext cx="663237" cy="369332"/>
          </a:xfrm>
          <a:prstGeom prst="rect">
            <a:avLst/>
          </a:prstGeom>
          <a:noFill/>
        </p:spPr>
        <p:txBody>
          <a:bodyPr wrap="none" rtlCol="0">
            <a:spAutoFit/>
          </a:bodyPr>
          <a:lstStyle/>
          <a:p>
            <a:r>
              <a:rPr lang="en-US" dirty="0" smtClean="0"/>
              <a:t>U(T</a:t>
            </a:r>
            <a:r>
              <a:rPr lang="en-US" baseline="-25000" dirty="0" smtClean="0"/>
              <a:t>1</a:t>
            </a:r>
            <a:r>
              <a:rPr lang="en-US" dirty="0" smtClean="0"/>
              <a:t>)</a:t>
            </a:r>
            <a:endParaRPr lang="en-US" dirty="0"/>
          </a:p>
        </p:txBody>
      </p:sp>
      <p:cxnSp>
        <p:nvCxnSpPr>
          <p:cNvPr id="32" name="Straight Arrow Connector 31"/>
          <p:cNvCxnSpPr>
            <a:endCxn id="31" idx="1"/>
          </p:cNvCxnSpPr>
          <p:nvPr/>
        </p:nvCxnSpPr>
        <p:spPr>
          <a:xfrm flipV="1">
            <a:off x="6389204" y="2548167"/>
            <a:ext cx="521804" cy="1588"/>
          </a:xfrm>
          <a:prstGeom prst="straightConnector1">
            <a:avLst/>
          </a:prstGeom>
          <a:ln>
            <a:solidFill>
              <a:schemeClr val="tx2"/>
            </a:solidFill>
            <a:tailEnd type="arrow"/>
          </a:ln>
          <a:effectLst/>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8088167" y="2363501"/>
            <a:ext cx="663237" cy="369332"/>
          </a:xfrm>
          <a:prstGeom prst="rect">
            <a:avLst/>
          </a:prstGeom>
          <a:noFill/>
        </p:spPr>
        <p:txBody>
          <a:bodyPr wrap="none" rtlCol="0">
            <a:spAutoFit/>
          </a:bodyPr>
          <a:lstStyle/>
          <a:p>
            <a:r>
              <a:rPr lang="en-US" dirty="0" smtClean="0"/>
              <a:t>U(T</a:t>
            </a:r>
            <a:r>
              <a:rPr lang="en-US" baseline="-25000" dirty="0" smtClean="0"/>
              <a:t>2</a:t>
            </a:r>
            <a:r>
              <a:rPr lang="en-US" dirty="0" smtClean="0"/>
              <a:t>)</a:t>
            </a:r>
            <a:endParaRPr lang="en-US" dirty="0"/>
          </a:p>
        </p:txBody>
      </p:sp>
      <p:cxnSp>
        <p:nvCxnSpPr>
          <p:cNvPr id="34" name="Straight Arrow Connector 33"/>
          <p:cNvCxnSpPr>
            <a:endCxn id="33" idx="1"/>
          </p:cNvCxnSpPr>
          <p:nvPr/>
        </p:nvCxnSpPr>
        <p:spPr>
          <a:xfrm flipV="1">
            <a:off x="7566363" y="2548167"/>
            <a:ext cx="521804" cy="1588"/>
          </a:xfrm>
          <a:prstGeom prst="straightConnector1">
            <a:avLst/>
          </a:prstGeom>
          <a:ln>
            <a:solidFill>
              <a:schemeClr val="tx1"/>
            </a:solidFill>
            <a:tailEnd type="arrow"/>
          </a:ln>
          <a:effectLst/>
        </p:spPr>
        <p:style>
          <a:lnRef idx="2">
            <a:schemeClr val="accent1"/>
          </a:lnRef>
          <a:fillRef idx="0">
            <a:schemeClr val="accent1"/>
          </a:fillRef>
          <a:effectRef idx="1">
            <a:schemeClr val="accent1"/>
          </a:effectRef>
          <a:fontRef idx="minor">
            <a:schemeClr val="tx1"/>
          </a:fontRef>
        </p:style>
      </p:cxnSp>
      <p:graphicFrame>
        <p:nvGraphicFramePr>
          <p:cNvPr id="133123" name="Object 3"/>
          <p:cNvGraphicFramePr>
            <a:graphicFrameLocks noChangeAspect="1"/>
          </p:cNvGraphicFramePr>
          <p:nvPr/>
        </p:nvGraphicFramePr>
        <p:xfrm>
          <a:off x="2148028" y="725271"/>
          <a:ext cx="703262" cy="270876"/>
        </p:xfrm>
        <a:graphic>
          <a:graphicData uri="http://schemas.openxmlformats.org/presentationml/2006/ole">
            <mc:AlternateContent xmlns:mc="http://schemas.openxmlformats.org/markup-compatibility/2006">
              <mc:Choice xmlns:v="urn:schemas-microsoft-com:vml" Requires="v">
                <p:oleObj spid="_x0000_s47219" name="Equation" r:id="rId6" imgW="558800" imgH="215900" progId="Equation.3">
                  <p:embed/>
                </p:oleObj>
              </mc:Choice>
              <mc:Fallback>
                <p:oleObj name="Equation" r:id="rId6" imgW="558800" imgH="2159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48028" y="725271"/>
                        <a:ext cx="703262" cy="2708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3124" name="Object 4"/>
          <p:cNvGraphicFramePr>
            <a:graphicFrameLocks noChangeAspect="1"/>
          </p:cNvGraphicFramePr>
          <p:nvPr/>
        </p:nvGraphicFramePr>
        <p:xfrm>
          <a:off x="2149475" y="2660363"/>
          <a:ext cx="671513" cy="271462"/>
        </p:xfrm>
        <a:graphic>
          <a:graphicData uri="http://schemas.openxmlformats.org/presentationml/2006/ole">
            <mc:AlternateContent xmlns:mc="http://schemas.openxmlformats.org/markup-compatibility/2006">
              <mc:Choice xmlns:v="urn:schemas-microsoft-com:vml" Requires="v">
                <p:oleObj spid="_x0000_s47220" name="Equation" r:id="rId8" imgW="533400" imgH="215900" progId="Equation.3">
                  <p:embed/>
                </p:oleObj>
              </mc:Choice>
              <mc:Fallback>
                <p:oleObj name="Equation" r:id="rId8" imgW="533400" imgH="215900" progId="Equation.3">
                  <p:embed/>
                  <p:pic>
                    <p:nvPicPr>
                      <p:cNvPr id="0"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49475" y="2660363"/>
                        <a:ext cx="671513" cy="271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3125" name="Object 5"/>
          <p:cNvGraphicFramePr>
            <a:graphicFrameLocks noChangeAspect="1"/>
          </p:cNvGraphicFramePr>
          <p:nvPr/>
        </p:nvGraphicFramePr>
        <p:xfrm>
          <a:off x="3505200" y="1637218"/>
          <a:ext cx="1196358" cy="303213"/>
        </p:xfrm>
        <a:graphic>
          <a:graphicData uri="http://schemas.openxmlformats.org/presentationml/2006/ole">
            <mc:AlternateContent xmlns:mc="http://schemas.openxmlformats.org/markup-compatibility/2006">
              <mc:Choice xmlns:v="urn:schemas-microsoft-com:vml" Requires="v">
                <p:oleObj spid="_x0000_s47221" name="Equation" r:id="rId10" imgW="952500" imgH="241300" progId="Equation.3">
                  <p:embed/>
                </p:oleObj>
              </mc:Choice>
              <mc:Fallback>
                <p:oleObj name="Equation" r:id="rId10" imgW="952500" imgH="241300" progId="Equation.3">
                  <p:embed/>
                  <p:pic>
                    <p:nvPicPr>
                      <p:cNvPr id="0" name="Picture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05200" y="1637218"/>
                        <a:ext cx="1196358" cy="303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3126" name="Object 6"/>
          <p:cNvGraphicFramePr>
            <a:graphicFrameLocks noChangeAspect="1"/>
          </p:cNvGraphicFramePr>
          <p:nvPr/>
        </p:nvGraphicFramePr>
        <p:xfrm>
          <a:off x="228600" y="1636425"/>
          <a:ext cx="1196975" cy="303213"/>
        </p:xfrm>
        <a:graphic>
          <a:graphicData uri="http://schemas.openxmlformats.org/presentationml/2006/ole">
            <mc:AlternateContent xmlns:mc="http://schemas.openxmlformats.org/markup-compatibility/2006">
              <mc:Choice xmlns:v="urn:schemas-microsoft-com:vml" Requires="v">
                <p:oleObj spid="_x0000_s47222" name="Equation" r:id="rId12" imgW="952500" imgH="241300" progId="Equation.3">
                  <p:embed/>
                </p:oleObj>
              </mc:Choice>
              <mc:Fallback>
                <p:oleObj name="Equation" r:id="rId12" imgW="952500" imgH="241300" progId="Equation.3">
                  <p:embed/>
                  <p:pic>
                    <p:nvPicPr>
                      <p:cNvPr id="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28600" y="1636425"/>
                        <a:ext cx="1196975" cy="303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1" name="Object 3"/>
          <p:cNvGraphicFramePr>
            <a:graphicFrameLocks noChangeAspect="1"/>
          </p:cNvGraphicFramePr>
          <p:nvPr/>
        </p:nvGraphicFramePr>
        <p:xfrm>
          <a:off x="1158875" y="5217825"/>
          <a:ext cx="4335463" cy="1371600"/>
        </p:xfrm>
        <a:graphic>
          <a:graphicData uri="http://schemas.openxmlformats.org/presentationml/2006/ole">
            <mc:AlternateContent xmlns:mc="http://schemas.openxmlformats.org/markup-compatibility/2006">
              <mc:Choice xmlns:v="urn:schemas-microsoft-com:vml" Requires="v">
                <p:oleObj spid="_x0000_s47223" name="Equation" r:id="rId14" imgW="3251200" imgH="1028700" progId="Equation.3">
                  <p:embed/>
                </p:oleObj>
              </mc:Choice>
              <mc:Fallback>
                <p:oleObj name="Equation" r:id="rId14" imgW="3251200" imgH="1028700" progId="Equation.3">
                  <p:embed/>
                  <p:pic>
                    <p:nvPicPr>
                      <p:cNvPr id="0"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158875" y="5217825"/>
                        <a:ext cx="4335463" cy="1371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2" name="TextBox 41"/>
          <p:cNvSpPr txBox="1"/>
          <p:nvPr/>
        </p:nvSpPr>
        <p:spPr>
          <a:xfrm>
            <a:off x="418611" y="4704041"/>
            <a:ext cx="4761782" cy="400110"/>
          </a:xfrm>
          <a:prstGeom prst="rect">
            <a:avLst/>
          </a:prstGeom>
          <a:noFill/>
        </p:spPr>
        <p:txBody>
          <a:bodyPr wrap="none" rtlCol="0">
            <a:spAutoFit/>
          </a:bodyPr>
          <a:lstStyle/>
          <a:p>
            <a:r>
              <a:rPr lang="en-US" sz="2000" dirty="0" smtClean="0"/>
              <a:t>Assume </a:t>
            </a:r>
            <a:r>
              <a:rPr lang="en-US" sz="2000" dirty="0" err="1" smtClean="0">
                <a:latin typeface="Symbol" charset="2"/>
                <a:cs typeface="Symbol" charset="2"/>
              </a:rPr>
              <a:t>D</a:t>
            </a:r>
            <a:r>
              <a:rPr lang="en-US" sz="2000" dirty="0" err="1" smtClean="0"/>
              <a:t>C</a:t>
            </a:r>
            <a:r>
              <a:rPr lang="en-US" sz="2000" baseline="-25000" dirty="0" err="1" smtClean="0"/>
              <a:t>p</a:t>
            </a:r>
            <a:r>
              <a:rPr lang="en-US" sz="2000" dirty="0" smtClean="0"/>
              <a:t> is independent of temperature, </a:t>
            </a:r>
            <a:endParaRPr lang="en-US" sz="2000" dirty="0"/>
          </a:p>
        </p:txBody>
      </p:sp>
      <p:sp>
        <p:nvSpPr>
          <p:cNvPr id="35" name="TextBox 34"/>
          <p:cNvSpPr txBox="1"/>
          <p:nvPr/>
        </p:nvSpPr>
        <p:spPr>
          <a:xfrm>
            <a:off x="5246204" y="725271"/>
            <a:ext cx="2771637" cy="769441"/>
          </a:xfrm>
          <a:prstGeom prst="rect">
            <a:avLst/>
          </a:prstGeom>
          <a:noFill/>
        </p:spPr>
        <p:txBody>
          <a:bodyPr wrap="none" rtlCol="0">
            <a:spAutoFit/>
          </a:bodyPr>
          <a:lstStyle/>
          <a:p>
            <a:r>
              <a:rPr lang="en-US" sz="2800" b="1" dirty="0" smtClean="0"/>
              <a:t>Protein unfolding</a:t>
            </a:r>
          </a:p>
          <a:p>
            <a:r>
              <a:rPr lang="en-US" sz="1600" b="1" dirty="0" smtClean="0"/>
              <a:t>F - folded		U - unfolded</a:t>
            </a:r>
            <a:endParaRPr lang="en-US" sz="16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nvGraphicFramePr>
        <p:xfrm>
          <a:off x="5246371" y="510211"/>
          <a:ext cx="2983230" cy="642563"/>
        </p:xfrm>
        <a:graphic>
          <a:graphicData uri="http://schemas.openxmlformats.org/presentationml/2006/ole">
            <mc:AlternateContent xmlns:mc="http://schemas.openxmlformats.org/markup-compatibility/2006">
              <mc:Choice xmlns:v="urn:schemas-microsoft-com:vml" Requires="v">
                <p:oleObj spid="_x0000_s53292" name="Equation" r:id="rId4" imgW="2298700" imgH="495300" progId="Equation.3">
                  <p:embed/>
                </p:oleObj>
              </mc:Choice>
              <mc:Fallback>
                <p:oleObj name="Equation" r:id="rId4" imgW="2298700" imgH="4953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6371" y="510211"/>
                        <a:ext cx="2983230" cy="642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nvGraphicFramePr>
        <p:xfrm>
          <a:off x="5158330" y="2357735"/>
          <a:ext cx="3985670" cy="3753945"/>
        </p:xfrm>
        <a:graphic>
          <a:graphicData uri="http://schemas.openxmlformats.org/presentationml/2006/ole">
            <mc:AlternateContent xmlns:mc="http://schemas.openxmlformats.org/markup-compatibility/2006">
              <mc:Choice xmlns:v="urn:schemas-microsoft-com:vml" Requires="v">
                <p:oleObj spid="_x0000_s53293" name="Equation" r:id="rId6" imgW="3276600" imgH="3086100" progId="Equation.3">
                  <p:embed/>
                </p:oleObj>
              </mc:Choice>
              <mc:Fallback>
                <p:oleObj name="Equation" r:id="rId6" imgW="3276600" imgH="3086100" progId="Equation.3">
                  <p:embed/>
                  <p:pic>
                    <p:nvPicPr>
                      <p:cNvPr id="0"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58330" y="2357735"/>
                        <a:ext cx="3985670" cy="37539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6"/>
          <p:cNvSpPr txBox="1"/>
          <p:nvPr/>
        </p:nvSpPr>
        <p:spPr>
          <a:xfrm>
            <a:off x="218665" y="4899514"/>
            <a:ext cx="4506164" cy="1754327"/>
          </a:xfrm>
          <a:prstGeom prst="rect">
            <a:avLst/>
          </a:prstGeom>
          <a:noFill/>
        </p:spPr>
        <p:txBody>
          <a:bodyPr wrap="square" rtlCol="0">
            <a:spAutoFit/>
          </a:bodyPr>
          <a:lstStyle/>
          <a:p>
            <a:r>
              <a:rPr lang="en-US" dirty="0" smtClean="0"/>
              <a:t>From the DSC data, we can determine the values of </a:t>
            </a:r>
            <a:r>
              <a:rPr lang="en-US" dirty="0" err="1" smtClean="0">
                <a:latin typeface="Symbol" charset="2"/>
                <a:cs typeface="Symbol" charset="2"/>
              </a:rPr>
              <a:t>D</a:t>
            </a:r>
            <a:r>
              <a:rPr lang="en-US" dirty="0" err="1" smtClean="0"/>
              <a:t>H(T</a:t>
            </a:r>
            <a:r>
              <a:rPr lang="en-US" baseline="-25000" dirty="0" err="1" smtClean="0"/>
              <a:t>m</a:t>
            </a:r>
            <a:r>
              <a:rPr lang="en-US" dirty="0" smtClean="0"/>
              <a:t>), T</a:t>
            </a:r>
            <a:r>
              <a:rPr lang="en-US" baseline="-25000" dirty="0" smtClean="0"/>
              <a:t>m</a:t>
            </a:r>
            <a:r>
              <a:rPr lang="en-US" dirty="0" smtClean="0"/>
              <a:t> and </a:t>
            </a:r>
            <a:r>
              <a:rPr lang="en-US" dirty="0" err="1" smtClean="0">
                <a:latin typeface="Symbol" charset="2"/>
                <a:cs typeface="Symbol" charset="2"/>
              </a:rPr>
              <a:t>D</a:t>
            </a:r>
            <a:r>
              <a:rPr lang="en-US" dirty="0" err="1" smtClean="0"/>
              <a:t>C</a:t>
            </a:r>
            <a:r>
              <a:rPr lang="en-US" baseline="-25000" dirty="0" err="1" smtClean="0"/>
              <a:t>p</a:t>
            </a:r>
            <a:r>
              <a:rPr lang="en-US" baseline="-25000" dirty="0" smtClean="0"/>
              <a:t>.  </a:t>
            </a:r>
            <a:r>
              <a:rPr lang="en-US" dirty="0" smtClean="0"/>
              <a:t>Based on the equations given on </a:t>
            </a:r>
            <a:r>
              <a:rPr lang="en-US" smtClean="0"/>
              <a:t>the right-hand </a:t>
            </a:r>
            <a:r>
              <a:rPr lang="en-US" dirty="0" smtClean="0"/>
              <a:t>side, we can then calculate the thermodynamic parameters, </a:t>
            </a:r>
            <a:r>
              <a:rPr lang="en-US" dirty="0" smtClean="0">
                <a:latin typeface="Symbol" charset="2"/>
                <a:cs typeface="Symbol" charset="2"/>
              </a:rPr>
              <a:t>D</a:t>
            </a:r>
            <a:r>
              <a:rPr lang="en-US" dirty="0" smtClean="0"/>
              <a:t>H, </a:t>
            </a:r>
            <a:r>
              <a:rPr lang="en-US" dirty="0" smtClean="0">
                <a:latin typeface="Symbol" charset="2"/>
                <a:cs typeface="Symbol" charset="2"/>
              </a:rPr>
              <a:t>D</a:t>
            </a:r>
            <a:r>
              <a:rPr lang="en-US" dirty="0" smtClean="0"/>
              <a:t>S, and </a:t>
            </a:r>
            <a:r>
              <a:rPr lang="en-US" dirty="0" smtClean="0">
                <a:latin typeface="Symbol" charset="2"/>
                <a:cs typeface="Symbol" charset="2"/>
              </a:rPr>
              <a:t>D</a:t>
            </a:r>
            <a:r>
              <a:rPr lang="en-US" dirty="0" smtClean="0"/>
              <a:t>G, at any given temperature (T).  </a:t>
            </a:r>
            <a:endParaRPr lang="en-US" dirty="0"/>
          </a:p>
        </p:txBody>
      </p:sp>
      <p:pic>
        <p:nvPicPr>
          <p:cNvPr id="8" name="Picture 2" descr="figure_10_30"/>
          <p:cNvPicPr>
            <a:picLocks noChangeAspect="1" noChangeArrowheads="1"/>
          </p:cNvPicPr>
          <p:nvPr/>
        </p:nvPicPr>
        <p:blipFill>
          <a:blip r:embed="rId8"/>
          <a:srcRect/>
          <a:stretch>
            <a:fillRect/>
          </a:stretch>
        </p:blipFill>
        <p:spPr bwMode="auto">
          <a:xfrm>
            <a:off x="370637" y="279401"/>
            <a:ext cx="4506163" cy="442081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sz="3200" b="1" dirty="0" smtClean="0"/>
              <a:t>Anfinsen’s paradigm</a:t>
            </a:r>
            <a:br>
              <a:rPr lang="en-US" sz="3200" b="1" dirty="0" smtClean="0"/>
            </a:br>
            <a:endParaRPr lang="en-US" sz="3200" b="1" dirty="0"/>
          </a:p>
        </p:txBody>
      </p:sp>
      <p:sp>
        <p:nvSpPr>
          <p:cNvPr id="3" name="Content Placeholder 2"/>
          <p:cNvSpPr>
            <a:spLocks noGrp="1"/>
          </p:cNvSpPr>
          <p:nvPr>
            <p:ph idx="1"/>
          </p:nvPr>
        </p:nvSpPr>
        <p:spPr>
          <a:xfrm>
            <a:off x="326939" y="1054793"/>
            <a:ext cx="5882133" cy="5347495"/>
          </a:xfrm>
        </p:spPr>
        <p:txBody>
          <a:bodyPr>
            <a:normAutofit/>
          </a:bodyPr>
          <a:lstStyle/>
          <a:p>
            <a:r>
              <a:rPr lang="en-US" sz="2000" dirty="0" smtClean="0"/>
              <a:t>The amino acid sequence contains all the information that defines the three-dimensional structure and the function of a protein.</a:t>
            </a:r>
          </a:p>
          <a:p>
            <a:endParaRPr lang="en-US" sz="2000" dirty="0" smtClean="0"/>
          </a:p>
          <a:p>
            <a:r>
              <a:rPr lang="en-US" sz="2000" dirty="0" smtClean="0"/>
              <a:t>“……the native conformation is determined by the totality of </a:t>
            </a:r>
            <a:r>
              <a:rPr lang="en-US" sz="2000" dirty="0" err="1" smtClean="0"/>
              <a:t>interatomic</a:t>
            </a:r>
            <a:r>
              <a:rPr lang="en-US" sz="2000" dirty="0" smtClean="0"/>
              <a:t> interactions and hence by the amino acid sequence, in a given environment.”</a:t>
            </a:r>
          </a:p>
          <a:p>
            <a:endParaRPr lang="en-US" sz="2000" dirty="0" smtClean="0"/>
          </a:p>
          <a:p>
            <a:r>
              <a:rPr lang="en-US" sz="2000" dirty="0" smtClean="0"/>
              <a:t>When the fully reduced </a:t>
            </a:r>
            <a:r>
              <a:rPr lang="en-US" sz="2000" dirty="0" err="1" smtClean="0"/>
              <a:t>Ribonuclease</a:t>
            </a:r>
            <a:r>
              <a:rPr lang="en-US" sz="2000" dirty="0" smtClean="0"/>
              <a:t> (with 8 </a:t>
            </a:r>
            <a:r>
              <a:rPr lang="en-US" sz="2000" dirty="0" err="1" smtClean="0"/>
              <a:t>cysteines</a:t>
            </a:r>
            <a:r>
              <a:rPr lang="en-US" sz="2000" dirty="0" smtClean="0"/>
              <a:t>) was re-oxidized under denaturing conditions, a mixture of “scrambled” (with non-native disulfide bonds) </a:t>
            </a:r>
            <a:r>
              <a:rPr lang="en-US" sz="2000" dirty="0" err="1" smtClean="0"/>
              <a:t>ribonucleases</a:t>
            </a:r>
            <a:r>
              <a:rPr lang="en-US" sz="2000" dirty="0" smtClean="0"/>
              <a:t> were formed.  However, after the denaturants were removed and the “scrambled” products were exposed to a small amount of </a:t>
            </a:r>
            <a:r>
              <a:rPr lang="en-US" sz="2000" dirty="0" err="1" smtClean="0"/>
              <a:t>mercaptoethanol</a:t>
            </a:r>
            <a:r>
              <a:rPr lang="en-US" sz="2000" dirty="0" smtClean="0"/>
              <a:t> (reducing agent), the protein gradually returns to its native conformation.   </a:t>
            </a:r>
          </a:p>
          <a:p>
            <a:endParaRPr lang="en-US" sz="2000" dirty="0" smtClean="0"/>
          </a:p>
          <a:p>
            <a:endParaRPr lang="en-US" sz="2000" dirty="0"/>
          </a:p>
        </p:txBody>
      </p:sp>
      <p:sp>
        <p:nvSpPr>
          <p:cNvPr id="4" name="TextBox 3"/>
          <p:cNvSpPr txBox="1"/>
          <p:nvPr/>
        </p:nvSpPr>
        <p:spPr>
          <a:xfrm>
            <a:off x="5410200" y="6402288"/>
            <a:ext cx="3372926" cy="307777"/>
          </a:xfrm>
          <a:prstGeom prst="rect">
            <a:avLst/>
          </a:prstGeom>
          <a:noFill/>
        </p:spPr>
        <p:txBody>
          <a:bodyPr wrap="none" rtlCol="0">
            <a:spAutoFit/>
          </a:bodyPr>
          <a:lstStyle/>
          <a:p>
            <a:r>
              <a:rPr lang="en-US" sz="1400" dirty="0" smtClean="0"/>
              <a:t>Anfinsen, C.B. (1973) </a:t>
            </a:r>
            <a:r>
              <a:rPr lang="en-US" sz="1400" i="1" dirty="0" smtClean="0"/>
              <a:t>Science</a:t>
            </a:r>
            <a:r>
              <a:rPr lang="en-US" sz="1400" dirty="0" smtClean="0"/>
              <a:t>, 181, 223-230.</a:t>
            </a:r>
            <a:endParaRPr lang="en-US" sz="1400" dirty="0"/>
          </a:p>
        </p:txBody>
      </p:sp>
      <p:pic>
        <p:nvPicPr>
          <p:cNvPr id="86018" name="Picture 2"/>
          <p:cNvPicPr>
            <a:picLocks noChangeAspect="1" noChangeArrowheads="1"/>
          </p:cNvPicPr>
          <p:nvPr/>
        </p:nvPicPr>
        <p:blipFill>
          <a:blip r:embed="rId3"/>
          <a:srcRect/>
          <a:stretch>
            <a:fillRect/>
          </a:stretch>
        </p:blipFill>
        <p:spPr bwMode="auto">
          <a:xfrm>
            <a:off x="6629400" y="434875"/>
            <a:ext cx="2057400" cy="2882900"/>
          </a:xfrm>
          <a:prstGeom prst="rect">
            <a:avLst/>
          </a:prstGeom>
          <a:noFill/>
          <a:ln w="9525">
            <a:noFill/>
            <a:miter lim="800000"/>
            <a:headEnd/>
            <a:tailEnd/>
          </a:ln>
          <a:effectLst/>
        </p:spPr>
      </p:pic>
      <p:sp>
        <p:nvSpPr>
          <p:cNvPr id="6" name="TextBox 5"/>
          <p:cNvSpPr txBox="1"/>
          <p:nvPr/>
        </p:nvSpPr>
        <p:spPr>
          <a:xfrm>
            <a:off x="6488561" y="3317775"/>
            <a:ext cx="2294565" cy="923330"/>
          </a:xfrm>
          <a:prstGeom prst="rect">
            <a:avLst/>
          </a:prstGeom>
          <a:noFill/>
        </p:spPr>
        <p:txBody>
          <a:bodyPr wrap="square" rtlCol="0">
            <a:spAutoFit/>
          </a:bodyPr>
          <a:lstStyle/>
          <a:p>
            <a:r>
              <a:rPr lang="en-US" dirty="0" smtClean="0"/>
              <a:t>Christian B. Anfinsen</a:t>
            </a:r>
          </a:p>
          <a:p>
            <a:r>
              <a:rPr lang="en-US" dirty="0" smtClean="0"/>
              <a:t>1972 Nobel prize winner in Chemistry</a:t>
            </a:r>
            <a:endParaRPr lang="en-US" dirty="0"/>
          </a:p>
        </p:txBody>
      </p:sp>
    </p:spTree>
    <p:extLst>
      <p:ext uri="{BB962C8B-B14F-4D97-AF65-F5344CB8AC3E}">
        <p14:creationId xmlns:p14="http://schemas.microsoft.com/office/powerpoint/2010/main" val="7750978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figure_05_03.jpg"/>
          <p:cNvPicPr>
            <a:picLocks noChangeAspect="1"/>
          </p:cNvPicPr>
          <p:nvPr/>
        </p:nvPicPr>
        <p:blipFill>
          <a:blip r:embed="rId3"/>
          <a:stretch>
            <a:fillRect/>
          </a:stretch>
        </p:blipFill>
        <p:spPr>
          <a:xfrm>
            <a:off x="272131" y="967476"/>
            <a:ext cx="6691251" cy="5479949"/>
          </a:xfrm>
          <a:prstGeom prst="rect">
            <a:avLst/>
          </a:prstGeom>
        </p:spPr>
      </p:pic>
      <p:pic>
        <p:nvPicPr>
          <p:cNvPr id="4" name="Picture 3" descr="figure_05_02.jpg"/>
          <p:cNvPicPr>
            <a:picLocks noChangeAspect="1"/>
          </p:cNvPicPr>
          <p:nvPr/>
        </p:nvPicPr>
        <p:blipFill>
          <a:blip r:embed="rId4"/>
          <a:stretch>
            <a:fillRect/>
          </a:stretch>
        </p:blipFill>
        <p:spPr>
          <a:xfrm>
            <a:off x="6051321" y="349865"/>
            <a:ext cx="2877244" cy="2427382"/>
          </a:xfrm>
          <a:prstGeom prst="rect">
            <a:avLst/>
          </a:prstGeom>
        </p:spPr>
      </p:pic>
      <p:sp>
        <p:nvSpPr>
          <p:cNvPr id="6" name="TextBox 5"/>
          <p:cNvSpPr txBox="1"/>
          <p:nvPr/>
        </p:nvSpPr>
        <p:spPr>
          <a:xfrm>
            <a:off x="5507458" y="349865"/>
            <a:ext cx="1672253" cy="369332"/>
          </a:xfrm>
          <a:prstGeom prst="rect">
            <a:avLst/>
          </a:prstGeom>
          <a:noFill/>
        </p:spPr>
        <p:txBody>
          <a:bodyPr wrap="none" rtlCol="0">
            <a:spAutoFit/>
          </a:bodyPr>
          <a:lstStyle/>
          <a:p>
            <a:r>
              <a:rPr lang="en-US" b="1" dirty="0" err="1" smtClean="0"/>
              <a:t>Ribonuclease</a:t>
            </a:r>
            <a:r>
              <a:rPr lang="en-US" b="1" dirty="0" smtClean="0"/>
              <a:t>-A</a:t>
            </a:r>
            <a:endParaRPr lang="en-US" b="1" dirty="0"/>
          </a:p>
        </p:txBody>
      </p:sp>
      <p:sp>
        <p:nvSpPr>
          <p:cNvPr id="7" name="TextBox 6"/>
          <p:cNvSpPr txBox="1"/>
          <p:nvPr/>
        </p:nvSpPr>
        <p:spPr>
          <a:xfrm>
            <a:off x="505390" y="349865"/>
            <a:ext cx="3038662" cy="461665"/>
          </a:xfrm>
          <a:prstGeom prst="rect">
            <a:avLst/>
          </a:prstGeom>
          <a:noFill/>
        </p:spPr>
        <p:txBody>
          <a:bodyPr wrap="none" rtlCol="0">
            <a:spAutoFit/>
          </a:bodyPr>
          <a:lstStyle/>
          <a:p>
            <a:r>
              <a:rPr lang="en-US" sz="2400" b="1" dirty="0" smtClean="0"/>
              <a:t>Anfinsen’s experiment</a:t>
            </a:r>
            <a:endParaRPr lang="en-US" sz="2400" b="1" dirty="0"/>
          </a:p>
        </p:txBody>
      </p:sp>
      <p:sp>
        <p:nvSpPr>
          <p:cNvPr id="8" name="TextBox 7"/>
          <p:cNvSpPr txBox="1"/>
          <p:nvPr/>
        </p:nvSpPr>
        <p:spPr>
          <a:xfrm>
            <a:off x="111715" y="6436543"/>
            <a:ext cx="7001210" cy="369332"/>
          </a:xfrm>
          <a:prstGeom prst="rect">
            <a:avLst/>
          </a:prstGeom>
          <a:noFill/>
        </p:spPr>
        <p:txBody>
          <a:bodyPr wrap="none" rtlCol="0">
            <a:spAutoFit/>
          </a:bodyPr>
          <a:lstStyle/>
          <a:p>
            <a:r>
              <a:rPr lang="en-US" dirty="0" smtClean="0"/>
              <a:t>Chapter 5 (sections 5.1 and 5.2), </a:t>
            </a:r>
            <a:r>
              <a:rPr lang="en-US" i="1" dirty="0" smtClean="0"/>
              <a:t>The Molecules of Life</a:t>
            </a:r>
            <a:r>
              <a:rPr lang="en-US" dirty="0" smtClean="0"/>
              <a:t>. Garland Science</a:t>
            </a:r>
            <a:endParaRPr lang="en-US" dirty="0"/>
          </a:p>
        </p:txBody>
      </p:sp>
      <p:sp>
        <p:nvSpPr>
          <p:cNvPr id="9" name="TextBox 8"/>
          <p:cNvSpPr txBox="1"/>
          <p:nvPr/>
        </p:nvSpPr>
        <p:spPr>
          <a:xfrm>
            <a:off x="7765904" y="2592581"/>
            <a:ext cx="1162661" cy="369332"/>
          </a:xfrm>
          <a:prstGeom prst="rect">
            <a:avLst/>
          </a:prstGeom>
          <a:noFill/>
        </p:spPr>
        <p:txBody>
          <a:bodyPr wrap="none" rtlCol="0">
            <a:spAutoFit/>
          </a:bodyPr>
          <a:lstStyle/>
          <a:p>
            <a:r>
              <a:rPr lang="en-US" dirty="0" smtClean="0"/>
              <a:t>PDB: 5RSA</a:t>
            </a:r>
            <a:endParaRPr lang="en-US" dirty="0"/>
          </a:p>
        </p:txBody>
      </p:sp>
    </p:spTree>
    <p:extLst>
      <p:ext uri="{BB962C8B-B14F-4D97-AF65-F5344CB8AC3E}">
        <p14:creationId xmlns:p14="http://schemas.microsoft.com/office/powerpoint/2010/main" val="21318775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igure_05_05"/>
          <p:cNvPicPr>
            <a:picLocks noChangeAspect="1" noChangeArrowheads="1"/>
          </p:cNvPicPr>
          <p:nvPr/>
        </p:nvPicPr>
        <p:blipFill>
          <a:blip r:embed="rId3"/>
          <a:srcRect/>
          <a:stretch>
            <a:fillRect/>
          </a:stretch>
        </p:blipFill>
        <p:spPr bwMode="auto">
          <a:xfrm>
            <a:off x="2033335" y="243665"/>
            <a:ext cx="6545484" cy="5660228"/>
          </a:xfrm>
          <a:prstGeom prst="rect">
            <a:avLst/>
          </a:prstGeom>
          <a:noFill/>
          <a:ln w="9525">
            <a:noFill/>
            <a:miter lim="800000"/>
            <a:headEnd/>
            <a:tailEnd/>
          </a:ln>
          <a:effectLst/>
        </p:spPr>
      </p:pic>
      <p:sp>
        <p:nvSpPr>
          <p:cNvPr id="8" name="TextBox 7"/>
          <p:cNvSpPr txBox="1"/>
          <p:nvPr/>
        </p:nvSpPr>
        <p:spPr>
          <a:xfrm>
            <a:off x="200240" y="5903893"/>
            <a:ext cx="8709798" cy="954107"/>
          </a:xfrm>
          <a:prstGeom prst="rect">
            <a:avLst/>
          </a:prstGeom>
          <a:noFill/>
        </p:spPr>
        <p:txBody>
          <a:bodyPr wrap="square" rtlCol="0">
            <a:spAutoFit/>
          </a:bodyPr>
          <a:lstStyle/>
          <a:p>
            <a:r>
              <a:rPr lang="en-US" sz="1400" dirty="0" smtClean="0"/>
              <a:t>A) When refolding and disulfide bond formation occur together, the activity that is lost upon </a:t>
            </a:r>
            <a:r>
              <a:rPr lang="en-US" sz="1400" dirty="0" err="1" smtClean="0"/>
              <a:t>denaturation</a:t>
            </a:r>
            <a:r>
              <a:rPr lang="en-US" sz="1400" dirty="0" smtClean="0"/>
              <a:t> is regained. (B) When the disulfide bonds are allowed to form in the presence of urea, very little activity is regained upon subsequent removal of urea. This is interpreted to mean that, in the presence of urea, the protein chain adopts random conformations that allow the disulfide bonds to be scrambled.</a:t>
            </a:r>
            <a:endParaRPr lang="en-US" sz="1400" dirty="0"/>
          </a:p>
        </p:txBody>
      </p:sp>
      <p:sp>
        <p:nvSpPr>
          <p:cNvPr id="9" name="TextBox 8"/>
          <p:cNvSpPr txBox="1"/>
          <p:nvPr/>
        </p:nvSpPr>
        <p:spPr>
          <a:xfrm>
            <a:off x="44564" y="5079794"/>
            <a:ext cx="2175483" cy="646331"/>
          </a:xfrm>
          <a:prstGeom prst="rect">
            <a:avLst/>
          </a:prstGeom>
          <a:noFill/>
        </p:spPr>
        <p:txBody>
          <a:bodyPr wrap="none" rtlCol="0">
            <a:spAutoFit/>
          </a:bodyPr>
          <a:lstStyle/>
          <a:p>
            <a:r>
              <a:rPr lang="en-US" dirty="0" smtClean="0"/>
              <a:t>Figure 5.5</a:t>
            </a:r>
          </a:p>
          <a:p>
            <a:r>
              <a:rPr lang="en-US" dirty="0" smtClean="0"/>
              <a:t>The Molecules of Life</a:t>
            </a:r>
            <a:endParaRPr lang="en-US" dirty="0"/>
          </a:p>
        </p:txBody>
      </p:sp>
    </p:spTree>
    <p:extLst>
      <p:ext uri="{BB962C8B-B14F-4D97-AF65-F5344CB8AC3E}">
        <p14:creationId xmlns:p14="http://schemas.microsoft.com/office/powerpoint/2010/main" val="17886093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74638"/>
            <a:ext cx="8229600" cy="736083"/>
          </a:xfrm>
        </p:spPr>
        <p:txBody>
          <a:bodyPr>
            <a:normAutofit/>
          </a:bodyPr>
          <a:lstStyle/>
          <a:p>
            <a:pPr algn="l"/>
            <a:r>
              <a:rPr lang="en-US" sz="3200" b="1" dirty="0" err="1" smtClean="0"/>
              <a:t>Levinthal’s</a:t>
            </a:r>
            <a:r>
              <a:rPr lang="en-US" sz="3200" b="1" dirty="0" smtClean="0"/>
              <a:t> paradox</a:t>
            </a:r>
            <a:endParaRPr lang="en-US" sz="3200" b="1" dirty="0"/>
          </a:p>
        </p:txBody>
      </p:sp>
      <p:sp>
        <p:nvSpPr>
          <p:cNvPr id="3" name="Content Placeholder 2"/>
          <p:cNvSpPr>
            <a:spLocks noGrp="1"/>
          </p:cNvSpPr>
          <p:nvPr>
            <p:ph idx="1"/>
          </p:nvPr>
        </p:nvSpPr>
        <p:spPr>
          <a:xfrm>
            <a:off x="457199" y="1179174"/>
            <a:ext cx="8480264" cy="4960016"/>
          </a:xfrm>
        </p:spPr>
        <p:txBody>
          <a:bodyPr>
            <a:normAutofit fontScale="92500" lnSpcReduction="10000"/>
          </a:bodyPr>
          <a:lstStyle/>
          <a:p>
            <a:r>
              <a:rPr lang="en-US" sz="2000" i="1" dirty="0" smtClean="0"/>
              <a:t>Assumption</a:t>
            </a:r>
            <a:r>
              <a:rPr lang="en-US" sz="2000" dirty="0" smtClean="0"/>
              <a:t>: Besides the native state, all conformations of a polypeptide chain are equally probable.  Therefore, for a polypeptide to fold into its native conformation, it needs to undergo unbiased random search.</a:t>
            </a:r>
          </a:p>
          <a:p>
            <a:pPr>
              <a:buNone/>
            </a:pPr>
            <a:endParaRPr lang="en-US" sz="2000" dirty="0" smtClean="0"/>
          </a:p>
          <a:p>
            <a:pPr>
              <a:buNone/>
            </a:pPr>
            <a:r>
              <a:rPr lang="en-US" sz="2000" dirty="0" smtClean="0"/>
              <a:t>Folding time = (number of configurations)  </a:t>
            </a:r>
            <a:r>
              <a:rPr lang="en-US" sz="2000" dirty="0" err="1" smtClean="0"/>
              <a:t>x</a:t>
            </a:r>
            <a:r>
              <a:rPr lang="en-US" sz="2000" dirty="0" smtClean="0"/>
              <a:t>  (time required to find one)  </a:t>
            </a:r>
          </a:p>
          <a:p>
            <a:pPr>
              <a:buNone/>
            </a:pPr>
            <a:endParaRPr lang="en-US" sz="2000" dirty="0" smtClean="0"/>
          </a:p>
          <a:p>
            <a:pPr>
              <a:buNone/>
            </a:pPr>
            <a:r>
              <a:rPr lang="en-US" sz="2000" dirty="0" smtClean="0"/>
              <a:t>Example: For a 100-residue protein, assume that 4 conformations are allowed for each amino acid and the time required to convert from one conformation to another is 10</a:t>
            </a:r>
            <a:r>
              <a:rPr lang="en-US" sz="2000" baseline="30000" dirty="0" smtClean="0"/>
              <a:t>-11 </a:t>
            </a:r>
            <a:r>
              <a:rPr lang="en-US" sz="2000" dirty="0" smtClean="0"/>
              <a:t>seconds (10 </a:t>
            </a:r>
            <a:r>
              <a:rPr lang="en-US" sz="2000" dirty="0" err="1" smtClean="0"/>
              <a:t>ps</a:t>
            </a:r>
            <a:r>
              <a:rPr lang="en-US" sz="2000" dirty="0" smtClean="0"/>
              <a:t>).</a:t>
            </a:r>
          </a:p>
          <a:p>
            <a:pPr>
              <a:buNone/>
            </a:pPr>
            <a:endParaRPr lang="en-US" sz="2000" dirty="0" smtClean="0"/>
          </a:p>
          <a:p>
            <a:pPr>
              <a:buNone/>
            </a:pPr>
            <a:r>
              <a:rPr lang="en-US" sz="2000" dirty="0" smtClean="0"/>
              <a:t>Folding time ≈ 4</a:t>
            </a:r>
            <a:r>
              <a:rPr lang="en-US" sz="2000" baseline="30000" dirty="0" smtClean="0"/>
              <a:t>100</a:t>
            </a:r>
            <a:r>
              <a:rPr lang="en-US" sz="2000" dirty="0" smtClean="0"/>
              <a:t> </a:t>
            </a:r>
            <a:r>
              <a:rPr lang="en-US" sz="2000" dirty="0" err="1" smtClean="0"/>
              <a:t>x</a:t>
            </a:r>
            <a:r>
              <a:rPr lang="en-US" sz="2000" dirty="0" smtClean="0"/>
              <a:t> 10</a:t>
            </a:r>
            <a:r>
              <a:rPr lang="en-US" sz="2000" baseline="30000" dirty="0" smtClean="0"/>
              <a:t>-11</a:t>
            </a:r>
            <a:r>
              <a:rPr lang="en-US" sz="2000" dirty="0" smtClean="0"/>
              <a:t> seconds ≈ 1.6x10</a:t>
            </a:r>
            <a:r>
              <a:rPr lang="en-US" sz="2000" baseline="30000" dirty="0" smtClean="0"/>
              <a:t>49</a:t>
            </a:r>
            <a:r>
              <a:rPr lang="en-US" sz="2000" dirty="0" smtClean="0"/>
              <a:t> seconds ≈ 5x10</a:t>
            </a:r>
            <a:r>
              <a:rPr lang="en-US" sz="2000" baseline="30000" dirty="0" smtClean="0"/>
              <a:t>41</a:t>
            </a:r>
            <a:r>
              <a:rPr lang="en-US" sz="2000" dirty="0" smtClean="0"/>
              <a:t> years.</a:t>
            </a:r>
          </a:p>
          <a:p>
            <a:pPr>
              <a:buNone/>
            </a:pPr>
            <a:r>
              <a:rPr lang="en-US" sz="2000" dirty="0" smtClean="0"/>
              <a:t>(Age of the universe ~ 13.8x10</a:t>
            </a:r>
            <a:r>
              <a:rPr lang="en-US" sz="2000" baseline="30000" dirty="0" smtClean="0"/>
              <a:t>9</a:t>
            </a:r>
            <a:r>
              <a:rPr lang="en-US" sz="2000" dirty="0" smtClean="0"/>
              <a:t> years)</a:t>
            </a:r>
          </a:p>
          <a:p>
            <a:pPr>
              <a:buNone/>
            </a:pPr>
            <a:endParaRPr lang="en-US" sz="2000" dirty="0" smtClean="0"/>
          </a:p>
          <a:p>
            <a:pPr>
              <a:buNone/>
            </a:pPr>
            <a:r>
              <a:rPr lang="en-US" sz="2000" dirty="0" smtClean="0"/>
              <a:t>But the folding time of a protein is generally on the order of milliseconds to seconds. </a:t>
            </a:r>
          </a:p>
          <a:p>
            <a:pPr>
              <a:buNone/>
            </a:pPr>
            <a:r>
              <a:rPr lang="en-US" sz="2000" dirty="0" smtClean="0"/>
              <a:t>So there must be a pathway of folding that restricts the conformational search of the </a:t>
            </a:r>
          </a:p>
          <a:p>
            <a:pPr>
              <a:buNone/>
            </a:pPr>
            <a:r>
              <a:rPr lang="en-US" sz="2000" dirty="0" smtClean="0"/>
              <a:t>protein.</a:t>
            </a:r>
            <a:endParaRPr lang="en-US" sz="2000" dirty="0"/>
          </a:p>
        </p:txBody>
      </p:sp>
      <p:sp>
        <p:nvSpPr>
          <p:cNvPr id="4" name="TextBox 3"/>
          <p:cNvSpPr txBox="1"/>
          <p:nvPr/>
        </p:nvSpPr>
        <p:spPr>
          <a:xfrm>
            <a:off x="5257800" y="6139190"/>
            <a:ext cx="3679663" cy="523220"/>
          </a:xfrm>
          <a:prstGeom prst="rect">
            <a:avLst/>
          </a:prstGeom>
          <a:noFill/>
        </p:spPr>
        <p:txBody>
          <a:bodyPr wrap="none" rtlCol="0">
            <a:spAutoFit/>
          </a:bodyPr>
          <a:lstStyle/>
          <a:p>
            <a:r>
              <a:rPr lang="en-US" sz="1400" dirty="0" err="1" smtClean="0"/>
              <a:t>Levinthal</a:t>
            </a:r>
            <a:r>
              <a:rPr lang="en-US" sz="1400" dirty="0" smtClean="0"/>
              <a:t>, C. (1968) </a:t>
            </a:r>
            <a:r>
              <a:rPr lang="en-US" sz="1400" i="1" dirty="0" smtClean="0"/>
              <a:t>J. </a:t>
            </a:r>
            <a:r>
              <a:rPr lang="en-US" sz="1400" i="1" dirty="0" err="1" smtClean="0"/>
              <a:t>Chim</a:t>
            </a:r>
            <a:r>
              <a:rPr lang="en-US" sz="1400" i="1" dirty="0" smtClean="0"/>
              <a:t>. Phys</a:t>
            </a:r>
            <a:r>
              <a:rPr lang="en-US" sz="1400" dirty="0" smtClean="0"/>
              <a:t>. 65, 44-45.</a:t>
            </a:r>
          </a:p>
          <a:p>
            <a:r>
              <a:rPr lang="en-US" sz="1400" dirty="0" err="1" smtClean="0"/>
              <a:t>Karplus</a:t>
            </a:r>
            <a:r>
              <a:rPr lang="en-US" sz="1400" dirty="0" smtClean="0"/>
              <a:t>, M. (1997) </a:t>
            </a:r>
            <a:r>
              <a:rPr lang="en-US" sz="1400" i="1" dirty="0" smtClean="0"/>
              <a:t>Folding &amp; Design</a:t>
            </a:r>
            <a:r>
              <a:rPr lang="en-US" sz="1400" dirty="0" smtClean="0"/>
              <a:t>, 2, S69-S75.</a:t>
            </a:r>
            <a:endParaRPr lang="en-US" sz="1400" dirty="0"/>
          </a:p>
        </p:txBody>
      </p:sp>
    </p:spTree>
    <p:extLst>
      <p:ext uri="{BB962C8B-B14F-4D97-AF65-F5344CB8AC3E}">
        <p14:creationId xmlns:p14="http://schemas.microsoft.com/office/powerpoint/2010/main" val="12183666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lum bright="-11000" contrast="26000"/>
          </a:blip>
          <a:stretch>
            <a:fillRect/>
          </a:stretch>
        </p:blipFill>
        <p:spPr>
          <a:xfrm>
            <a:off x="609600" y="617396"/>
            <a:ext cx="7696200" cy="6088204"/>
          </a:xfrm>
          <a:prstGeom prst="rect">
            <a:avLst/>
          </a:prstGeom>
        </p:spPr>
      </p:pic>
      <p:sp>
        <p:nvSpPr>
          <p:cNvPr id="4" name="TextBox 3"/>
          <p:cNvSpPr txBox="1"/>
          <p:nvPr/>
        </p:nvSpPr>
        <p:spPr>
          <a:xfrm>
            <a:off x="3962400" y="117902"/>
            <a:ext cx="5029200" cy="307777"/>
          </a:xfrm>
          <a:prstGeom prst="rect">
            <a:avLst/>
          </a:prstGeom>
          <a:noFill/>
        </p:spPr>
        <p:txBody>
          <a:bodyPr wrap="square" rtlCol="0">
            <a:spAutoFit/>
          </a:bodyPr>
          <a:lstStyle/>
          <a:p>
            <a:r>
              <a:rPr lang="en-US" sz="1400" dirty="0" smtClean="0"/>
              <a:t>Taken from </a:t>
            </a:r>
            <a:r>
              <a:rPr lang="en-US" sz="1400" dirty="0" err="1" smtClean="0"/>
              <a:t>Nolting</a:t>
            </a:r>
            <a:r>
              <a:rPr lang="en-US" sz="1400" dirty="0" smtClean="0"/>
              <a:t>, B. &amp; </a:t>
            </a:r>
            <a:r>
              <a:rPr lang="en-US" sz="1400" dirty="0" err="1" smtClean="0"/>
              <a:t>Andret</a:t>
            </a:r>
            <a:r>
              <a:rPr lang="en-US" sz="1400" dirty="0" smtClean="0"/>
              <a:t>, K. (2000) Proteins, 41, 288-298.</a:t>
            </a:r>
            <a:endParaRPr lang="en-US" sz="1400" dirty="0"/>
          </a:p>
        </p:txBody>
      </p:sp>
      <p:sp>
        <p:nvSpPr>
          <p:cNvPr id="5" name="Rectangle 4"/>
          <p:cNvSpPr/>
          <p:nvPr/>
        </p:nvSpPr>
        <p:spPr>
          <a:xfrm>
            <a:off x="152400" y="271790"/>
            <a:ext cx="3418010" cy="369332"/>
          </a:xfrm>
          <a:prstGeom prst="rect">
            <a:avLst/>
          </a:prstGeom>
        </p:spPr>
        <p:txBody>
          <a:bodyPr wrap="none">
            <a:spAutoFit/>
          </a:bodyPr>
          <a:lstStyle/>
          <a:p>
            <a:r>
              <a:rPr lang="en-US" b="1" dirty="0" smtClean="0"/>
              <a:t>Folding pathway and mechanisms</a:t>
            </a:r>
            <a:endParaRPr lang="en-US" dirty="0"/>
          </a:p>
        </p:txBody>
      </p:sp>
      <p:sp>
        <p:nvSpPr>
          <p:cNvPr id="6" name="TextBox 5"/>
          <p:cNvSpPr txBox="1"/>
          <p:nvPr/>
        </p:nvSpPr>
        <p:spPr>
          <a:xfrm>
            <a:off x="5039901" y="707962"/>
            <a:ext cx="1365503" cy="276999"/>
          </a:xfrm>
          <a:prstGeom prst="rect">
            <a:avLst/>
          </a:prstGeom>
          <a:noFill/>
        </p:spPr>
        <p:txBody>
          <a:bodyPr wrap="none" rtlCol="0">
            <a:spAutoFit/>
          </a:bodyPr>
          <a:lstStyle/>
          <a:p>
            <a:r>
              <a:rPr lang="en-US" sz="1200" dirty="0" smtClean="0"/>
              <a:t>(diffusion collision)</a:t>
            </a:r>
            <a:endParaRPr lang="en-US" sz="1200" dirty="0"/>
          </a:p>
        </p:txBody>
      </p:sp>
    </p:spTree>
    <p:extLst>
      <p:ext uri="{BB962C8B-B14F-4D97-AF65-F5344CB8AC3E}">
        <p14:creationId xmlns:p14="http://schemas.microsoft.com/office/powerpoint/2010/main" val="4491756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p:cNvPicPr>
            <a:picLocks noChangeAspect="1" noChangeArrowheads="1"/>
          </p:cNvPicPr>
          <p:nvPr/>
        </p:nvPicPr>
        <p:blipFill>
          <a:blip r:embed="rId3"/>
          <a:srcRect/>
          <a:stretch>
            <a:fillRect/>
          </a:stretch>
        </p:blipFill>
        <p:spPr bwMode="auto">
          <a:xfrm>
            <a:off x="618736" y="563923"/>
            <a:ext cx="7631549" cy="4539750"/>
          </a:xfrm>
          <a:prstGeom prst="rect">
            <a:avLst/>
          </a:prstGeom>
          <a:noFill/>
          <a:ln w="9525">
            <a:noFill/>
            <a:miter lim="800000"/>
            <a:headEnd/>
            <a:tailEnd/>
          </a:ln>
          <a:effectLst/>
        </p:spPr>
      </p:pic>
      <p:sp>
        <p:nvSpPr>
          <p:cNvPr id="5" name="TextBox 4"/>
          <p:cNvSpPr txBox="1"/>
          <p:nvPr/>
        </p:nvSpPr>
        <p:spPr>
          <a:xfrm>
            <a:off x="618736" y="5103673"/>
            <a:ext cx="8093548" cy="1754327"/>
          </a:xfrm>
          <a:prstGeom prst="rect">
            <a:avLst/>
          </a:prstGeom>
          <a:noFill/>
        </p:spPr>
        <p:txBody>
          <a:bodyPr wrap="square" rtlCol="0">
            <a:spAutoFit/>
          </a:bodyPr>
          <a:lstStyle/>
          <a:p>
            <a:r>
              <a:rPr lang="en-US" dirty="0" smtClean="0"/>
              <a:t>Schematic representations of a diffusion collision process (A) and a nucleation condensation process (B). In the diffusion collision model, secondary structure forms first, and the rate limiting process is the organization of the secondary structural elements into the fully folded structure. In the nucleation condensation model, the protein chain collapses into a compact form, followed by full formation of secondary structure.</a:t>
            </a:r>
            <a:endParaRPr lang="en-US" dirty="0"/>
          </a:p>
        </p:txBody>
      </p:sp>
    </p:spTree>
    <p:extLst>
      <p:ext uri="{BB962C8B-B14F-4D97-AF65-F5344CB8AC3E}">
        <p14:creationId xmlns:p14="http://schemas.microsoft.com/office/powerpoint/2010/main" val="20705648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illin-final.mpg">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163285" y="0"/>
            <a:ext cx="8817429" cy="6858000"/>
          </a:xfrm>
          <a:prstGeom prst="rect">
            <a:avLst/>
          </a:prstGeom>
        </p:spPr>
      </p:pic>
      <p:sp>
        <p:nvSpPr>
          <p:cNvPr id="5" name="TextBox 4"/>
          <p:cNvSpPr txBox="1"/>
          <p:nvPr/>
        </p:nvSpPr>
        <p:spPr>
          <a:xfrm>
            <a:off x="4612105" y="6296526"/>
            <a:ext cx="4185761" cy="369332"/>
          </a:xfrm>
          <a:prstGeom prst="rect">
            <a:avLst/>
          </a:prstGeom>
          <a:noFill/>
        </p:spPr>
        <p:txBody>
          <a:bodyPr wrap="none" rtlCol="0">
            <a:spAutoFit/>
          </a:bodyPr>
          <a:lstStyle/>
          <a:p>
            <a:r>
              <a:rPr lang="en-US" dirty="0" smtClean="0"/>
              <a:t>http://</a:t>
            </a:r>
            <a:r>
              <a:rPr lang="en-US" dirty="0" err="1" smtClean="0"/>
              <a:t>www.ks.uiuc.edu</a:t>
            </a:r>
            <a:r>
              <a:rPr lang="en-US" dirty="0" smtClean="0"/>
              <a:t>/Research/folding/</a:t>
            </a:r>
            <a:endParaRPr lang="en-US" dirty="0"/>
          </a:p>
        </p:txBody>
      </p:sp>
      <p:sp>
        <p:nvSpPr>
          <p:cNvPr id="6" name="TextBox 5"/>
          <p:cNvSpPr txBox="1"/>
          <p:nvPr/>
        </p:nvSpPr>
        <p:spPr>
          <a:xfrm>
            <a:off x="481263" y="424220"/>
            <a:ext cx="2249384" cy="461665"/>
          </a:xfrm>
          <a:prstGeom prst="rect">
            <a:avLst/>
          </a:prstGeom>
          <a:noFill/>
        </p:spPr>
        <p:txBody>
          <a:bodyPr wrap="none" rtlCol="0">
            <a:spAutoFit/>
          </a:bodyPr>
          <a:lstStyle/>
          <a:p>
            <a:r>
              <a:rPr lang="en-US" sz="2400" b="1" dirty="0" err="1" smtClean="0"/>
              <a:t>Villin</a:t>
            </a:r>
            <a:r>
              <a:rPr lang="en-US" sz="2400" b="1" dirty="0" smtClean="0"/>
              <a:t> Headpiece</a:t>
            </a:r>
            <a:endParaRPr lang="en-US" sz="2400" dirty="0"/>
          </a:p>
        </p:txBody>
      </p:sp>
    </p:spTree>
    <p:extLst>
      <p:ext uri="{BB962C8B-B14F-4D97-AF65-F5344CB8AC3E}">
        <p14:creationId xmlns:p14="http://schemas.microsoft.com/office/powerpoint/2010/main" val="107158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pressor_es.mpg">
            <a:hlinkClick r:id="" action="ppaction://media"/>
          </p:cNvPr>
          <p:cNvPicPr/>
          <p:nvPr>
            <a:videoFile r:link="rId2"/>
            <p:extLst>
              <p:ext uri="{DAA4B4D4-6D71-4841-9C94-3DE7FCFB9230}">
                <p14:media xmlns:p14="http://schemas.microsoft.com/office/powerpoint/2010/main" r:link="rId1"/>
              </p:ext>
            </p:extLst>
          </p:nvPr>
        </p:nvPicPr>
        <p:blipFill>
          <a:blip r:embed="rId5"/>
          <a:stretch>
            <a:fillRect/>
          </a:stretch>
        </p:blipFill>
        <p:spPr>
          <a:xfrm>
            <a:off x="1143000" y="0"/>
            <a:ext cx="6858000" cy="6858000"/>
          </a:xfrm>
          <a:prstGeom prst="rect">
            <a:avLst/>
          </a:prstGeom>
        </p:spPr>
      </p:pic>
      <p:sp>
        <p:nvSpPr>
          <p:cNvPr id="7" name="TextBox 6"/>
          <p:cNvSpPr txBox="1"/>
          <p:nvPr/>
        </p:nvSpPr>
        <p:spPr>
          <a:xfrm>
            <a:off x="4612105" y="6296526"/>
            <a:ext cx="4185761" cy="369332"/>
          </a:xfrm>
          <a:prstGeom prst="rect">
            <a:avLst/>
          </a:prstGeom>
          <a:noFill/>
        </p:spPr>
        <p:txBody>
          <a:bodyPr wrap="none" rtlCol="0">
            <a:spAutoFit/>
          </a:bodyPr>
          <a:lstStyle/>
          <a:p>
            <a:r>
              <a:rPr lang="en-US" dirty="0" smtClean="0"/>
              <a:t>http://</a:t>
            </a:r>
            <a:r>
              <a:rPr lang="en-US" dirty="0" err="1" smtClean="0"/>
              <a:t>www.ks.uiuc.edu</a:t>
            </a:r>
            <a:r>
              <a:rPr lang="en-US" dirty="0" smtClean="0"/>
              <a:t>/Research/folding/</a:t>
            </a:r>
            <a:endParaRPr lang="en-US" dirty="0"/>
          </a:p>
        </p:txBody>
      </p:sp>
      <p:sp>
        <p:nvSpPr>
          <p:cNvPr id="5" name="TextBox 4"/>
          <p:cNvSpPr txBox="1"/>
          <p:nvPr/>
        </p:nvSpPr>
        <p:spPr>
          <a:xfrm>
            <a:off x="454526" y="544535"/>
            <a:ext cx="1659429" cy="461665"/>
          </a:xfrm>
          <a:prstGeom prst="rect">
            <a:avLst/>
          </a:prstGeom>
          <a:noFill/>
        </p:spPr>
        <p:txBody>
          <a:bodyPr wrap="none" rtlCol="0">
            <a:spAutoFit/>
          </a:bodyPr>
          <a:lstStyle/>
          <a:p>
            <a:r>
              <a:rPr lang="en-US" sz="2400" b="1" dirty="0" smtClean="0">
                <a:latin typeface="Symbol" charset="2"/>
                <a:cs typeface="Symbol" charset="2"/>
              </a:rPr>
              <a:t>l</a:t>
            </a:r>
            <a:r>
              <a:rPr lang="en-US" sz="2400" b="1" dirty="0" smtClean="0"/>
              <a:t>-repressor</a:t>
            </a:r>
            <a:endParaRPr lang="en-US" sz="2400" b="1" dirty="0"/>
          </a:p>
        </p:txBody>
      </p:sp>
    </p:spTree>
    <p:extLst>
      <p:ext uri="{BB962C8B-B14F-4D97-AF65-F5344CB8AC3E}">
        <p14:creationId xmlns:p14="http://schemas.microsoft.com/office/powerpoint/2010/main" val="18597112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nvGraphicFramePr>
        <p:xfrm>
          <a:off x="290998" y="1192968"/>
          <a:ext cx="4257710" cy="1035659"/>
        </p:xfrm>
        <a:graphic>
          <a:graphicData uri="http://schemas.openxmlformats.org/presentationml/2006/ole">
            <mc:AlternateContent xmlns:mc="http://schemas.openxmlformats.org/markup-compatibility/2006">
              <mc:Choice xmlns:v="urn:schemas-microsoft-com:vml" Requires="v">
                <p:oleObj spid="_x0000_s1038" name="Equation" r:id="rId4" imgW="1879600" imgH="457200" progId="Equation.3">
                  <p:embed/>
                </p:oleObj>
              </mc:Choice>
              <mc:Fallback>
                <p:oleObj name="Equation" r:id="rId4" imgW="1879600" imgH="4572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0998" y="1192968"/>
                        <a:ext cx="4257710" cy="103565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290998" y="2579837"/>
            <a:ext cx="4741047" cy="1631216"/>
          </a:xfrm>
          <a:prstGeom prst="rect">
            <a:avLst/>
          </a:prstGeom>
          <a:noFill/>
        </p:spPr>
        <p:txBody>
          <a:bodyPr wrap="square" rtlCol="0">
            <a:spAutoFit/>
          </a:bodyPr>
          <a:lstStyle/>
          <a:p>
            <a:r>
              <a:rPr lang="en-US" sz="2000" dirty="0" smtClean="0"/>
              <a:t>L – total number of residues in the protein</a:t>
            </a:r>
          </a:p>
          <a:p>
            <a:r>
              <a:rPr lang="en-US" sz="2000" dirty="0" smtClean="0"/>
              <a:t>N – total number of contacts</a:t>
            </a:r>
          </a:p>
          <a:p>
            <a:r>
              <a:rPr lang="en-US" sz="2000" dirty="0" err="1" smtClean="0">
                <a:latin typeface="Symbol" charset="2"/>
                <a:cs typeface="Symbol" charset="2"/>
              </a:rPr>
              <a:t>D</a:t>
            </a:r>
            <a:r>
              <a:rPr lang="en-US" sz="2000" dirty="0" err="1" smtClean="0"/>
              <a:t>D</a:t>
            </a:r>
            <a:r>
              <a:rPr lang="en-US" sz="2000" baseline="-25000" dirty="0" err="1" smtClean="0"/>
              <a:t>i,j</a:t>
            </a:r>
            <a:r>
              <a:rPr lang="en-US" sz="2000" baseline="-25000" dirty="0" smtClean="0"/>
              <a:t>  </a:t>
            </a:r>
            <a:r>
              <a:rPr lang="en-US" sz="2000" dirty="0" smtClean="0"/>
              <a:t>- the sequence separation, in residues, between contacting residues </a:t>
            </a:r>
            <a:r>
              <a:rPr lang="en-US" sz="2000" dirty="0" err="1" smtClean="0"/>
              <a:t>i</a:t>
            </a:r>
            <a:r>
              <a:rPr lang="en-US" sz="2000" dirty="0" smtClean="0"/>
              <a:t> and </a:t>
            </a:r>
            <a:r>
              <a:rPr lang="en-US" sz="2000" dirty="0" err="1" smtClean="0"/>
              <a:t>j</a:t>
            </a:r>
            <a:r>
              <a:rPr lang="en-US" sz="2000" dirty="0" smtClean="0"/>
              <a:t>.</a:t>
            </a:r>
          </a:p>
          <a:p>
            <a:endParaRPr lang="en-US" sz="2000" dirty="0"/>
          </a:p>
        </p:txBody>
      </p:sp>
      <p:sp>
        <p:nvSpPr>
          <p:cNvPr id="6" name="TextBox 5"/>
          <p:cNvSpPr txBox="1"/>
          <p:nvPr/>
        </p:nvSpPr>
        <p:spPr>
          <a:xfrm>
            <a:off x="0" y="6464457"/>
            <a:ext cx="9249459" cy="369332"/>
          </a:xfrm>
          <a:prstGeom prst="rect">
            <a:avLst/>
          </a:prstGeom>
          <a:noFill/>
        </p:spPr>
        <p:txBody>
          <a:bodyPr wrap="none" rtlCol="0">
            <a:spAutoFit/>
          </a:bodyPr>
          <a:lstStyle/>
          <a:p>
            <a:r>
              <a:rPr lang="en-US" dirty="0" err="1" smtClean="0"/>
              <a:t>Kuriyan</a:t>
            </a:r>
            <a:r>
              <a:rPr lang="en-US" dirty="0" smtClean="0"/>
              <a:t>, J., </a:t>
            </a:r>
            <a:r>
              <a:rPr lang="en-US" dirty="0" err="1" smtClean="0"/>
              <a:t>Konforti</a:t>
            </a:r>
            <a:r>
              <a:rPr lang="en-US" dirty="0" smtClean="0"/>
              <a:t>, B., &amp; </a:t>
            </a:r>
            <a:r>
              <a:rPr lang="en-US" dirty="0" err="1" smtClean="0"/>
              <a:t>Wemmer</a:t>
            </a:r>
            <a:r>
              <a:rPr lang="en-US" dirty="0" smtClean="0"/>
              <a:t>, D. (2013). Chapter 18. </a:t>
            </a:r>
            <a:r>
              <a:rPr lang="en-US" i="1" dirty="0" smtClean="0"/>
              <a:t>The Molecules of Life</a:t>
            </a:r>
            <a:r>
              <a:rPr lang="en-US" dirty="0" smtClean="0"/>
              <a:t>. Garland Science</a:t>
            </a:r>
            <a:endParaRPr lang="en-US" dirty="0"/>
          </a:p>
        </p:txBody>
      </p:sp>
      <p:sp>
        <p:nvSpPr>
          <p:cNvPr id="7" name="TextBox 6"/>
          <p:cNvSpPr txBox="1"/>
          <p:nvPr/>
        </p:nvSpPr>
        <p:spPr>
          <a:xfrm>
            <a:off x="387683" y="6150045"/>
            <a:ext cx="4761414" cy="369332"/>
          </a:xfrm>
          <a:prstGeom prst="rect">
            <a:avLst/>
          </a:prstGeom>
          <a:noFill/>
        </p:spPr>
        <p:txBody>
          <a:bodyPr wrap="none" rtlCol="0">
            <a:spAutoFit/>
          </a:bodyPr>
          <a:lstStyle/>
          <a:p>
            <a:r>
              <a:rPr lang="en-US" dirty="0" err="1" smtClean="0"/>
              <a:t>Plaxco</a:t>
            </a:r>
            <a:r>
              <a:rPr lang="en-US" dirty="0" smtClean="0"/>
              <a:t>, K.W. et al (1998) </a:t>
            </a:r>
            <a:r>
              <a:rPr lang="en-US" i="1" dirty="0" smtClean="0"/>
              <a:t>J Mol </a:t>
            </a:r>
            <a:r>
              <a:rPr lang="en-US" i="1" dirty="0" err="1" smtClean="0"/>
              <a:t>Biol</a:t>
            </a:r>
            <a:r>
              <a:rPr lang="en-US" dirty="0" smtClean="0"/>
              <a:t>, 277, 985-994.</a:t>
            </a:r>
            <a:endParaRPr lang="en-US" dirty="0"/>
          </a:p>
        </p:txBody>
      </p:sp>
      <p:sp>
        <p:nvSpPr>
          <p:cNvPr id="8" name="TextBox 7"/>
          <p:cNvSpPr txBox="1"/>
          <p:nvPr/>
        </p:nvSpPr>
        <p:spPr>
          <a:xfrm>
            <a:off x="290998" y="316895"/>
            <a:ext cx="2228645" cy="523220"/>
          </a:xfrm>
          <a:prstGeom prst="rect">
            <a:avLst/>
          </a:prstGeom>
          <a:noFill/>
        </p:spPr>
        <p:txBody>
          <a:bodyPr wrap="none" rtlCol="0">
            <a:spAutoFit/>
          </a:bodyPr>
          <a:lstStyle/>
          <a:p>
            <a:r>
              <a:rPr lang="en-US" sz="2800" b="1" dirty="0" smtClean="0"/>
              <a:t>Contact order </a:t>
            </a:r>
            <a:endParaRPr lang="en-US" sz="2800" b="1" dirty="0"/>
          </a:p>
        </p:txBody>
      </p:sp>
      <p:pic>
        <p:nvPicPr>
          <p:cNvPr id="99331" name="Picture 3"/>
          <p:cNvPicPr>
            <a:picLocks noChangeAspect="1" noChangeArrowheads="1"/>
          </p:cNvPicPr>
          <p:nvPr/>
        </p:nvPicPr>
        <p:blipFill>
          <a:blip r:embed="rId6"/>
          <a:srcRect/>
          <a:stretch>
            <a:fillRect/>
          </a:stretch>
        </p:blipFill>
        <p:spPr bwMode="auto">
          <a:xfrm>
            <a:off x="4847510" y="316895"/>
            <a:ext cx="4111955" cy="5900256"/>
          </a:xfrm>
          <a:prstGeom prst="rect">
            <a:avLst/>
          </a:prstGeom>
          <a:noFill/>
          <a:ln w="9525">
            <a:noFill/>
            <a:miter lim="800000"/>
            <a:headEnd/>
            <a:tailEnd/>
          </a:ln>
          <a:effectLst/>
        </p:spPr>
      </p:pic>
    </p:spTree>
    <p:extLst>
      <p:ext uri="{BB962C8B-B14F-4D97-AF65-F5344CB8AC3E}">
        <p14:creationId xmlns:p14="http://schemas.microsoft.com/office/powerpoint/2010/main" val="16902660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igure_18_10"/>
          <p:cNvPicPr>
            <a:picLocks noChangeAspect="1" noChangeArrowheads="1"/>
          </p:cNvPicPr>
          <p:nvPr/>
        </p:nvPicPr>
        <p:blipFill>
          <a:blip r:embed="rId3"/>
          <a:srcRect/>
          <a:stretch>
            <a:fillRect/>
          </a:stretch>
        </p:blipFill>
        <p:spPr bwMode="auto">
          <a:xfrm>
            <a:off x="816493" y="347673"/>
            <a:ext cx="7269484" cy="4185296"/>
          </a:xfrm>
          <a:prstGeom prst="rect">
            <a:avLst/>
          </a:prstGeom>
          <a:noFill/>
          <a:ln w="9525">
            <a:noFill/>
            <a:miter lim="800000"/>
            <a:headEnd/>
            <a:tailEnd/>
          </a:ln>
        </p:spPr>
      </p:pic>
      <p:sp>
        <p:nvSpPr>
          <p:cNvPr id="3" name="TextBox 2"/>
          <p:cNvSpPr txBox="1"/>
          <p:nvPr/>
        </p:nvSpPr>
        <p:spPr>
          <a:xfrm>
            <a:off x="3517643" y="347673"/>
            <a:ext cx="1786625" cy="400110"/>
          </a:xfrm>
          <a:prstGeom prst="rect">
            <a:avLst/>
          </a:prstGeom>
          <a:noFill/>
        </p:spPr>
        <p:txBody>
          <a:bodyPr wrap="none" rtlCol="0">
            <a:spAutoFit/>
          </a:bodyPr>
          <a:lstStyle/>
          <a:p>
            <a:r>
              <a:rPr lang="en-US" sz="2000" dirty="0" err="1" smtClean="0"/>
              <a:t>k</a:t>
            </a:r>
            <a:r>
              <a:rPr lang="en-US" sz="2000" baseline="-25000" dirty="0" err="1" smtClean="0"/>
              <a:t>f</a:t>
            </a:r>
            <a:r>
              <a:rPr lang="en-US" sz="2000" dirty="0" smtClean="0"/>
              <a:t> – folding rate</a:t>
            </a:r>
            <a:endParaRPr lang="en-US" sz="2000" dirty="0"/>
          </a:p>
        </p:txBody>
      </p:sp>
      <p:sp>
        <p:nvSpPr>
          <p:cNvPr id="4" name="TextBox 3"/>
          <p:cNvSpPr txBox="1"/>
          <p:nvPr/>
        </p:nvSpPr>
        <p:spPr>
          <a:xfrm>
            <a:off x="530452" y="5103673"/>
            <a:ext cx="7947871" cy="1477328"/>
          </a:xfrm>
          <a:prstGeom prst="rect">
            <a:avLst/>
          </a:prstGeom>
          <a:noFill/>
        </p:spPr>
        <p:txBody>
          <a:bodyPr wrap="square" rtlCol="0">
            <a:spAutoFit/>
          </a:bodyPr>
          <a:lstStyle/>
          <a:p>
            <a:r>
              <a:rPr lang="en-US" dirty="0" smtClean="0"/>
              <a:t>The graph shows the logarithm of the folding rate (</a:t>
            </a:r>
            <a:r>
              <a:rPr lang="en-US" dirty="0" err="1" smtClean="0"/>
              <a:t>k</a:t>
            </a:r>
            <a:r>
              <a:rPr lang="en-US" baseline="-25000" dirty="0" err="1" smtClean="0"/>
              <a:t>f</a:t>
            </a:r>
            <a:r>
              <a:rPr lang="en-US" dirty="0" smtClean="0"/>
              <a:t>) as a function of contact order. The structures shown on either side have low (left) and high (right) contact order. The sequence is color coded with the N-terminus blue and C-terminus red, following the order of colors in the rainbow between. (Adapted from K.W. </a:t>
            </a:r>
            <a:r>
              <a:rPr lang="en-US" dirty="0" err="1" smtClean="0"/>
              <a:t>Plaxco</a:t>
            </a:r>
            <a:r>
              <a:rPr lang="en-US" dirty="0" smtClean="0"/>
              <a:t> et al. and D. Baker, Biochemistry 39: 11177–11183, 2000.)</a:t>
            </a:r>
            <a:endParaRPr lang="en-US" dirty="0"/>
          </a:p>
        </p:txBody>
      </p:sp>
      <p:sp>
        <p:nvSpPr>
          <p:cNvPr id="6" name="TextBox 5"/>
          <p:cNvSpPr txBox="1"/>
          <p:nvPr/>
        </p:nvSpPr>
        <p:spPr>
          <a:xfrm>
            <a:off x="671660" y="4734341"/>
            <a:ext cx="6001817" cy="369332"/>
          </a:xfrm>
          <a:prstGeom prst="rect">
            <a:avLst/>
          </a:prstGeom>
          <a:noFill/>
        </p:spPr>
        <p:txBody>
          <a:bodyPr wrap="square" rtlCol="0">
            <a:spAutoFit/>
          </a:bodyPr>
          <a:lstStyle/>
          <a:p>
            <a:r>
              <a:rPr lang="en-US" dirty="0" smtClean="0"/>
              <a:t>Figure 18.10 The molecules of Life, Garland Science.</a:t>
            </a:r>
            <a:endParaRPr lang="en-US" dirty="0"/>
          </a:p>
        </p:txBody>
      </p:sp>
    </p:spTree>
    <p:extLst>
      <p:ext uri="{BB962C8B-B14F-4D97-AF65-F5344CB8AC3E}">
        <p14:creationId xmlns:p14="http://schemas.microsoft.com/office/powerpoint/2010/main" val="1959975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793</TotalTime>
  <Words>2417</Words>
  <Application>Microsoft Office PowerPoint</Application>
  <PresentationFormat>On-screen Show (4:3)</PresentationFormat>
  <Paragraphs>285</Paragraphs>
  <Slides>32</Slides>
  <Notes>32</Notes>
  <HiddenSlides>0</HiddenSlides>
  <MMClips>3</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Office Theme</vt:lpstr>
      <vt:lpstr>Equation</vt:lpstr>
      <vt:lpstr>PowerPoint Presentation</vt:lpstr>
      <vt:lpstr>PowerPoint Presentation</vt:lpstr>
      <vt:lpstr>PowerPoint Presentation</vt:lpstr>
      <vt:lpstr>Free energy difference between  the folded and the unfolded states</vt:lpstr>
      <vt:lpstr>PowerPoint Presentation</vt:lpstr>
      <vt:lpstr>PowerPoint Presentation</vt:lpstr>
      <vt:lpstr>PowerPoint Presentation</vt:lpstr>
      <vt:lpstr>Dipoles</vt:lpstr>
      <vt:lpstr>Van der Waals interaction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Heat capacity change (DCp)</vt:lpstr>
      <vt:lpstr>PowerPoint Presentation</vt:lpstr>
      <vt:lpstr>PowerPoint Presentation</vt:lpstr>
      <vt:lpstr>PowerPoint Presentation</vt:lpstr>
      <vt:lpstr>PowerPoint Presentation</vt:lpstr>
      <vt:lpstr>Anfinsen’s paradigm </vt:lpstr>
      <vt:lpstr>PowerPoint Presentation</vt:lpstr>
      <vt:lpstr>PowerPoint Presentation</vt:lpstr>
      <vt:lpstr>Levinthal’s paradox</vt:lpstr>
      <vt:lpstr>PowerPoint Presentation</vt:lpstr>
      <vt:lpstr>PowerPoint Presentation</vt:lpstr>
      <vt:lpstr>PowerPoint Presentation</vt:lpstr>
      <vt:lpstr>PowerPoint Presentation</vt:lpstr>
      <vt:lpstr>PowerPoint Presentation</vt:lpstr>
      <vt:lpstr>PowerPoint Presentation</vt:lpstr>
    </vt:vector>
  </TitlesOfParts>
  <Company>Univ. Western Ontario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James Choy</dc:creator>
  <cp:lastModifiedBy>vaio</cp:lastModifiedBy>
  <cp:revision>23</cp:revision>
  <dcterms:created xsi:type="dcterms:W3CDTF">2015-08-05T19:11:16Z</dcterms:created>
  <dcterms:modified xsi:type="dcterms:W3CDTF">2015-09-17T14:14:58Z</dcterms:modified>
</cp:coreProperties>
</file>