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84" r:id="rId2"/>
    <p:sldId id="285" r:id="rId3"/>
    <p:sldId id="257" r:id="rId4"/>
    <p:sldId id="288" r:id="rId5"/>
    <p:sldId id="259" r:id="rId6"/>
    <p:sldId id="260" r:id="rId7"/>
    <p:sldId id="261" r:id="rId8"/>
    <p:sldId id="262" r:id="rId9"/>
    <p:sldId id="263" r:id="rId10"/>
    <p:sldId id="264" r:id="rId11"/>
    <p:sldId id="265" r:id="rId12"/>
    <p:sldId id="266" r:id="rId13"/>
    <p:sldId id="267" r:id="rId14"/>
    <p:sldId id="269" r:id="rId15"/>
    <p:sldId id="295" r:id="rId16"/>
    <p:sldId id="271" r:id="rId17"/>
    <p:sldId id="272" r:id="rId18"/>
    <p:sldId id="273" r:id="rId19"/>
    <p:sldId id="292"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FB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989" autoAdjust="0"/>
  </p:normalViewPr>
  <p:slideViewPr>
    <p:cSldViewPr snapToGrid="0" snapToObjects="1">
      <p:cViewPr varScale="1">
        <p:scale>
          <a:sx n="53" d="100"/>
          <a:sy n="53" d="100"/>
        </p:scale>
        <p:origin x="18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0EC662-E219-F841-B71E-3DC055BF6336}" type="datetimeFigureOut">
              <a:rPr lang="fr-FR" smtClean="0"/>
              <a:pPr/>
              <a:t>04/12/2013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F7B29D-34AF-9744-B307-69036D0DCA10}" type="slidenum">
              <a:rPr lang="fr-FR" smtClean="0"/>
              <a:pPr/>
              <a:t>‹#›</a:t>
            </a:fld>
            <a:endParaRPr lang="fr-FR"/>
          </a:p>
        </p:txBody>
      </p:sp>
    </p:spTree>
    <p:extLst>
      <p:ext uri="{BB962C8B-B14F-4D97-AF65-F5344CB8AC3E}">
        <p14:creationId xmlns:p14="http://schemas.microsoft.com/office/powerpoint/2010/main" val="29446562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ln>
            <a:miter lim="800000"/>
            <a:headEnd/>
            <a:tailEnd/>
          </a:ln>
        </p:spPr>
        <p:txBody>
          <a:bodyPr/>
          <a:lstStyle/>
          <a:p>
            <a:fld id="{2FB20AE5-EDA1-AC4C-82D8-1D98DEFE36DF}" type="slidenum">
              <a:rPr lang="en-US">
                <a:latin typeface="Arial" pitchFamily="1" charset="0"/>
                <a:ea typeface="ＭＳ Ｐゴシック" pitchFamily="1" charset="-128"/>
                <a:cs typeface="ＭＳ Ｐゴシック" pitchFamily="1" charset="-128"/>
              </a:rPr>
              <a:pPr/>
              <a:t>1</a:t>
            </a:fld>
            <a:endParaRPr lang="en-US">
              <a:latin typeface="Arial" pitchFamily="1" charset="0"/>
              <a:ea typeface="ＭＳ Ｐゴシック" pitchFamily="1" charset="-128"/>
              <a:cs typeface="ＭＳ Ｐゴシック" pitchFamily="1" charset="-128"/>
            </a:endParaRPr>
          </a:p>
        </p:txBody>
      </p:sp>
      <p:sp>
        <p:nvSpPr>
          <p:cNvPr id="16387" name="Rectangle 2"/>
          <p:cNvSpPr>
            <a:spLocks noGrp="1" noRot="1" noChangeAspect="1" noChangeArrowheads="1" noTextEdit="1"/>
          </p:cNvSpPr>
          <p:nvPr>
            <p:ph type="sldImg"/>
          </p:nvPr>
        </p:nvSpPr>
        <p:spPr bwMode="auto">
          <a:xfrm>
            <a:off x="1689100" y="381000"/>
            <a:ext cx="3556000" cy="2667000"/>
          </a:xfrm>
          <a:noFill/>
          <a:ln>
            <a:solidFill>
              <a:srgbClr val="000000"/>
            </a:solidFill>
            <a:miter lim="800000"/>
            <a:headEnd/>
            <a:tailEnd/>
          </a:ln>
        </p:spPr>
      </p:sp>
      <p:sp>
        <p:nvSpPr>
          <p:cNvPr id="16388" name="Rectangle 3"/>
          <p:cNvSpPr>
            <a:spLocks noGrp="1" noChangeArrowheads="1"/>
          </p:cNvSpPr>
          <p:nvPr>
            <p:ph type="body" idx="1"/>
          </p:nvPr>
        </p:nvSpPr>
        <p:spPr bwMode="auto">
          <a:noFill/>
        </p:spPr>
        <p:txBody>
          <a:bodyPr/>
          <a:lstStyle/>
          <a:p>
            <a:pPr eaLnBrk="1" hangingPunct="1"/>
            <a:r>
              <a:rPr lang="fr-FR" dirty="0" smtClean="0">
                <a:ea typeface="ＭＳ Ｐゴシック" pitchFamily="1" charset="-128"/>
                <a:cs typeface="ＭＳ Ｐゴシック" pitchFamily="1" charset="-128"/>
              </a:rPr>
              <a:t>Exam final Samedi 7 décembre 2013 de 19h a 21h aux locaux</a:t>
            </a:r>
            <a:r>
              <a:rPr lang="fr-FR" baseline="0" dirty="0" smtClean="0">
                <a:ea typeface="ＭＳ Ｐゴシック" pitchFamily="1" charset="-128"/>
                <a:cs typeface="ＭＳ Ｐゴシック" pitchFamily="1" charset="-128"/>
              </a:rPr>
              <a:t> SCS 2 et SCS3 du Sports </a:t>
            </a:r>
            <a:r>
              <a:rPr lang="fr-FR" baseline="0" dirty="0" err="1" smtClean="0">
                <a:ea typeface="ＭＳ Ｐゴシック" pitchFamily="1" charset="-128"/>
                <a:cs typeface="ＭＳ Ｐゴシック" pitchFamily="1" charset="-128"/>
              </a:rPr>
              <a:t>Comples</a:t>
            </a:r>
            <a:r>
              <a:rPr lang="fr-FR" baseline="0" dirty="0" smtClean="0">
                <a:ea typeface="ＭＳ Ｐゴシック" pitchFamily="1" charset="-128"/>
                <a:cs typeface="ＭＳ Ｐゴシック" pitchFamily="1" charset="-128"/>
              </a:rPr>
              <a:t>, 801 King Edward. </a:t>
            </a:r>
            <a:endParaRPr lang="fr-FR"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333845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16387" name="Espace réservé des commentaires 2"/>
          <p:cNvSpPr>
            <a:spLocks noGrp="1"/>
          </p:cNvSpPr>
          <p:nvPr>
            <p:ph type="body" idx="1"/>
          </p:nvPr>
        </p:nvSpPr>
        <p:spPr bwMode="auto">
          <a:noFill/>
        </p:spPr>
        <p:txBody>
          <a:bodyPr/>
          <a:lstStyle/>
          <a:p>
            <a:endParaRPr lang="fr-CA">
              <a:ea typeface="ＭＳ Ｐゴシック" pitchFamily="1" charset="-128"/>
              <a:cs typeface="ＭＳ Ｐゴシック" pitchFamily="1" charset="-128"/>
            </a:endParaRPr>
          </a:p>
        </p:txBody>
      </p:sp>
      <p:sp>
        <p:nvSpPr>
          <p:cNvPr id="16388" name="Espace réservé du numéro de diapositive 3"/>
          <p:cNvSpPr>
            <a:spLocks noGrp="1"/>
          </p:cNvSpPr>
          <p:nvPr>
            <p:ph type="sldNum" sz="quarter" idx="5"/>
          </p:nvPr>
        </p:nvSpPr>
        <p:spPr bwMode="auto">
          <a:noFill/>
          <a:ln>
            <a:miter lim="800000"/>
            <a:headEnd/>
            <a:tailEnd/>
          </a:ln>
        </p:spPr>
        <p:txBody>
          <a:bodyPr/>
          <a:lstStyle/>
          <a:p>
            <a:fld id="{56FA1E22-62BF-224D-BDEC-E62D36573E4B}" type="slidenum">
              <a:rPr lang="en-CA"/>
              <a:pPr/>
              <a:t>3</a:t>
            </a:fld>
            <a:endParaRPr lang="en-CA"/>
          </a:p>
        </p:txBody>
      </p:sp>
    </p:spTree>
    <p:extLst>
      <p:ext uri="{BB962C8B-B14F-4D97-AF65-F5344CB8AC3E}">
        <p14:creationId xmlns:p14="http://schemas.microsoft.com/office/powerpoint/2010/main" val="47167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16387" name="Espace réservé des commentaires 2"/>
          <p:cNvSpPr>
            <a:spLocks noGrp="1"/>
          </p:cNvSpPr>
          <p:nvPr>
            <p:ph type="body" idx="1"/>
          </p:nvPr>
        </p:nvSpPr>
        <p:spPr bwMode="auto">
          <a:noFill/>
        </p:spPr>
        <p:txBody>
          <a:bodyPr/>
          <a:lstStyle/>
          <a:p>
            <a:endParaRPr lang="fr-CA">
              <a:ea typeface="ＭＳ Ｐゴシック" pitchFamily="1" charset="-128"/>
              <a:cs typeface="ＭＳ Ｐゴシック" pitchFamily="1" charset="-128"/>
            </a:endParaRPr>
          </a:p>
        </p:txBody>
      </p:sp>
      <p:sp>
        <p:nvSpPr>
          <p:cNvPr id="16388" name="Espace réservé du numéro de diapositive 3"/>
          <p:cNvSpPr>
            <a:spLocks noGrp="1"/>
          </p:cNvSpPr>
          <p:nvPr>
            <p:ph type="sldNum" sz="quarter" idx="5"/>
          </p:nvPr>
        </p:nvSpPr>
        <p:spPr bwMode="auto">
          <a:noFill/>
          <a:ln>
            <a:miter lim="800000"/>
            <a:headEnd/>
            <a:tailEnd/>
          </a:ln>
        </p:spPr>
        <p:txBody>
          <a:bodyPr/>
          <a:lstStyle/>
          <a:p>
            <a:fld id="{56FA1E22-62BF-224D-BDEC-E62D36573E4B}" type="slidenum">
              <a:rPr lang="en-CA"/>
              <a:pPr/>
              <a:t>4</a:t>
            </a:fld>
            <a:endParaRPr lang="en-CA"/>
          </a:p>
        </p:txBody>
      </p:sp>
    </p:spTree>
    <p:extLst>
      <p:ext uri="{BB962C8B-B14F-4D97-AF65-F5344CB8AC3E}">
        <p14:creationId xmlns:p14="http://schemas.microsoft.com/office/powerpoint/2010/main" val="589110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0483" name="Espace réservé des commentaires 2"/>
          <p:cNvSpPr>
            <a:spLocks noGrp="1"/>
          </p:cNvSpPr>
          <p:nvPr>
            <p:ph type="body" idx="1"/>
          </p:nvPr>
        </p:nvSpPr>
        <p:spPr bwMode="auto">
          <a:noFill/>
        </p:spPr>
        <p:txBody>
          <a:bodyPr/>
          <a:lstStyle/>
          <a:p>
            <a:endParaRPr lang="fr-FR" dirty="0">
              <a:ea typeface="ＭＳ Ｐゴシック" pitchFamily="1" charset="-128"/>
              <a:cs typeface="ＭＳ Ｐゴシック" pitchFamily="1" charset="-128"/>
            </a:endParaRPr>
          </a:p>
        </p:txBody>
      </p:sp>
      <p:sp>
        <p:nvSpPr>
          <p:cNvPr id="20484" name="Espace réservé du numéro de diapositive 3"/>
          <p:cNvSpPr>
            <a:spLocks noGrp="1"/>
          </p:cNvSpPr>
          <p:nvPr>
            <p:ph type="sldNum" sz="quarter" idx="5"/>
          </p:nvPr>
        </p:nvSpPr>
        <p:spPr bwMode="auto">
          <a:noFill/>
          <a:ln>
            <a:miter lim="800000"/>
            <a:headEnd/>
            <a:tailEnd/>
          </a:ln>
        </p:spPr>
        <p:txBody>
          <a:bodyPr/>
          <a:lstStyle/>
          <a:p>
            <a:fld id="{9C181069-64FE-584E-BD2B-9C7A11A8B2A2}" type="slidenum">
              <a:rPr lang="fr-CA"/>
              <a:pPr/>
              <a:t>6</a:t>
            </a:fld>
            <a:endParaRPr lang="fr-CA"/>
          </a:p>
        </p:txBody>
      </p:sp>
    </p:spTree>
    <p:extLst>
      <p:ext uri="{BB962C8B-B14F-4D97-AF65-F5344CB8AC3E}">
        <p14:creationId xmlns:p14="http://schemas.microsoft.com/office/powerpoint/2010/main" val="1824836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ln>
            <a:miter lim="800000"/>
            <a:headEnd/>
            <a:tailEnd/>
          </a:ln>
        </p:spPr>
        <p:txBody>
          <a:bodyPr/>
          <a:lstStyle/>
          <a:p>
            <a:fld id="{DEE5A144-9CD9-394B-B08E-A1E9AA346434}" type="slidenum">
              <a:rPr lang="fr-CA"/>
              <a:pPr/>
              <a:t>7</a:t>
            </a:fld>
            <a:endParaRPr lang="fr-CA"/>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2532" name="Rectangle 3"/>
          <p:cNvSpPr>
            <a:spLocks noGrp="1" noChangeArrowheads="1"/>
          </p:cNvSpPr>
          <p:nvPr>
            <p:ph type="body" idx="1"/>
          </p:nvPr>
        </p:nvSpPr>
        <p:spPr bwMode="auto">
          <a:noFill/>
        </p:spPr>
        <p:txBody>
          <a:bodyPr/>
          <a:lstStyle/>
          <a:p>
            <a:pPr eaLnBrk="1" hangingPunct="1"/>
            <a:endParaRPr lang="fr-CA" altLang="ja-JP" dirty="0" smtClean="0">
              <a:ea typeface="ＭＳ Ｐゴシック" pitchFamily="1" charset="-128"/>
              <a:cs typeface="ＭＳ Ｐゴシック" pitchFamily="1" charset="-128"/>
            </a:endParaRPr>
          </a:p>
        </p:txBody>
      </p:sp>
    </p:spTree>
    <p:extLst>
      <p:ext uri="{BB962C8B-B14F-4D97-AF65-F5344CB8AC3E}">
        <p14:creationId xmlns:p14="http://schemas.microsoft.com/office/powerpoint/2010/main" val="1698275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bwMode="auto">
          <a:noFill/>
          <a:ln>
            <a:miter lim="800000"/>
            <a:headEnd/>
            <a:tailEnd/>
          </a:ln>
        </p:spPr>
        <p:txBody>
          <a:bodyPr/>
          <a:lstStyle/>
          <a:p>
            <a:fld id="{F6C4A879-5B69-8D47-9E79-8FDB6D6B74F6}" type="slidenum">
              <a:rPr lang="fr-CA"/>
              <a:pPr/>
              <a:t>8</a:t>
            </a:fld>
            <a:endParaRPr lang="fr-CA"/>
          </a:p>
        </p:txBody>
      </p:sp>
      <p:sp>
        <p:nvSpPr>
          <p:cNvPr id="245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4580"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529286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bwMode="auto">
          <a:noFill/>
          <a:ln>
            <a:miter lim="800000"/>
            <a:headEnd/>
            <a:tailEnd/>
          </a:ln>
        </p:spPr>
        <p:txBody>
          <a:bodyPr/>
          <a:lstStyle/>
          <a:p>
            <a:fld id="{87B38826-8900-9243-92B8-1C052779F10F}" type="slidenum">
              <a:rPr lang="fr-CA"/>
              <a:pPr/>
              <a:t>9</a:t>
            </a:fld>
            <a:endParaRPr lang="fr-CA"/>
          </a:p>
        </p:txBody>
      </p:sp>
      <p:sp>
        <p:nvSpPr>
          <p:cNvPr id="266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8"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2976952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02F7B29D-34AF-9744-B307-69036D0DCA10}" type="slidenum">
              <a:rPr lang="fr-FR" smtClean="0"/>
              <a:pPr/>
              <a:t>13</a:t>
            </a:fld>
            <a:endParaRPr lang="fr-FR"/>
          </a:p>
        </p:txBody>
      </p:sp>
    </p:spTree>
    <p:extLst>
      <p:ext uri="{BB962C8B-B14F-4D97-AF65-F5344CB8AC3E}">
        <p14:creationId xmlns:p14="http://schemas.microsoft.com/office/powerpoint/2010/main" val="2988151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ln>
            <a:miter lim="800000"/>
            <a:headEnd/>
            <a:tailEnd/>
          </a:ln>
        </p:spPr>
        <p:txBody>
          <a:bodyPr/>
          <a:lstStyle/>
          <a:p>
            <a:fld id="{F79C1E9A-EF31-2240-BC44-2C215AA8AA27}" type="slidenum">
              <a:rPr lang="fr-CA"/>
              <a:pPr/>
              <a:t>15</a:t>
            </a:fld>
            <a:endParaRPr lang="fr-CA"/>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4820"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388615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ln>
            <a:miter lim="800000"/>
            <a:headEnd/>
            <a:tailEnd/>
          </a:ln>
        </p:spPr>
        <p:txBody>
          <a:bodyPr/>
          <a:lstStyle/>
          <a:p>
            <a:fld id="{721473BB-F989-A346-8CD8-95BCC420EE38}" type="slidenum">
              <a:rPr lang="fr-CA"/>
              <a:pPr/>
              <a:t>16</a:t>
            </a:fld>
            <a:endParaRPr lang="fr-CA"/>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6868" name="Rectangle 3"/>
          <p:cNvSpPr>
            <a:spLocks noGrp="1" noChangeArrowheads="1"/>
          </p:cNvSpPr>
          <p:nvPr>
            <p:ph type="body" idx="1"/>
          </p:nvPr>
        </p:nvSpPr>
        <p:spPr bwMode="auto">
          <a:noFill/>
        </p:spPr>
        <p:txBody>
          <a:bodyPr/>
          <a:lstStyle/>
          <a:p>
            <a:pPr eaLnBrk="1" hangingPunct="1"/>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492192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ln>
            <a:miter lim="800000"/>
            <a:headEnd/>
            <a:tailEnd/>
          </a:ln>
        </p:spPr>
        <p:txBody>
          <a:bodyPr/>
          <a:lstStyle/>
          <a:p>
            <a:fld id="{96126775-C665-624F-B1EF-FEE12D1B4B54}" type="slidenum">
              <a:rPr lang="fr-CA"/>
              <a:pPr/>
              <a:t>17</a:t>
            </a:fld>
            <a:endParaRPr lang="fr-CA"/>
          </a:p>
        </p:txBody>
      </p:sp>
      <p:sp>
        <p:nvSpPr>
          <p:cNvPr id="389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8916" name="Rectangle 3"/>
          <p:cNvSpPr>
            <a:spLocks noGrp="1" noChangeArrowheads="1"/>
          </p:cNvSpPr>
          <p:nvPr>
            <p:ph type="body" idx="1"/>
          </p:nvPr>
        </p:nvSpPr>
        <p:spPr bwMode="auto">
          <a:noFill/>
        </p:spPr>
        <p:txBody>
          <a:bodyPr/>
          <a:lstStyle/>
          <a:p>
            <a:pPr eaLnBrk="1" hangingPunct="1"/>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4263361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02F7B29D-34AF-9744-B307-69036D0DCA10}" type="slidenum">
              <a:rPr lang="fr-FR" smtClean="0"/>
              <a:pPr/>
              <a:t>18</a:t>
            </a:fld>
            <a:endParaRPr lang="fr-FR"/>
          </a:p>
        </p:txBody>
      </p:sp>
    </p:spTree>
    <p:extLst>
      <p:ext uri="{BB962C8B-B14F-4D97-AF65-F5344CB8AC3E}">
        <p14:creationId xmlns:p14="http://schemas.microsoft.com/office/powerpoint/2010/main" val="2114464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2F7B29D-34AF-9744-B307-69036D0DCA10}" type="slidenum">
              <a:rPr lang="fr-FR" smtClean="0"/>
              <a:pPr/>
              <a:t>21</a:t>
            </a:fld>
            <a:endParaRPr lang="fr-FR"/>
          </a:p>
        </p:txBody>
      </p:sp>
    </p:spTree>
    <p:extLst>
      <p:ext uri="{BB962C8B-B14F-4D97-AF65-F5344CB8AC3E}">
        <p14:creationId xmlns:p14="http://schemas.microsoft.com/office/powerpoint/2010/main" val="3173422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44035" name="Espace réservé des commentaires 2"/>
          <p:cNvSpPr>
            <a:spLocks noGrp="1"/>
          </p:cNvSpPr>
          <p:nvPr>
            <p:ph type="body" idx="1"/>
          </p:nvPr>
        </p:nvSpPr>
        <p:spPr bwMode="auto">
          <a:noFill/>
        </p:spPr>
        <p:txBody>
          <a:bodyPr/>
          <a:lstStyle/>
          <a:p>
            <a:pPr marL="448650" indent="-448650"/>
            <a:endParaRPr lang="fr-FR" dirty="0">
              <a:ea typeface="ＭＳ Ｐゴシック" pitchFamily="1" charset="-128"/>
              <a:cs typeface="ＭＳ Ｐゴシック" pitchFamily="1" charset="-128"/>
            </a:endParaRPr>
          </a:p>
        </p:txBody>
      </p:sp>
      <p:sp>
        <p:nvSpPr>
          <p:cNvPr id="44036" name="Espace réservé du numéro de diapositive 3"/>
          <p:cNvSpPr>
            <a:spLocks noGrp="1"/>
          </p:cNvSpPr>
          <p:nvPr>
            <p:ph type="sldNum" sz="quarter" idx="5"/>
          </p:nvPr>
        </p:nvSpPr>
        <p:spPr bwMode="auto">
          <a:noFill/>
          <a:ln>
            <a:miter lim="800000"/>
            <a:headEnd/>
            <a:tailEnd/>
          </a:ln>
        </p:spPr>
        <p:txBody>
          <a:bodyPr/>
          <a:lstStyle/>
          <a:p>
            <a:fld id="{EDE6E904-10FC-AB4F-A6CB-B28C16EFDE9E}" type="slidenum">
              <a:rPr lang="en-CA"/>
              <a:pPr/>
              <a:t>22</a:t>
            </a:fld>
            <a:endParaRPr lang="en-CA"/>
          </a:p>
        </p:txBody>
      </p:sp>
    </p:spTree>
    <p:extLst>
      <p:ext uri="{BB962C8B-B14F-4D97-AF65-F5344CB8AC3E}">
        <p14:creationId xmlns:p14="http://schemas.microsoft.com/office/powerpoint/2010/main" val="12434905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Pas </a:t>
            </a:r>
            <a:r>
              <a:rPr lang="en-CA" dirty="0" err="1" smtClean="0"/>
              <a:t>examen</a:t>
            </a:r>
            <a:r>
              <a:rPr lang="en-CA" dirty="0" smtClean="0"/>
              <a:t> </a:t>
            </a:r>
            <a:endParaRPr lang="en-CA" dirty="0"/>
          </a:p>
        </p:txBody>
      </p:sp>
      <p:sp>
        <p:nvSpPr>
          <p:cNvPr id="4" name="Slide Number Placeholder 3"/>
          <p:cNvSpPr>
            <a:spLocks noGrp="1"/>
          </p:cNvSpPr>
          <p:nvPr>
            <p:ph type="sldNum" sz="quarter" idx="10"/>
          </p:nvPr>
        </p:nvSpPr>
        <p:spPr/>
        <p:txBody>
          <a:bodyPr/>
          <a:lstStyle/>
          <a:p>
            <a:fld id="{02F7B29D-34AF-9744-B307-69036D0DCA10}" type="slidenum">
              <a:rPr lang="fr-FR" smtClean="0"/>
              <a:pPr/>
              <a:t>23</a:t>
            </a:fld>
            <a:endParaRPr lang="fr-FR"/>
          </a:p>
        </p:txBody>
      </p:sp>
    </p:spTree>
    <p:extLst>
      <p:ext uri="{BB962C8B-B14F-4D97-AF65-F5344CB8AC3E}">
        <p14:creationId xmlns:p14="http://schemas.microsoft.com/office/powerpoint/2010/main" val="684269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ln>
            <a:miter lim="800000"/>
            <a:headEnd/>
            <a:tailEnd/>
          </a:ln>
        </p:spPr>
        <p:txBody>
          <a:bodyPr/>
          <a:lstStyle/>
          <a:p>
            <a:fld id="{F7039314-FE7F-5F43-8014-22F8BA384210}" type="slidenum">
              <a:rPr lang="fr-CA"/>
              <a:pPr/>
              <a:t>24</a:t>
            </a:fld>
            <a:endParaRPr lang="fr-CA"/>
          </a:p>
        </p:txBody>
      </p:sp>
      <p:sp>
        <p:nvSpPr>
          <p:cNvPr id="47107" name="Rectangle 2"/>
          <p:cNvSpPr>
            <a:spLocks noGrp="1" noRot="1" noChangeAspect="1" noChangeArrowheads="1"/>
          </p:cNvSpPr>
          <p:nvPr>
            <p:ph type="sldImg"/>
          </p:nvPr>
        </p:nvSpPr>
        <p:spPr bwMode="auto">
          <a:xfrm>
            <a:off x="1435100" y="685800"/>
            <a:ext cx="4064000" cy="3048000"/>
          </a:xfrm>
          <a:solidFill>
            <a:srgbClr val="FFFFFF"/>
          </a:solidFill>
          <a:ln>
            <a:solidFill>
              <a:srgbClr val="000000"/>
            </a:solidFill>
            <a:miter lim="800000"/>
            <a:headEnd/>
            <a:tailEnd/>
          </a:ln>
        </p:spPr>
      </p:sp>
      <p:sp>
        <p:nvSpPr>
          <p:cNvPr id="47108" name="Rectangle 3"/>
          <p:cNvSpPr>
            <a:spLocks noGrp="1" noChangeArrowheads="1"/>
          </p:cNvSpPr>
          <p:nvPr>
            <p:ph type="body" idx="1"/>
          </p:nvPr>
        </p:nvSpPr>
        <p:spPr bwMode="auto">
          <a:xfrm>
            <a:off x="762519" y="3963025"/>
            <a:ext cx="5562807" cy="4495488"/>
          </a:xfrm>
          <a:solidFill>
            <a:srgbClr val="FFFFFF"/>
          </a:solidFill>
          <a:ln>
            <a:solidFill>
              <a:srgbClr val="000000"/>
            </a:solidFill>
            <a:miter lim="800000"/>
            <a:headEnd/>
            <a:tailEnd/>
          </a:ln>
        </p:spPr>
        <p:txBody>
          <a:bodyPr/>
          <a:lstStyle/>
          <a:p>
            <a:endParaRPr lang="fr-CA">
              <a:ea typeface="ＭＳ Ｐゴシック" pitchFamily="1" charset="-128"/>
              <a:cs typeface="ＭＳ Ｐゴシック" pitchFamily="1" charset="-128"/>
            </a:endParaRPr>
          </a:p>
        </p:txBody>
      </p:sp>
    </p:spTree>
    <p:extLst>
      <p:ext uri="{BB962C8B-B14F-4D97-AF65-F5344CB8AC3E}">
        <p14:creationId xmlns:p14="http://schemas.microsoft.com/office/powerpoint/2010/main" val="3914724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ln>
            <a:miter lim="800000"/>
            <a:headEnd/>
            <a:tailEnd/>
          </a:ln>
        </p:spPr>
        <p:txBody>
          <a:bodyPr/>
          <a:lstStyle/>
          <a:p>
            <a:fld id="{6AE4EE8E-6AF5-7C4D-AC37-69C3862DFECE}" type="slidenum">
              <a:rPr lang="fr-CA"/>
              <a:pPr/>
              <a:t>25</a:t>
            </a:fld>
            <a:endParaRPr lang="fr-CA"/>
          </a:p>
        </p:txBody>
      </p:sp>
      <p:sp>
        <p:nvSpPr>
          <p:cNvPr id="49155" name="Rectangle 2"/>
          <p:cNvSpPr>
            <a:spLocks noGrp="1" noRot="1" noChangeAspect="1" noChangeArrowheads="1"/>
          </p:cNvSpPr>
          <p:nvPr>
            <p:ph type="sldImg"/>
          </p:nvPr>
        </p:nvSpPr>
        <p:spPr bwMode="auto">
          <a:xfrm>
            <a:off x="1435100" y="685800"/>
            <a:ext cx="4064000" cy="3048000"/>
          </a:xfrm>
          <a:solidFill>
            <a:srgbClr val="FFFFFF"/>
          </a:solidFill>
          <a:ln>
            <a:solidFill>
              <a:srgbClr val="000000"/>
            </a:solidFill>
            <a:miter lim="800000"/>
            <a:headEnd/>
            <a:tailEnd/>
          </a:ln>
        </p:spPr>
      </p:sp>
      <p:sp>
        <p:nvSpPr>
          <p:cNvPr id="49156" name="Rectangle 3"/>
          <p:cNvSpPr>
            <a:spLocks noGrp="1" noChangeArrowheads="1"/>
          </p:cNvSpPr>
          <p:nvPr>
            <p:ph type="body" idx="1"/>
          </p:nvPr>
        </p:nvSpPr>
        <p:spPr bwMode="auto">
          <a:xfrm>
            <a:off x="762519" y="3963025"/>
            <a:ext cx="5562807" cy="4495488"/>
          </a:xfrm>
          <a:solidFill>
            <a:srgbClr val="FFFFFF"/>
          </a:solidFill>
          <a:ln>
            <a:solidFill>
              <a:srgbClr val="000000"/>
            </a:solidFill>
            <a:miter lim="800000"/>
            <a:headEnd/>
            <a:tailEnd/>
          </a:ln>
        </p:spPr>
        <p:txBody>
          <a:bodyPr/>
          <a:lstStyle/>
          <a:p>
            <a:pPr marL="609106" indent="-609106"/>
            <a:endParaRPr lang="fr-FR"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29831044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ln>
            <a:miter lim="800000"/>
            <a:headEnd/>
            <a:tailEnd/>
          </a:ln>
        </p:spPr>
        <p:txBody>
          <a:bodyPr/>
          <a:lstStyle/>
          <a:p>
            <a:fld id="{A26BBA7E-EA7C-204F-BF7D-26874B467DDA}" type="slidenum">
              <a:rPr lang="fr-CA"/>
              <a:pPr/>
              <a:t>26</a:t>
            </a:fld>
            <a:endParaRPr lang="fr-CA"/>
          </a:p>
        </p:txBody>
      </p:sp>
      <p:sp>
        <p:nvSpPr>
          <p:cNvPr id="51203" name="Rectangle 2"/>
          <p:cNvSpPr>
            <a:spLocks noGrp="1" noRot="1" noChangeAspect="1" noChangeArrowheads="1"/>
          </p:cNvSpPr>
          <p:nvPr>
            <p:ph type="sldImg"/>
          </p:nvPr>
        </p:nvSpPr>
        <p:spPr bwMode="auto">
          <a:xfrm>
            <a:off x="1435100" y="685800"/>
            <a:ext cx="4064000" cy="3048000"/>
          </a:xfrm>
          <a:solidFill>
            <a:srgbClr val="FFFFFF"/>
          </a:solidFill>
          <a:ln>
            <a:solidFill>
              <a:srgbClr val="000000"/>
            </a:solidFill>
            <a:miter lim="800000"/>
            <a:headEnd/>
            <a:tailEnd/>
          </a:ln>
        </p:spPr>
      </p:sp>
      <p:sp>
        <p:nvSpPr>
          <p:cNvPr id="51204" name="Rectangle 3"/>
          <p:cNvSpPr>
            <a:spLocks noGrp="1" noChangeArrowheads="1"/>
          </p:cNvSpPr>
          <p:nvPr>
            <p:ph type="body" idx="1"/>
          </p:nvPr>
        </p:nvSpPr>
        <p:spPr bwMode="auto">
          <a:xfrm>
            <a:off x="762519" y="3963025"/>
            <a:ext cx="5562807" cy="4495488"/>
          </a:xfrm>
          <a:solidFill>
            <a:srgbClr val="FFFFFF"/>
          </a:solidFill>
          <a:ln>
            <a:solidFill>
              <a:srgbClr val="000000"/>
            </a:solidFill>
            <a:miter lim="800000"/>
            <a:headEnd/>
            <a:tailEnd/>
          </a:ln>
        </p:spPr>
        <p:txBody>
          <a:bodyPr/>
          <a:lstStyle/>
          <a:p>
            <a:endParaRPr lang="fr-FR"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40464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ln>
            <a:miter lim="800000"/>
            <a:headEnd/>
            <a:tailEnd/>
          </a:ln>
        </p:spPr>
        <p:txBody>
          <a:bodyPr/>
          <a:lstStyle/>
          <a:p>
            <a:fld id="{8180F217-58D7-874A-9283-957B4DBDEDB9}" type="slidenum">
              <a:rPr lang="fr-CA"/>
              <a:pPr/>
              <a:t>27</a:t>
            </a:fld>
            <a:endParaRPr lang="fr-CA"/>
          </a:p>
        </p:txBody>
      </p:sp>
      <p:sp>
        <p:nvSpPr>
          <p:cNvPr id="53251" name="Rectangle 2"/>
          <p:cNvSpPr>
            <a:spLocks noGrp="1" noRot="1" noChangeAspect="1" noChangeArrowheads="1"/>
          </p:cNvSpPr>
          <p:nvPr>
            <p:ph type="sldImg"/>
          </p:nvPr>
        </p:nvSpPr>
        <p:spPr bwMode="auto">
          <a:xfrm>
            <a:off x="1435100" y="685800"/>
            <a:ext cx="4064000" cy="3048000"/>
          </a:xfrm>
          <a:solidFill>
            <a:srgbClr val="FFFFFF"/>
          </a:solidFill>
          <a:ln>
            <a:solidFill>
              <a:srgbClr val="000000"/>
            </a:solidFill>
            <a:miter lim="800000"/>
            <a:headEnd/>
            <a:tailEnd/>
          </a:ln>
        </p:spPr>
      </p:sp>
      <p:sp>
        <p:nvSpPr>
          <p:cNvPr id="53252" name="Rectangle 3"/>
          <p:cNvSpPr>
            <a:spLocks noGrp="1" noChangeArrowheads="1"/>
          </p:cNvSpPr>
          <p:nvPr>
            <p:ph type="body" idx="1"/>
          </p:nvPr>
        </p:nvSpPr>
        <p:spPr bwMode="auto">
          <a:xfrm>
            <a:off x="762519" y="3963025"/>
            <a:ext cx="5562807" cy="4495488"/>
          </a:xfrm>
          <a:solidFill>
            <a:srgbClr val="FFFFFF"/>
          </a:solidFill>
          <a:ln>
            <a:solidFill>
              <a:srgbClr val="000000"/>
            </a:solidFill>
            <a:miter lim="800000"/>
            <a:headEnd/>
            <a:tailEnd/>
          </a:ln>
        </p:spPr>
        <p:txBody>
          <a:bodyPr/>
          <a:lstStyle/>
          <a:p>
            <a:endParaRPr lang="fr-CA" dirty="0">
              <a:ea typeface="ＭＳ Ｐゴシック" pitchFamily="1" charset="-128"/>
              <a:cs typeface="ＭＳ Ｐゴシック" pitchFamily="1" charset="-128"/>
            </a:endParaRPr>
          </a:p>
        </p:txBody>
      </p:sp>
    </p:spTree>
    <p:extLst>
      <p:ext uri="{BB962C8B-B14F-4D97-AF65-F5344CB8AC3E}">
        <p14:creationId xmlns:p14="http://schemas.microsoft.com/office/powerpoint/2010/main" val="3954172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e la date 4"/>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7" name="Espace réservé de la date 6"/>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e la date 2"/>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10"/>
          </p:nvPr>
        </p:nvSpPr>
        <p:spPr/>
        <p:txBody>
          <a:body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F500A33-5FE6-6C42-A3CE-CFE55AAE6BF1}" type="slidenum">
              <a:rPr lang="fr-FR" smtClean="0"/>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8B7C49-B527-D241-89D4-F3C8822554E0}" type="datetimeFigureOut">
              <a:rPr lang="fr-FR" smtClean="0"/>
              <a:pPr/>
              <a:t>04/12/2013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00A33-5FE6-6C42-A3CE-CFE55AAE6BF1}" type="slidenum">
              <a:rPr lang="fr-FR" smtClean="0"/>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solidFill>
            <a:srgbClr val="D0FB8A"/>
          </a:solidFill>
        </p:spPr>
        <p:txBody>
          <a:bodyPr/>
          <a:lstStyle/>
          <a:p>
            <a:pPr marL="609600" indent="-609600" eaLnBrk="1" hangingPunct="1"/>
            <a:r>
              <a:rPr lang="fr-CA" sz="2800" b="1" dirty="0">
                <a:latin typeface="Georgia" pitchFamily="1" charset="0"/>
                <a:ea typeface="ＭＳ Ｐゴシック" pitchFamily="1" charset="-128"/>
                <a:cs typeface="ＭＳ Ｐゴシック" pitchFamily="1" charset="-128"/>
              </a:rPr>
              <a:t>Rappel des 4 blocs thématiques du cours</a:t>
            </a:r>
            <a:r>
              <a:rPr lang="fr-CA" sz="2800" dirty="0">
                <a:latin typeface="Georgia" pitchFamily="1" charset="0"/>
                <a:ea typeface="ＭＳ Ｐゴシック" pitchFamily="1" charset="-128"/>
                <a:cs typeface="ＭＳ Ｐゴシック" pitchFamily="1" charset="-128"/>
              </a:rPr>
              <a:t> </a:t>
            </a:r>
          </a:p>
        </p:txBody>
      </p:sp>
      <p:sp>
        <p:nvSpPr>
          <p:cNvPr id="15363" name="Rectangle 3"/>
          <p:cNvSpPr>
            <a:spLocks noGrp="1" noChangeArrowheads="1"/>
          </p:cNvSpPr>
          <p:nvPr>
            <p:ph type="body" idx="1"/>
          </p:nvPr>
        </p:nvSpPr>
        <p:spPr/>
        <p:txBody>
          <a:bodyPr/>
          <a:lstStyle/>
          <a:p>
            <a:pPr marL="609600" indent="-609600" eaLnBrk="1" hangingPunct="1">
              <a:buFontTx/>
              <a:buAutoNum type="alphaUcPeriod"/>
            </a:pPr>
            <a:r>
              <a:rPr lang="fr-CA" sz="2400" dirty="0">
                <a:latin typeface="Georgia" pitchFamily="1" charset="0"/>
                <a:ea typeface="ＭＳ Ｐゴシック" pitchFamily="1" charset="-128"/>
                <a:cs typeface="ＭＳ Ｐゴシック" pitchFamily="1" charset="-128"/>
              </a:rPr>
              <a:t>Stéréotypes et éclatement des regards sur le crime</a:t>
            </a:r>
          </a:p>
          <a:p>
            <a:pPr marL="609600" indent="-609600" eaLnBrk="1" hangingPunct="1">
              <a:buFontTx/>
              <a:buAutoNum type="alphaUcPeriod"/>
            </a:pPr>
            <a:endParaRPr lang="fr-CA" sz="2400" dirty="0">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dirty="0">
                <a:latin typeface="Georgia" pitchFamily="1" charset="0"/>
                <a:ea typeface="ＭＳ Ｐゴシック" pitchFamily="1" charset="-128"/>
                <a:cs typeface="ＭＳ Ｐゴシック" pitchFamily="1" charset="-128"/>
              </a:rPr>
              <a:t>Le fonctionnement du système pénal</a:t>
            </a:r>
          </a:p>
          <a:p>
            <a:pPr marL="609600" indent="-609600" eaLnBrk="1" hangingPunct="1">
              <a:buFontTx/>
              <a:buAutoNum type="alphaUcPeriod"/>
            </a:pPr>
            <a:endParaRPr lang="fr-CA" sz="2400" b="1" dirty="0">
              <a:solidFill>
                <a:srgbClr val="CC0066"/>
              </a:solidFill>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b="1" dirty="0">
                <a:latin typeface="Georgia" pitchFamily="1" charset="0"/>
                <a:ea typeface="ＭＳ Ｐゴシック" pitchFamily="1" charset="-128"/>
                <a:cs typeface="ＭＳ Ｐゴシック" pitchFamily="1" charset="-128"/>
              </a:rPr>
              <a:t>Les contrôleurs contrôlés (</a:t>
            </a:r>
            <a:r>
              <a:rPr lang="fr-CA" sz="2400" b="1" dirty="0" smtClean="0">
                <a:latin typeface="Georgia" pitchFamily="1" charset="0"/>
                <a:ea typeface="ＭＳ Ｐゴシック" pitchFamily="1" charset="-128"/>
                <a:cs typeface="ＭＳ Ｐゴシック" pitchFamily="1" charset="-128"/>
              </a:rPr>
              <a:t>police, prison </a:t>
            </a:r>
            <a:r>
              <a:rPr lang="fr-CA" sz="2400" b="1" dirty="0">
                <a:latin typeface="Georgia" pitchFamily="1" charset="0"/>
                <a:ea typeface="ＭＳ Ｐゴシック" pitchFamily="1" charset="-128"/>
                <a:cs typeface="ＭＳ Ｐゴシック" pitchFamily="1" charset="-128"/>
              </a:rPr>
              <a:t>et justice)</a:t>
            </a:r>
          </a:p>
          <a:p>
            <a:pPr marL="609600" indent="-609600" eaLnBrk="1" hangingPunct="1">
              <a:buFontTx/>
              <a:buAutoNum type="alphaUcPeriod"/>
            </a:pPr>
            <a:endParaRPr lang="fr-CA" sz="2400" b="1" dirty="0">
              <a:latin typeface="Georgia" pitchFamily="1" charset="0"/>
              <a:ea typeface="ＭＳ Ｐゴシック" pitchFamily="1" charset="-128"/>
              <a:cs typeface="ＭＳ Ｐゴシック" pitchFamily="1" charset="-128"/>
            </a:endParaRPr>
          </a:p>
          <a:p>
            <a:pPr marL="609600" indent="-609600" eaLnBrk="1" hangingPunct="1">
              <a:buFontTx/>
              <a:buAutoNum type="alphaUcPeriod"/>
            </a:pPr>
            <a:r>
              <a:rPr lang="fr-CA" sz="2400" b="1" dirty="0">
                <a:latin typeface="Georgia" pitchFamily="1" charset="0"/>
                <a:ea typeface="ＭＳ Ｐゴシック" pitchFamily="1" charset="-128"/>
                <a:cs typeface="ＭＳ Ｐゴシック" pitchFamily="1" charset="-128"/>
              </a:rPr>
              <a:t>Pièges tendus au métier de criminologue</a:t>
            </a:r>
            <a:endParaRPr lang="en-US" sz="2400" b="1" dirty="0">
              <a:latin typeface="Arial"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D0FB8A"/>
          </a:solidFill>
        </p:spPr>
        <p:txBody>
          <a:bodyPr/>
          <a:lstStyle/>
          <a:p>
            <a:r>
              <a:rPr lang="fr-FR" dirty="0" smtClean="0">
                <a:latin typeface="Georgia"/>
                <a:cs typeface="Georgia"/>
              </a:rPr>
              <a:t>Lectures des blocs C et D</a:t>
            </a:r>
            <a:endParaRPr lang="fr-FR" dirty="0">
              <a:latin typeface="Georgia"/>
              <a:cs typeface="Georgia"/>
            </a:endParaRPr>
          </a:p>
        </p:txBody>
      </p:sp>
      <p:sp>
        <p:nvSpPr>
          <p:cNvPr id="3" name="Espace réservé du contenu 2"/>
          <p:cNvSpPr>
            <a:spLocks noGrp="1"/>
          </p:cNvSpPr>
          <p:nvPr>
            <p:ph idx="1"/>
          </p:nvPr>
        </p:nvSpPr>
        <p:spPr/>
        <p:txBody>
          <a:bodyPr>
            <a:normAutofit fontScale="85000" lnSpcReduction="10000"/>
          </a:bodyPr>
          <a:lstStyle/>
          <a:p>
            <a:pPr lvl="0"/>
            <a:r>
              <a:rPr lang="fr-CA" sz="2824" dirty="0" smtClean="0">
                <a:latin typeface="Georgia"/>
                <a:cs typeface="Georgia"/>
              </a:rPr>
              <a:t>MOUHANNA, C. (2007). « Négocier ou sanctionner : le travail policier au quotidien », </a:t>
            </a:r>
            <a:r>
              <a:rPr lang="fr-CA" sz="2824" i="1" dirty="0" smtClean="0">
                <a:latin typeface="Georgia"/>
                <a:cs typeface="Georgia"/>
              </a:rPr>
              <a:t>Traité de sécurité intérieure,</a:t>
            </a:r>
            <a:r>
              <a:rPr lang="fr-CA" sz="2824" dirty="0" smtClean="0">
                <a:latin typeface="Georgia"/>
                <a:cs typeface="Georgia"/>
              </a:rPr>
              <a:t> Montréal : Éditions Hurtubise, chapitre 9. </a:t>
            </a:r>
          </a:p>
          <a:p>
            <a:pPr lvl="0"/>
            <a:endParaRPr lang="fr-CA" sz="2824" dirty="0" smtClean="0">
              <a:latin typeface="Georgia"/>
              <a:cs typeface="Georgia"/>
            </a:endParaRPr>
          </a:p>
          <a:p>
            <a:r>
              <a:rPr lang="fr-CA" sz="2824" dirty="0" smtClean="0">
                <a:latin typeface="Georgia"/>
                <a:cs typeface="Georgia"/>
              </a:rPr>
              <a:t>FECTEAU, J.-M. et </a:t>
            </a:r>
            <a:r>
              <a:rPr lang="fr-CA" sz="2824" i="1" dirty="0" smtClean="0">
                <a:latin typeface="Georgia"/>
                <a:cs typeface="Georgia"/>
              </a:rPr>
              <a:t>al.</a:t>
            </a:r>
            <a:r>
              <a:rPr lang="fr-CA" sz="2824" dirty="0" smtClean="0">
                <a:latin typeface="Georgia"/>
                <a:cs typeface="Georgia"/>
              </a:rPr>
              <a:t> (2006). « Répression au quotidien et régulation punitive en longue durée. Le cas de la prison de Montréal, 1836-1913 », </a:t>
            </a:r>
            <a:r>
              <a:rPr lang="fr-CA" sz="2824" i="1" dirty="0" smtClean="0">
                <a:latin typeface="Georgia"/>
                <a:cs typeface="Georgia"/>
              </a:rPr>
              <a:t>Déviance et société</a:t>
            </a:r>
            <a:r>
              <a:rPr lang="fr-CA" sz="2824" dirty="0" smtClean="0">
                <a:latin typeface="Georgia"/>
                <a:cs typeface="Georgia"/>
              </a:rPr>
              <a:t>, vol. 30, n. 3, p. 339-353.</a:t>
            </a:r>
            <a:r>
              <a:rPr lang="en-US" sz="2824" b="1" dirty="0" smtClean="0">
                <a:latin typeface="Georgia"/>
                <a:cs typeface="Georgia"/>
              </a:rPr>
              <a:t>  </a:t>
            </a:r>
          </a:p>
          <a:p>
            <a:endParaRPr lang="fr-CA" sz="2824" dirty="0" smtClean="0">
              <a:latin typeface="Georgia"/>
              <a:cs typeface="Georgia"/>
            </a:endParaRPr>
          </a:p>
          <a:p>
            <a:pPr lvl="0"/>
            <a:r>
              <a:rPr lang="fr-CA" sz="2824" dirty="0" smtClean="0">
                <a:latin typeface="Georgia"/>
                <a:cs typeface="Georgia"/>
              </a:rPr>
              <a:t>BEAUCHESNE, L. (2013). « Le rôle des criminologues dans le système correctionnel », Capsule 10 du cours CRM 1700. </a:t>
            </a:r>
          </a:p>
          <a:p>
            <a:pPr lvl="0"/>
            <a:endParaRPr lang="fr-CA" dirty="0" smtClean="0"/>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850900"/>
          </a:xfrm>
          <a:solidFill>
            <a:srgbClr val="D0FB8A"/>
          </a:solidFill>
        </p:spPr>
        <p:txBody>
          <a:bodyPr/>
          <a:lstStyle/>
          <a:p>
            <a:pPr eaLnBrk="1" hangingPunct="1"/>
            <a:r>
              <a:rPr lang="fr-CA" sz="2400" b="1" dirty="0">
                <a:latin typeface="Arial Narrow" pitchFamily="1" charset="0"/>
                <a:ea typeface="ＭＳ Ｐゴシック" pitchFamily="1" charset="-128"/>
                <a:cs typeface="ＭＳ Ｐゴシック" pitchFamily="1" charset="-128"/>
              </a:rPr>
              <a:t>Fil conducteur du BLOC C:</a:t>
            </a:r>
            <a:br>
              <a:rPr lang="fr-CA" sz="2400" b="1" dirty="0">
                <a:latin typeface="Arial Narrow" pitchFamily="1" charset="0"/>
                <a:ea typeface="ＭＳ Ｐゴシック" pitchFamily="1" charset="-128"/>
                <a:cs typeface="ＭＳ Ｐゴシック" pitchFamily="1" charset="-128"/>
              </a:rPr>
            </a:br>
            <a:r>
              <a:rPr lang="fr-CA" sz="2400" b="1" dirty="0">
                <a:latin typeface="Arial Narrow" pitchFamily="1" charset="0"/>
                <a:ea typeface="ＭＳ Ｐゴシック" pitchFamily="1" charset="-128"/>
                <a:cs typeface="ＭＳ Ｐゴシック" pitchFamily="1" charset="-128"/>
              </a:rPr>
              <a:t>Problèmes sociaux et contrôle social</a:t>
            </a:r>
            <a:endParaRPr lang="en-US" sz="2000" b="1" dirty="0">
              <a:latin typeface="Arial Narrow" pitchFamily="1" charset="0"/>
              <a:ea typeface="ＭＳ Ｐゴシック" pitchFamily="1" charset="-128"/>
              <a:cs typeface="ＭＳ Ｐゴシック" pitchFamily="1" charset="-128"/>
            </a:endParaRPr>
          </a:p>
        </p:txBody>
      </p:sp>
      <p:sp>
        <p:nvSpPr>
          <p:cNvPr id="2051" name="Rectangle 3"/>
          <p:cNvSpPr>
            <a:spLocks noGrp="1" noChangeArrowheads="1"/>
          </p:cNvSpPr>
          <p:nvPr>
            <p:ph type="body" idx="1"/>
          </p:nvPr>
        </p:nvSpPr>
        <p:spPr>
          <a:xfrm>
            <a:off x="457200" y="1268413"/>
            <a:ext cx="8229600" cy="4857750"/>
          </a:xfrm>
        </p:spPr>
        <p:txBody>
          <a:bodyPr>
            <a:noAutofit/>
          </a:bodyPr>
          <a:lstStyle/>
          <a:p>
            <a:r>
              <a:rPr lang="fr-CA" sz="2000" dirty="0">
                <a:latin typeface="Arial Narrow"/>
                <a:ea typeface="ＭＳ Ｐゴシック" pitchFamily="1" charset="-128"/>
                <a:cs typeface="Arial Narrow"/>
              </a:rPr>
              <a:t>Comment a émergé, comment s’est développé et qu’a dû affronter le processus de « police » </a:t>
            </a:r>
            <a:r>
              <a:rPr lang="fr-CA" sz="2000" dirty="0" smtClean="0">
                <a:latin typeface="Arial Narrow"/>
                <a:ea typeface="ＭＳ Ｐゴシック" pitchFamily="1" charset="-128"/>
                <a:cs typeface="Arial Narrow"/>
              </a:rPr>
              <a:t>?</a:t>
            </a:r>
            <a:endParaRPr lang="fr-CA" sz="2000" b="1" dirty="0" smtClean="0">
              <a:latin typeface="Arial Narrow"/>
              <a:ea typeface="ＭＳ Ｐゴシック" pitchFamily="1" charset="-128"/>
              <a:cs typeface="Arial Narrow"/>
            </a:endParaRPr>
          </a:p>
          <a:p>
            <a:r>
              <a:rPr lang="fr-CA" sz="2000" dirty="0">
                <a:latin typeface="Arial Narrow"/>
                <a:ea typeface="ＭＳ Ｐゴシック" pitchFamily="1" charset="-128"/>
                <a:cs typeface="Arial Narrow"/>
              </a:rPr>
              <a:t>Comment distinguer les mythes et les réalités du travail policier ?</a:t>
            </a:r>
            <a:r>
              <a:rPr lang="fr-CA" sz="2000" dirty="0" smtClean="0">
                <a:latin typeface="Arial Narrow"/>
                <a:ea typeface="ＭＳ Ｐゴシック" pitchFamily="1" charset="-128"/>
                <a:cs typeface="Arial Narrow"/>
              </a:rPr>
              <a:t> </a:t>
            </a:r>
          </a:p>
          <a:p>
            <a:r>
              <a:rPr lang="fr-CA" sz="2000" dirty="0">
                <a:latin typeface="Arial Narrow"/>
                <a:ea typeface="ＭＳ Ｐゴシック" pitchFamily="1" charset="-128"/>
                <a:cs typeface="Arial Narrow"/>
              </a:rPr>
              <a:t>Le contrôle policier est-il aléatoire?</a:t>
            </a:r>
            <a:r>
              <a:rPr lang="fr-CA" sz="2000" dirty="0" smtClean="0">
                <a:latin typeface="Arial Narrow"/>
                <a:ea typeface="ＭＳ Ｐゴシック" pitchFamily="1" charset="-128"/>
                <a:cs typeface="Arial Narrow"/>
              </a:rPr>
              <a:t> Dans des sociétés qui se perçoivent comme hautement civilisées, comment justifier le port de l’arme en tout temps et en tout lieu? </a:t>
            </a:r>
          </a:p>
          <a:p>
            <a:endParaRPr lang="fr-CA" sz="2000" dirty="0">
              <a:latin typeface="Arial Narrow"/>
              <a:ea typeface="ＭＳ Ｐゴシック" pitchFamily="1" charset="-128"/>
              <a:cs typeface="Arial Narrow"/>
            </a:endParaRPr>
          </a:p>
          <a:p>
            <a:r>
              <a:rPr lang="fr-CA" sz="2000" dirty="0">
                <a:latin typeface="Arial Narrow"/>
                <a:ea typeface="ＭＳ Ｐゴシック" pitchFamily="1" charset="-128"/>
                <a:cs typeface="Arial Narrow"/>
              </a:rPr>
              <a:t>À quoi sert la prison ? Qui entre surtout en prison (après mais aussi avant procès)?  Tout le monde est-il égal devant la justice? Comment comprendre la fameuse affirmation </a:t>
            </a:r>
            <a:r>
              <a:rPr lang="fr-CA" sz="2000" i="1" dirty="0">
                <a:latin typeface="Arial Narrow"/>
                <a:ea typeface="ＭＳ Ｐゴシック" pitchFamily="1" charset="-128"/>
                <a:cs typeface="Arial Narrow"/>
              </a:rPr>
              <a:t>la justice est aveugle</a:t>
            </a:r>
            <a:r>
              <a:rPr lang="fr-CA" sz="2000" dirty="0" smtClean="0">
                <a:latin typeface="Arial Narrow"/>
                <a:ea typeface="ＭＳ Ｐゴシック" pitchFamily="1" charset="-128"/>
                <a:cs typeface="Arial Narrow"/>
              </a:rPr>
              <a:t>?</a:t>
            </a:r>
          </a:p>
          <a:p>
            <a:r>
              <a:rPr lang="fr-CA" sz="2000" dirty="0">
                <a:latin typeface="Arial Narrow"/>
                <a:ea typeface="ＭＳ Ｐゴシック" pitchFamily="1" charset="-128"/>
                <a:cs typeface="Arial Narrow"/>
              </a:rPr>
              <a:t>Passe-t-on d’une société punitive à une société de surveillance? Qui, quoi et comment surveiller? Quand la surveillance devient-elle elle-même un problème social? La technologie est-elle neutre?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81411"/>
            <a:ext cx="8229600" cy="850900"/>
          </a:xfrm>
          <a:solidFill>
            <a:srgbClr val="D0FB8A"/>
          </a:solidFill>
        </p:spPr>
        <p:txBody>
          <a:bodyPr>
            <a:normAutofit/>
          </a:bodyPr>
          <a:lstStyle/>
          <a:p>
            <a:pPr eaLnBrk="1" hangingPunct="1"/>
            <a:r>
              <a:rPr lang="en-US" sz="2800" b="1" dirty="0" smtClean="0">
                <a:latin typeface="Arial Narrow" pitchFamily="1" charset="0"/>
                <a:ea typeface="ＭＳ Ｐゴシック" pitchFamily="1" charset="-128"/>
                <a:cs typeface="ＭＳ Ｐゴシック" pitchFamily="1" charset="-128"/>
              </a:rPr>
              <a:t>Le métier de </a:t>
            </a:r>
            <a:r>
              <a:rPr lang="en-US" sz="2800" b="1" dirty="0" err="1" smtClean="0">
                <a:latin typeface="Arial Narrow" pitchFamily="1" charset="0"/>
                <a:ea typeface="ＭＳ Ｐゴシック" pitchFamily="1" charset="-128"/>
                <a:cs typeface="ＭＳ Ｐゴシック" pitchFamily="1" charset="-128"/>
              </a:rPr>
              <a:t>policier</a:t>
            </a:r>
            <a:r>
              <a:rPr lang="en-US" sz="2800" b="1" dirty="0" smtClean="0">
                <a:latin typeface="Arial Narrow" pitchFamily="1" charset="0"/>
                <a:ea typeface="ＭＳ Ｐゴシック" pitchFamily="1" charset="-128"/>
                <a:cs typeface="ＭＳ Ｐゴシック" pitchFamily="1" charset="-128"/>
              </a:rPr>
              <a:t> au 19e siècle</a:t>
            </a:r>
            <a:endParaRPr lang="en-US" sz="2800" b="1" dirty="0">
              <a:latin typeface="Arial Narrow" pitchFamily="1" charset="0"/>
              <a:ea typeface="ＭＳ Ｐゴシック" pitchFamily="1" charset="-128"/>
              <a:cs typeface="ＭＳ Ｐゴシック" pitchFamily="1" charset="-128"/>
            </a:endParaRPr>
          </a:p>
        </p:txBody>
      </p:sp>
      <p:sp>
        <p:nvSpPr>
          <p:cNvPr id="2051" name="Rectangle 3"/>
          <p:cNvSpPr>
            <a:spLocks noGrp="1" noChangeArrowheads="1"/>
          </p:cNvSpPr>
          <p:nvPr>
            <p:ph type="body" idx="1"/>
          </p:nvPr>
        </p:nvSpPr>
        <p:spPr>
          <a:xfrm>
            <a:off x="457200" y="1268412"/>
            <a:ext cx="8229600" cy="5589587"/>
          </a:xfrm>
        </p:spPr>
        <p:txBody>
          <a:bodyPr>
            <a:noAutofit/>
          </a:bodyPr>
          <a:lstStyle/>
          <a:p>
            <a:r>
              <a:rPr lang="fr-CA" sz="2000" dirty="0" smtClean="0">
                <a:latin typeface="Arial Narrow"/>
                <a:cs typeface="Arial Narrow"/>
              </a:rPr>
              <a:t>« Apparition » du métier de policier – rémunéré – vers 1840.</a:t>
            </a:r>
          </a:p>
          <a:p>
            <a:r>
              <a:rPr lang="fr-CA" sz="2000" dirty="0" smtClean="0">
                <a:latin typeface="Arial Narrow"/>
                <a:cs typeface="Arial Narrow"/>
              </a:rPr>
              <a:t>Magistrats, soldats, baillis et citoyens (délation) qui font la « garde » de la cité. </a:t>
            </a:r>
          </a:p>
          <a:p>
            <a:r>
              <a:rPr lang="fr-CA" sz="2000" dirty="0" smtClean="0">
                <a:latin typeface="Arial Narrow"/>
                <a:cs typeface="Arial Narrow"/>
              </a:rPr>
              <a:t>Passe d’une gestion rurale, informelle à une gestion urbaine des désordres sociaux et économiques.</a:t>
            </a:r>
          </a:p>
          <a:p>
            <a:endParaRPr lang="fr-CA" sz="2000" dirty="0" smtClean="0">
              <a:latin typeface="Arial Narrow"/>
              <a:cs typeface="Arial Narrow"/>
            </a:endParaRPr>
          </a:p>
          <a:p>
            <a:r>
              <a:rPr lang="fr-CA" sz="2000" dirty="0" smtClean="0">
                <a:latin typeface="Arial Narrow"/>
                <a:cs typeface="Arial Narrow"/>
              </a:rPr>
              <a:t>Polis: cité</a:t>
            </a:r>
          </a:p>
          <a:p>
            <a:r>
              <a:rPr lang="fr-CA" sz="2000" dirty="0" smtClean="0">
                <a:latin typeface="Arial Narrow"/>
                <a:cs typeface="Arial Narrow"/>
              </a:rPr>
              <a:t>Police: gestion de la cité</a:t>
            </a:r>
          </a:p>
          <a:p>
            <a:r>
              <a:rPr lang="fr-CA" sz="2000" dirty="0" smtClean="0">
                <a:latin typeface="Arial Narrow"/>
                <a:cs typeface="Arial Narrow"/>
              </a:rPr>
              <a:t>Augmentation de la surveillance=</a:t>
            </a:r>
            <a:r>
              <a:rPr lang="fr-CA" sz="2000" dirty="0" err="1" smtClean="0">
                <a:latin typeface="Arial Narrow"/>
                <a:cs typeface="Arial Narrow"/>
              </a:rPr>
              <a:t>ceritude</a:t>
            </a:r>
            <a:r>
              <a:rPr lang="fr-CA" sz="2000" dirty="0" smtClean="0">
                <a:latin typeface="Arial Narrow"/>
                <a:cs typeface="Arial Narrow"/>
              </a:rPr>
              <a:t> d’</a:t>
            </a:r>
            <a:r>
              <a:rPr lang="fr-CA" sz="2000" dirty="0" err="1" smtClean="0">
                <a:latin typeface="Arial Narrow"/>
                <a:cs typeface="Arial Narrow"/>
              </a:rPr>
              <a:t>etre</a:t>
            </a:r>
            <a:r>
              <a:rPr lang="fr-CA" sz="2000" dirty="0" smtClean="0">
                <a:latin typeface="Arial Narrow"/>
                <a:cs typeface="Arial Narrow"/>
              </a:rPr>
              <a:t> punis pour une infraction ( justice) </a:t>
            </a:r>
          </a:p>
          <a:p>
            <a:r>
              <a:rPr lang="fr-CA" sz="2000" dirty="0" smtClean="0">
                <a:latin typeface="Arial Narrow"/>
                <a:cs typeface="Arial Narrow"/>
              </a:rPr>
              <a:t>Mettre de l’ordre dans le désordre public = détention des chômeurs, étrangers, déserteurs, femmes publiques, voleurs, alcooliques, etc. Bref, la faim, le froid, l’immoralité. (92% des cas en 1858)</a:t>
            </a:r>
          </a:p>
          <a:p>
            <a:endParaRPr lang="fr-CA" sz="2000" dirty="0" smtClean="0">
              <a:latin typeface="Arial Narrow"/>
              <a:cs typeface="Arial Narrow"/>
            </a:endParaRPr>
          </a:p>
          <a:p>
            <a:r>
              <a:rPr lang="fr-CA" sz="2000" dirty="0" smtClean="0">
                <a:latin typeface="Arial Narrow"/>
                <a:cs typeface="Arial Narrow"/>
              </a:rPr>
              <a:t>Les agents de police remplacent les juges de paix pour maintenir l’ordre, diminuer le taux de criminalité TOUTEFOIS si plus de surveillance, plus de crimes enregistrés. </a:t>
            </a:r>
          </a:p>
          <a:p>
            <a:endParaRPr lang="fr-CA" sz="2000" dirty="0" smtClean="0">
              <a:latin typeface="Arial Narrow"/>
              <a:cs typeface="Arial Narrow"/>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457200" y="274638"/>
            <a:ext cx="8229600" cy="715962"/>
          </a:xfrm>
          <a:solidFill>
            <a:srgbClr val="CC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Des milieux ruraux aux réalités </a:t>
            </a:r>
            <a:r>
              <a:rPr lang="fr-CA" sz="2400" b="1" dirty="0" smtClean="0">
                <a:latin typeface="Arial Narrow" pitchFamily="1" charset="0"/>
                <a:ea typeface="ＭＳ Ｐゴシック" pitchFamily="1" charset="-128"/>
                <a:cs typeface="ＭＳ Ｐゴシック" pitchFamily="1" charset="-128"/>
              </a:rPr>
              <a:t>urbaines</a:t>
            </a:r>
            <a:endParaRPr lang="fr-FR" sz="2400" b="1" dirty="0">
              <a:latin typeface="Arial Narrow" pitchFamily="1" charset="0"/>
              <a:ea typeface="ＭＳ Ｐゴシック" pitchFamily="1" charset="-128"/>
              <a:cs typeface="ＭＳ Ｐゴシック" pitchFamily="1" charset="-128"/>
            </a:endParaRPr>
          </a:p>
        </p:txBody>
      </p:sp>
      <p:sp>
        <p:nvSpPr>
          <p:cNvPr id="95235" name="Rectangle 3"/>
          <p:cNvSpPr>
            <a:spLocks noGrp="1" noChangeArrowheads="1"/>
          </p:cNvSpPr>
          <p:nvPr>
            <p:ph type="body" idx="4294967295"/>
          </p:nvPr>
        </p:nvSpPr>
        <p:spPr>
          <a:xfrm>
            <a:off x="457200" y="1143000"/>
            <a:ext cx="8382000" cy="4983163"/>
          </a:xfrm>
        </p:spPr>
        <p:txBody>
          <a:bodyPr>
            <a:normAutofit fontScale="92500" lnSpcReduction="20000"/>
          </a:bodyPr>
          <a:lstStyle/>
          <a:p>
            <a:pPr marL="533400" indent="-533400" eaLnBrk="1" hangingPunct="1">
              <a:lnSpc>
                <a:spcPct val="80000"/>
              </a:lnSpc>
              <a:buFontTx/>
              <a:buNone/>
            </a:pPr>
            <a:r>
              <a:rPr lang="fr-FR" sz="2400" b="1" i="1" dirty="0">
                <a:latin typeface="Arial Narrow" pitchFamily="1" charset="0"/>
                <a:ea typeface="ＭＳ Ｐゴシック" pitchFamily="1" charset="-128"/>
                <a:cs typeface="ＭＳ Ｐゴシック" pitchFamily="1" charset="-128"/>
              </a:rPr>
              <a:t>Des milieux ruraux… (Robert, 2001</a:t>
            </a:r>
            <a:r>
              <a:rPr lang="fr-FR" sz="2400" b="1" i="1" dirty="0" smtClean="0">
                <a:latin typeface="Arial Narrow" pitchFamily="1" charset="0"/>
                <a:ea typeface="ＭＳ Ｐゴシック" pitchFamily="1" charset="-128"/>
                <a:cs typeface="ＭＳ Ｐゴシック" pitchFamily="1" charset="-128"/>
              </a:rPr>
              <a:t>)</a:t>
            </a:r>
          </a:p>
          <a:p>
            <a:pPr marL="533400" indent="-533400" eaLnBrk="1" hangingPunct="1">
              <a:lnSpc>
                <a:spcPct val="80000"/>
              </a:lnSpc>
              <a:buFontTx/>
              <a:buNone/>
            </a:pPr>
            <a:endParaRPr lang="fr-FR" sz="2400" b="1" i="1"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Rapports sociaux limités aux rapports de proximité spatiale </a:t>
            </a: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Contrôle étroit de la société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origine </a:t>
            </a:r>
          </a:p>
          <a:p>
            <a:pPr marL="533400" indent="-533400" eaLnBrk="1" hangingPunct="1">
              <a:lnSpc>
                <a:spcPct val="80000"/>
              </a:lnSpc>
              <a:spcAft>
                <a:spcPts val="600"/>
              </a:spcAft>
            </a:pPr>
            <a:r>
              <a:rPr lang="fr-FR" sz="2400" dirty="0">
                <a:latin typeface="Arial Narrow" pitchFamily="1" charset="0"/>
                <a:ea typeface="ＭＳ Ｐゴシック" pitchFamily="1" charset="-128"/>
                <a:cs typeface="ＭＳ Ｐゴシック" pitchFamily="1" charset="-128"/>
              </a:rPr>
              <a:t>Prégnance normative très forte </a:t>
            </a:r>
            <a:r>
              <a:rPr lang="fr-FR" sz="2400" b="1" dirty="0">
                <a:latin typeface="Arial Narrow" pitchFamily="1" charset="0"/>
                <a:ea typeface="ＭＳ Ｐゴシック" pitchFamily="1" charset="-128"/>
                <a:cs typeface="ＭＳ Ｐゴシック" pitchFamily="1" charset="-128"/>
              </a:rPr>
              <a:t>même si c’est une normativité informelle</a:t>
            </a:r>
            <a:r>
              <a:rPr lang="fr-FR" sz="2400" dirty="0">
                <a:latin typeface="Arial Narrow" pitchFamily="1" charset="0"/>
                <a:ea typeface="ＭＳ Ｐゴシック" pitchFamily="1" charset="-128"/>
                <a:cs typeface="ＭＳ Ｐゴシック" pitchFamily="1" charset="-128"/>
              </a:rPr>
              <a:t>, microsociale </a:t>
            </a:r>
            <a:endParaRPr lang="fr-FR" sz="24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pPr>
            <a:r>
              <a:rPr lang="fr-FR" sz="2400" dirty="0" smtClean="0">
                <a:latin typeface="Arial Narrow" pitchFamily="1" charset="0"/>
                <a:ea typeface="ＭＳ Ｐゴシック" pitchFamily="1" charset="-128"/>
                <a:cs typeface="ＭＳ Ｐゴシック" pitchFamily="1" charset="-128"/>
              </a:rPr>
              <a:t>Normes </a:t>
            </a:r>
            <a:r>
              <a:rPr lang="fr-FR" sz="2400" dirty="0" err="1" smtClean="0">
                <a:latin typeface="Arial Narrow" pitchFamily="1" charset="0"/>
                <a:ea typeface="ＭＳ Ｐゴシック" pitchFamily="1" charset="-128"/>
                <a:cs typeface="ＭＳ Ｐゴシック" pitchFamily="1" charset="-128"/>
              </a:rPr>
              <a:t>officilelles</a:t>
            </a:r>
            <a:r>
              <a:rPr lang="fr-FR" sz="2400" dirty="0" smtClean="0">
                <a:latin typeface="Arial Narrow" pitchFamily="1" charset="0"/>
                <a:ea typeface="ＭＳ Ｐゴシック" pitchFamily="1" charset="-128"/>
                <a:cs typeface="ＭＳ Ｐゴシック" pitchFamily="1" charset="-128"/>
              </a:rPr>
              <a:t> ne </a:t>
            </a:r>
            <a:r>
              <a:rPr lang="fr-FR" sz="2400" dirty="0" err="1" smtClean="0">
                <a:latin typeface="Arial Narrow" pitchFamily="1" charset="0"/>
                <a:ea typeface="ＭＳ Ｐゴシック" pitchFamily="1" charset="-128"/>
                <a:cs typeface="ＭＳ Ｐゴシック" pitchFamily="1" charset="-128"/>
              </a:rPr>
              <a:t>peèsent</a:t>
            </a:r>
            <a:r>
              <a:rPr lang="fr-FR" sz="2400" dirty="0" smtClean="0">
                <a:latin typeface="Arial Narrow" pitchFamily="1" charset="0"/>
                <a:ea typeface="ＭＳ Ｐゴシック" pitchFamily="1" charset="-128"/>
                <a:cs typeface="ＭＳ Ｐゴシック" pitchFamily="1" charset="-128"/>
              </a:rPr>
              <a:t> que si elles sont appuyées par les régulations communautaires, sinon elles ont de bonnes chances d’</a:t>
            </a:r>
            <a:r>
              <a:rPr lang="fr-FR" sz="2400" dirty="0" err="1" smtClean="0">
                <a:latin typeface="Arial Narrow" pitchFamily="1" charset="0"/>
                <a:ea typeface="ＭＳ Ｐゴシック" pitchFamily="1" charset="-128"/>
                <a:cs typeface="ＭＳ Ｐゴシック" pitchFamily="1" charset="-128"/>
              </a:rPr>
              <a:t>etre</a:t>
            </a:r>
            <a:r>
              <a:rPr lang="fr-FR" sz="2400" dirty="0" smtClean="0">
                <a:latin typeface="Arial Narrow" pitchFamily="1" charset="0"/>
                <a:ea typeface="ＭＳ Ｐゴシック" pitchFamily="1" charset="-128"/>
                <a:cs typeface="ＭＳ Ｐゴシック" pitchFamily="1" charset="-128"/>
              </a:rPr>
              <a:t> ignorées.</a:t>
            </a:r>
          </a:p>
          <a:p>
            <a:pPr marL="533400" indent="-533400" eaLnBrk="1" hangingPunct="1">
              <a:lnSpc>
                <a:spcPct val="80000"/>
              </a:lnSpc>
              <a:spcAft>
                <a:spcPts val="600"/>
              </a:spcAft>
              <a:buFontTx/>
              <a:buNone/>
            </a:pPr>
            <a:endParaRPr lang="fr-FR" sz="2000" dirty="0" smtClean="0">
              <a:latin typeface="Arial Narrow" pitchFamily="1" charset="0"/>
              <a:ea typeface="ＭＳ Ｐゴシック" pitchFamily="1" charset="-128"/>
              <a:cs typeface="ＭＳ Ｐゴシック" pitchFamily="1" charset="-128"/>
            </a:endParaRPr>
          </a:p>
          <a:p>
            <a:pPr marL="533400" indent="-533400" algn="just" eaLnBrk="1" hangingPunct="1">
              <a:lnSpc>
                <a:spcPct val="80000"/>
              </a:lnSpc>
              <a:spcAft>
                <a:spcPts val="600"/>
              </a:spcAft>
              <a:buFont typeface="Wingdings" pitchFamily="1" charset="2"/>
              <a:buChar char="§"/>
            </a:pPr>
            <a:r>
              <a:rPr lang="fr-FR" sz="2000" dirty="0" smtClean="0">
                <a:latin typeface="Arial Narrow" pitchFamily="1" charset="0"/>
                <a:ea typeface="ＭＳ Ｐゴシック" pitchFamily="1" charset="-128"/>
                <a:cs typeface="ＭＳ Ｐゴシック" pitchFamily="1" charset="-128"/>
              </a:rPr>
              <a:t>« À compter de la seconde partie du 19</a:t>
            </a:r>
            <a:r>
              <a:rPr lang="fr-FR" sz="2000" baseline="30000" dirty="0" smtClean="0">
                <a:latin typeface="Arial Narrow" pitchFamily="1" charset="0"/>
                <a:ea typeface="ＭＳ Ｐゴシック" pitchFamily="1" charset="-128"/>
                <a:cs typeface="ＭＳ Ｐゴシック" pitchFamily="1" charset="-128"/>
              </a:rPr>
              <a:t>e</a:t>
            </a:r>
            <a:r>
              <a:rPr lang="fr-FR" sz="2000" dirty="0" smtClean="0">
                <a:latin typeface="Arial Narrow" pitchFamily="1" charset="0"/>
                <a:ea typeface="ＭＳ Ｐゴシック" pitchFamily="1" charset="-128"/>
                <a:cs typeface="ＭＳ Ｐゴシック" pitchFamily="1" charset="-128"/>
              </a:rPr>
              <a:t> siècle, cette contrainte géographique commence néanmoins à s</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alléger très progressivement. Il devient plus aisé de nouer des relations à distance : chemin de fer suivi de la voiture, de l</a:t>
            </a:r>
            <a:r>
              <a:rPr lang="fr-FR"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avion et </a:t>
            </a:r>
            <a:r>
              <a:rPr lang="fr-FR" altLang="ja-JP" sz="2000" dirty="0" err="1" smtClean="0">
                <a:latin typeface="Arial Narrow" pitchFamily="1" charset="0"/>
                <a:ea typeface="ＭＳ Ｐゴシック" pitchFamily="1" charset="-128"/>
                <a:cs typeface="ＭＳ Ｐゴシック" pitchFamily="1" charset="-128"/>
              </a:rPr>
              <a:t>aujourd</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hui d</a:t>
            </a:r>
            <a:r>
              <a:rPr lang="fr-FR"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Internet. </a:t>
            </a:r>
            <a:r>
              <a:rPr lang="fr-FR" altLang="ja-JP" sz="2000" u="sng" dirty="0" smtClean="0">
                <a:latin typeface="Arial Narrow" pitchFamily="1" charset="0"/>
                <a:ea typeface="ＭＳ Ｐゴシック" pitchFamily="1" charset="-128"/>
                <a:cs typeface="ＭＳ Ｐゴシック" pitchFamily="1" charset="-128"/>
              </a:rPr>
              <a:t>L</a:t>
            </a:r>
            <a:r>
              <a:rPr lang="fr-FR" sz="2000" u="sng" dirty="0" smtClean="0">
                <a:latin typeface="Arial Narrow" pitchFamily="1" charset="0"/>
                <a:ea typeface="ＭＳ Ｐゴシック" pitchFamily="1" charset="-128"/>
                <a:cs typeface="ＭＳ Ｐゴシック" pitchFamily="1" charset="-128"/>
              </a:rPr>
              <a:t>’</a:t>
            </a:r>
            <a:r>
              <a:rPr lang="fr-FR" altLang="ja-JP" sz="2000" u="sng" dirty="0" smtClean="0">
                <a:latin typeface="Arial Narrow" pitchFamily="1" charset="0"/>
                <a:ea typeface="ＭＳ Ｐゴシック" pitchFamily="1" charset="-128"/>
                <a:cs typeface="ＭＳ Ｐゴシック" pitchFamily="1" charset="-128"/>
              </a:rPr>
              <a:t>espace et le temps se sont raccourcis </a:t>
            </a:r>
            <a:r>
              <a:rPr lang="fr-FR" altLang="ja-JP" sz="2000" dirty="0" smtClean="0">
                <a:latin typeface="Arial Narrow" pitchFamily="1" charset="0"/>
                <a:ea typeface="ＭＳ Ｐゴシック" pitchFamily="1" charset="-128"/>
                <a:cs typeface="ＭＳ Ｐゴシック" pitchFamily="1" charset="-128"/>
              </a:rPr>
              <a:t>».</a:t>
            </a:r>
            <a:endParaRPr lang="fr-FR" sz="20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endParaRPr lang="fr-FR" sz="20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endParaRPr lang="fr-FR" sz="2000" dirty="0" smtClean="0">
              <a:latin typeface="Arial Narrow" pitchFamily="1" charset="0"/>
              <a:ea typeface="ＭＳ Ｐゴシック" pitchFamily="1" charset="-128"/>
              <a:cs typeface="ＭＳ Ｐゴシック" pitchFamily="1" charset="-128"/>
            </a:endParaRPr>
          </a:p>
          <a:p>
            <a:pPr marL="533400" indent="-533400" eaLnBrk="1" hangingPunct="1">
              <a:lnSpc>
                <a:spcPct val="80000"/>
              </a:lnSpc>
              <a:spcAft>
                <a:spcPts val="600"/>
              </a:spcAft>
              <a:buFontTx/>
              <a:buNone/>
            </a:pPr>
            <a:r>
              <a:rPr lang="fr-FR" sz="2000" dirty="0" smtClean="0">
                <a:latin typeface="Arial Narrow" pitchFamily="1" charset="0"/>
                <a:ea typeface="ＭＳ Ｐゴシック" pitchFamily="1" charset="-128"/>
                <a:cs typeface="ＭＳ Ｐゴシック" pitchFamily="1" charset="-128"/>
              </a:rPr>
              <a:t> </a:t>
            </a: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523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523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523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523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523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523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457200" y="274638"/>
            <a:ext cx="8229600" cy="792162"/>
          </a:xfrm>
          <a:solidFill>
            <a:srgbClr val="CCFF99"/>
          </a:solidFill>
        </p:spPr>
        <p:txBody>
          <a:bodyPr>
            <a:normAutofit/>
          </a:bodyPr>
          <a:lstStyle/>
          <a:p>
            <a:pPr eaLnBrk="1" hangingPunct="1"/>
            <a:r>
              <a:rPr lang="fr-CA" sz="2400" b="1" dirty="0">
                <a:latin typeface="Arial Narrow" pitchFamily="1" charset="0"/>
                <a:ea typeface="ＭＳ Ｐゴシック" pitchFamily="1" charset="-128"/>
                <a:cs typeface="ＭＳ Ｐゴシック" pitchFamily="1" charset="-128"/>
              </a:rPr>
              <a:t>Des milieux ruraux aux réalités </a:t>
            </a:r>
            <a:r>
              <a:rPr lang="fr-CA" sz="2400" b="1" dirty="0" smtClean="0">
                <a:latin typeface="Arial Narrow" pitchFamily="1" charset="0"/>
                <a:ea typeface="ＭＳ Ｐゴシック" pitchFamily="1" charset="-128"/>
                <a:cs typeface="ＭＳ Ｐゴシック" pitchFamily="1" charset="-128"/>
              </a:rPr>
              <a:t>urbaines</a:t>
            </a:r>
            <a:endParaRPr lang="fr-FR" sz="2400" b="1" dirty="0">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4294967295"/>
          </p:nvPr>
        </p:nvSpPr>
        <p:spPr>
          <a:xfrm>
            <a:off x="457200" y="1219200"/>
            <a:ext cx="8229600" cy="4906963"/>
          </a:xfrm>
        </p:spPr>
        <p:txBody>
          <a:bodyPr>
            <a:normAutofit fontScale="92500" lnSpcReduction="10000"/>
          </a:bodyPr>
          <a:lstStyle/>
          <a:p>
            <a:pPr eaLnBrk="1" hangingPunct="1">
              <a:lnSpc>
                <a:spcPct val="80000"/>
              </a:lnSpc>
              <a:buFontTx/>
              <a:buNone/>
            </a:pPr>
            <a:r>
              <a:rPr lang="fr-FR" sz="2400" b="1" i="1" dirty="0">
                <a:latin typeface="Arial Narrow" pitchFamily="1" charset="0"/>
                <a:ea typeface="ＭＳ Ｐゴシック" pitchFamily="1" charset="-128"/>
                <a:cs typeface="ＭＳ Ｐゴシック" pitchFamily="1" charset="-128"/>
              </a:rPr>
              <a:t>…aux réalités urbaines</a:t>
            </a:r>
            <a:r>
              <a:rPr lang="fr-FR" sz="2400" b="1" i="1" dirty="0" smtClean="0">
                <a:latin typeface="Arial Narrow" pitchFamily="1" charset="0"/>
                <a:ea typeface="ＭＳ Ｐゴシック" pitchFamily="1" charset="-128"/>
                <a:cs typeface="ＭＳ Ｐゴシック" pitchFamily="1" charset="-128"/>
              </a:rPr>
              <a:t> </a:t>
            </a:r>
          </a:p>
          <a:p>
            <a:pPr eaLnBrk="1" hangingPunct="1">
              <a:lnSpc>
                <a:spcPct val="80000"/>
              </a:lnSpc>
              <a:buFontTx/>
              <a:buNone/>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spcAft>
                <a:spcPts val="600"/>
              </a:spcAft>
            </a:pPr>
            <a:r>
              <a:rPr lang="fr-FR" sz="2400" dirty="0" smtClean="0">
                <a:latin typeface="Arial Narrow" pitchFamily="1" charset="0"/>
                <a:ea typeface="ＭＳ Ｐゴシック" pitchFamily="1" charset="-128"/>
                <a:cs typeface="ＭＳ Ｐゴシック" pitchFamily="1" charset="-128"/>
              </a:rPr>
              <a:t>Au </a:t>
            </a:r>
            <a:r>
              <a:rPr lang="fr-FR" sz="2400" dirty="0">
                <a:latin typeface="Arial Narrow" pitchFamily="1" charset="0"/>
                <a:ea typeface="ＭＳ Ｐゴシック" pitchFamily="1" charset="-128"/>
                <a:cs typeface="ＭＳ Ｐゴシック" pitchFamily="1" charset="-128"/>
              </a:rPr>
              <a:t>lieu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inscrire toutes nos relations dans un cercle communautaire, chacun participe </a:t>
            </a:r>
            <a:r>
              <a:rPr lang="fr-FR" altLang="ja-JP" sz="2400" b="1" dirty="0">
                <a:latin typeface="Arial Narrow" pitchFamily="1" charset="0"/>
                <a:ea typeface="ＭＳ Ｐゴシック" pitchFamily="1" charset="-128"/>
                <a:cs typeface="ＭＳ Ｐゴシック" pitchFamily="1" charset="-128"/>
              </a:rPr>
              <a:t>de plusieurs réseaux tous partiels</a:t>
            </a:r>
            <a:r>
              <a:rPr lang="fr-FR" altLang="ja-JP" sz="2400" dirty="0">
                <a:latin typeface="Arial Narrow" pitchFamily="1" charset="0"/>
                <a:ea typeface="ＭＳ Ｐゴシック" pitchFamily="1" charset="-128"/>
                <a:cs typeface="ＭＳ Ｐゴシック" pitchFamily="1" charset="-128"/>
              </a:rPr>
              <a:t> : on travaille avec les uns, on voisine</a:t>
            </a:r>
            <a:r>
              <a:rPr lang="fr-FR" altLang="ja-JP" sz="2400" dirty="0" smtClean="0">
                <a:latin typeface="Arial Narrow" pitchFamily="1" charset="0"/>
                <a:ea typeface="ＭＳ Ｐゴシック" pitchFamily="1" charset="-128"/>
                <a:cs typeface="ＭＳ Ｐゴシック" pitchFamily="1" charset="-128"/>
              </a:rPr>
              <a:t> avec les </a:t>
            </a:r>
            <a:r>
              <a:rPr lang="fr-FR" altLang="ja-JP" sz="2400" dirty="0">
                <a:latin typeface="Arial Narrow" pitchFamily="1" charset="0"/>
                <a:ea typeface="ＭＳ Ｐゴシック" pitchFamily="1" charset="-128"/>
                <a:cs typeface="ＭＳ Ｐゴシック" pitchFamily="1" charset="-128"/>
              </a:rPr>
              <a:t>autres, on se distrait encore avec </a:t>
            </a:r>
            <a:r>
              <a:rPr lang="fr-FR" altLang="ja-JP" sz="2400" dirty="0" smtClean="0">
                <a:latin typeface="Arial Narrow" pitchFamily="1" charset="0"/>
                <a:ea typeface="ＭＳ Ｐゴシック" pitchFamily="1" charset="-128"/>
                <a:cs typeface="ＭＳ Ｐゴシック" pitchFamily="1" charset="-128"/>
              </a:rPr>
              <a:t>d</a:t>
            </a:r>
            <a:r>
              <a:rPr lang="fr-FR" sz="2400" dirty="0" smtClean="0">
                <a:latin typeface="Arial Narrow" pitchFamily="1" charset="0"/>
                <a:ea typeface="ＭＳ Ｐゴシック" pitchFamily="1" charset="-128"/>
                <a:cs typeface="ＭＳ Ｐゴシック" pitchFamily="1" charset="-128"/>
              </a:rPr>
              <a:t>’</a:t>
            </a:r>
            <a:r>
              <a:rPr lang="fr-FR" altLang="ja-JP" sz="2400" dirty="0" smtClean="0">
                <a:latin typeface="Arial Narrow" pitchFamily="1" charset="0"/>
                <a:ea typeface="ＭＳ Ｐゴシック" pitchFamily="1" charset="-128"/>
                <a:cs typeface="ＭＳ Ｐゴシック" pitchFamily="1" charset="-128"/>
              </a:rPr>
              <a:t>autres</a:t>
            </a:r>
          </a:p>
          <a:p>
            <a:pPr eaLnBrk="1" hangingPunct="1">
              <a:lnSpc>
                <a:spcPct val="80000"/>
              </a:lnSpc>
              <a:spcAft>
                <a:spcPts val="600"/>
              </a:spcAft>
            </a:pPr>
            <a:r>
              <a:rPr lang="fr-FR" sz="2400" b="1" dirty="0" smtClean="0">
                <a:latin typeface="Arial Narrow" pitchFamily="1" charset="0"/>
                <a:ea typeface="ＭＳ Ｐゴシック" pitchFamily="1" charset="-128"/>
                <a:cs typeface="ＭＳ Ｐゴシック" pitchFamily="1" charset="-128"/>
              </a:rPr>
              <a:t>A chacun de ces réseaux on ne consent donc qu’une loyauté limité et il n’en demande pas davantage.</a:t>
            </a:r>
          </a:p>
          <a:p>
            <a:pPr eaLnBrk="1" hangingPunct="1">
              <a:lnSpc>
                <a:spcPct val="80000"/>
              </a:lnSpc>
              <a:spcAft>
                <a:spcPts val="600"/>
              </a:spcAft>
            </a:pPr>
            <a:endParaRPr lang="fr-FR" sz="2400" b="1" dirty="0" smtClean="0">
              <a:latin typeface="Arial Narrow" pitchFamily="1" charset="0"/>
              <a:ea typeface="ＭＳ Ｐゴシック" pitchFamily="1" charset="-128"/>
              <a:cs typeface="ＭＳ Ｐゴシック" pitchFamily="1" charset="-128"/>
            </a:endParaRPr>
          </a:p>
          <a:p>
            <a:pPr eaLnBrk="1" hangingPunct="1">
              <a:lnSpc>
                <a:spcPct val="80000"/>
              </a:lnSpc>
              <a:spcAft>
                <a:spcPts val="600"/>
              </a:spcAft>
            </a:pPr>
            <a:r>
              <a:rPr lang="fr-FR" sz="2400" b="1" dirty="0" smtClean="0">
                <a:latin typeface="Arial Narrow" pitchFamily="1" charset="0"/>
                <a:ea typeface="ＭＳ Ｐゴシック" pitchFamily="1" charset="-128"/>
                <a:cs typeface="ＭＳ Ｐゴシック" pitchFamily="1" charset="-128"/>
              </a:rPr>
              <a:t>Les </a:t>
            </a:r>
            <a:r>
              <a:rPr lang="fr-FR" sz="2400" b="1" dirty="0">
                <a:latin typeface="Arial Narrow" pitchFamily="1" charset="0"/>
                <a:ea typeface="ＭＳ Ｐゴシック" pitchFamily="1" charset="-128"/>
                <a:cs typeface="ＭＳ Ｐゴシック" pitchFamily="1" charset="-128"/>
              </a:rPr>
              <a:t>normes officielles (État) acquièrent alors, en pratique, une place centrale</a:t>
            </a:r>
            <a:r>
              <a:rPr lang="fr-FR" sz="2400" dirty="0">
                <a:latin typeface="Arial Narrow" pitchFamily="1" charset="0"/>
                <a:ea typeface="ＭＳ Ｐゴシック" pitchFamily="1" charset="-128"/>
                <a:cs typeface="ＭＳ Ｐゴシック" pitchFamily="1" charset="-128"/>
              </a:rPr>
              <a:t>. Pour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essentiel, on leur demande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assurer la sécurité des personnes et de leurs </a:t>
            </a:r>
            <a:r>
              <a:rPr lang="fr-FR" altLang="ja-JP" sz="2400" dirty="0" smtClean="0">
                <a:latin typeface="Arial Narrow" pitchFamily="1" charset="0"/>
                <a:ea typeface="ＭＳ Ｐゴシック" pitchFamily="1" charset="-128"/>
                <a:cs typeface="ＭＳ Ｐゴシック" pitchFamily="1" charset="-128"/>
              </a:rPr>
              <a:t>biens</a:t>
            </a:r>
          </a:p>
          <a:p>
            <a:pPr eaLnBrk="1" hangingPunct="1">
              <a:lnSpc>
                <a:spcPct val="80000"/>
              </a:lnSpc>
              <a:spcAft>
                <a:spcPts val="600"/>
              </a:spcAft>
            </a:pPr>
            <a:r>
              <a:rPr lang="fr-FR" sz="2000" b="1" i="1" dirty="0">
                <a:latin typeface="Arial Narrow" pitchFamily="1" charset="0"/>
                <a:ea typeface="ＭＳ Ｐゴシック" pitchFamily="1" charset="-128"/>
                <a:cs typeface="ＭＳ Ｐゴシック" pitchFamily="1" charset="-128"/>
              </a:rPr>
              <a:t>Moins de résistance mais aussi moins d</a:t>
            </a:r>
            <a:r>
              <a:rPr lang="fr-CA" sz="2000" b="1" i="1" dirty="0">
                <a:latin typeface="Arial Narrow" pitchFamily="1" charset="0"/>
                <a:ea typeface="ＭＳ Ｐゴシック" pitchFamily="1" charset="-128"/>
                <a:cs typeface="ＭＳ Ｐゴシック" pitchFamily="1" charset="-128"/>
              </a:rPr>
              <a:t>’</a:t>
            </a:r>
            <a:r>
              <a:rPr lang="fr-FR" altLang="ja-JP" sz="2000" b="1" i="1" dirty="0">
                <a:latin typeface="Arial Narrow" pitchFamily="1" charset="0"/>
                <a:ea typeface="ＭＳ Ｐゴシック" pitchFamily="1" charset="-128"/>
                <a:cs typeface="ＭＳ Ｐゴシック" pitchFamily="1" charset="-128"/>
              </a:rPr>
              <a:t>appui </a:t>
            </a:r>
            <a:r>
              <a:rPr lang="fr-FR" altLang="ja-JP" sz="2000" dirty="0">
                <a:latin typeface="Arial Narrow" pitchFamily="1" charset="0"/>
                <a:ea typeface="ＭＳ Ｐゴシック" pitchFamily="1" charset="-128"/>
                <a:cs typeface="ＭＳ Ｐゴシック" pitchFamily="1" charset="-128"/>
              </a:rPr>
              <a:t>:</a:t>
            </a:r>
          </a:p>
          <a:p>
            <a:pPr lvl="1" eaLnBrk="1" hangingPunct="1">
              <a:lnSpc>
                <a:spcPct val="80000"/>
              </a:lnSpc>
              <a:spcAft>
                <a:spcPts val="600"/>
              </a:spcAft>
            </a:pPr>
            <a:r>
              <a:rPr lang="fr-FR" sz="2000" dirty="0">
                <a:latin typeface="Arial Narrow" pitchFamily="1" charset="0"/>
                <a:ea typeface="ＭＳ Ｐゴシック" pitchFamily="1" charset="-128"/>
                <a:cs typeface="ＭＳ Ｐゴシック" pitchFamily="1" charset="-128"/>
              </a:rPr>
              <a:t>« ces règles officielles ne se heurtent désormais plus à la résistance de sociétés locales à peu près impénétrables ; mais elles reçoivent aussi </a:t>
            </a:r>
            <a:r>
              <a:rPr lang="fr-FR" sz="2000" b="1" dirty="0">
                <a:latin typeface="Arial Narrow" pitchFamily="1" charset="0"/>
                <a:ea typeface="ＭＳ Ｐゴシック" pitchFamily="1" charset="-128"/>
                <a:cs typeface="ＭＳ Ｐゴシック" pitchFamily="1" charset="-128"/>
              </a:rPr>
              <a:t>un moindre appui de normativités informelles désormais éclatées </a:t>
            </a:r>
            <a:r>
              <a:rPr lang="fr-FR" sz="2000" dirty="0">
                <a:latin typeface="Arial Narrow" pitchFamily="1" charset="0"/>
                <a:ea typeface="ＭＳ Ｐゴシック" pitchFamily="1" charset="-128"/>
                <a:cs typeface="ＭＳ Ｐゴシック" pitchFamily="1" charset="-128"/>
              </a:rPr>
              <a:t>le long des réseaux qui ne régissent chacun qu’une face de la vie de leurs membres »</a:t>
            </a:r>
          </a:p>
          <a:p>
            <a:pPr eaLnBrk="1" hangingPunct="1">
              <a:lnSpc>
                <a:spcPct val="80000"/>
              </a:lnSpc>
              <a:spcAft>
                <a:spcPts val="600"/>
              </a:spcAft>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62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457200" y="274638"/>
            <a:ext cx="8229600" cy="792162"/>
          </a:xfrm>
          <a:solidFill>
            <a:srgbClr val="CCFF99"/>
          </a:solidFill>
        </p:spPr>
        <p:txBody>
          <a:bodyPr>
            <a:normAutofit/>
          </a:bodyPr>
          <a:lstStyle/>
          <a:p>
            <a:pPr eaLnBrk="1" hangingPunct="1"/>
            <a:r>
              <a:rPr lang="fr-CA" sz="2800" dirty="0">
                <a:latin typeface="Arial Narrow" pitchFamily="1" charset="0"/>
                <a:ea typeface="ＭＳ Ｐゴシック" pitchFamily="1" charset="-128"/>
                <a:cs typeface="ＭＳ Ｐゴシック" pitchFamily="1" charset="-128"/>
              </a:rPr>
              <a:t>Des milieux ruraux aux réalités </a:t>
            </a:r>
            <a:r>
              <a:rPr lang="fr-CA" sz="2800" dirty="0" smtClean="0">
                <a:latin typeface="Arial Narrow" pitchFamily="1" charset="0"/>
                <a:ea typeface="ＭＳ Ｐゴシック" pitchFamily="1" charset="-128"/>
                <a:cs typeface="ＭＳ Ｐゴシック" pitchFamily="1" charset="-128"/>
              </a:rPr>
              <a:t>urbaines</a:t>
            </a:r>
            <a:endParaRPr lang="fr-FR" sz="2800" dirty="0">
              <a:latin typeface="Arial Narrow" pitchFamily="1" charset="0"/>
              <a:ea typeface="ＭＳ Ｐゴシック" pitchFamily="1" charset="-128"/>
              <a:cs typeface="ＭＳ Ｐゴシック" pitchFamily="1" charset="-128"/>
            </a:endParaRPr>
          </a:p>
        </p:txBody>
      </p:sp>
      <p:sp>
        <p:nvSpPr>
          <p:cNvPr id="100355" name="Rectangle 3"/>
          <p:cNvSpPr>
            <a:spLocks noGrp="1" noChangeArrowheads="1"/>
          </p:cNvSpPr>
          <p:nvPr>
            <p:ph type="body" idx="4294967295"/>
          </p:nvPr>
        </p:nvSpPr>
        <p:spPr>
          <a:xfrm>
            <a:off x="457200" y="1219200"/>
            <a:ext cx="8229600" cy="4906963"/>
          </a:xfrm>
        </p:spPr>
        <p:txBody>
          <a:bodyPr>
            <a:noAutofit/>
          </a:bodyPr>
          <a:lstStyle/>
          <a:p>
            <a:pPr eaLnBrk="1" hangingPunct="1">
              <a:lnSpc>
                <a:spcPct val="80000"/>
              </a:lnSpc>
            </a:pPr>
            <a:endParaRPr lang="fr-FR" sz="2400" dirty="0" smtClean="0">
              <a:latin typeface="Arial Narrow" pitchFamily="1" charset="0"/>
              <a:ea typeface="ＭＳ Ｐゴシック" pitchFamily="1" charset="-128"/>
              <a:cs typeface="ＭＳ Ｐゴシック" pitchFamily="1" charset="-128"/>
            </a:endParaRPr>
          </a:p>
          <a:p>
            <a:pPr>
              <a:lnSpc>
                <a:spcPct val="80000"/>
              </a:lnSpc>
            </a:pPr>
            <a:r>
              <a:rPr lang="fr-CA" sz="2400" dirty="0" smtClean="0">
                <a:latin typeface="Arial Narrow" pitchFamily="1" charset="0"/>
                <a:ea typeface="ＭＳ Ｐゴシック" pitchFamily="1" charset="-128"/>
                <a:cs typeface="ＭＳ Ｐゴシック" pitchFamily="1" charset="-128"/>
              </a:rPr>
              <a:t> M</a:t>
            </a:r>
            <a:r>
              <a:rPr lang="fr-FR" sz="2400" b="1" dirty="0" smtClean="0">
                <a:latin typeface="Arial Narrow" pitchFamily="1" charset="0"/>
                <a:ea typeface="ＭＳ Ｐゴシック" pitchFamily="1" charset="-128"/>
                <a:cs typeface="ＭＳ Ｐゴシック" pitchFamily="1" charset="-128"/>
              </a:rPr>
              <a:t>oins de surveillance, plus d’occasions… </a:t>
            </a:r>
            <a:endParaRPr lang="fr-CA" sz="2400" dirty="0" smtClean="0">
              <a:latin typeface="Arial Narrow" pitchFamily="1" charset="0"/>
              <a:ea typeface="ＭＳ Ｐゴシック" pitchFamily="1" charset="-128"/>
              <a:cs typeface="ＭＳ Ｐゴシック" pitchFamily="1" charset="-128"/>
            </a:endParaRPr>
          </a:p>
          <a:p>
            <a:pPr eaLnBrk="1" hangingPunct="1">
              <a:lnSpc>
                <a:spcPct val="80000"/>
              </a:lnSpc>
              <a:buNone/>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smtClean="0">
                <a:latin typeface="Arial Narrow" pitchFamily="1" charset="0"/>
                <a:ea typeface="ＭＳ Ｐゴシック" pitchFamily="1" charset="-128"/>
                <a:cs typeface="ＭＳ Ｐゴシック" pitchFamily="1" charset="-128"/>
              </a:rPr>
              <a:t>On </a:t>
            </a:r>
            <a:r>
              <a:rPr lang="fr-FR" sz="2400" dirty="0">
                <a:latin typeface="Arial Narrow" pitchFamily="1" charset="0"/>
                <a:ea typeface="ＭＳ Ｐゴシック" pitchFamily="1" charset="-128"/>
                <a:cs typeface="ＭＳ Ｐゴシック" pitchFamily="1" charset="-128"/>
              </a:rPr>
              <a:t>assiste à un </a:t>
            </a:r>
            <a:r>
              <a:rPr lang="fr-FR" sz="2400" i="1" dirty="0">
                <a:latin typeface="Arial Narrow" pitchFamily="1" charset="0"/>
                <a:ea typeface="ＭＳ Ｐゴシック" pitchFamily="1" charset="-128"/>
                <a:cs typeface="ＭＳ Ｐゴシック" pitchFamily="1" charset="-128"/>
              </a:rPr>
              <a:t>zonage de l</a:t>
            </a:r>
            <a:r>
              <a:rPr lang="fr-CA"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espace</a:t>
            </a:r>
            <a:r>
              <a:rPr lang="fr-FR" altLang="ja-JP" sz="2400" dirty="0">
                <a:latin typeface="Arial Narrow" pitchFamily="1" charset="0"/>
                <a:ea typeface="ＭＳ Ｐゴシック" pitchFamily="1" charset="-128"/>
                <a:cs typeface="ＭＳ Ｐゴシック" pitchFamily="1" charset="-128"/>
              </a:rPr>
              <a:t> urbain. Il y a un prix : </a:t>
            </a:r>
            <a:r>
              <a:rPr lang="fr-FR" altLang="ja-JP" sz="2400" i="1" dirty="0">
                <a:latin typeface="Arial Narrow" pitchFamily="1" charset="0"/>
                <a:ea typeface="ＭＳ Ｐゴシック" pitchFamily="1" charset="-128"/>
                <a:cs typeface="ＭＳ Ｐゴシック" pitchFamily="1" charset="-128"/>
              </a:rPr>
              <a:t>l</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affaissement des capacité de </a:t>
            </a:r>
            <a:r>
              <a:rPr lang="fr-FR" altLang="ja-JP" sz="2400" i="1" dirty="0" smtClean="0">
                <a:latin typeface="Arial Narrow" pitchFamily="1" charset="0"/>
                <a:ea typeface="ＭＳ Ｐゴシック" pitchFamily="1" charset="-128"/>
                <a:cs typeface="ＭＳ Ｐゴシック" pitchFamily="1" charset="-128"/>
              </a:rPr>
              <a:t>surveillance</a:t>
            </a:r>
            <a:r>
              <a:rPr lang="fr-FR" altLang="ja-JP" sz="2400" b="1" i="1" dirty="0" smtClean="0">
                <a:latin typeface="Arial Narrow" pitchFamily="1" charset="0"/>
                <a:ea typeface="ＭＳ Ｐゴシック" pitchFamily="1" charset="-128"/>
                <a:cs typeface="ＭＳ Ｐゴシック" pitchFamily="1" charset="-128"/>
              </a:rPr>
              <a:t> </a:t>
            </a:r>
            <a:r>
              <a:rPr lang="fr-FR" altLang="ja-JP" sz="2400" dirty="0">
                <a:latin typeface="Arial Narrow" pitchFamily="1" charset="0"/>
                <a:ea typeface="ＭＳ Ｐゴシック" pitchFamily="1" charset="-128"/>
                <a:cs typeface="ＭＳ Ｐゴシック" pitchFamily="1" charset="-128"/>
              </a:rPr>
              <a:t>[les vols « 8 à 5 »]. </a:t>
            </a:r>
          </a:p>
          <a:p>
            <a:pPr eaLnBrk="1" hangingPunct="1">
              <a:lnSpc>
                <a:spcPct val="80000"/>
              </a:lnSpc>
            </a:pPr>
            <a:endParaRPr lang="fr-FR" sz="2400" dirty="0" smtClean="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smtClean="0">
                <a:latin typeface="Arial Narrow" pitchFamily="1" charset="0"/>
                <a:ea typeface="ＭＳ Ｐゴシック" pitchFamily="1" charset="-128"/>
                <a:cs typeface="ＭＳ Ｐゴシック" pitchFamily="1" charset="-128"/>
              </a:rPr>
              <a:t>L</a:t>
            </a:r>
            <a:r>
              <a:rPr lang="fr-FR" sz="2400" b="1" i="1" dirty="0" smtClean="0">
                <a:latin typeface="Arial Narrow" pitchFamily="1" charset="0"/>
                <a:ea typeface="ＭＳ Ｐゴシック" pitchFamily="1" charset="-128"/>
                <a:cs typeface="ＭＳ Ｐゴシック" pitchFamily="1" charset="-128"/>
              </a:rPr>
              <a:t>a </a:t>
            </a:r>
            <a:r>
              <a:rPr lang="fr-FR" sz="2400" b="1" i="1" dirty="0">
                <a:latin typeface="Arial Narrow" pitchFamily="1" charset="0"/>
                <a:ea typeface="ＭＳ Ｐゴシック" pitchFamily="1" charset="-128"/>
                <a:cs typeface="ＭＳ Ｐゴシック" pitchFamily="1" charset="-128"/>
              </a:rPr>
              <a:t>surveillance publique s</a:t>
            </a:r>
            <a:r>
              <a:rPr lang="fr-CA" sz="2400" b="1" i="1" dirty="0">
                <a:latin typeface="Arial Narrow" pitchFamily="1" charset="0"/>
                <a:ea typeface="ＭＳ Ｐゴシック" pitchFamily="1" charset="-128"/>
                <a:cs typeface="ＭＳ Ｐゴシック" pitchFamily="1" charset="-128"/>
              </a:rPr>
              <a:t>’</a:t>
            </a:r>
            <a:r>
              <a:rPr lang="fr-FR" altLang="ja-JP" sz="2400" b="1" i="1" dirty="0">
                <a:latin typeface="Arial Narrow" pitchFamily="1" charset="0"/>
                <a:ea typeface="ＭＳ Ｐゴシック" pitchFamily="1" charset="-128"/>
                <a:cs typeface="ＭＳ Ｐゴシック" pitchFamily="1" charset="-128"/>
              </a:rPr>
              <a:t>est aussi relâchée</a:t>
            </a:r>
            <a:r>
              <a:rPr lang="fr-FR" altLang="ja-JP" sz="2400" dirty="0">
                <a:latin typeface="Arial Narrow" pitchFamily="1" charset="0"/>
                <a:ea typeface="ＭＳ Ｐゴシック" pitchFamily="1" charset="-128"/>
                <a:cs typeface="ＭＳ Ｐゴシック" pitchFamily="1" charset="-128"/>
              </a:rPr>
              <a:t>. Dans cette déprise, il faut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abord lire une </a:t>
            </a:r>
            <a:r>
              <a:rPr lang="fr-FR" altLang="ja-JP" sz="2400" u="sng" dirty="0">
                <a:latin typeface="Arial Narrow" pitchFamily="1" charset="0"/>
                <a:ea typeface="ＭＳ Ｐゴシック" pitchFamily="1" charset="-128"/>
                <a:cs typeface="ＭＳ Ｐゴシック" pitchFamily="1" charset="-128"/>
              </a:rPr>
              <a:t>conséquence paradoxale de la </a:t>
            </a:r>
            <a:r>
              <a:rPr lang="fr-FR" altLang="ja-JP" sz="2400" i="1" u="sng" dirty="0">
                <a:latin typeface="Arial Narrow" pitchFamily="1" charset="0"/>
                <a:ea typeface="ＭＳ Ｐゴシック" pitchFamily="1" charset="-128"/>
                <a:cs typeface="ＭＳ Ｐゴシック" pitchFamily="1" charset="-128"/>
              </a:rPr>
              <a:t>professionnalisation </a:t>
            </a:r>
            <a:r>
              <a:rPr lang="fr-FR" altLang="ja-JP" sz="2400" i="1" u="sng" dirty="0" smtClean="0">
                <a:latin typeface="Arial Narrow" pitchFamily="1" charset="0"/>
                <a:ea typeface="ＭＳ Ｐゴシック" pitchFamily="1" charset="-128"/>
                <a:cs typeface="ＭＳ Ｐゴシック" pitchFamily="1" charset="-128"/>
              </a:rPr>
              <a:t>policière</a:t>
            </a:r>
            <a:r>
              <a:rPr lang="fr-FR" altLang="ja-JP" sz="2400" dirty="0" smtClean="0">
                <a:latin typeface="Arial Narrow" pitchFamily="1" charset="0"/>
                <a:ea typeface="ＭＳ Ｐゴシック" pitchFamily="1" charset="-128"/>
                <a:cs typeface="ＭＳ Ｐゴシック" pitchFamily="1" charset="-128"/>
              </a:rPr>
              <a:t> </a:t>
            </a:r>
            <a:r>
              <a:rPr lang="fr-FR" altLang="ja-JP" sz="2400" dirty="0">
                <a:latin typeface="Arial Narrow" pitchFamily="1" charset="0"/>
                <a:ea typeface="ＭＳ Ｐゴシック" pitchFamily="1" charset="-128"/>
                <a:cs typeface="ＭＳ Ｐゴシック" pitchFamily="1" charset="-128"/>
              </a:rPr>
              <a:t>[dont le mandat a glissé de celui de surveillance de la rue à celui de traque des criminels]. </a:t>
            </a:r>
          </a:p>
          <a:p>
            <a:pPr eaLnBrk="1" hangingPunct="1">
              <a:lnSpc>
                <a:spcPct val="80000"/>
              </a:lnSpc>
            </a:pPr>
            <a:endParaRPr lang="fr-FR" sz="2400" dirty="0">
              <a:latin typeface="Arial Narrow" pitchFamily="1" charset="0"/>
              <a:ea typeface="ＭＳ Ｐゴシック" pitchFamily="1" charset="-128"/>
              <a:cs typeface="ＭＳ Ｐゴシック" pitchFamily="1" charset="-128"/>
            </a:endParaRPr>
          </a:p>
          <a:p>
            <a:pPr eaLnBrk="1" hangingPunct="1">
              <a:lnSpc>
                <a:spcPct val="80000"/>
              </a:lnSpc>
            </a:pPr>
            <a:r>
              <a:rPr lang="fr-FR" sz="2400" dirty="0">
                <a:latin typeface="Arial Narrow" pitchFamily="1" charset="0"/>
                <a:ea typeface="ＭＳ Ｐゴシック" pitchFamily="1" charset="-128"/>
                <a:cs typeface="ＭＳ Ｐゴシック" pitchFamily="1" charset="-128"/>
              </a:rPr>
              <a:t>« </a:t>
            </a:r>
            <a:r>
              <a:rPr lang="fr-FR" sz="2400" u="sng" dirty="0">
                <a:latin typeface="Arial Narrow" pitchFamily="1" charset="0"/>
                <a:ea typeface="ＭＳ Ｐゴシック" pitchFamily="1" charset="-128"/>
                <a:cs typeface="ＭＳ Ｐゴシック" pitchFamily="1" charset="-128"/>
              </a:rPr>
              <a:t>Initialement conçue (Londres, 1829) pour assurer une surveillance </a:t>
            </a:r>
            <a:r>
              <a:rPr lang="fr-FR" sz="2400" i="1" u="sng" dirty="0">
                <a:latin typeface="Arial Narrow" pitchFamily="1" charset="0"/>
                <a:ea typeface="ＭＳ Ｐゴシック" pitchFamily="1" charset="-128"/>
                <a:cs typeface="ＭＳ Ｐゴシック" pitchFamily="1" charset="-128"/>
              </a:rPr>
              <a:t>préventive</a:t>
            </a:r>
            <a:r>
              <a:rPr lang="fr-FR" sz="2400" dirty="0">
                <a:latin typeface="Arial Narrow" pitchFamily="1" charset="0"/>
                <a:ea typeface="ＭＳ Ｐゴシック" pitchFamily="1" charset="-128"/>
                <a:cs typeface="ＭＳ Ｐゴシック" pitchFamily="1" charset="-128"/>
              </a:rPr>
              <a:t> de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espace public, la police </a:t>
            </a:r>
            <a:r>
              <a:rPr lang="fr-FR" altLang="ja-JP" sz="2400" b="1" dirty="0">
                <a:latin typeface="Arial Narrow" pitchFamily="1" charset="0"/>
                <a:ea typeface="ＭＳ Ｐゴシック" pitchFamily="1" charset="-128"/>
                <a:cs typeface="ＭＳ Ｐゴシック" pitchFamily="1" charset="-128"/>
              </a:rPr>
              <a:t>s</a:t>
            </a:r>
            <a:r>
              <a:rPr lang="fr-FR" sz="2400" b="1" dirty="0">
                <a:latin typeface="Arial Narrow" pitchFamily="1" charset="0"/>
                <a:ea typeface="ＭＳ Ｐゴシック" pitchFamily="1" charset="-128"/>
                <a:cs typeface="ＭＳ Ｐゴシック" pitchFamily="1" charset="-128"/>
              </a:rPr>
              <a:t>’</a:t>
            </a:r>
            <a:r>
              <a:rPr lang="fr-FR" altLang="ja-JP" sz="2400" b="1" dirty="0">
                <a:latin typeface="Arial Narrow" pitchFamily="1" charset="0"/>
                <a:ea typeface="ＭＳ Ｐゴシック" pitchFamily="1" charset="-128"/>
                <a:cs typeface="ＭＳ Ｐゴシック" pitchFamily="1" charset="-128"/>
              </a:rPr>
              <a:t>est progressivement recentrée sur une conception seulement </a:t>
            </a:r>
            <a:r>
              <a:rPr lang="fr-FR" altLang="ja-JP" sz="2400" b="1" i="1" dirty="0">
                <a:latin typeface="Arial Narrow" pitchFamily="1" charset="0"/>
                <a:ea typeface="ＭＳ Ｐゴシック" pitchFamily="1" charset="-128"/>
                <a:cs typeface="ＭＳ Ｐゴシック" pitchFamily="1" charset="-128"/>
              </a:rPr>
              <a:t>réactive</a:t>
            </a:r>
            <a:r>
              <a:rPr lang="fr-FR" altLang="ja-JP" sz="2400" b="1" dirty="0">
                <a:latin typeface="Arial Narrow" pitchFamily="1" charset="0"/>
                <a:ea typeface="ＭＳ Ｐゴシック" pitchFamily="1" charset="-128"/>
                <a:cs typeface="ＭＳ Ｐゴシック" pitchFamily="1" charset="-128"/>
              </a:rPr>
              <a:t> et </a:t>
            </a:r>
            <a:r>
              <a:rPr lang="fr-FR" altLang="ja-JP" sz="2400" b="1" i="1" dirty="0">
                <a:latin typeface="Arial Narrow" pitchFamily="1" charset="0"/>
                <a:ea typeface="ＭＳ Ｐゴシック" pitchFamily="1" charset="-128"/>
                <a:cs typeface="ＭＳ Ｐゴシック" pitchFamily="1" charset="-128"/>
              </a:rPr>
              <a:t>répressive</a:t>
            </a:r>
            <a:r>
              <a:rPr lang="fr-FR" altLang="ja-JP" sz="2400" b="1" dirty="0">
                <a:latin typeface="Arial Narrow" pitchFamily="1" charset="0"/>
                <a:ea typeface="ＭＳ Ｐゴシック" pitchFamily="1" charset="-128"/>
                <a:cs typeface="ＭＳ Ｐゴシック" pitchFamily="1" charset="-128"/>
              </a:rPr>
              <a:t> de sa tâche »</a:t>
            </a:r>
            <a:r>
              <a:rPr lang="fr-FR" altLang="ja-JP" sz="2400" dirty="0">
                <a:latin typeface="Arial Narrow" pitchFamily="1" charset="0"/>
                <a:ea typeface="ＭＳ Ｐゴシック" pitchFamily="1" charset="-128"/>
                <a:cs typeface="ＭＳ Ｐゴシック" pitchFamily="1" charset="-128"/>
              </a:rPr>
              <a:t>. </a:t>
            </a:r>
            <a:endParaRPr lang="fr-FR"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035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0355">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0355">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035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solidFill>
            <a:srgbClr val="CCFF99"/>
          </a:solidFill>
        </p:spPr>
        <p:txBody>
          <a:bodyPr>
            <a:normAutofit fontScale="90000"/>
          </a:bodyPr>
          <a:lstStyle/>
          <a:p>
            <a:r>
              <a:rPr lang="fr-CA" sz="2400" b="1" dirty="0" smtClean="0">
                <a:latin typeface="Arial Narrow" pitchFamily="1" charset="0"/>
                <a:ea typeface="ＭＳ Ｐゴシック" pitchFamily="1" charset="-128"/>
                <a:cs typeface="ＭＳ Ｐゴシック" pitchFamily="1" charset="-128"/>
              </a:rPr>
              <a:t/>
            </a:r>
            <a:br>
              <a:rPr lang="fr-CA" sz="2400" b="1" dirty="0" smtClean="0">
                <a:latin typeface="Arial Narrow" pitchFamily="1" charset="0"/>
                <a:ea typeface="ＭＳ Ｐゴシック" pitchFamily="1" charset="-128"/>
                <a:cs typeface="ＭＳ Ｐゴシック" pitchFamily="1" charset="-128"/>
              </a:rPr>
            </a:br>
            <a:r>
              <a:rPr lang="fr-CA" sz="3111" dirty="0" smtClean="0">
                <a:latin typeface="Arial Narrow" pitchFamily="1" charset="0"/>
                <a:ea typeface="ＭＳ Ｐゴシック" pitchFamily="1" charset="-128"/>
                <a:cs typeface="ＭＳ Ｐゴシック" pitchFamily="1" charset="-128"/>
              </a:rPr>
              <a:t>Des milieux ruraux aux réalités urbaines</a:t>
            </a:r>
            <a:r>
              <a:rPr lang="fr-CA" sz="2400" b="1" dirty="0" smtClean="0">
                <a:latin typeface="Arial Narrow" pitchFamily="1" charset="0"/>
                <a:ea typeface="ＭＳ Ｐゴシック" pitchFamily="1" charset="-128"/>
                <a:cs typeface="ＭＳ Ｐゴシック" pitchFamily="1" charset="-128"/>
              </a:rPr>
              <a:t/>
            </a:r>
            <a:br>
              <a:rPr lang="fr-CA" sz="2400" b="1" dirty="0" smtClean="0">
                <a:latin typeface="Arial Narrow" pitchFamily="1" charset="0"/>
                <a:ea typeface="ＭＳ Ｐゴシック" pitchFamily="1" charset="-128"/>
                <a:cs typeface="ＭＳ Ｐゴシック" pitchFamily="1" charset="-128"/>
              </a:rPr>
            </a:br>
            <a:r>
              <a:rPr lang="fr-CA" sz="2800" b="1" dirty="0">
                <a:latin typeface="Arial Narrow" pitchFamily="1" charset="0"/>
                <a:ea typeface="ＭＳ Ｐゴシック" pitchFamily="1" charset="-128"/>
                <a:cs typeface="ＭＳ Ｐゴシック" pitchFamily="1" charset="-128"/>
              </a:rPr>
              <a:t> </a:t>
            </a:r>
            <a:endParaRPr lang="fr-FR" sz="2800" b="1" dirty="0">
              <a:latin typeface="Arial Narrow" pitchFamily="1" charset="0"/>
              <a:ea typeface="ＭＳ Ｐゴシック" pitchFamily="1" charset="-128"/>
              <a:cs typeface="ＭＳ Ｐゴシック" pitchFamily="1" charset="-128"/>
            </a:endParaRPr>
          </a:p>
        </p:txBody>
      </p:sp>
      <p:sp>
        <p:nvSpPr>
          <p:cNvPr id="23555" name="Rectangle 3"/>
          <p:cNvSpPr>
            <a:spLocks noGrp="1" noChangeArrowheads="1"/>
          </p:cNvSpPr>
          <p:nvPr>
            <p:ph type="body" idx="1"/>
          </p:nvPr>
        </p:nvSpPr>
        <p:spPr/>
        <p:txBody>
          <a:bodyPr>
            <a:noAutofit/>
          </a:bodyPr>
          <a:lstStyle/>
          <a:p>
            <a:pPr eaLnBrk="1" hangingPunct="1">
              <a:lnSpc>
                <a:spcPct val="90000"/>
              </a:lnSpc>
            </a:pPr>
            <a:r>
              <a:rPr lang="fr-FR" sz="2400" dirty="0">
                <a:latin typeface="Arial Narrow" pitchFamily="1" charset="0"/>
                <a:ea typeface="ＭＳ Ｐゴシック" pitchFamily="1" charset="-128"/>
                <a:cs typeface="ＭＳ Ｐゴシック" pitchFamily="1" charset="-128"/>
              </a:rPr>
              <a:t>« La désertion de l</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espace public par la police a été aggravée par la </a:t>
            </a:r>
            <a:r>
              <a:rPr lang="fr-FR" altLang="ja-JP" sz="2400" i="1" dirty="0">
                <a:latin typeface="Arial Narrow" pitchFamily="1" charset="0"/>
                <a:ea typeface="ＭＳ Ｐゴシック" pitchFamily="1" charset="-128"/>
                <a:cs typeface="ＭＳ Ｐゴシック" pitchFamily="1" charset="-128"/>
              </a:rPr>
              <a:t>suppression progressive, pour cause d</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économie de main-d</a:t>
            </a:r>
            <a:r>
              <a:rPr lang="fr-FR" sz="2400" i="1" dirty="0">
                <a:latin typeface="Arial Narrow" pitchFamily="1" charset="0"/>
                <a:ea typeface="ＭＳ Ｐゴシック" pitchFamily="1" charset="-128"/>
                <a:cs typeface="ＭＳ Ｐゴシック" pitchFamily="1" charset="-128"/>
              </a:rPr>
              <a:t>’</a:t>
            </a:r>
            <a:r>
              <a:rPr lang="fr-FR" altLang="ja-JP" sz="2400" i="1" dirty="0">
                <a:latin typeface="Arial Narrow" pitchFamily="1" charset="0"/>
                <a:ea typeface="ＭＳ Ｐゴシック" pitchFamily="1" charset="-128"/>
                <a:cs typeface="ＭＳ Ｐゴシック" pitchFamily="1" charset="-128"/>
              </a:rPr>
              <a:t>œuvre, de toute une série de petits métiers</a:t>
            </a:r>
            <a:r>
              <a:rPr lang="fr-FR" altLang="ja-JP" sz="2400" dirty="0">
                <a:latin typeface="Arial Narrow" pitchFamily="1" charset="0"/>
                <a:ea typeface="ＭＳ Ｐゴシック" pitchFamily="1" charset="-128"/>
                <a:cs typeface="ＭＳ Ｐゴシック" pitchFamily="1" charset="-128"/>
              </a:rPr>
              <a:t> (poinçonneurs de métro, receveur de bus, concierge, personnel de gare ou de station, etc.) qui, </a:t>
            </a:r>
            <a:r>
              <a:rPr lang="fr-FR" altLang="ja-JP" sz="2400" u="sng" dirty="0">
                <a:latin typeface="Arial Narrow" pitchFamily="1" charset="0"/>
                <a:ea typeface="ＭＳ Ｐゴシック" pitchFamily="1" charset="-128"/>
                <a:cs typeface="ＭＳ Ｐゴシック" pitchFamily="1" charset="-128"/>
              </a:rPr>
              <a:t>outre leurs fonctions premières respectives, quadrillaient </a:t>
            </a:r>
            <a:r>
              <a:rPr lang="fr-FR" altLang="ja-JP" sz="2400" i="1" u="sng" dirty="0">
                <a:latin typeface="Arial Narrow" pitchFamily="1" charset="0"/>
                <a:ea typeface="ＭＳ Ｐゴシック" pitchFamily="1" charset="-128"/>
                <a:cs typeface="ＭＳ Ｐゴシック" pitchFamily="1" charset="-128"/>
              </a:rPr>
              <a:t>et socialisaient </a:t>
            </a:r>
            <a:r>
              <a:rPr lang="fr-FR" altLang="ja-JP" sz="2400" u="sng" dirty="0">
                <a:latin typeface="Arial Narrow" pitchFamily="1" charset="0"/>
                <a:ea typeface="ＭＳ Ｐゴシック" pitchFamily="1" charset="-128"/>
                <a:cs typeface="ＭＳ Ｐゴシック" pitchFamily="1" charset="-128"/>
              </a:rPr>
              <a:t>par la seule présence </a:t>
            </a:r>
            <a:r>
              <a:rPr lang="fr-FR" altLang="ja-JP" sz="2400" dirty="0">
                <a:latin typeface="Arial Narrow" pitchFamily="1" charset="0"/>
                <a:ea typeface="ＭＳ Ｐゴシック" pitchFamily="1" charset="-128"/>
                <a:cs typeface="ＭＳ Ｐゴシック" pitchFamily="1" charset="-128"/>
              </a:rPr>
              <a:t>les gares, stations de métro, bus, parties communes de grands ensembles »</a:t>
            </a:r>
            <a:r>
              <a:rPr lang="fr-FR" altLang="ja-JP" sz="2400" dirty="0" smtClean="0">
                <a:latin typeface="Arial Narrow" pitchFamily="1" charset="0"/>
                <a:ea typeface="ＭＳ Ｐゴシック" pitchFamily="1" charset="-128"/>
                <a:cs typeface="ＭＳ Ｐゴシック" pitchFamily="1" charset="-128"/>
              </a:rPr>
              <a:t> </a:t>
            </a:r>
          </a:p>
          <a:p>
            <a:pPr eaLnBrk="1" hangingPunct="1">
              <a:lnSpc>
                <a:spcPct val="90000"/>
              </a:lnSpc>
            </a:pPr>
            <a:endParaRPr lang="fr-CA" altLang="ja-JP" sz="2400" dirty="0" smtClean="0">
              <a:latin typeface="Arial Narrow" pitchFamily="1" charset="0"/>
              <a:ea typeface="ＭＳ Ｐゴシック" pitchFamily="1" charset="-128"/>
              <a:cs typeface="ＭＳ Ｐゴシック" pitchFamily="1" charset="-128"/>
            </a:endParaRPr>
          </a:p>
          <a:p>
            <a:pPr>
              <a:lnSpc>
                <a:spcPct val="90000"/>
              </a:lnSpc>
              <a:buFont typeface="Wingdings" pitchFamily="1" charset="2"/>
              <a:buChar char="q"/>
            </a:pPr>
            <a:r>
              <a:rPr lang="fr-CA" sz="2400" dirty="0" smtClean="0">
                <a:latin typeface="Arial Narrow" pitchFamily="1" charset="0"/>
                <a:ea typeface="ＭＳ Ｐゴシック" pitchFamily="1" charset="-128"/>
                <a:cs typeface="ＭＳ Ｐゴシック" pitchFamily="1" charset="-128"/>
              </a:rPr>
              <a:t>Société </a:t>
            </a:r>
            <a:r>
              <a:rPr lang="fr-CA" sz="2400" i="1" dirty="0" smtClean="0">
                <a:latin typeface="Arial Narrow" pitchFamily="1" charset="0"/>
                <a:ea typeface="ＭＳ Ｐゴシック" pitchFamily="1" charset="-128"/>
                <a:cs typeface="ＭＳ Ｐゴシック" pitchFamily="1" charset="-128"/>
              </a:rPr>
              <a:t>pressée </a:t>
            </a:r>
            <a:r>
              <a:rPr lang="fr-CA" sz="2400" dirty="0" smtClean="0">
                <a:latin typeface="Arial Narrow" pitchFamily="1" charset="0"/>
                <a:ea typeface="ＭＳ Ｐゴシック" pitchFamily="1" charset="-128"/>
                <a:cs typeface="ＭＳ Ｐゴシック" pitchFamily="1" charset="-128"/>
              </a:rPr>
              <a:t>qui préfère le contrôle technologique d’une conformité impliquant/permettant une </a:t>
            </a:r>
            <a:r>
              <a:rPr lang="fr-CA" sz="2400" i="1" dirty="0" smtClean="0">
                <a:latin typeface="Arial Narrow" pitchFamily="1" charset="0"/>
                <a:ea typeface="ＭＳ Ｐゴシック" pitchFamily="1" charset="-128"/>
                <a:cs typeface="ＭＳ Ｐゴシック" pitchFamily="1" charset="-128"/>
              </a:rPr>
              <a:t>déconnection sociale </a:t>
            </a:r>
            <a:r>
              <a:rPr lang="fr-CA" sz="2400" dirty="0" smtClean="0">
                <a:latin typeface="Arial Narrow" pitchFamily="1" charset="0"/>
                <a:ea typeface="ＭＳ Ｐゴシック" pitchFamily="1" charset="-128"/>
                <a:cs typeface="ＭＳ Ｐゴシック" pitchFamily="1" charset="-128"/>
              </a:rPr>
              <a:t>[carte d’université]</a:t>
            </a:r>
            <a:r>
              <a:rPr lang="fr-CA" sz="2400" i="1" dirty="0" smtClean="0">
                <a:latin typeface="Arial Narrow" pitchFamily="1" charset="0"/>
                <a:ea typeface="ＭＳ Ｐゴシック" pitchFamily="1" charset="-128"/>
                <a:cs typeface="ＭＳ Ｐゴシック" pitchFamily="1" charset="-128"/>
              </a:rPr>
              <a:t> </a:t>
            </a:r>
            <a:r>
              <a:rPr lang="fr-CA" sz="2400" dirty="0" smtClean="0">
                <a:latin typeface="Arial Narrow" pitchFamily="1" charset="0"/>
                <a:ea typeface="ＭＳ Ｐゴシック" pitchFamily="1" charset="-128"/>
                <a:cs typeface="ＭＳ Ｐゴシック" pitchFamily="1" charset="-128"/>
              </a:rPr>
              <a:t>au contrôle humain [préposé] ?  </a:t>
            </a:r>
          </a:p>
          <a:p>
            <a:pPr eaLnBrk="1" hangingPunct="1">
              <a:lnSpc>
                <a:spcPct val="90000"/>
              </a:lnSpc>
              <a:buFont typeface="Wingdings" charset="2"/>
              <a:buChar char="q"/>
            </a:pPr>
            <a:r>
              <a:rPr lang="fr-CA" sz="2400" dirty="0" smtClean="0">
                <a:latin typeface="Arial Narrow" pitchFamily="1" charset="0"/>
                <a:ea typeface="ＭＳ Ｐゴシック" pitchFamily="1" charset="-128"/>
                <a:cs typeface="ＭＳ Ｐゴシック" pitchFamily="1" charset="-128"/>
              </a:rPr>
              <a:t>Impression désagréable quand quelqu’un veut nous adresser la parole; on se déshabitue de la parole voire de la présence de l’autre. </a:t>
            </a: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solidFill>
            <a:srgbClr val="CCFF99"/>
          </a:solidFill>
        </p:spPr>
        <p:txBody>
          <a:bodyPr/>
          <a:lstStyle/>
          <a:p>
            <a:pPr eaLnBrk="1" hangingPunct="1"/>
            <a:r>
              <a:rPr lang="fr-CA" sz="2400" b="1" dirty="0">
                <a:latin typeface="Arial Narrow" pitchFamily="1" charset="0"/>
                <a:ea typeface="ＭＳ Ｐゴシック" pitchFamily="1" charset="-128"/>
                <a:cs typeface="ＭＳ Ｐゴシック" pitchFamily="1" charset="-128"/>
              </a:rPr>
              <a:t> </a:t>
            </a:r>
            <a:r>
              <a:rPr lang="fr-CA" sz="2800" dirty="0">
                <a:latin typeface="Arial Narrow" pitchFamily="1" charset="0"/>
                <a:ea typeface="ＭＳ Ｐゴシック" pitchFamily="1" charset="-128"/>
                <a:cs typeface="ＭＳ Ｐゴシック" pitchFamily="1" charset="-128"/>
              </a:rPr>
              <a:t>Des milieux ruraux aux réalités </a:t>
            </a:r>
            <a:r>
              <a:rPr lang="fr-CA" sz="2800" dirty="0" smtClean="0">
                <a:latin typeface="Arial Narrow" pitchFamily="1" charset="0"/>
                <a:ea typeface="ＭＳ Ｐゴシック" pitchFamily="1" charset="-128"/>
                <a:cs typeface="ＭＳ Ｐゴシック" pitchFamily="1" charset="-128"/>
              </a:rPr>
              <a:t>urbaines</a:t>
            </a:r>
            <a:endParaRPr lang="fr-FR" sz="2800" dirty="0">
              <a:latin typeface="Arial Narrow" pitchFamily="1" charset="0"/>
              <a:ea typeface="ＭＳ Ｐゴシック" pitchFamily="1" charset="-128"/>
              <a:cs typeface="ＭＳ Ｐゴシック" pitchFamily="1" charset="-128"/>
            </a:endParaRPr>
          </a:p>
        </p:txBody>
      </p:sp>
      <p:sp>
        <p:nvSpPr>
          <p:cNvPr id="25603" name="Rectangle 3"/>
          <p:cNvSpPr>
            <a:spLocks noGrp="1" noChangeArrowheads="1"/>
          </p:cNvSpPr>
          <p:nvPr>
            <p:ph type="body" idx="1"/>
          </p:nvPr>
        </p:nvSpPr>
        <p:spPr>
          <a:xfrm>
            <a:off x="457200" y="1625736"/>
            <a:ext cx="8229600" cy="6327982"/>
          </a:xfrm>
        </p:spPr>
        <p:txBody>
          <a:bodyPr>
            <a:noAutofit/>
          </a:bodyPr>
          <a:lstStyle/>
          <a:p>
            <a:pPr marL="0" indent="0" eaLnBrk="1" hangingPunct="1">
              <a:lnSpc>
                <a:spcPct val="80000"/>
              </a:lnSpc>
              <a:buFontTx/>
              <a:buNone/>
            </a:pPr>
            <a:r>
              <a:rPr lang="fr-FR" sz="2400" b="1" dirty="0">
                <a:latin typeface="Arial Narrow"/>
                <a:ea typeface="ＭＳ Ｐゴシック" pitchFamily="1" charset="-128"/>
                <a:cs typeface="Arial Narrow"/>
              </a:rPr>
              <a:t>Dans le dernier</a:t>
            </a:r>
            <a:r>
              <a:rPr lang="fr-FR" sz="2400" b="1" dirty="0" smtClean="0">
                <a:latin typeface="Arial Narrow"/>
                <a:ea typeface="ＭＳ Ｐゴシック" pitchFamily="1" charset="-128"/>
                <a:cs typeface="Arial Narrow"/>
              </a:rPr>
              <a:t> quart </a:t>
            </a:r>
            <a:r>
              <a:rPr lang="fr-FR" sz="2400" b="1" dirty="0">
                <a:latin typeface="Arial Narrow"/>
                <a:ea typeface="ＭＳ Ｐゴシック" pitchFamily="1" charset="-128"/>
                <a:cs typeface="Arial Narrow"/>
              </a:rPr>
              <a:t>du 20e siècle,</a:t>
            </a:r>
            <a:r>
              <a:rPr lang="fr-FR" sz="2400" b="1" dirty="0" smtClean="0">
                <a:latin typeface="Arial Narrow"/>
                <a:ea typeface="ＭＳ Ｐゴシック" pitchFamily="1" charset="-128"/>
                <a:cs typeface="Arial Narrow"/>
              </a:rPr>
              <a:t> la situation </a:t>
            </a:r>
            <a:r>
              <a:rPr lang="fr-FR" sz="2400" b="1" dirty="0">
                <a:latin typeface="Arial Narrow"/>
                <a:ea typeface="ＭＳ Ｐゴシック" pitchFamily="1" charset="-128"/>
                <a:cs typeface="Arial Narrow"/>
              </a:rPr>
              <a:t>va encore se compliquer</a:t>
            </a:r>
            <a:r>
              <a:rPr lang="fr-FR" sz="2400" b="1" dirty="0" smtClean="0">
                <a:latin typeface="Arial Narrow"/>
                <a:ea typeface="ＭＳ Ｐゴシック" pitchFamily="1" charset="-128"/>
                <a:cs typeface="Arial Narrow"/>
              </a:rPr>
              <a:t> </a:t>
            </a:r>
            <a:endParaRPr lang="fr-FR" sz="2400"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Exclusion durable du marché du travail ou précarisation du salariat entrainent une importante désaffiliation sociale. </a:t>
            </a:r>
          </a:p>
          <a:p>
            <a:pPr marL="0" indent="0" eaLnBrk="1" hangingPunct="1">
              <a:lnSpc>
                <a:spcPct val="80000"/>
              </a:lnSpc>
              <a:buNone/>
            </a:pPr>
            <a:endParaRPr lang="fr-FR" sz="2400" i="1" dirty="0" smtClean="0">
              <a:latin typeface="Arial Narrow"/>
              <a:ea typeface="ＭＳ Ｐゴシック" pitchFamily="1" charset="-128"/>
              <a:cs typeface="Arial Narrow"/>
            </a:endParaRPr>
          </a:p>
          <a:p>
            <a:pPr marL="0" indent="0" eaLnBrk="1" hangingPunct="1">
              <a:lnSpc>
                <a:spcPct val="80000"/>
              </a:lnSpc>
            </a:pPr>
            <a:r>
              <a:rPr lang="fr-FR" sz="2400" dirty="0" smtClean="0">
                <a:latin typeface="Arial Narrow"/>
                <a:ea typeface="ＭＳ Ｐゴシック" pitchFamily="1" charset="-128"/>
                <a:cs typeface="Arial Narrow"/>
              </a:rPr>
              <a:t> de plus en plus de laissés-pour-compte passent à travers les mailles du filet de la protection sociale et des services publics [et d</a:t>
            </a:r>
            <a:r>
              <a:rPr lang="fr-CA"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autres groupes paraissent à plus ou moins court terme gonfler leurs rangs]. </a:t>
            </a:r>
          </a:p>
          <a:p>
            <a:pPr marL="0" indent="0" eaLnBrk="1" hangingPunct="1">
              <a:lnSpc>
                <a:spcPct val="80000"/>
              </a:lnSpc>
            </a:pPr>
            <a:r>
              <a:rPr lang="fr-FR" sz="2400" dirty="0" smtClean="0">
                <a:latin typeface="Arial Narrow"/>
                <a:ea typeface="ＭＳ Ｐゴシック" pitchFamily="1" charset="-128"/>
                <a:cs typeface="Arial Narrow"/>
              </a:rPr>
              <a:t> Enfin, les zones de relégation sociale sont le témoin de manifestations de </a:t>
            </a:r>
            <a:r>
              <a:rPr lang="fr-FR" sz="2400" b="1" dirty="0" smtClean="0">
                <a:latin typeface="Arial Narrow"/>
                <a:ea typeface="ＭＳ Ｐゴシック" pitchFamily="1" charset="-128"/>
                <a:cs typeface="Arial Narrow"/>
              </a:rPr>
              <a:t>violence surtout entre jeunes</a:t>
            </a:r>
            <a:r>
              <a:rPr lang="fr-FR" sz="2400" dirty="0" smtClean="0">
                <a:latin typeface="Arial Narrow"/>
                <a:ea typeface="ＭＳ Ｐゴシック" pitchFamily="1" charset="-128"/>
                <a:cs typeface="Arial Narrow"/>
              </a:rPr>
              <a:t> et aussi à l</a:t>
            </a:r>
            <a:r>
              <a:rPr lang="fr-CA"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égard de tout ce qui peut représenter la société organisée. </a:t>
            </a:r>
          </a:p>
          <a:p>
            <a:pPr marL="0" indent="0" eaLnBrk="1" hangingPunct="1">
              <a:lnSpc>
                <a:spcPct val="80000"/>
              </a:lnSpc>
            </a:pPr>
            <a:r>
              <a:rPr lang="fr-FR" sz="2400" dirty="0" smtClean="0">
                <a:latin typeface="Arial Narrow"/>
                <a:ea typeface="ＭＳ Ｐゴシック" pitchFamily="1" charset="-128"/>
                <a:cs typeface="Arial Narrow"/>
              </a:rPr>
              <a:t> Il s</a:t>
            </a:r>
            <a:r>
              <a:rPr lang="fr-CA"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agit surtout d</a:t>
            </a:r>
            <a:r>
              <a:rPr lang="fr-FR"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une </a:t>
            </a:r>
            <a:r>
              <a:rPr lang="fr-FR" altLang="ja-JP" sz="2400" i="1" dirty="0" smtClean="0">
                <a:latin typeface="Arial Narrow"/>
                <a:ea typeface="ＭＳ Ｐゴシック" pitchFamily="1" charset="-128"/>
                <a:cs typeface="Arial Narrow"/>
              </a:rPr>
              <a:t>violence en miettes, de basse intensité</a:t>
            </a:r>
            <a:r>
              <a:rPr lang="fr-FR" altLang="ja-JP" sz="2400" b="1" i="1" dirty="0" smtClean="0">
                <a:latin typeface="Arial Narrow"/>
                <a:ea typeface="ＭＳ Ｐゴシック" pitchFamily="1" charset="-128"/>
                <a:cs typeface="Arial Narrow"/>
              </a:rPr>
              <a:t> </a:t>
            </a:r>
            <a:r>
              <a:rPr lang="fr-FR" altLang="ja-JP" sz="2400" dirty="0" smtClean="0">
                <a:latin typeface="Arial Narrow"/>
                <a:ea typeface="ＭＳ Ｐゴシック" pitchFamily="1" charset="-128"/>
                <a:cs typeface="Arial Narrow"/>
              </a:rPr>
              <a:t>qui relève d</a:t>
            </a:r>
            <a:r>
              <a:rPr lang="fr-FR" sz="2400" dirty="0" smtClean="0">
                <a:latin typeface="Arial Narrow"/>
                <a:ea typeface="ＭＳ Ｐゴシック" pitchFamily="1" charset="-128"/>
                <a:cs typeface="Arial Narrow"/>
              </a:rPr>
              <a:t>’</a:t>
            </a:r>
            <a:r>
              <a:rPr lang="fr-FR" altLang="ja-JP" sz="2400" dirty="0" smtClean="0">
                <a:latin typeface="Arial Narrow"/>
                <a:ea typeface="ＭＳ Ｐゴシック" pitchFamily="1" charset="-128"/>
                <a:cs typeface="Arial Narrow"/>
              </a:rPr>
              <a:t>une sorte de </a:t>
            </a:r>
            <a:r>
              <a:rPr lang="fr-FR" altLang="ja-JP" sz="2400" b="1" i="1" dirty="0" smtClean="0">
                <a:latin typeface="Arial Narrow"/>
                <a:ea typeface="ＭＳ Ｐゴシック" pitchFamily="1" charset="-128"/>
                <a:cs typeface="Arial Narrow"/>
              </a:rPr>
              <a:t>culture de provocation</a:t>
            </a:r>
            <a:r>
              <a:rPr lang="fr-FR" altLang="ja-JP" sz="2400" i="1" dirty="0" smtClean="0">
                <a:latin typeface="Arial Narrow"/>
                <a:ea typeface="ＭＳ Ｐゴシック" pitchFamily="1" charset="-128"/>
                <a:cs typeface="Arial Narrow"/>
              </a:rPr>
              <a:t> ; </a:t>
            </a:r>
            <a:r>
              <a:rPr lang="fr-FR" altLang="ja-JP" sz="2400" dirty="0" smtClean="0">
                <a:latin typeface="Arial Narrow"/>
                <a:ea typeface="ＭＳ Ｐゴシック" pitchFamily="1" charset="-128"/>
                <a:cs typeface="Arial Narrow"/>
              </a:rPr>
              <a:t>pour autant, elle suscite de très </a:t>
            </a:r>
            <a:r>
              <a:rPr lang="fr-FR" altLang="ja-JP" sz="2400" i="1" dirty="0" smtClean="0">
                <a:latin typeface="Arial Narrow"/>
                <a:ea typeface="ＭＳ Ｐゴシック" pitchFamily="1" charset="-128"/>
                <a:cs typeface="Arial Narrow"/>
              </a:rPr>
              <a:t>vives réactions d</a:t>
            </a:r>
            <a:r>
              <a:rPr lang="fr-FR" sz="2400" i="1" dirty="0" smtClean="0">
                <a:latin typeface="Arial Narrow"/>
                <a:ea typeface="ＭＳ Ｐゴシック" pitchFamily="1" charset="-128"/>
                <a:cs typeface="Arial Narrow"/>
              </a:rPr>
              <a:t>’</a:t>
            </a:r>
            <a:r>
              <a:rPr lang="fr-FR" altLang="ja-JP" sz="2400" i="1" dirty="0" smtClean="0">
                <a:latin typeface="Arial Narrow"/>
                <a:ea typeface="ＭＳ Ｐゴシック" pitchFamily="1" charset="-128"/>
                <a:cs typeface="Arial Narrow"/>
              </a:rPr>
              <a:t>insécurité</a:t>
            </a:r>
            <a:r>
              <a:rPr lang="fr-FR" altLang="ja-JP" sz="2400" dirty="0" smtClean="0">
                <a:latin typeface="Arial Narrow"/>
                <a:ea typeface="ＭＳ Ｐゴシック" pitchFamily="1" charset="-128"/>
                <a:cs typeface="Arial Narrow"/>
              </a:rPr>
              <a:t> </a:t>
            </a:r>
            <a:r>
              <a:rPr lang="fr-FR" altLang="ja-JP" sz="2400" i="1" dirty="0" smtClean="0">
                <a:latin typeface="Arial Narrow"/>
                <a:ea typeface="ＭＳ Ｐゴシック" pitchFamily="1" charset="-128"/>
                <a:cs typeface="Arial Narrow"/>
              </a:rPr>
              <a:t>                  </a:t>
            </a:r>
            <a:br>
              <a:rPr lang="fr-FR" altLang="ja-JP" sz="2400" i="1" dirty="0" smtClean="0">
                <a:latin typeface="Arial Narrow"/>
                <a:ea typeface="ＭＳ Ｐゴシック" pitchFamily="1" charset="-128"/>
                <a:cs typeface="Arial Narrow"/>
              </a:rPr>
            </a:br>
            <a:endParaRPr lang="fr-FR" sz="2400" i="1" dirty="0" smtClean="0">
              <a:latin typeface="Arial Narrow"/>
              <a:ea typeface="ＭＳ Ｐゴシック" pitchFamily="1" charset="-128"/>
              <a:cs typeface="Arial Narrow"/>
            </a:endParaRPr>
          </a:p>
          <a:p>
            <a:pPr marL="0" indent="0" eaLnBrk="1" hangingPunct="1">
              <a:lnSpc>
                <a:spcPct val="80000"/>
              </a:lnSpc>
            </a:pPr>
            <a:endParaRPr lang="fr-FR" sz="2400" dirty="0" smtClean="0">
              <a:latin typeface="Arial Narrow"/>
              <a:ea typeface="ＭＳ Ｐゴシック" pitchFamily="1" charset="-128"/>
              <a:cs typeface="Arial Narrow"/>
            </a:endParaRPr>
          </a:p>
          <a:p>
            <a:pPr marL="0" indent="0" eaLnBrk="1" hangingPunct="1">
              <a:lnSpc>
                <a:spcPct val="80000"/>
              </a:lnSpc>
              <a:buNone/>
            </a:pPr>
            <a:endParaRPr lang="fr-FR" sz="2400" dirty="0" smtClean="0">
              <a:latin typeface="Arial Narrow"/>
              <a:ea typeface="ＭＳ Ｐゴシック" pitchFamily="1" charset="-128"/>
              <a:cs typeface="Arial Narrow"/>
            </a:endParaRPr>
          </a:p>
          <a:p>
            <a:pPr marL="0" indent="0" eaLnBrk="1" hangingPunct="1">
              <a:lnSpc>
                <a:spcPct val="80000"/>
              </a:lnSpc>
              <a:buNone/>
            </a:pPr>
            <a:endParaRPr lang="fr-FR" sz="2400" dirty="0" smtClean="0">
              <a:latin typeface="Arial Narrow"/>
              <a:ea typeface="ＭＳ Ｐゴシック" pitchFamily="1" charset="-128"/>
              <a:cs typeface="Arial Narrow"/>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solidFill>
            <a:srgbClr val="CCFF99"/>
          </a:solidFill>
        </p:spPr>
        <p:txBody>
          <a:bodyPr>
            <a:normAutofit fontScale="90000"/>
          </a:bodyPr>
          <a:lstStyle/>
          <a:p>
            <a:pPr eaLnBrk="1" hangingPunct="1"/>
            <a:r>
              <a:rPr lang="fr-CA" sz="2400" b="1">
                <a:latin typeface="Arial Narrow" pitchFamily="1" charset="0"/>
                <a:ea typeface="ＭＳ Ｐゴシック" pitchFamily="1" charset="-128"/>
                <a:cs typeface="ＭＳ Ｐゴシック" pitchFamily="1" charset="-128"/>
              </a:rPr>
              <a:t/>
            </a:r>
            <a:br>
              <a:rPr lang="fr-CA" sz="2400" b="1">
                <a:latin typeface="Arial Narrow" pitchFamily="1" charset="0"/>
                <a:ea typeface="ＭＳ Ｐゴシック" pitchFamily="1" charset="-128"/>
                <a:cs typeface="ＭＳ Ｐゴシック" pitchFamily="1" charset="-128"/>
              </a:rPr>
            </a:br>
            <a:r>
              <a:rPr lang="fr-CA" sz="2400" b="1">
                <a:ea typeface="ＭＳ Ｐゴシック" pitchFamily="1" charset="-128"/>
                <a:cs typeface="ＭＳ Ｐゴシック" pitchFamily="1" charset="-128"/>
              </a:rPr>
              <a:t> 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 </a:t>
            </a:r>
            <a:r>
              <a:rPr lang="fr-CA" sz="2000" b="1">
                <a:latin typeface="Trebuchet MS" pitchFamily="1" charset="0"/>
                <a:ea typeface="ＭＳ Ｐゴシック" pitchFamily="1" charset="-128"/>
                <a:cs typeface="ＭＳ Ｐゴシック" pitchFamily="1" charset="-128"/>
              </a:rPr>
              <a:t/>
            </a:r>
            <a:br>
              <a:rPr lang="fr-CA" sz="2000" b="1">
                <a:latin typeface="Trebuchet MS" pitchFamily="1" charset="0"/>
                <a:ea typeface="ＭＳ Ｐゴシック" pitchFamily="1" charset="-128"/>
                <a:cs typeface="ＭＳ Ｐゴシック" pitchFamily="1" charset="-128"/>
              </a:rPr>
            </a:br>
            <a:endParaRPr lang="fr-FR" sz="2000" b="1">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p:txBody>
          <a:bodyPr>
            <a:normAutofit lnSpcReduction="10000"/>
          </a:bodyPr>
          <a:lstStyle/>
          <a:p>
            <a:pPr marL="0" indent="0" eaLnBrk="1" hangingPunct="1">
              <a:buFontTx/>
              <a:buNone/>
            </a:pPr>
            <a:r>
              <a:rPr lang="fr-FR" sz="2400" b="1" dirty="0">
                <a:solidFill>
                  <a:srgbClr val="0070C0"/>
                </a:solidFill>
                <a:latin typeface="Arial Narrow" pitchFamily="1" charset="0"/>
                <a:ea typeface="ＭＳ Ｐゴシック" pitchFamily="1" charset="-128"/>
                <a:cs typeface="ＭＳ Ｐゴシック" pitchFamily="1" charset="-128"/>
              </a:rPr>
              <a:t>1. La police chercherait à s’approprier tout ce qui est </a:t>
            </a:r>
            <a:r>
              <a:rPr lang="fr-FR" sz="2400" b="1" dirty="0" err="1">
                <a:solidFill>
                  <a:srgbClr val="0070C0"/>
                </a:solidFill>
                <a:latin typeface="Arial Narrow" pitchFamily="1" charset="0"/>
                <a:ea typeface="ＭＳ Ｐゴシック" pitchFamily="1" charset="-128"/>
                <a:cs typeface="ＭＳ Ｐゴシック" pitchFamily="1" charset="-128"/>
              </a:rPr>
              <a:t>criminalisable</a:t>
            </a:r>
            <a:endParaRPr lang="fr-FR" sz="2400" b="1" dirty="0">
              <a:solidFill>
                <a:srgbClr val="0070C0"/>
              </a:solidFill>
              <a:latin typeface="Arial Narrow" pitchFamily="1" charset="0"/>
              <a:ea typeface="ＭＳ Ｐゴシック" pitchFamily="1" charset="-128"/>
              <a:cs typeface="ＭＳ Ｐゴシック" pitchFamily="1" charset="-128"/>
            </a:endParaRPr>
          </a:p>
          <a:p>
            <a:pPr marL="0" indent="0" eaLnBrk="1" hangingPunct="1"/>
            <a:r>
              <a:rPr lang="fr-FR" sz="2200" dirty="0">
                <a:latin typeface="Arial Narrow" pitchFamily="1" charset="0"/>
                <a:ea typeface="ＭＳ Ｐゴシック" pitchFamily="1" charset="-128"/>
                <a:cs typeface="ＭＳ Ｐゴシック" pitchFamily="1" charset="-128"/>
              </a:rPr>
              <a:t>Or, pour les services du fisc, la sécurité privée mais aussi la police, la ressource pénale constitue en fait une modalité parmi d’autres, pas toujours la plus économique (en termes de coût, d</a:t>
            </a:r>
            <a:r>
              <a:rPr lang="fr-CA"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énergie, de temps) et donc pas toujours la plus courue pour gérer leur charge de travail. </a:t>
            </a:r>
          </a:p>
          <a:p>
            <a:pPr marL="0" indent="0" eaLnBrk="1" hangingPunct="1"/>
            <a:endParaRPr lang="fr-FR" sz="2200" dirty="0">
              <a:latin typeface="Arial Narrow" pitchFamily="1" charset="0"/>
              <a:ea typeface="ＭＳ Ｐゴシック" pitchFamily="1" charset="-128"/>
              <a:cs typeface="ＭＳ Ｐゴシック" pitchFamily="1" charset="-128"/>
            </a:endParaRPr>
          </a:p>
          <a:p>
            <a:pPr marL="0" indent="0" eaLnBrk="1" hangingPunct="1"/>
            <a:r>
              <a:rPr lang="fr-FR" sz="2200" dirty="0">
                <a:latin typeface="Arial Narrow" pitchFamily="1" charset="0"/>
                <a:ea typeface="ＭＳ Ｐゴシック" pitchFamily="1" charset="-128"/>
                <a:cs typeface="ＭＳ Ｐゴシック" pitchFamily="1" charset="-128"/>
              </a:rPr>
              <a:t>La sécurité privée préfère prévenir que guérir, le fisc préfère la transaction et le compromis à une coûteuse et lourde procédure pénale. </a:t>
            </a:r>
          </a:p>
          <a:p>
            <a:pPr marL="0" indent="0" eaLnBrk="1" hangingPunct="1"/>
            <a:endParaRPr lang="fr-FR" sz="2200" dirty="0">
              <a:latin typeface="Arial Narrow" pitchFamily="1" charset="0"/>
              <a:ea typeface="ＭＳ Ｐゴシック" pitchFamily="1" charset="-128"/>
              <a:cs typeface="ＭＳ Ｐゴシック" pitchFamily="1" charset="-128"/>
            </a:endParaRPr>
          </a:p>
          <a:p>
            <a:pPr marL="0" indent="0" eaLnBrk="1" hangingPunct="1"/>
            <a:r>
              <a:rPr lang="fr-FR" sz="2200" dirty="0">
                <a:latin typeface="Arial Narrow" pitchFamily="1" charset="0"/>
                <a:ea typeface="ＭＳ Ｐゴシック" pitchFamily="1" charset="-128"/>
                <a:cs typeface="ＭＳ Ｐゴシック" pitchFamily="1" charset="-128"/>
              </a:rPr>
              <a:t>La police elle aussi adopte une attitude différenciée devant les situations criminalisables dont elle a </a:t>
            </a:r>
            <a:r>
              <a:rPr lang="fr-FR" sz="2200" dirty="0" smtClean="0">
                <a:latin typeface="Arial Narrow" pitchFamily="1" charset="0"/>
                <a:ea typeface="ＭＳ Ｐゴシック" pitchFamily="1" charset="-128"/>
                <a:cs typeface="ＭＳ Ｐゴシック" pitchFamily="1" charset="-128"/>
              </a:rPr>
              <a:t>connaissance: </a:t>
            </a:r>
            <a:r>
              <a:rPr lang="fr-FR" altLang="ja-JP" sz="2200" dirty="0" smtClean="0">
                <a:latin typeface="Arial Narrow" pitchFamily="1" charset="0"/>
              </a:rPr>
              <a:t>patrouilles </a:t>
            </a:r>
            <a:r>
              <a:rPr lang="fr-FR" altLang="ja-JP" sz="2200" dirty="0">
                <a:latin typeface="Arial Narrow" pitchFamily="1" charset="0"/>
              </a:rPr>
              <a:t>clandestines, patrouilles chargées de faire du flagrant délit, patrouilles chargées de fournir l</a:t>
            </a:r>
            <a:r>
              <a:rPr lang="fr-CA" sz="2200" dirty="0">
                <a:latin typeface="Arial Narrow" pitchFamily="1" charset="0"/>
              </a:rPr>
              <a:t>’</a:t>
            </a:r>
            <a:r>
              <a:rPr lang="fr-FR" altLang="ja-JP" sz="2200" dirty="0">
                <a:latin typeface="Arial Narrow" pitchFamily="1" charset="0"/>
              </a:rPr>
              <a:t>occasion criminelle (ce qui ne veut pas dire </a:t>
            </a:r>
            <a:r>
              <a:rPr lang="fr-FR" altLang="ja-JP" sz="2200" u="sng" dirty="0">
                <a:latin typeface="Arial Narrow" pitchFamily="1" charset="0"/>
              </a:rPr>
              <a:t>incitation </a:t>
            </a:r>
            <a:r>
              <a:rPr lang="fr-FR" altLang="ja-JP" sz="2200" u="sng" dirty="0" smtClean="0">
                <a:latin typeface="Arial Narrow" pitchFamily="1" charset="0"/>
              </a:rPr>
              <a:t>criminelle</a:t>
            </a:r>
            <a:r>
              <a:rPr lang="fr-FR" altLang="ja-JP" sz="2200" dirty="0" smtClean="0">
                <a:latin typeface="Arial Narrow" pitchFamily="1" charset="0"/>
              </a:rPr>
              <a:t>)</a:t>
            </a:r>
            <a:r>
              <a:rPr lang="fr-FR" altLang="ja-JP" sz="2200" dirty="0">
                <a:latin typeface="Arial Narrow" pitchFamily="1" charset="0"/>
              </a:rPr>
              <a:t>, etc.</a:t>
            </a:r>
            <a:r>
              <a:rPr lang="fr-FR" altLang="ja-JP" sz="2200" dirty="0">
                <a:solidFill>
                  <a:srgbClr val="0070C0"/>
                </a:solidFill>
                <a:latin typeface="Arial Narrow" pitchFamily="1" charset="0"/>
              </a:rPr>
              <a:t> </a:t>
            </a:r>
            <a:endParaRPr lang="fr-FR" altLang="ja-JP" sz="2200" b="1" i="1" dirty="0">
              <a:latin typeface="Arial Narrow" pitchFamily="1" charset="0"/>
            </a:endParaRPr>
          </a:p>
          <a:p>
            <a:pPr marL="0" indent="0" eaLnBrk="1" hangingPunct="1"/>
            <a:endParaRPr lang="fr-FR" sz="2000" b="1" i="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latin typeface="Arial Narrow" pitchFamily="1" charset="0"/>
                <a:ea typeface="ＭＳ Ｐゴシック" pitchFamily="1" charset="-128"/>
                <a:cs typeface="ＭＳ Ｐゴシック" pitchFamily="1" charset="-128"/>
              </a:rPr>
              <a:t/>
            </a:r>
            <a:br>
              <a:rPr lang="fr-CA" sz="2400" b="1">
                <a:latin typeface="Arial Narrow" pitchFamily="1" charset="0"/>
                <a:ea typeface="ＭＳ Ｐゴシック" pitchFamily="1" charset="-128"/>
                <a:cs typeface="ＭＳ Ｐゴシック" pitchFamily="1" charset="-128"/>
              </a:rPr>
            </a:br>
            <a:r>
              <a:rPr lang="fr-CA" sz="2400" b="1">
                <a:ea typeface="ＭＳ Ｐゴシック" pitchFamily="1" charset="-128"/>
                <a:cs typeface="ＭＳ Ｐゴシック" pitchFamily="1" charset="-128"/>
              </a:rPr>
              <a:t> 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 </a:t>
            </a:r>
            <a:r>
              <a:rPr lang="fr-CA" sz="2000" b="1">
                <a:latin typeface="Trebuchet MS" pitchFamily="1" charset="0"/>
                <a:ea typeface="ＭＳ Ｐゴシック" pitchFamily="1" charset="-128"/>
                <a:cs typeface="ＭＳ Ｐゴシック" pitchFamily="1" charset="-128"/>
              </a:rPr>
              <a:t/>
            </a:r>
            <a:br>
              <a:rPr lang="fr-CA" sz="2000" b="1">
                <a:latin typeface="Trebuchet MS" pitchFamily="1" charset="0"/>
                <a:ea typeface="ＭＳ Ｐゴシック" pitchFamily="1" charset="-128"/>
                <a:cs typeface="ＭＳ Ｐゴシック" pitchFamily="1" charset="-128"/>
              </a:rPr>
            </a:br>
            <a:endParaRPr lang="fr-FR" sz="2000" b="1">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a:xfrm>
            <a:off x="457200" y="1125538"/>
            <a:ext cx="8229600" cy="5000625"/>
          </a:xfrm>
        </p:spPr>
        <p:txBody>
          <a:bodyPr>
            <a:normAutofit fontScale="92500"/>
          </a:bodyPr>
          <a:lstStyle/>
          <a:p>
            <a:pPr marL="0" indent="0" eaLnBrk="1" hangingPunct="1">
              <a:buFontTx/>
              <a:buNone/>
            </a:pPr>
            <a:r>
              <a:rPr lang="fr-FR" sz="2400" b="1" dirty="0">
                <a:solidFill>
                  <a:srgbClr val="0070C0"/>
                </a:solidFill>
                <a:latin typeface="Arial Narrow" pitchFamily="1" charset="0"/>
                <a:ea typeface="ＭＳ Ｐゴシック" pitchFamily="1" charset="-128"/>
                <a:cs typeface="ＭＳ Ｐゴシック" pitchFamily="1" charset="-128"/>
              </a:rPr>
              <a:t>2. La police aurait le monopole de la violence légitime </a:t>
            </a:r>
            <a:endParaRPr lang="fr-FR" sz="2400" b="1" dirty="0" smtClean="0">
              <a:solidFill>
                <a:srgbClr val="0070C0"/>
              </a:solidFill>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altLang="ja-JP" sz="2000" dirty="0" smtClean="0">
                <a:latin typeface="Arial Narrow" pitchFamily="1" charset="0"/>
                <a:ea typeface="ＭＳ Ｐゴシック" pitchFamily="1" charset="-128"/>
                <a:cs typeface="ＭＳ Ｐゴシック" pitchFamily="1" charset="-128"/>
              </a:rPr>
              <a:t> </a:t>
            </a:r>
            <a:r>
              <a:rPr lang="fr-FR" altLang="ja-JP" sz="2400" dirty="0" smtClean="0">
                <a:latin typeface="Arial Narrow" pitchFamily="1" charset="0"/>
                <a:ea typeface="ＭＳ Ｐゴシック" pitchFamily="1" charset="-128"/>
                <a:cs typeface="ＭＳ Ｐゴシック" pitchFamily="1" charset="-128"/>
              </a:rPr>
              <a:t>Bien </a:t>
            </a:r>
            <a:r>
              <a:rPr lang="fr-FR" altLang="ja-JP" sz="2400" dirty="0">
                <a:latin typeface="Arial Narrow" pitchFamily="1" charset="0"/>
                <a:ea typeface="ＭＳ Ｐゴシック" pitchFamily="1" charset="-128"/>
                <a:cs typeface="ＭＳ Ｐゴシック" pitchFamily="1" charset="-128"/>
              </a:rPr>
              <a:t>souvent, en effet, en situation de menace physique, la police privilégie la non-intervention. </a:t>
            </a:r>
            <a:endParaRPr lang="fr-FR" altLang="ja-JP" sz="2400" dirty="0" smtClean="0">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sz="2400" dirty="0" smtClean="0">
                <a:latin typeface="Arial Narrow" pitchFamily="1" charset="0"/>
                <a:ea typeface="ＭＳ Ｐゴシック" pitchFamily="1" charset="-128"/>
                <a:cs typeface="ＭＳ Ｐゴシック" pitchFamily="1" charset="-128"/>
              </a:rPr>
              <a:t> D</a:t>
            </a:r>
            <a:r>
              <a:rPr lang="fr-CA" sz="2400" dirty="0" smtClean="0">
                <a:latin typeface="Arial Narrow" pitchFamily="1" charset="0"/>
                <a:ea typeface="ＭＳ Ｐゴシック" pitchFamily="1" charset="-128"/>
                <a:cs typeface="ＭＳ Ｐゴシック" pitchFamily="1" charset="-128"/>
              </a:rPr>
              <a:t>’</a:t>
            </a:r>
            <a:r>
              <a:rPr lang="fr-FR" altLang="ja-JP" sz="2400" dirty="0" smtClean="0">
                <a:latin typeface="Arial Narrow" pitchFamily="1" charset="0"/>
                <a:ea typeface="ＭＳ Ｐゴシック" pitchFamily="1" charset="-128"/>
                <a:cs typeface="ＭＳ Ｐゴシック" pitchFamily="1" charset="-128"/>
              </a:rPr>
              <a:t>abord </a:t>
            </a:r>
            <a:r>
              <a:rPr lang="fr-FR" altLang="ja-JP" sz="2400" dirty="0">
                <a:latin typeface="Arial Narrow" pitchFamily="1" charset="0"/>
                <a:ea typeface="ＭＳ Ｐゴシック" pitchFamily="1" charset="-128"/>
                <a:cs typeface="ＭＳ Ｐゴシック" pitchFamily="1" charset="-128"/>
              </a:rPr>
              <a:t>parce que beaucoup manifestent de la peur par rapport au risque que constitue une intervention (montée du gilet pare-balle, refus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un retour aux patrouilles pédestres, voiture comme moyen de protection et de fuite).</a:t>
            </a:r>
            <a:endParaRPr lang="fr-FR" altLang="ja-JP" sz="2400" dirty="0" smtClean="0">
              <a:latin typeface="Arial Narrow" pitchFamily="1" charset="0"/>
              <a:ea typeface="ＭＳ Ｐゴシック" pitchFamily="1" charset="-128"/>
              <a:cs typeface="ＭＳ Ｐゴシック" pitchFamily="1" charset="-128"/>
            </a:endParaRPr>
          </a:p>
          <a:p>
            <a:pPr marL="0" indent="0" eaLnBrk="1" hangingPunct="1">
              <a:spcAft>
                <a:spcPts val="600"/>
              </a:spcAft>
            </a:pPr>
            <a:r>
              <a:rPr lang="fr-FR" sz="2400" dirty="0" smtClean="0">
                <a:latin typeface="Arial Narrow" pitchFamily="1" charset="0"/>
                <a:ea typeface="ＭＳ Ｐゴシック" pitchFamily="1" charset="-128"/>
                <a:cs typeface="ＭＳ Ｐゴシック" pitchFamily="1" charset="-128"/>
              </a:rPr>
              <a:t> Qui </a:t>
            </a:r>
            <a:r>
              <a:rPr lang="fr-FR" sz="2400" dirty="0">
                <a:latin typeface="Arial Narrow" pitchFamily="1" charset="0"/>
                <a:ea typeface="ＭＳ Ｐゴシック" pitchFamily="1" charset="-128"/>
                <a:cs typeface="ＭＳ Ｐゴシック" pitchFamily="1" charset="-128"/>
              </a:rPr>
              <a:t>dit usage de la force policière dit </a:t>
            </a:r>
            <a:r>
              <a:rPr lang="fr-FR" sz="2400" u="sng" dirty="0">
                <a:latin typeface="Arial Narrow" pitchFamily="1" charset="0"/>
                <a:ea typeface="ＭＳ Ｐゴシック" pitchFamily="1" charset="-128"/>
                <a:cs typeface="ＭＳ Ｐゴシック" pitchFamily="1" charset="-128"/>
              </a:rPr>
              <a:t>nécessité de justifier cet usage dans un rapport</a:t>
            </a:r>
            <a:r>
              <a:rPr lang="fr-FR" sz="2400" dirty="0">
                <a:latin typeface="Arial Narrow" pitchFamily="1" charset="0"/>
                <a:ea typeface="ＭＳ Ｐゴシック" pitchFamily="1" charset="-128"/>
                <a:cs typeface="ＭＳ Ｐゴシック" pitchFamily="1" charset="-128"/>
              </a:rPr>
              <a:t> (et risque de s</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exposer à des sanctions administratives ou judiciaires). </a:t>
            </a:r>
          </a:p>
          <a:p>
            <a:pPr marL="0" indent="0" eaLnBrk="1" hangingPunct="1">
              <a:spcAft>
                <a:spcPts val="600"/>
              </a:spcAft>
            </a:pPr>
            <a:r>
              <a:rPr lang="fr-FR" sz="2400" dirty="0">
                <a:latin typeface="Arial Narrow" pitchFamily="1" charset="0"/>
                <a:ea typeface="ＭＳ Ｐゴシック" pitchFamily="1" charset="-128"/>
                <a:cs typeface="ＭＳ Ｐゴシック" pitchFamily="1" charset="-128"/>
              </a:rPr>
              <a:t>Ajoutons que le risque de tuer </a:t>
            </a:r>
            <a:r>
              <a:rPr lang="fr-FR" sz="2400" dirty="0" err="1">
                <a:latin typeface="Arial Narrow" pitchFamily="1" charset="0"/>
                <a:ea typeface="ＭＳ Ｐゴシック" pitchFamily="1" charset="-128"/>
                <a:cs typeface="ＭＳ Ｐゴシック" pitchFamily="1" charset="-128"/>
              </a:rPr>
              <a:t>qqun</a:t>
            </a:r>
            <a:r>
              <a:rPr lang="fr-FR" sz="2400" dirty="0">
                <a:latin typeface="Arial Narrow" pitchFamily="1" charset="0"/>
                <a:ea typeface="ＭＳ Ｐゴシック" pitchFamily="1" charset="-128"/>
                <a:cs typeface="ＭＳ Ｐゴシック" pitchFamily="1" charset="-128"/>
              </a:rPr>
              <a:t> représente une charge émotionnelle trop lourde pour bien des </a:t>
            </a:r>
            <a:r>
              <a:rPr lang="fr-FR" sz="2400" dirty="0" smtClean="0">
                <a:latin typeface="Arial Narrow" pitchFamily="1" charset="0"/>
                <a:ea typeface="ＭＳ Ｐゴシック" pitchFamily="1" charset="-128"/>
                <a:cs typeface="ＭＳ Ｐゴシック" pitchFamily="1" charset="-128"/>
              </a:rPr>
              <a:t>policiers: Les armes théoriquement non létales présentent le double </a:t>
            </a:r>
            <a:r>
              <a:rPr lang="fr-FR" sz="2400" dirty="0" err="1" smtClean="0">
                <a:latin typeface="Arial Narrow" pitchFamily="1" charset="0"/>
                <a:ea typeface="ＭＳ Ｐゴシック" pitchFamily="1" charset="-128"/>
                <a:cs typeface="ＭＳ Ｐゴシック" pitchFamily="1" charset="-128"/>
              </a:rPr>
              <a:t>average</a:t>
            </a:r>
            <a:r>
              <a:rPr lang="fr-FR" sz="2400" dirty="0" smtClean="0">
                <a:latin typeface="Arial Narrow" pitchFamily="1" charset="0"/>
                <a:ea typeface="ＭＳ Ｐゴシック" pitchFamily="1" charset="-128"/>
                <a:cs typeface="ＭＳ Ｐゴシック" pitchFamily="1" charset="-128"/>
              </a:rPr>
              <a:t> de ne pas se risquer au dialogue et de ne pas tuer quelqu’un. </a:t>
            </a:r>
            <a:endParaRPr lang="fr-FR" sz="2400" b="1" i="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54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274638"/>
            <a:ext cx="8229600" cy="850900"/>
          </a:xfrm>
          <a:solidFill>
            <a:srgbClr val="CCFF99"/>
          </a:solidFill>
        </p:spPr>
        <p:txBody>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a:t>
            </a:r>
            <a:endParaRPr lang="fr-FR" sz="2000" b="1">
              <a:solidFill>
                <a:schemeClr val="tx1"/>
              </a:solidFill>
              <a:latin typeface="Trebuchet MS" pitchFamily="1" charset="0"/>
              <a:ea typeface="ＭＳ Ｐゴシック" pitchFamily="1" charset="-128"/>
              <a:cs typeface="ＭＳ Ｐゴシック" pitchFamily="1" charset="-128"/>
            </a:endParaRPr>
          </a:p>
        </p:txBody>
      </p:sp>
      <p:sp>
        <p:nvSpPr>
          <p:cNvPr id="139267" name="Rectangle 3"/>
          <p:cNvSpPr>
            <a:spLocks noGrp="1" noChangeArrowheads="1"/>
          </p:cNvSpPr>
          <p:nvPr>
            <p:ph type="body" idx="1"/>
          </p:nvPr>
        </p:nvSpPr>
        <p:spPr>
          <a:xfrm>
            <a:off x="457200" y="1196975"/>
            <a:ext cx="8229600" cy="4929188"/>
          </a:xfrm>
        </p:spPr>
        <p:txBody>
          <a:bodyPr>
            <a:noAutofit/>
          </a:bodyPr>
          <a:lstStyle/>
          <a:p>
            <a:pPr eaLnBrk="1" hangingPunct="1">
              <a:lnSpc>
                <a:spcPct val="90000"/>
              </a:lnSpc>
              <a:buFont typeface="Wingdings" pitchFamily="1" charset="2"/>
              <a:buChar char="§"/>
            </a:pPr>
            <a:r>
              <a:rPr lang="fr-CA" sz="2200" dirty="0">
                <a:latin typeface="Arial Narrow" pitchFamily="1" charset="0"/>
                <a:ea typeface="ＭＳ Ｐゴシック" pitchFamily="1" charset="-128"/>
                <a:cs typeface="ＭＳ Ｐゴシック" pitchFamily="1" charset="-128"/>
              </a:rPr>
              <a:t>Ajoutons qu’au sein de la justice pénale, la police n’est pas la seule à être légalement habilitée à user de </a:t>
            </a:r>
            <a:r>
              <a:rPr lang="fr-CA" sz="2200" b="1" dirty="0">
                <a:latin typeface="Arial Narrow" pitchFamily="1" charset="0"/>
                <a:ea typeface="ＭＳ Ｐゴシック" pitchFamily="1" charset="-128"/>
                <a:cs typeface="ＭＳ Ｐゴシック" pitchFamily="1" charset="-128"/>
              </a:rPr>
              <a:t>coercition physique contre autrui</a:t>
            </a:r>
            <a:r>
              <a:rPr lang="fr-CA" sz="2200" dirty="0" smtClean="0">
                <a:latin typeface="Arial Narrow" pitchFamily="1" charset="0"/>
                <a:ea typeface="ＭＳ Ｐゴシック" pitchFamily="1" charset="-128"/>
                <a:cs typeface="ＭＳ Ｐゴシック" pitchFamily="1" charset="-128"/>
              </a:rPr>
              <a:t> ou « privation de liberté » (</a:t>
            </a:r>
            <a:r>
              <a:rPr lang="fr-CA" sz="2200" dirty="0">
                <a:latin typeface="Arial Narrow" pitchFamily="1" charset="0"/>
                <a:ea typeface="ＭＳ Ｐゴシック" pitchFamily="1" charset="-128"/>
                <a:cs typeface="ＭＳ Ｐゴシック" pitchFamily="1" charset="-128"/>
              </a:rPr>
              <a:t>gardiens de </a:t>
            </a:r>
            <a:r>
              <a:rPr lang="fr-CA" sz="2200" dirty="0" smtClean="0">
                <a:latin typeface="Arial Narrow" pitchFamily="1" charset="0"/>
                <a:ea typeface="ＭＳ Ｐゴシック" pitchFamily="1" charset="-128"/>
                <a:cs typeface="ＭＳ Ｐゴシック" pitchFamily="1" charset="-128"/>
              </a:rPr>
              <a:t>prison, procureurs, juges)</a:t>
            </a:r>
            <a:r>
              <a:rPr lang="fr-CA" sz="2200" dirty="0">
                <a:latin typeface="Arial Narrow" pitchFamily="1" charset="0"/>
                <a:ea typeface="ＭＳ Ｐゴシック" pitchFamily="1" charset="-128"/>
                <a:cs typeface="ＭＳ Ｐゴシック" pitchFamily="1" charset="-128"/>
              </a:rPr>
              <a:t>. </a:t>
            </a: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buNone/>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Une </a:t>
            </a:r>
            <a:r>
              <a:rPr lang="fr-CA" sz="2200" dirty="0">
                <a:latin typeface="Arial Narrow" pitchFamily="1" charset="0"/>
                <a:ea typeface="ＭＳ Ｐゴシック" pitchFamily="1" charset="-128"/>
                <a:cs typeface="ＭＳ Ｐゴシック" pitchFamily="1" charset="-128"/>
              </a:rPr>
              <a:t>autre profession qui partage de façon hautement significative avec la police ce présumé monopole légal de la violence physique, c’est la profession médicale (utilisation psychiatrique des électrochocs, emploi de drogues). </a:t>
            </a:r>
          </a:p>
          <a:p>
            <a:pPr lvl="1" eaLnBrk="1" hangingPunct="1">
              <a:lnSpc>
                <a:spcPct val="90000"/>
              </a:lnSpc>
            </a:pPr>
            <a:r>
              <a:rPr lang="fr-CA" sz="2200" dirty="0">
                <a:latin typeface="Arial Narrow" pitchFamily="1" charset="0"/>
              </a:rPr>
              <a:t>Infliger des </a:t>
            </a:r>
            <a:r>
              <a:rPr lang="fr-CA" sz="2200" b="1" dirty="0">
                <a:latin typeface="Arial Narrow" pitchFamily="1" charset="0"/>
              </a:rPr>
              <a:t>lésions corporelles à des fins médicales </a:t>
            </a:r>
            <a:r>
              <a:rPr lang="fr-CA" sz="2200" dirty="0">
                <a:latin typeface="Arial Narrow" pitchFamily="1" charset="0"/>
              </a:rPr>
              <a:t>est de fait explicitement autorisé par l’article 45 du Code criminel </a:t>
            </a:r>
            <a:r>
              <a:rPr lang="fr-CA" sz="2200" dirty="0" smtClean="0">
                <a:latin typeface="Arial Narrow" pitchFamily="1" charset="0"/>
              </a:rPr>
              <a:t>canadien </a:t>
            </a:r>
            <a:r>
              <a:rPr lang="fr-CA" sz="2200" dirty="0">
                <a:latin typeface="Arial Narrow" pitchFamily="1" charset="0"/>
              </a:rPr>
              <a:t>(Brodeur).</a:t>
            </a:r>
            <a:endParaRPr lang="fr-FR" sz="2200" b="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926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9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274638"/>
            <a:ext cx="8229600" cy="850900"/>
          </a:xfrm>
          <a:solidFill>
            <a:srgbClr val="CCFF99"/>
          </a:solidFill>
        </p:spPr>
        <p:txBody>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a:t>
            </a:r>
            <a:endParaRPr lang="fr-FR" sz="2000" b="1">
              <a:solidFill>
                <a:schemeClr val="tx1"/>
              </a:solidFill>
              <a:latin typeface="Arial Narrow" pitchFamily="1" charset="0"/>
              <a:ea typeface="ＭＳ Ｐゴシック" pitchFamily="1" charset="-128"/>
              <a:cs typeface="ＭＳ Ｐゴシック" pitchFamily="1" charset="-128"/>
            </a:endParaRPr>
          </a:p>
        </p:txBody>
      </p:sp>
      <p:sp>
        <p:nvSpPr>
          <p:cNvPr id="140291" name="Rectangle 3"/>
          <p:cNvSpPr>
            <a:spLocks noGrp="1" noChangeArrowheads="1"/>
          </p:cNvSpPr>
          <p:nvPr>
            <p:ph type="body" idx="1"/>
          </p:nvPr>
        </p:nvSpPr>
        <p:spPr>
          <a:xfrm>
            <a:off x="457200" y="1196975"/>
            <a:ext cx="8229600" cy="4929188"/>
          </a:xfrm>
        </p:spPr>
        <p:txBody>
          <a:bodyPr>
            <a:normAutofit/>
          </a:bodyPr>
          <a:lstStyle/>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 </a:t>
            </a:r>
            <a:r>
              <a:rPr lang="fr-CA" sz="2200" dirty="0">
                <a:latin typeface="Arial Narrow" pitchFamily="1" charset="0"/>
                <a:ea typeface="ＭＳ Ｐゴシック" pitchFamily="1" charset="-128"/>
                <a:cs typeface="ＭＳ Ｐゴシック" pitchFamily="1" charset="-128"/>
              </a:rPr>
              <a:t>autre groupe de personnes, dont le nombre était important, a joui </a:t>
            </a:r>
            <a:r>
              <a:rPr lang="fr-CA" sz="2200" i="1" dirty="0">
                <a:latin typeface="Arial Narrow" pitchFamily="1" charset="0"/>
                <a:ea typeface="ＭＳ Ｐゴシック" pitchFamily="1" charset="-128"/>
                <a:cs typeface="ＭＳ Ｐゴシック" pitchFamily="1" charset="-128"/>
              </a:rPr>
              <a:t>jusqu’au début des années 1980</a:t>
            </a:r>
            <a:r>
              <a:rPr lang="fr-CA" sz="2200" dirty="0">
                <a:latin typeface="Arial Narrow" pitchFamily="1" charset="0"/>
                <a:ea typeface="ＭＳ Ｐゴシック" pitchFamily="1" charset="-128"/>
                <a:cs typeface="ＭＳ Ｐゴシック" pitchFamily="1" charset="-128"/>
              </a:rPr>
              <a:t> d’une immunité légale par rapport à l’exercice d’une forme non bénigne de violence :</a:t>
            </a:r>
            <a:r>
              <a:rPr lang="fr-CA" sz="2200" dirty="0" smtClean="0">
                <a:latin typeface="Arial Narrow" pitchFamily="1" charset="0"/>
                <a:ea typeface="ＭＳ Ｐゴシック" pitchFamily="1" charset="-128"/>
                <a:cs typeface="ＭＳ Ｐゴシック" pitchFamily="1" charset="-128"/>
              </a:rPr>
              <a:t> </a:t>
            </a:r>
            <a:r>
              <a:rPr lang="fr-CA" sz="2200" dirty="0" smtClean="0">
                <a:latin typeface="Arial Narrow" pitchFamily="1" charset="0"/>
              </a:rPr>
              <a:t>il </a:t>
            </a:r>
            <a:r>
              <a:rPr lang="fr-CA" sz="2200" dirty="0">
                <a:latin typeface="Arial Narrow" pitchFamily="1" charset="0"/>
              </a:rPr>
              <a:t>s’agissait des </a:t>
            </a:r>
            <a:r>
              <a:rPr lang="fr-CA" sz="2200" dirty="0" smtClean="0">
                <a:latin typeface="Arial Narrow" pitchFamily="1" charset="0"/>
              </a:rPr>
              <a:t>maris</a:t>
            </a:r>
            <a:r>
              <a:rPr lang="fr-CA" sz="2200" dirty="0">
                <a:latin typeface="Arial Narrow" pitchFamily="1" charset="0"/>
              </a:rPr>
              <a:t>, qui n’étaient pas légalement imputables du viol de leur </a:t>
            </a:r>
            <a:r>
              <a:rPr lang="fr-CA" sz="2200" dirty="0" smtClean="0">
                <a:latin typeface="Arial Narrow" pitchFamily="1" charset="0"/>
              </a:rPr>
              <a:t>femme.</a:t>
            </a:r>
            <a:endParaRPr lang="fr-CA" sz="2200" dirty="0">
              <a:latin typeface="Arial Narrow" pitchFamily="1" charset="0"/>
            </a:endParaRPr>
          </a:p>
          <a:p>
            <a:pPr eaLnBrk="1" hangingPunct="1">
              <a:lnSpc>
                <a:spcPct val="90000"/>
              </a:lnSpc>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Les </a:t>
            </a:r>
            <a:r>
              <a:rPr lang="fr-CA" sz="2200" b="1" dirty="0">
                <a:latin typeface="Arial Narrow" pitchFamily="1" charset="0"/>
                <a:ea typeface="ＭＳ Ｐゴシック" pitchFamily="1" charset="-128"/>
                <a:cs typeface="ＭＳ Ｐゴシック" pitchFamily="1" charset="-128"/>
              </a:rPr>
              <a:t>parents, ceux qui les remplacent et les instituteurs </a:t>
            </a:r>
            <a:r>
              <a:rPr lang="fr-CA" sz="2200" dirty="0">
                <a:latin typeface="Arial Narrow" pitchFamily="1" charset="0"/>
                <a:ea typeface="ＭＳ Ｐゴシック" pitchFamily="1" charset="-128"/>
                <a:cs typeface="ＭＳ Ｐゴシック" pitchFamily="1" charset="-128"/>
              </a:rPr>
              <a:t>peuvent finalement continuer à employer une force « raisonnable » pour corriger, selon les cas, leurs enfants ou leurs élèves [article 43 du CC]… </a:t>
            </a: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buNone/>
            </a:pPr>
            <a:endParaRPr lang="fr-CA" sz="2200" dirty="0" smtClean="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smtClean="0">
                <a:latin typeface="Arial Narrow" pitchFamily="1" charset="0"/>
                <a:ea typeface="ＭＳ Ｐゴシック" pitchFamily="1" charset="-128"/>
                <a:cs typeface="ＭＳ Ｐゴシック" pitchFamily="1" charset="-128"/>
              </a:rPr>
              <a:t>Un </a:t>
            </a:r>
            <a:r>
              <a:rPr lang="fr-CA" sz="2200" dirty="0">
                <a:latin typeface="Arial Narrow" pitchFamily="1" charset="0"/>
                <a:ea typeface="ＭＳ Ｐゴシック" pitchFamily="1" charset="-128"/>
                <a:cs typeface="ＭＳ Ｐゴシック" pitchFamily="1" charset="-128"/>
              </a:rPr>
              <a:t>droit similaire est octroyé par l’article 44 à un </a:t>
            </a:r>
            <a:r>
              <a:rPr lang="fr-CA" sz="2200" b="1" dirty="0">
                <a:latin typeface="Arial Narrow" pitchFamily="1" charset="0"/>
                <a:ea typeface="ＭＳ Ｐゴシック" pitchFamily="1" charset="-128"/>
                <a:cs typeface="ＭＳ Ｐゴシック" pitchFamily="1" charset="-128"/>
              </a:rPr>
              <a:t>capitaine de navire</a:t>
            </a:r>
            <a:r>
              <a:rPr lang="fr-CA" sz="2200" dirty="0">
                <a:latin typeface="Arial Narrow" pitchFamily="1" charset="0"/>
                <a:ea typeface="ＭＳ Ｐゴシック" pitchFamily="1" charset="-128"/>
                <a:cs typeface="ＭＳ Ｐゴシック" pitchFamily="1" charset="-128"/>
              </a:rPr>
              <a:t> pour faire régner la discipline sur son </a:t>
            </a:r>
            <a:r>
              <a:rPr lang="fr-CA" sz="2200" dirty="0" smtClean="0">
                <a:latin typeface="Arial Narrow" pitchFamily="1" charset="0"/>
                <a:ea typeface="ＭＳ Ｐゴシック" pitchFamily="1" charset="-128"/>
                <a:cs typeface="ＭＳ Ｐゴシック" pitchFamily="1" charset="-128"/>
              </a:rPr>
              <a:t>bateau. […] </a:t>
            </a:r>
          </a:p>
          <a:p>
            <a:pPr eaLnBrk="1" hangingPunct="1">
              <a:lnSpc>
                <a:spcPct val="90000"/>
              </a:lnSpc>
            </a:pPr>
            <a:endParaRPr lang="fr-CA" sz="2200" dirty="0">
              <a:latin typeface="Arial Narrow" pitchFamily="1" charset="0"/>
              <a:ea typeface="ＭＳ Ｐゴシック" pitchFamily="1" charset="-128"/>
              <a:cs typeface="ＭＳ Ｐゴシック" pitchFamily="1" charset="-128"/>
            </a:endParaRPr>
          </a:p>
          <a:p>
            <a:pPr eaLnBrk="1" hangingPunct="1">
              <a:lnSpc>
                <a:spcPct val="90000"/>
              </a:lnSpc>
            </a:pPr>
            <a:r>
              <a:rPr lang="fr-CA" sz="2200" dirty="0">
                <a:latin typeface="Arial Narrow" pitchFamily="1" charset="0"/>
                <a:ea typeface="ＭＳ Ｐゴシック" pitchFamily="1" charset="-128"/>
                <a:cs typeface="ＭＳ Ｐゴシック" pitchFamily="1" charset="-128"/>
              </a:rPr>
              <a:t>L’article 81 du CC autorise explicitement les </a:t>
            </a:r>
            <a:r>
              <a:rPr lang="fr-CA" sz="2200" b="1" dirty="0">
                <a:latin typeface="Arial Narrow" pitchFamily="1" charset="0"/>
                <a:ea typeface="ＭＳ Ｐゴシック" pitchFamily="1" charset="-128"/>
                <a:cs typeface="ＭＳ Ｐゴシック" pitchFamily="1" charset="-128"/>
              </a:rPr>
              <a:t>combats de boxe</a:t>
            </a:r>
            <a:r>
              <a:rPr lang="fr-CA" sz="2200" dirty="0">
                <a:latin typeface="Arial Narrow" pitchFamily="1" charset="0"/>
                <a:ea typeface="ＭＳ Ｐゴシック" pitchFamily="1" charset="-128"/>
                <a:cs typeface="ＭＳ Ｐゴシック" pitchFamily="1" charset="-128"/>
              </a:rPr>
              <a:t>, dont on sait pourtant qu’ils conduisent parfois à la mort de l’un des </a:t>
            </a:r>
            <a:r>
              <a:rPr lang="fr-CA" sz="2200" dirty="0" smtClean="0">
                <a:latin typeface="Arial Narrow" pitchFamily="1" charset="0"/>
                <a:ea typeface="ＭＳ Ｐゴシック" pitchFamily="1" charset="-128"/>
                <a:cs typeface="ＭＳ Ｐゴシック" pitchFamily="1" charset="-128"/>
              </a:rPr>
              <a:t>adversaires.</a:t>
            </a:r>
            <a:endParaRPr lang="fr-FR" sz="22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029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0291">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02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solidFill>
            <a:srgbClr val="CCFF99"/>
          </a:solidFill>
        </p:spPr>
        <p:txBody>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Trebuchet MS" pitchFamily="1" charset="0"/>
                <a:ea typeface="ＭＳ Ｐゴシック" pitchFamily="1" charset="-128"/>
                <a:cs typeface="ＭＳ Ｐゴシック" pitchFamily="1" charset="-128"/>
              </a:rPr>
              <a:t>BRODEUR, J-P.</a:t>
            </a:r>
            <a:endParaRPr lang="fr-FR" sz="2000" b="1">
              <a:solidFill>
                <a:schemeClr val="tx1"/>
              </a:solidFill>
              <a:latin typeface="Arial Narrow" pitchFamily="1" charset="0"/>
              <a:ea typeface="ＭＳ Ｐゴシック" pitchFamily="1" charset="-128"/>
              <a:cs typeface="ＭＳ Ｐゴシック" pitchFamily="1" charset="-128"/>
            </a:endParaRPr>
          </a:p>
        </p:txBody>
      </p:sp>
      <p:sp>
        <p:nvSpPr>
          <p:cNvPr id="141315" name="Rectangle 3"/>
          <p:cNvSpPr>
            <a:spLocks noGrp="1" noChangeArrowheads="1"/>
          </p:cNvSpPr>
          <p:nvPr>
            <p:ph type="body" idx="1"/>
          </p:nvPr>
        </p:nvSpPr>
        <p:spPr>
          <a:xfrm>
            <a:off x="428625" y="1412875"/>
            <a:ext cx="8229600" cy="4756150"/>
          </a:xfrm>
        </p:spPr>
        <p:txBody>
          <a:bodyPr/>
          <a:lstStyle/>
          <a:p>
            <a:pPr marL="0" indent="0" eaLnBrk="1" hangingPunct="1">
              <a:lnSpc>
                <a:spcPct val="80000"/>
              </a:lnSpc>
              <a:buFontTx/>
              <a:buNone/>
            </a:pPr>
            <a:r>
              <a:rPr lang="fr-FR" sz="2400" b="1" dirty="0">
                <a:solidFill>
                  <a:srgbClr val="0070C0"/>
                </a:solidFill>
                <a:latin typeface="Arial Narrow" pitchFamily="1" charset="0"/>
                <a:ea typeface="ＭＳ Ｐゴシック" pitchFamily="1" charset="-128"/>
                <a:cs typeface="ＭＳ Ｐゴシック" pitchFamily="1" charset="-128"/>
              </a:rPr>
              <a:t>3. La police verrait tout et découvrirait tout  </a:t>
            </a:r>
          </a:p>
          <a:p>
            <a:pPr marL="0" indent="0" eaLnBrk="1" hangingPunct="1">
              <a:lnSpc>
                <a:spcPct val="80000"/>
              </a:lnSpc>
            </a:pPr>
            <a:endParaRPr lang="fr-CA" sz="1800" b="1"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None/>
            </a:pPr>
            <a:r>
              <a:rPr lang="fr-CA" sz="2200" b="1" dirty="0" smtClean="0">
                <a:latin typeface="Arial Narrow" pitchFamily="1" charset="0"/>
                <a:ea typeface="ＭＳ Ｐゴシック" pitchFamily="1" charset="-128"/>
                <a:cs typeface="ＭＳ Ｐゴシック" pitchFamily="1" charset="-128"/>
              </a:rPr>
              <a:t>À </a:t>
            </a:r>
            <a:r>
              <a:rPr lang="fr-CA" sz="2200" b="1" dirty="0">
                <a:latin typeface="Arial Narrow" pitchFamily="1" charset="0"/>
                <a:ea typeface="ＭＳ Ｐゴシック" pitchFamily="1" charset="-128"/>
                <a:cs typeface="ＭＳ Ｐゴシック" pitchFamily="1" charset="-128"/>
              </a:rPr>
              <a:t>suivre la </a:t>
            </a:r>
            <a:r>
              <a:rPr lang="fr-CA" sz="2200" b="1" dirty="0" smtClean="0">
                <a:latin typeface="Arial Narrow" pitchFamily="1" charset="0"/>
                <a:ea typeface="ＭＳ Ｐゴシック" pitchFamily="1" charset="-128"/>
                <a:cs typeface="ＭＳ Ｐゴシック" pitchFamily="1" charset="-128"/>
              </a:rPr>
              <a:t>littérature, </a:t>
            </a:r>
            <a:r>
              <a:rPr lang="fr-CA" sz="2200" b="1" dirty="0">
                <a:latin typeface="Arial Narrow" pitchFamily="1" charset="0"/>
                <a:ea typeface="ＭＳ Ｐゴシック" pitchFamily="1" charset="-128"/>
                <a:cs typeface="ＭＳ Ｐゴシック" pitchFamily="1" charset="-128"/>
              </a:rPr>
              <a:t>le </a:t>
            </a:r>
            <a:r>
              <a:rPr lang="fr-CA" sz="2200" b="1" dirty="0" smtClean="0">
                <a:latin typeface="Arial Narrow" pitchFamily="1" charset="0"/>
                <a:ea typeface="ＭＳ Ｐゴシック" pitchFamily="1" charset="-128"/>
                <a:cs typeface="ＭＳ Ｐゴシック" pitchFamily="1" charset="-128"/>
              </a:rPr>
              <a:t>cinéma et les </a:t>
            </a:r>
            <a:r>
              <a:rPr lang="fr-CA" sz="2200" b="1" dirty="0" err="1" smtClean="0">
                <a:latin typeface="Arial Narrow" pitchFamily="1" charset="0"/>
                <a:ea typeface="ＭＳ Ｐゴシック" pitchFamily="1" charset="-128"/>
                <a:cs typeface="ＭＳ Ｐゴシック" pitchFamily="1" charset="-128"/>
              </a:rPr>
              <a:t>séries-télé</a:t>
            </a:r>
            <a:r>
              <a:rPr lang="fr-CA" sz="2200" b="1" dirty="0" smtClean="0">
                <a:latin typeface="Arial Narrow" pitchFamily="1" charset="0"/>
                <a:ea typeface="ＭＳ Ｐゴシック" pitchFamily="1" charset="-128"/>
                <a:cs typeface="ＭＳ Ｐゴシック" pitchFamily="1" charset="-128"/>
              </a:rPr>
              <a:t>, </a:t>
            </a: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endParaRPr lang="fr-CA"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r>
              <a:rPr lang="fr-CA" sz="2200" dirty="0" smtClean="0">
                <a:latin typeface="Arial Narrow" pitchFamily="1" charset="0"/>
                <a:ea typeface="ＭＳ Ｐゴシック" pitchFamily="1" charset="-128"/>
                <a:cs typeface="ＭＳ Ｐゴシック" pitchFamily="1" charset="-128"/>
              </a:rPr>
              <a:t> L’essentiel </a:t>
            </a:r>
            <a:r>
              <a:rPr lang="fr-CA" sz="2200" dirty="0">
                <a:latin typeface="Arial Narrow" pitchFamily="1" charset="0"/>
                <a:ea typeface="ＭＳ Ｐゴシック" pitchFamily="1" charset="-128"/>
                <a:cs typeface="ＭＳ Ｐゴシック" pitchFamily="1" charset="-128"/>
              </a:rPr>
              <a:t>du travail policier serait consacré aux enquêtes. Ils disposeraient pour cela de moyens financiers énormes ainsi que d’un arsenal technologique et scientifique à même de retracer n’importe quel crime et </a:t>
            </a:r>
            <a:r>
              <a:rPr lang="fr-CA" sz="2200" dirty="0" smtClean="0">
                <a:latin typeface="Arial Narrow" pitchFamily="1" charset="0"/>
                <a:ea typeface="ＭＳ Ｐゴシック" pitchFamily="1" charset="-128"/>
                <a:cs typeface="ＭＳ Ｐゴシック" pitchFamily="1" charset="-128"/>
              </a:rPr>
              <a:t>criminel.</a:t>
            </a:r>
            <a:endParaRPr lang="fr-CA" sz="2200"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endParaRPr lang="fr-CA" sz="22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q"/>
            </a:pPr>
            <a:r>
              <a:rPr lang="fr-CA" sz="2200" dirty="0" smtClean="0">
                <a:latin typeface="Arial Narrow" pitchFamily="1" charset="0"/>
                <a:ea typeface="ＭＳ Ｐゴシック" pitchFamily="1" charset="-128"/>
                <a:cs typeface="ＭＳ Ｐゴシック" pitchFamily="1" charset="-128"/>
              </a:rPr>
              <a:t> Ces </a:t>
            </a:r>
            <a:r>
              <a:rPr lang="fr-CA" sz="2200" dirty="0">
                <a:latin typeface="Arial Narrow" pitchFamily="1" charset="0"/>
                <a:ea typeface="ＭＳ Ｐゴシック" pitchFamily="1" charset="-128"/>
                <a:cs typeface="ＭＳ Ｐゴシック" pitchFamily="1" charset="-128"/>
              </a:rPr>
              <a:t>mêmes technologies feraient en sorte que rien n’échapperait à la police et que nous serions</a:t>
            </a:r>
            <a:r>
              <a:rPr lang="fr-CA" sz="2200" dirty="0" smtClean="0">
                <a:latin typeface="Arial Narrow" pitchFamily="1" charset="0"/>
                <a:ea typeface="ＭＳ Ｐゴシック" pitchFamily="1" charset="-128"/>
                <a:cs typeface="ＭＳ Ｐゴシック" pitchFamily="1" charset="-128"/>
              </a:rPr>
              <a:t> TOUT </a:t>
            </a:r>
            <a:r>
              <a:rPr lang="fr-CA" sz="2200" dirty="0">
                <a:latin typeface="Arial Narrow" pitchFamily="1" charset="0"/>
                <a:ea typeface="ＭＳ Ｐゴシック" pitchFamily="1" charset="-128"/>
                <a:cs typeface="ＭＳ Ｐゴシック" pitchFamily="1" charset="-128"/>
              </a:rPr>
              <a:t>LE TEMPS sous surveillance…</a:t>
            </a:r>
          </a:p>
          <a:p>
            <a:pPr marL="0" indent="0" eaLnBrk="1" hangingPunct="1">
              <a:lnSpc>
                <a:spcPct val="80000"/>
              </a:lnSpc>
            </a:pP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endParaRPr lang="fr-CA"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CA" sz="2200" b="1" dirty="0">
                <a:latin typeface="Arial Narrow" pitchFamily="1" charset="0"/>
                <a:ea typeface="ＭＳ Ｐゴシック" pitchFamily="1" charset="-128"/>
                <a:cs typeface="ＭＳ Ｐゴシック" pitchFamily="1" charset="-128"/>
              </a:rPr>
              <a:t>Or dans la réalité des faits…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13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13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131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131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95288" y="260350"/>
            <a:ext cx="8229600" cy="715963"/>
          </a:xfrm>
          <a:solidFill>
            <a:srgbClr val="00FFCC"/>
          </a:solidFill>
        </p:spPr>
        <p:txBody>
          <a:bodyPr/>
          <a:lstStyle/>
          <a:p>
            <a:pPr eaLnBrk="1" hangingPunct="1"/>
            <a:r>
              <a:rPr lang="fr-CA" sz="2000">
                <a:solidFill>
                  <a:schemeClr val="tx1"/>
                </a:solidFill>
                <a:latin typeface="Arial Narrow" pitchFamily="1" charset="0"/>
                <a:ea typeface="ＭＳ Ｐゴシック" pitchFamily="1" charset="-128"/>
                <a:cs typeface="ＭＳ Ｐゴシック" pitchFamily="1" charset="-128"/>
              </a:rPr>
              <a:t>Mythes et réalités de la police (Brodeur, 2005)</a:t>
            </a:r>
            <a:br>
              <a:rPr lang="fr-CA" sz="2000">
                <a:solidFill>
                  <a:schemeClr val="tx1"/>
                </a:solidFill>
                <a:latin typeface="Arial Narrow" pitchFamily="1" charset="0"/>
                <a:ea typeface="ＭＳ Ｐゴシック" pitchFamily="1" charset="-128"/>
                <a:cs typeface="ＭＳ Ｐゴシック" pitchFamily="1" charset="-128"/>
              </a:rPr>
            </a:br>
            <a:r>
              <a:rPr lang="fr-CA" sz="2000" b="1">
                <a:solidFill>
                  <a:schemeClr val="tx1"/>
                </a:solidFill>
                <a:latin typeface="Arial Narrow" pitchFamily="1" charset="0"/>
                <a:ea typeface="ＭＳ Ｐゴシック" pitchFamily="1" charset="-128"/>
                <a:cs typeface="ＭＳ Ｐゴシック" pitchFamily="1" charset="-128"/>
              </a:rPr>
              <a:t>Un police scientifique? </a:t>
            </a:r>
            <a:r>
              <a:rPr lang="fr-CA" sz="2000">
                <a:latin typeface="Arial Narrow" pitchFamily="1" charset="0"/>
                <a:ea typeface="ＭＳ Ｐゴシック" pitchFamily="1" charset="-128"/>
                <a:cs typeface="ＭＳ Ｐゴシック" pitchFamily="1" charset="-128"/>
              </a:rPr>
              <a:t>Exemple des homicides au Québec</a:t>
            </a:r>
            <a:endParaRPr lang="fr-FR" sz="3200">
              <a:latin typeface="Arial Narrow" pitchFamily="1" charset="0"/>
              <a:ea typeface="ＭＳ Ｐゴシック" pitchFamily="1" charset="-128"/>
              <a:cs typeface="ＭＳ Ｐゴシック" pitchFamily="1" charset="-128"/>
            </a:endParaRPr>
          </a:p>
        </p:txBody>
      </p:sp>
      <p:sp>
        <p:nvSpPr>
          <p:cNvPr id="331779" name="Rectangle 3"/>
          <p:cNvSpPr>
            <a:spLocks noGrp="1" noChangeArrowheads="1"/>
          </p:cNvSpPr>
          <p:nvPr>
            <p:ph type="body" idx="1"/>
          </p:nvPr>
        </p:nvSpPr>
        <p:spPr>
          <a:xfrm>
            <a:off x="457200" y="1059484"/>
            <a:ext cx="8229600" cy="5798516"/>
          </a:xfrm>
        </p:spPr>
        <p:txBody>
          <a:bodyPr>
            <a:noAutofit/>
          </a:bodyPr>
          <a:lstStyle/>
          <a:p>
            <a:pPr marL="533400" indent="-533400" eaLnBrk="1" hangingPunct="1">
              <a:lnSpc>
                <a:spcPct val="90000"/>
              </a:lnSpc>
              <a:buFont typeface="Wingdings" pitchFamily="1" charset="2"/>
              <a:buChar char="§"/>
            </a:pPr>
            <a:r>
              <a:rPr lang="fr-CA" sz="2000" dirty="0" smtClean="0">
                <a:latin typeface="Arial Narrow" pitchFamily="1" charset="0"/>
                <a:ea typeface="ＭＳ Ｐゴシック" pitchFamily="1" charset="-128"/>
                <a:cs typeface="ＭＳ Ｐゴシック" pitchFamily="1" charset="-128"/>
              </a:rPr>
              <a:t>Sur 153 </a:t>
            </a:r>
            <a:r>
              <a:rPr lang="fr-CA" sz="2000" dirty="0">
                <a:latin typeface="Arial Narrow" pitchFamily="1" charset="0"/>
                <a:ea typeface="ＭＳ Ｐゴシック" pitchFamily="1" charset="-128"/>
                <a:cs typeface="ＭＳ Ｐゴシック" pitchFamily="1" charset="-128"/>
              </a:rPr>
              <a:t>homicides au Québec de 1990 à </a:t>
            </a:r>
            <a:r>
              <a:rPr lang="fr-CA" sz="2000" dirty="0" smtClean="0">
                <a:latin typeface="Arial Narrow" pitchFamily="1" charset="0"/>
                <a:ea typeface="ＭＳ Ｐゴシック" pitchFamily="1" charset="-128"/>
                <a:cs typeface="ＭＳ Ｐゴシック" pitchFamily="1" charset="-128"/>
              </a:rPr>
              <a:t>2001</a:t>
            </a:r>
            <a:endParaRPr lang="fr-CA" sz="2000" dirty="0" smtClean="0">
              <a:latin typeface="Arial Narrow" pitchFamily="1" charset="0"/>
            </a:endParaRPr>
          </a:p>
          <a:p>
            <a:pPr marL="533400" indent="-533400" eaLnBrk="1" hangingPunct="1">
              <a:lnSpc>
                <a:spcPct val="90000"/>
              </a:lnSpc>
              <a:buFont typeface="Wingdings" pitchFamily="1" charset="2"/>
              <a:buChar char="q"/>
            </a:pPr>
            <a:r>
              <a:rPr lang="fr-CA" sz="2000" b="1" dirty="0">
                <a:latin typeface="Arial Narrow" pitchFamily="1" charset="0"/>
                <a:ea typeface="ＭＳ Ｐゴシック" pitchFamily="1" charset="-128"/>
                <a:cs typeface="ＭＳ Ｐゴシック" pitchFamily="1" charset="-128"/>
              </a:rPr>
              <a:t>Résultats: selon les 3 phases de l’enqu</a:t>
            </a:r>
            <a:r>
              <a:rPr lang="fr-CA" altLang="ja-JP" sz="2000" b="1" dirty="0">
                <a:latin typeface="Arial Narrow" pitchFamily="1" charset="0"/>
                <a:ea typeface="ＭＳ Ｐゴシック" pitchFamily="1" charset="-128"/>
                <a:cs typeface="ＭＳ Ｐゴシック" pitchFamily="1" charset="-128"/>
              </a:rPr>
              <a:t>ête</a:t>
            </a:r>
            <a:endParaRPr lang="fr-CA" sz="2000" b="1" dirty="0">
              <a:latin typeface="Arial Narrow" pitchFamily="1" charset="0"/>
              <a:ea typeface="ＭＳ Ｐゴシック" pitchFamily="1" charset="-128"/>
              <a:cs typeface="ＭＳ Ｐゴシック" pitchFamily="1" charset="-128"/>
            </a:endParaRPr>
          </a:p>
          <a:p>
            <a:pPr marL="533400" indent="-533400" eaLnBrk="1" hangingPunct="1">
              <a:lnSpc>
                <a:spcPct val="90000"/>
              </a:lnSpc>
              <a:buFont typeface="Wingdings" pitchFamily="1" charset="2"/>
              <a:buChar char="§"/>
            </a:pPr>
            <a:r>
              <a:rPr lang="fr-CA" sz="2000" i="1" u="sng" dirty="0">
                <a:latin typeface="Arial Narrow" pitchFamily="1" charset="0"/>
                <a:ea typeface="ＭＳ Ｐゴシック" pitchFamily="1" charset="-128"/>
                <a:cs typeface="ＭＳ Ｐゴシック" pitchFamily="1" charset="-128"/>
              </a:rPr>
              <a:t>1- Identification</a:t>
            </a:r>
            <a:r>
              <a:rPr lang="fr-CA" sz="2000" i="1" u="sng" dirty="0" smtClean="0">
                <a:latin typeface="Arial Narrow" pitchFamily="1" charset="0"/>
                <a:ea typeface="ＭＳ Ｐゴシック" pitchFamily="1" charset="-128"/>
                <a:cs typeface="ＭＳ Ｐゴシック" pitchFamily="1" charset="-128"/>
              </a:rPr>
              <a:t> : </a:t>
            </a:r>
            <a:r>
              <a:rPr lang="fr-CA" sz="2000" i="1" u="sng" dirty="0">
                <a:latin typeface="Arial Narrow" pitchFamily="1" charset="0"/>
                <a:ea typeface="ＭＳ Ｐゴシック" pitchFamily="1" charset="-128"/>
                <a:cs typeface="ＭＳ Ｐゴシック" pitchFamily="1" charset="-128"/>
              </a:rPr>
              <a:t>identifier l’auteur </a:t>
            </a:r>
          </a:p>
          <a:p>
            <a:pPr marL="533400" indent="-533400" eaLnBrk="1" hangingPunct="1">
              <a:lnSpc>
                <a:spcPct val="90000"/>
              </a:lnSpc>
              <a:buFont typeface="Wingdings" pitchFamily="1" charset="2"/>
              <a:buChar char="ü"/>
            </a:pPr>
            <a:r>
              <a:rPr lang="fr-CA" sz="2000" dirty="0">
                <a:latin typeface="Arial Narrow" pitchFamily="1" charset="0"/>
                <a:ea typeface="ＭＳ Ｐゴシック" pitchFamily="1" charset="-128"/>
                <a:cs typeface="ＭＳ Ｐゴシック" pitchFamily="1" charset="-128"/>
              </a:rPr>
              <a:t>Sources humaines : 73% </a:t>
            </a:r>
            <a:r>
              <a:rPr lang="fr-CA" altLang="ja-JP" sz="2000" dirty="0">
                <a:latin typeface="Arial Narrow" pitchFamily="1" charset="0"/>
                <a:ea typeface="ＭＳ Ｐゴシック" pitchFamily="1" charset="-128"/>
                <a:cs typeface="ＭＳ Ｐゴシック" pitchFamily="1" charset="-128"/>
              </a:rPr>
              <a:t>(famille, délateur, </a:t>
            </a:r>
            <a:r>
              <a:rPr lang="fr-CA" altLang="ja-JP" sz="2000" dirty="0" err="1">
                <a:latin typeface="Arial Narrow" pitchFamily="1" charset="0"/>
                <a:ea typeface="ＭＳ Ｐゴシック" pitchFamily="1" charset="-128"/>
                <a:cs typeface="ＭＳ Ｐゴシック" pitchFamily="1" charset="-128"/>
              </a:rPr>
              <a:t>co-victime</a:t>
            </a:r>
            <a:r>
              <a:rPr lang="fr-CA" altLang="ja-JP" sz="2000" dirty="0">
                <a:latin typeface="Arial Narrow" pitchFamily="1" charset="0"/>
                <a:ea typeface="ＭＳ Ｐゴシック" pitchFamily="1" charset="-128"/>
                <a:cs typeface="ＭＳ Ｐゴシック" pitchFamily="1" charset="-128"/>
              </a:rPr>
              <a:t>, témoin)</a:t>
            </a:r>
            <a:r>
              <a:rPr lang="fr-CA" sz="2000" dirty="0">
                <a:latin typeface="Arial Narrow" pitchFamily="1" charset="0"/>
                <a:ea typeface="ＭＳ Ｐゴシック" pitchFamily="1" charset="-128"/>
                <a:cs typeface="ＭＳ Ｐゴシック" pitchFamily="1" charset="-128"/>
              </a:rPr>
              <a:t> (Dans 20%, le suspect se livre lui-m</a:t>
            </a:r>
            <a:r>
              <a:rPr lang="fr-CA" altLang="ja-JP" sz="2000" dirty="0">
                <a:latin typeface="Arial Narrow" pitchFamily="1" charset="0"/>
                <a:ea typeface="ＭＳ Ｐゴシック" pitchFamily="1" charset="-128"/>
                <a:cs typeface="ＭＳ Ｐゴシック" pitchFamily="1" charset="-128"/>
              </a:rPr>
              <a:t>ême ou est </a:t>
            </a:r>
            <a:r>
              <a:rPr lang="fr-CA" altLang="ja-JP" sz="2000" dirty="0" smtClean="0">
                <a:latin typeface="Arial Narrow" pitchFamily="1" charset="0"/>
                <a:ea typeface="ＭＳ Ｐゴシック" pitchFamily="1" charset="-128"/>
                <a:cs typeface="ＭＳ Ｐゴシック" pitchFamily="1" charset="-128"/>
              </a:rPr>
              <a:t>dénoncé)</a:t>
            </a:r>
          </a:p>
          <a:p>
            <a:pPr marL="533400" indent="-533400" eaLnBrk="1" hangingPunct="1">
              <a:lnSpc>
                <a:spcPct val="90000"/>
              </a:lnSpc>
              <a:buFont typeface="Wingdings" pitchFamily="1" charset="2"/>
              <a:buChar char="ü"/>
            </a:pPr>
            <a:r>
              <a:rPr lang="fr-CA" altLang="ja-JP" sz="2000" dirty="0">
                <a:latin typeface="Arial Narrow" pitchFamily="1" charset="0"/>
                <a:ea typeface="ＭＳ Ｐゴシック" pitchFamily="1" charset="-128"/>
                <a:cs typeface="ＭＳ Ｐゴシック" pitchFamily="1" charset="-128"/>
              </a:rPr>
              <a:t>Sources policières : 15%</a:t>
            </a:r>
          </a:p>
          <a:p>
            <a:pPr marL="533400" indent="-533400" eaLnBrk="1" hangingPunct="1">
              <a:lnSpc>
                <a:spcPct val="90000"/>
              </a:lnSpc>
              <a:buFont typeface="Wingdings" pitchFamily="1" charset="2"/>
              <a:buChar char="ü"/>
            </a:pPr>
            <a:r>
              <a:rPr lang="fr-CA" altLang="ja-JP" sz="2000" dirty="0">
                <a:latin typeface="Arial Narrow" pitchFamily="1" charset="0"/>
                <a:ea typeface="ＭＳ Ｐゴシック" pitchFamily="1" charset="-128"/>
                <a:cs typeface="ＭＳ Ｐゴシック" pitchFamily="1" charset="-128"/>
              </a:rPr>
              <a:t>Sources techniques : 3.3% (0,66% par police scientifique)</a:t>
            </a:r>
          </a:p>
          <a:p>
            <a:pPr marL="914400" lvl="1" indent="-457200" eaLnBrk="1" hangingPunct="1">
              <a:lnSpc>
                <a:spcPct val="90000"/>
              </a:lnSpc>
              <a:buFont typeface="Wingdings" pitchFamily="1" charset="2"/>
              <a:buChar char="ü"/>
            </a:pPr>
            <a:endParaRPr lang="fr-CA" sz="2000" dirty="0">
              <a:latin typeface="Arial Narrow" pitchFamily="1" charset="0"/>
            </a:endParaRPr>
          </a:p>
          <a:p>
            <a:pPr marL="533400" indent="-533400" eaLnBrk="1" hangingPunct="1">
              <a:lnSpc>
                <a:spcPct val="90000"/>
              </a:lnSpc>
              <a:buFont typeface="Wingdings" pitchFamily="1" charset="2"/>
              <a:buChar char="§"/>
            </a:pPr>
            <a:r>
              <a:rPr lang="fr-CA" sz="2000" i="1" u="sng" dirty="0">
                <a:latin typeface="Arial Narrow" pitchFamily="1" charset="0"/>
                <a:ea typeface="ＭＳ Ｐゴシック" pitchFamily="1" charset="-128"/>
                <a:cs typeface="ＭＳ Ｐゴシック" pitchFamily="1" charset="-128"/>
              </a:rPr>
              <a:t>2- Localisation: le retrouver s’il a pris la fuite</a:t>
            </a:r>
            <a:endParaRPr lang="fr-CA" sz="2000" dirty="0" smtClean="0">
              <a:latin typeface="Arial Narrow" pitchFamily="1" charset="0"/>
              <a:ea typeface="ＭＳ Ｐゴシック" pitchFamily="1" charset="-128"/>
              <a:cs typeface="ＭＳ Ｐゴシック" pitchFamily="1" charset="-128"/>
            </a:endParaRPr>
          </a:p>
          <a:p>
            <a:pPr marL="914400" lvl="1" indent="-457200" eaLnBrk="1" hangingPunct="1">
              <a:lnSpc>
                <a:spcPct val="90000"/>
              </a:lnSpc>
              <a:buFont typeface="Wingdings" pitchFamily="1" charset="2"/>
              <a:buChar char="ü"/>
            </a:pPr>
            <a:r>
              <a:rPr lang="fr-CA" sz="2000" dirty="0" smtClean="0">
                <a:latin typeface="Arial Narrow" pitchFamily="1" charset="0"/>
              </a:rPr>
              <a:t>43.5% du temps le </a:t>
            </a:r>
            <a:r>
              <a:rPr lang="fr-CA" sz="2000" dirty="0" err="1" smtClean="0">
                <a:latin typeface="Arial Narrow" pitchFamily="1" charset="0"/>
              </a:rPr>
              <a:t>meurtier</a:t>
            </a:r>
            <a:r>
              <a:rPr lang="fr-CA" sz="2000" dirty="0" smtClean="0">
                <a:latin typeface="Arial Narrow" pitchFamily="1" charset="0"/>
              </a:rPr>
              <a:t> est découvert en </a:t>
            </a:r>
            <a:r>
              <a:rPr lang="fr-CA" sz="2000" dirty="0" err="1" smtClean="0">
                <a:latin typeface="Arial Narrow" pitchFamily="1" charset="0"/>
              </a:rPr>
              <a:t>meme</a:t>
            </a:r>
            <a:r>
              <a:rPr lang="fr-CA" sz="2000" dirty="0" smtClean="0">
                <a:latin typeface="Arial Narrow" pitchFamily="1" charset="0"/>
              </a:rPr>
              <a:t> temps que le meurtre </a:t>
            </a:r>
          </a:p>
          <a:p>
            <a:pPr marL="914400" lvl="1" indent="-457200" eaLnBrk="1" hangingPunct="1">
              <a:lnSpc>
                <a:spcPct val="90000"/>
              </a:lnSpc>
              <a:buFont typeface="Wingdings" pitchFamily="1" charset="2"/>
              <a:buChar char="ü"/>
            </a:pPr>
            <a:r>
              <a:rPr lang="fr-CA" sz="2000" dirty="0" smtClean="0">
                <a:latin typeface="Arial Narrow" pitchFamily="1" charset="0"/>
              </a:rPr>
              <a:t>Sinon écoute électronique, surveillance physique, </a:t>
            </a:r>
            <a:r>
              <a:rPr lang="fr-CA" sz="2000" dirty="0" err="1" smtClean="0">
                <a:latin typeface="Arial Narrow" pitchFamily="1" charset="0"/>
              </a:rPr>
              <a:t>euquete</a:t>
            </a:r>
            <a:r>
              <a:rPr lang="fr-CA" sz="2000" dirty="0" smtClean="0">
                <a:latin typeface="Arial Narrow" pitchFamily="1" charset="0"/>
              </a:rPr>
              <a:t> de routine</a:t>
            </a:r>
          </a:p>
          <a:p>
            <a:pPr marL="914400" lvl="1" indent="-457200" eaLnBrk="1" hangingPunct="1">
              <a:lnSpc>
                <a:spcPct val="90000"/>
              </a:lnSpc>
              <a:buFont typeface="Wingdings" pitchFamily="1" charset="2"/>
              <a:buChar char="ü"/>
            </a:pPr>
            <a:r>
              <a:rPr lang="fr-CA" sz="2000" dirty="0" smtClean="0">
                <a:latin typeface="Arial Narrow" pitchFamily="1" charset="0"/>
              </a:rPr>
              <a:t>Peu usage de banques de donnés </a:t>
            </a:r>
          </a:p>
          <a:p>
            <a:pPr marL="914400" lvl="1" indent="-457200" eaLnBrk="1" hangingPunct="1">
              <a:lnSpc>
                <a:spcPct val="90000"/>
              </a:lnSpc>
              <a:buFont typeface="Wingdings" pitchFamily="1" charset="2"/>
              <a:buChar char="ü"/>
            </a:pPr>
            <a:endParaRPr lang="fr-CA" sz="2000" dirty="0" smtClean="0">
              <a:latin typeface="Arial Narrow" pitchFamily="1" charset="0"/>
            </a:endParaRPr>
          </a:p>
          <a:p>
            <a:pPr marL="533400" indent="-533400" eaLnBrk="1" hangingPunct="1">
              <a:lnSpc>
                <a:spcPct val="90000"/>
              </a:lnSpc>
              <a:buFont typeface="Wingdings" pitchFamily="1" charset="2"/>
              <a:buChar char="§"/>
            </a:pPr>
            <a:r>
              <a:rPr lang="fr-CA" sz="2000" i="1" u="sng" dirty="0" smtClean="0">
                <a:latin typeface="Arial Narrow" pitchFamily="1" charset="0"/>
                <a:ea typeface="ＭＳ Ｐゴシック" pitchFamily="1" charset="-128"/>
                <a:cs typeface="ＭＳ Ｐゴシック" pitchFamily="1" charset="-128"/>
              </a:rPr>
              <a:t>3- Structuration de la preuve </a:t>
            </a:r>
          </a:p>
          <a:p>
            <a:pPr marL="914400" lvl="1" indent="-457200" eaLnBrk="1" hangingPunct="1">
              <a:lnSpc>
                <a:spcPct val="90000"/>
              </a:lnSpc>
              <a:buFont typeface="Wingdings" pitchFamily="1" charset="2"/>
              <a:buChar char="ü"/>
            </a:pPr>
            <a:r>
              <a:rPr lang="fr-CA" sz="2000" dirty="0" smtClean="0">
                <a:latin typeface="Arial Narrow" pitchFamily="1" charset="0"/>
              </a:rPr>
              <a:t>40/153 cas avec expertise scientifique: 15 pour disculper ADN et polygraphe, 3 analyses chimiques; 3 analyses balistiques; 3 autopsies; 7 banques donnée. </a:t>
            </a:r>
          </a:p>
          <a:p>
            <a:pPr marL="914400" lvl="1" indent="-457200" eaLnBrk="1" hangingPunct="1">
              <a:lnSpc>
                <a:spcPct val="90000"/>
              </a:lnSpc>
              <a:buFont typeface="Wingdings" pitchFamily="1" charset="2"/>
              <a:buChar char="ü"/>
            </a:pPr>
            <a:endParaRPr lang="fr-CA" sz="2000" dirty="0" smtClean="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17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17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17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177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177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177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31779">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31779">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31779">
                                            <p:txEl>
                                              <p:pRg st="9" end="9"/>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31779">
                                            <p:txEl>
                                              <p:pRg st="10" end="1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31779">
                                            <p:txEl>
                                              <p:pRg st="12" end="12"/>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31779">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274638"/>
            <a:ext cx="8229600" cy="715962"/>
          </a:xfrm>
          <a:solidFill>
            <a:srgbClr val="00FFCC"/>
          </a:solidFill>
        </p:spPr>
        <p:txBody>
          <a:bodyPr/>
          <a:lstStyle/>
          <a:p>
            <a:pPr eaLnBrk="1" hangingPunct="1"/>
            <a:r>
              <a:rPr lang="fr-CA" sz="2000" b="1">
                <a:solidFill>
                  <a:schemeClr val="tx1"/>
                </a:solidFill>
                <a:latin typeface="Arial Narrow" pitchFamily="1" charset="0"/>
                <a:ea typeface="ＭＳ Ｐゴシック" pitchFamily="1" charset="-128"/>
                <a:cs typeface="ＭＳ Ｐゴシック" pitchFamily="1" charset="-128"/>
              </a:rPr>
              <a:t>Un police scientifique? </a:t>
            </a:r>
            <a:endParaRPr lang="fr-FR" sz="3200">
              <a:latin typeface="Arial Narrow" pitchFamily="1" charset="0"/>
              <a:ea typeface="ＭＳ Ｐゴシック" pitchFamily="1" charset="-128"/>
              <a:cs typeface="ＭＳ Ｐゴシック" pitchFamily="1" charset="-128"/>
            </a:endParaRPr>
          </a:p>
        </p:txBody>
      </p:sp>
      <p:sp>
        <p:nvSpPr>
          <p:cNvPr id="333827" name="Rectangle 3"/>
          <p:cNvSpPr>
            <a:spLocks noGrp="1" noChangeArrowheads="1"/>
          </p:cNvSpPr>
          <p:nvPr>
            <p:ph type="body" idx="1"/>
          </p:nvPr>
        </p:nvSpPr>
        <p:spPr>
          <a:xfrm>
            <a:off x="457200" y="1066800"/>
            <a:ext cx="8229600" cy="5059363"/>
          </a:xfrm>
        </p:spPr>
        <p:txBody>
          <a:bodyPr>
            <a:normAutofit lnSpcReduction="10000"/>
          </a:bodyPr>
          <a:lstStyle/>
          <a:p>
            <a:pPr marL="0" indent="0" eaLnBrk="1" hangingPunct="1">
              <a:lnSpc>
                <a:spcPct val="90000"/>
              </a:lnSpc>
              <a:spcAft>
                <a:spcPts val="1200"/>
              </a:spcAft>
              <a:buFontTx/>
              <a:buNone/>
            </a:pPr>
            <a:r>
              <a:rPr lang="fr-CA" sz="2400" b="1" dirty="0">
                <a:latin typeface="Arial Narrow" pitchFamily="1" charset="0"/>
                <a:ea typeface="ＭＳ Ｐゴシック" pitchFamily="1" charset="-128"/>
                <a:cs typeface="ＭＳ Ｐゴシック" pitchFamily="1" charset="-128"/>
              </a:rPr>
              <a:t>En somme: </a:t>
            </a:r>
            <a:endParaRPr lang="fr-CA" sz="2400" b="1"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1200"/>
              </a:spcAft>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 Temps </a:t>
            </a:r>
            <a:r>
              <a:rPr lang="fr-CA" sz="2400" dirty="0">
                <a:latin typeface="Arial Narrow" pitchFamily="1" charset="0"/>
                <a:ea typeface="ＭＳ Ｐゴシック" pitchFamily="1" charset="-128"/>
                <a:cs typeface="ＭＳ Ｐゴシック" pitchFamily="1" charset="-128"/>
              </a:rPr>
              <a:t>très court pour élucider le meurtre (71% en moins de 24h, dont 55% en moins d’une heure</a:t>
            </a:r>
            <a:r>
              <a:rPr lang="fr-CA" sz="2400" dirty="0" smtClean="0">
                <a:latin typeface="Arial Narrow" pitchFamily="1" charset="0"/>
                <a:ea typeface="ＭＳ Ｐゴシック" pitchFamily="1" charset="-128"/>
                <a:cs typeface="ＭＳ Ｐゴシック" pitchFamily="1" charset="-128"/>
              </a:rPr>
              <a:t> - 47</a:t>
            </a:r>
            <a:r>
              <a:rPr lang="fr-CA" sz="2400" dirty="0">
                <a:latin typeface="Arial Narrow" pitchFamily="1" charset="0"/>
                <a:ea typeface="ＭＳ Ｐゴシック" pitchFamily="1" charset="-128"/>
                <a:cs typeface="ＭＳ Ｐゴシック" pitchFamily="1" charset="-128"/>
              </a:rPr>
              <a:t>% en m</a:t>
            </a:r>
            <a:r>
              <a:rPr lang="fr-CA" altLang="ja-JP" sz="2400" dirty="0">
                <a:latin typeface="Arial Narrow" pitchFamily="1" charset="0"/>
                <a:ea typeface="ＭＳ Ｐゴシック" pitchFamily="1" charset="-128"/>
                <a:cs typeface="ＭＳ Ｐゴシック" pitchFamily="1" charset="-128"/>
              </a:rPr>
              <a:t>ême temps</a:t>
            </a:r>
            <a:r>
              <a:rPr lang="fr-CA" sz="2400" dirty="0">
                <a:latin typeface="Arial Narrow" pitchFamily="1" charset="0"/>
                <a:ea typeface="ＭＳ Ｐゴシック" pitchFamily="1" charset="-128"/>
                <a:cs typeface="ＭＳ Ｐゴシック" pitchFamily="1" charset="-128"/>
              </a:rPr>
              <a:t> )</a:t>
            </a:r>
          </a:p>
          <a:p>
            <a:pPr marL="0" indent="0" eaLnBrk="1" hangingPunct="1">
              <a:lnSpc>
                <a:spcPct val="90000"/>
              </a:lnSpc>
              <a:spcAft>
                <a:spcPts val="12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Surtout les policiers patrouilleurs qui font les arrestations (</a:t>
            </a:r>
            <a:r>
              <a:rPr lang="fr-CA" sz="2400" b="1" dirty="0">
                <a:latin typeface="Arial Narrow" pitchFamily="1" charset="0"/>
                <a:ea typeface="ＭＳ Ｐゴシック" pitchFamily="1" charset="-128"/>
                <a:cs typeface="ＭＳ Ｐゴシック" pitchFamily="1" charset="-128"/>
              </a:rPr>
              <a:t>non enqu</a:t>
            </a:r>
            <a:r>
              <a:rPr lang="fr-CA" altLang="ja-JP" sz="2400" b="1" dirty="0">
                <a:latin typeface="Arial Narrow" pitchFamily="1" charset="0"/>
                <a:ea typeface="ＭＳ Ｐゴシック" pitchFamily="1" charset="-128"/>
                <a:cs typeface="ＭＳ Ｐゴシック" pitchFamily="1" charset="-128"/>
              </a:rPr>
              <a:t>êteurs</a:t>
            </a:r>
            <a:r>
              <a:rPr lang="fr-CA" altLang="ja-JP" sz="2400" dirty="0">
                <a:latin typeface="Arial Narrow" pitchFamily="1" charset="0"/>
                <a:ea typeface="ＭＳ Ｐゴシック" pitchFamily="1" charset="-128"/>
                <a:cs typeface="ＭＳ Ｐゴシック" pitchFamily="1" charset="-128"/>
              </a:rPr>
              <a:t>) 38% vs </a:t>
            </a:r>
            <a:r>
              <a:rPr lang="fr-CA" altLang="ja-JP" sz="2400" dirty="0" smtClean="0">
                <a:latin typeface="Arial Narrow" pitchFamily="1" charset="0"/>
                <a:ea typeface="ＭＳ Ｐゴシック" pitchFamily="1" charset="-128"/>
                <a:cs typeface="ＭＳ Ｐゴシック" pitchFamily="1" charset="-128"/>
              </a:rPr>
              <a:t>34%</a:t>
            </a:r>
          </a:p>
          <a:p>
            <a:pPr marL="0" indent="0" eaLnBrk="1" hangingPunct="1">
              <a:lnSpc>
                <a:spcPct val="90000"/>
              </a:lnSpc>
              <a:spcAft>
                <a:spcPts val="1200"/>
              </a:spcAft>
              <a:buFont typeface="Wingdings" pitchFamily="1" charset="2"/>
              <a:buChar char="ü"/>
            </a:pPr>
            <a:r>
              <a:rPr lang="fr-CA" altLang="ja-JP" sz="2400" dirty="0">
                <a:latin typeface="Arial Narrow" pitchFamily="1" charset="0"/>
                <a:ea typeface="ＭＳ Ｐゴシック" pitchFamily="1" charset="-128"/>
                <a:cs typeface="ＭＳ Ｐゴシック" pitchFamily="1" charset="-128"/>
              </a:rPr>
              <a:t>Travail des enquêteurs =</a:t>
            </a:r>
            <a:r>
              <a:rPr lang="fr-CA" altLang="ja-JP" sz="2400" dirty="0" smtClean="0">
                <a:latin typeface="Arial Narrow" pitchFamily="1" charset="0"/>
                <a:ea typeface="ＭＳ Ｐゴシック" pitchFamily="1" charset="-128"/>
                <a:cs typeface="ＭＳ Ｐゴシック" pitchFamily="1" charset="-128"/>
              </a:rPr>
              <a:t> préparation de la preuve pas enquête (gestionnaire de la preuve)  </a:t>
            </a:r>
          </a:p>
          <a:p>
            <a:pPr marL="0" indent="0" eaLnBrk="1" hangingPunct="1">
              <a:lnSpc>
                <a:spcPct val="90000"/>
              </a:lnSpc>
              <a:spcAft>
                <a:spcPts val="1200"/>
              </a:spcAft>
              <a:buNone/>
            </a:pPr>
            <a:endParaRPr lang="fr-CA" altLang="ja-JP" sz="2400"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1200"/>
              </a:spcAft>
              <a:buFont typeface="Wingdings" pitchFamily="1" charset="2"/>
              <a:buChar char="ü"/>
            </a:pPr>
            <a:r>
              <a:rPr lang="fr-CA" altLang="ja-JP" sz="2400" u="sng" dirty="0">
                <a:latin typeface="Arial Narrow" pitchFamily="1" charset="0"/>
                <a:ea typeface="ＭＳ Ｐゴシック" pitchFamily="1" charset="-128"/>
                <a:cs typeface="ＭＳ Ｐゴシック" pitchFamily="1" charset="-128"/>
              </a:rPr>
              <a:t>Souvent grâce à l’intervention de citoyens et non de l’activité policière</a:t>
            </a:r>
            <a:r>
              <a:rPr lang="fr-CA" altLang="ja-JP" sz="2400" dirty="0">
                <a:latin typeface="Arial Narrow" pitchFamily="1" charset="0"/>
                <a:ea typeface="ＭＳ Ｐゴシック" pitchFamily="1" charset="-128"/>
                <a:cs typeface="ＭＳ Ｐゴシック" pitchFamily="1" charset="-128"/>
              </a:rPr>
              <a:t>; </a:t>
            </a:r>
          </a:p>
          <a:p>
            <a:pPr marL="933450" lvl="1" indent="-533400" eaLnBrk="1" hangingPunct="1">
              <a:lnSpc>
                <a:spcPct val="90000"/>
              </a:lnSpc>
              <a:spcAft>
                <a:spcPts val="12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 On conna</a:t>
            </a:r>
            <a:r>
              <a:rPr lang="fr-CA" altLang="ja-JP" sz="2400" dirty="0">
                <a:latin typeface="Arial Narrow" pitchFamily="1" charset="0"/>
                <a:ea typeface="ＭＳ Ｐゴシック" pitchFamily="1" charset="-128"/>
                <a:cs typeface="ＭＳ Ｐゴシック" pitchFamily="1" charset="-128"/>
              </a:rPr>
              <a:t>ît l’auteur d’un homicide parce qu’on apprend son identité de la bouche de </a:t>
            </a:r>
            <a:r>
              <a:rPr lang="fr-CA" altLang="ja-JP" sz="2400" dirty="0" err="1">
                <a:latin typeface="Arial Narrow" pitchFamily="1" charset="0"/>
                <a:ea typeface="ＭＳ Ｐゴシック" pitchFamily="1" charset="-128"/>
                <a:cs typeface="ＭＳ Ｐゴシック" pitchFamily="1" charset="-128"/>
              </a:rPr>
              <a:t>qq’un</a:t>
            </a:r>
            <a:r>
              <a:rPr lang="fr-CA" altLang="ja-JP" sz="2400" dirty="0">
                <a:latin typeface="Arial Narrow" pitchFamily="1" charset="0"/>
                <a:ea typeface="ＭＳ Ｐゴシック" pitchFamily="1" charset="-128"/>
                <a:cs typeface="ＭＳ Ｐゴシック" pitchFamily="1" charset="-128"/>
              </a:rPr>
              <a:t> (témoin, dénonciateur, informateur) et on sait où il se cache de la même façon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38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382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382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382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3827">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3338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74638"/>
            <a:ext cx="8229600" cy="715962"/>
          </a:xfrm>
          <a:solidFill>
            <a:srgbClr val="00FFCC"/>
          </a:solidFill>
        </p:spPr>
        <p:txBody>
          <a:bodyPr/>
          <a:lstStyle/>
          <a:p>
            <a:pPr eaLnBrk="1" hangingPunct="1"/>
            <a:r>
              <a:rPr lang="fr-CA" sz="2000" b="1">
                <a:solidFill>
                  <a:schemeClr val="tx1"/>
                </a:solidFill>
                <a:latin typeface="Arial Narrow" pitchFamily="1" charset="0"/>
                <a:ea typeface="ＭＳ Ｐゴシック" pitchFamily="1" charset="-128"/>
                <a:cs typeface="ＭＳ Ｐゴシック" pitchFamily="1" charset="-128"/>
              </a:rPr>
              <a:t>Un police scientifique? </a:t>
            </a:r>
            <a:endParaRPr lang="fr-FR" sz="3200">
              <a:latin typeface="Arial Narrow" pitchFamily="1" charset="0"/>
              <a:ea typeface="ＭＳ Ｐゴシック" pitchFamily="1" charset="-128"/>
              <a:cs typeface="ＭＳ Ｐゴシック" pitchFamily="1" charset="-128"/>
            </a:endParaRPr>
          </a:p>
        </p:txBody>
      </p:sp>
      <p:sp>
        <p:nvSpPr>
          <p:cNvPr id="333827" name="Rectangle 3"/>
          <p:cNvSpPr>
            <a:spLocks noGrp="1" noChangeArrowheads="1"/>
          </p:cNvSpPr>
          <p:nvPr>
            <p:ph type="body" idx="1"/>
          </p:nvPr>
        </p:nvSpPr>
        <p:spPr>
          <a:xfrm>
            <a:off x="457200" y="1066800"/>
            <a:ext cx="8229600" cy="5059363"/>
          </a:xfrm>
        </p:spPr>
        <p:txBody>
          <a:bodyPr>
            <a:noAutofit/>
          </a:bodyPr>
          <a:lstStyle/>
          <a:p>
            <a:pPr marL="0" indent="0" eaLnBrk="1" hangingPunct="1">
              <a:lnSpc>
                <a:spcPct val="90000"/>
              </a:lnSpc>
              <a:spcAft>
                <a:spcPts val="600"/>
              </a:spcAft>
              <a:buFontTx/>
              <a:buNone/>
            </a:pPr>
            <a:r>
              <a:rPr lang="fr-CA" altLang="ja-JP" sz="2400" b="1" dirty="0">
                <a:latin typeface="Arial Narrow" pitchFamily="1" charset="0"/>
                <a:ea typeface="ＭＳ Ｐゴシック" pitchFamily="1" charset="-128"/>
                <a:cs typeface="ＭＳ Ｐゴシック" pitchFamily="1" charset="-128"/>
              </a:rPr>
              <a:t>Suite</a:t>
            </a:r>
            <a:r>
              <a:rPr lang="fr-CA" altLang="ja-JP" sz="2400" b="1" dirty="0" smtClean="0">
                <a:latin typeface="Arial Narrow" pitchFamily="1" charset="0"/>
                <a:ea typeface="ＭＳ Ｐゴシック" pitchFamily="1" charset="-128"/>
                <a:cs typeface="ＭＳ Ｐゴシック" pitchFamily="1" charset="-128"/>
              </a:rPr>
              <a:t>…</a:t>
            </a:r>
          </a:p>
          <a:p>
            <a:pPr>
              <a:lnSpc>
                <a:spcPct val="90000"/>
              </a:lnSpc>
              <a:spcAft>
                <a:spcPts val="600"/>
              </a:spcAft>
              <a:buFont typeface="Wingdings" charset="2"/>
              <a:buChar char="ü"/>
            </a:pPr>
            <a:r>
              <a:rPr lang="fr-CA" altLang="ja-JP" sz="2400" b="1" dirty="0" smtClean="0">
                <a:latin typeface="Arial Narrow" pitchFamily="1" charset="0"/>
                <a:ea typeface="ＭＳ Ｐゴシック" pitchFamily="1" charset="-128"/>
                <a:cs typeface="ＭＳ Ｐゴシック" pitchFamily="1" charset="-128"/>
              </a:rPr>
              <a:t>Rarement une cause est </a:t>
            </a:r>
            <a:r>
              <a:rPr lang="fr-CA" altLang="ja-JP" sz="2400" b="1" dirty="0" err="1" smtClean="0">
                <a:latin typeface="Arial Narrow" pitchFamily="1" charset="0"/>
                <a:ea typeface="ＭＳ Ｐゴシック" pitchFamily="1" charset="-128"/>
                <a:cs typeface="ＭＳ Ｐゴシック" pitchFamily="1" charset="-128"/>
              </a:rPr>
              <a:t>reglé</a:t>
            </a:r>
            <a:r>
              <a:rPr lang="fr-CA" altLang="ja-JP" sz="2400" b="1" dirty="0" smtClean="0">
                <a:latin typeface="Arial Narrow" pitchFamily="1" charset="0"/>
                <a:ea typeface="ＭＳ Ｐゴシック" pitchFamily="1" charset="-128"/>
                <a:cs typeface="ＭＳ Ｐゴシック" pitchFamily="1" charset="-128"/>
              </a:rPr>
              <a:t> par l’entremise de l’expertise scientifique</a:t>
            </a:r>
          </a:p>
          <a:p>
            <a:pPr marL="0" indent="0" eaLnBrk="1" hangingPunct="1">
              <a:lnSpc>
                <a:spcPct val="90000"/>
              </a:lnSpc>
              <a:spcAft>
                <a:spcPts val="600"/>
              </a:spcAft>
              <a:buFont typeface="Wingdings" pitchFamily="1" charset="2"/>
              <a:buChar char="ü"/>
            </a:pPr>
            <a:r>
              <a:rPr lang="fr-CA" sz="2400" dirty="0" smtClean="0">
                <a:latin typeface="Arial Narrow" pitchFamily="1" charset="0"/>
                <a:ea typeface="ＭＳ Ｐゴシック" pitchFamily="1" charset="-128"/>
                <a:cs typeface="ＭＳ Ｐゴシック" pitchFamily="1" charset="-128"/>
              </a:rPr>
              <a:t>« Les affaires sont rarement </a:t>
            </a:r>
            <a:r>
              <a:rPr lang="fr-CA" sz="2400" i="1" dirty="0" smtClean="0">
                <a:latin typeface="Arial Narrow" pitchFamily="1" charset="0"/>
                <a:ea typeface="ＭＳ Ｐゴシック" pitchFamily="1" charset="-128"/>
                <a:cs typeface="ＭＳ Ｐゴシック" pitchFamily="1" charset="-128"/>
              </a:rPr>
              <a:t>découvertes </a:t>
            </a:r>
            <a:r>
              <a:rPr lang="fr-CA" sz="2400" dirty="0" smtClean="0">
                <a:latin typeface="Arial Narrow" pitchFamily="1" charset="0"/>
                <a:ea typeface="ＭＳ Ｐゴシック" pitchFamily="1" charset="-128"/>
                <a:cs typeface="ＭＳ Ｐゴシック" pitchFamily="1" charset="-128"/>
              </a:rPr>
              <a:t>par le raisonnement de l’enquêteur ou l’expertise des laboratoires. </a:t>
            </a:r>
          </a:p>
          <a:p>
            <a:pPr marL="0" indent="0" eaLnBrk="1" hangingPunct="1">
              <a:lnSpc>
                <a:spcPct val="90000"/>
              </a:lnSpc>
              <a:spcAft>
                <a:spcPts val="600"/>
              </a:spcAft>
              <a:buFont typeface="Wingdings" pitchFamily="1" charset="2"/>
              <a:buChar char="ü"/>
            </a:pPr>
            <a:r>
              <a:rPr lang="fr-CA" sz="2400" b="1" dirty="0" smtClean="0">
                <a:latin typeface="Arial Narrow" pitchFamily="1" charset="0"/>
                <a:ea typeface="ＭＳ Ｐゴシック" pitchFamily="1" charset="-128"/>
                <a:cs typeface="ＭＳ Ｐゴシック" pitchFamily="1" charset="-128"/>
              </a:rPr>
              <a:t>L’identification du coupable est habituellement le produit :</a:t>
            </a:r>
          </a:p>
          <a:p>
            <a:pPr marL="0" indent="0" eaLnBrk="1" hangingPunct="1">
              <a:lnSpc>
                <a:spcPct val="90000"/>
              </a:lnSpc>
              <a:spcAft>
                <a:spcPts val="600"/>
              </a:spcAft>
              <a:buFontTx/>
              <a:buNone/>
            </a:pPr>
            <a:endParaRPr lang="fr-CA" altLang="ja-JP" sz="2400" b="1" dirty="0" smtClean="0">
              <a:latin typeface="Arial Narrow" pitchFamily="1" charset="0"/>
              <a:ea typeface="ＭＳ Ｐゴシック" pitchFamily="1" charset="-128"/>
              <a:cs typeface="ＭＳ Ｐゴシック" pitchFamily="1" charset="-128"/>
            </a:endParaRPr>
          </a:p>
          <a:p>
            <a:pPr marL="0" indent="0" eaLnBrk="1" hangingPunct="1">
              <a:lnSpc>
                <a:spcPct val="90000"/>
              </a:lnSpc>
              <a:spcAft>
                <a:spcPts val="600"/>
              </a:spcAft>
              <a:buFontTx/>
              <a:buNone/>
            </a:pPr>
            <a:r>
              <a:rPr lang="fr-CA" sz="2400" dirty="0" smtClean="0">
                <a:latin typeface="Arial Narrow" pitchFamily="1" charset="0"/>
                <a:ea typeface="ＭＳ Ｐゴシック" pitchFamily="1" charset="-128"/>
                <a:cs typeface="ＭＳ Ｐゴシック" pitchFamily="1" charset="-128"/>
              </a:rPr>
              <a:t>En </a:t>
            </a:r>
            <a:r>
              <a:rPr lang="fr-CA" sz="2400" dirty="0">
                <a:latin typeface="Arial Narrow" pitchFamily="1" charset="0"/>
                <a:ea typeface="ＭＳ Ｐゴシック" pitchFamily="1" charset="-128"/>
                <a:cs typeface="ＭＳ Ｐゴシック" pitchFamily="1" charset="-128"/>
              </a:rPr>
              <a:t>résumé :</a:t>
            </a:r>
          </a:p>
          <a:p>
            <a:pPr marL="0" indent="0" eaLnBrk="1" hangingPunct="1">
              <a:lnSpc>
                <a:spcPct val="90000"/>
              </a:lnSpc>
              <a:spcAft>
                <a:spcPts val="600"/>
              </a:spcAft>
              <a:buFont typeface="Wingdings" pitchFamily="1" charset="2"/>
              <a:buChar char="ü"/>
            </a:pPr>
            <a:r>
              <a:rPr lang="fr-CA" sz="2400" dirty="0">
                <a:latin typeface="Arial Narrow" pitchFamily="1" charset="0"/>
                <a:ea typeface="ＭＳ Ｐゴシック" pitchFamily="1" charset="-128"/>
                <a:cs typeface="ＭＳ Ｐゴシック" pitchFamily="1" charset="-128"/>
              </a:rPr>
              <a:t>Sans témoins et si le hasard ne joue pas pour elle, la police pourra échouer y compris face à des crimes retentissants (tueurs en série, mafia, guerre des gangs, guerre des motards, etc.).</a:t>
            </a:r>
            <a:r>
              <a:rPr lang="fr-CA" sz="2400" dirty="0" smtClean="0">
                <a:latin typeface="Arial Narrow" pitchFamily="1" charset="0"/>
                <a:ea typeface="ＭＳ Ｐゴシック" pitchFamily="1" charset="-128"/>
                <a:cs typeface="ＭＳ Ｐゴシック" pitchFamily="1" charset="-128"/>
              </a:rPr>
              <a:t> </a:t>
            </a:r>
            <a:endParaRPr lang="fr-CA" sz="24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38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38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38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382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3827">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338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mythes sur la police…</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125538"/>
            <a:ext cx="8229600" cy="5000625"/>
          </a:xfrm>
        </p:spPr>
        <p:txBody>
          <a:bodyPr>
            <a:normAutofit lnSpcReduction="10000"/>
          </a:bodyPr>
          <a:lstStyle/>
          <a:p>
            <a:pPr marL="0" indent="0" eaLnBrk="1" hangingPunct="1">
              <a:lnSpc>
                <a:spcPct val="80000"/>
              </a:lnSpc>
              <a:buFontTx/>
              <a:buNone/>
            </a:pPr>
            <a:r>
              <a:rPr lang="fr-FR" sz="2400" b="1" dirty="0">
                <a:solidFill>
                  <a:srgbClr val="0070C0"/>
                </a:solidFill>
                <a:latin typeface="Arial Narrow" pitchFamily="1" charset="0"/>
                <a:ea typeface="ＭＳ Ｐゴシック" pitchFamily="1" charset="-128"/>
                <a:cs typeface="ＭＳ Ｐゴシック" pitchFamily="1" charset="-128"/>
              </a:rPr>
              <a:t>4. La police fonctionnerait comme l</a:t>
            </a:r>
            <a:r>
              <a:rPr lang="fr-CA" sz="2400" b="1" dirty="0">
                <a:solidFill>
                  <a:srgbClr val="0070C0"/>
                </a:solidFill>
                <a:latin typeface="Arial Narrow" pitchFamily="1" charset="0"/>
                <a:ea typeface="ＭＳ Ｐゴシック" pitchFamily="1" charset="-128"/>
                <a:cs typeface="ＭＳ Ｐゴシック" pitchFamily="1" charset="-128"/>
              </a:rPr>
              <a:t>’</a:t>
            </a:r>
            <a:r>
              <a:rPr lang="fr-FR" altLang="ja-JP" sz="2400" b="1" dirty="0">
                <a:solidFill>
                  <a:srgbClr val="0070C0"/>
                </a:solidFill>
                <a:latin typeface="Arial Narrow" pitchFamily="1" charset="0"/>
                <a:ea typeface="ＭＳ Ｐゴシック" pitchFamily="1" charset="-128"/>
                <a:cs typeface="ＭＳ Ｐゴシック" pitchFamily="1" charset="-128"/>
              </a:rPr>
              <a:t>armée…</a:t>
            </a:r>
          </a:p>
          <a:p>
            <a:pPr marL="0" indent="0" eaLnBrk="1" hangingPunct="1">
              <a:lnSpc>
                <a:spcPct val="80000"/>
              </a:lnSpc>
              <a:buFontTx/>
              <a:buAutoNum type="arabicParenR" startAt="3"/>
            </a:pPr>
            <a:endParaRPr lang="fr-FR" sz="20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FR" sz="2200" b="1" dirty="0">
                <a:solidFill>
                  <a:srgbClr val="C00000"/>
                </a:solidFill>
                <a:latin typeface="Arial Narrow" pitchFamily="1" charset="0"/>
                <a:ea typeface="ＭＳ Ｐゴシック" pitchFamily="1" charset="-128"/>
                <a:cs typeface="ＭＳ Ｐゴシック" pitchFamily="1" charset="-128"/>
              </a:rPr>
              <a:t>Il est certain que sa professionnalisation fait écho à l</a:t>
            </a:r>
            <a:r>
              <a:rPr lang="fr-CA" sz="2200" b="1" dirty="0">
                <a:solidFill>
                  <a:srgbClr val="C00000"/>
                </a:solidFill>
                <a:latin typeface="Arial Narrow" pitchFamily="1" charset="0"/>
                <a:ea typeface="ＭＳ Ｐゴシック" pitchFamily="1" charset="-128"/>
                <a:cs typeface="ＭＳ Ｐゴシック" pitchFamily="1" charset="-128"/>
              </a:rPr>
              <a:t>’</a:t>
            </a:r>
            <a:r>
              <a:rPr lang="fr-FR" altLang="ja-JP" sz="2200" b="1" dirty="0">
                <a:solidFill>
                  <a:srgbClr val="C00000"/>
                </a:solidFill>
                <a:latin typeface="Arial Narrow" pitchFamily="1" charset="0"/>
                <a:ea typeface="ＭＳ Ｐゴシック" pitchFamily="1" charset="-128"/>
                <a:cs typeface="ＭＳ Ｐゴシック" pitchFamily="1" charset="-128"/>
              </a:rPr>
              <a:t>analogie militaire (hiérarchie et discipline; policier tombé au champ d</a:t>
            </a:r>
            <a:r>
              <a:rPr lang="fr-FR" sz="2200" b="1" dirty="0">
                <a:solidFill>
                  <a:srgbClr val="C00000"/>
                </a:solidFill>
                <a:latin typeface="Arial Narrow" pitchFamily="1" charset="0"/>
                <a:ea typeface="ＭＳ Ｐゴシック" pitchFamily="1" charset="-128"/>
                <a:cs typeface="ＭＳ Ｐゴシック" pitchFamily="1" charset="-128"/>
              </a:rPr>
              <a:t>’</a:t>
            </a:r>
            <a:r>
              <a:rPr lang="fr-FR" altLang="ja-JP" sz="2200" b="1" dirty="0">
                <a:solidFill>
                  <a:srgbClr val="C00000"/>
                </a:solidFill>
                <a:latin typeface="Arial Narrow" pitchFamily="1" charset="0"/>
                <a:ea typeface="ＭＳ Ｐゴシック" pitchFamily="1" charset="-128"/>
                <a:cs typeface="ＭＳ Ｐゴシック" pitchFamily="1" charset="-128"/>
              </a:rPr>
              <a:t>honneur; guerre contre le crime; AVEC nous ou CONTRE nous; médailles; etc.)</a:t>
            </a:r>
          </a:p>
          <a:p>
            <a:pPr marL="0" indent="0" eaLnBrk="1" hangingPunct="1">
              <a:lnSpc>
                <a:spcPct val="80000"/>
              </a:lnSpc>
            </a:pPr>
            <a:endParaRPr lang="fr-FR" sz="2200" b="1" dirty="0">
              <a:latin typeface="Arial Narrow" pitchFamily="1" charset="0"/>
              <a:ea typeface="ＭＳ Ｐゴシック" pitchFamily="1" charset="-128"/>
              <a:cs typeface="ＭＳ Ｐゴシック" pitchFamily="1" charset="-128"/>
            </a:endParaRPr>
          </a:p>
          <a:p>
            <a:pPr marL="0" indent="0" eaLnBrk="1" hangingPunct="1">
              <a:lnSpc>
                <a:spcPct val="80000"/>
              </a:lnSpc>
            </a:pPr>
            <a:r>
              <a:rPr lang="fr-FR" sz="2200" b="1" dirty="0">
                <a:solidFill>
                  <a:srgbClr val="C00000"/>
                </a:solidFill>
                <a:latin typeface="Arial Narrow" pitchFamily="1" charset="0"/>
                <a:ea typeface="ＭＳ Ｐゴシック" pitchFamily="1" charset="-128"/>
                <a:cs typeface="ＭＳ Ｐゴシック" pitchFamily="1" charset="-128"/>
              </a:rPr>
              <a:t>Mais</a:t>
            </a:r>
            <a:r>
              <a:rPr lang="fr-FR" sz="2200" b="1" dirty="0">
                <a:latin typeface="Arial Narrow" pitchFamily="1" charset="0"/>
                <a:ea typeface="ＭＳ Ｐゴシック" pitchFamily="1" charset="-128"/>
                <a:cs typeface="ＭＳ Ｐゴシック" pitchFamily="1" charset="-128"/>
              </a:rPr>
              <a:t> </a:t>
            </a:r>
            <a:r>
              <a:rPr lang="fr-FR" sz="2200" dirty="0">
                <a:latin typeface="Arial Narrow" pitchFamily="1" charset="0"/>
                <a:ea typeface="ＭＳ Ｐゴシック" pitchFamily="1" charset="-128"/>
                <a:cs typeface="ＭＳ Ｐゴシック" pitchFamily="1" charset="-128"/>
              </a:rPr>
              <a:t>la profession policière ne s’explique pas par une simple vision </a:t>
            </a:r>
            <a:r>
              <a:rPr lang="fr-FR" sz="2200" i="1" dirty="0">
                <a:latin typeface="Arial Narrow" pitchFamily="1" charset="0"/>
                <a:ea typeface="ＭＳ Ｐゴシック" pitchFamily="1" charset="-128"/>
                <a:cs typeface="ＭＳ Ｐゴシック" pitchFamily="1" charset="-128"/>
              </a:rPr>
              <a:t>top – down </a:t>
            </a:r>
            <a:r>
              <a:rPr lang="fr-FR" sz="2200" dirty="0">
                <a:latin typeface="Arial Narrow" pitchFamily="1" charset="0"/>
                <a:ea typeface="ＭＳ Ｐゴシック" pitchFamily="1" charset="-128"/>
                <a:cs typeface="ＭＳ Ｐゴシック" pitchFamily="1" charset="-128"/>
              </a:rPr>
              <a:t>militaire et déterministe. </a:t>
            </a:r>
          </a:p>
          <a:p>
            <a:pPr marL="0" indent="0" eaLnBrk="1" hangingPunct="1">
              <a:lnSpc>
                <a:spcPct val="80000"/>
              </a:lnSpc>
            </a:pPr>
            <a:r>
              <a:rPr lang="fr-FR" sz="2200" dirty="0">
                <a:latin typeface="Arial Narrow" pitchFamily="1" charset="0"/>
                <a:ea typeface="ＭＳ Ｐゴシック" pitchFamily="1" charset="-128"/>
                <a:cs typeface="ＭＳ Ｐゴシック" pitchFamily="1" charset="-128"/>
              </a:rPr>
              <a:t>Elle n</a:t>
            </a:r>
            <a:r>
              <a:rPr lang="fr-CA"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est pas composée de « soldats » chargés d</a:t>
            </a:r>
            <a:r>
              <a:rPr lang="fr-FR" sz="2200" dirty="0">
                <a:latin typeface="Arial Narrow" pitchFamily="1" charset="0"/>
                <a:ea typeface="ＭＳ Ｐゴシック" pitchFamily="1" charset="-128"/>
                <a:cs typeface="ＭＳ Ｐゴシック" pitchFamily="1" charset="-128"/>
              </a:rPr>
              <a:t>’</a:t>
            </a:r>
            <a:r>
              <a:rPr lang="fr-FR" altLang="ja-JP" sz="2200" dirty="0">
                <a:latin typeface="Arial Narrow" pitchFamily="1" charset="0"/>
                <a:ea typeface="ＭＳ Ｐゴシック" pitchFamily="1" charset="-128"/>
                <a:cs typeface="ＭＳ Ｐゴシック" pitchFamily="1" charset="-128"/>
              </a:rPr>
              <a:t>obéir à une hiérarchie. </a:t>
            </a:r>
            <a:endParaRPr lang="fr-FR" altLang="ja-JP" sz="2200" dirty="0" smtClean="0">
              <a:latin typeface="Arial Narrow" pitchFamily="1" charset="0"/>
              <a:ea typeface="ＭＳ Ｐゴシック" pitchFamily="1" charset="-128"/>
              <a:cs typeface="ＭＳ Ｐゴシック" pitchFamily="1" charset="-128"/>
            </a:endParaRPr>
          </a:p>
          <a:p>
            <a:pPr marL="857250" lvl="1" indent="-457200" eaLnBrk="1" hangingPunct="1">
              <a:lnSpc>
                <a:spcPct val="80000"/>
              </a:lnSpc>
            </a:pPr>
            <a:r>
              <a:rPr lang="fr-CA" sz="2200" dirty="0" smtClean="0">
                <a:latin typeface="Arial Narrow" pitchFamily="1" charset="0"/>
              </a:rPr>
              <a:t>Bien des types de policiers ( patrouilleurs de rue) disposent d’une grande capacité d’</a:t>
            </a:r>
            <a:r>
              <a:rPr lang="fr-CA" sz="2200" dirty="0" err="1" smtClean="0">
                <a:latin typeface="Arial Narrow" pitchFamily="1" charset="0"/>
              </a:rPr>
              <a:t>interpreter</a:t>
            </a:r>
            <a:r>
              <a:rPr lang="fr-CA" sz="2200" dirty="0" smtClean="0">
                <a:latin typeface="Arial Narrow" pitchFamily="1" charset="0"/>
              </a:rPr>
              <a:t> a leur guise des évènements ( matricule 728) </a:t>
            </a:r>
          </a:p>
          <a:p>
            <a:pPr marL="857250" lvl="1" indent="-457200" eaLnBrk="1" hangingPunct="1">
              <a:lnSpc>
                <a:spcPct val="80000"/>
              </a:lnSpc>
            </a:pPr>
            <a:endParaRPr lang="fr-CA" sz="2200" dirty="0" smtClean="0">
              <a:latin typeface="Arial Narrow" pitchFamily="1" charset="0"/>
            </a:endParaRPr>
          </a:p>
          <a:p>
            <a:pPr marL="0" indent="0" eaLnBrk="1" hangingPunct="1">
              <a:lnSpc>
                <a:spcPct val="80000"/>
              </a:lnSpc>
              <a:buNone/>
            </a:pPr>
            <a:r>
              <a:rPr lang="fr-FR" sz="2200" dirty="0" smtClean="0">
                <a:latin typeface="Arial Narrow" pitchFamily="1" charset="0"/>
                <a:ea typeface="ＭＳ Ｐゴシック" pitchFamily="1" charset="-128"/>
                <a:cs typeface="ＭＳ Ｐゴシック" pitchFamily="1" charset="-128"/>
              </a:rPr>
              <a:t>Contrairement </a:t>
            </a:r>
            <a:r>
              <a:rPr lang="fr-FR" sz="2200" dirty="0">
                <a:latin typeface="Arial Narrow" pitchFamily="1" charset="0"/>
                <a:ea typeface="ＭＳ Ｐゴシック" pitchFamily="1" charset="-128"/>
                <a:cs typeface="ＭＳ Ｐゴシック" pitchFamily="1" charset="-128"/>
              </a:rPr>
              <a:t>à ce qu’on pourrait penser, la hiérarchie policière n’a pas un pouvoir très efficace sur ses troupes</a:t>
            </a:r>
            <a:r>
              <a:rPr lang="fr-FR" sz="2200" dirty="0" smtClean="0">
                <a:latin typeface="Arial Narrow" pitchFamily="1" charset="0"/>
                <a:ea typeface="ＭＳ Ｐゴシック" pitchFamily="1" charset="-128"/>
                <a:cs typeface="ＭＳ Ｐゴシック" pitchFamily="1" charset="-128"/>
              </a:rPr>
              <a:t> même </a:t>
            </a:r>
            <a:r>
              <a:rPr lang="fr-FR" sz="2200" dirty="0">
                <a:latin typeface="Arial Narrow" pitchFamily="1" charset="0"/>
                <a:ea typeface="ＭＳ Ｐゴシック" pitchFamily="1" charset="-128"/>
                <a:cs typeface="ＭＳ Ｐゴシック" pitchFamily="1" charset="-128"/>
              </a:rPr>
              <a:t>si elle peut les ennuyer avec divers ordres et autres rapports. </a:t>
            </a:r>
          </a:p>
          <a:p>
            <a:pPr marL="857250" lvl="1" indent="-457200" eaLnBrk="1" hangingPunct="1">
              <a:lnSpc>
                <a:spcPct val="80000"/>
              </a:lnSpc>
            </a:pPr>
            <a:r>
              <a:rPr lang="fr-FR" sz="2200" dirty="0">
                <a:latin typeface="Arial Narrow" pitchFamily="1" charset="0"/>
              </a:rPr>
              <a:t>La hiérarchie</a:t>
            </a:r>
            <a:r>
              <a:rPr lang="fr-FR" sz="2200" dirty="0" smtClean="0">
                <a:latin typeface="Arial Narrow" pitchFamily="1" charset="0"/>
              </a:rPr>
              <a:t> </a:t>
            </a:r>
            <a:r>
              <a:rPr lang="fr-FR" altLang="ja-JP" sz="2200" dirty="0" smtClean="0">
                <a:latin typeface="Arial Narrow" pitchFamily="1" charset="0"/>
              </a:rPr>
              <a:t>est </a:t>
            </a:r>
            <a:r>
              <a:rPr lang="fr-FR" altLang="ja-JP" sz="2200" dirty="0">
                <a:latin typeface="Arial Narrow" pitchFamily="1" charset="0"/>
              </a:rPr>
              <a:t>généralement moins un allié </a:t>
            </a:r>
            <a:r>
              <a:rPr lang="fr-FR" altLang="ja-JP" sz="2200" dirty="0" err="1">
                <a:latin typeface="Arial Narrow" pitchFamily="1" charset="0"/>
              </a:rPr>
              <a:t>qu</a:t>
            </a:r>
            <a:r>
              <a:rPr lang="fr-CA" sz="2200" dirty="0">
                <a:latin typeface="Arial Narrow" pitchFamily="1" charset="0"/>
              </a:rPr>
              <a:t>’</a:t>
            </a:r>
            <a:r>
              <a:rPr lang="fr-FR" altLang="ja-JP" sz="2200" dirty="0">
                <a:latin typeface="Arial Narrow" pitchFamily="1" charset="0"/>
              </a:rPr>
              <a:t>une contrainte de plus à gérer).</a:t>
            </a:r>
            <a:endParaRPr lang="fr-FR" altLang="ja-JP" sz="2200" dirty="0" smtClean="0">
              <a:latin typeface="Arial Narrow" pitchFamily="1" charset="0"/>
            </a:endParaRPr>
          </a:p>
          <a:p>
            <a:pPr marL="0" indent="0" eaLnBrk="1" hangingPunct="1">
              <a:lnSpc>
                <a:spcPct val="80000"/>
              </a:lnSpc>
              <a:buFontTx/>
              <a:buAutoNum type="arabicParenR" startAt="5"/>
            </a:pPr>
            <a:endParaRPr lang="fr-FR" sz="20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startAt="5"/>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6259">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625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dirty="0">
                <a:latin typeface="Arial Narrow" pitchFamily="1" charset="0"/>
                <a:ea typeface="ＭＳ Ｐゴシック" pitchFamily="1" charset="-128"/>
                <a:cs typeface="ＭＳ Ｐゴシック" pitchFamily="1" charset="-128"/>
              </a:rPr>
              <a:t/>
            </a:r>
            <a:br>
              <a:rPr lang="fr-CA" sz="2400" b="1" dirty="0">
                <a:latin typeface="Arial Narrow" pitchFamily="1" charset="0"/>
                <a:ea typeface="ＭＳ Ｐゴシック" pitchFamily="1" charset="-128"/>
                <a:cs typeface="ＭＳ Ｐゴシック" pitchFamily="1" charset="-128"/>
              </a:rPr>
            </a:br>
            <a:r>
              <a:rPr lang="fr-CA" sz="2400" b="1" dirty="0">
                <a:ea typeface="ＭＳ Ｐゴシック" pitchFamily="1" charset="-128"/>
                <a:cs typeface="ＭＳ Ｐゴシック" pitchFamily="1" charset="-128"/>
              </a:rPr>
              <a:t> Quelques mythes sur la police</a:t>
            </a:r>
            <a:r>
              <a:rPr lang="fr-CA" sz="2400" b="1" dirty="0" smtClean="0">
                <a:ea typeface="ＭＳ Ｐゴシック" pitchFamily="1" charset="-128"/>
                <a:cs typeface="ＭＳ Ｐゴシック" pitchFamily="1" charset="-128"/>
              </a:rPr>
              <a:t>…</a:t>
            </a:r>
            <a:r>
              <a:rPr lang="fr-CA" sz="2000" b="1" dirty="0" smtClean="0">
                <a:latin typeface="Trebuchet MS" pitchFamily="1" charset="0"/>
                <a:ea typeface="ＭＳ Ｐゴシック" pitchFamily="1" charset="-128"/>
                <a:cs typeface="ＭＳ Ｐゴシック" pitchFamily="1" charset="-128"/>
              </a:rPr>
              <a:t/>
            </a:r>
            <a:br>
              <a:rPr lang="fr-CA" sz="2000" b="1" dirty="0" smtClean="0">
                <a:latin typeface="Trebuchet MS" pitchFamily="1" charset="0"/>
                <a:ea typeface="ＭＳ Ｐゴシック" pitchFamily="1" charset="-128"/>
                <a:cs typeface="ＭＳ Ｐゴシック" pitchFamily="1" charset="-128"/>
              </a:rPr>
            </a:br>
            <a:endParaRPr lang="fr-FR" sz="2000" b="1" dirty="0">
              <a:latin typeface="Trebuchet MS" pitchFamily="1" charset="0"/>
              <a:ea typeface="ＭＳ Ｐゴシック" pitchFamily="1" charset="-128"/>
              <a:cs typeface="ＭＳ Ｐゴシック" pitchFamily="1" charset="-128"/>
            </a:endParaRPr>
          </a:p>
        </p:txBody>
      </p:sp>
      <p:sp>
        <p:nvSpPr>
          <p:cNvPr id="105475" name="Rectangle 3"/>
          <p:cNvSpPr>
            <a:spLocks noGrp="1" noChangeArrowheads="1"/>
          </p:cNvSpPr>
          <p:nvPr>
            <p:ph type="body" idx="1"/>
          </p:nvPr>
        </p:nvSpPr>
        <p:spPr>
          <a:xfrm>
            <a:off x="457200" y="1125538"/>
            <a:ext cx="8229600" cy="5000625"/>
          </a:xfrm>
        </p:spPr>
        <p:txBody>
          <a:bodyPr>
            <a:normAutofit lnSpcReduction="10000"/>
          </a:bodyPr>
          <a:lstStyle/>
          <a:p>
            <a:pPr marL="0" indent="0" eaLnBrk="1" hangingPunct="1">
              <a:buFontTx/>
              <a:buNone/>
            </a:pPr>
            <a:r>
              <a:rPr lang="fr-FR" sz="2400" b="1" dirty="0" smtClean="0">
                <a:solidFill>
                  <a:srgbClr val="0070C0"/>
                </a:solidFill>
                <a:latin typeface="Arial Narrow"/>
                <a:ea typeface="ＭＳ Ｐゴシック" pitchFamily="1" charset="-128"/>
                <a:cs typeface="Arial Narrow"/>
              </a:rPr>
              <a:t>5. Le métier de policier serait un métier des plus dangereux.</a:t>
            </a:r>
          </a:p>
          <a:p>
            <a:pPr marL="0" indent="0" eaLnBrk="1" hangingPunct="1">
              <a:buFontTx/>
              <a:buNone/>
            </a:pPr>
            <a:endParaRPr lang="fr-FR" sz="2200" b="1" dirty="0" smtClean="0">
              <a:solidFill>
                <a:srgbClr val="0070C0"/>
              </a:solidFill>
              <a:latin typeface="Arial Narrow"/>
              <a:ea typeface="ＭＳ Ｐゴシック" pitchFamily="1" charset="-128"/>
              <a:cs typeface="Arial Narrow"/>
            </a:endParaRPr>
          </a:p>
          <a:p>
            <a:pPr>
              <a:buFontTx/>
              <a:buAutoNum type="arabicParenR"/>
            </a:pPr>
            <a:r>
              <a:rPr lang="fr-FR" altLang="ja-JP" sz="2200" dirty="0" smtClean="0">
                <a:latin typeface="Arial Narrow"/>
                <a:ea typeface="ＭＳ Ｐゴシック" pitchFamily="1" charset="-128"/>
                <a:cs typeface="Arial Narrow"/>
              </a:rPr>
              <a:t>Métiers plus ou tout aussi dangereux:</a:t>
            </a:r>
          </a:p>
          <a:p>
            <a:pPr>
              <a:buNone/>
            </a:pPr>
            <a:r>
              <a:rPr lang="fr-FR" altLang="ja-JP" sz="2200" dirty="0" smtClean="0">
                <a:latin typeface="Arial Narrow"/>
                <a:ea typeface="ＭＳ Ｐゴシック" pitchFamily="1" charset="-128"/>
                <a:cs typeface="Arial Narrow"/>
              </a:rPr>
              <a:t>	Sur 100 000 habitants (</a:t>
            </a:r>
            <a:r>
              <a:rPr lang="fr-FR" altLang="ja-JP" sz="2200" dirty="0" err="1" smtClean="0">
                <a:latin typeface="Arial Narrow"/>
                <a:ea typeface="ＭＳ Ｐゴシック" pitchFamily="1" charset="-128"/>
                <a:cs typeface="Arial Narrow"/>
              </a:rPr>
              <a:t>stats</a:t>
            </a:r>
            <a:r>
              <a:rPr lang="fr-FR" altLang="ja-JP" sz="2200" dirty="0" smtClean="0">
                <a:latin typeface="Arial Narrow"/>
                <a:ea typeface="ＭＳ Ｐゴシック" pitchFamily="1" charset="-128"/>
                <a:cs typeface="Arial Narrow"/>
              </a:rPr>
              <a:t> </a:t>
            </a:r>
            <a:r>
              <a:rPr lang="fr-FR" altLang="ja-JP" sz="2200" dirty="0" err="1" smtClean="0">
                <a:latin typeface="Arial Narrow"/>
                <a:ea typeface="ＭＳ Ｐゴシック" pitchFamily="1" charset="-128"/>
                <a:cs typeface="Arial Narrow"/>
              </a:rPr>
              <a:t>can</a:t>
            </a:r>
            <a:r>
              <a:rPr lang="fr-FR" altLang="ja-JP" sz="2200" dirty="0" smtClean="0">
                <a:latin typeface="Arial Narrow"/>
                <a:ea typeface="ＭＳ Ｐゴシック" pitchFamily="1" charset="-128"/>
                <a:cs typeface="Arial Narrow"/>
              </a:rPr>
              <a:t>): mineurs (136), employés de transport (37), construction (32), policiers (11), agriculteurs (7). </a:t>
            </a:r>
          </a:p>
          <a:p>
            <a:pPr>
              <a:buNone/>
            </a:pPr>
            <a:endParaRPr lang="fr-FR" altLang="ja-JP" sz="2200" dirty="0" smtClean="0">
              <a:latin typeface="Arial Narrow"/>
              <a:ea typeface="ＭＳ Ｐゴシック" pitchFamily="1" charset="-128"/>
              <a:cs typeface="Arial Narrow"/>
            </a:endParaRPr>
          </a:p>
          <a:p>
            <a:pPr marL="457200" indent="-457200">
              <a:buAutoNum type="arabicParenR" startAt="2"/>
            </a:pPr>
            <a:r>
              <a:rPr lang="fr-CA" sz="2200" dirty="0" smtClean="0">
                <a:latin typeface="Arial Narrow"/>
                <a:ea typeface="ＭＳ Ｐゴシック" pitchFamily="1" charset="-128"/>
                <a:cs typeface="Arial Narrow"/>
              </a:rPr>
              <a:t>Le fait que le port d’arme peut aggraver les situations rencontrées plutôt que les « régler ».</a:t>
            </a:r>
          </a:p>
          <a:p>
            <a:pPr marL="457200" indent="-457200">
              <a:buNone/>
            </a:pPr>
            <a:endParaRPr lang="fr-CA" sz="2200" dirty="0" smtClean="0">
              <a:latin typeface="Arial Narrow"/>
              <a:ea typeface="ＭＳ Ｐゴシック" pitchFamily="1" charset="-128"/>
              <a:cs typeface="Arial Narrow"/>
            </a:endParaRPr>
          </a:p>
          <a:p>
            <a:pPr marL="0" indent="0">
              <a:buNone/>
            </a:pPr>
            <a:r>
              <a:rPr lang="fr-CA" sz="2200" dirty="0" smtClean="0">
                <a:latin typeface="Arial Narrow"/>
                <a:ea typeface="ＭＳ Ｐゴシック" pitchFamily="1" charset="-128"/>
                <a:cs typeface="Arial Narrow"/>
              </a:rPr>
              <a:t>3)  La police était en mesure de prévenir les décès de policiers dans bien des       	cas (prise de risques)</a:t>
            </a:r>
          </a:p>
          <a:p>
            <a:pPr marL="0" indent="0">
              <a:buNone/>
            </a:pPr>
            <a:endParaRPr lang="fr-CA" sz="2400" dirty="0" smtClean="0">
              <a:ea typeface="ＭＳ Ｐゴシック" pitchFamily="1" charset="-128"/>
              <a:cs typeface="ＭＳ Ｐゴシック" pitchFamily="1" charset="-128"/>
            </a:endParaRPr>
          </a:p>
          <a:p>
            <a:pPr>
              <a:buNone/>
            </a:pPr>
            <a:r>
              <a:rPr lang="fr-CA" sz="2400" dirty="0" smtClean="0">
                <a:ea typeface="ＭＳ Ｐゴシック" pitchFamily="1" charset="-128"/>
                <a:cs typeface="ＭＳ Ｐゴシック" pitchFamily="1" charset="-128"/>
              </a:rPr>
              <a:t> </a:t>
            </a:r>
          </a:p>
          <a:p>
            <a:pPr marL="0" indent="0" eaLnBrk="1" hangingPunct="1">
              <a:spcAft>
                <a:spcPts val="600"/>
              </a:spcAft>
              <a:buNone/>
            </a:pPr>
            <a:endParaRPr lang="fr-FR" sz="2400" b="1" i="1"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547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547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547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547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547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difficultés du travail policier…</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052512"/>
            <a:ext cx="8229600" cy="5805487"/>
          </a:xfrm>
        </p:spPr>
        <p:txBody>
          <a:bodyPr>
            <a:normAutofit/>
          </a:bodyPr>
          <a:lstStyle/>
          <a:p>
            <a:pPr eaLnBrk="1" hangingPunct="1">
              <a:lnSpc>
                <a:spcPct val="80000"/>
              </a:lnSpc>
              <a:buFont typeface="Wingdings" pitchFamily="1" charset="2"/>
              <a:buChar char="§"/>
            </a:pPr>
            <a:r>
              <a:rPr lang="fr-FR" sz="2400" b="1" dirty="0">
                <a:solidFill>
                  <a:srgbClr val="C00000"/>
                </a:solidFill>
                <a:latin typeface="Arial Narrow" pitchFamily="1" charset="0"/>
                <a:ea typeface="ＭＳ Ｐゴシック" pitchFamily="1" charset="-128"/>
                <a:cs typeface="ＭＳ Ｐゴシック" pitchFamily="1" charset="-128"/>
              </a:rPr>
              <a:t>Une proximité, une expertise et un lien de confiance perdus: </a:t>
            </a: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Tout en devant se faire respecter, le policier de proximité devait user d’un certain savoir-faire pour négocier la paix avec son environnement. Si une telle proximité permettait de la convivialité et une certaine confiance mutuelle, elle pouvait bien sûr aussi se vivre très mal </a:t>
            </a: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Comment peux-tu verbaliser alors qu’on a grandi ensemble? </a:t>
            </a: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Mais la connaissance de l’environnement conférait au policier une certaine autorité et expertise sur son territoire.</a:t>
            </a: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OR, avec la centralisation des forces de police, le policier n’a plus de territoire attitré ou du moins plus de territoire suffisamment étroit pour permettre le même genre de relations sociales que par le passé. </a:t>
            </a:r>
          </a:p>
          <a:p>
            <a:pPr eaLnBrk="1" hangingPunct="1">
              <a:lnSpc>
                <a:spcPct val="80000"/>
              </a:lnSpc>
              <a:buNone/>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Ajoutons que les populations se déplacent beaucoup et que pour celles qui se déplacent peu, ça ne change rien au fait que la police s</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est refermée sur des critères de gestion bureaucratiques.  </a:t>
            </a: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Tx/>
              <a:buNone/>
            </a:pP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62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274638"/>
            <a:ext cx="8229600" cy="706437"/>
          </a:xfrm>
          <a:solidFill>
            <a:srgbClr val="CCFF99"/>
          </a:solidFill>
        </p:spPr>
        <p:txBody>
          <a:bodyPr>
            <a:normAutofit fontScale="90000"/>
          </a:bodyPr>
          <a:lstStyle/>
          <a:p>
            <a:pPr eaLnBrk="1" hangingPunct="1"/>
            <a:r>
              <a:rPr lang="fr-CA" sz="2400" b="1">
                <a:ea typeface="ＭＳ Ｐゴシック" pitchFamily="1" charset="-128"/>
                <a:cs typeface="ＭＳ Ｐゴシック" pitchFamily="1" charset="-128"/>
              </a:rPr>
              <a:t>Quelques difficultés du travail policier…</a:t>
            </a:r>
            <a:br>
              <a:rPr lang="fr-CA" sz="2400" b="1">
                <a:ea typeface="ＭＳ Ｐゴシック" pitchFamily="1" charset="-128"/>
                <a:cs typeface="ＭＳ Ｐゴシック" pitchFamily="1" charset="-128"/>
              </a:rPr>
            </a:br>
            <a:r>
              <a:rPr lang="fr-CA" sz="2000">
                <a:latin typeface="Arial Narrow" pitchFamily="1" charset="0"/>
                <a:ea typeface="ＭＳ Ｐゴシック" pitchFamily="1" charset="-128"/>
                <a:cs typeface="ＭＳ Ｐゴシック" pitchFamily="1" charset="-128"/>
              </a:rPr>
              <a:t>MOUHANNA</a:t>
            </a:r>
            <a:endParaRPr lang="fr-FR" sz="20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052513"/>
            <a:ext cx="8229600" cy="5073650"/>
          </a:xfrm>
        </p:spPr>
        <p:txBody>
          <a:bodyPr/>
          <a:lstStyle/>
          <a:p>
            <a:pPr marL="0" indent="0" eaLnBrk="1" hangingPunct="1">
              <a:lnSpc>
                <a:spcPct val="80000"/>
              </a:lnSpc>
              <a:buFontTx/>
              <a:buNone/>
            </a:pPr>
            <a:r>
              <a:rPr lang="fr-FR" sz="2400" b="1" dirty="0">
                <a:latin typeface="Arial Narrow" pitchFamily="1" charset="0"/>
                <a:ea typeface="ＭＳ Ｐゴシック" pitchFamily="1" charset="-128"/>
                <a:cs typeface="ＭＳ Ｐゴシック" pitchFamily="1" charset="-128"/>
              </a:rPr>
              <a:t>Autres difficultés que connaît la police en matière de partenariat:</a:t>
            </a:r>
          </a:p>
          <a:p>
            <a:pPr marL="0" indent="0" eaLnBrk="1" hangingPunct="1">
              <a:lnSpc>
                <a:spcPct val="80000"/>
              </a:lnSpc>
            </a:pPr>
            <a:endParaRPr lang="fr-FR" sz="2400" b="1" dirty="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r>
              <a:rPr lang="fr-FR" sz="2400" b="1" dirty="0">
                <a:latin typeface="Arial Narrow" pitchFamily="1" charset="0"/>
                <a:ea typeface="ＭＳ Ｐゴシック" pitchFamily="1" charset="-128"/>
                <a:cs typeface="ＭＳ Ｐゴシック" pitchFamily="1" charset="-128"/>
              </a:rPr>
              <a:t>Difficultés avec les administrés </a:t>
            </a:r>
            <a:r>
              <a:rPr lang="fr-FR" sz="2400" dirty="0">
                <a:latin typeface="Arial Narrow" pitchFamily="1" charset="0"/>
                <a:ea typeface="ＭＳ Ｐゴシック" pitchFamily="1" charset="-128"/>
                <a:cs typeface="ＭＳ Ｐゴシック" pitchFamily="1" charset="-128"/>
              </a:rPr>
              <a:t>parce que : </a:t>
            </a:r>
          </a:p>
          <a:p>
            <a:pPr marL="0" indent="0" eaLnBrk="1" hangingPunct="1">
              <a:lnSpc>
                <a:spcPct val="80000"/>
              </a:lnSpc>
              <a:buFont typeface="Wingdings" pitchFamily="1" charset="2"/>
              <a:buChar char="Ø"/>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en </a:t>
            </a:r>
            <a:r>
              <a:rPr lang="fr-FR" sz="2400" dirty="0">
                <a:latin typeface="Arial Narrow" pitchFamily="1" charset="0"/>
                <a:ea typeface="ＭＳ Ｐゴシック" pitchFamily="1" charset="-128"/>
                <a:cs typeface="ＭＳ Ｐゴシック" pitchFamily="1" charset="-128"/>
              </a:rPr>
              <a:t>cas de problème ou de dérapage quelconque, la hiérarchie peut facilement se retourner contre la base</a:t>
            </a:r>
            <a:r>
              <a:rPr lang="fr-FR" sz="2400" dirty="0" smtClean="0">
                <a:latin typeface="Arial Narrow" pitchFamily="1" charset="0"/>
                <a:ea typeface="ＭＳ Ｐゴシック" pitchFamily="1" charset="-128"/>
                <a:cs typeface="ＭＳ Ｐゴシック" pitchFamily="1" charset="-128"/>
              </a:rPr>
              <a:t> sous </a:t>
            </a:r>
            <a:r>
              <a:rPr lang="fr-FR" sz="2400" dirty="0">
                <a:latin typeface="Arial Narrow" pitchFamily="1" charset="0"/>
                <a:ea typeface="ＭＳ Ｐゴシック" pitchFamily="1" charset="-128"/>
                <a:cs typeface="ＭＳ Ｐゴシック" pitchFamily="1" charset="-128"/>
              </a:rPr>
              <a:t>prétexte qu’il y a eu non-respect des règles envoyées d</a:t>
            </a:r>
            <a:r>
              <a:rPr lang="fr-CA" sz="2400" dirty="0">
                <a:latin typeface="Arial Narrow" pitchFamily="1" charset="0"/>
                <a:ea typeface="ＭＳ Ｐゴシック" pitchFamily="1" charset="-128"/>
                <a:cs typeface="ＭＳ Ｐゴシック" pitchFamily="1" charset="-128"/>
              </a:rPr>
              <a:t>’</a:t>
            </a:r>
            <a:r>
              <a:rPr lang="fr-FR" altLang="ja-JP" sz="2400" dirty="0">
                <a:latin typeface="Arial Narrow" pitchFamily="1" charset="0"/>
                <a:ea typeface="ＭＳ Ｐゴシック" pitchFamily="1" charset="-128"/>
                <a:cs typeface="ＭＳ Ｐゴシック" pitchFamily="1" charset="-128"/>
              </a:rPr>
              <a:t>en </a:t>
            </a:r>
            <a:r>
              <a:rPr lang="fr-FR" altLang="ja-JP" sz="2400" dirty="0" smtClean="0">
                <a:latin typeface="Arial Narrow" pitchFamily="1" charset="0"/>
                <a:ea typeface="ＭＳ Ｐゴシック" pitchFamily="1" charset="-128"/>
                <a:cs typeface="ＭＳ Ｐゴシック" pitchFamily="1" charset="-128"/>
              </a:rPr>
              <a:t>haut;</a:t>
            </a:r>
          </a:p>
          <a:p>
            <a:pPr marL="0" indent="0" eaLnBrk="1" hangingPunct="1">
              <a:lnSpc>
                <a:spcPct val="80000"/>
              </a:lnSpc>
              <a:buNone/>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les </a:t>
            </a:r>
            <a:r>
              <a:rPr lang="fr-FR" sz="2400" dirty="0">
                <a:latin typeface="Arial Narrow" pitchFamily="1" charset="0"/>
                <a:ea typeface="ＭＳ Ｐゴシック" pitchFamily="1" charset="-128"/>
                <a:cs typeface="ＭＳ Ｐゴシック" pitchFamily="1" charset="-128"/>
              </a:rPr>
              <a:t>efforts de méthodes douces par des policiers peuvent facilement être ruinés par des </a:t>
            </a:r>
            <a:r>
              <a:rPr lang="fr-FR" sz="2400" dirty="0" smtClean="0">
                <a:latin typeface="Arial Narrow" pitchFamily="1" charset="0"/>
                <a:ea typeface="ＭＳ Ｐゴシック" pitchFamily="1" charset="-128"/>
                <a:cs typeface="ＭＳ Ｐゴシック" pitchFamily="1" charset="-128"/>
              </a:rPr>
              <a:t>collègues; </a:t>
            </a:r>
            <a:endParaRPr lang="fr-FR" sz="2400" dirty="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Tx/>
              <a:buAutoNum type="arabicParenR"/>
            </a:pPr>
            <a:r>
              <a:rPr lang="fr-FR" sz="2400" dirty="0" smtClean="0">
                <a:latin typeface="Arial Narrow" pitchFamily="1" charset="0"/>
                <a:ea typeface="ＭＳ Ｐゴシック" pitchFamily="1" charset="-128"/>
                <a:cs typeface="ＭＳ Ｐゴシック" pitchFamily="1" charset="-128"/>
              </a:rPr>
              <a:t> les </a:t>
            </a:r>
            <a:r>
              <a:rPr lang="fr-FR" sz="2400" dirty="0">
                <a:latin typeface="Arial Narrow" pitchFamily="1" charset="0"/>
                <a:ea typeface="ＭＳ Ｐゴシック" pitchFamily="1" charset="-128"/>
                <a:cs typeface="ＭＳ Ｐゴシック" pitchFamily="1" charset="-128"/>
              </a:rPr>
              <a:t>efforts des policiers peuvent rapidement les confronter à des demandes pour lesquelles ils ne sont pas outillés </a:t>
            </a:r>
            <a:endParaRPr lang="fr-FR" sz="2400" dirty="0" smtClean="0">
              <a:latin typeface="Arial Narrow" pitchFamily="1" charset="0"/>
              <a:ea typeface="ＭＳ Ｐゴシック" pitchFamily="1" charset="-128"/>
              <a:cs typeface="ＭＳ Ｐゴシック" pitchFamily="1" charset="-128"/>
            </a:endParaRPr>
          </a:p>
          <a:p>
            <a:pPr marL="0" indent="0" eaLnBrk="1" hangingPunct="1">
              <a:lnSpc>
                <a:spcPct val="80000"/>
              </a:lnSpc>
              <a:buFont typeface="Wingdings" pitchFamily="1" charset="2"/>
              <a:buChar char="Ø"/>
            </a:pPr>
            <a:endParaRPr lang="fr-FR" sz="2000" b="1"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274638"/>
            <a:ext cx="8229600" cy="922337"/>
          </a:xfrm>
          <a:solidFill>
            <a:srgbClr val="CCFF99"/>
          </a:solidFill>
        </p:spPr>
        <p:txBody>
          <a:bodyPr>
            <a:normAutofit fontScale="90000"/>
          </a:bodyPr>
          <a:lstStyle/>
          <a:p>
            <a:pPr eaLnBrk="1" hangingPunct="1"/>
            <a:r>
              <a:rPr lang="fr-CA" sz="2800" b="1">
                <a:latin typeface="Arial Narrow" pitchFamily="1" charset="0"/>
                <a:ea typeface="ＭＳ Ｐゴシック" pitchFamily="1" charset="-128"/>
                <a:cs typeface="ＭＳ Ｐゴシック" pitchFamily="1" charset="-128"/>
              </a:rPr>
              <a:t>Contrôle policier ou le risque du repli sur la règle </a:t>
            </a:r>
            <a:r>
              <a:rPr lang="fr-CA" sz="2800">
                <a:latin typeface="Arial Narrow" pitchFamily="1" charset="0"/>
                <a:ea typeface="ＭＳ Ｐゴシック" pitchFamily="1" charset="-128"/>
                <a:cs typeface="ＭＳ Ｐゴシック" pitchFamily="1" charset="-128"/>
              </a:rPr>
              <a:t> Mouhanna</a:t>
            </a:r>
            <a:endParaRPr lang="fr-FR" sz="28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a:xfrm>
            <a:off x="457200" y="1341438"/>
            <a:ext cx="8229600" cy="4784725"/>
          </a:xfrm>
        </p:spPr>
        <p:txBody>
          <a:bodyPr/>
          <a:lstStyle/>
          <a:p>
            <a:pPr eaLnBrk="1" hangingPunct="1">
              <a:lnSpc>
                <a:spcPct val="80000"/>
              </a:lnSpc>
              <a:buFont typeface="Wingdings" pitchFamily="1" charset="2"/>
              <a:buChar char="Ø"/>
            </a:pPr>
            <a:r>
              <a:rPr lang="fr-FR" sz="2000" b="1" dirty="0">
                <a:solidFill>
                  <a:srgbClr val="C00000"/>
                </a:solidFill>
                <a:latin typeface="Arial Narrow" pitchFamily="1" charset="0"/>
                <a:ea typeface="ＭＳ Ｐゴシック" pitchFamily="1" charset="-128"/>
                <a:cs typeface="ＭＳ Ｐゴシック" pitchFamily="1" charset="-128"/>
              </a:rPr>
              <a:t>Ajoutons, toujours dans la difficulté de ses partenariats, que </a:t>
            </a:r>
            <a:r>
              <a:rPr lang="fr-FR" sz="2000" dirty="0">
                <a:latin typeface="Arial Narrow" pitchFamily="1" charset="0"/>
                <a:ea typeface="ＭＳ Ｐゴシック" pitchFamily="1" charset="-128"/>
                <a:cs typeface="ＭＳ Ｐゴシック" pitchFamily="1" charset="-128"/>
              </a:rPr>
              <a:t>face à sa situation (centralisation, bureaucratisation, diabolisation, acteur de première ligne dans un monde en mutation), la police peut être poussée à une stratégie </a:t>
            </a:r>
            <a:r>
              <a:rPr lang="fr-FR" sz="2000" dirty="0" err="1">
                <a:latin typeface="Arial Narrow" pitchFamily="1" charset="0"/>
                <a:ea typeface="ＭＳ Ｐゴシック" pitchFamily="1" charset="-128"/>
                <a:cs typeface="ＭＳ Ｐゴシック" pitchFamily="1" charset="-128"/>
              </a:rPr>
              <a:t>ultra-conformiste</a:t>
            </a:r>
            <a:r>
              <a:rPr lang="fr-FR" sz="2000" dirty="0">
                <a:latin typeface="Arial Narrow" pitchFamily="1" charset="0"/>
                <a:ea typeface="ＭＳ Ｐゴシック" pitchFamily="1" charset="-128"/>
                <a:cs typeface="ＭＳ Ｐゴシック" pitchFamily="1" charset="-128"/>
              </a:rPr>
              <a:t> </a:t>
            </a: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Appliquer la loi de la manière la plus stricte sans réfléchir aux </a:t>
            </a:r>
            <a:r>
              <a:rPr lang="fr-FR" sz="2000" dirty="0" err="1" smtClean="0">
                <a:latin typeface="Arial Narrow" pitchFamily="1" charset="0"/>
                <a:ea typeface="ＭＳ Ｐゴシック" pitchFamily="1" charset="-128"/>
                <a:cs typeface="ＭＳ Ｐゴシック" pitchFamily="1" charset="-128"/>
              </a:rPr>
              <a:t>consésquences</a:t>
            </a:r>
            <a:r>
              <a:rPr lang="fr-FR" sz="2000" dirty="0" smtClean="0">
                <a:latin typeface="Arial Narrow" pitchFamily="1" charset="0"/>
                <a:ea typeface="ＭＳ Ｐゴシック" pitchFamily="1" charset="-128"/>
                <a:cs typeface="ＭＳ Ｐゴシック" pitchFamily="1" charset="-128"/>
              </a:rPr>
              <a:t> d’un tel comportement </a:t>
            </a: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dirty="0" smtClean="0">
                <a:latin typeface="Arial Narrow" pitchFamily="1" charset="0"/>
                <a:ea typeface="ＭＳ Ｐゴシック" pitchFamily="1" charset="-128"/>
                <a:cs typeface="ＭＳ Ｐゴシック" pitchFamily="1" charset="-128"/>
              </a:rPr>
              <a:t>C</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est ainsi que dans certains pays, l</a:t>
            </a:r>
            <a:r>
              <a:rPr lang="fr-FR"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idée de tolérance zéro s</a:t>
            </a:r>
            <a:r>
              <a:rPr lang="fr-FR"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est traduite par une application stricte des lois sans que celle-ci soit accompagnée d</a:t>
            </a:r>
            <a:r>
              <a:rPr lang="fr-FR"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une démarche d</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amélioration du service rendu à la population, ni d</a:t>
            </a:r>
            <a:r>
              <a:rPr lang="fr-CA" sz="2000" dirty="0" smtClean="0">
                <a:latin typeface="Arial Narrow" pitchFamily="1" charset="0"/>
                <a:ea typeface="ＭＳ Ｐゴシック" pitchFamily="1" charset="-128"/>
                <a:cs typeface="ＭＳ Ｐゴシック" pitchFamily="1" charset="-128"/>
              </a:rPr>
              <a:t>’</a:t>
            </a:r>
            <a:r>
              <a:rPr lang="fr-FR" altLang="ja-JP" sz="2000" dirty="0" smtClean="0">
                <a:latin typeface="Arial Narrow" pitchFamily="1" charset="0"/>
                <a:ea typeface="ＭＳ Ｐゴシック" pitchFamily="1" charset="-128"/>
                <a:cs typeface="ＭＳ Ｐゴシック" pitchFamily="1" charset="-128"/>
              </a:rPr>
              <a:t>une écoute accrue de ses demandes.</a:t>
            </a:r>
          </a:p>
          <a:p>
            <a:pPr eaLnBrk="1" hangingPunct="1">
              <a:lnSpc>
                <a:spcPct val="80000"/>
              </a:lnSpc>
              <a:buFont typeface="Wingdings" pitchFamily="1" charset="2"/>
              <a:buChar char="Ø"/>
            </a:pPr>
            <a:endParaRPr lang="fr-FR" sz="2000" dirty="0" smtClean="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eaLnBrk="1" hangingPunct="1">
              <a:lnSpc>
                <a:spcPct val="80000"/>
              </a:lnSpc>
              <a:buFont typeface="Wingdings" pitchFamily="1" charset="2"/>
              <a:buChar char="Ø"/>
            </a:pPr>
            <a:r>
              <a:rPr lang="fr-FR" sz="2000" b="1" dirty="0">
                <a:latin typeface="Arial Narrow" pitchFamily="1" charset="0"/>
                <a:ea typeface="ＭＳ Ｐゴシック" pitchFamily="1" charset="-128"/>
                <a:cs typeface="ＭＳ Ｐゴシック" pitchFamily="1" charset="-128"/>
              </a:rPr>
              <a:t>Forme de logique </a:t>
            </a:r>
            <a:r>
              <a:rPr lang="fr-FR" sz="2000" b="1" dirty="0" smtClean="0">
                <a:latin typeface="Arial Narrow" pitchFamily="1" charset="0"/>
                <a:ea typeface="ＭＳ Ｐゴシック" pitchFamily="1" charset="-128"/>
                <a:cs typeface="ＭＳ Ｐゴシック" pitchFamily="1" charset="-128"/>
              </a:rPr>
              <a:t>immunitaire: </a:t>
            </a:r>
            <a:r>
              <a:rPr lang="fr-FR" sz="1600" dirty="0" smtClean="0">
                <a:latin typeface="Arial Narrow" pitchFamily="1" charset="0"/>
              </a:rPr>
              <a:t>Tous </a:t>
            </a:r>
            <a:r>
              <a:rPr lang="fr-FR" sz="1600" dirty="0">
                <a:latin typeface="Arial Narrow" pitchFamily="1" charset="0"/>
              </a:rPr>
              <a:t>les problèmes portés à la connaissance du policier seront alors lus sous l</a:t>
            </a:r>
            <a:r>
              <a:rPr lang="fr-CA" sz="1600" dirty="0">
                <a:latin typeface="Arial Narrow" pitchFamily="1" charset="0"/>
              </a:rPr>
              <a:t>’</a:t>
            </a:r>
            <a:r>
              <a:rPr lang="fr-FR" altLang="ja-JP" sz="1600" dirty="0">
                <a:latin typeface="Arial Narrow" pitchFamily="1" charset="0"/>
              </a:rPr>
              <a:t>angle juridique. Il n</a:t>
            </a:r>
            <a:r>
              <a:rPr lang="fr-FR" sz="1600" dirty="0">
                <a:latin typeface="Arial Narrow" pitchFamily="1" charset="0"/>
              </a:rPr>
              <a:t>’</a:t>
            </a:r>
            <a:r>
              <a:rPr lang="fr-FR" altLang="ja-JP" sz="1600" dirty="0">
                <a:latin typeface="Arial Narrow" pitchFamily="1" charset="0"/>
              </a:rPr>
              <a:t>y a plus de place pour la libre appréciation du policier et pour sa faculté de négociation (on est donc au plus loin de la police en milieu rural dont je parlais précédemment).     </a:t>
            </a:r>
            <a:endParaRPr lang="fr-FR" sz="1600" dirty="0">
              <a:latin typeface="Arial Narrow" pitchFamily="1"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solidFill>
            <a:srgbClr val="CCFF99"/>
          </a:solidFill>
        </p:spPr>
        <p:txBody>
          <a:bodyPr/>
          <a:lstStyle/>
          <a:p>
            <a:pPr eaLnBrk="1" hangingPunct="1"/>
            <a:r>
              <a:rPr lang="fr-CA" sz="2800" b="1">
                <a:latin typeface="Arial Narrow" pitchFamily="1" charset="0"/>
                <a:ea typeface="ＭＳ Ｐゴシック" pitchFamily="1" charset="-128"/>
                <a:cs typeface="ＭＳ Ｐゴシック" pitchFamily="1" charset="-128"/>
              </a:rPr>
              <a:t>Contrôle policier ou le risque du repli sur la règle </a:t>
            </a:r>
            <a:br>
              <a:rPr lang="fr-CA" sz="2800" b="1">
                <a:latin typeface="Arial Narrow" pitchFamily="1" charset="0"/>
                <a:ea typeface="ＭＳ Ｐゴシック" pitchFamily="1" charset="-128"/>
                <a:cs typeface="ＭＳ Ｐゴシック" pitchFamily="1" charset="-128"/>
              </a:rPr>
            </a:br>
            <a:r>
              <a:rPr lang="fr-CA" sz="2800" b="1">
                <a:latin typeface="Arial Narrow" pitchFamily="1" charset="0"/>
                <a:ea typeface="ＭＳ Ｐゴシック" pitchFamily="1" charset="-128"/>
                <a:cs typeface="ＭＳ Ｐゴシック" pitchFamily="1" charset="-128"/>
              </a:rPr>
              <a:t> </a:t>
            </a:r>
            <a:r>
              <a:rPr lang="fr-CA" sz="2800">
                <a:latin typeface="Arial Narrow" pitchFamily="1" charset="0"/>
                <a:ea typeface="ＭＳ Ｐゴシック" pitchFamily="1" charset="-128"/>
                <a:cs typeface="ＭＳ Ｐゴシック" pitchFamily="1" charset="-128"/>
              </a:rPr>
              <a:t>Mouhanna</a:t>
            </a:r>
            <a:endParaRPr lang="fr-FR" sz="2800" b="1">
              <a:latin typeface="Arial Narrow" pitchFamily="1" charset="0"/>
              <a:ea typeface="ＭＳ Ｐゴシック" pitchFamily="1" charset="-128"/>
              <a:cs typeface="ＭＳ Ｐゴシック" pitchFamily="1" charset="-128"/>
            </a:endParaRPr>
          </a:p>
        </p:txBody>
      </p:sp>
      <p:sp>
        <p:nvSpPr>
          <p:cNvPr id="96259" name="Rectangle 3"/>
          <p:cNvSpPr>
            <a:spLocks noGrp="1" noChangeArrowheads="1"/>
          </p:cNvSpPr>
          <p:nvPr>
            <p:ph type="body" idx="1"/>
          </p:nvPr>
        </p:nvSpPr>
        <p:spPr/>
        <p:txBody>
          <a:bodyPr/>
          <a:lstStyle/>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Un tel scénario perd donc de vue que plus le policier connaît les habitants du territoire où il exerce, plus il aura tendance à être compréhensif et à utiliser des modes alternatifs de traitement des litiges.</a:t>
            </a:r>
          </a:p>
          <a:p>
            <a:pPr marL="457200" indent="-4572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Par contre moins sa connaissance sera fine, plus il aura tendance à développer des attitudes autoritaires et répressives, surtout quand il est en position de force.</a:t>
            </a:r>
          </a:p>
          <a:p>
            <a:pPr marL="457200" indent="-457200" eaLnBrk="1" hangingPunct="1">
              <a:lnSpc>
                <a:spcPct val="80000"/>
              </a:lnSpc>
              <a:buFont typeface="Wingdings" pitchFamily="1" charset="2"/>
              <a:buChar char="Ø"/>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Ø"/>
            </a:pPr>
            <a:r>
              <a:rPr lang="fr-FR" sz="2000" dirty="0">
                <a:latin typeface="Arial Narrow" pitchFamily="1" charset="0"/>
                <a:ea typeface="ＭＳ Ｐゴシック" pitchFamily="1" charset="-128"/>
                <a:cs typeface="ＭＳ Ｐゴシック" pitchFamily="1" charset="-128"/>
              </a:rPr>
              <a:t>De tout cela, il ressort un </a:t>
            </a:r>
            <a:r>
              <a:rPr lang="fr-FR" sz="2000" i="1" dirty="0">
                <a:latin typeface="Arial Narrow" pitchFamily="1" charset="0"/>
                <a:ea typeface="ＭＳ Ｐゴシック" pitchFamily="1" charset="-128"/>
                <a:cs typeface="ＭＳ Ｐゴシック" pitchFamily="1" charset="-128"/>
              </a:rPr>
              <a:t>cercle vicieux : </a:t>
            </a:r>
          </a:p>
          <a:p>
            <a:pPr marL="457200" indent="-457200" eaLnBrk="1" hangingPunct="1">
              <a:lnSpc>
                <a:spcPct val="80000"/>
              </a:lnSpc>
              <a:buFont typeface="Wingdings" pitchFamily="1" charset="2"/>
              <a:buChar char="ü"/>
            </a:pPr>
            <a:r>
              <a:rPr lang="fr-FR" sz="2000" dirty="0">
                <a:latin typeface="Arial Narrow" pitchFamily="1" charset="0"/>
                <a:ea typeface="ＭＳ Ｐゴシック" pitchFamily="1" charset="-128"/>
                <a:cs typeface="ＭＳ Ｐゴシック" pitchFamily="1" charset="-128"/>
              </a:rPr>
              <a:t>confronté à un environnement de plus en plus agressif envers lui et parallèlement de plus en plus incompréhensible pour lui, le policier aura tendance à se conforter dans son attitude bureaucratique. </a:t>
            </a:r>
          </a:p>
          <a:p>
            <a:pPr marL="457200" indent="-457200" eaLnBrk="1" hangingPunct="1">
              <a:lnSpc>
                <a:spcPct val="80000"/>
              </a:lnSpc>
              <a:buFont typeface="Wingdings" pitchFamily="1" charset="2"/>
              <a:buChar char="ü"/>
            </a:pPr>
            <a:endParaRPr lang="fr-FR" sz="2000" dirty="0">
              <a:latin typeface="Arial Narrow" pitchFamily="1" charset="0"/>
              <a:ea typeface="ＭＳ Ｐゴシック" pitchFamily="1" charset="-128"/>
              <a:cs typeface="ＭＳ Ｐゴシック" pitchFamily="1" charset="-128"/>
            </a:endParaRPr>
          </a:p>
          <a:p>
            <a:pPr marL="457200" indent="-457200" eaLnBrk="1" hangingPunct="1">
              <a:lnSpc>
                <a:spcPct val="80000"/>
              </a:lnSpc>
              <a:buFont typeface="Wingdings" pitchFamily="1" charset="2"/>
              <a:buChar char="ü"/>
            </a:pPr>
            <a:r>
              <a:rPr lang="fr-FR" sz="2000" dirty="0">
                <a:latin typeface="Arial Narrow" pitchFamily="1" charset="0"/>
                <a:ea typeface="ＭＳ Ｐゴシック" pitchFamily="1" charset="-128"/>
                <a:cs typeface="ＭＳ Ｐゴシック" pitchFamily="1" charset="-128"/>
              </a:rPr>
              <a:t>Les administrés ne seront plus vus comme des partenaires mais plutôt soit comme des sources de désagrément (la question de la résolution de problèmes) soit comme des sources d</a:t>
            </a:r>
            <a:r>
              <a:rPr lang="fr-CA" sz="2000" dirty="0">
                <a:latin typeface="Arial Narrow" pitchFamily="1" charset="0"/>
                <a:ea typeface="ＭＳ Ｐゴシック" pitchFamily="1" charset="-128"/>
                <a:cs typeface="ＭＳ Ｐゴシック" pitchFamily="1" charset="-128"/>
              </a:rPr>
              <a:t>’</a:t>
            </a:r>
            <a:r>
              <a:rPr lang="fr-FR" altLang="ja-JP" sz="2000" dirty="0">
                <a:latin typeface="Arial Narrow" pitchFamily="1" charset="0"/>
                <a:ea typeface="ＭＳ Ｐゴシック" pitchFamily="1" charset="-128"/>
                <a:cs typeface="ＭＳ Ｐゴシック" pitchFamily="1" charset="-128"/>
              </a:rPr>
              <a:t>angoisses (la question des rapports de force brutaux).  </a:t>
            </a:r>
            <a:endParaRPr lang="fr-FR"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62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62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6259">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62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685800" y="333375"/>
            <a:ext cx="7772400" cy="838200"/>
          </a:xfrm>
          <a:solidFill>
            <a:srgbClr val="6B6BCF"/>
          </a:solidFill>
        </p:spPr>
        <p:txBody>
          <a:bodyPr>
            <a:normAutofit fontScale="90000"/>
          </a:bodyPr>
          <a:lstStyle/>
          <a:p>
            <a:r>
              <a:rPr lang="fr-CA" sz="2800" b="1">
                <a:latin typeface="Arial Narrow" pitchFamily="1" charset="0"/>
                <a:ea typeface="ＭＳ Ｐゴシック" pitchFamily="1" charset="-128"/>
                <a:cs typeface="ＭＳ Ｐゴシック" pitchFamily="1" charset="-128"/>
              </a:rPr>
              <a:t>Solutions et enjeux </a:t>
            </a:r>
            <a:br>
              <a:rPr lang="fr-CA" sz="2800" b="1">
                <a:latin typeface="Arial Narrow" pitchFamily="1" charset="0"/>
                <a:ea typeface="ＭＳ Ｐゴシック" pitchFamily="1" charset="-128"/>
                <a:cs typeface="ＭＳ Ｐゴシック" pitchFamily="1" charset="-128"/>
              </a:rPr>
            </a:br>
            <a:r>
              <a:rPr lang="fr-CA" sz="2800" b="1" i="1">
                <a:latin typeface="Arial Narrow" pitchFamily="1" charset="0"/>
                <a:ea typeface="ＭＳ Ｐゴシック" pitchFamily="1" charset="-128"/>
                <a:cs typeface="ＭＳ Ｐゴシック" pitchFamily="1" charset="-128"/>
              </a:rPr>
              <a:t>Avènement d’une police de communauté ?</a:t>
            </a:r>
            <a:endParaRPr lang="fr-FR" sz="2800" b="1" i="1">
              <a:latin typeface="Arial Narrow" pitchFamily="1" charset="0"/>
              <a:ea typeface="ＭＳ Ｐゴシック" pitchFamily="1" charset="-128"/>
              <a:cs typeface="ＭＳ Ｐゴシック" pitchFamily="1" charset="-128"/>
            </a:endParaRPr>
          </a:p>
        </p:txBody>
      </p:sp>
      <p:sp>
        <p:nvSpPr>
          <p:cNvPr id="16387" name="Rectangle 3"/>
          <p:cNvSpPr>
            <a:spLocks noGrp="1" noChangeArrowheads="1"/>
          </p:cNvSpPr>
          <p:nvPr>
            <p:ph type="body" idx="1"/>
          </p:nvPr>
        </p:nvSpPr>
        <p:spPr>
          <a:xfrm>
            <a:off x="685800" y="1341438"/>
            <a:ext cx="7772400" cy="4754562"/>
          </a:xfrm>
        </p:spPr>
        <p:txBody>
          <a:bodyPr>
            <a:normAutofit fontScale="92500" lnSpcReduction="10000"/>
          </a:bodyPr>
          <a:lstStyle/>
          <a:p>
            <a:pPr marL="0" indent="0">
              <a:lnSpc>
                <a:spcPct val="90000"/>
              </a:lnSpc>
              <a:spcAft>
                <a:spcPts val="600"/>
              </a:spcAft>
              <a:buFontTx/>
              <a:buNone/>
            </a:pPr>
            <a:r>
              <a:rPr lang="fr-CA" sz="2000" dirty="0">
                <a:latin typeface="Arial Narrow" pitchFamily="1" charset="0"/>
                <a:ea typeface="ＭＳ Ｐゴシック" pitchFamily="1" charset="-128"/>
                <a:cs typeface="ＭＳ Ｐゴシック" pitchFamily="1" charset="-128"/>
              </a:rPr>
              <a:t>Face à de telles difficultés, la police nord-américaine promeut actuellement une </a:t>
            </a:r>
            <a:r>
              <a:rPr lang="fr-CA" sz="2000" b="1" dirty="0">
                <a:latin typeface="Arial Narrow" pitchFamily="1" charset="0"/>
                <a:ea typeface="ＭＳ Ｐゴシック" pitchFamily="1" charset="-128"/>
                <a:cs typeface="ＭＳ Ｐゴシック" pitchFamily="1" charset="-128"/>
              </a:rPr>
              <a:t>police de communauté</a:t>
            </a:r>
            <a:r>
              <a:rPr lang="fr-CA" sz="2000" dirty="0">
                <a:latin typeface="Arial Narrow" pitchFamily="1" charset="0"/>
                <a:ea typeface="ＭＳ Ｐゴシック" pitchFamily="1" charset="-128"/>
                <a:cs typeface="ＭＳ Ｐゴシック" pitchFamily="1" charset="-128"/>
              </a:rPr>
              <a:t> mais cette fois, </a:t>
            </a:r>
            <a:r>
              <a:rPr lang="fr-CA" sz="2000" b="1" dirty="0">
                <a:latin typeface="Arial Narrow" pitchFamily="1" charset="0"/>
                <a:ea typeface="ＭＳ Ｐゴシック" pitchFamily="1" charset="-128"/>
                <a:cs typeface="ＭＳ Ｐゴシック" pitchFamily="1" charset="-128"/>
              </a:rPr>
              <a:t>en contexte urbain</a:t>
            </a:r>
            <a:r>
              <a:rPr lang="fr-CA" sz="2000" dirty="0">
                <a:latin typeface="Arial Narrow" pitchFamily="1" charset="0"/>
                <a:ea typeface="ＭＳ Ｐゴシック" pitchFamily="1" charset="-128"/>
                <a:cs typeface="ＭＳ Ｐゴシック" pitchFamily="1" charset="-128"/>
              </a:rPr>
              <a:t>.</a:t>
            </a:r>
            <a:endParaRPr lang="fr-CA" sz="2000" dirty="0" smtClean="0">
              <a:latin typeface="Arial Narrow" pitchFamily="1" charset="0"/>
              <a:ea typeface="ＭＳ Ｐゴシック" pitchFamily="1" charset="-128"/>
              <a:cs typeface="ＭＳ Ｐゴシック" pitchFamily="1" charset="-128"/>
            </a:endParaRPr>
          </a:p>
          <a:p>
            <a:pPr marL="0" indent="0">
              <a:lnSpc>
                <a:spcPct val="90000"/>
              </a:lnSpc>
              <a:spcAft>
                <a:spcPts val="600"/>
              </a:spcAft>
              <a:buNone/>
            </a:pPr>
            <a:endParaRPr lang="fr-CA" sz="2000" dirty="0" smtClean="0">
              <a:latin typeface="Arial Narrow" pitchFamily="1" charset="0"/>
              <a:ea typeface="ＭＳ Ｐゴシック" pitchFamily="1" charset="-128"/>
              <a:cs typeface="ＭＳ Ｐゴシック" pitchFamily="1" charset="-128"/>
            </a:endParaRPr>
          </a:p>
          <a:p>
            <a:pPr marL="0" indent="0">
              <a:lnSpc>
                <a:spcPct val="90000"/>
              </a:lnSpc>
              <a:spcAft>
                <a:spcPts val="600"/>
              </a:spcAft>
              <a:buFont typeface="Wingdings" pitchFamily="1" charset="2"/>
              <a:buChar char="q"/>
            </a:pPr>
            <a:r>
              <a:rPr lang="fr-CA" sz="2000" dirty="0">
                <a:latin typeface="Arial Narrow" pitchFamily="1" charset="0"/>
                <a:ea typeface="ＭＳ Ｐゴシック" pitchFamily="1" charset="-128"/>
                <a:cs typeface="ＭＳ Ｐゴシック" pitchFamily="1" charset="-128"/>
              </a:rPr>
              <a:t>Parce que sa priorité n’est plus tant de faire appliquer la loi et d’arrêter les criminels </a:t>
            </a:r>
            <a:r>
              <a:rPr lang="fr-CA" sz="2000" b="1" dirty="0" smtClean="0">
                <a:latin typeface="Arial Narrow" pitchFamily="1" charset="0"/>
                <a:ea typeface="ＭＳ Ｐゴシック" pitchFamily="1" charset="-128"/>
                <a:cs typeface="ＭＳ Ｐゴシック" pitchFamily="1" charset="-128"/>
              </a:rPr>
              <a:t>que d’amélioré la qualité de vie de leurs concitoyens </a:t>
            </a:r>
          </a:p>
          <a:p>
            <a:pPr marL="0" indent="0">
              <a:lnSpc>
                <a:spcPct val="90000"/>
              </a:lnSpc>
              <a:spcAft>
                <a:spcPts val="600"/>
              </a:spcAft>
              <a:buNone/>
            </a:pPr>
            <a:endParaRPr lang="fr-CA" sz="2000" dirty="0" smtClean="0">
              <a:latin typeface="Arial Narrow" pitchFamily="1" charset="0"/>
              <a:ea typeface="ＭＳ Ｐゴシック" pitchFamily="1" charset="-128"/>
              <a:cs typeface="ＭＳ Ｐゴシック" pitchFamily="1" charset="-128"/>
            </a:endParaRPr>
          </a:p>
          <a:p>
            <a:pPr marL="0" indent="0">
              <a:lnSpc>
                <a:spcPct val="90000"/>
              </a:lnSpc>
              <a:spcAft>
                <a:spcPts val="600"/>
              </a:spcAft>
              <a:buFont typeface="Wingdings" pitchFamily="1" charset="2"/>
              <a:buChar char="q"/>
            </a:pPr>
            <a:r>
              <a:rPr lang="fr-CA" sz="2000" dirty="0">
                <a:latin typeface="Arial Narrow" pitchFamily="1" charset="0"/>
                <a:ea typeface="ＭＳ Ｐゴシック" pitchFamily="1" charset="-128"/>
                <a:cs typeface="ＭＳ Ｐゴシック" pitchFamily="1" charset="-128"/>
              </a:rPr>
              <a:t>Parce que son rôle n’est plus d’élucider des crimes </a:t>
            </a:r>
            <a:r>
              <a:rPr lang="fr-CA" sz="2000" b="1" dirty="0">
                <a:latin typeface="Arial Narrow" pitchFamily="1" charset="0"/>
                <a:ea typeface="ＭＳ Ｐゴシック" pitchFamily="1" charset="-128"/>
                <a:cs typeface="ＭＳ Ｐゴシック" pitchFamily="1" charset="-128"/>
              </a:rPr>
              <a:t>mais de résoudre les problèmes tels </a:t>
            </a:r>
            <a:r>
              <a:rPr lang="fr-CA" sz="2000" b="1" dirty="0" smtClean="0">
                <a:latin typeface="Arial Narrow" pitchFamily="1" charset="0"/>
                <a:ea typeface="ＭＳ Ｐゴシック" pitchFamily="1" charset="-128"/>
                <a:cs typeface="ＭＳ Ｐゴシック" pitchFamily="1" charset="-128"/>
              </a:rPr>
              <a:t>que les </a:t>
            </a:r>
            <a:r>
              <a:rPr lang="fr-CA" sz="2000" b="1" dirty="0" err="1" smtClean="0">
                <a:latin typeface="Arial Narrow" pitchFamily="1" charset="0"/>
                <a:ea typeface="ＭＳ Ｐゴシック" pitchFamily="1" charset="-128"/>
                <a:cs typeface="ＭＳ Ｐゴシック" pitchFamily="1" charset="-128"/>
              </a:rPr>
              <a:t>percoivent</a:t>
            </a:r>
            <a:r>
              <a:rPr lang="fr-CA" sz="2000" b="1" dirty="0" smtClean="0">
                <a:latin typeface="Arial Narrow" pitchFamily="1" charset="0"/>
                <a:ea typeface="ＭＳ Ｐゴシック" pitchFamily="1" charset="-128"/>
                <a:cs typeface="ＭＳ Ｐゴシック" pitchFamily="1" charset="-128"/>
              </a:rPr>
              <a:t> leurs concitoyens </a:t>
            </a:r>
          </a:p>
          <a:p>
            <a:pPr marL="0" indent="0">
              <a:lnSpc>
                <a:spcPct val="90000"/>
              </a:lnSpc>
              <a:spcAft>
                <a:spcPts val="600"/>
              </a:spcAft>
              <a:buNone/>
            </a:pPr>
            <a:endParaRPr lang="fr-CA" sz="2000" dirty="0" smtClean="0">
              <a:latin typeface="Arial Narrow" pitchFamily="1" charset="0"/>
              <a:ea typeface="ＭＳ Ｐゴシック" pitchFamily="1" charset="-128"/>
              <a:cs typeface="ＭＳ Ｐゴシック" pitchFamily="1" charset="-128"/>
            </a:endParaRPr>
          </a:p>
          <a:p>
            <a:pPr marL="0" indent="0">
              <a:lnSpc>
                <a:spcPct val="90000"/>
              </a:lnSpc>
              <a:spcAft>
                <a:spcPts val="600"/>
              </a:spcAft>
              <a:buFont typeface="Wingdings" pitchFamily="1" charset="2"/>
              <a:buChar char="q"/>
            </a:pPr>
            <a:r>
              <a:rPr lang="fr-CA" sz="2000" dirty="0">
                <a:latin typeface="Arial Narrow" pitchFamily="1" charset="0"/>
                <a:ea typeface="ＭＳ Ｐゴシック" pitchFamily="1" charset="-128"/>
                <a:cs typeface="ＭＳ Ｐゴシック" pitchFamily="1" charset="-128"/>
              </a:rPr>
              <a:t>Parce que son efficacité ne se mesure plus à sa rapidité d’intervention </a:t>
            </a:r>
            <a:r>
              <a:rPr lang="fr-CA" sz="2000" b="1" dirty="0">
                <a:latin typeface="Arial Narrow" pitchFamily="1" charset="0"/>
                <a:ea typeface="ＭＳ Ｐゴシック" pitchFamily="1" charset="-128"/>
                <a:cs typeface="ＭＳ Ｐゴシック" pitchFamily="1" charset="-128"/>
              </a:rPr>
              <a:t>mais</a:t>
            </a:r>
            <a:r>
              <a:rPr lang="fr-CA" sz="2000" b="1" dirty="0" smtClean="0">
                <a:latin typeface="Arial Narrow" pitchFamily="1" charset="0"/>
                <a:ea typeface="ＭＳ Ｐゴシック" pitchFamily="1" charset="-128"/>
                <a:cs typeface="ＭＳ Ｐゴシック" pitchFamily="1" charset="-128"/>
              </a:rPr>
              <a:t> a sa capacité a obtenir la coopération du public et d’autres partenaires sociaux</a:t>
            </a:r>
          </a:p>
          <a:p>
            <a:pPr marL="0" indent="0">
              <a:lnSpc>
                <a:spcPct val="90000"/>
              </a:lnSpc>
              <a:spcAft>
                <a:spcPts val="600"/>
              </a:spcAft>
              <a:buNone/>
            </a:pPr>
            <a:endParaRPr lang="fr-CA" sz="2000" b="1" dirty="0" smtClean="0">
              <a:latin typeface="Arial Narrow" pitchFamily="1" charset="0"/>
              <a:ea typeface="ＭＳ Ｐゴシック" pitchFamily="1" charset="-128"/>
              <a:cs typeface="ＭＳ Ｐゴシック" pitchFamily="1" charset="-128"/>
            </a:endParaRPr>
          </a:p>
          <a:p>
            <a:pPr marL="0" indent="0">
              <a:lnSpc>
                <a:spcPct val="90000"/>
              </a:lnSpc>
              <a:spcAft>
                <a:spcPts val="600"/>
              </a:spcAft>
              <a:buFont typeface="Wingdings" pitchFamily="1" charset="2"/>
              <a:buChar char="q"/>
            </a:pPr>
            <a:r>
              <a:rPr lang="fr-CA" sz="2000" dirty="0">
                <a:latin typeface="Arial Narrow" pitchFamily="1" charset="0"/>
                <a:ea typeface="ＭＳ Ｐゴシック" pitchFamily="1" charset="-128"/>
                <a:cs typeface="ＭＳ Ｐゴシック" pitchFamily="1" charset="-128"/>
              </a:rPr>
              <a:t>Parce que les poursuites judiciaires ne sont plus LA conclusion logique de leurs enquêtes </a:t>
            </a:r>
            <a:r>
              <a:rPr lang="fr-CA" sz="2000" b="1" dirty="0" smtClean="0">
                <a:latin typeface="Arial Narrow" pitchFamily="1" charset="0"/>
                <a:ea typeface="ＭＳ Ｐゴシック" pitchFamily="1" charset="-128"/>
                <a:cs typeface="ＭＳ Ｐゴシック" pitchFamily="1" charset="-128"/>
              </a:rPr>
              <a:t>mais un moyen parmi d’autres de répondre au besoin du public. </a:t>
            </a:r>
            <a:endParaRPr lang="en-US"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7">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38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85800" y="381000"/>
            <a:ext cx="8077200" cy="685800"/>
          </a:xfrm>
          <a:solidFill>
            <a:srgbClr val="6B6BCF"/>
          </a:solidFill>
        </p:spPr>
        <p:txBody>
          <a:bodyPr/>
          <a:lstStyle/>
          <a:p>
            <a:r>
              <a:rPr lang="fr-CA" sz="2400" b="1">
                <a:latin typeface="Arial Narrow" pitchFamily="1" charset="0"/>
                <a:ea typeface="ＭＳ Ｐゴシック" pitchFamily="1" charset="-128"/>
                <a:cs typeface="ＭＳ Ｐゴシック" pitchFamily="1" charset="-128"/>
              </a:rPr>
              <a:t>Solutions et enjeux : </a:t>
            </a:r>
            <a:r>
              <a:rPr lang="fr-CA" sz="2400" b="1" i="1">
                <a:latin typeface="Arial Narrow" pitchFamily="1" charset="0"/>
                <a:ea typeface="ＭＳ Ｐゴシック" pitchFamily="1" charset="-128"/>
                <a:cs typeface="ＭＳ Ｐゴシック" pitchFamily="1" charset="-128"/>
              </a:rPr>
              <a:t>Avènement d’une police de communauté ?</a:t>
            </a:r>
            <a:endParaRPr lang="fr-FR" sz="2400" b="1" i="1">
              <a:latin typeface="Arial Narrow" pitchFamily="1" charset="0"/>
              <a:ea typeface="ＭＳ Ｐゴシック" pitchFamily="1" charset="-128"/>
              <a:cs typeface="ＭＳ Ｐゴシック" pitchFamily="1" charset="-128"/>
            </a:endParaRPr>
          </a:p>
        </p:txBody>
      </p:sp>
      <p:sp>
        <p:nvSpPr>
          <p:cNvPr id="20483" name="Rectangle 3"/>
          <p:cNvSpPr>
            <a:spLocks noGrp="1" noChangeArrowheads="1"/>
          </p:cNvSpPr>
          <p:nvPr>
            <p:ph type="body" idx="1"/>
          </p:nvPr>
        </p:nvSpPr>
        <p:spPr>
          <a:xfrm>
            <a:off x="685800" y="990600"/>
            <a:ext cx="7772400" cy="5867400"/>
          </a:xfrm>
        </p:spPr>
        <p:txBody>
          <a:bodyPr>
            <a:noAutofit/>
          </a:bodyPr>
          <a:lstStyle/>
          <a:p>
            <a:pPr marL="609600" indent="-609600">
              <a:buFontTx/>
              <a:buNone/>
            </a:pPr>
            <a:endParaRPr lang="fr-CA" sz="1900" b="1" dirty="0" smtClean="0">
              <a:latin typeface="Arial Narrow" pitchFamily="1" charset="0"/>
              <a:ea typeface="ＭＳ Ｐゴシック" pitchFamily="1" charset="-128"/>
              <a:cs typeface="ＭＳ Ｐゴシック" pitchFamily="1" charset="-128"/>
            </a:endParaRPr>
          </a:p>
          <a:p>
            <a:pPr marL="609600" indent="-609600">
              <a:buFontTx/>
              <a:buNone/>
            </a:pPr>
            <a:r>
              <a:rPr lang="fr-CA" sz="1900" b="1" dirty="0" smtClean="0">
                <a:latin typeface="Arial Narrow" pitchFamily="1" charset="0"/>
                <a:ea typeface="ＭＳ Ｐゴシック" pitchFamily="1" charset="-128"/>
                <a:cs typeface="ＭＳ Ｐゴシック" pitchFamily="1" charset="-128"/>
              </a:rPr>
              <a:t>Trois </a:t>
            </a:r>
            <a:r>
              <a:rPr lang="fr-CA" sz="1900" b="1" dirty="0">
                <a:latin typeface="Arial Narrow" pitchFamily="1" charset="0"/>
                <a:ea typeface="ＭＳ Ｐゴシック" pitchFamily="1" charset="-128"/>
                <a:cs typeface="ＭＳ Ｐゴシック" pitchFamily="1" charset="-128"/>
              </a:rPr>
              <a:t>types de critiques face à ce nouveau modèle</a:t>
            </a:r>
            <a:endParaRPr lang="fr-FR" sz="1900" b="1" dirty="0">
              <a:latin typeface="Arial Narrow" pitchFamily="1" charset="0"/>
              <a:ea typeface="ＭＳ Ｐゴシック" pitchFamily="1" charset="-128"/>
              <a:cs typeface="ＭＳ Ｐゴシック" pitchFamily="1" charset="-128"/>
            </a:endParaRPr>
          </a:p>
          <a:p>
            <a:pPr marL="609600" indent="-609600">
              <a:buFontTx/>
              <a:buAutoNum type="arabicPeriod"/>
            </a:pPr>
            <a:r>
              <a:rPr lang="fr-FR" sz="1900" b="1" dirty="0">
                <a:latin typeface="Arial Narrow" pitchFamily="1" charset="0"/>
                <a:ea typeface="ＭＳ Ｐゴシック" pitchFamily="1" charset="-128"/>
                <a:cs typeface="ＭＳ Ｐゴシック" pitchFamily="1" charset="-128"/>
              </a:rPr>
              <a:t>Critique des criminologues</a:t>
            </a:r>
          </a:p>
          <a:p>
            <a:pPr marL="609600" indent="-609600">
              <a:buFont typeface="Wingdings" pitchFamily="1" charset="2"/>
              <a:buChar char="q"/>
            </a:pPr>
            <a:r>
              <a:rPr lang="fr-CA" sz="1900" dirty="0">
                <a:latin typeface="Arial Narrow" pitchFamily="1" charset="0"/>
                <a:ea typeface="ＭＳ Ｐゴシック" pitchFamily="1" charset="-128"/>
                <a:cs typeface="ＭＳ Ｐゴシック" pitchFamily="1" charset="-128"/>
              </a:rPr>
              <a:t>Extension du filet pénal ;</a:t>
            </a:r>
            <a:endParaRPr lang="fr-CA" sz="1900" dirty="0" smtClean="0">
              <a:latin typeface="Arial Narrow" pitchFamily="1" charset="0"/>
              <a:ea typeface="ＭＳ Ｐゴシック" pitchFamily="1" charset="-128"/>
              <a:cs typeface="ＭＳ Ｐゴシック" pitchFamily="1" charset="-128"/>
            </a:endParaRPr>
          </a:p>
          <a:p>
            <a:pPr marL="609600" indent="-609600">
              <a:buFont typeface="Wingdings" pitchFamily="1" charset="2"/>
              <a:buChar char="q"/>
            </a:pPr>
            <a:r>
              <a:rPr lang="fr-CA" sz="1900" dirty="0">
                <a:latin typeface="Arial Narrow" pitchFamily="1" charset="0"/>
                <a:ea typeface="ＭＳ Ｐゴシック" pitchFamily="1" charset="-128"/>
                <a:cs typeface="ＭＳ Ｐゴシック" pitchFamily="1" charset="-128"/>
              </a:rPr>
              <a:t>P</a:t>
            </a:r>
            <a:r>
              <a:rPr lang="fr-CA" sz="1900" dirty="0" smtClean="0">
                <a:latin typeface="Arial Narrow" pitchFamily="1" charset="0"/>
                <a:ea typeface="ＭＳ Ｐゴシック" pitchFamily="1" charset="-128"/>
                <a:cs typeface="ＭＳ Ｐゴシック" pitchFamily="1" charset="-128"/>
              </a:rPr>
              <a:t>ostulat </a:t>
            </a:r>
            <a:r>
              <a:rPr lang="fr-CA" sz="1900" dirty="0">
                <a:latin typeface="Arial Narrow" pitchFamily="1" charset="0"/>
                <a:ea typeface="ＭＳ Ｐゴシック" pitchFamily="1" charset="-128"/>
                <a:cs typeface="ＭＳ Ｐゴシック" pitchFamily="1" charset="-128"/>
              </a:rPr>
              <a:t>de communautés raisonnables ; </a:t>
            </a:r>
            <a:endParaRPr lang="fr-CA" sz="1900" dirty="0" smtClean="0">
              <a:latin typeface="Arial Narrow" pitchFamily="1" charset="0"/>
              <a:ea typeface="ＭＳ Ｐゴシック" pitchFamily="1" charset="-128"/>
              <a:cs typeface="ＭＳ Ｐゴシック" pitchFamily="1" charset="-128"/>
            </a:endParaRPr>
          </a:p>
          <a:p>
            <a:pPr>
              <a:buFont typeface="Wingdings" charset="2"/>
              <a:buChar char="q"/>
            </a:pPr>
            <a:r>
              <a:rPr lang="fr-FR" sz="1900" b="1" dirty="0" smtClean="0">
                <a:latin typeface="Arial Narrow" pitchFamily="1" charset="0"/>
                <a:ea typeface="ＭＳ Ｐゴシック" pitchFamily="1" charset="-128"/>
                <a:cs typeface="ＭＳ Ｐゴシック" pitchFamily="1" charset="-128"/>
              </a:rPr>
              <a:t>     Perte garantie juridiques (légalités) </a:t>
            </a:r>
          </a:p>
          <a:p>
            <a:pPr>
              <a:buFont typeface="Wingdings" charset="2"/>
              <a:buChar char="q"/>
            </a:pPr>
            <a:r>
              <a:rPr lang="fr-FR" sz="1900" b="1" dirty="0" smtClean="0">
                <a:latin typeface="Arial Narrow" pitchFamily="1" charset="0"/>
                <a:ea typeface="ＭＳ Ｐゴシック" pitchFamily="1" charset="-128"/>
                <a:cs typeface="ＭＳ Ｐゴシック" pitchFamily="1" charset="-128"/>
              </a:rPr>
              <a:t>     Communauté = comités de sécurité </a:t>
            </a:r>
          </a:p>
          <a:p>
            <a:pPr marL="609600" indent="-609600">
              <a:buNone/>
            </a:pPr>
            <a:endParaRPr lang="fr-FR" sz="1900" b="1" dirty="0" smtClean="0">
              <a:latin typeface="Arial Narrow" pitchFamily="1" charset="0"/>
              <a:ea typeface="ＭＳ Ｐゴシック" pitchFamily="1" charset="-128"/>
              <a:cs typeface="ＭＳ Ｐゴシック" pitchFamily="1" charset="-128"/>
            </a:endParaRPr>
          </a:p>
          <a:p>
            <a:pPr marL="609600" indent="-609600">
              <a:buNone/>
            </a:pPr>
            <a:endParaRPr lang="fr-FR" sz="1900" b="1" dirty="0" smtClean="0">
              <a:latin typeface="Arial Narrow" pitchFamily="1" charset="0"/>
              <a:ea typeface="ＭＳ Ｐゴシック" pitchFamily="1" charset="-128"/>
              <a:cs typeface="ＭＳ Ｐゴシック" pitchFamily="1" charset="-128"/>
            </a:endParaRPr>
          </a:p>
          <a:p>
            <a:pPr marL="609600" indent="-609600">
              <a:buFontTx/>
              <a:buAutoNum type="arabicPeriod" startAt="2"/>
            </a:pPr>
            <a:r>
              <a:rPr lang="fr-FR" sz="1900" b="1" dirty="0">
                <a:latin typeface="Arial Narrow" pitchFamily="1" charset="0"/>
                <a:ea typeface="ＭＳ Ｐゴシック" pitchFamily="1" charset="-128"/>
                <a:cs typeface="ＭＳ Ｐゴシック" pitchFamily="1" charset="-128"/>
              </a:rPr>
              <a:t>Critique de la police</a:t>
            </a:r>
          </a:p>
          <a:p>
            <a:pPr marL="609600" indent="-609600">
              <a:buFont typeface="Wingdings" pitchFamily="1" charset="2"/>
              <a:buChar char="q"/>
            </a:pPr>
            <a:r>
              <a:rPr lang="fr-CA" sz="1900" dirty="0">
                <a:latin typeface="Arial Narrow" pitchFamily="1" charset="0"/>
                <a:ea typeface="ＭＳ Ｐゴシック" pitchFamily="1" charset="-128"/>
                <a:cs typeface="ＭＳ Ｐゴシック" pitchFamily="1" charset="-128"/>
              </a:rPr>
              <a:t>Performances d’un « solutionneur de problèmes sociaux » sont difficiles à évaluer ;</a:t>
            </a:r>
            <a:endParaRPr lang="fr-CA" sz="1900" dirty="0" smtClean="0">
              <a:latin typeface="Arial Narrow" pitchFamily="1" charset="0"/>
              <a:ea typeface="ＭＳ Ｐゴシック" pitchFamily="1" charset="-128"/>
              <a:cs typeface="ＭＳ Ｐゴシック" pitchFamily="1" charset="-128"/>
            </a:endParaRPr>
          </a:p>
          <a:p>
            <a:pPr marL="609600" indent="-609600">
              <a:buFont typeface="Wingdings" pitchFamily="1" charset="2"/>
              <a:buChar char="q"/>
            </a:pPr>
            <a:r>
              <a:rPr lang="fr-CA" sz="1900" dirty="0" smtClean="0">
                <a:latin typeface="Arial Narrow" pitchFamily="1" charset="0"/>
                <a:ea typeface="ＭＳ Ｐゴシック" pitchFamily="1" charset="-128"/>
                <a:cs typeface="ＭＳ Ｐゴシック" pitchFamily="1" charset="-128"/>
              </a:rPr>
              <a:t>Résistance </a:t>
            </a:r>
            <a:r>
              <a:rPr lang="fr-CA" sz="1900" dirty="0">
                <a:latin typeface="Arial Narrow" pitchFamily="1" charset="0"/>
                <a:ea typeface="ＭＳ Ｐゴシック" pitchFamily="1" charset="-128"/>
                <a:cs typeface="ＭＳ Ｐゴシック" pitchFamily="1" charset="-128"/>
              </a:rPr>
              <a:t>des hommes de rang (distinction identité de contrôleur / activité d’animateur et de leader social) </a:t>
            </a:r>
            <a:r>
              <a:rPr lang="fr-CA" sz="1900" dirty="0" smtClean="0">
                <a:latin typeface="Arial Narrow" pitchFamily="1" charset="0"/>
                <a:ea typeface="ＭＳ Ｐゴシック" pitchFamily="1" charset="-128"/>
                <a:cs typeface="ＭＳ Ｐゴシック" pitchFamily="1" charset="-128"/>
              </a:rPr>
              <a:t>;</a:t>
            </a:r>
          </a:p>
          <a:p>
            <a:pPr marL="609600" indent="-609600">
              <a:buFont typeface="Wingdings" pitchFamily="1" charset="2"/>
              <a:buChar char="q"/>
            </a:pPr>
            <a:r>
              <a:rPr lang="fr-CA" sz="1900" dirty="0" smtClean="0">
                <a:latin typeface="Arial Narrow" pitchFamily="1" charset="0"/>
                <a:ea typeface="ＭＳ Ｐゴシック" pitchFamily="1" charset="-128"/>
                <a:cs typeface="ＭＳ Ｐゴシック" pitchFamily="1" charset="-128"/>
              </a:rPr>
              <a:t>Résistance des cadres du paramilitaires au décentraliser </a:t>
            </a:r>
          </a:p>
          <a:p>
            <a:pPr marL="609600" indent="-609600">
              <a:buFont typeface="Wingdings" pitchFamily="1" charset="2"/>
              <a:buChar char="q"/>
            </a:pPr>
            <a:r>
              <a:rPr lang="fr-CA" sz="1900" dirty="0" smtClean="0">
                <a:latin typeface="Arial Narrow" pitchFamily="1" charset="0"/>
                <a:ea typeface="ＭＳ Ｐゴシック" pitchFamily="1" charset="-128"/>
                <a:cs typeface="ＭＳ Ｐゴシック" pitchFamily="1" charset="-128"/>
              </a:rPr>
              <a:t>Affaiblissement des standards d’</a:t>
            </a:r>
            <a:r>
              <a:rPr lang="fr-CA" sz="1900" dirty="0" err="1" smtClean="0">
                <a:latin typeface="Arial Narrow" pitchFamily="1" charset="0"/>
                <a:ea typeface="ＭＳ Ｐゴシック" pitchFamily="1" charset="-128"/>
                <a:cs typeface="ＭＳ Ｐゴシック" pitchFamily="1" charset="-128"/>
              </a:rPr>
              <a:t>integrité</a:t>
            </a:r>
            <a:r>
              <a:rPr lang="fr-CA" sz="1900" dirty="0" smtClean="0">
                <a:latin typeface="Arial Narrow" pitchFamily="1" charset="0"/>
                <a:ea typeface="ＭＳ Ｐゴシック" pitchFamily="1" charset="-128"/>
                <a:cs typeface="ＭＳ Ｐゴシック" pitchFamily="1" charset="-128"/>
              </a:rPr>
              <a:t> de la police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48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483">
                                            <p:txEl>
                                              <p:pRg st="9" end="9"/>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483">
                                            <p:txEl>
                                              <p:pRg st="10" end="10"/>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483">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0483">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48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274638"/>
            <a:ext cx="8229600" cy="792162"/>
          </a:xfrm>
          <a:solidFill>
            <a:srgbClr val="6B6BCF"/>
          </a:solidFill>
        </p:spPr>
        <p:txBody>
          <a:bodyPr>
            <a:normAutofit fontScale="90000"/>
          </a:bodyPr>
          <a:lstStyle/>
          <a:p>
            <a:r>
              <a:rPr lang="fr-CA" sz="2800" b="1">
                <a:latin typeface="Arial Narrow" pitchFamily="1" charset="0"/>
                <a:ea typeface="ＭＳ Ｐゴシック" pitchFamily="1" charset="-128"/>
                <a:cs typeface="ＭＳ Ｐゴシック" pitchFamily="1" charset="-128"/>
              </a:rPr>
              <a:t>Solutions et enjeux </a:t>
            </a:r>
            <a:br>
              <a:rPr lang="fr-CA" sz="2800" b="1">
                <a:latin typeface="Arial Narrow" pitchFamily="1" charset="0"/>
                <a:ea typeface="ＭＳ Ｐゴシック" pitchFamily="1" charset="-128"/>
                <a:cs typeface="ＭＳ Ｐゴシック" pitchFamily="1" charset="-128"/>
              </a:rPr>
            </a:br>
            <a:r>
              <a:rPr lang="fr-CA" sz="2800" b="1" i="1">
                <a:latin typeface="Arial Narrow" pitchFamily="1" charset="0"/>
                <a:ea typeface="ＭＳ Ｐゴシック" pitchFamily="1" charset="-128"/>
                <a:cs typeface="ＭＳ Ｐゴシック" pitchFamily="1" charset="-128"/>
              </a:rPr>
              <a:t>Avènement d’une police de communauté ?</a:t>
            </a:r>
            <a:endParaRPr lang="fr-FR" sz="2800" b="1" i="1">
              <a:latin typeface="Arial Narrow" pitchFamily="1" charset="0"/>
              <a:ea typeface="ＭＳ Ｐゴシック" pitchFamily="1" charset="-128"/>
              <a:cs typeface="ＭＳ Ｐゴシック" pitchFamily="1" charset="-128"/>
            </a:endParaRPr>
          </a:p>
        </p:txBody>
      </p:sp>
      <p:sp>
        <p:nvSpPr>
          <p:cNvPr id="50179" name="Rectangle 3"/>
          <p:cNvSpPr>
            <a:spLocks noGrp="1" noChangeArrowheads="1"/>
          </p:cNvSpPr>
          <p:nvPr>
            <p:ph type="body" idx="1"/>
          </p:nvPr>
        </p:nvSpPr>
        <p:spPr>
          <a:xfrm>
            <a:off x="457200" y="1371600"/>
            <a:ext cx="8229600" cy="4754563"/>
          </a:xfrm>
        </p:spPr>
        <p:txBody>
          <a:bodyPr/>
          <a:lstStyle/>
          <a:p>
            <a:pPr marL="609600" indent="-609600">
              <a:lnSpc>
                <a:spcPct val="90000"/>
              </a:lnSpc>
              <a:buFontTx/>
              <a:buAutoNum type="arabicPeriod" startAt="3"/>
            </a:pPr>
            <a:r>
              <a:rPr lang="fr-FR" sz="2000" b="1" dirty="0">
                <a:latin typeface="Arial Narrow" pitchFamily="1" charset="0"/>
                <a:ea typeface="ＭＳ Ｐゴシック" pitchFamily="1" charset="-128"/>
                <a:cs typeface="ＭＳ Ｐゴシック" pitchFamily="1" charset="-128"/>
              </a:rPr>
              <a:t>Critique des « communautés </a:t>
            </a:r>
            <a:r>
              <a:rPr lang="fr-FR" sz="2000" b="1" dirty="0" smtClean="0">
                <a:latin typeface="Arial Narrow" pitchFamily="1" charset="0"/>
                <a:ea typeface="ＭＳ Ｐゴシック" pitchFamily="1" charset="-128"/>
                <a:cs typeface="ＭＳ Ｐゴシック" pitchFamily="1" charset="-128"/>
              </a:rPr>
              <a:t>»</a:t>
            </a:r>
          </a:p>
          <a:p>
            <a:pPr marL="609600" indent="-609600">
              <a:lnSpc>
                <a:spcPct val="90000"/>
              </a:lnSpc>
              <a:buFontTx/>
              <a:buAutoNum type="arabicPeriod" startAt="3"/>
            </a:pPr>
            <a:endParaRPr lang="fr-FR" sz="2000" b="1" dirty="0" smtClean="0">
              <a:latin typeface="Arial Narrow" pitchFamily="1" charset="0"/>
              <a:ea typeface="ＭＳ Ｐゴシック" pitchFamily="1" charset="-128"/>
              <a:cs typeface="ＭＳ Ｐゴシック" pitchFamily="1" charset="-128"/>
            </a:endParaRPr>
          </a:p>
          <a:p>
            <a:pPr marL="609600" indent="-609600">
              <a:lnSpc>
                <a:spcPct val="90000"/>
              </a:lnSpc>
              <a:buFont typeface="Wingdings" pitchFamily="1" charset="2"/>
              <a:buChar char="q"/>
            </a:pPr>
            <a:r>
              <a:rPr lang="fr-CA" sz="2000" dirty="0">
                <a:latin typeface="Arial Narrow" pitchFamily="1" charset="0"/>
                <a:ea typeface="ＭＳ Ｐゴシック" pitchFamily="1" charset="-128"/>
                <a:cs typeface="ＭＳ Ｐゴシック" pitchFamily="1" charset="-128"/>
              </a:rPr>
              <a:t>Danger de postuler des ensembles sociogéographiques suffisamment solidaires pour qu’on leur applique l’expression de « communauté » (village français, ghetto juif, ghetto afro-américain, banlieue française).</a:t>
            </a:r>
          </a:p>
          <a:p>
            <a:pPr marL="609600" indent="-609600">
              <a:lnSpc>
                <a:spcPct val="90000"/>
              </a:lnSpc>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marL="609600" indent="-609600">
              <a:lnSpc>
                <a:spcPct val="90000"/>
              </a:lnSpc>
              <a:buFont typeface="Wingdings" pitchFamily="1" charset="2"/>
              <a:buChar char="q"/>
            </a:pPr>
            <a:r>
              <a:rPr lang="fr-CA" sz="2000" dirty="0">
                <a:latin typeface="Arial Narrow" pitchFamily="1" charset="0"/>
                <a:ea typeface="ＭＳ Ｐゴシック" pitchFamily="1" charset="-128"/>
                <a:cs typeface="ＭＳ Ｐゴシック" pitchFamily="1" charset="-128"/>
              </a:rPr>
              <a:t>Faut-il travailler avec des unités géographiques pour améliorer les liens sociaux?</a:t>
            </a:r>
            <a:r>
              <a:rPr lang="fr-CA" sz="2000" dirty="0" smtClean="0">
                <a:latin typeface="Arial Narrow" pitchFamily="1" charset="0"/>
                <a:ea typeface="ＭＳ Ｐゴシック" pitchFamily="1" charset="-128"/>
                <a:cs typeface="ＭＳ Ｐゴシック" pitchFamily="1" charset="-128"/>
              </a:rPr>
              <a:t> Une </a:t>
            </a:r>
            <a:r>
              <a:rPr lang="fr-CA" sz="2000" dirty="0">
                <a:latin typeface="Arial Narrow" pitchFamily="1" charset="0"/>
                <a:ea typeface="ＭＳ Ｐゴシック" pitchFamily="1" charset="-128"/>
                <a:cs typeface="ＭＳ Ｐゴシック" pitchFamily="1" charset="-128"/>
              </a:rPr>
              <a:t>ville ? Un quartier ? Un regroupement d’édifices ? Une rue ? Comment inscrire la socialité et la sociabilité au-delà d’un simple enjeu sécuritaire ?</a:t>
            </a:r>
          </a:p>
          <a:p>
            <a:pPr marL="609600" indent="-609600">
              <a:lnSpc>
                <a:spcPct val="90000"/>
              </a:lnSpc>
              <a:buFont typeface="Wingdings" pitchFamily="1" charset="2"/>
              <a:buChar char="q"/>
            </a:pPr>
            <a:endParaRPr lang="fr-CA" sz="2000" dirty="0">
              <a:latin typeface="Arial Narrow" pitchFamily="1" charset="0"/>
              <a:ea typeface="ＭＳ Ｐゴシック" pitchFamily="1" charset="-128"/>
              <a:cs typeface="ＭＳ Ｐゴシック" pitchFamily="1" charset="-128"/>
            </a:endParaRPr>
          </a:p>
          <a:p>
            <a:pPr marL="609600" indent="-609600">
              <a:lnSpc>
                <a:spcPct val="90000"/>
              </a:lnSpc>
              <a:buFont typeface="Wingdings" pitchFamily="1" charset="2"/>
              <a:buChar char="q"/>
            </a:pPr>
            <a:r>
              <a:rPr lang="fr-CA" sz="2000" dirty="0">
                <a:latin typeface="Arial Narrow" pitchFamily="1" charset="0"/>
                <a:ea typeface="ＭＳ Ｐゴシック" pitchFamily="1" charset="-128"/>
                <a:cs typeface="ＭＳ Ｐゴシック" pitchFamily="1" charset="-128"/>
              </a:rPr>
              <a:t>Sans implantation possible d’activités propres à une communauté, les programmes échouent. Conséquence directe : les quartiers les plus pauvres</a:t>
            </a:r>
            <a:r>
              <a:rPr lang="fr-CA" sz="2000" dirty="0" smtClean="0">
                <a:latin typeface="Arial Narrow" pitchFamily="1" charset="0"/>
                <a:ea typeface="ＭＳ Ｐゴシック" pitchFamily="1" charset="-128"/>
                <a:cs typeface="ＭＳ Ｐゴシック" pitchFamily="1" charset="-128"/>
              </a:rPr>
              <a:t> et </a:t>
            </a:r>
            <a:r>
              <a:rPr lang="fr-CA" sz="2000" dirty="0">
                <a:latin typeface="Arial Narrow" pitchFamily="1" charset="0"/>
                <a:ea typeface="ＭＳ Ｐゴシック" pitchFamily="1" charset="-128"/>
                <a:cs typeface="ＭＳ Ｐゴシック" pitchFamily="1" charset="-128"/>
              </a:rPr>
              <a:t>les plus criminalisés</a:t>
            </a:r>
            <a:r>
              <a:rPr lang="fr-CA" sz="2000" dirty="0" smtClean="0">
                <a:latin typeface="Arial Narrow" pitchFamily="1" charset="0"/>
                <a:ea typeface="ＭＳ Ｐゴシック" pitchFamily="1" charset="-128"/>
                <a:cs typeface="ＭＳ Ｐゴシック" pitchFamily="1" charset="-128"/>
              </a:rPr>
              <a:t> ne </a:t>
            </a:r>
            <a:r>
              <a:rPr lang="fr-CA" sz="2000" dirty="0">
                <a:latin typeface="Arial Narrow" pitchFamily="1" charset="0"/>
                <a:ea typeface="ＭＳ Ｐゴシック" pitchFamily="1" charset="-128"/>
                <a:cs typeface="ＭＳ Ｐゴシック" pitchFamily="1" charset="-128"/>
              </a:rPr>
              <a:t>sont pas pris en compte dans le modèle. </a:t>
            </a:r>
          </a:p>
          <a:p>
            <a:pPr marL="609600" indent="-609600">
              <a:lnSpc>
                <a:spcPct val="90000"/>
              </a:lnSpc>
              <a:buFont typeface="Wingdings" pitchFamily="1" charset="2"/>
              <a:buChar char="q"/>
            </a:pPr>
            <a:endParaRPr lang="fr-CA" sz="18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685800" y="404813"/>
            <a:ext cx="7772400" cy="792162"/>
          </a:xfrm>
          <a:solidFill>
            <a:schemeClr val="accent6">
              <a:lumMod val="60000"/>
              <a:lumOff val="40000"/>
            </a:schemeClr>
          </a:solidFill>
        </p:spPr>
        <p:txBody>
          <a:bodyPr>
            <a:normAutofit fontScale="90000"/>
          </a:bodyPr>
          <a:lstStyle/>
          <a:p>
            <a:pPr>
              <a:defRPr/>
            </a:pPr>
            <a:r>
              <a:rPr lang="fr-CA" sz="2400" b="1">
                <a:latin typeface="Arial Narrow" pitchFamily="1" charset="0"/>
                <a:ea typeface="ＭＳ Ｐゴシック" pitchFamily="1" charset="-128"/>
                <a:cs typeface="ＭＳ Ｐゴシック" pitchFamily="1" charset="-128"/>
              </a:rPr>
              <a:t>Solutions et enjeux </a:t>
            </a:r>
            <a:br>
              <a:rPr lang="fr-CA" sz="2400" b="1">
                <a:latin typeface="Arial Narrow" pitchFamily="1" charset="0"/>
                <a:ea typeface="ＭＳ Ｐゴシック" pitchFamily="1" charset="-128"/>
                <a:cs typeface="ＭＳ Ｐゴシック" pitchFamily="1" charset="-128"/>
              </a:rPr>
            </a:br>
            <a:r>
              <a:rPr lang="fr-CA" sz="2400" b="1" i="1">
                <a:latin typeface="Arial Narrow" pitchFamily="1" charset="0"/>
                <a:ea typeface="ＭＳ Ｐゴシック" pitchFamily="1" charset="-128"/>
                <a:cs typeface="ＭＳ Ｐゴシック" pitchFamily="1" charset="-128"/>
              </a:rPr>
              <a:t>Avènement d’une police « représentative » ?</a:t>
            </a:r>
            <a:endParaRPr lang="fr-FR" sz="2400" b="1" i="1">
              <a:latin typeface="Arial Narrow" pitchFamily="1" charset="0"/>
              <a:ea typeface="ＭＳ Ｐゴシック" pitchFamily="1" charset="-128"/>
              <a:cs typeface="ＭＳ Ｐゴシック" pitchFamily="1" charset="-128"/>
            </a:endParaRPr>
          </a:p>
        </p:txBody>
      </p:sp>
      <p:sp>
        <p:nvSpPr>
          <p:cNvPr id="34819" name="Rectangle 3"/>
          <p:cNvSpPr>
            <a:spLocks noGrp="1" noChangeArrowheads="1"/>
          </p:cNvSpPr>
          <p:nvPr>
            <p:ph type="body" idx="1"/>
          </p:nvPr>
        </p:nvSpPr>
        <p:spPr>
          <a:xfrm>
            <a:off x="685800" y="1371600"/>
            <a:ext cx="7772400" cy="5486400"/>
          </a:xfrm>
        </p:spPr>
        <p:txBody>
          <a:bodyPr>
            <a:noAutofit/>
          </a:bodyPr>
          <a:lstStyle/>
          <a:p>
            <a:pPr>
              <a:buFont typeface="Wingdings" pitchFamily="1" charset="2"/>
              <a:buChar char="§"/>
            </a:pPr>
            <a:r>
              <a:rPr lang="fr-CA" sz="2000" b="1" dirty="0">
                <a:latin typeface="Arial Narrow" pitchFamily="1" charset="0"/>
                <a:ea typeface="ＭＳ Ｐゴシック" pitchFamily="1" charset="-128"/>
                <a:cs typeface="ＭＳ Ｐゴシック" pitchFamily="1" charset="-128"/>
              </a:rPr>
              <a:t>Recrutement croissant des minorités ethniques dans la police</a:t>
            </a:r>
          </a:p>
          <a:p>
            <a:pPr>
              <a:buFont typeface="Wingdings" pitchFamily="1" charset="2"/>
              <a:buChar char="Ø"/>
            </a:pPr>
            <a:r>
              <a:rPr lang="fr-CA" sz="2000" dirty="0" err="1">
                <a:latin typeface="Arial Narrow" pitchFamily="1" charset="0"/>
                <a:ea typeface="ＭＳ Ｐゴシック" pitchFamily="1" charset="-128"/>
                <a:cs typeface="ＭＳ Ｐゴシック" pitchFamily="1" charset="-128"/>
              </a:rPr>
              <a:t>Sous-représentation</a:t>
            </a:r>
            <a:r>
              <a:rPr lang="fr-CA" sz="2000" dirty="0">
                <a:latin typeface="Arial Narrow" pitchFamily="1" charset="0"/>
                <a:ea typeface="ＭＳ Ｐゴシック" pitchFamily="1" charset="-128"/>
                <a:cs typeface="ＭＳ Ｐゴシック" pitchFamily="1" charset="-128"/>
              </a:rPr>
              <a:t> de ces minorités au niveau des cadres de la 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Reproduction des conflits sociétaux dans les corps de police </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Confrontation culturelle sur la manière de gérer les conflits qui rappelle que la police occidentale reste très formelle (et peu « communautaire »)</a:t>
            </a:r>
            <a:endParaRPr lang="fr-CA" sz="2000" dirty="0" smtClean="0">
              <a:latin typeface="Arial Narrow" pitchFamily="1" charset="0"/>
              <a:ea typeface="ＭＳ Ｐゴシック" pitchFamily="1" charset="-128"/>
              <a:cs typeface="ＭＳ Ｐゴシック" pitchFamily="1" charset="-128"/>
            </a:endParaRPr>
          </a:p>
          <a:p>
            <a:pPr>
              <a:buFont typeface="Wingdings" pitchFamily="1" charset="2"/>
              <a:buChar char="q"/>
            </a:pPr>
            <a:r>
              <a:rPr lang="fr-CA" sz="2000" b="1" dirty="0" smtClean="0">
                <a:latin typeface="Arial Narrow" pitchFamily="1" charset="0"/>
                <a:ea typeface="ＭＳ Ｐゴシック" pitchFamily="1" charset="-128"/>
                <a:cs typeface="ＭＳ Ｐゴシック" pitchFamily="1" charset="-128"/>
              </a:rPr>
              <a:t>Quand le policier minoritaire devient plus blanc que le policier blanc </a:t>
            </a:r>
          </a:p>
          <a:p>
            <a:pPr>
              <a:buNone/>
            </a:pPr>
            <a:endParaRPr lang="fr-CA" sz="2000" b="1" dirty="0" smtClean="0">
              <a:latin typeface="Arial Narrow" pitchFamily="1" charset="0"/>
              <a:ea typeface="ＭＳ Ｐゴシック" pitchFamily="1" charset="-128"/>
              <a:cs typeface="ＭＳ Ｐゴシック" pitchFamily="1" charset="-128"/>
            </a:endParaRPr>
          </a:p>
          <a:p>
            <a:pPr>
              <a:buFont typeface="Wingdings" pitchFamily="1" charset="2"/>
              <a:buChar char="§"/>
            </a:pPr>
            <a:r>
              <a:rPr lang="fr-CA" sz="2000" b="1" dirty="0">
                <a:latin typeface="Arial Narrow" pitchFamily="1" charset="0"/>
                <a:ea typeface="ＭＳ Ｐゴシック" pitchFamily="1" charset="-128"/>
                <a:cs typeface="ＭＳ Ｐゴシック" pitchFamily="1" charset="-128"/>
              </a:rPr>
              <a:t>Recrutement croissant des femmes dans la 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Sous-représentation des femmes au niveau des cadres de la </a:t>
            </a:r>
            <a:r>
              <a:rPr lang="fr-CA" sz="2000" dirty="0" smtClean="0">
                <a:latin typeface="Arial Narrow" pitchFamily="1" charset="0"/>
                <a:ea typeface="ＭＳ Ｐゴシック" pitchFamily="1" charset="-128"/>
                <a:cs typeface="ＭＳ Ｐゴシック" pitchFamily="1" charset="-128"/>
              </a:rPr>
              <a:t>police</a:t>
            </a:r>
          </a:p>
          <a:p>
            <a:pPr>
              <a:buFont typeface="Wingdings" pitchFamily="1" charset="2"/>
              <a:buChar char="Ø"/>
            </a:pPr>
            <a:r>
              <a:rPr lang="fr-CA" sz="2000" dirty="0">
                <a:latin typeface="Arial Narrow" pitchFamily="1" charset="0"/>
                <a:ea typeface="ＭＳ Ｐゴシック" pitchFamily="1" charset="-128"/>
                <a:cs typeface="ＭＳ Ｐゴシック" pitchFamily="1" charset="-128"/>
              </a:rPr>
              <a:t>Femmes en décalage avec une culture qui reste foncièrement « physique » (il faut faire peur, il faut s’attendre à se battre) et militairement disciplinaire (« on se couvre, on veut chacun rentrer </a:t>
            </a:r>
            <a:r>
              <a:rPr lang="fr-CA" sz="2000" i="1" dirty="0">
                <a:latin typeface="Arial Narrow" pitchFamily="1" charset="0"/>
                <a:ea typeface="ＭＳ Ｐゴシック" pitchFamily="1" charset="-128"/>
                <a:cs typeface="ＭＳ Ｐゴシック" pitchFamily="1" charset="-128"/>
              </a:rPr>
              <a:t>entiers </a:t>
            </a:r>
            <a:r>
              <a:rPr lang="fr-CA" sz="2000" dirty="0">
                <a:latin typeface="Arial Narrow" pitchFamily="1" charset="0"/>
                <a:ea typeface="ＭＳ Ｐゴシック" pitchFamily="1" charset="-128"/>
                <a:cs typeface="ＭＳ Ｐゴシック" pitchFamily="1" charset="-128"/>
              </a:rPr>
              <a:t>ce soir »).</a:t>
            </a:r>
            <a:r>
              <a:rPr lang="fr-CA" sz="2000" dirty="0" smtClean="0">
                <a:latin typeface="Arial Narrow" pitchFamily="1" charset="0"/>
                <a:ea typeface="ＭＳ Ｐゴシック" pitchFamily="1" charset="-128"/>
                <a:cs typeface="ＭＳ Ｐゴシック" pitchFamily="1" charset="-128"/>
              </a:rPr>
              <a:t> </a:t>
            </a:r>
          </a:p>
          <a:p>
            <a:pPr>
              <a:buFont typeface="Wingdings" pitchFamily="1" charset="2"/>
              <a:buChar char="Ø"/>
            </a:pPr>
            <a:r>
              <a:rPr lang="fr-CA" sz="2000" dirty="0" smtClean="0">
                <a:latin typeface="Arial Narrow" pitchFamily="1" charset="0"/>
                <a:ea typeface="ＭＳ Ｐゴシック" pitchFamily="1" charset="-128"/>
                <a:cs typeface="ＭＳ Ｐゴシック" pitchFamily="1" charset="-128"/>
              </a:rPr>
              <a:t>Femmes associés aux a cotés du vrai travail policier «  a elles la prévention, a nous la répression » </a:t>
            </a:r>
            <a:endParaRPr lang="fr-CA" sz="2000" dirty="0">
              <a:latin typeface="Arial Narrow" pitchFamily="1" charset="0"/>
              <a:ea typeface="ＭＳ Ｐゴシック" pitchFamily="1" charset="-128"/>
              <a:cs typeface="ＭＳ Ｐゴシック" pitchFamily="1"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81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481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481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48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nimBg="1"/>
    </p:bld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841</TotalTime>
  <Words>2028</Words>
  <Application>Microsoft Office PowerPoint</Application>
  <PresentationFormat>On-screen Show (4:3)</PresentationFormat>
  <Paragraphs>267</Paragraphs>
  <Slides>27</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ＭＳ Ｐゴシック</vt:lpstr>
      <vt:lpstr>Arial</vt:lpstr>
      <vt:lpstr>Arial Narrow</vt:lpstr>
      <vt:lpstr>Calibri</vt:lpstr>
      <vt:lpstr>Georgia</vt:lpstr>
      <vt:lpstr>Trebuchet MS</vt:lpstr>
      <vt:lpstr>Wingdings</vt:lpstr>
      <vt:lpstr>Thème Office</vt:lpstr>
      <vt:lpstr>Rappel des 4 blocs thématiques du cours </vt:lpstr>
      <vt:lpstr>Lectures des blocs C et D</vt:lpstr>
      <vt:lpstr>Fil conducteur du BLOC C: Problèmes sociaux et contrôle social</vt:lpstr>
      <vt:lpstr>Le métier de policier au 19e siècle</vt:lpstr>
      <vt:lpstr>Des milieux ruraux aux réalités urbaines</vt:lpstr>
      <vt:lpstr>Des milieux ruraux aux réalités urbaines</vt:lpstr>
      <vt:lpstr>Des milieux ruraux aux réalités urbaines</vt:lpstr>
      <vt:lpstr> Des milieux ruraux aux réalités urbaines  </vt:lpstr>
      <vt:lpstr> Des milieux ruraux aux réalités urbaines</vt:lpstr>
      <vt:lpstr>  Quelques mythes sur la police… BRODEUR, J-P.  </vt:lpstr>
      <vt:lpstr>  Quelques mythes sur la police… BRODEUR, J-P.  </vt:lpstr>
      <vt:lpstr>Quelques mythes sur la police… BRODEUR, J-P.</vt:lpstr>
      <vt:lpstr>Quelques mythes sur la police… BRODEUR, J-P.</vt:lpstr>
      <vt:lpstr>Quelques mythes sur la police… BRODEUR, J-P.</vt:lpstr>
      <vt:lpstr>Mythes et réalités de la police (Brodeur, 2005) Un police scientifique? Exemple des homicides au Québec</vt:lpstr>
      <vt:lpstr>Un police scientifique? </vt:lpstr>
      <vt:lpstr>Un police scientifique? </vt:lpstr>
      <vt:lpstr>Quelques mythes sur la police… MOUHANNA</vt:lpstr>
      <vt:lpstr>  Quelques mythes sur la police… </vt:lpstr>
      <vt:lpstr>Quelques difficultés du travail policier… MOUHANNA</vt:lpstr>
      <vt:lpstr>Quelques difficultés du travail policier… MOUHANNA</vt:lpstr>
      <vt:lpstr>Contrôle policier ou le risque du repli sur la règle  Mouhanna</vt:lpstr>
      <vt:lpstr>Contrôle policier ou le risque du repli sur la règle   Mouhanna</vt:lpstr>
      <vt:lpstr>Solutions et enjeux  Avènement d’une police de communauté ?</vt:lpstr>
      <vt:lpstr>Solutions et enjeux : Avènement d’une police de communauté ?</vt:lpstr>
      <vt:lpstr>Solutions et enjeux  Avènement d’une police de communauté ?</vt:lpstr>
      <vt:lpstr>Solutions et enjeux  Avènement d’une police « représentative » ?</vt:lpstr>
    </vt:vector>
  </TitlesOfParts>
  <Company>U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Isabelle Perreault</dc:creator>
  <cp:lastModifiedBy>nathalie harris</cp:lastModifiedBy>
  <cp:revision>145</cp:revision>
  <dcterms:created xsi:type="dcterms:W3CDTF">2013-11-18T00:49:47Z</dcterms:created>
  <dcterms:modified xsi:type="dcterms:W3CDTF">2013-12-04T18:51:00Z</dcterms:modified>
</cp:coreProperties>
</file>