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89" r:id="rId2"/>
    <p:sldId id="270" r:id="rId3"/>
    <p:sldId id="412" r:id="rId4"/>
    <p:sldId id="370" r:id="rId5"/>
    <p:sldId id="407" r:id="rId6"/>
    <p:sldId id="421" r:id="rId7"/>
    <p:sldId id="424" r:id="rId8"/>
    <p:sldId id="469" r:id="rId9"/>
    <p:sldId id="423" r:id="rId10"/>
    <p:sldId id="425" r:id="rId11"/>
    <p:sldId id="426" r:id="rId12"/>
    <p:sldId id="427" r:id="rId13"/>
    <p:sldId id="432" r:id="rId14"/>
    <p:sldId id="428" r:id="rId15"/>
    <p:sldId id="429" r:id="rId16"/>
    <p:sldId id="431" r:id="rId17"/>
    <p:sldId id="433" r:id="rId18"/>
    <p:sldId id="434" r:id="rId19"/>
    <p:sldId id="435" r:id="rId20"/>
    <p:sldId id="436" r:id="rId21"/>
    <p:sldId id="437" r:id="rId22"/>
    <p:sldId id="445" r:id="rId23"/>
    <p:sldId id="444" r:id="rId24"/>
    <p:sldId id="439" r:id="rId25"/>
    <p:sldId id="448" r:id="rId26"/>
    <p:sldId id="447" r:id="rId27"/>
    <p:sldId id="449" r:id="rId28"/>
    <p:sldId id="450" r:id="rId29"/>
    <p:sldId id="451" r:id="rId30"/>
    <p:sldId id="413" r:id="rId31"/>
    <p:sldId id="457" r:id="rId32"/>
    <p:sldId id="452" r:id="rId33"/>
    <p:sldId id="456" r:id="rId34"/>
    <p:sldId id="458" r:id="rId35"/>
    <p:sldId id="459" r:id="rId36"/>
    <p:sldId id="460" r:id="rId37"/>
    <p:sldId id="461" r:id="rId38"/>
    <p:sldId id="414" r:id="rId39"/>
    <p:sldId id="462" r:id="rId40"/>
    <p:sldId id="463" r:id="rId41"/>
    <p:sldId id="464" r:id="rId42"/>
    <p:sldId id="465" r:id="rId43"/>
    <p:sldId id="466" r:id="rId44"/>
    <p:sldId id="467" r:id="rId45"/>
    <p:sldId id="415" r:id="rId46"/>
    <p:sldId id="468" r:id="rId47"/>
    <p:sldId id="310"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3223" autoAdjust="0"/>
    <p:restoredTop sz="94660"/>
  </p:normalViewPr>
  <p:slideViewPr>
    <p:cSldViewPr snapToGrid="0">
      <p:cViewPr varScale="1">
        <p:scale>
          <a:sx n="59" d="100"/>
          <a:sy n="59" d="100"/>
        </p:scale>
        <p:origin x="200" y="11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presProps" Target="presProps.xml"/><Relationship Id="rId51" Type="http://schemas.openxmlformats.org/officeDocument/2006/relationships/viewProps" Target="viewProps.xml"/><Relationship Id="rId52" Type="http://schemas.openxmlformats.org/officeDocument/2006/relationships/theme" Target="theme/theme1.xml"/><Relationship Id="rId53"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E40DC1-828E-EA44-ACBC-C710EC5960CA}" type="datetimeFigureOut">
              <a:rPr lang="en-US" smtClean="0"/>
              <a:t>10/24/19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76D8B7-89A3-C547-8730-71C2DC0AA4B4}" type="slidenum">
              <a:rPr lang="en-US" smtClean="0"/>
              <a:t>‹#›</a:t>
            </a:fld>
            <a:endParaRPr lang="en-US"/>
          </a:p>
        </p:txBody>
      </p:sp>
    </p:spTree>
    <p:extLst>
      <p:ext uri="{BB962C8B-B14F-4D97-AF65-F5344CB8AC3E}">
        <p14:creationId xmlns:p14="http://schemas.microsoft.com/office/powerpoint/2010/main" val="9907254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6B36D384-8563-40BF-A90B-CA94A7DFDDE1}" type="datetimeFigureOut">
              <a:rPr lang="en-CA" smtClean="0"/>
              <a:t>2019-10-24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2135308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6B36D384-8563-40BF-A90B-CA94A7DFDDE1}" type="datetimeFigureOut">
              <a:rPr lang="en-CA" smtClean="0"/>
              <a:t>2019-10-24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38176175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36D384-8563-40BF-A90B-CA94A7DFDDE1}" type="datetimeFigureOut">
              <a:rPr lang="en-CA" smtClean="0"/>
              <a:t>2019-10-24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20796993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6B36D384-8563-40BF-A90B-CA94A7DFDDE1}" type="datetimeFigureOut">
              <a:rPr lang="en-CA" smtClean="0"/>
              <a:t>2019-10-24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40307389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6B36D384-8563-40BF-A90B-CA94A7DFDDE1}" type="datetimeFigureOut">
              <a:rPr lang="en-CA" smtClean="0"/>
              <a:t>2019-10-24</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6724357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6B36D384-8563-40BF-A90B-CA94A7DFDDE1}" type="datetimeFigureOut">
              <a:rPr lang="en-CA" smtClean="0"/>
              <a:t>2019-10-24</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28469096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36D384-8563-40BF-A90B-CA94A7DFDDE1}" type="datetimeFigureOut">
              <a:rPr lang="en-CA" smtClean="0"/>
              <a:t>2019-10-24</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37697474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B36D384-8563-40BF-A90B-CA94A7DFDDE1}" type="datetimeFigureOut">
              <a:rPr lang="en-CA" smtClean="0"/>
              <a:t>2019-10-24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17188132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B36D384-8563-40BF-A90B-CA94A7DFDDE1}" type="datetimeFigureOut">
              <a:rPr lang="en-CA" smtClean="0"/>
              <a:t>2019-10-24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21329736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6B36D384-8563-40BF-A90B-CA94A7DFDDE1}" type="datetimeFigureOut">
              <a:rPr lang="en-CA" smtClean="0"/>
              <a:t>2019-10-24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17640259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6B36D384-8563-40BF-A90B-CA94A7DFDDE1}" type="datetimeFigureOut">
              <a:rPr lang="en-CA" smtClean="0"/>
              <a:t>2019-10-24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317703150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36D384-8563-40BF-A90B-CA94A7DFDDE1}" type="datetimeFigureOut">
              <a:rPr lang="en-CA" smtClean="0"/>
              <a:t>2019-10-24</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EA7A09-5AD7-4514-BC6B-F5E274BABCCF}" type="slidenum">
              <a:rPr lang="en-CA" smtClean="0"/>
              <a:t>‹#›</a:t>
            </a:fld>
            <a:endParaRPr lang="en-CA"/>
          </a:p>
        </p:txBody>
      </p:sp>
    </p:spTree>
    <p:extLst>
      <p:ext uri="{BB962C8B-B14F-4D97-AF65-F5344CB8AC3E}">
        <p14:creationId xmlns:p14="http://schemas.microsoft.com/office/powerpoint/2010/main" val="32177487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 Id="rId3" Type="http://schemas.openxmlformats.org/officeDocument/2006/relationships/image" Target="../media/image2.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1389811" y="2267448"/>
            <a:ext cx="9413966" cy="3262432"/>
          </a:xfrm>
          <a:prstGeom prst="rect">
            <a:avLst/>
          </a:prstGeom>
          <a:noFill/>
        </p:spPr>
        <p:txBody>
          <a:bodyPr wrap="square" rtlCol="0" anchor="ctr">
            <a:spAutoFit/>
          </a:bodyPr>
          <a:lstStyle/>
          <a:p>
            <a:pPr algn="ctr"/>
            <a:r>
              <a:rPr lang="en-US" sz="6000" dirty="0" smtClean="0">
                <a:latin typeface="Arial" panose="020B0604020202020204" pitchFamily="34" charset="0"/>
                <a:cs typeface="Arial" panose="020B0604020202020204" pitchFamily="34" charset="0"/>
              </a:rPr>
              <a:t>ADM3745</a:t>
            </a:r>
          </a:p>
          <a:p>
            <a:pPr algn="ctr"/>
            <a:r>
              <a:rPr lang="en-US" sz="6000" dirty="0" smtClean="0">
                <a:latin typeface="Arial" panose="020B0604020202020204" pitchFamily="34" charset="0"/>
                <a:cs typeface="Arial" panose="020B0604020202020204" pitchFamily="34" charset="0"/>
              </a:rPr>
              <a:t>Fiscalité I</a:t>
            </a:r>
          </a:p>
          <a:p>
            <a:pPr algn="ctr"/>
            <a:endParaRPr lang="en-US" sz="4000" dirty="0" smtClean="0">
              <a:latin typeface="Arial" panose="020B0604020202020204" pitchFamily="34" charset="0"/>
              <a:cs typeface="Arial" panose="020B0604020202020204" pitchFamily="34" charset="0"/>
            </a:endParaRPr>
          </a:p>
          <a:p>
            <a:pPr algn="ctr"/>
            <a:r>
              <a:rPr lang="fr-CA" sz="4600" dirty="0" smtClean="0">
                <a:latin typeface="Arial" panose="020B0604020202020204" pitchFamily="34" charset="0"/>
                <a:cs typeface="Arial" panose="020B0604020202020204" pitchFamily="34" charset="0"/>
              </a:rPr>
              <a:t>Cours</a:t>
            </a:r>
            <a:r>
              <a:rPr lang="en-US" sz="4600" dirty="0" smtClean="0">
                <a:latin typeface="Arial" panose="020B0604020202020204" pitchFamily="34" charset="0"/>
                <a:cs typeface="Arial" panose="020B0604020202020204" pitchFamily="34" charset="0"/>
              </a:rPr>
              <a:t> </a:t>
            </a:r>
            <a:r>
              <a:rPr lang="en-US" sz="4600" dirty="0">
                <a:latin typeface="Arial" panose="020B0604020202020204" pitchFamily="34" charset="0"/>
                <a:cs typeface="Arial" panose="020B0604020202020204" pitchFamily="34" charset="0"/>
              </a:rPr>
              <a:t>6</a:t>
            </a:r>
          </a:p>
        </p:txBody>
      </p:sp>
    </p:spTree>
    <p:extLst>
      <p:ext uri="{BB962C8B-B14F-4D97-AF65-F5344CB8AC3E}">
        <p14:creationId xmlns:p14="http://schemas.microsoft.com/office/powerpoint/2010/main" val="24637882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307080" y="3273795"/>
            <a:ext cx="9579427" cy="1938992"/>
          </a:xfrm>
          <a:prstGeom prst="rect">
            <a:avLst/>
          </a:prstGeom>
          <a:noFill/>
        </p:spPr>
        <p:txBody>
          <a:bodyPr wrap="square" rtlCol="0" anchor="ctr">
            <a:spAutoFit/>
          </a:bodyPr>
          <a:lstStyle/>
          <a:p>
            <a:pPr algn="ctr"/>
            <a:r>
              <a:rPr lang="fr-CA" sz="4000" b="1" dirty="0" smtClean="0">
                <a:latin typeface="Arial" panose="020B0604020202020204" pitchFamily="34" charset="0"/>
                <a:cs typeface="Arial" panose="020B0604020202020204" pitchFamily="34" charset="0"/>
              </a:rPr>
              <a:t>Ordre du jour :</a:t>
            </a:r>
            <a:endParaRPr lang="fr-CA" sz="4000" b="1" dirty="0">
              <a:latin typeface="Arial" panose="020B0604020202020204" pitchFamily="34" charset="0"/>
              <a:cs typeface="Arial" panose="020B0604020202020204" pitchFamily="34" charset="0"/>
            </a:endParaRPr>
          </a:p>
          <a:p>
            <a:pPr algn="ctr"/>
            <a:endParaRPr lang="fr-CA" sz="4000" b="1" dirty="0" smtClean="0">
              <a:latin typeface="Arial" panose="020B0604020202020204" pitchFamily="34" charset="0"/>
              <a:cs typeface="Arial" panose="020B0604020202020204" pitchFamily="34" charset="0"/>
            </a:endParaRPr>
          </a:p>
          <a:p>
            <a:pPr algn="ctr"/>
            <a:r>
              <a:rPr lang="fr-CA" sz="4000" dirty="0" smtClean="0">
                <a:latin typeface="Arial" panose="020B0604020202020204" pitchFamily="34" charset="0"/>
                <a:cs typeface="Arial" panose="020B0604020202020204" pitchFamily="34" charset="0"/>
              </a:rPr>
              <a:t>Revenu d’entreprise et de bien</a:t>
            </a:r>
            <a:endParaRPr lang="fr-CA"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4861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6691" y="1686287"/>
            <a:ext cx="11080205" cy="5171713"/>
          </a:xfrm>
        </p:spPr>
        <p:txBody>
          <a:bodyPr>
            <a:normAutofit fontScale="77500" lnSpcReduction="20000"/>
          </a:bodyPr>
          <a:lstStyle/>
          <a:p>
            <a:pPr marL="0" indent="0" algn="ctr">
              <a:buNone/>
            </a:pPr>
            <a:r>
              <a:rPr lang="fr-CA" sz="2600" b="1" dirty="0" smtClean="0">
                <a:latin typeface="Arial" panose="020B0604020202020204" pitchFamily="34" charset="0"/>
                <a:cs typeface="Arial" panose="020B0604020202020204" pitchFamily="34" charset="0"/>
              </a:rPr>
              <a:t>Rappel : Calcul du revenu (art. 3)</a:t>
            </a:r>
          </a:p>
          <a:p>
            <a:pPr marL="0" indent="0" algn="ctr">
              <a:buNone/>
            </a:pPr>
            <a:endParaRPr lang="fr-CA" sz="2600" dirty="0" smtClean="0">
              <a:latin typeface="Arial" panose="020B0604020202020204" pitchFamily="34" charset="0"/>
              <a:cs typeface="Arial" panose="020B0604020202020204" pitchFamily="34" charset="0"/>
            </a:endParaRPr>
          </a:p>
          <a:p>
            <a:pPr marL="0" indent="0">
              <a:buNone/>
            </a:pPr>
            <a:r>
              <a:rPr lang="fr-CA" sz="2000" b="1" dirty="0" smtClean="0">
                <a:latin typeface="Arial" panose="020B0604020202020204" pitchFamily="34" charset="0"/>
                <a:cs typeface="Arial" panose="020B0604020202020204" pitchFamily="34" charset="0"/>
              </a:rPr>
              <a:t>3a) </a:t>
            </a:r>
            <a:r>
              <a:rPr lang="fr-CA" sz="2000" dirty="0" smtClean="0">
                <a:latin typeface="Arial" panose="020B0604020202020204" pitchFamily="34" charset="0"/>
                <a:cs typeface="Arial" panose="020B0604020202020204" pitchFamily="34" charset="0"/>
              </a:rPr>
              <a:t>	</a:t>
            </a:r>
            <a:r>
              <a:rPr lang="fr-CA" sz="2000" strike="sngStrike" dirty="0" smtClean="0">
                <a:latin typeface="Arial" panose="020B0604020202020204" pitchFamily="34" charset="0"/>
                <a:cs typeface="Arial" panose="020B0604020202020204" pitchFamily="34" charset="0"/>
              </a:rPr>
              <a:t>Revenu de charges et d’emplois</a:t>
            </a:r>
            <a:r>
              <a:rPr lang="fr-CA" sz="2000" dirty="0" smtClean="0">
                <a:latin typeface="Arial" panose="020B0604020202020204" pitchFamily="34" charset="0"/>
                <a:cs typeface="Arial" panose="020B0604020202020204" pitchFamily="34" charset="0"/>
              </a:rPr>
              <a:t>				+</a:t>
            </a:r>
          </a:p>
          <a:p>
            <a:pPr marL="0" indent="0">
              <a:buNone/>
            </a:pPr>
            <a:r>
              <a:rPr lang="fr-CA" sz="2000" dirty="0">
                <a:latin typeface="Arial" panose="020B0604020202020204" pitchFamily="34" charset="0"/>
                <a:cs typeface="Arial" panose="020B0604020202020204" pitchFamily="34" charset="0"/>
              </a:rPr>
              <a:t> </a:t>
            </a:r>
            <a:r>
              <a:rPr lang="fr-CA" sz="2000" dirty="0" smtClean="0">
                <a:latin typeface="Arial" panose="020B0604020202020204" pitchFamily="34" charset="0"/>
                <a:cs typeface="Arial" panose="020B0604020202020204" pitchFamily="34" charset="0"/>
              </a:rPr>
              <a:t>     	</a:t>
            </a:r>
            <a:r>
              <a:rPr lang="fr-CA" sz="2000" dirty="0" smtClean="0">
                <a:solidFill>
                  <a:srgbClr val="FF0000"/>
                </a:solidFill>
                <a:latin typeface="Arial" panose="020B0604020202020204" pitchFamily="34" charset="0"/>
                <a:cs typeface="Arial" panose="020B0604020202020204" pitchFamily="34" charset="0"/>
              </a:rPr>
              <a:t>Revenus d’entreprises</a:t>
            </a:r>
            <a:r>
              <a:rPr lang="fr-CA" sz="2000" dirty="0" smtClean="0">
                <a:latin typeface="Arial" panose="020B0604020202020204" pitchFamily="34" charset="0"/>
                <a:cs typeface="Arial" panose="020B0604020202020204" pitchFamily="34" charset="0"/>
              </a:rPr>
              <a:t>					+</a:t>
            </a:r>
          </a:p>
          <a:p>
            <a:pPr marL="0" indent="0">
              <a:buNone/>
            </a:pPr>
            <a:r>
              <a:rPr lang="fr-CA" sz="2000" dirty="0" smtClean="0">
                <a:latin typeface="Arial" panose="020B0604020202020204" pitchFamily="34" charset="0"/>
                <a:cs typeface="Arial" panose="020B0604020202020204" pitchFamily="34" charset="0"/>
              </a:rPr>
              <a:t>      	</a:t>
            </a:r>
            <a:r>
              <a:rPr lang="fr-CA" sz="2000" dirty="0" smtClean="0">
                <a:solidFill>
                  <a:srgbClr val="FF0000"/>
                </a:solidFill>
                <a:latin typeface="Arial" panose="020B0604020202020204" pitchFamily="34" charset="0"/>
                <a:cs typeface="Arial" panose="020B0604020202020204" pitchFamily="34" charset="0"/>
              </a:rPr>
              <a:t>Revenus de biens</a:t>
            </a:r>
            <a:r>
              <a:rPr lang="fr-CA" sz="2000" dirty="0" smtClean="0">
                <a:latin typeface="Arial" panose="020B0604020202020204" pitchFamily="34" charset="0"/>
                <a:cs typeface="Arial" panose="020B0604020202020204" pitchFamily="34" charset="0"/>
              </a:rPr>
              <a:t>						+</a:t>
            </a:r>
          </a:p>
          <a:p>
            <a:pPr marL="0" indent="0">
              <a:buNone/>
            </a:pPr>
            <a:r>
              <a:rPr lang="fr-CA" sz="2000" dirty="0">
                <a:latin typeface="Arial" panose="020B0604020202020204" pitchFamily="34" charset="0"/>
                <a:cs typeface="Arial" panose="020B0604020202020204" pitchFamily="34" charset="0"/>
              </a:rPr>
              <a:t> </a:t>
            </a:r>
            <a:r>
              <a:rPr lang="fr-CA" sz="2000" dirty="0" smtClean="0">
                <a:latin typeface="Arial" panose="020B0604020202020204" pitchFamily="34" charset="0"/>
                <a:cs typeface="Arial" panose="020B0604020202020204" pitchFamily="34" charset="0"/>
              </a:rPr>
              <a:t>     	Autres revenus*						+</a:t>
            </a:r>
          </a:p>
          <a:p>
            <a:pPr marL="0" indent="0">
              <a:buNone/>
            </a:pPr>
            <a:r>
              <a:rPr lang="fr-CA" sz="2000" b="1" dirty="0" smtClean="0">
                <a:latin typeface="Arial" panose="020B0604020202020204" pitchFamily="34" charset="0"/>
                <a:cs typeface="Arial" panose="020B0604020202020204" pitchFamily="34" charset="0"/>
              </a:rPr>
              <a:t>3b) </a:t>
            </a:r>
            <a:r>
              <a:rPr lang="fr-CA" sz="2000" dirty="0" smtClean="0">
                <a:latin typeface="Arial" panose="020B0604020202020204" pitchFamily="34" charset="0"/>
                <a:cs typeface="Arial" panose="020B0604020202020204" pitchFamily="34" charset="0"/>
              </a:rPr>
              <a:t>	Gain en capital imposables					+</a:t>
            </a:r>
          </a:p>
          <a:p>
            <a:pPr marL="0" indent="0">
              <a:buNone/>
            </a:pPr>
            <a:r>
              <a:rPr lang="fr-CA" sz="2000" dirty="0">
                <a:latin typeface="Arial" panose="020B0604020202020204" pitchFamily="34" charset="0"/>
                <a:cs typeface="Arial" panose="020B0604020202020204" pitchFamily="34" charset="0"/>
              </a:rPr>
              <a:t>	</a:t>
            </a:r>
            <a:r>
              <a:rPr lang="fr-CA" sz="2000" dirty="0" smtClean="0">
                <a:latin typeface="Arial" panose="020B0604020202020204" pitchFamily="34" charset="0"/>
                <a:cs typeface="Arial" panose="020B0604020202020204" pitchFamily="34" charset="0"/>
              </a:rPr>
              <a:t>Gain net imposable sur bien meuble déterminé			+</a:t>
            </a:r>
          </a:p>
          <a:p>
            <a:pPr marL="0" indent="0">
              <a:buNone/>
            </a:pPr>
            <a:r>
              <a:rPr lang="fr-CA" sz="2000" dirty="0">
                <a:latin typeface="Arial" panose="020B0604020202020204" pitchFamily="34" charset="0"/>
                <a:cs typeface="Arial" panose="020B0604020202020204" pitchFamily="34" charset="0"/>
              </a:rPr>
              <a:t>	</a:t>
            </a:r>
            <a:r>
              <a:rPr lang="fr-CA" sz="2000" dirty="0" smtClean="0">
                <a:latin typeface="Arial" panose="020B0604020202020204" pitchFamily="34" charset="0"/>
                <a:cs typeface="Arial" panose="020B0604020202020204" pitchFamily="34" charset="0"/>
              </a:rPr>
              <a:t>Moins : Pertes en capital déductibles*					–</a:t>
            </a:r>
          </a:p>
          <a:p>
            <a:pPr marL="0" indent="0">
              <a:buNone/>
            </a:pPr>
            <a:r>
              <a:rPr lang="fr-CA" sz="2000" dirty="0">
                <a:latin typeface="Arial" panose="020B0604020202020204" pitchFamily="34" charset="0"/>
                <a:cs typeface="Arial" panose="020B0604020202020204" pitchFamily="34" charset="0"/>
              </a:rPr>
              <a:t>	</a:t>
            </a:r>
            <a:r>
              <a:rPr lang="fr-CA" sz="2000" dirty="0" smtClean="0">
                <a:latin typeface="Arial" panose="020B0604020202020204" pitchFamily="34" charset="0"/>
                <a:cs typeface="Arial" panose="020B0604020202020204" pitchFamily="34" charset="0"/>
              </a:rPr>
              <a:t>Moins : Pertes déductibles au titre d’un placement d’entreprise		–</a:t>
            </a:r>
          </a:p>
          <a:p>
            <a:pPr marL="0" indent="0">
              <a:buNone/>
            </a:pPr>
            <a:r>
              <a:rPr lang="fr-CA" sz="2000" b="1" dirty="0" smtClean="0">
                <a:latin typeface="Arial" panose="020B0604020202020204" pitchFamily="34" charset="0"/>
                <a:cs typeface="Arial" panose="020B0604020202020204" pitchFamily="34" charset="0"/>
              </a:rPr>
              <a:t>3c)</a:t>
            </a:r>
            <a:r>
              <a:rPr lang="fr-CA" sz="2000" dirty="0" smtClean="0">
                <a:latin typeface="Arial" panose="020B0604020202020204" pitchFamily="34" charset="0"/>
                <a:cs typeface="Arial" panose="020B0604020202020204" pitchFamily="34" charset="0"/>
              </a:rPr>
              <a:t>	Déductions de la sous-section e)					–</a:t>
            </a:r>
          </a:p>
          <a:p>
            <a:pPr marL="0" indent="0">
              <a:buNone/>
            </a:pPr>
            <a:r>
              <a:rPr lang="fr-CA" sz="2000" b="1" dirty="0" smtClean="0">
                <a:latin typeface="Arial" panose="020B0604020202020204" pitchFamily="34" charset="0"/>
                <a:cs typeface="Arial" panose="020B0604020202020204" pitchFamily="34" charset="0"/>
              </a:rPr>
              <a:t>3d) </a:t>
            </a:r>
            <a:r>
              <a:rPr lang="fr-CA" sz="2000" dirty="0" smtClean="0">
                <a:latin typeface="Arial" panose="020B0604020202020204" pitchFamily="34" charset="0"/>
                <a:cs typeface="Arial" panose="020B0604020202020204" pitchFamily="34" charset="0"/>
              </a:rPr>
              <a:t>	</a:t>
            </a:r>
            <a:r>
              <a:rPr lang="fr-CA" sz="2000" strike="sngStrike" dirty="0" smtClean="0">
                <a:latin typeface="Arial" panose="020B0604020202020204" pitchFamily="34" charset="0"/>
                <a:cs typeface="Arial" panose="020B0604020202020204" pitchFamily="34" charset="0"/>
              </a:rPr>
              <a:t>Pertes de charges et d’emplois</a:t>
            </a:r>
            <a:r>
              <a:rPr lang="fr-CA" sz="2000" dirty="0" smtClean="0">
                <a:latin typeface="Arial" panose="020B0604020202020204" pitchFamily="34" charset="0"/>
                <a:cs typeface="Arial" panose="020B0604020202020204" pitchFamily="34" charset="0"/>
              </a:rPr>
              <a:t>					–</a:t>
            </a:r>
          </a:p>
          <a:p>
            <a:pPr marL="0" indent="0">
              <a:buNone/>
            </a:pPr>
            <a:r>
              <a:rPr lang="fr-CA" sz="2000" dirty="0">
                <a:latin typeface="Arial" panose="020B0604020202020204" pitchFamily="34" charset="0"/>
                <a:cs typeface="Arial" panose="020B0604020202020204" pitchFamily="34" charset="0"/>
              </a:rPr>
              <a:t>	</a:t>
            </a:r>
            <a:r>
              <a:rPr lang="fr-CA" sz="2000" dirty="0" smtClean="0">
                <a:solidFill>
                  <a:srgbClr val="FF0000"/>
                </a:solidFill>
                <a:latin typeface="Arial" panose="020B0604020202020204" pitchFamily="34" charset="0"/>
                <a:cs typeface="Arial" panose="020B0604020202020204" pitchFamily="34" charset="0"/>
              </a:rPr>
              <a:t>Pertes d’entreprises</a:t>
            </a:r>
            <a:r>
              <a:rPr lang="fr-CA" sz="2000" dirty="0" smtClean="0">
                <a:latin typeface="Arial" panose="020B0604020202020204" pitchFamily="34" charset="0"/>
                <a:cs typeface="Arial" panose="020B0604020202020204" pitchFamily="34" charset="0"/>
              </a:rPr>
              <a:t>							–</a:t>
            </a:r>
          </a:p>
          <a:p>
            <a:pPr marL="0" indent="0">
              <a:buNone/>
            </a:pPr>
            <a:r>
              <a:rPr lang="fr-CA" sz="2000" dirty="0">
                <a:latin typeface="Arial" panose="020B0604020202020204" pitchFamily="34" charset="0"/>
                <a:cs typeface="Arial" panose="020B0604020202020204" pitchFamily="34" charset="0"/>
              </a:rPr>
              <a:t>	</a:t>
            </a:r>
            <a:r>
              <a:rPr lang="fr-CA" sz="2000" dirty="0" smtClean="0">
                <a:solidFill>
                  <a:srgbClr val="FF0000"/>
                </a:solidFill>
                <a:latin typeface="Arial" panose="020B0604020202020204" pitchFamily="34" charset="0"/>
                <a:cs typeface="Arial" panose="020B0604020202020204" pitchFamily="34" charset="0"/>
              </a:rPr>
              <a:t>Pertes de biens</a:t>
            </a:r>
            <a:r>
              <a:rPr lang="fr-CA" sz="2000" dirty="0" smtClean="0">
                <a:latin typeface="Arial" panose="020B0604020202020204" pitchFamily="34" charset="0"/>
                <a:cs typeface="Arial" panose="020B0604020202020204" pitchFamily="34" charset="0"/>
              </a:rPr>
              <a:t>							–</a:t>
            </a:r>
          </a:p>
          <a:p>
            <a:pPr marL="0" indent="0">
              <a:buNone/>
            </a:pPr>
            <a:r>
              <a:rPr lang="fr-CA" sz="2000" dirty="0">
                <a:latin typeface="Arial" panose="020B0604020202020204" pitchFamily="34" charset="0"/>
                <a:cs typeface="Arial" panose="020B0604020202020204" pitchFamily="34" charset="0"/>
              </a:rPr>
              <a:t>	</a:t>
            </a:r>
            <a:r>
              <a:rPr lang="fr-CA" sz="2000" dirty="0" smtClean="0">
                <a:latin typeface="Arial" panose="020B0604020202020204" pitchFamily="34" charset="0"/>
                <a:cs typeface="Arial" panose="020B0604020202020204" pitchFamily="34" charset="0"/>
              </a:rPr>
              <a:t>Pertes déductibles au titre d’un placement d’entreprise			–</a:t>
            </a:r>
          </a:p>
          <a:p>
            <a:pPr marL="0" indent="0">
              <a:buNone/>
            </a:pPr>
            <a:r>
              <a:rPr lang="fr-CA" sz="2000" b="1" dirty="0" smtClean="0">
                <a:latin typeface="Arial" panose="020B0604020202020204" pitchFamily="34" charset="0"/>
                <a:cs typeface="Arial" panose="020B0604020202020204" pitchFamily="34" charset="0"/>
              </a:rPr>
              <a:t>3e) 	Revenu (net) de l’année 		</a:t>
            </a:r>
            <a:r>
              <a:rPr lang="fr-CA" sz="2000" dirty="0" smtClean="0">
                <a:latin typeface="Arial" panose="020B0604020202020204" pitchFamily="34" charset="0"/>
                <a:cs typeface="Arial" panose="020B0604020202020204" pitchFamily="34" charset="0"/>
              </a:rPr>
              <a:t>			=</a:t>
            </a:r>
          </a:p>
          <a:p>
            <a:pPr marL="0" indent="0">
              <a:buNone/>
            </a:pPr>
            <a:r>
              <a:rPr lang="fr-CA" sz="2000" b="1" dirty="0" smtClean="0">
                <a:latin typeface="Arial" panose="020B0604020202020204" pitchFamily="34" charset="0"/>
                <a:cs typeface="Arial" panose="020B0604020202020204" pitchFamily="34" charset="0"/>
              </a:rPr>
              <a:t>3f) </a:t>
            </a:r>
            <a:r>
              <a:rPr lang="fr-CA" sz="2000" dirty="0" smtClean="0">
                <a:latin typeface="Arial" panose="020B0604020202020204" pitchFamily="34" charset="0"/>
                <a:cs typeface="Arial" panose="020B0604020202020204" pitchFamily="34" charset="0"/>
              </a:rPr>
              <a:t>	Revenu = 0 si 3e) est négatif</a:t>
            </a:r>
            <a:endParaRPr lang="fr-CA" sz="2000" dirty="0">
              <a:latin typeface="Arial" panose="020B0604020202020204" pitchFamily="34" charset="0"/>
              <a:cs typeface="Arial" panose="020B0604020202020204" pitchFamily="34" charset="0"/>
            </a:endParaRPr>
          </a:p>
          <a:p>
            <a:endParaRPr lang="fr-CA" dirty="0"/>
          </a:p>
        </p:txBody>
      </p:sp>
      <p:pic>
        <p:nvPicPr>
          <p:cNvPr id="4"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561048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307080" y="3655654"/>
            <a:ext cx="9579427" cy="707886"/>
          </a:xfrm>
          <a:prstGeom prst="rect">
            <a:avLst/>
          </a:prstGeom>
          <a:noFill/>
        </p:spPr>
        <p:txBody>
          <a:bodyPr wrap="square" rtlCol="0" anchor="ctr">
            <a:spAutoFit/>
          </a:bodyPr>
          <a:lstStyle/>
          <a:p>
            <a:pPr algn="ctr"/>
            <a:r>
              <a:rPr lang="fr-CA" sz="4000" b="1" dirty="0" smtClean="0">
                <a:latin typeface="Arial" panose="020B0604020202020204" pitchFamily="34" charset="0"/>
                <a:cs typeface="Arial" panose="020B0604020202020204" pitchFamily="34" charset="0"/>
              </a:rPr>
              <a:t>A) Articles de base</a:t>
            </a:r>
            <a:endParaRPr lang="fr-CA" sz="4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815195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1936097"/>
            <a:ext cx="10707879" cy="4247317"/>
          </a:xfrm>
          <a:prstGeom prst="rect">
            <a:avLst/>
          </a:prstGeom>
          <a:noFill/>
        </p:spPr>
        <p:txBody>
          <a:bodyPr wrap="square" rtlCol="0" anchor="ctr">
            <a:spAutoFit/>
          </a:bodyPr>
          <a:lstStyle/>
          <a:p>
            <a:r>
              <a:rPr lang="fr-CA" sz="3000" dirty="0" smtClean="0">
                <a:latin typeface="Arial" panose="020B0604020202020204" pitchFamily="34" charset="0"/>
                <a:cs typeface="Arial" panose="020B0604020202020204" pitchFamily="34" charset="0"/>
              </a:rPr>
              <a:t>Les articles 9 à 37 de la Loi contiennent les règles régissant le revenu d’entreprise et de bien.</a:t>
            </a:r>
          </a:p>
          <a:p>
            <a:pPr marL="571500" indent="-571500">
              <a:buFont typeface="Arial" panose="020B0604020202020204" pitchFamily="34" charset="0"/>
              <a:buChar char="•"/>
            </a:pPr>
            <a:endParaRPr lang="fr-CA" sz="30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fr-CA" sz="3000" u="sng" dirty="0" smtClean="0">
                <a:latin typeface="Arial" panose="020B0604020202020204" pitchFamily="34" charset="0"/>
                <a:cs typeface="Arial" panose="020B0604020202020204" pitchFamily="34" charset="0"/>
              </a:rPr>
              <a:t>Articles 9 à 11</a:t>
            </a:r>
            <a:r>
              <a:rPr lang="fr-CA" sz="3000" dirty="0" smtClean="0">
                <a:latin typeface="Arial" panose="020B0604020202020204" pitchFamily="34" charset="0"/>
                <a:cs typeface="Arial" panose="020B0604020202020204" pitchFamily="34" charset="0"/>
              </a:rPr>
              <a:t> : Règles fondamentales</a:t>
            </a:r>
          </a:p>
          <a:p>
            <a:pPr marL="571500" indent="-571500">
              <a:buFont typeface="Arial" panose="020B0604020202020204" pitchFamily="34" charset="0"/>
              <a:buChar char="•"/>
            </a:pPr>
            <a:r>
              <a:rPr lang="fr-CA" sz="3000" u="sng" dirty="0" smtClean="0">
                <a:latin typeface="Arial" panose="020B0604020202020204" pitchFamily="34" charset="0"/>
                <a:cs typeface="Arial" panose="020B0604020202020204" pitchFamily="34" charset="0"/>
              </a:rPr>
              <a:t>Articles 12 à 17</a:t>
            </a:r>
            <a:r>
              <a:rPr lang="fr-CA" sz="3000" dirty="0" smtClean="0">
                <a:latin typeface="Arial" panose="020B0604020202020204" pitchFamily="34" charset="0"/>
                <a:cs typeface="Arial" panose="020B0604020202020204" pitchFamily="34" charset="0"/>
              </a:rPr>
              <a:t>: Éléments à inclure</a:t>
            </a:r>
          </a:p>
          <a:p>
            <a:pPr marL="571500" indent="-571500">
              <a:buFont typeface="Arial" panose="020B0604020202020204" pitchFamily="34" charset="0"/>
              <a:buChar char="•"/>
            </a:pPr>
            <a:r>
              <a:rPr lang="fr-CA" sz="3000" u="sng" dirty="0" smtClean="0">
                <a:latin typeface="Arial" panose="020B0604020202020204" pitchFamily="34" charset="0"/>
                <a:cs typeface="Arial" panose="020B0604020202020204" pitchFamily="34" charset="0"/>
              </a:rPr>
              <a:t>Articles 18 à 21</a:t>
            </a:r>
            <a:r>
              <a:rPr lang="fr-CA" sz="3000" dirty="0" smtClean="0">
                <a:latin typeface="Arial" panose="020B0604020202020204" pitchFamily="34" charset="0"/>
                <a:cs typeface="Arial" panose="020B0604020202020204" pitchFamily="34" charset="0"/>
              </a:rPr>
              <a:t> : Déductions</a:t>
            </a:r>
          </a:p>
          <a:p>
            <a:pPr marL="571500" indent="-571500">
              <a:buFont typeface="Arial" panose="020B0604020202020204" pitchFamily="34" charset="0"/>
              <a:buChar char="•"/>
            </a:pPr>
            <a:r>
              <a:rPr lang="fr-CA" sz="3000" u="sng" dirty="0" smtClean="0">
                <a:latin typeface="Arial" panose="020B0604020202020204" pitchFamily="34" charset="0"/>
                <a:cs typeface="Arial" panose="020B0604020202020204" pitchFamily="34" charset="0"/>
              </a:rPr>
              <a:t>Articles 22 à 25</a:t>
            </a:r>
            <a:r>
              <a:rPr lang="fr-CA" sz="3000" dirty="0" smtClean="0">
                <a:latin typeface="Arial" panose="020B0604020202020204" pitchFamily="34" charset="0"/>
                <a:cs typeface="Arial" panose="020B0604020202020204" pitchFamily="34" charset="0"/>
              </a:rPr>
              <a:t> : Cessation de l’exploitation d’une entreprise</a:t>
            </a:r>
          </a:p>
          <a:p>
            <a:pPr marL="571500" indent="-571500">
              <a:buFont typeface="Arial" panose="020B0604020202020204" pitchFamily="34" charset="0"/>
              <a:buChar char="•"/>
            </a:pPr>
            <a:r>
              <a:rPr lang="fr-CA" sz="3000" u="sng" dirty="0" smtClean="0">
                <a:latin typeface="Arial" panose="020B0604020202020204" pitchFamily="34" charset="0"/>
                <a:cs typeface="Arial" panose="020B0604020202020204" pitchFamily="34" charset="0"/>
              </a:rPr>
              <a:t>Articles 26 à 37</a:t>
            </a:r>
            <a:r>
              <a:rPr lang="fr-CA" sz="3000" dirty="0" smtClean="0">
                <a:latin typeface="Arial" panose="020B0604020202020204" pitchFamily="34" charset="0"/>
                <a:cs typeface="Arial" panose="020B0604020202020204" pitchFamily="34" charset="0"/>
              </a:rPr>
              <a:t> : Cas spéciaux</a:t>
            </a:r>
            <a:endParaRPr lang="fr-CA" sz="3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90288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2074599"/>
            <a:ext cx="10707879" cy="3970318"/>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Définitions</a:t>
            </a:r>
          </a:p>
          <a:p>
            <a:pPr marL="571500" indent="-571500">
              <a:buFont typeface="Arial" panose="020B0604020202020204" pitchFamily="34" charset="0"/>
              <a:buChar char="•"/>
            </a:pPr>
            <a:endParaRPr lang="fr-CA" sz="30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fr-CA" sz="3000" b="1" dirty="0" smtClean="0">
                <a:latin typeface="Arial" panose="020B0604020202020204" pitchFamily="34" charset="0"/>
                <a:cs typeface="Arial" panose="020B0604020202020204" pitchFamily="34" charset="0"/>
              </a:rPr>
              <a:t>Entreprise</a:t>
            </a:r>
            <a:r>
              <a:rPr lang="fr-CA" sz="3000" dirty="0" smtClean="0">
                <a:latin typeface="Arial" panose="020B0604020202020204" pitchFamily="34" charset="0"/>
                <a:cs typeface="Arial" panose="020B0604020202020204" pitchFamily="34" charset="0"/>
              </a:rPr>
              <a:t> : « sont compris parmi les entreprises les professions, métiers, commerces, industries ou activités de quelque genre que ce soit, et (</a:t>
            </a:r>
            <a:r>
              <a:rPr lang="mr-IN" sz="3000" dirty="0" smtClean="0">
                <a:latin typeface="Arial" panose="020B0604020202020204" pitchFamily="34" charset="0"/>
                <a:cs typeface="Arial" panose="020B0604020202020204" pitchFamily="34" charset="0"/>
              </a:rPr>
              <a:t>…</a:t>
            </a:r>
            <a:r>
              <a:rPr lang="fr-CA" sz="3000" dirty="0" smtClean="0">
                <a:latin typeface="Arial" panose="020B0604020202020204" pitchFamily="34" charset="0"/>
                <a:cs typeface="Arial" panose="020B0604020202020204" pitchFamily="34" charset="0"/>
              </a:rPr>
              <a:t>) les projets comportant un risque ou les affaires de caractère commercial, à l’exclusion toutefois d’une charge ou d’un emploi » (art. 248(1))</a:t>
            </a:r>
          </a:p>
        </p:txBody>
      </p:sp>
    </p:spTree>
    <p:extLst>
      <p:ext uri="{BB962C8B-B14F-4D97-AF65-F5344CB8AC3E}">
        <p14:creationId xmlns:p14="http://schemas.microsoft.com/office/powerpoint/2010/main" val="17215880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203994" y="1505312"/>
            <a:ext cx="11785600" cy="5262979"/>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Définitions</a:t>
            </a:r>
          </a:p>
          <a:p>
            <a:pPr marL="571500" indent="-571500">
              <a:buFont typeface="Arial" panose="020B0604020202020204" pitchFamily="34" charset="0"/>
              <a:buChar char="•"/>
            </a:pPr>
            <a:endParaRPr lang="fr-CA" sz="3000" dirty="0">
              <a:latin typeface="Arial" panose="020B0604020202020204" pitchFamily="34" charset="0"/>
              <a:cs typeface="Arial" panose="020B0604020202020204" pitchFamily="34" charset="0"/>
            </a:endParaRPr>
          </a:p>
          <a:p>
            <a:pPr marL="457200" indent="-457200">
              <a:buFont typeface="Arial" charset="0"/>
              <a:buChar char="•"/>
            </a:pPr>
            <a:r>
              <a:rPr lang="fr-CA" sz="3000" b="1" dirty="0" smtClean="0">
                <a:latin typeface="Arial" panose="020B0604020202020204" pitchFamily="34" charset="0"/>
                <a:cs typeface="Arial" panose="020B0604020202020204" pitchFamily="34" charset="0"/>
              </a:rPr>
              <a:t>Exploiter une entreprise</a:t>
            </a:r>
            <a:r>
              <a:rPr lang="fr-CA" sz="3000" dirty="0" smtClean="0">
                <a:latin typeface="Arial" panose="020B0604020202020204" pitchFamily="34" charset="0"/>
                <a:cs typeface="Arial" panose="020B0604020202020204" pitchFamily="34" charset="0"/>
              </a:rPr>
              <a:t> (extension du mot </a:t>
            </a:r>
            <a:r>
              <a:rPr lang="fr-CA" sz="3000" i="1" dirty="0" smtClean="0">
                <a:latin typeface="Arial" panose="020B0604020202020204" pitchFamily="34" charset="0"/>
                <a:cs typeface="Arial" panose="020B0604020202020204" pitchFamily="34" charset="0"/>
              </a:rPr>
              <a:t>entreprise</a:t>
            </a:r>
            <a:r>
              <a:rPr lang="fr-CA" sz="3000" dirty="0" smtClean="0">
                <a:latin typeface="Arial" panose="020B0604020202020204" pitchFamily="34" charset="0"/>
                <a:cs typeface="Arial" panose="020B0604020202020204" pitchFamily="34" charset="0"/>
              </a:rPr>
              <a:t>) : </a:t>
            </a:r>
          </a:p>
          <a:p>
            <a:pPr marL="1371600" lvl="2" indent="-457200">
              <a:buFont typeface="Courier New" charset="0"/>
              <a:buChar char="o"/>
            </a:pPr>
            <a:r>
              <a:rPr lang="fr-CA" sz="3000" dirty="0" smtClean="0">
                <a:latin typeface="Arial" panose="020B0604020202020204" pitchFamily="34" charset="0"/>
                <a:cs typeface="Arial" panose="020B0604020202020204" pitchFamily="34" charset="0"/>
              </a:rPr>
              <a:t>Produire, cultiver, extraire, créer, manufacturer, fabriquer, améliorer, empaqueter, conserver ou construire (en totalité ou en partie) quoi que ce soit au Canada.</a:t>
            </a:r>
          </a:p>
          <a:p>
            <a:pPr marL="1371600" lvl="2" indent="-457200">
              <a:buFont typeface="Courier New" charset="0"/>
              <a:buChar char="o"/>
            </a:pPr>
            <a:r>
              <a:rPr lang="fr-CA" sz="3000" dirty="0" smtClean="0">
                <a:latin typeface="Arial" panose="020B0604020202020204" pitchFamily="34" charset="0"/>
                <a:cs typeface="Arial" panose="020B0604020202020204" pitchFamily="34" charset="0"/>
              </a:rPr>
              <a:t>Solliciter des commandes ou offrir en vente quoi que ce soit au Canada par l’entremise d’un mandataire ou préposé.</a:t>
            </a:r>
          </a:p>
          <a:p>
            <a:pPr marL="1371600" lvl="2" indent="-457200">
              <a:buFont typeface="Courier New" charset="0"/>
              <a:buChar char="o"/>
            </a:pPr>
            <a:r>
              <a:rPr lang="fr-CA" sz="3000" dirty="0" smtClean="0">
                <a:latin typeface="Arial" panose="020B0604020202020204" pitchFamily="34" charset="0"/>
                <a:cs typeface="Arial" panose="020B0604020202020204" pitchFamily="34" charset="0"/>
              </a:rPr>
              <a:t>Disposer d’un bien immeuble (sauf une immobilisation) situé au Canada, d’un avoir minier canadien ou d’un avoir forestier, ou d’une option y afférente. (art. 253)</a:t>
            </a:r>
            <a:endParaRPr lang="fr-CA" sz="3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908454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203994" y="2659475"/>
            <a:ext cx="11785600" cy="2954655"/>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Qui peut exploiter une entreprise?</a:t>
            </a:r>
            <a:endParaRPr lang="fr-CA" sz="3600" b="1"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endParaRPr lang="fr-CA" sz="3000" dirty="0">
              <a:latin typeface="Arial" panose="020B0604020202020204" pitchFamily="34" charset="0"/>
              <a:cs typeface="Arial" panose="020B0604020202020204" pitchFamily="34" charset="0"/>
            </a:endParaRPr>
          </a:p>
          <a:p>
            <a:pPr marL="457200" indent="-457200">
              <a:buFont typeface="Arial" charset="0"/>
              <a:buChar char="•"/>
            </a:pPr>
            <a:r>
              <a:rPr lang="fr-CA" sz="3000" dirty="0" smtClean="0">
                <a:latin typeface="Arial" panose="020B0604020202020204" pitchFamily="34" charset="0"/>
                <a:cs typeface="Arial" panose="020B0604020202020204" pitchFamily="34" charset="0"/>
              </a:rPr>
              <a:t>Particulier</a:t>
            </a:r>
          </a:p>
          <a:p>
            <a:pPr marL="457200" indent="-457200">
              <a:buFont typeface="Arial" charset="0"/>
              <a:buChar char="•"/>
            </a:pPr>
            <a:r>
              <a:rPr lang="fr-CA" sz="3000" dirty="0" smtClean="0">
                <a:latin typeface="Arial" panose="020B0604020202020204" pitchFamily="34" charset="0"/>
                <a:cs typeface="Arial" panose="020B0604020202020204" pitchFamily="34" charset="0"/>
              </a:rPr>
              <a:t>Société</a:t>
            </a:r>
          </a:p>
          <a:p>
            <a:pPr marL="457200" indent="-457200">
              <a:buFont typeface="Arial" charset="0"/>
              <a:buChar char="•"/>
            </a:pPr>
            <a:r>
              <a:rPr lang="fr-CA" sz="3000" dirty="0" smtClean="0">
                <a:latin typeface="Arial" panose="020B0604020202020204" pitchFamily="34" charset="0"/>
                <a:cs typeface="Arial" panose="020B0604020202020204" pitchFamily="34" charset="0"/>
              </a:rPr>
              <a:t>Société de personnes </a:t>
            </a:r>
            <a:r>
              <a:rPr lang="fr-CA" sz="3000" i="1" dirty="0" smtClean="0">
                <a:latin typeface="Arial" panose="020B0604020202020204" pitchFamily="34" charset="0"/>
                <a:cs typeface="Arial" panose="020B0604020202020204" pitchFamily="34" charset="0"/>
              </a:rPr>
              <a:t>(</a:t>
            </a:r>
            <a:r>
              <a:rPr lang="fr-CA" sz="3000" i="1" dirty="0" err="1" smtClean="0">
                <a:latin typeface="Arial" panose="020B0604020202020204" pitchFamily="34" charset="0"/>
                <a:cs typeface="Arial" panose="020B0604020202020204" pitchFamily="34" charset="0"/>
              </a:rPr>
              <a:t>partnership</a:t>
            </a:r>
            <a:r>
              <a:rPr lang="fr-CA" sz="3000" i="1" dirty="0" smtClean="0">
                <a:latin typeface="Arial" panose="020B0604020202020204" pitchFamily="34" charset="0"/>
                <a:cs typeface="Arial" panose="020B0604020202020204" pitchFamily="34" charset="0"/>
              </a:rPr>
              <a:t>)</a:t>
            </a:r>
          </a:p>
          <a:p>
            <a:pPr marL="457200" indent="-457200">
              <a:buFont typeface="Arial" charset="0"/>
              <a:buChar char="•"/>
            </a:pPr>
            <a:r>
              <a:rPr lang="fr-CA" sz="3000" dirty="0" smtClean="0">
                <a:latin typeface="Arial" panose="020B0604020202020204" pitchFamily="34" charset="0"/>
                <a:cs typeface="Arial" panose="020B0604020202020204" pitchFamily="34" charset="0"/>
              </a:rPr>
              <a:t>Fiducie </a:t>
            </a:r>
            <a:r>
              <a:rPr lang="fr-CA" sz="3000" i="1" dirty="0" smtClean="0">
                <a:latin typeface="Arial" panose="020B0604020202020204" pitchFamily="34" charset="0"/>
                <a:cs typeface="Arial" panose="020B0604020202020204" pitchFamily="34" charset="0"/>
              </a:rPr>
              <a:t>(trust)</a:t>
            </a:r>
          </a:p>
        </p:txBody>
      </p:sp>
    </p:spTree>
    <p:extLst>
      <p:ext uri="{BB962C8B-B14F-4D97-AF65-F5344CB8AC3E}">
        <p14:creationId xmlns:p14="http://schemas.microsoft.com/office/powerpoint/2010/main" val="17795579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1520599"/>
            <a:ext cx="10707879" cy="5139869"/>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Définitions</a:t>
            </a:r>
          </a:p>
          <a:p>
            <a:pPr marL="571500" indent="-571500">
              <a:buFont typeface="Arial" panose="020B0604020202020204" pitchFamily="34" charset="0"/>
              <a:buChar char="•"/>
            </a:pPr>
            <a:endParaRPr lang="fr-CA" sz="3000" dirty="0">
              <a:latin typeface="Arial" panose="020B0604020202020204" pitchFamily="34" charset="0"/>
              <a:cs typeface="Arial" panose="020B0604020202020204" pitchFamily="34" charset="0"/>
            </a:endParaRPr>
          </a:p>
          <a:p>
            <a:pPr marL="457200" indent="-457200">
              <a:buFont typeface="Arial" charset="0"/>
              <a:buChar char="•"/>
            </a:pPr>
            <a:r>
              <a:rPr lang="fr-CA" sz="3200" b="1" dirty="0">
                <a:latin typeface="Arial" panose="020B0604020202020204" pitchFamily="34" charset="0"/>
                <a:cs typeface="Arial" panose="020B0604020202020204" pitchFamily="34" charset="0"/>
              </a:rPr>
              <a:t>Bien</a:t>
            </a:r>
            <a:r>
              <a:rPr lang="fr-CA" sz="3200" dirty="0">
                <a:latin typeface="Arial" panose="020B0604020202020204" pitchFamily="34" charset="0"/>
                <a:cs typeface="Arial" panose="020B0604020202020204" pitchFamily="34" charset="0"/>
              </a:rPr>
              <a:t> : « biens de toute nature, meubles ou immeubles, corporels ou incorporels, y compris (</a:t>
            </a:r>
            <a:r>
              <a:rPr lang="mr-IN" sz="3200" dirty="0">
                <a:latin typeface="Arial" panose="020B0604020202020204" pitchFamily="34" charset="0"/>
                <a:cs typeface="Arial" panose="020B0604020202020204" pitchFamily="34" charset="0"/>
              </a:rPr>
              <a:t>…</a:t>
            </a:r>
            <a:r>
              <a:rPr lang="fr-CA" sz="3200" dirty="0">
                <a:latin typeface="Arial" panose="020B0604020202020204" pitchFamily="34" charset="0"/>
                <a:cs typeface="Arial" panose="020B0604020202020204" pitchFamily="34" charset="0"/>
              </a:rPr>
              <a:t>) </a:t>
            </a:r>
            <a:endParaRPr lang="fr-CA" sz="3200" dirty="0" smtClean="0">
              <a:latin typeface="Arial" panose="020B0604020202020204" pitchFamily="34" charset="0"/>
              <a:cs typeface="Arial" panose="020B0604020202020204" pitchFamily="34" charset="0"/>
            </a:endParaRPr>
          </a:p>
          <a:p>
            <a:pPr marL="1371600" lvl="2" indent="-457200">
              <a:buFont typeface="Courier New" charset="0"/>
              <a:buChar char="o"/>
            </a:pPr>
            <a:r>
              <a:rPr lang="fr-CA" sz="3200" dirty="0" smtClean="0">
                <a:latin typeface="Arial" panose="020B0604020202020204" pitchFamily="34" charset="0"/>
                <a:cs typeface="Arial" panose="020B0604020202020204" pitchFamily="34" charset="0"/>
              </a:rPr>
              <a:t>les droits de quelque nature qu’ils soient, les actions ou parts;</a:t>
            </a:r>
          </a:p>
          <a:p>
            <a:pPr marL="1371600" lvl="2" indent="-457200">
              <a:buFont typeface="Courier New" charset="0"/>
              <a:buChar char="o"/>
            </a:pPr>
            <a:r>
              <a:rPr lang="fr-CA" sz="3200" dirty="0">
                <a:latin typeface="Arial" panose="020B0604020202020204" pitchFamily="34" charset="0"/>
                <a:cs typeface="Arial" panose="020B0604020202020204" pitchFamily="34" charset="0"/>
              </a:rPr>
              <a:t>l</a:t>
            </a:r>
            <a:r>
              <a:rPr lang="fr-CA" sz="3200" dirty="0" smtClean="0">
                <a:latin typeface="Arial" panose="020B0604020202020204" pitchFamily="34" charset="0"/>
                <a:cs typeface="Arial" panose="020B0604020202020204" pitchFamily="34" charset="0"/>
              </a:rPr>
              <a:t>’argent;</a:t>
            </a:r>
          </a:p>
          <a:p>
            <a:pPr marL="1371600" lvl="2" indent="-457200">
              <a:buFont typeface="Courier New" charset="0"/>
              <a:buChar char="o"/>
            </a:pPr>
            <a:r>
              <a:rPr lang="fr-CA" sz="3200" dirty="0">
                <a:latin typeface="Arial" panose="020B0604020202020204" pitchFamily="34" charset="0"/>
                <a:cs typeface="Arial" panose="020B0604020202020204" pitchFamily="34" charset="0"/>
              </a:rPr>
              <a:t>l</a:t>
            </a:r>
            <a:r>
              <a:rPr lang="fr-CA" sz="3200" dirty="0" smtClean="0">
                <a:latin typeface="Arial" panose="020B0604020202020204" pitchFamily="34" charset="0"/>
                <a:cs typeface="Arial" panose="020B0604020202020204" pitchFamily="34" charset="0"/>
              </a:rPr>
              <a:t>es avoirs forestiers; et</a:t>
            </a:r>
          </a:p>
          <a:p>
            <a:pPr marL="1371600" lvl="2" indent="-457200">
              <a:buFont typeface="Courier New" charset="0"/>
              <a:buChar char="o"/>
            </a:pPr>
            <a:r>
              <a:rPr lang="fr-CA" sz="3200" dirty="0" smtClean="0">
                <a:latin typeface="Arial" panose="020B0604020202020204" pitchFamily="34" charset="0"/>
                <a:cs typeface="Arial" panose="020B0604020202020204" pitchFamily="34" charset="0"/>
              </a:rPr>
              <a:t>les travaux en cours d’une entreprise qui est une profession libérale » </a:t>
            </a:r>
            <a:r>
              <a:rPr lang="fr-CA" sz="3200" dirty="0">
                <a:latin typeface="Arial" panose="020B0604020202020204" pitchFamily="34" charset="0"/>
                <a:cs typeface="Arial" panose="020B0604020202020204" pitchFamily="34" charset="0"/>
              </a:rPr>
              <a:t>(art. 248(1))</a:t>
            </a:r>
          </a:p>
        </p:txBody>
      </p:sp>
    </p:spTree>
    <p:extLst>
      <p:ext uri="{BB962C8B-B14F-4D97-AF65-F5344CB8AC3E}">
        <p14:creationId xmlns:p14="http://schemas.microsoft.com/office/powerpoint/2010/main" val="1307617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1783959"/>
            <a:ext cx="10707879" cy="4555093"/>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Revenu d’entreprise </a:t>
            </a:r>
            <a:r>
              <a:rPr lang="fr-CA" sz="3600" dirty="0" smtClean="0">
                <a:latin typeface="Arial" panose="020B0604020202020204" pitchFamily="34" charset="0"/>
                <a:cs typeface="Arial" panose="020B0604020202020204" pitchFamily="34" charset="0"/>
              </a:rPr>
              <a:t>vs</a:t>
            </a:r>
            <a:r>
              <a:rPr lang="fr-CA" sz="3600" b="1" dirty="0" smtClean="0">
                <a:latin typeface="Arial" panose="020B0604020202020204" pitchFamily="34" charset="0"/>
                <a:cs typeface="Arial" panose="020B0604020202020204" pitchFamily="34" charset="0"/>
              </a:rPr>
              <a:t> Revenu de bien</a:t>
            </a:r>
          </a:p>
          <a:p>
            <a:pPr marL="571500" indent="-571500">
              <a:buFont typeface="Arial" panose="020B0604020202020204" pitchFamily="34" charset="0"/>
              <a:buChar char="•"/>
            </a:pPr>
            <a:endParaRPr lang="fr-CA" sz="3000" dirty="0">
              <a:latin typeface="Arial" panose="020B0604020202020204" pitchFamily="34" charset="0"/>
              <a:cs typeface="Arial" panose="020B0604020202020204" pitchFamily="34" charset="0"/>
            </a:endParaRPr>
          </a:p>
          <a:p>
            <a:pPr marL="457200" indent="-457200">
              <a:buFont typeface="Arial" charset="0"/>
              <a:buChar char="•"/>
            </a:pPr>
            <a:r>
              <a:rPr lang="fr-CA" sz="3200" b="1" dirty="0" smtClean="0">
                <a:latin typeface="Arial" panose="020B0604020202020204" pitchFamily="34" charset="0"/>
                <a:cs typeface="Arial" panose="020B0604020202020204" pitchFamily="34" charset="0"/>
              </a:rPr>
              <a:t>Revenu d’entreprise</a:t>
            </a:r>
            <a:r>
              <a:rPr lang="fr-CA" sz="3200" dirty="0" smtClean="0">
                <a:latin typeface="Arial" panose="020B0604020202020204" pitchFamily="34" charset="0"/>
                <a:cs typeface="Arial" panose="020B0604020202020204" pitchFamily="34" charset="0"/>
              </a:rPr>
              <a:t> </a:t>
            </a:r>
            <a:r>
              <a:rPr lang="fr-CA" sz="3200" dirty="0">
                <a:latin typeface="Arial" panose="020B0604020202020204" pitchFamily="34" charset="0"/>
                <a:cs typeface="Arial" panose="020B0604020202020204" pitchFamily="34" charset="0"/>
              </a:rPr>
              <a:t>: </a:t>
            </a:r>
            <a:r>
              <a:rPr lang="fr-CA" sz="3200" dirty="0" smtClean="0">
                <a:latin typeface="Arial" panose="020B0604020202020204" pitchFamily="34" charset="0"/>
                <a:cs typeface="Arial" panose="020B0604020202020204" pitchFamily="34" charset="0"/>
              </a:rPr>
              <a:t>Nécessite du temps, de l’attention et du travail. (ex: épicerie)</a:t>
            </a:r>
          </a:p>
          <a:p>
            <a:pPr marL="457200" indent="-457200">
              <a:buFont typeface="Arial" charset="0"/>
              <a:buChar char="•"/>
            </a:pPr>
            <a:r>
              <a:rPr lang="fr-CA" sz="3200" b="1" dirty="0" smtClean="0">
                <a:latin typeface="Arial" panose="020B0604020202020204" pitchFamily="34" charset="0"/>
                <a:cs typeface="Arial" panose="020B0604020202020204" pitchFamily="34" charset="0"/>
              </a:rPr>
              <a:t>Revenu de bien </a:t>
            </a:r>
            <a:r>
              <a:rPr lang="fr-CA" sz="3200" dirty="0" smtClean="0">
                <a:latin typeface="Arial" panose="020B0604020202020204" pitchFamily="34" charset="0"/>
                <a:cs typeface="Arial" panose="020B0604020202020204" pitchFamily="34" charset="0"/>
              </a:rPr>
              <a:t>: Est un rendement sur le capital investi. (ex: appartement loué)</a:t>
            </a:r>
          </a:p>
          <a:p>
            <a:pPr marL="457200" indent="-457200">
              <a:buFont typeface="Arial" charset="0"/>
              <a:buChar char="•"/>
            </a:pPr>
            <a:r>
              <a:rPr lang="fr-CA" sz="3200" dirty="0" smtClean="0">
                <a:latin typeface="Arial" panose="020B0604020202020204" pitchFamily="34" charset="0"/>
                <a:cs typeface="Arial" panose="020B0604020202020204" pitchFamily="34" charset="0"/>
              </a:rPr>
              <a:t>La distinction entre ces deux types de revenu est importante parce que des règles distinctes s’appliquent selon le type de revenu!</a:t>
            </a:r>
          </a:p>
        </p:txBody>
      </p:sp>
    </p:spTree>
    <p:extLst>
      <p:ext uri="{BB962C8B-B14F-4D97-AF65-F5344CB8AC3E}">
        <p14:creationId xmlns:p14="http://schemas.microsoft.com/office/powerpoint/2010/main" val="9859297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247537" y="1918185"/>
            <a:ext cx="11698514" cy="4462760"/>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Revenu </a:t>
            </a:r>
            <a:r>
              <a:rPr lang="fr-CA" sz="3600" b="1" dirty="0" smtClean="0">
                <a:latin typeface="Arial" panose="020B0604020202020204" pitchFamily="34" charset="0"/>
                <a:cs typeface="Arial" panose="020B0604020202020204" pitchFamily="34" charset="0"/>
              </a:rPr>
              <a:t>d’entreprise ou de bien </a:t>
            </a:r>
            <a:r>
              <a:rPr lang="fr-CA" sz="3600" dirty="0" smtClean="0">
                <a:latin typeface="Arial" panose="020B0604020202020204" pitchFamily="34" charset="0"/>
                <a:cs typeface="Arial" panose="020B0604020202020204" pitchFamily="34" charset="0"/>
              </a:rPr>
              <a:t>vs</a:t>
            </a:r>
            <a:r>
              <a:rPr lang="fr-CA" sz="3600" b="1" dirty="0" smtClean="0">
                <a:latin typeface="Arial" panose="020B0604020202020204" pitchFamily="34" charset="0"/>
                <a:cs typeface="Arial" panose="020B0604020202020204" pitchFamily="34" charset="0"/>
              </a:rPr>
              <a:t> Gain en capital</a:t>
            </a:r>
          </a:p>
          <a:p>
            <a:pPr marL="571500" indent="-571500">
              <a:buFont typeface="Arial" panose="020B0604020202020204" pitchFamily="34" charset="0"/>
              <a:buChar char="•"/>
            </a:pPr>
            <a:endParaRPr lang="fr-CA" sz="3000" dirty="0">
              <a:latin typeface="Arial" panose="020B0604020202020204" pitchFamily="34" charset="0"/>
              <a:cs typeface="Arial" panose="020B0604020202020204" pitchFamily="34" charset="0"/>
            </a:endParaRPr>
          </a:p>
          <a:p>
            <a:pPr marL="457200" indent="-457200">
              <a:buFont typeface="Arial" charset="0"/>
              <a:buChar char="•"/>
            </a:pPr>
            <a:r>
              <a:rPr lang="fr-CA" sz="3200" dirty="0" smtClean="0">
                <a:latin typeface="Arial" panose="020B0604020202020204" pitchFamily="34" charset="0"/>
                <a:cs typeface="Arial" panose="020B0604020202020204" pitchFamily="34" charset="0"/>
              </a:rPr>
              <a:t>La loi est </a:t>
            </a:r>
            <a:r>
              <a:rPr lang="fr-CA" sz="3200" u="sng" dirty="0" smtClean="0">
                <a:latin typeface="Arial" panose="020B0604020202020204" pitchFamily="34" charset="0"/>
                <a:cs typeface="Arial" panose="020B0604020202020204" pitchFamily="34" charset="0"/>
              </a:rPr>
              <a:t>silencieuse</a:t>
            </a:r>
            <a:r>
              <a:rPr lang="fr-CA" sz="3200" dirty="0" smtClean="0">
                <a:latin typeface="Arial" panose="020B0604020202020204" pitchFamily="34" charset="0"/>
                <a:cs typeface="Arial" panose="020B0604020202020204" pitchFamily="34" charset="0"/>
              </a:rPr>
              <a:t> sur la distinction entre les deux.</a:t>
            </a:r>
          </a:p>
          <a:p>
            <a:pPr marL="457200" indent="-457200">
              <a:buFont typeface="Arial" charset="0"/>
              <a:buChar char="•"/>
            </a:pPr>
            <a:r>
              <a:rPr lang="fr-CA" sz="3000" dirty="0" smtClean="0">
                <a:latin typeface="Arial" panose="020B0604020202020204" pitchFamily="34" charset="0"/>
                <a:cs typeface="Arial" panose="020B0604020202020204" pitchFamily="34" charset="0"/>
              </a:rPr>
              <a:t>Question </a:t>
            </a:r>
            <a:r>
              <a:rPr lang="fr-CA" sz="3000" dirty="0">
                <a:latin typeface="Arial" panose="020B0604020202020204" pitchFamily="34" charset="0"/>
                <a:cs typeface="Arial" panose="020B0604020202020204" pitchFamily="34" charset="0"/>
              </a:rPr>
              <a:t>à se poser : </a:t>
            </a:r>
            <a:r>
              <a:rPr lang="fr-CA" sz="3000" i="1" dirty="0">
                <a:latin typeface="Arial" panose="020B0604020202020204" pitchFamily="34" charset="0"/>
                <a:cs typeface="Arial" panose="020B0604020202020204" pitchFamily="34" charset="0"/>
              </a:rPr>
              <a:t>Le gain vient-il de la réalisation d’un placement (= gain en capital) ou de l’exercice d’une entreprise dans le but d’en tirer un revenu (= revenu d’entreprise</a:t>
            </a:r>
            <a:r>
              <a:rPr lang="fr-CA" sz="3000" i="1" dirty="0" smtClean="0">
                <a:latin typeface="Arial" panose="020B0604020202020204" pitchFamily="34" charset="0"/>
                <a:cs typeface="Arial" panose="020B0604020202020204" pitchFamily="34" charset="0"/>
              </a:rPr>
              <a:t>)?</a:t>
            </a:r>
          </a:p>
          <a:p>
            <a:pPr marL="457200" indent="-457200">
              <a:buFont typeface="Arial" charset="0"/>
              <a:buChar char="•"/>
            </a:pPr>
            <a:r>
              <a:rPr lang="fr-CA" sz="3200" dirty="0" smtClean="0">
                <a:latin typeface="Arial" panose="020B0604020202020204" pitchFamily="34" charset="0"/>
                <a:cs typeface="Arial" panose="020B0604020202020204" pitchFamily="34" charset="0"/>
              </a:rPr>
              <a:t>La distinction entre ces deux types de revenu est importante parce que seule </a:t>
            </a:r>
            <a:r>
              <a:rPr lang="fr-CA" sz="3200" u="sng" dirty="0" smtClean="0">
                <a:latin typeface="Arial" panose="020B0604020202020204" pitchFamily="34" charset="0"/>
                <a:cs typeface="Arial" panose="020B0604020202020204" pitchFamily="34" charset="0"/>
              </a:rPr>
              <a:t>la moitié</a:t>
            </a:r>
            <a:r>
              <a:rPr lang="fr-CA" sz="3200" dirty="0" smtClean="0">
                <a:latin typeface="Arial" panose="020B0604020202020204" pitchFamily="34" charset="0"/>
                <a:cs typeface="Arial" panose="020B0604020202020204" pitchFamily="34" charset="0"/>
              </a:rPr>
              <a:t> des gains en capital est incluse dans le revenu!</a:t>
            </a:r>
          </a:p>
        </p:txBody>
      </p:sp>
    </p:spTree>
    <p:extLst>
      <p:ext uri="{BB962C8B-B14F-4D97-AF65-F5344CB8AC3E}">
        <p14:creationId xmlns:p14="http://schemas.microsoft.com/office/powerpoint/2010/main" val="17553448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588" y="1753004"/>
            <a:ext cx="12190412" cy="4785926"/>
          </a:xfrm>
          <a:prstGeom prst="rect">
            <a:avLst/>
          </a:prstGeom>
          <a:noFill/>
        </p:spPr>
        <p:txBody>
          <a:bodyPr wrap="square" rtlCol="0" anchor="ctr">
            <a:spAutoFit/>
          </a:bodyPr>
          <a:lstStyle/>
          <a:p>
            <a:pPr algn="ctr"/>
            <a:r>
              <a:rPr lang="fr-CA" sz="3500" b="1" dirty="0" smtClean="0">
                <a:latin typeface="Arial" panose="020B0604020202020204" pitchFamily="34" charset="0"/>
                <a:cs typeface="Arial" panose="020B0604020202020204" pitchFamily="34" charset="0"/>
              </a:rPr>
              <a:t>Revenu </a:t>
            </a:r>
            <a:r>
              <a:rPr lang="fr-CA" sz="3500" b="1" dirty="0" smtClean="0">
                <a:latin typeface="Arial" panose="020B0604020202020204" pitchFamily="34" charset="0"/>
                <a:cs typeface="Arial" panose="020B0604020202020204" pitchFamily="34" charset="0"/>
              </a:rPr>
              <a:t>d’entreprise ou de bien </a:t>
            </a:r>
            <a:r>
              <a:rPr lang="fr-CA" sz="3500" dirty="0" smtClean="0">
                <a:latin typeface="Arial" panose="020B0604020202020204" pitchFamily="34" charset="0"/>
                <a:cs typeface="Arial" panose="020B0604020202020204" pitchFamily="34" charset="0"/>
              </a:rPr>
              <a:t>vs</a:t>
            </a:r>
            <a:r>
              <a:rPr lang="fr-CA" sz="3500" b="1" dirty="0" smtClean="0">
                <a:latin typeface="Arial" panose="020B0604020202020204" pitchFamily="34" charset="0"/>
                <a:cs typeface="Arial" panose="020B0604020202020204" pitchFamily="34" charset="0"/>
              </a:rPr>
              <a:t> Gain en capital </a:t>
            </a:r>
            <a:r>
              <a:rPr lang="fr-CA" sz="3500" dirty="0" smtClean="0">
                <a:latin typeface="Arial" panose="020B0604020202020204" pitchFamily="34" charset="0"/>
                <a:cs typeface="Arial" panose="020B0604020202020204" pitchFamily="34" charset="0"/>
              </a:rPr>
              <a:t>(suite)</a:t>
            </a:r>
          </a:p>
          <a:p>
            <a:pPr marL="571500" indent="-571500">
              <a:buFont typeface="Arial" panose="020B0604020202020204" pitchFamily="34" charset="0"/>
              <a:buChar char="•"/>
            </a:pPr>
            <a:endParaRPr lang="fr-CA" sz="3000" dirty="0">
              <a:latin typeface="Arial" panose="020B0604020202020204" pitchFamily="34" charset="0"/>
              <a:cs typeface="Arial" panose="020B0604020202020204" pitchFamily="34" charset="0"/>
            </a:endParaRPr>
          </a:p>
          <a:p>
            <a:pPr marL="457200" indent="-457200">
              <a:buFont typeface="Arial" charset="0"/>
              <a:buChar char="•"/>
            </a:pPr>
            <a:r>
              <a:rPr lang="fr-CA" sz="3000" dirty="0" smtClean="0">
                <a:latin typeface="Arial" panose="020B0604020202020204" pitchFamily="34" charset="0"/>
                <a:cs typeface="Arial" panose="020B0604020202020204" pitchFamily="34" charset="0"/>
              </a:rPr>
              <a:t>Critères établis par les cours (à tous considérer </a:t>
            </a:r>
            <a:r>
              <a:rPr lang="fr-CA" sz="3000" u="sng" dirty="0" smtClean="0">
                <a:latin typeface="Arial" panose="020B0604020202020204" pitchFamily="34" charset="0"/>
                <a:cs typeface="Arial" panose="020B0604020202020204" pitchFamily="34" charset="0"/>
              </a:rPr>
              <a:t>ensemble</a:t>
            </a:r>
            <a:r>
              <a:rPr lang="fr-CA" sz="3000" dirty="0" smtClean="0">
                <a:latin typeface="Arial" panose="020B0604020202020204" pitchFamily="34" charset="0"/>
                <a:cs typeface="Arial" panose="020B0604020202020204" pitchFamily="34" charset="0"/>
              </a:rPr>
              <a:t>) :</a:t>
            </a:r>
          </a:p>
          <a:p>
            <a:pPr marL="1371600" lvl="2" indent="-457200">
              <a:buFont typeface="Courier New" charset="0"/>
              <a:buChar char="o"/>
            </a:pPr>
            <a:r>
              <a:rPr lang="fr-CA" sz="3000" dirty="0" smtClean="0">
                <a:latin typeface="Arial" panose="020B0604020202020204" pitchFamily="34" charset="0"/>
                <a:cs typeface="Arial" panose="020B0604020202020204" pitchFamily="34" charset="0"/>
              </a:rPr>
              <a:t>Intention du contribuable au moment de l’achat du bien</a:t>
            </a:r>
          </a:p>
          <a:p>
            <a:pPr marL="1371600" lvl="2" indent="-457200">
              <a:buFont typeface="Courier New" charset="0"/>
              <a:buChar char="o"/>
            </a:pPr>
            <a:r>
              <a:rPr lang="fr-CA" sz="3000" dirty="0" smtClean="0">
                <a:latin typeface="Arial" panose="020B0604020202020204" pitchFamily="34" charset="0"/>
                <a:cs typeface="Arial" panose="020B0604020202020204" pitchFamily="34" charset="0"/>
              </a:rPr>
              <a:t>Objet de la transaction en relation avec l’activité habituelle du contribuable</a:t>
            </a:r>
          </a:p>
          <a:p>
            <a:pPr marL="1371600" lvl="2" indent="-457200">
              <a:buFont typeface="Courier New" charset="0"/>
              <a:buChar char="o"/>
            </a:pPr>
            <a:r>
              <a:rPr lang="fr-CA" sz="3000" dirty="0" smtClean="0">
                <a:latin typeface="Arial" panose="020B0604020202020204" pitchFamily="34" charset="0"/>
                <a:cs typeface="Arial" panose="020B0604020202020204" pitchFamily="34" charset="0"/>
              </a:rPr>
              <a:t>Nature (ex: commerciale) et d</a:t>
            </a:r>
            <a:r>
              <a:rPr lang="fr-CA" sz="3000" dirty="0" smtClean="0">
                <a:latin typeface="Arial" panose="020B0604020202020204" pitchFamily="34" charset="0"/>
                <a:cs typeface="Arial" panose="020B0604020202020204" pitchFamily="34" charset="0"/>
              </a:rPr>
              <a:t>urée </a:t>
            </a:r>
            <a:r>
              <a:rPr lang="fr-CA" sz="3000" dirty="0" smtClean="0">
                <a:latin typeface="Arial" panose="020B0604020202020204" pitchFamily="34" charset="0"/>
                <a:cs typeface="Arial" panose="020B0604020202020204" pitchFamily="34" charset="0"/>
              </a:rPr>
              <a:t>de possession du bien </a:t>
            </a:r>
            <a:r>
              <a:rPr lang="fr-CA" sz="3000" dirty="0" smtClean="0">
                <a:latin typeface="Arial" panose="020B0604020202020204" pitchFamily="34" charset="0"/>
                <a:cs typeface="Arial" panose="020B0604020202020204" pitchFamily="34" charset="0"/>
              </a:rPr>
              <a:t>Attitude </a:t>
            </a:r>
            <a:r>
              <a:rPr lang="fr-CA" sz="3000" dirty="0" smtClean="0">
                <a:latin typeface="Arial" panose="020B0604020202020204" pitchFamily="34" charset="0"/>
                <a:cs typeface="Arial" panose="020B0604020202020204" pitchFamily="34" charset="0"/>
              </a:rPr>
              <a:t>générale du contribuable (objectif)</a:t>
            </a:r>
          </a:p>
          <a:p>
            <a:pPr marL="1371600" lvl="2" indent="-457200">
              <a:buFont typeface="Courier New" charset="0"/>
              <a:buChar char="o"/>
            </a:pPr>
            <a:r>
              <a:rPr lang="fr-CA" sz="3000" dirty="0" smtClean="0">
                <a:latin typeface="Arial" panose="020B0604020202020204" pitchFamily="34" charset="0"/>
                <a:cs typeface="Arial" panose="020B0604020202020204" pitchFamily="34" charset="0"/>
              </a:rPr>
              <a:t>Circonstances entourant la disposition</a:t>
            </a:r>
          </a:p>
          <a:p>
            <a:pPr marL="1371600" lvl="2" indent="-457200">
              <a:buFont typeface="Courier New" charset="0"/>
              <a:buChar char="o"/>
            </a:pPr>
            <a:r>
              <a:rPr lang="fr-CA" sz="3000" dirty="0" smtClean="0">
                <a:latin typeface="Arial" panose="020B0604020202020204" pitchFamily="34" charset="0"/>
                <a:cs typeface="Arial" panose="020B0604020202020204" pitchFamily="34" charset="0"/>
              </a:rPr>
              <a:t>Caractère commercial (ou non) de la transaction</a:t>
            </a:r>
          </a:p>
        </p:txBody>
      </p:sp>
    </p:spTree>
    <p:extLst>
      <p:ext uri="{BB962C8B-B14F-4D97-AF65-F5344CB8AC3E}">
        <p14:creationId xmlns:p14="http://schemas.microsoft.com/office/powerpoint/2010/main" val="8571569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338510" y="1776291"/>
            <a:ext cx="11516567" cy="646331"/>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EXEMPLE</a:t>
            </a:r>
            <a:endParaRPr lang="fr-CA" sz="3600" dirty="0">
              <a:latin typeface="Arial" panose="020B0604020202020204" pitchFamily="34" charset="0"/>
              <a:cs typeface="Arial" panose="020B0604020202020204" pitchFamily="34" charset="0"/>
            </a:endParaRPr>
          </a:p>
        </p:txBody>
      </p:sp>
      <p:pic>
        <p:nvPicPr>
          <p:cNvPr id="2" name="Picture 2" descr="mage result for bati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9193" y="2939143"/>
            <a:ext cx="7315200" cy="3276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78456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338510" y="1745313"/>
            <a:ext cx="11516567" cy="4801314"/>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Calcul du revenu (et des pertes)</a:t>
            </a:r>
            <a:endParaRPr lang="fr-CA" sz="3600" dirty="0">
              <a:latin typeface="Arial" panose="020B0604020202020204" pitchFamily="34" charset="0"/>
              <a:cs typeface="Arial" panose="020B0604020202020204" pitchFamily="34" charset="0"/>
            </a:endParaRPr>
          </a:p>
          <a:p>
            <a:pPr algn="ctr"/>
            <a:endParaRPr lang="fr-CA" sz="3000" dirty="0" smtClean="0">
              <a:latin typeface="Arial" panose="020B0604020202020204" pitchFamily="34" charset="0"/>
              <a:cs typeface="Arial" panose="020B0604020202020204" pitchFamily="34" charset="0"/>
            </a:endParaRPr>
          </a:p>
          <a:p>
            <a:pPr marL="457200" indent="-457200">
              <a:buFont typeface="Arial" charset="0"/>
              <a:buChar char="•"/>
            </a:pPr>
            <a:r>
              <a:rPr lang="fr-CA" sz="3000" dirty="0" smtClean="0">
                <a:latin typeface="Arial" panose="020B0604020202020204" pitchFamily="34" charset="0"/>
                <a:cs typeface="Arial" panose="020B0604020202020204" pitchFamily="34" charset="0"/>
              </a:rPr>
              <a:t>La détermination des montants à inclure dans le revenu doit être faite séparément pour </a:t>
            </a:r>
            <a:r>
              <a:rPr lang="fr-CA" sz="3000" u="sng" dirty="0" smtClean="0">
                <a:latin typeface="Arial" panose="020B0604020202020204" pitchFamily="34" charset="0"/>
                <a:cs typeface="Arial" panose="020B0604020202020204" pitchFamily="34" charset="0"/>
              </a:rPr>
              <a:t>chaque</a:t>
            </a:r>
            <a:r>
              <a:rPr lang="fr-CA" sz="3000" dirty="0" smtClean="0">
                <a:latin typeface="Arial" panose="020B0604020202020204" pitchFamily="34" charset="0"/>
                <a:cs typeface="Arial" panose="020B0604020202020204" pitchFamily="34" charset="0"/>
              </a:rPr>
              <a:t> entreprise/bien.</a:t>
            </a:r>
          </a:p>
          <a:p>
            <a:pPr marL="457200" indent="-457200">
              <a:buFont typeface="Arial" charset="0"/>
              <a:buChar char="•"/>
            </a:pPr>
            <a:r>
              <a:rPr lang="fr-CA" sz="3000" b="1" dirty="0" smtClean="0">
                <a:latin typeface="Arial" panose="020B0604020202020204" pitchFamily="34" charset="0"/>
                <a:cs typeface="Arial" panose="020B0604020202020204" pitchFamily="34" charset="0"/>
              </a:rPr>
              <a:t>Revenu d’entreprise ou de bien (profits) </a:t>
            </a:r>
            <a:r>
              <a:rPr lang="fr-CA" sz="3000" dirty="0" smtClean="0">
                <a:latin typeface="Arial" panose="020B0604020202020204" pitchFamily="34" charset="0"/>
                <a:cs typeface="Arial" panose="020B0604020202020204" pitchFamily="34" charset="0"/>
              </a:rPr>
              <a:t>= Bénéfice tiré de l’entreprise ou du bien pour l’année d’imposition en question.</a:t>
            </a:r>
          </a:p>
          <a:p>
            <a:pPr marL="1371600" lvl="2" indent="-457200">
              <a:buFont typeface="Courier New" charset="0"/>
              <a:buChar char="o"/>
            </a:pPr>
            <a:r>
              <a:rPr lang="fr-CA" sz="3000" dirty="0" smtClean="0">
                <a:latin typeface="Arial" panose="020B0604020202020204" pitchFamily="34" charset="0"/>
                <a:cs typeface="Arial" panose="020B0604020202020204" pitchFamily="34" charset="0"/>
              </a:rPr>
              <a:t>Inclure à </a:t>
            </a:r>
            <a:r>
              <a:rPr lang="fr-CA" sz="3000" dirty="0" smtClean="0">
                <a:solidFill>
                  <a:srgbClr val="FF0000"/>
                </a:solidFill>
                <a:latin typeface="Arial" panose="020B0604020202020204" pitchFamily="34" charset="0"/>
                <a:cs typeface="Arial" panose="020B0604020202020204" pitchFamily="34" charset="0"/>
              </a:rPr>
              <a:t>3a)</a:t>
            </a:r>
            <a:r>
              <a:rPr lang="fr-CA" sz="3000" dirty="0" smtClean="0">
                <a:latin typeface="Arial" panose="020B0604020202020204" pitchFamily="34" charset="0"/>
                <a:cs typeface="Arial" panose="020B0604020202020204" pitchFamily="34" charset="0"/>
              </a:rPr>
              <a:t>.</a:t>
            </a:r>
          </a:p>
          <a:p>
            <a:pPr marL="457200" indent="-457200">
              <a:buFont typeface="Arial" charset="0"/>
              <a:buChar char="•"/>
            </a:pPr>
            <a:r>
              <a:rPr lang="fr-CA" sz="3000" b="1" dirty="0" smtClean="0">
                <a:latin typeface="Arial" panose="020B0604020202020204" pitchFamily="34" charset="0"/>
                <a:cs typeface="Arial" panose="020B0604020202020204" pitchFamily="34" charset="0"/>
              </a:rPr>
              <a:t>Perte d’entreprise ou de bien </a:t>
            </a:r>
            <a:r>
              <a:rPr lang="fr-CA" sz="3000" dirty="0" smtClean="0">
                <a:latin typeface="Arial" panose="020B0604020202020204" pitchFamily="34" charset="0"/>
                <a:cs typeface="Arial" panose="020B0604020202020204" pitchFamily="34" charset="0"/>
              </a:rPr>
              <a:t>= Perte tirée de l’entreprise ou du bien pour l’année d’imposition en question.</a:t>
            </a:r>
          </a:p>
          <a:p>
            <a:pPr marL="1371600" lvl="2" indent="-457200">
              <a:buFont typeface="Courier New" charset="0"/>
              <a:buChar char="o"/>
            </a:pPr>
            <a:r>
              <a:rPr lang="fr-CA" sz="3000" dirty="0" smtClean="0">
                <a:latin typeface="Arial" panose="020B0604020202020204" pitchFamily="34" charset="0"/>
                <a:cs typeface="Arial" panose="020B0604020202020204" pitchFamily="34" charset="0"/>
              </a:rPr>
              <a:t>Inclure à </a:t>
            </a:r>
            <a:r>
              <a:rPr lang="fr-CA" sz="3000" dirty="0" smtClean="0">
                <a:solidFill>
                  <a:srgbClr val="FF0000"/>
                </a:solidFill>
                <a:latin typeface="Arial" panose="020B0604020202020204" pitchFamily="34" charset="0"/>
                <a:cs typeface="Arial" panose="020B0604020202020204" pitchFamily="34" charset="0"/>
              </a:rPr>
              <a:t>3d)</a:t>
            </a:r>
            <a:r>
              <a:rPr lang="fr-CA" sz="3000" dirty="0" smtClean="0">
                <a:latin typeface="Arial" panose="020B0604020202020204" pitchFamily="34" charset="0"/>
                <a:cs typeface="Arial" panose="020B0604020202020204" pitchFamily="34" charset="0"/>
              </a:rPr>
              <a:t>.</a:t>
            </a:r>
            <a:endParaRPr lang="fr-CA" sz="3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262412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6691" y="1686287"/>
            <a:ext cx="11080205" cy="5171713"/>
          </a:xfrm>
        </p:spPr>
        <p:txBody>
          <a:bodyPr>
            <a:normAutofit fontScale="77500" lnSpcReduction="20000"/>
          </a:bodyPr>
          <a:lstStyle/>
          <a:p>
            <a:pPr marL="0" indent="0" algn="ctr">
              <a:buNone/>
            </a:pPr>
            <a:r>
              <a:rPr lang="fr-CA" sz="2600" b="1" dirty="0" smtClean="0">
                <a:latin typeface="Arial" panose="020B0604020202020204" pitchFamily="34" charset="0"/>
                <a:cs typeface="Arial" panose="020B0604020202020204" pitchFamily="34" charset="0"/>
              </a:rPr>
              <a:t>Rappel : Calcul du revenu (art. 3)</a:t>
            </a:r>
          </a:p>
          <a:p>
            <a:pPr marL="0" indent="0" algn="ctr">
              <a:buNone/>
            </a:pPr>
            <a:endParaRPr lang="fr-CA" sz="2600" dirty="0" smtClean="0">
              <a:latin typeface="Arial" panose="020B0604020202020204" pitchFamily="34" charset="0"/>
              <a:cs typeface="Arial" panose="020B0604020202020204" pitchFamily="34" charset="0"/>
            </a:endParaRPr>
          </a:p>
          <a:p>
            <a:pPr marL="0" indent="0">
              <a:buNone/>
            </a:pPr>
            <a:r>
              <a:rPr lang="fr-CA" sz="2000" b="1" dirty="0" smtClean="0">
                <a:latin typeface="Arial" panose="020B0604020202020204" pitchFamily="34" charset="0"/>
                <a:cs typeface="Arial" panose="020B0604020202020204" pitchFamily="34" charset="0"/>
              </a:rPr>
              <a:t>3a) </a:t>
            </a:r>
            <a:r>
              <a:rPr lang="fr-CA" sz="2000" dirty="0" smtClean="0">
                <a:latin typeface="Arial" panose="020B0604020202020204" pitchFamily="34" charset="0"/>
                <a:cs typeface="Arial" panose="020B0604020202020204" pitchFamily="34" charset="0"/>
              </a:rPr>
              <a:t>	</a:t>
            </a:r>
            <a:r>
              <a:rPr lang="fr-CA" sz="2000" strike="sngStrike" dirty="0" smtClean="0">
                <a:latin typeface="Arial" panose="020B0604020202020204" pitchFamily="34" charset="0"/>
                <a:cs typeface="Arial" panose="020B0604020202020204" pitchFamily="34" charset="0"/>
              </a:rPr>
              <a:t>Revenu de charges et d’emplois</a:t>
            </a:r>
            <a:r>
              <a:rPr lang="fr-CA" sz="2000" dirty="0" smtClean="0">
                <a:latin typeface="Arial" panose="020B0604020202020204" pitchFamily="34" charset="0"/>
                <a:cs typeface="Arial" panose="020B0604020202020204" pitchFamily="34" charset="0"/>
              </a:rPr>
              <a:t>				+</a:t>
            </a:r>
          </a:p>
          <a:p>
            <a:pPr marL="0" indent="0">
              <a:buNone/>
            </a:pPr>
            <a:r>
              <a:rPr lang="fr-CA" sz="2000" dirty="0">
                <a:latin typeface="Arial" panose="020B0604020202020204" pitchFamily="34" charset="0"/>
                <a:cs typeface="Arial" panose="020B0604020202020204" pitchFamily="34" charset="0"/>
              </a:rPr>
              <a:t> </a:t>
            </a:r>
            <a:r>
              <a:rPr lang="fr-CA" sz="2000" dirty="0" smtClean="0">
                <a:latin typeface="Arial" panose="020B0604020202020204" pitchFamily="34" charset="0"/>
                <a:cs typeface="Arial" panose="020B0604020202020204" pitchFamily="34" charset="0"/>
              </a:rPr>
              <a:t>     	</a:t>
            </a:r>
            <a:r>
              <a:rPr lang="fr-CA" sz="2000" dirty="0" smtClean="0">
                <a:solidFill>
                  <a:srgbClr val="FF0000"/>
                </a:solidFill>
                <a:latin typeface="Arial" panose="020B0604020202020204" pitchFamily="34" charset="0"/>
                <a:cs typeface="Arial" panose="020B0604020202020204" pitchFamily="34" charset="0"/>
              </a:rPr>
              <a:t>Revenus d’entreprises</a:t>
            </a:r>
            <a:r>
              <a:rPr lang="fr-CA" sz="2000" dirty="0" smtClean="0">
                <a:latin typeface="Arial" panose="020B0604020202020204" pitchFamily="34" charset="0"/>
                <a:cs typeface="Arial" panose="020B0604020202020204" pitchFamily="34" charset="0"/>
              </a:rPr>
              <a:t>					+</a:t>
            </a:r>
          </a:p>
          <a:p>
            <a:pPr marL="0" indent="0">
              <a:buNone/>
            </a:pPr>
            <a:r>
              <a:rPr lang="fr-CA" sz="2000" dirty="0" smtClean="0">
                <a:latin typeface="Arial" panose="020B0604020202020204" pitchFamily="34" charset="0"/>
                <a:cs typeface="Arial" panose="020B0604020202020204" pitchFamily="34" charset="0"/>
              </a:rPr>
              <a:t>      	</a:t>
            </a:r>
            <a:r>
              <a:rPr lang="fr-CA" sz="2000" dirty="0" smtClean="0">
                <a:solidFill>
                  <a:srgbClr val="FF0000"/>
                </a:solidFill>
                <a:latin typeface="Arial" panose="020B0604020202020204" pitchFamily="34" charset="0"/>
                <a:cs typeface="Arial" panose="020B0604020202020204" pitchFamily="34" charset="0"/>
              </a:rPr>
              <a:t>Revenus de biens</a:t>
            </a:r>
            <a:r>
              <a:rPr lang="fr-CA" sz="2000" dirty="0" smtClean="0">
                <a:latin typeface="Arial" panose="020B0604020202020204" pitchFamily="34" charset="0"/>
                <a:cs typeface="Arial" panose="020B0604020202020204" pitchFamily="34" charset="0"/>
              </a:rPr>
              <a:t>						+</a:t>
            </a:r>
          </a:p>
          <a:p>
            <a:pPr marL="0" indent="0">
              <a:buNone/>
            </a:pPr>
            <a:r>
              <a:rPr lang="fr-CA" sz="2000" dirty="0">
                <a:latin typeface="Arial" panose="020B0604020202020204" pitchFamily="34" charset="0"/>
                <a:cs typeface="Arial" panose="020B0604020202020204" pitchFamily="34" charset="0"/>
              </a:rPr>
              <a:t> </a:t>
            </a:r>
            <a:r>
              <a:rPr lang="fr-CA" sz="2000" dirty="0" smtClean="0">
                <a:latin typeface="Arial" panose="020B0604020202020204" pitchFamily="34" charset="0"/>
                <a:cs typeface="Arial" panose="020B0604020202020204" pitchFamily="34" charset="0"/>
              </a:rPr>
              <a:t>     	Autres revenus*						+</a:t>
            </a:r>
          </a:p>
          <a:p>
            <a:pPr marL="0" indent="0">
              <a:buNone/>
            </a:pPr>
            <a:r>
              <a:rPr lang="fr-CA" sz="2000" b="1" dirty="0" smtClean="0">
                <a:latin typeface="Arial" panose="020B0604020202020204" pitchFamily="34" charset="0"/>
                <a:cs typeface="Arial" panose="020B0604020202020204" pitchFamily="34" charset="0"/>
              </a:rPr>
              <a:t>3b) </a:t>
            </a:r>
            <a:r>
              <a:rPr lang="fr-CA" sz="2000" dirty="0" smtClean="0">
                <a:latin typeface="Arial" panose="020B0604020202020204" pitchFamily="34" charset="0"/>
                <a:cs typeface="Arial" panose="020B0604020202020204" pitchFamily="34" charset="0"/>
              </a:rPr>
              <a:t>	Gain en capital imposables					+</a:t>
            </a:r>
          </a:p>
          <a:p>
            <a:pPr marL="0" indent="0">
              <a:buNone/>
            </a:pPr>
            <a:r>
              <a:rPr lang="fr-CA" sz="2000" dirty="0">
                <a:latin typeface="Arial" panose="020B0604020202020204" pitchFamily="34" charset="0"/>
                <a:cs typeface="Arial" panose="020B0604020202020204" pitchFamily="34" charset="0"/>
              </a:rPr>
              <a:t>	</a:t>
            </a:r>
            <a:r>
              <a:rPr lang="fr-CA" sz="2000" dirty="0" smtClean="0">
                <a:latin typeface="Arial" panose="020B0604020202020204" pitchFamily="34" charset="0"/>
                <a:cs typeface="Arial" panose="020B0604020202020204" pitchFamily="34" charset="0"/>
              </a:rPr>
              <a:t>Gain net imposable sur bien meuble déterminé			+</a:t>
            </a:r>
          </a:p>
          <a:p>
            <a:pPr marL="0" indent="0">
              <a:buNone/>
            </a:pPr>
            <a:r>
              <a:rPr lang="fr-CA" sz="2000" dirty="0">
                <a:latin typeface="Arial" panose="020B0604020202020204" pitchFamily="34" charset="0"/>
                <a:cs typeface="Arial" panose="020B0604020202020204" pitchFamily="34" charset="0"/>
              </a:rPr>
              <a:t>	</a:t>
            </a:r>
            <a:r>
              <a:rPr lang="fr-CA" sz="2000" dirty="0" smtClean="0">
                <a:latin typeface="Arial" panose="020B0604020202020204" pitchFamily="34" charset="0"/>
                <a:cs typeface="Arial" panose="020B0604020202020204" pitchFamily="34" charset="0"/>
              </a:rPr>
              <a:t>Moins : Pertes en capital déductibles*					–</a:t>
            </a:r>
          </a:p>
          <a:p>
            <a:pPr marL="0" indent="0">
              <a:buNone/>
            </a:pPr>
            <a:r>
              <a:rPr lang="fr-CA" sz="2000" dirty="0">
                <a:latin typeface="Arial" panose="020B0604020202020204" pitchFamily="34" charset="0"/>
                <a:cs typeface="Arial" panose="020B0604020202020204" pitchFamily="34" charset="0"/>
              </a:rPr>
              <a:t>	</a:t>
            </a:r>
            <a:r>
              <a:rPr lang="fr-CA" sz="2000" dirty="0" smtClean="0">
                <a:latin typeface="Arial" panose="020B0604020202020204" pitchFamily="34" charset="0"/>
                <a:cs typeface="Arial" panose="020B0604020202020204" pitchFamily="34" charset="0"/>
              </a:rPr>
              <a:t>Moins : Pertes déductibles au titre d’un placement d’entreprise		–</a:t>
            </a:r>
          </a:p>
          <a:p>
            <a:pPr marL="0" indent="0">
              <a:buNone/>
            </a:pPr>
            <a:r>
              <a:rPr lang="fr-CA" sz="2000" b="1" dirty="0" smtClean="0">
                <a:latin typeface="Arial" panose="020B0604020202020204" pitchFamily="34" charset="0"/>
                <a:cs typeface="Arial" panose="020B0604020202020204" pitchFamily="34" charset="0"/>
              </a:rPr>
              <a:t>3c)</a:t>
            </a:r>
            <a:r>
              <a:rPr lang="fr-CA" sz="2000" dirty="0" smtClean="0">
                <a:latin typeface="Arial" panose="020B0604020202020204" pitchFamily="34" charset="0"/>
                <a:cs typeface="Arial" panose="020B0604020202020204" pitchFamily="34" charset="0"/>
              </a:rPr>
              <a:t>	Déductions de la sous-section e)					–</a:t>
            </a:r>
          </a:p>
          <a:p>
            <a:pPr marL="0" indent="0">
              <a:buNone/>
            </a:pPr>
            <a:r>
              <a:rPr lang="fr-CA" sz="2000" b="1" dirty="0" smtClean="0">
                <a:latin typeface="Arial" panose="020B0604020202020204" pitchFamily="34" charset="0"/>
                <a:cs typeface="Arial" panose="020B0604020202020204" pitchFamily="34" charset="0"/>
              </a:rPr>
              <a:t>3d) </a:t>
            </a:r>
            <a:r>
              <a:rPr lang="fr-CA" sz="2000" dirty="0" smtClean="0">
                <a:latin typeface="Arial" panose="020B0604020202020204" pitchFamily="34" charset="0"/>
                <a:cs typeface="Arial" panose="020B0604020202020204" pitchFamily="34" charset="0"/>
              </a:rPr>
              <a:t>	</a:t>
            </a:r>
            <a:r>
              <a:rPr lang="fr-CA" sz="2000" strike="sngStrike" dirty="0" smtClean="0">
                <a:latin typeface="Arial" panose="020B0604020202020204" pitchFamily="34" charset="0"/>
                <a:cs typeface="Arial" panose="020B0604020202020204" pitchFamily="34" charset="0"/>
              </a:rPr>
              <a:t>Pertes de charges et d’emplois</a:t>
            </a:r>
            <a:r>
              <a:rPr lang="fr-CA" sz="2000" dirty="0" smtClean="0">
                <a:latin typeface="Arial" panose="020B0604020202020204" pitchFamily="34" charset="0"/>
                <a:cs typeface="Arial" panose="020B0604020202020204" pitchFamily="34" charset="0"/>
              </a:rPr>
              <a:t>					–</a:t>
            </a:r>
          </a:p>
          <a:p>
            <a:pPr marL="0" indent="0">
              <a:buNone/>
            </a:pPr>
            <a:r>
              <a:rPr lang="fr-CA" sz="2000" dirty="0">
                <a:latin typeface="Arial" panose="020B0604020202020204" pitchFamily="34" charset="0"/>
                <a:cs typeface="Arial" panose="020B0604020202020204" pitchFamily="34" charset="0"/>
              </a:rPr>
              <a:t>	</a:t>
            </a:r>
            <a:r>
              <a:rPr lang="fr-CA" sz="2000" dirty="0" smtClean="0">
                <a:solidFill>
                  <a:srgbClr val="FF0000"/>
                </a:solidFill>
                <a:latin typeface="Arial" panose="020B0604020202020204" pitchFamily="34" charset="0"/>
                <a:cs typeface="Arial" panose="020B0604020202020204" pitchFamily="34" charset="0"/>
              </a:rPr>
              <a:t>Pertes d’entreprises</a:t>
            </a:r>
            <a:r>
              <a:rPr lang="fr-CA" sz="2000" dirty="0" smtClean="0">
                <a:latin typeface="Arial" panose="020B0604020202020204" pitchFamily="34" charset="0"/>
                <a:cs typeface="Arial" panose="020B0604020202020204" pitchFamily="34" charset="0"/>
              </a:rPr>
              <a:t>							–</a:t>
            </a:r>
          </a:p>
          <a:p>
            <a:pPr marL="0" indent="0">
              <a:buNone/>
            </a:pPr>
            <a:r>
              <a:rPr lang="fr-CA" sz="2000" dirty="0">
                <a:latin typeface="Arial" panose="020B0604020202020204" pitchFamily="34" charset="0"/>
                <a:cs typeface="Arial" panose="020B0604020202020204" pitchFamily="34" charset="0"/>
              </a:rPr>
              <a:t>	</a:t>
            </a:r>
            <a:r>
              <a:rPr lang="fr-CA" sz="2000" dirty="0" smtClean="0">
                <a:solidFill>
                  <a:srgbClr val="FF0000"/>
                </a:solidFill>
                <a:latin typeface="Arial" panose="020B0604020202020204" pitchFamily="34" charset="0"/>
                <a:cs typeface="Arial" panose="020B0604020202020204" pitchFamily="34" charset="0"/>
              </a:rPr>
              <a:t>Pertes de biens</a:t>
            </a:r>
            <a:r>
              <a:rPr lang="fr-CA" sz="2000" dirty="0" smtClean="0">
                <a:latin typeface="Arial" panose="020B0604020202020204" pitchFamily="34" charset="0"/>
                <a:cs typeface="Arial" panose="020B0604020202020204" pitchFamily="34" charset="0"/>
              </a:rPr>
              <a:t>							–</a:t>
            </a:r>
          </a:p>
          <a:p>
            <a:pPr marL="0" indent="0">
              <a:buNone/>
            </a:pPr>
            <a:r>
              <a:rPr lang="fr-CA" sz="2000" dirty="0">
                <a:latin typeface="Arial" panose="020B0604020202020204" pitchFamily="34" charset="0"/>
                <a:cs typeface="Arial" panose="020B0604020202020204" pitchFamily="34" charset="0"/>
              </a:rPr>
              <a:t>	</a:t>
            </a:r>
            <a:r>
              <a:rPr lang="fr-CA" sz="2000" dirty="0" smtClean="0">
                <a:latin typeface="Arial" panose="020B0604020202020204" pitchFamily="34" charset="0"/>
                <a:cs typeface="Arial" panose="020B0604020202020204" pitchFamily="34" charset="0"/>
              </a:rPr>
              <a:t>Pertes déductibles au titre d’un placement d’entreprise			–</a:t>
            </a:r>
          </a:p>
          <a:p>
            <a:pPr marL="0" indent="0">
              <a:buNone/>
            </a:pPr>
            <a:r>
              <a:rPr lang="fr-CA" sz="2000" b="1" dirty="0" smtClean="0">
                <a:latin typeface="Arial" panose="020B0604020202020204" pitchFamily="34" charset="0"/>
                <a:cs typeface="Arial" panose="020B0604020202020204" pitchFamily="34" charset="0"/>
              </a:rPr>
              <a:t>3e) 	Revenu (net) de l’année 		</a:t>
            </a:r>
            <a:r>
              <a:rPr lang="fr-CA" sz="2000" dirty="0" smtClean="0">
                <a:latin typeface="Arial" panose="020B0604020202020204" pitchFamily="34" charset="0"/>
                <a:cs typeface="Arial" panose="020B0604020202020204" pitchFamily="34" charset="0"/>
              </a:rPr>
              <a:t>			=</a:t>
            </a:r>
          </a:p>
          <a:p>
            <a:pPr marL="0" indent="0">
              <a:buNone/>
            </a:pPr>
            <a:r>
              <a:rPr lang="fr-CA" sz="2000" b="1" dirty="0" smtClean="0">
                <a:latin typeface="Arial" panose="020B0604020202020204" pitchFamily="34" charset="0"/>
                <a:cs typeface="Arial" panose="020B0604020202020204" pitchFamily="34" charset="0"/>
              </a:rPr>
              <a:t>3f) </a:t>
            </a:r>
            <a:r>
              <a:rPr lang="fr-CA" sz="2000" dirty="0" smtClean="0">
                <a:latin typeface="Arial" panose="020B0604020202020204" pitchFamily="34" charset="0"/>
                <a:cs typeface="Arial" panose="020B0604020202020204" pitchFamily="34" charset="0"/>
              </a:rPr>
              <a:t>	Revenu = 0 si 3e) est négatif</a:t>
            </a:r>
            <a:endParaRPr lang="fr-CA" sz="2000" dirty="0">
              <a:latin typeface="Arial" panose="020B0604020202020204" pitchFamily="34" charset="0"/>
              <a:cs typeface="Arial" panose="020B0604020202020204" pitchFamily="34" charset="0"/>
            </a:endParaRPr>
          </a:p>
          <a:p>
            <a:endParaRPr lang="fr-CA" dirty="0"/>
          </a:p>
        </p:txBody>
      </p:sp>
      <p:pic>
        <p:nvPicPr>
          <p:cNvPr id="4"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10732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392046" y="1791476"/>
            <a:ext cx="11409496" cy="4832092"/>
          </a:xfrm>
          <a:prstGeom prst="rect">
            <a:avLst/>
          </a:prstGeom>
          <a:noFill/>
        </p:spPr>
        <p:txBody>
          <a:bodyPr wrap="square" rtlCol="0" anchor="ctr">
            <a:spAutoFit/>
          </a:bodyPr>
          <a:lstStyle/>
          <a:p>
            <a:pPr marL="457200" indent="-457200">
              <a:buFont typeface="Arial" charset="0"/>
              <a:buChar char="•"/>
            </a:pPr>
            <a:r>
              <a:rPr lang="fr-CA" sz="2800" dirty="0" smtClean="0">
                <a:latin typeface="Arial" panose="020B0604020202020204" pitchFamily="34" charset="0"/>
                <a:cs typeface="Arial" panose="020B0604020202020204" pitchFamily="34" charset="0"/>
              </a:rPr>
              <a:t>Rappel : Le revenu est calculé selon les </a:t>
            </a:r>
            <a:r>
              <a:rPr lang="fr-CA" sz="2800" b="1" dirty="0" smtClean="0">
                <a:latin typeface="Arial" panose="020B0604020202020204" pitchFamily="34" charset="0"/>
                <a:cs typeface="Arial" panose="020B0604020202020204" pitchFamily="34" charset="0"/>
              </a:rPr>
              <a:t>principes comptables généralement reconnus</a:t>
            </a:r>
            <a:r>
              <a:rPr lang="fr-CA" sz="2800" dirty="0" smtClean="0">
                <a:latin typeface="Arial" panose="020B0604020202020204" pitchFamily="34" charset="0"/>
                <a:cs typeface="Arial" panose="020B0604020202020204" pitchFamily="34" charset="0"/>
              </a:rPr>
              <a:t> sauf si la Loi indique une façon différente de procéder.</a:t>
            </a:r>
          </a:p>
          <a:p>
            <a:pPr marL="457200" indent="-457200">
              <a:buFont typeface="Arial" charset="0"/>
              <a:buChar char="•"/>
            </a:pPr>
            <a:r>
              <a:rPr lang="fr-CA" sz="2800" dirty="0" smtClean="0">
                <a:latin typeface="Arial" panose="020B0604020202020204" pitchFamily="34" charset="0"/>
                <a:cs typeface="Arial" panose="020B0604020202020204" pitchFamily="34" charset="0"/>
              </a:rPr>
              <a:t>Dans le cas du revenu d’entreprise, il est calculé selon la méthode de </a:t>
            </a:r>
            <a:r>
              <a:rPr lang="fr-CA" sz="2800" u="sng" dirty="0" smtClean="0">
                <a:latin typeface="Arial" panose="020B0604020202020204" pitchFamily="34" charset="0"/>
                <a:cs typeface="Arial" panose="020B0604020202020204" pitchFamily="34" charset="0"/>
              </a:rPr>
              <a:t>comptabilité d’exercice</a:t>
            </a:r>
            <a:r>
              <a:rPr lang="fr-CA" sz="2800" dirty="0" smtClean="0">
                <a:latin typeface="Arial" panose="020B0604020202020204" pitchFamily="34" charset="0"/>
                <a:cs typeface="Arial" panose="020B0604020202020204" pitchFamily="34" charset="0"/>
              </a:rPr>
              <a:t>.</a:t>
            </a:r>
          </a:p>
          <a:p>
            <a:pPr marL="457200" indent="-457200">
              <a:buFont typeface="Arial" charset="0"/>
              <a:buChar char="•"/>
            </a:pPr>
            <a:endParaRPr lang="fr-CA" sz="2800" dirty="0">
              <a:latin typeface="Arial" panose="020B0604020202020204" pitchFamily="34" charset="0"/>
              <a:cs typeface="Arial" panose="020B0604020202020204" pitchFamily="34" charset="0"/>
            </a:endParaRPr>
          </a:p>
          <a:p>
            <a:pPr marL="457200" indent="-457200">
              <a:buFont typeface="Arial" charset="0"/>
              <a:buChar char="•"/>
            </a:pPr>
            <a:r>
              <a:rPr lang="fr-CA" sz="2800" dirty="0" smtClean="0">
                <a:latin typeface="Arial" panose="020B0604020202020204" pitchFamily="34" charset="0"/>
                <a:cs typeface="Arial" panose="020B0604020202020204" pitchFamily="34" charset="0"/>
              </a:rPr>
              <a:t>Attention : </a:t>
            </a:r>
          </a:p>
          <a:p>
            <a:pPr marL="1371600" lvl="2" indent="-457200">
              <a:buFont typeface="Courier New" charset="0"/>
              <a:buChar char="o"/>
            </a:pPr>
            <a:r>
              <a:rPr lang="fr-CA" sz="2800" dirty="0" smtClean="0">
                <a:latin typeface="Arial" panose="020B0604020202020204" pitchFamily="34" charset="0"/>
                <a:cs typeface="Arial" panose="020B0604020202020204" pitchFamily="34" charset="0"/>
              </a:rPr>
              <a:t>Les </a:t>
            </a:r>
            <a:r>
              <a:rPr lang="fr-CA" sz="2800" dirty="0">
                <a:solidFill>
                  <a:srgbClr val="FF0000"/>
                </a:solidFill>
                <a:latin typeface="Arial" panose="020B0604020202020204" pitchFamily="34" charset="0"/>
                <a:cs typeface="Arial" panose="020B0604020202020204" pitchFamily="34" charset="0"/>
              </a:rPr>
              <a:t>impôts</a:t>
            </a:r>
            <a:r>
              <a:rPr lang="fr-CA" sz="2800" dirty="0">
                <a:latin typeface="Arial" panose="020B0604020202020204" pitchFamily="34" charset="0"/>
                <a:cs typeface="Arial" panose="020B0604020202020204" pitchFamily="34" charset="0"/>
              </a:rPr>
              <a:t>, les </a:t>
            </a:r>
            <a:r>
              <a:rPr lang="fr-CA" sz="2800" dirty="0">
                <a:solidFill>
                  <a:srgbClr val="FF0000"/>
                </a:solidFill>
                <a:latin typeface="Arial" panose="020B0604020202020204" pitchFamily="34" charset="0"/>
                <a:cs typeface="Arial" panose="020B0604020202020204" pitchFamily="34" charset="0"/>
              </a:rPr>
              <a:t>intérêts</a:t>
            </a:r>
            <a:r>
              <a:rPr lang="fr-CA" sz="2800" dirty="0">
                <a:latin typeface="Arial" panose="020B0604020202020204" pitchFamily="34" charset="0"/>
                <a:cs typeface="Arial" panose="020B0604020202020204" pitchFamily="34" charset="0"/>
              </a:rPr>
              <a:t> et les </a:t>
            </a:r>
            <a:r>
              <a:rPr lang="fr-CA" sz="2800" dirty="0">
                <a:solidFill>
                  <a:srgbClr val="FF0000"/>
                </a:solidFill>
                <a:latin typeface="Arial" panose="020B0604020202020204" pitchFamily="34" charset="0"/>
                <a:cs typeface="Arial" panose="020B0604020202020204" pitchFamily="34" charset="0"/>
              </a:rPr>
              <a:t>pénalités</a:t>
            </a:r>
            <a:r>
              <a:rPr lang="fr-CA" sz="2800" dirty="0">
                <a:latin typeface="Arial" panose="020B0604020202020204" pitchFamily="34" charset="0"/>
                <a:cs typeface="Arial" panose="020B0604020202020204" pitchFamily="34" charset="0"/>
              </a:rPr>
              <a:t> payables en vertu de la Loi ne sont </a:t>
            </a:r>
            <a:r>
              <a:rPr lang="fr-CA" sz="2800" u="sng" dirty="0">
                <a:latin typeface="Arial" panose="020B0604020202020204" pitchFamily="34" charset="0"/>
                <a:cs typeface="Arial" panose="020B0604020202020204" pitchFamily="34" charset="0"/>
              </a:rPr>
              <a:t>pas</a:t>
            </a:r>
            <a:r>
              <a:rPr lang="fr-CA" sz="2800" dirty="0">
                <a:latin typeface="Arial" panose="020B0604020202020204" pitchFamily="34" charset="0"/>
                <a:cs typeface="Arial" panose="020B0604020202020204" pitchFamily="34" charset="0"/>
              </a:rPr>
              <a:t> déductibles dans le calcul du revenu</a:t>
            </a:r>
            <a:r>
              <a:rPr lang="fr-CA" sz="2800" dirty="0" smtClean="0">
                <a:latin typeface="Arial" panose="020B0604020202020204" pitchFamily="34" charset="0"/>
                <a:cs typeface="Arial" panose="020B0604020202020204" pitchFamily="34" charset="0"/>
              </a:rPr>
              <a:t>!</a:t>
            </a:r>
          </a:p>
          <a:p>
            <a:pPr marL="1371600" lvl="2" indent="-457200">
              <a:buFont typeface="Courier New" charset="0"/>
              <a:buChar char="o"/>
            </a:pPr>
            <a:r>
              <a:rPr lang="fr-CA" sz="2800" dirty="0" smtClean="0">
                <a:latin typeface="Arial" panose="020B0604020202020204" pitchFamily="34" charset="0"/>
                <a:cs typeface="Arial" panose="020B0604020202020204" pitchFamily="34" charset="0"/>
              </a:rPr>
              <a:t>Le gain ou la perte provenant de la disposition du bien ne rentre pas dans le calcul du revenu de bien (il est inclut à </a:t>
            </a:r>
            <a:r>
              <a:rPr lang="fr-CA" sz="2800" dirty="0" smtClean="0">
                <a:solidFill>
                  <a:srgbClr val="FF0000"/>
                </a:solidFill>
                <a:latin typeface="Arial" panose="020B0604020202020204" pitchFamily="34" charset="0"/>
                <a:cs typeface="Arial" panose="020B0604020202020204" pitchFamily="34" charset="0"/>
              </a:rPr>
              <a:t>3c).</a:t>
            </a:r>
            <a:endParaRPr lang="fr-CA" sz="28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67029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6231" y="1718131"/>
            <a:ext cx="12101126" cy="4924425"/>
          </a:xfrm>
          <a:prstGeom prst="rect">
            <a:avLst/>
          </a:prstGeom>
          <a:noFill/>
        </p:spPr>
        <p:txBody>
          <a:bodyPr wrap="square" rtlCol="0" anchor="ctr">
            <a:spAutoFit/>
          </a:bodyPr>
          <a:lstStyle/>
          <a:p>
            <a:pPr algn="ctr"/>
            <a:r>
              <a:rPr lang="fr-CA" sz="3400" b="1" dirty="0" smtClean="0">
                <a:latin typeface="Arial" panose="020B0604020202020204" pitchFamily="34" charset="0"/>
                <a:cs typeface="Arial" panose="020B0604020202020204" pitchFamily="34" charset="0"/>
              </a:rPr>
              <a:t>Exercice financier d’une entreprise</a:t>
            </a:r>
            <a:endParaRPr lang="fr-CA" sz="3400" dirty="0">
              <a:latin typeface="Arial" panose="020B0604020202020204" pitchFamily="34" charset="0"/>
              <a:cs typeface="Arial" panose="020B0604020202020204" pitchFamily="34" charset="0"/>
            </a:endParaRPr>
          </a:p>
          <a:p>
            <a:pPr algn="ctr"/>
            <a:endParaRPr lang="fr-CA" sz="2800" dirty="0" smtClean="0">
              <a:latin typeface="Arial" panose="020B0604020202020204" pitchFamily="34" charset="0"/>
              <a:cs typeface="Arial" panose="020B0604020202020204" pitchFamily="34" charset="0"/>
            </a:endParaRPr>
          </a:p>
          <a:p>
            <a:pPr marL="457200" indent="-457200">
              <a:buFont typeface="Arial" charset="0"/>
              <a:buChar char="•"/>
            </a:pPr>
            <a:r>
              <a:rPr lang="fr-CA" sz="2800" b="1" dirty="0" smtClean="0">
                <a:latin typeface="Arial" panose="020B0604020202020204" pitchFamily="34" charset="0"/>
                <a:cs typeface="Arial" panose="020B0604020202020204" pitchFamily="34" charset="0"/>
              </a:rPr>
              <a:t>Règle de base </a:t>
            </a:r>
            <a:r>
              <a:rPr lang="fr-CA" sz="2800" dirty="0" smtClean="0">
                <a:latin typeface="Arial" panose="020B0604020202020204" pitchFamily="34" charset="0"/>
                <a:cs typeface="Arial" panose="020B0604020202020204" pitchFamily="34" charset="0"/>
              </a:rPr>
              <a:t>: </a:t>
            </a:r>
            <a:r>
              <a:rPr lang="fr-CA" sz="2800" dirty="0">
                <a:latin typeface="Arial" panose="020B0604020202020204" pitchFamily="34" charset="0"/>
                <a:cs typeface="Arial" panose="020B0604020202020204" pitchFamily="34" charset="0"/>
              </a:rPr>
              <a:t>Lorsqu’un particulier exploite une entreprise, le revenu d’entreprise doit être calculé selon l’</a:t>
            </a:r>
            <a:r>
              <a:rPr lang="fr-CA" sz="2800" u="sng" dirty="0">
                <a:latin typeface="Arial" panose="020B0604020202020204" pitchFamily="34" charset="0"/>
                <a:cs typeface="Arial" panose="020B0604020202020204" pitchFamily="34" charset="0"/>
              </a:rPr>
              <a:t>exercice financier</a:t>
            </a:r>
            <a:r>
              <a:rPr lang="fr-CA" sz="2800" dirty="0">
                <a:latin typeface="Arial" panose="020B0604020202020204" pitchFamily="34" charset="0"/>
                <a:cs typeface="Arial" panose="020B0604020202020204" pitchFamily="34" charset="0"/>
              </a:rPr>
              <a:t> de l’entreprise.</a:t>
            </a:r>
          </a:p>
          <a:p>
            <a:pPr marL="457200" indent="-457200">
              <a:buFont typeface="Arial" charset="0"/>
              <a:buChar char="•"/>
            </a:pPr>
            <a:r>
              <a:rPr lang="fr-CA" sz="2800" b="1" dirty="0" smtClean="0">
                <a:latin typeface="Arial" panose="020B0604020202020204" pitchFamily="34" charset="0"/>
                <a:cs typeface="Arial" panose="020B0604020202020204" pitchFamily="34" charset="0"/>
              </a:rPr>
              <a:t>Règle générale </a:t>
            </a:r>
            <a:r>
              <a:rPr lang="fr-CA" sz="2800" dirty="0" smtClean="0">
                <a:latin typeface="Arial" panose="020B0604020202020204" pitchFamily="34" charset="0"/>
                <a:cs typeface="Arial" panose="020B0604020202020204" pitchFamily="34" charset="0"/>
              </a:rPr>
              <a:t>: L’exercice financier de l’entreprise d’un particulier doit terminer le 31 décembre de chaque année (</a:t>
            </a:r>
            <a:r>
              <a:rPr lang="fr-CA" sz="2800" b="1" dirty="0" smtClean="0">
                <a:latin typeface="Arial" panose="020B0604020202020204" pitchFamily="34" charset="0"/>
                <a:cs typeface="Arial" panose="020B0604020202020204" pitchFamily="34" charset="0"/>
              </a:rPr>
              <a:t>rappel</a:t>
            </a:r>
            <a:r>
              <a:rPr lang="fr-CA" sz="2800" dirty="0" smtClean="0">
                <a:latin typeface="Arial" panose="020B0604020202020204" pitchFamily="34" charset="0"/>
                <a:cs typeface="Arial" panose="020B0604020202020204" pitchFamily="34" charset="0"/>
              </a:rPr>
              <a:t> : année d’imposition d’un particulier = année civile).</a:t>
            </a:r>
          </a:p>
          <a:p>
            <a:pPr marL="457200" indent="-457200">
              <a:buFont typeface="Arial" charset="0"/>
              <a:buChar char="•"/>
            </a:pPr>
            <a:r>
              <a:rPr lang="fr-CA" sz="2800" b="1" dirty="0" smtClean="0">
                <a:latin typeface="Arial" panose="020B0604020202020204" pitchFamily="34" charset="0"/>
                <a:cs typeface="Arial" panose="020B0604020202020204" pitchFamily="34" charset="0"/>
              </a:rPr>
              <a:t>Exception </a:t>
            </a:r>
            <a:r>
              <a:rPr lang="fr-CA" sz="2800" dirty="0" smtClean="0">
                <a:latin typeface="Arial" panose="020B0604020202020204" pitchFamily="34" charset="0"/>
                <a:cs typeface="Arial" panose="020B0604020202020204" pitchFamily="34" charset="0"/>
              </a:rPr>
              <a:t>: L’exercice financier peut terminer à une autre date lorsque :</a:t>
            </a:r>
          </a:p>
          <a:p>
            <a:pPr marL="1371600" lvl="2" indent="-457200">
              <a:buFont typeface="Courier New" charset="0"/>
              <a:buChar char="o"/>
            </a:pPr>
            <a:r>
              <a:rPr lang="fr-CA" sz="2800" dirty="0">
                <a:latin typeface="Arial" panose="020B0604020202020204" pitchFamily="34" charset="0"/>
                <a:cs typeface="Arial" panose="020B0604020202020204" pitchFamily="34" charset="0"/>
              </a:rPr>
              <a:t>l</a:t>
            </a:r>
            <a:r>
              <a:rPr lang="fr-CA" sz="2800" dirty="0" smtClean="0">
                <a:latin typeface="Arial" panose="020B0604020202020204" pitchFamily="34" charset="0"/>
                <a:cs typeface="Arial" panose="020B0604020202020204" pitchFamily="34" charset="0"/>
              </a:rPr>
              <a:t>’entreprise n’est pas exploitée au Canada OU</a:t>
            </a:r>
          </a:p>
          <a:p>
            <a:pPr marL="1371600" lvl="2" indent="-457200">
              <a:buFont typeface="Courier New" charset="0"/>
              <a:buChar char="o"/>
            </a:pPr>
            <a:r>
              <a:rPr lang="fr-CA" sz="2800" dirty="0">
                <a:latin typeface="Arial" panose="020B0604020202020204" pitchFamily="34" charset="0"/>
                <a:cs typeface="Arial" panose="020B0604020202020204" pitchFamily="34" charset="0"/>
              </a:rPr>
              <a:t>l</a:t>
            </a:r>
            <a:r>
              <a:rPr lang="fr-CA" sz="2800" dirty="0" smtClean="0">
                <a:latin typeface="Arial" panose="020B0604020202020204" pitchFamily="34" charset="0"/>
                <a:cs typeface="Arial" panose="020B0604020202020204" pitchFamily="34" charset="0"/>
              </a:rPr>
              <a:t>e particulier </a:t>
            </a:r>
            <a:r>
              <a:rPr lang="fr-CA" sz="2800" u="sng" dirty="0" smtClean="0">
                <a:latin typeface="Arial" panose="020B0604020202020204" pitchFamily="34" charset="0"/>
                <a:cs typeface="Arial" panose="020B0604020202020204" pitchFamily="34" charset="0"/>
              </a:rPr>
              <a:t>choisit</a:t>
            </a:r>
            <a:r>
              <a:rPr lang="fr-CA" sz="2800" dirty="0" smtClean="0">
                <a:latin typeface="Arial" panose="020B0604020202020204" pitchFamily="34" charset="0"/>
                <a:cs typeface="Arial" panose="020B0604020202020204" pitchFamily="34" charset="0"/>
              </a:rPr>
              <a:t> d’utiliser la </a:t>
            </a:r>
            <a:r>
              <a:rPr lang="fr-CA" sz="2800" b="1" dirty="0" smtClean="0">
                <a:solidFill>
                  <a:srgbClr val="FF0000"/>
                </a:solidFill>
                <a:latin typeface="Arial" panose="020B0604020202020204" pitchFamily="34" charset="0"/>
                <a:cs typeface="Arial" panose="020B0604020202020204" pitchFamily="34" charset="0"/>
              </a:rPr>
              <a:t>méthode facultative </a:t>
            </a:r>
            <a:r>
              <a:rPr lang="fr-CA" sz="2800" dirty="0" smtClean="0">
                <a:latin typeface="Arial" panose="020B0604020202020204" pitchFamily="34" charset="0"/>
                <a:cs typeface="Arial" panose="020B0604020202020204" pitchFamily="34" charset="0"/>
              </a:rPr>
              <a:t>pour calculer son revenu d’entreprise.</a:t>
            </a:r>
            <a:endParaRPr lang="fr-CA"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0251940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6231" y="2035179"/>
            <a:ext cx="12101126" cy="4493538"/>
          </a:xfrm>
          <a:prstGeom prst="rect">
            <a:avLst/>
          </a:prstGeom>
          <a:noFill/>
        </p:spPr>
        <p:txBody>
          <a:bodyPr wrap="square" rtlCol="0" anchor="ctr">
            <a:spAutoFit/>
          </a:bodyPr>
          <a:lstStyle/>
          <a:p>
            <a:pPr algn="ctr"/>
            <a:r>
              <a:rPr lang="fr-CA" sz="3400" b="1" dirty="0" smtClean="0">
                <a:solidFill>
                  <a:srgbClr val="FF0000"/>
                </a:solidFill>
                <a:latin typeface="Arial" panose="020B0604020202020204" pitchFamily="34" charset="0"/>
                <a:cs typeface="Arial" panose="020B0604020202020204" pitchFamily="34" charset="0"/>
              </a:rPr>
              <a:t>Méthode facultative</a:t>
            </a:r>
            <a:endParaRPr lang="fr-CA" sz="3400" dirty="0">
              <a:solidFill>
                <a:srgbClr val="FF0000"/>
              </a:solidFill>
              <a:latin typeface="Arial" panose="020B0604020202020204" pitchFamily="34" charset="0"/>
              <a:cs typeface="Arial" panose="020B0604020202020204" pitchFamily="34" charset="0"/>
            </a:endParaRPr>
          </a:p>
          <a:p>
            <a:pPr algn="ctr"/>
            <a:endParaRPr lang="fr-CA" sz="2800" dirty="0" smtClean="0">
              <a:latin typeface="Arial" panose="020B0604020202020204" pitchFamily="34" charset="0"/>
              <a:cs typeface="Arial" panose="020B0604020202020204" pitchFamily="34" charset="0"/>
            </a:endParaRPr>
          </a:p>
          <a:p>
            <a:pPr marL="457200" indent="-457200">
              <a:buFont typeface="Arial" charset="0"/>
              <a:buChar char="•"/>
            </a:pPr>
            <a:r>
              <a:rPr lang="fr-CA" sz="2800" b="1" dirty="0" smtClean="0">
                <a:latin typeface="Arial" panose="020B0604020202020204" pitchFamily="34" charset="0"/>
                <a:cs typeface="Arial" panose="020B0604020202020204" pitchFamily="34" charset="0"/>
              </a:rPr>
              <a:t>Date limite pour choisir cette méthode </a:t>
            </a:r>
            <a:r>
              <a:rPr lang="fr-CA" sz="2800" dirty="0" smtClean="0">
                <a:latin typeface="Arial" panose="020B0604020202020204" pitchFamily="34" charset="0"/>
                <a:cs typeface="Arial" panose="020B0604020202020204" pitchFamily="34" charset="0"/>
              </a:rPr>
              <a:t>: 15 juin de l’année </a:t>
            </a:r>
            <a:r>
              <a:rPr lang="fr-CA" sz="2800" i="1" dirty="0" smtClean="0">
                <a:latin typeface="Arial" panose="020B0604020202020204" pitchFamily="34" charset="0"/>
                <a:cs typeface="Arial" panose="020B0604020202020204" pitchFamily="34" charset="0"/>
              </a:rPr>
              <a:t>suivant </a:t>
            </a:r>
            <a:r>
              <a:rPr lang="fr-CA" sz="2800" dirty="0" smtClean="0">
                <a:latin typeface="Arial" panose="020B0604020202020204" pitchFamily="34" charset="0"/>
                <a:cs typeface="Arial" panose="020B0604020202020204" pitchFamily="34" charset="0"/>
              </a:rPr>
              <a:t>celle pendant laquelle la nouvelle entreprise a </a:t>
            </a:r>
            <a:r>
              <a:rPr lang="fr-CA" sz="2800" u="sng" dirty="0" smtClean="0">
                <a:latin typeface="Arial" panose="020B0604020202020204" pitchFamily="34" charset="0"/>
                <a:cs typeface="Arial" panose="020B0604020202020204" pitchFamily="34" charset="0"/>
              </a:rPr>
              <a:t>débuté</a:t>
            </a:r>
            <a:r>
              <a:rPr lang="fr-CA" sz="2800" dirty="0" smtClean="0">
                <a:latin typeface="Arial" panose="020B0604020202020204" pitchFamily="34" charset="0"/>
                <a:cs typeface="Arial" panose="020B0604020202020204" pitchFamily="34" charset="0"/>
              </a:rPr>
              <a:t> ses opérations.</a:t>
            </a:r>
          </a:p>
          <a:p>
            <a:pPr marL="457200" indent="-457200">
              <a:buFont typeface="Arial" charset="0"/>
              <a:buChar char="•"/>
            </a:pPr>
            <a:r>
              <a:rPr lang="fr-CA" sz="2800" dirty="0" smtClean="0">
                <a:latin typeface="Arial" panose="020B0604020202020204" pitchFamily="34" charset="0"/>
                <a:cs typeface="Arial" panose="020B0604020202020204" pitchFamily="34" charset="0"/>
              </a:rPr>
              <a:t>Il est possible, par la suite, de révoquer le choix et d’avoir un exercice financier qui termine le 31 décembre.</a:t>
            </a:r>
          </a:p>
          <a:p>
            <a:pPr marL="457200" indent="-457200">
              <a:buFont typeface="Arial" charset="0"/>
              <a:buChar char="•"/>
            </a:pPr>
            <a:r>
              <a:rPr lang="fr-CA" sz="2800" dirty="0" smtClean="0">
                <a:latin typeface="Arial" panose="020B0604020202020204" pitchFamily="34" charset="0"/>
                <a:cs typeface="Arial" panose="020B0604020202020204" pitchFamily="34" charset="0"/>
              </a:rPr>
              <a:t>Une fois le 31 décembre choisit, la date de fin de l’exercice financier ne peut plus être modifié.</a:t>
            </a:r>
          </a:p>
          <a:p>
            <a:pPr marL="457200" indent="-457200">
              <a:buFont typeface="Arial" charset="0"/>
              <a:buChar char="•"/>
            </a:pPr>
            <a:endParaRPr lang="fr-CA" sz="2800" dirty="0">
              <a:latin typeface="Arial" panose="020B0604020202020204" pitchFamily="34" charset="0"/>
              <a:cs typeface="Arial" panose="020B0604020202020204" pitchFamily="34" charset="0"/>
            </a:endParaRPr>
          </a:p>
          <a:p>
            <a:pPr marL="457200" indent="-457200">
              <a:buFont typeface="Arial" charset="0"/>
              <a:buChar char="•"/>
            </a:pPr>
            <a:endParaRPr lang="fr-CA"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3014050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6231" y="1458273"/>
            <a:ext cx="12101126" cy="5386090"/>
          </a:xfrm>
          <a:prstGeom prst="rect">
            <a:avLst/>
          </a:prstGeom>
          <a:noFill/>
        </p:spPr>
        <p:txBody>
          <a:bodyPr wrap="square" rtlCol="0" anchor="ctr">
            <a:spAutoFit/>
          </a:bodyPr>
          <a:lstStyle/>
          <a:p>
            <a:pPr algn="ctr"/>
            <a:r>
              <a:rPr lang="fr-CA" sz="3200" b="1" dirty="0" smtClean="0">
                <a:latin typeface="Arial" panose="020B0604020202020204" pitchFamily="34" charset="0"/>
                <a:cs typeface="Arial" panose="020B0604020202020204" pitchFamily="34" charset="0"/>
              </a:rPr>
              <a:t>EXEMPLE</a:t>
            </a:r>
            <a:endParaRPr lang="fr-CA" sz="3200" dirty="0" smtClean="0">
              <a:latin typeface="Arial" panose="020B0604020202020204" pitchFamily="34" charset="0"/>
              <a:cs typeface="Arial" panose="020B0604020202020204" pitchFamily="34" charset="0"/>
            </a:endParaRPr>
          </a:p>
          <a:p>
            <a:pPr algn="ctr"/>
            <a:r>
              <a:rPr lang="fr-CA" sz="3200" i="1" dirty="0" smtClean="0">
                <a:latin typeface="Arial" panose="020B0604020202020204" pitchFamily="34" charset="0"/>
                <a:cs typeface="Arial" panose="020B0604020202020204" pitchFamily="34" charset="0"/>
              </a:rPr>
              <a:t>Comment calculer le revenu d’entreprise?</a:t>
            </a:r>
            <a:endParaRPr lang="fr-CA" sz="3200" i="1" dirty="0">
              <a:latin typeface="Arial" panose="020B0604020202020204" pitchFamily="34" charset="0"/>
              <a:cs typeface="Arial" panose="020B0604020202020204" pitchFamily="34" charset="0"/>
            </a:endParaRPr>
          </a:p>
          <a:p>
            <a:pPr algn="ctr"/>
            <a:endParaRPr lang="fr-CA" sz="2800" dirty="0" smtClean="0">
              <a:latin typeface="Arial" panose="020B0604020202020204" pitchFamily="34" charset="0"/>
              <a:cs typeface="Arial" panose="020B0604020202020204" pitchFamily="34" charset="0"/>
            </a:endParaRPr>
          </a:p>
          <a:p>
            <a:pPr marL="457200" indent="-457200">
              <a:buFont typeface="Arial" charset="0"/>
              <a:buChar char="•"/>
            </a:pPr>
            <a:r>
              <a:rPr lang="fr-CA" sz="2800" dirty="0" smtClean="0">
                <a:latin typeface="Arial" panose="020B0604020202020204" pitchFamily="34" charset="0"/>
                <a:cs typeface="Arial" panose="020B0604020202020204" pitchFamily="34" charset="0"/>
              </a:rPr>
              <a:t>Un particulier commence à exploiter une entreprise le 1</a:t>
            </a:r>
            <a:r>
              <a:rPr lang="fr-CA" sz="2800" baseline="30000" dirty="0" smtClean="0">
                <a:latin typeface="Arial" panose="020B0604020202020204" pitchFamily="34" charset="0"/>
                <a:cs typeface="Arial" panose="020B0604020202020204" pitchFamily="34" charset="0"/>
              </a:rPr>
              <a:t>er</a:t>
            </a:r>
            <a:r>
              <a:rPr lang="fr-CA" sz="2800" dirty="0" smtClean="0">
                <a:latin typeface="Arial" panose="020B0604020202020204" pitchFamily="34" charset="0"/>
                <a:cs typeface="Arial" panose="020B0604020202020204" pitchFamily="34" charset="0"/>
              </a:rPr>
              <a:t> juillet 2019. Il obtient les revenus suivants :</a:t>
            </a:r>
          </a:p>
          <a:p>
            <a:pPr marL="1371600" lvl="2" indent="-457200">
              <a:buFont typeface="Courier New" charset="0"/>
              <a:buChar char="o"/>
            </a:pPr>
            <a:r>
              <a:rPr lang="fr-CA" sz="2800" dirty="0" smtClean="0">
                <a:latin typeface="Arial" panose="020B0604020202020204" pitchFamily="34" charset="0"/>
                <a:cs typeface="Arial" panose="020B0604020202020204" pitchFamily="34" charset="0"/>
              </a:rPr>
              <a:t>1</a:t>
            </a:r>
            <a:r>
              <a:rPr lang="fr-CA" sz="2800" baseline="30000" dirty="0" smtClean="0">
                <a:latin typeface="Arial" panose="020B0604020202020204" pitchFamily="34" charset="0"/>
                <a:cs typeface="Arial" panose="020B0604020202020204" pitchFamily="34" charset="0"/>
              </a:rPr>
              <a:t>er</a:t>
            </a:r>
            <a:r>
              <a:rPr lang="fr-CA" sz="2800" dirty="0" smtClean="0">
                <a:latin typeface="Arial" panose="020B0604020202020204" pitchFamily="34" charset="0"/>
                <a:cs typeface="Arial" panose="020B0604020202020204" pitchFamily="34" charset="0"/>
              </a:rPr>
              <a:t> juillet 2019 au 30 septembre 2019			8 000 $</a:t>
            </a:r>
          </a:p>
          <a:p>
            <a:pPr marL="1371600" lvl="2" indent="-457200">
              <a:buFont typeface="Courier New" charset="0"/>
              <a:buChar char="o"/>
            </a:pPr>
            <a:r>
              <a:rPr lang="fr-CA" sz="2800" dirty="0" smtClean="0">
                <a:latin typeface="Arial" panose="020B0604020202020204" pitchFamily="34" charset="0"/>
                <a:cs typeface="Arial" panose="020B0604020202020204" pitchFamily="34" charset="0"/>
              </a:rPr>
              <a:t>1</a:t>
            </a:r>
            <a:r>
              <a:rPr lang="fr-CA" sz="2800" baseline="30000" dirty="0" smtClean="0">
                <a:latin typeface="Arial" panose="020B0604020202020204" pitchFamily="34" charset="0"/>
                <a:cs typeface="Arial" panose="020B0604020202020204" pitchFamily="34" charset="0"/>
              </a:rPr>
              <a:t>er</a:t>
            </a:r>
            <a:r>
              <a:rPr lang="fr-CA" sz="2800" dirty="0" smtClean="0">
                <a:latin typeface="Arial" panose="020B0604020202020204" pitchFamily="34" charset="0"/>
                <a:cs typeface="Arial" panose="020B0604020202020204" pitchFamily="34" charset="0"/>
              </a:rPr>
              <a:t> octobre 2019 au 31 décembre 2019		10 000 $</a:t>
            </a:r>
          </a:p>
          <a:p>
            <a:pPr marL="1371600" lvl="2" indent="-457200">
              <a:buFont typeface="Courier New" charset="0"/>
              <a:buChar char="o"/>
            </a:pPr>
            <a:r>
              <a:rPr lang="fr-CA" sz="2800" dirty="0" smtClean="0">
                <a:latin typeface="Arial" panose="020B0604020202020204" pitchFamily="34" charset="0"/>
                <a:cs typeface="Arial" panose="020B0604020202020204" pitchFamily="34" charset="0"/>
              </a:rPr>
              <a:t>1</a:t>
            </a:r>
            <a:r>
              <a:rPr lang="fr-CA" sz="2800" baseline="30000" dirty="0" smtClean="0">
                <a:latin typeface="Arial" panose="020B0604020202020204" pitchFamily="34" charset="0"/>
                <a:cs typeface="Arial" panose="020B0604020202020204" pitchFamily="34" charset="0"/>
              </a:rPr>
              <a:t>er</a:t>
            </a:r>
            <a:r>
              <a:rPr lang="fr-CA" sz="2800" dirty="0" smtClean="0">
                <a:latin typeface="Arial" panose="020B0604020202020204" pitchFamily="34" charset="0"/>
                <a:cs typeface="Arial" panose="020B0604020202020204" pitchFamily="34" charset="0"/>
              </a:rPr>
              <a:t> janvier 2020 au 31 mars 2020			12 000 $</a:t>
            </a:r>
          </a:p>
          <a:p>
            <a:pPr marL="1371600" lvl="2" indent="-457200">
              <a:buFont typeface="Courier New" charset="0"/>
              <a:buChar char="o"/>
            </a:pPr>
            <a:r>
              <a:rPr lang="fr-CA" sz="2800" dirty="0" smtClean="0">
                <a:latin typeface="Arial" panose="020B0604020202020204" pitchFamily="34" charset="0"/>
                <a:cs typeface="Arial" panose="020B0604020202020204" pitchFamily="34" charset="0"/>
              </a:rPr>
              <a:t>1</a:t>
            </a:r>
            <a:r>
              <a:rPr lang="fr-CA" sz="2800" baseline="30000" dirty="0" smtClean="0">
                <a:latin typeface="Arial" panose="020B0604020202020204" pitchFamily="34" charset="0"/>
                <a:cs typeface="Arial" panose="020B0604020202020204" pitchFamily="34" charset="0"/>
              </a:rPr>
              <a:t>er</a:t>
            </a:r>
            <a:r>
              <a:rPr lang="fr-CA" sz="2800" dirty="0" smtClean="0">
                <a:latin typeface="Arial" panose="020B0604020202020204" pitchFamily="34" charset="0"/>
                <a:cs typeface="Arial" panose="020B0604020202020204" pitchFamily="34" charset="0"/>
              </a:rPr>
              <a:t> avril 2020 au 30 juin 2020				10 000 $</a:t>
            </a:r>
          </a:p>
          <a:p>
            <a:pPr marL="1371600" lvl="2" indent="-457200">
              <a:buFont typeface="Courier New" charset="0"/>
              <a:buChar char="o"/>
            </a:pPr>
            <a:r>
              <a:rPr lang="fr-CA" sz="2800" dirty="0" smtClean="0">
                <a:latin typeface="Arial" panose="020B0604020202020204" pitchFamily="34" charset="0"/>
                <a:cs typeface="Arial" panose="020B0604020202020204" pitchFamily="34" charset="0"/>
              </a:rPr>
              <a:t>1</a:t>
            </a:r>
            <a:r>
              <a:rPr lang="fr-CA" sz="2800" baseline="30000" dirty="0" smtClean="0">
                <a:latin typeface="Arial" panose="020B0604020202020204" pitchFamily="34" charset="0"/>
                <a:cs typeface="Arial" panose="020B0604020202020204" pitchFamily="34" charset="0"/>
              </a:rPr>
              <a:t>er</a:t>
            </a:r>
            <a:r>
              <a:rPr lang="fr-CA" sz="2800" dirty="0" smtClean="0">
                <a:latin typeface="Arial" panose="020B0604020202020204" pitchFamily="34" charset="0"/>
                <a:cs typeface="Arial" panose="020B0604020202020204" pitchFamily="34" charset="0"/>
              </a:rPr>
              <a:t> juillet 2020 au 30 septembre 2020			11 000 $</a:t>
            </a:r>
          </a:p>
          <a:p>
            <a:pPr marL="1371600" lvl="2" indent="-457200">
              <a:buFont typeface="Courier New" charset="0"/>
              <a:buChar char="o"/>
            </a:pPr>
            <a:endParaRPr lang="fr-CA" sz="2800" dirty="0">
              <a:latin typeface="Arial" panose="020B0604020202020204" pitchFamily="34" charset="0"/>
              <a:cs typeface="Arial" panose="020B0604020202020204" pitchFamily="34" charset="0"/>
            </a:endParaRPr>
          </a:p>
          <a:p>
            <a:pPr marL="457200" indent="-457200">
              <a:buFont typeface="Arial" charset="0"/>
              <a:buChar char="•"/>
            </a:pPr>
            <a:r>
              <a:rPr lang="fr-CA" sz="2800" dirty="0" smtClean="0">
                <a:latin typeface="Arial" panose="020B0604020202020204" pitchFamily="34" charset="0"/>
                <a:cs typeface="Arial" panose="020B0604020202020204" pitchFamily="34" charset="0"/>
              </a:rPr>
              <a:t>Le particulier a plusieurs choix par rapport au calcul de son revenu.</a:t>
            </a:r>
            <a:endParaRPr lang="fr-CA"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219893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6231" y="1473271"/>
            <a:ext cx="12101126" cy="3785652"/>
          </a:xfrm>
          <a:prstGeom prst="rect">
            <a:avLst/>
          </a:prstGeom>
          <a:noFill/>
        </p:spPr>
        <p:txBody>
          <a:bodyPr wrap="square" rtlCol="0" anchor="ctr">
            <a:spAutoFit/>
          </a:bodyPr>
          <a:lstStyle/>
          <a:p>
            <a:pPr algn="ctr"/>
            <a:r>
              <a:rPr lang="fr-CA" sz="3200" u="sng" dirty="0" smtClean="0">
                <a:latin typeface="Arial" panose="020B0604020202020204" pitchFamily="34" charset="0"/>
                <a:cs typeface="Arial" panose="020B0604020202020204" pitchFamily="34" charset="0"/>
              </a:rPr>
              <a:t>Option 1</a:t>
            </a:r>
            <a:r>
              <a:rPr lang="fr-CA" sz="3200" dirty="0" smtClean="0">
                <a:latin typeface="Arial" panose="020B0604020202020204" pitchFamily="34" charset="0"/>
                <a:cs typeface="Arial" panose="020B0604020202020204" pitchFamily="34" charset="0"/>
              </a:rPr>
              <a:t> : Méthode habituelle</a:t>
            </a:r>
          </a:p>
          <a:p>
            <a:pPr algn="ctr"/>
            <a:endParaRPr lang="fr-CA" sz="2000" dirty="0" smtClean="0">
              <a:latin typeface="Arial" panose="020B0604020202020204" pitchFamily="34" charset="0"/>
              <a:cs typeface="Arial" panose="020B0604020202020204" pitchFamily="34" charset="0"/>
            </a:endParaRPr>
          </a:p>
          <a:p>
            <a:pPr marL="457200" indent="-457200">
              <a:buFont typeface="Arial" charset="0"/>
              <a:buChar char="•"/>
            </a:pPr>
            <a:r>
              <a:rPr lang="fr-CA" sz="2600" b="1" dirty="0" smtClean="0">
                <a:latin typeface="Arial" panose="020B0604020202020204" pitchFamily="34" charset="0"/>
                <a:cs typeface="Arial" panose="020B0604020202020204" pitchFamily="34" charset="0"/>
              </a:rPr>
              <a:t>Scénario 1 </a:t>
            </a:r>
            <a:r>
              <a:rPr lang="fr-CA" sz="2600" dirty="0" smtClean="0">
                <a:latin typeface="Arial" panose="020B0604020202020204" pitchFamily="34" charset="0"/>
                <a:cs typeface="Arial" panose="020B0604020202020204" pitchFamily="34" charset="0"/>
              </a:rPr>
              <a:t>: Le particulier adopte le </a:t>
            </a:r>
            <a:r>
              <a:rPr lang="fr-CA" sz="2600" u="sng" dirty="0" smtClean="0">
                <a:latin typeface="Arial" panose="020B0604020202020204" pitchFamily="34" charset="0"/>
                <a:cs typeface="Arial" panose="020B0604020202020204" pitchFamily="34" charset="0"/>
              </a:rPr>
              <a:t>31 décembre</a:t>
            </a:r>
            <a:r>
              <a:rPr lang="fr-CA" sz="2600" dirty="0" smtClean="0">
                <a:latin typeface="Arial" panose="020B0604020202020204" pitchFamily="34" charset="0"/>
                <a:cs typeface="Arial" panose="020B0604020202020204" pitchFamily="34" charset="0"/>
              </a:rPr>
              <a:t> comme date de fin de l’exercice.</a:t>
            </a:r>
          </a:p>
          <a:p>
            <a:pPr marL="457200" indent="-457200">
              <a:buFont typeface="Arial" charset="0"/>
              <a:buChar char="•"/>
            </a:pPr>
            <a:r>
              <a:rPr lang="fr-CA" sz="2600" dirty="0" smtClean="0">
                <a:latin typeface="Arial" panose="020B0604020202020204" pitchFamily="34" charset="0"/>
                <a:cs typeface="Arial" panose="020B0604020202020204" pitchFamily="34" charset="0"/>
              </a:rPr>
              <a:t>Ainsi, son exercice financier se fait du </a:t>
            </a:r>
            <a:r>
              <a:rPr lang="fr-CA" sz="2600" i="1" dirty="0" smtClean="0">
                <a:latin typeface="Arial" panose="020B0604020202020204" pitchFamily="34" charset="0"/>
                <a:cs typeface="Arial" panose="020B0604020202020204" pitchFamily="34" charset="0"/>
              </a:rPr>
              <a:t>1</a:t>
            </a:r>
            <a:r>
              <a:rPr lang="fr-CA" sz="2600" i="1" baseline="30000" dirty="0" smtClean="0">
                <a:latin typeface="Arial" panose="020B0604020202020204" pitchFamily="34" charset="0"/>
                <a:cs typeface="Arial" panose="020B0604020202020204" pitchFamily="34" charset="0"/>
              </a:rPr>
              <a:t>er</a:t>
            </a:r>
            <a:r>
              <a:rPr lang="fr-CA" sz="2600" i="1" dirty="0" smtClean="0">
                <a:latin typeface="Arial" panose="020B0604020202020204" pitchFamily="34" charset="0"/>
                <a:cs typeface="Arial" panose="020B0604020202020204" pitchFamily="34" charset="0"/>
              </a:rPr>
              <a:t> janvier au 31 décembre</a:t>
            </a:r>
            <a:r>
              <a:rPr lang="fr-CA" sz="2600" dirty="0" smtClean="0">
                <a:latin typeface="Arial" panose="020B0604020202020204" pitchFamily="34" charset="0"/>
                <a:cs typeface="Arial" panose="020B0604020202020204" pitchFamily="34" charset="0"/>
              </a:rPr>
              <a:t>.</a:t>
            </a:r>
          </a:p>
          <a:p>
            <a:pPr marL="457200" indent="-457200">
              <a:buFont typeface="Arial" charset="0"/>
              <a:buChar char="•"/>
            </a:pPr>
            <a:r>
              <a:rPr lang="fr-CA" sz="2600" dirty="0" smtClean="0">
                <a:latin typeface="Arial" panose="020B0604020202020204" pitchFamily="34" charset="0"/>
                <a:cs typeface="Arial" panose="020B0604020202020204" pitchFamily="34" charset="0"/>
              </a:rPr>
              <a:t>Le particulier doit inclure dans son revenu les montants gagnés pendant les années en question :</a:t>
            </a:r>
          </a:p>
          <a:p>
            <a:pPr marL="457200" indent="-457200">
              <a:buFont typeface="Arial" charset="0"/>
              <a:buChar char="•"/>
            </a:pPr>
            <a:endParaRPr lang="fr-CA" sz="2800" dirty="0">
              <a:latin typeface="Arial" panose="020B0604020202020204" pitchFamily="34" charset="0"/>
              <a:cs typeface="Arial" panose="020B0604020202020204" pitchFamily="34" charset="0"/>
            </a:endParaRPr>
          </a:p>
          <a:p>
            <a:pPr marL="457200" indent="-457200">
              <a:buFont typeface="Arial" charset="0"/>
              <a:buChar char="•"/>
            </a:pPr>
            <a:endParaRPr lang="fr-CA" sz="2800" dirty="0" smtClean="0">
              <a:latin typeface="Arial" panose="020B0604020202020204" pitchFamily="34" charset="0"/>
              <a:cs typeface="Arial" panose="020B060402020202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033039149"/>
              </p:ext>
            </p:extLst>
          </p:nvPr>
        </p:nvGraphicFramePr>
        <p:xfrm>
          <a:off x="2032794" y="4386415"/>
          <a:ext cx="8128000" cy="2255520"/>
        </p:xfrm>
        <a:graphic>
          <a:graphicData uri="http://schemas.openxmlformats.org/drawingml/2006/table">
            <a:tbl>
              <a:tblPr firstRow="1" bandRow="1">
                <a:tableStyleId>{5C22544A-7EE6-4342-B048-85BDC9FD1C3A}</a:tableStyleId>
              </a:tblPr>
              <a:tblGrid>
                <a:gridCol w="4064000"/>
                <a:gridCol w="4064000"/>
              </a:tblGrid>
              <a:tr h="445072">
                <a:tc>
                  <a:txBody>
                    <a:bodyPr/>
                    <a:lstStyle/>
                    <a:p>
                      <a:pPr algn="ctr"/>
                      <a:r>
                        <a:rPr lang="en-US" sz="2600" dirty="0" smtClean="0"/>
                        <a:t>2019</a:t>
                      </a:r>
                      <a:endParaRPr lang="en-US" sz="2600" dirty="0"/>
                    </a:p>
                  </a:txBody>
                  <a:tcPr/>
                </a:tc>
                <a:tc>
                  <a:txBody>
                    <a:bodyPr/>
                    <a:lstStyle/>
                    <a:p>
                      <a:pPr algn="ctr"/>
                      <a:r>
                        <a:rPr lang="en-US" sz="2600" dirty="0" smtClean="0"/>
                        <a:t>2020</a:t>
                      </a:r>
                      <a:endParaRPr lang="en-US" sz="2600" dirty="0"/>
                    </a:p>
                  </a:txBody>
                  <a:tcPr/>
                </a:tc>
              </a:tr>
              <a:tr h="1178132">
                <a:tc>
                  <a:txBody>
                    <a:bodyPr/>
                    <a:lstStyle/>
                    <a:p>
                      <a:pPr algn="ctr"/>
                      <a:r>
                        <a:rPr lang="en-US" sz="2600" dirty="0" smtClean="0"/>
                        <a:t>8 000 $</a:t>
                      </a:r>
                    </a:p>
                    <a:p>
                      <a:pPr algn="ctr"/>
                      <a:r>
                        <a:rPr lang="en-US" sz="2600" dirty="0" smtClean="0"/>
                        <a:t>10 000 $</a:t>
                      </a:r>
                      <a:endParaRPr lang="en-US" sz="2600" dirty="0"/>
                    </a:p>
                  </a:txBody>
                  <a:tcPr/>
                </a:tc>
                <a:tc>
                  <a:txBody>
                    <a:bodyPr/>
                    <a:lstStyle/>
                    <a:p>
                      <a:pPr algn="ctr"/>
                      <a:r>
                        <a:rPr lang="en-US" sz="2600" dirty="0" smtClean="0"/>
                        <a:t>12 000 $</a:t>
                      </a:r>
                    </a:p>
                    <a:p>
                      <a:pPr algn="ctr"/>
                      <a:r>
                        <a:rPr lang="en-US" sz="2600" dirty="0" smtClean="0"/>
                        <a:t>10</a:t>
                      </a:r>
                      <a:r>
                        <a:rPr lang="en-US" sz="2600" baseline="0" dirty="0" smtClean="0"/>
                        <a:t> 000 $</a:t>
                      </a:r>
                    </a:p>
                    <a:p>
                      <a:pPr algn="ctr"/>
                      <a:r>
                        <a:rPr lang="en-US" sz="2600" baseline="0" dirty="0" smtClean="0"/>
                        <a:t>11 000 $</a:t>
                      </a:r>
                      <a:endParaRPr lang="en-US" sz="2600" dirty="0"/>
                    </a:p>
                  </a:txBody>
                  <a:tcPr/>
                </a:tc>
              </a:tr>
              <a:tr h="482957">
                <a:tc>
                  <a:txBody>
                    <a:bodyPr/>
                    <a:lstStyle/>
                    <a:p>
                      <a:pPr algn="ctr"/>
                      <a:r>
                        <a:rPr lang="en-US" sz="2600" b="1" dirty="0" smtClean="0"/>
                        <a:t>18 000 $</a:t>
                      </a:r>
                      <a:endParaRPr lang="en-US" sz="2600" b="1" dirty="0"/>
                    </a:p>
                  </a:txBody>
                  <a:tcPr/>
                </a:tc>
                <a:tc>
                  <a:txBody>
                    <a:bodyPr/>
                    <a:lstStyle/>
                    <a:p>
                      <a:pPr algn="ctr"/>
                      <a:r>
                        <a:rPr lang="en-US" sz="2600" b="1" dirty="0" smtClean="0"/>
                        <a:t>33 000 $</a:t>
                      </a:r>
                      <a:endParaRPr lang="en-US" sz="2600" b="1" dirty="0"/>
                    </a:p>
                  </a:txBody>
                  <a:tcPr/>
                </a:tc>
              </a:tr>
            </a:tbl>
          </a:graphicData>
        </a:graphic>
      </p:graphicFrame>
    </p:spTree>
    <p:extLst>
      <p:ext uri="{BB962C8B-B14F-4D97-AF65-F5344CB8AC3E}">
        <p14:creationId xmlns:p14="http://schemas.microsoft.com/office/powerpoint/2010/main" val="10479028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6231" y="1595032"/>
            <a:ext cx="12101126" cy="5170646"/>
          </a:xfrm>
          <a:prstGeom prst="rect">
            <a:avLst/>
          </a:prstGeom>
          <a:noFill/>
        </p:spPr>
        <p:txBody>
          <a:bodyPr wrap="square" rtlCol="0" anchor="ctr">
            <a:spAutoFit/>
          </a:bodyPr>
          <a:lstStyle/>
          <a:p>
            <a:pPr algn="ctr"/>
            <a:r>
              <a:rPr lang="fr-CA" sz="3400" u="sng" dirty="0" smtClean="0">
                <a:latin typeface="Arial" panose="020B0604020202020204" pitchFamily="34" charset="0"/>
                <a:cs typeface="Arial" panose="020B0604020202020204" pitchFamily="34" charset="0"/>
              </a:rPr>
              <a:t>Option 2</a:t>
            </a:r>
            <a:r>
              <a:rPr lang="fr-CA" sz="3400" dirty="0" smtClean="0">
                <a:latin typeface="Arial" panose="020B0604020202020204" pitchFamily="34" charset="0"/>
                <a:cs typeface="Arial" panose="020B0604020202020204" pitchFamily="34" charset="0"/>
              </a:rPr>
              <a:t> : Méthode facultative</a:t>
            </a:r>
          </a:p>
          <a:p>
            <a:pPr algn="ctr"/>
            <a:endParaRPr lang="fr-CA" sz="2800" dirty="0" smtClean="0">
              <a:latin typeface="Arial" panose="020B0604020202020204" pitchFamily="34" charset="0"/>
              <a:cs typeface="Arial" panose="020B0604020202020204" pitchFamily="34" charset="0"/>
            </a:endParaRPr>
          </a:p>
          <a:p>
            <a:pPr marL="457200" indent="-457200">
              <a:buFont typeface="Arial" charset="0"/>
              <a:buChar char="•"/>
            </a:pPr>
            <a:r>
              <a:rPr lang="fr-CA" sz="2800" dirty="0" smtClean="0">
                <a:latin typeface="Arial" panose="020B0604020202020204" pitchFamily="34" charset="0"/>
                <a:cs typeface="Arial" panose="020B0604020202020204" pitchFamily="34" charset="0"/>
              </a:rPr>
              <a:t>Le particulier peut </a:t>
            </a:r>
            <a:r>
              <a:rPr lang="fr-CA" sz="2800" u="sng" dirty="0" smtClean="0">
                <a:latin typeface="Arial" panose="020B0604020202020204" pitchFamily="34" charset="0"/>
                <a:cs typeface="Arial" panose="020B0604020202020204" pitchFamily="34" charset="0"/>
              </a:rPr>
              <a:t>choisir</a:t>
            </a:r>
            <a:r>
              <a:rPr lang="fr-CA" sz="2800" dirty="0">
                <a:latin typeface="Arial" panose="020B0604020202020204" pitchFamily="34" charset="0"/>
                <a:cs typeface="Arial" panose="020B0604020202020204" pitchFamily="34" charset="0"/>
              </a:rPr>
              <a:t> </a:t>
            </a:r>
            <a:r>
              <a:rPr lang="fr-CA" sz="2800" dirty="0" smtClean="0">
                <a:latin typeface="Arial" panose="020B0604020202020204" pitchFamily="34" charset="0"/>
                <a:cs typeface="Arial" panose="020B0604020202020204" pitchFamily="34" charset="0"/>
              </a:rPr>
              <a:t>la date de fin de l’exercice financier de l’entreprise (dans le délai établi).</a:t>
            </a:r>
          </a:p>
          <a:p>
            <a:pPr marL="457200" indent="-457200">
              <a:buFont typeface="Arial" charset="0"/>
              <a:buChar char="•"/>
            </a:pPr>
            <a:r>
              <a:rPr lang="fr-CA" sz="2800" dirty="0" smtClean="0">
                <a:latin typeface="Arial" panose="020B0604020202020204" pitchFamily="34" charset="0"/>
                <a:cs typeface="Arial" panose="020B0604020202020204" pitchFamily="34" charset="0"/>
              </a:rPr>
              <a:t>Si tel choix est fait, le montant à inclure doit être rajusté selon l’équation suivante : </a:t>
            </a:r>
          </a:p>
          <a:p>
            <a:pPr marL="457200" indent="-457200">
              <a:buFont typeface="Arial" charset="0"/>
              <a:buChar char="•"/>
            </a:pPr>
            <a:endParaRPr lang="fr-CA" sz="2500" dirty="0" smtClean="0">
              <a:latin typeface="Arial" panose="020B0604020202020204" pitchFamily="34" charset="0"/>
              <a:cs typeface="Arial" panose="020B0604020202020204" pitchFamily="34" charset="0"/>
            </a:endParaRPr>
          </a:p>
          <a:p>
            <a:r>
              <a:rPr lang="fr-CA" sz="2600" dirty="0" smtClean="0">
                <a:solidFill>
                  <a:srgbClr val="FF0000"/>
                </a:solidFill>
                <a:latin typeface="Arial" panose="020B0604020202020204" pitchFamily="34" charset="0"/>
                <a:cs typeface="Arial" panose="020B0604020202020204" pitchFamily="34" charset="0"/>
              </a:rPr>
              <a:t>Revenu d’entreprise à inclure pendant une année d’imposition </a:t>
            </a:r>
            <a:r>
              <a:rPr lang="fr-CA" sz="2600" dirty="0" smtClean="0">
                <a:latin typeface="Arial" panose="020B0604020202020204" pitchFamily="34" charset="0"/>
                <a:cs typeface="Arial" panose="020B0604020202020204" pitchFamily="34" charset="0"/>
              </a:rPr>
              <a:t>= </a:t>
            </a:r>
          </a:p>
          <a:p>
            <a:pPr lvl="1"/>
            <a:r>
              <a:rPr lang="fr-CA" sz="2600" dirty="0" smtClean="0">
                <a:solidFill>
                  <a:srgbClr val="FF0000"/>
                </a:solidFill>
                <a:latin typeface="Arial" panose="020B0604020202020204" pitchFamily="34" charset="0"/>
                <a:cs typeface="Arial" panose="020B0604020202020204" pitchFamily="34" charset="0"/>
              </a:rPr>
              <a:t>+</a:t>
            </a:r>
            <a:r>
              <a:rPr lang="fr-CA" sz="2600" dirty="0" smtClean="0">
                <a:latin typeface="Arial" panose="020B0604020202020204" pitchFamily="34" charset="0"/>
                <a:cs typeface="Arial" panose="020B0604020202020204" pitchFamily="34" charset="0"/>
              </a:rPr>
              <a:t> Revenu d’entreprise (réel) de l’exercice</a:t>
            </a:r>
          </a:p>
          <a:p>
            <a:pPr lvl="1"/>
            <a:r>
              <a:rPr lang="mr-IN" sz="2600" dirty="0" smtClean="0">
                <a:solidFill>
                  <a:srgbClr val="FF0000"/>
                </a:solidFill>
                <a:latin typeface="Arial" panose="020B0604020202020204" pitchFamily="34" charset="0"/>
                <a:cs typeface="Arial" panose="020B0604020202020204" pitchFamily="34" charset="0"/>
              </a:rPr>
              <a:t>–</a:t>
            </a:r>
            <a:r>
              <a:rPr lang="fr-CA" sz="2600" dirty="0" smtClean="0">
                <a:latin typeface="Arial" panose="020B0604020202020204" pitchFamily="34" charset="0"/>
                <a:cs typeface="Arial" panose="020B0604020202020204" pitchFamily="34" charset="0"/>
              </a:rPr>
              <a:t> </a:t>
            </a:r>
            <a:r>
              <a:rPr lang="fr-CA" sz="2600" b="1" dirty="0" smtClean="0">
                <a:latin typeface="Arial" panose="020B0604020202020204" pitchFamily="34" charset="0"/>
                <a:cs typeface="Arial" panose="020B0604020202020204" pitchFamily="34" charset="0"/>
              </a:rPr>
              <a:t>Revenu d’entreprise supplémentaire </a:t>
            </a:r>
            <a:r>
              <a:rPr lang="fr-CA" sz="2600" dirty="0" smtClean="0">
                <a:latin typeface="Arial" panose="020B0604020202020204" pitchFamily="34" charset="0"/>
                <a:cs typeface="Arial" panose="020B0604020202020204" pitchFamily="34" charset="0"/>
              </a:rPr>
              <a:t>de l’année d’imposition </a:t>
            </a:r>
            <a:r>
              <a:rPr lang="fr-CA" sz="2600" u="sng" dirty="0" smtClean="0">
                <a:latin typeface="Arial" panose="020B0604020202020204" pitchFamily="34" charset="0"/>
                <a:cs typeface="Arial" panose="020B0604020202020204" pitchFamily="34" charset="0"/>
              </a:rPr>
              <a:t>précédente</a:t>
            </a:r>
          </a:p>
          <a:p>
            <a:pPr lvl="1"/>
            <a:r>
              <a:rPr lang="fr-CA" sz="2600" dirty="0" smtClean="0">
                <a:solidFill>
                  <a:srgbClr val="FF0000"/>
                </a:solidFill>
                <a:latin typeface="Arial" panose="020B0604020202020204" pitchFamily="34" charset="0"/>
                <a:cs typeface="Arial" panose="020B0604020202020204" pitchFamily="34" charset="0"/>
              </a:rPr>
              <a:t>+</a:t>
            </a:r>
            <a:r>
              <a:rPr lang="fr-CA" sz="2600" dirty="0" smtClean="0">
                <a:latin typeface="Arial" panose="020B0604020202020204" pitchFamily="34" charset="0"/>
                <a:cs typeface="Arial" panose="020B0604020202020204" pitchFamily="34" charset="0"/>
              </a:rPr>
              <a:t> </a:t>
            </a:r>
            <a:r>
              <a:rPr lang="fr-CA" sz="2600" b="1" dirty="0" smtClean="0">
                <a:latin typeface="Arial" panose="020B0604020202020204" pitchFamily="34" charset="0"/>
                <a:cs typeface="Arial" panose="020B0604020202020204" pitchFamily="34" charset="0"/>
              </a:rPr>
              <a:t>Revenu d’entreprise supplémentaire </a:t>
            </a:r>
            <a:r>
              <a:rPr lang="fr-CA" sz="2600" dirty="0" smtClean="0">
                <a:latin typeface="Arial" panose="020B0604020202020204" pitchFamily="34" charset="0"/>
                <a:cs typeface="Arial" panose="020B0604020202020204" pitchFamily="34" charset="0"/>
              </a:rPr>
              <a:t>de l’année d’imposition </a:t>
            </a:r>
            <a:r>
              <a:rPr lang="fr-CA" sz="2600" u="sng" dirty="0" smtClean="0">
                <a:latin typeface="Arial" panose="020B0604020202020204" pitchFamily="34" charset="0"/>
                <a:cs typeface="Arial" panose="020B0604020202020204" pitchFamily="34" charset="0"/>
              </a:rPr>
              <a:t>courante</a:t>
            </a:r>
          </a:p>
          <a:p>
            <a:pPr marL="457200" indent="-457200">
              <a:buFont typeface="Arial" charset="0"/>
              <a:buChar char="•"/>
            </a:pPr>
            <a:endParaRPr lang="fr-CA" sz="28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5085877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6231" y="2479889"/>
            <a:ext cx="12101126" cy="3400931"/>
          </a:xfrm>
          <a:prstGeom prst="rect">
            <a:avLst/>
          </a:prstGeom>
          <a:noFill/>
        </p:spPr>
        <p:txBody>
          <a:bodyPr wrap="square" rtlCol="0" anchor="ctr">
            <a:spAutoFit/>
          </a:bodyPr>
          <a:lstStyle/>
          <a:p>
            <a:pPr algn="ctr"/>
            <a:r>
              <a:rPr lang="fr-CA" sz="3400" u="sng" dirty="0" smtClean="0">
                <a:latin typeface="Arial" panose="020B0604020202020204" pitchFamily="34" charset="0"/>
                <a:cs typeface="Arial" panose="020B0604020202020204" pitchFamily="34" charset="0"/>
              </a:rPr>
              <a:t>Option 2</a:t>
            </a:r>
            <a:r>
              <a:rPr lang="fr-CA" sz="3400" dirty="0" smtClean="0">
                <a:latin typeface="Arial" panose="020B0604020202020204" pitchFamily="34" charset="0"/>
                <a:cs typeface="Arial" panose="020B0604020202020204" pitchFamily="34" charset="0"/>
              </a:rPr>
              <a:t> : Méthode facultative (suite)</a:t>
            </a:r>
          </a:p>
          <a:p>
            <a:pPr marL="457200" indent="-457200">
              <a:buFont typeface="Arial" charset="0"/>
              <a:buChar char="•"/>
            </a:pPr>
            <a:endParaRPr lang="fr-CA" sz="2500" dirty="0" smtClean="0">
              <a:latin typeface="Arial" panose="020B0604020202020204" pitchFamily="34" charset="0"/>
              <a:cs typeface="Arial" panose="020B0604020202020204" pitchFamily="34" charset="0"/>
            </a:endParaRPr>
          </a:p>
          <a:p>
            <a:r>
              <a:rPr lang="fr-CA" sz="2600" dirty="0" smtClean="0">
                <a:solidFill>
                  <a:srgbClr val="FF0000"/>
                </a:solidFill>
                <a:latin typeface="Arial" panose="020B0604020202020204" pitchFamily="34" charset="0"/>
                <a:cs typeface="Arial" panose="020B0604020202020204" pitchFamily="34" charset="0"/>
              </a:rPr>
              <a:t>Revenu d’entreprise supplémentaire </a:t>
            </a:r>
            <a:r>
              <a:rPr lang="fr-CA" sz="2600" dirty="0" smtClean="0">
                <a:latin typeface="Arial" panose="020B0604020202020204" pitchFamily="34" charset="0"/>
                <a:cs typeface="Arial" panose="020B0604020202020204" pitchFamily="34" charset="0"/>
              </a:rPr>
              <a:t>= </a:t>
            </a:r>
            <a:r>
              <a:rPr lang="fr-CA" sz="2600" dirty="0" smtClean="0">
                <a:solidFill>
                  <a:srgbClr val="FF0000"/>
                </a:solidFill>
                <a:latin typeface="Arial" panose="020B0604020202020204" pitchFamily="34" charset="0"/>
                <a:cs typeface="Arial" panose="020B0604020202020204" pitchFamily="34" charset="0"/>
              </a:rPr>
              <a:t>A</a:t>
            </a:r>
            <a:r>
              <a:rPr lang="fr-CA" sz="2600" dirty="0" smtClean="0">
                <a:latin typeface="Arial" panose="020B0604020202020204" pitchFamily="34" charset="0"/>
                <a:cs typeface="Arial" panose="020B0604020202020204" pitchFamily="34" charset="0"/>
              </a:rPr>
              <a:t> x </a:t>
            </a:r>
            <a:r>
              <a:rPr lang="fr-CA" sz="2600" dirty="0" smtClean="0">
                <a:solidFill>
                  <a:srgbClr val="FF0000"/>
                </a:solidFill>
                <a:latin typeface="Arial" panose="020B0604020202020204" pitchFamily="34" charset="0"/>
                <a:cs typeface="Arial" panose="020B0604020202020204" pitchFamily="34" charset="0"/>
              </a:rPr>
              <a:t>B</a:t>
            </a:r>
            <a:r>
              <a:rPr lang="fr-CA" sz="2600" dirty="0" smtClean="0">
                <a:latin typeface="Arial" panose="020B0604020202020204" pitchFamily="34" charset="0"/>
                <a:cs typeface="Arial" panose="020B0604020202020204" pitchFamily="34" charset="0"/>
              </a:rPr>
              <a:t> / </a:t>
            </a:r>
            <a:r>
              <a:rPr lang="fr-CA" sz="2600" dirty="0">
                <a:solidFill>
                  <a:srgbClr val="FF0000"/>
                </a:solidFill>
                <a:latin typeface="Arial" panose="020B0604020202020204" pitchFamily="34" charset="0"/>
                <a:cs typeface="Arial" panose="020B0604020202020204" pitchFamily="34" charset="0"/>
              </a:rPr>
              <a:t>C</a:t>
            </a:r>
            <a:endParaRPr lang="fr-CA" sz="2600" dirty="0" smtClean="0">
              <a:solidFill>
                <a:srgbClr val="FF0000"/>
              </a:solidFill>
              <a:latin typeface="Arial" panose="020B0604020202020204" pitchFamily="34" charset="0"/>
              <a:cs typeface="Arial" panose="020B0604020202020204" pitchFamily="34" charset="0"/>
            </a:endParaRPr>
          </a:p>
          <a:p>
            <a:pPr lvl="1"/>
            <a:r>
              <a:rPr lang="fr-CA" sz="2600" dirty="0" smtClean="0">
                <a:solidFill>
                  <a:srgbClr val="FF0000"/>
                </a:solidFill>
                <a:latin typeface="Arial" panose="020B0604020202020204" pitchFamily="34" charset="0"/>
                <a:cs typeface="Arial" panose="020B0604020202020204" pitchFamily="34" charset="0"/>
              </a:rPr>
              <a:t>A</a:t>
            </a:r>
            <a:r>
              <a:rPr lang="fr-CA" sz="2600" dirty="0" smtClean="0">
                <a:latin typeface="Arial" panose="020B0604020202020204" pitchFamily="34" charset="0"/>
                <a:cs typeface="Arial" panose="020B0604020202020204" pitchFamily="34" charset="0"/>
              </a:rPr>
              <a:t> = Revenu d’entreprise de l’exercice terminé durant l’année </a:t>
            </a:r>
            <a:r>
              <a:rPr lang="fr-CA" sz="2600" u="sng" dirty="0" smtClean="0">
                <a:latin typeface="Arial" panose="020B0604020202020204" pitchFamily="34" charset="0"/>
                <a:cs typeface="Arial" panose="020B0604020202020204" pitchFamily="34" charset="0"/>
              </a:rPr>
              <a:t>courante</a:t>
            </a:r>
          </a:p>
          <a:p>
            <a:pPr lvl="1"/>
            <a:r>
              <a:rPr lang="fr-CA" sz="2600" dirty="0" smtClean="0">
                <a:solidFill>
                  <a:srgbClr val="FF0000"/>
                </a:solidFill>
                <a:latin typeface="Arial" panose="020B0604020202020204" pitchFamily="34" charset="0"/>
                <a:cs typeface="Arial" panose="020B0604020202020204" pitchFamily="34" charset="0"/>
              </a:rPr>
              <a:t>B</a:t>
            </a:r>
            <a:r>
              <a:rPr lang="fr-CA" sz="2600" dirty="0" smtClean="0">
                <a:latin typeface="Arial" panose="020B0604020202020204" pitchFamily="34" charset="0"/>
                <a:cs typeface="Arial" panose="020B0604020202020204" pitchFamily="34" charset="0"/>
              </a:rPr>
              <a:t> = Nombre de jours d’exploitation de l’entreprise durant l’année </a:t>
            </a:r>
            <a:r>
              <a:rPr lang="fr-CA" sz="2600" u="sng" dirty="0" smtClean="0">
                <a:latin typeface="Arial" panose="020B0604020202020204" pitchFamily="34" charset="0"/>
                <a:cs typeface="Arial" panose="020B0604020202020204" pitchFamily="34" charset="0"/>
              </a:rPr>
              <a:t>courante</a:t>
            </a:r>
            <a:r>
              <a:rPr lang="fr-CA" sz="2600" dirty="0" smtClean="0">
                <a:latin typeface="Arial" panose="020B0604020202020204" pitchFamily="34" charset="0"/>
                <a:cs typeface="Arial" panose="020B0604020202020204" pitchFamily="34" charset="0"/>
              </a:rPr>
              <a:t> après la fin de l’exercice et avant le 1</a:t>
            </a:r>
            <a:r>
              <a:rPr lang="fr-CA" sz="2600" baseline="30000" dirty="0" smtClean="0">
                <a:latin typeface="Arial" panose="020B0604020202020204" pitchFamily="34" charset="0"/>
                <a:cs typeface="Arial" panose="020B0604020202020204" pitchFamily="34" charset="0"/>
              </a:rPr>
              <a:t>er</a:t>
            </a:r>
            <a:r>
              <a:rPr lang="fr-CA" sz="2600" dirty="0" smtClean="0">
                <a:latin typeface="Arial" panose="020B0604020202020204" pitchFamily="34" charset="0"/>
                <a:cs typeface="Arial" panose="020B0604020202020204" pitchFamily="34" charset="0"/>
              </a:rPr>
              <a:t> janvier de l’année </a:t>
            </a:r>
            <a:r>
              <a:rPr lang="fr-CA" sz="2600" u="sng" dirty="0" smtClean="0">
                <a:latin typeface="Arial" panose="020B0604020202020204" pitchFamily="34" charset="0"/>
                <a:cs typeface="Arial" panose="020B0604020202020204" pitchFamily="34" charset="0"/>
              </a:rPr>
              <a:t>suivante</a:t>
            </a:r>
          </a:p>
          <a:p>
            <a:pPr lvl="1"/>
            <a:r>
              <a:rPr lang="fr-CA" sz="2600" dirty="0" smtClean="0">
                <a:solidFill>
                  <a:srgbClr val="FF0000"/>
                </a:solidFill>
                <a:latin typeface="Arial" panose="020B0604020202020204" pitchFamily="34" charset="0"/>
                <a:cs typeface="Arial" panose="020B0604020202020204" pitchFamily="34" charset="0"/>
              </a:rPr>
              <a:t>C</a:t>
            </a:r>
            <a:r>
              <a:rPr lang="fr-CA" sz="2600" dirty="0" smtClean="0">
                <a:latin typeface="Arial" panose="020B0604020202020204" pitchFamily="34" charset="0"/>
                <a:cs typeface="Arial" panose="020B0604020202020204" pitchFamily="34" charset="0"/>
              </a:rPr>
              <a:t> = </a:t>
            </a:r>
            <a:r>
              <a:rPr lang="fr-CA" sz="2600" dirty="0">
                <a:latin typeface="Arial" panose="020B0604020202020204" pitchFamily="34" charset="0"/>
                <a:cs typeface="Arial" panose="020B0604020202020204" pitchFamily="34" charset="0"/>
              </a:rPr>
              <a:t>Nombre de jours d’exploitation de l’entreprise </a:t>
            </a:r>
            <a:r>
              <a:rPr lang="fr-CA" sz="2600" dirty="0" smtClean="0">
                <a:latin typeface="Arial" panose="020B0604020202020204" pitchFamily="34" charset="0"/>
                <a:cs typeface="Arial" panose="020B0604020202020204" pitchFamily="34" charset="0"/>
              </a:rPr>
              <a:t>pour l’exercice terminé durant </a:t>
            </a:r>
            <a:r>
              <a:rPr lang="fr-CA" sz="2600" dirty="0">
                <a:latin typeface="Arial" panose="020B0604020202020204" pitchFamily="34" charset="0"/>
                <a:cs typeface="Arial" panose="020B0604020202020204" pitchFamily="34" charset="0"/>
              </a:rPr>
              <a:t>l’année </a:t>
            </a:r>
            <a:r>
              <a:rPr lang="fr-CA" sz="2600" u="sng" dirty="0" smtClean="0">
                <a:latin typeface="Arial" panose="020B0604020202020204" pitchFamily="34" charset="0"/>
                <a:cs typeface="Arial" panose="020B0604020202020204" pitchFamily="34" charset="0"/>
              </a:rPr>
              <a:t>courante</a:t>
            </a:r>
            <a:endParaRPr lang="fr-CA" sz="2600"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9314290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6231" y="3036682"/>
            <a:ext cx="12101126" cy="1938992"/>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EXEMPLES</a:t>
            </a:r>
          </a:p>
          <a:p>
            <a:pPr marL="457200" indent="-457200">
              <a:buFont typeface="Arial" charset="0"/>
              <a:buChar char="•"/>
            </a:pPr>
            <a:endParaRPr lang="fr-CA" sz="2800" dirty="0" smtClean="0">
              <a:latin typeface="Arial" panose="020B0604020202020204" pitchFamily="34" charset="0"/>
              <a:cs typeface="Arial" panose="020B0604020202020204" pitchFamily="34" charset="0"/>
            </a:endParaRPr>
          </a:p>
          <a:p>
            <a:pPr marL="914400" lvl="1" indent="-457200">
              <a:buFont typeface="Courier New" charset="0"/>
              <a:buChar char="o"/>
            </a:pPr>
            <a:r>
              <a:rPr lang="fr-CA" sz="2800" b="1" dirty="0" smtClean="0">
                <a:latin typeface="Arial" panose="020B0604020202020204" pitchFamily="34" charset="0"/>
                <a:cs typeface="Arial" panose="020B0604020202020204" pitchFamily="34" charset="0"/>
              </a:rPr>
              <a:t>Scénario 2A </a:t>
            </a:r>
            <a:r>
              <a:rPr lang="fr-CA" sz="2800" dirty="0" smtClean="0">
                <a:latin typeface="Arial" panose="020B0604020202020204" pitchFamily="34" charset="0"/>
                <a:cs typeface="Arial" panose="020B0604020202020204" pitchFamily="34" charset="0"/>
              </a:rPr>
              <a:t>: Le particulier choisit le </a:t>
            </a:r>
            <a:r>
              <a:rPr lang="fr-CA" sz="2800" u="sng" dirty="0" smtClean="0">
                <a:latin typeface="Arial" panose="020B0604020202020204" pitchFamily="34" charset="0"/>
                <a:cs typeface="Arial" panose="020B0604020202020204" pitchFamily="34" charset="0"/>
              </a:rPr>
              <a:t>30 septembre</a:t>
            </a:r>
            <a:r>
              <a:rPr lang="fr-CA" sz="2800" dirty="0" smtClean="0">
                <a:latin typeface="Arial" panose="020B0604020202020204" pitchFamily="34" charset="0"/>
                <a:cs typeface="Arial" panose="020B0604020202020204" pitchFamily="34" charset="0"/>
              </a:rPr>
              <a:t> comme date de fin. Ainsi, l’exercice financier se fait du </a:t>
            </a:r>
            <a:r>
              <a:rPr lang="fr-CA" sz="2800" i="1" dirty="0" smtClean="0">
                <a:latin typeface="Arial" panose="020B0604020202020204" pitchFamily="34" charset="0"/>
                <a:cs typeface="Arial" panose="020B0604020202020204" pitchFamily="34" charset="0"/>
              </a:rPr>
              <a:t>1</a:t>
            </a:r>
            <a:r>
              <a:rPr lang="fr-CA" sz="2800" i="1" baseline="30000" dirty="0" smtClean="0">
                <a:latin typeface="Arial" panose="020B0604020202020204" pitchFamily="34" charset="0"/>
                <a:cs typeface="Arial" panose="020B0604020202020204" pitchFamily="34" charset="0"/>
              </a:rPr>
              <a:t>er</a:t>
            </a:r>
            <a:r>
              <a:rPr lang="fr-CA" sz="2800" i="1" dirty="0" smtClean="0">
                <a:latin typeface="Arial" panose="020B0604020202020204" pitchFamily="34" charset="0"/>
                <a:cs typeface="Arial" panose="020B0604020202020204" pitchFamily="34" charset="0"/>
              </a:rPr>
              <a:t> octobre au 30 septembre</a:t>
            </a:r>
            <a:r>
              <a:rPr lang="fr-CA" sz="2800" dirty="0" smtClean="0">
                <a:latin typeface="Arial" panose="020B0604020202020204" pitchFamily="34" charset="0"/>
                <a:cs typeface="Arial" panose="020B0604020202020204" pitchFamily="34" charset="0"/>
              </a:rPr>
              <a:t>.</a:t>
            </a:r>
            <a:endParaRPr lang="fr-CA" sz="28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1414739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90874" y="1736045"/>
            <a:ext cx="12101126" cy="1846659"/>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Scénario 2A</a:t>
            </a:r>
          </a:p>
          <a:p>
            <a:pPr algn="ctr"/>
            <a:endParaRPr lang="fr-CA" sz="2800" dirty="0" smtClean="0">
              <a:latin typeface="Arial" panose="020B0604020202020204" pitchFamily="34" charset="0"/>
              <a:cs typeface="Arial" panose="020B0604020202020204" pitchFamily="34" charset="0"/>
            </a:endParaRPr>
          </a:p>
          <a:p>
            <a:pPr marL="457200" indent="-457200">
              <a:buFont typeface="Arial" charset="0"/>
              <a:buChar char="•"/>
            </a:pPr>
            <a:r>
              <a:rPr lang="fr-CA" sz="2600" dirty="0" smtClean="0">
                <a:latin typeface="Arial" panose="020B0604020202020204" pitchFamily="34" charset="0"/>
                <a:cs typeface="Arial" panose="020B0604020202020204" pitchFamily="34" charset="0"/>
              </a:rPr>
              <a:t>Exercice : </a:t>
            </a:r>
            <a:r>
              <a:rPr lang="fr-CA" sz="2600" i="1" dirty="0" smtClean="0">
                <a:latin typeface="Arial" panose="020B0604020202020204" pitchFamily="34" charset="0"/>
                <a:cs typeface="Arial" panose="020B0604020202020204" pitchFamily="34" charset="0"/>
              </a:rPr>
              <a:t>1</a:t>
            </a:r>
            <a:r>
              <a:rPr lang="fr-CA" sz="2600" i="1" baseline="30000" dirty="0" smtClean="0">
                <a:latin typeface="Arial" panose="020B0604020202020204" pitchFamily="34" charset="0"/>
                <a:cs typeface="Arial" panose="020B0604020202020204" pitchFamily="34" charset="0"/>
              </a:rPr>
              <a:t>er</a:t>
            </a:r>
            <a:r>
              <a:rPr lang="fr-CA" sz="2600" i="1" dirty="0" smtClean="0">
                <a:latin typeface="Arial" panose="020B0604020202020204" pitchFamily="34" charset="0"/>
                <a:cs typeface="Arial" panose="020B0604020202020204" pitchFamily="34" charset="0"/>
              </a:rPr>
              <a:t> octobre au 30 septembre</a:t>
            </a:r>
            <a:endParaRPr lang="fr-CA" sz="2600" dirty="0" smtClean="0">
              <a:latin typeface="Arial" panose="020B0604020202020204" pitchFamily="34" charset="0"/>
              <a:cs typeface="Arial" panose="020B0604020202020204" pitchFamily="34" charset="0"/>
            </a:endParaRPr>
          </a:p>
          <a:p>
            <a:pPr marL="457200" indent="-457200">
              <a:buFont typeface="Arial" charset="0"/>
              <a:buChar char="•"/>
            </a:pPr>
            <a:endParaRPr lang="fr-CA" sz="2800" dirty="0" smtClean="0">
              <a:latin typeface="Arial" panose="020B0604020202020204" pitchFamily="34" charset="0"/>
              <a:cs typeface="Arial" panose="020B060402020202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107049207"/>
              </p:ext>
            </p:extLst>
          </p:nvPr>
        </p:nvGraphicFramePr>
        <p:xfrm>
          <a:off x="2032794" y="3582704"/>
          <a:ext cx="8128000" cy="2834640"/>
        </p:xfrm>
        <a:graphic>
          <a:graphicData uri="http://schemas.openxmlformats.org/drawingml/2006/table">
            <a:tbl>
              <a:tblPr firstRow="1" bandRow="1">
                <a:tableStyleId>{5C22544A-7EE6-4342-B048-85BDC9FD1C3A}</a:tableStyleId>
              </a:tblPr>
              <a:tblGrid>
                <a:gridCol w="4064000"/>
                <a:gridCol w="4064000"/>
              </a:tblGrid>
              <a:tr h="445072">
                <a:tc>
                  <a:txBody>
                    <a:bodyPr/>
                    <a:lstStyle/>
                    <a:p>
                      <a:pPr algn="ctr"/>
                      <a:r>
                        <a:rPr lang="en-US" sz="2800" dirty="0" smtClean="0"/>
                        <a:t>2019</a:t>
                      </a:r>
                      <a:endParaRPr lang="en-US" sz="2800" dirty="0"/>
                    </a:p>
                  </a:txBody>
                  <a:tcPr/>
                </a:tc>
                <a:tc>
                  <a:txBody>
                    <a:bodyPr/>
                    <a:lstStyle/>
                    <a:p>
                      <a:pPr algn="ctr"/>
                      <a:r>
                        <a:rPr lang="en-US" sz="2800" dirty="0" smtClean="0"/>
                        <a:t>2020</a:t>
                      </a:r>
                      <a:endParaRPr lang="en-US" sz="2800" dirty="0"/>
                    </a:p>
                  </a:txBody>
                  <a:tcPr/>
                </a:tc>
              </a:tr>
              <a:tr h="1178132">
                <a:tc>
                  <a:txBody>
                    <a:bodyPr/>
                    <a:lstStyle/>
                    <a:p>
                      <a:pPr algn="ctr"/>
                      <a:r>
                        <a:rPr lang="en-US" sz="2800" dirty="0" smtClean="0"/>
                        <a:t>8 000 $</a:t>
                      </a:r>
                    </a:p>
                  </a:txBody>
                  <a:tcPr/>
                </a:tc>
                <a:tc>
                  <a:txBody>
                    <a:bodyPr/>
                    <a:lstStyle/>
                    <a:p>
                      <a:pPr algn="ctr"/>
                      <a:r>
                        <a:rPr lang="en-US" sz="2800" dirty="0" smtClean="0"/>
                        <a:t>10 000</a:t>
                      </a:r>
                      <a:r>
                        <a:rPr lang="en-US" sz="2800" baseline="0" dirty="0" smtClean="0"/>
                        <a:t> $</a:t>
                      </a:r>
                      <a:endParaRPr lang="en-US" sz="2800" dirty="0" smtClean="0"/>
                    </a:p>
                    <a:p>
                      <a:pPr algn="ctr"/>
                      <a:r>
                        <a:rPr lang="en-US" sz="2800" dirty="0" smtClean="0"/>
                        <a:t>12 000 $</a:t>
                      </a:r>
                    </a:p>
                    <a:p>
                      <a:pPr algn="ctr"/>
                      <a:r>
                        <a:rPr lang="en-US" sz="2800" dirty="0" smtClean="0"/>
                        <a:t>10</a:t>
                      </a:r>
                      <a:r>
                        <a:rPr lang="en-US" sz="2800" baseline="0" dirty="0" smtClean="0"/>
                        <a:t> 000 $</a:t>
                      </a:r>
                    </a:p>
                    <a:p>
                      <a:pPr algn="ctr"/>
                      <a:r>
                        <a:rPr lang="en-US" sz="2800" baseline="0" dirty="0" smtClean="0"/>
                        <a:t>11 000 $</a:t>
                      </a:r>
                      <a:endParaRPr lang="en-US" sz="2800" dirty="0"/>
                    </a:p>
                  </a:txBody>
                  <a:tcPr/>
                </a:tc>
              </a:tr>
              <a:tr h="482957">
                <a:tc>
                  <a:txBody>
                    <a:bodyPr/>
                    <a:lstStyle/>
                    <a:p>
                      <a:pPr algn="ctr"/>
                      <a:r>
                        <a:rPr lang="en-US" sz="2800" b="1" dirty="0" smtClean="0"/>
                        <a:t>8 000 $</a:t>
                      </a:r>
                      <a:endParaRPr lang="en-US" sz="2800" b="1" dirty="0"/>
                    </a:p>
                  </a:txBody>
                  <a:tcPr/>
                </a:tc>
                <a:tc>
                  <a:txBody>
                    <a:bodyPr/>
                    <a:lstStyle/>
                    <a:p>
                      <a:pPr algn="ctr"/>
                      <a:r>
                        <a:rPr lang="en-US" sz="2800" b="1" dirty="0" smtClean="0"/>
                        <a:t>43 000 $</a:t>
                      </a:r>
                      <a:endParaRPr lang="en-US" sz="2800" b="1" dirty="0"/>
                    </a:p>
                  </a:txBody>
                  <a:tcPr/>
                </a:tc>
              </a:tr>
            </a:tbl>
          </a:graphicData>
        </a:graphic>
      </p:graphicFrame>
    </p:spTree>
    <p:extLst>
      <p:ext uri="{BB962C8B-B14F-4D97-AF65-F5344CB8AC3E}">
        <p14:creationId xmlns:p14="http://schemas.microsoft.com/office/powerpoint/2010/main" val="161047045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31717" y="1886898"/>
            <a:ext cx="12101126" cy="4093428"/>
          </a:xfrm>
          <a:prstGeom prst="rect">
            <a:avLst/>
          </a:prstGeom>
          <a:noFill/>
        </p:spPr>
        <p:txBody>
          <a:bodyPr wrap="square" rtlCol="0" anchor="ctr">
            <a:spAutoFit/>
          </a:bodyPr>
          <a:lstStyle/>
          <a:p>
            <a:r>
              <a:rPr lang="fr-CA" sz="2600" dirty="0" smtClean="0">
                <a:solidFill>
                  <a:srgbClr val="FF0000"/>
                </a:solidFill>
                <a:latin typeface="Arial" panose="020B0604020202020204" pitchFamily="34" charset="0"/>
                <a:cs typeface="Arial" panose="020B0604020202020204" pitchFamily="34" charset="0"/>
              </a:rPr>
              <a:t>Revenu d’entreprise supplémentaire de 2019 </a:t>
            </a:r>
            <a:r>
              <a:rPr lang="fr-CA" sz="2600" dirty="0" smtClean="0">
                <a:latin typeface="Arial" panose="020B0604020202020204" pitchFamily="34" charset="0"/>
                <a:cs typeface="Arial" panose="020B0604020202020204" pitchFamily="34" charset="0"/>
              </a:rPr>
              <a:t>= </a:t>
            </a:r>
            <a:r>
              <a:rPr lang="fr-CA" sz="2600" dirty="0" smtClean="0">
                <a:solidFill>
                  <a:srgbClr val="FF0000"/>
                </a:solidFill>
                <a:latin typeface="Arial" panose="020B0604020202020204" pitchFamily="34" charset="0"/>
                <a:cs typeface="Arial" panose="020B0604020202020204" pitchFamily="34" charset="0"/>
              </a:rPr>
              <a:t>A</a:t>
            </a:r>
            <a:r>
              <a:rPr lang="fr-CA" sz="2600" dirty="0" smtClean="0">
                <a:latin typeface="Arial" panose="020B0604020202020204" pitchFamily="34" charset="0"/>
                <a:cs typeface="Arial" panose="020B0604020202020204" pitchFamily="34" charset="0"/>
              </a:rPr>
              <a:t> x </a:t>
            </a:r>
            <a:r>
              <a:rPr lang="fr-CA" sz="2600" dirty="0" smtClean="0">
                <a:solidFill>
                  <a:srgbClr val="FF0000"/>
                </a:solidFill>
                <a:latin typeface="Arial" panose="020B0604020202020204" pitchFamily="34" charset="0"/>
                <a:cs typeface="Arial" panose="020B0604020202020204" pitchFamily="34" charset="0"/>
              </a:rPr>
              <a:t>B</a:t>
            </a:r>
            <a:r>
              <a:rPr lang="fr-CA" sz="2600" dirty="0" smtClean="0">
                <a:latin typeface="Arial" panose="020B0604020202020204" pitchFamily="34" charset="0"/>
                <a:cs typeface="Arial" panose="020B0604020202020204" pitchFamily="34" charset="0"/>
              </a:rPr>
              <a:t> / </a:t>
            </a:r>
            <a:r>
              <a:rPr lang="fr-CA" sz="2600" dirty="0">
                <a:solidFill>
                  <a:srgbClr val="FF0000"/>
                </a:solidFill>
                <a:latin typeface="Arial" panose="020B0604020202020204" pitchFamily="34" charset="0"/>
                <a:cs typeface="Arial" panose="020B0604020202020204" pitchFamily="34" charset="0"/>
              </a:rPr>
              <a:t>C</a:t>
            </a:r>
            <a:endParaRPr lang="fr-CA" sz="2600" dirty="0" smtClean="0">
              <a:solidFill>
                <a:srgbClr val="FF0000"/>
              </a:solidFill>
              <a:latin typeface="Arial" panose="020B0604020202020204" pitchFamily="34" charset="0"/>
              <a:cs typeface="Arial" panose="020B0604020202020204" pitchFamily="34" charset="0"/>
            </a:endParaRPr>
          </a:p>
          <a:p>
            <a:pPr lvl="1"/>
            <a:r>
              <a:rPr lang="fr-CA" sz="2600" dirty="0" smtClean="0">
                <a:solidFill>
                  <a:srgbClr val="FF0000"/>
                </a:solidFill>
                <a:latin typeface="Arial" panose="020B0604020202020204" pitchFamily="34" charset="0"/>
                <a:cs typeface="Arial" panose="020B0604020202020204" pitchFamily="34" charset="0"/>
              </a:rPr>
              <a:t>A</a:t>
            </a:r>
            <a:r>
              <a:rPr lang="fr-CA" sz="2600" dirty="0" smtClean="0">
                <a:latin typeface="Arial" panose="020B0604020202020204" pitchFamily="34" charset="0"/>
                <a:cs typeface="Arial" panose="020B0604020202020204" pitchFamily="34" charset="0"/>
              </a:rPr>
              <a:t> = Revenu d’entreprise de l’exercice terminé durant l’année </a:t>
            </a:r>
            <a:r>
              <a:rPr lang="fr-CA" sz="2600" u="sng" dirty="0" smtClean="0">
                <a:latin typeface="Arial" panose="020B0604020202020204" pitchFamily="34" charset="0"/>
                <a:cs typeface="Arial" panose="020B0604020202020204" pitchFamily="34" charset="0"/>
              </a:rPr>
              <a:t>courante</a:t>
            </a:r>
          </a:p>
          <a:p>
            <a:pPr lvl="1"/>
            <a:r>
              <a:rPr lang="fr-CA" sz="2600" dirty="0" smtClean="0">
                <a:solidFill>
                  <a:srgbClr val="FF0000"/>
                </a:solidFill>
                <a:latin typeface="Arial" panose="020B0604020202020204" pitchFamily="34" charset="0"/>
                <a:cs typeface="Arial" panose="020B0604020202020204" pitchFamily="34" charset="0"/>
              </a:rPr>
              <a:t>B</a:t>
            </a:r>
            <a:r>
              <a:rPr lang="fr-CA" sz="2600" dirty="0" smtClean="0">
                <a:latin typeface="Arial" panose="020B0604020202020204" pitchFamily="34" charset="0"/>
                <a:cs typeface="Arial" panose="020B0604020202020204" pitchFamily="34" charset="0"/>
              </a:rPr>
              <a:t> = Nombre de jours d’exploitation de l’entreprise durant l’année </a:t>
            </a:r>
            <a:r>
              <a:rPr lang="fr-CA" sz="2600" u="sng" dirty="0" smtClean="0">
                <a:latin typeface="Arial" panose="020B0604020202020204" pitchFamily="34" charset="0"/>
                <a:cs typeface="Arial" panose="020B0604020202020204" pitchFamily="34" charset="0"/>
              </a:rPr>
              <a:t>courante</a:t>
            </a:r>
            <a:r>
              <a:rPr lang="fr-CA" sz="2600" dirty="0" smtClean="0">
                <a:latin typeface="Arial" panose="020B0604020202020204" pitchFamily="34" charset="0"/>
                <a:cs typeface="Arial" panose="020B0604020202020204" pitchFamily="34" charset="0"/>
              </a:rPr>
              <a:t> après la fin de l’exercice et avant le 1</a:t>
            </a:r>
            <a:r>
              <a:rPr lang="fr-CA" sz="2600" baseline="30000" dirty="0" smtClean="0">
                <a:latin typeface="Arial" panose="020B0604020202020204" pitchFamily="34" charset="0"/>
                <a:cs typeface="Arial" panose="020B0604020202020204" pitchFamily="34" charset="0"/>
              </a:rPr>
              <a:t>er</a:t>
            </a:r>
            <a:r>
              <a:rPr lang="fr-CA" sz="2600" dirty="0" smtClean="0">
                <a:latin typeface="Arial" panose="020B0604020202020204" pitchFamily="34" charset="0"/>
                <a:cs typeface="Arial" panose="020B0604020202020204" pitchFamily="34" charset="0"/>
              </a:rPr>
              <a:t> janvier de l’année </a:t>
            </a:r>
            <a:r>
              <a:rPr lang="fr-CA" sz="2600" u="sng" dirty="0" smtClean="0">
                <a:latin typeface="Arial" panose="020B0604020202020204" pitchFamily="34" charset="0"/>
                <a:cs typeface="Arial" panose="020B0604020202020204" pitchFamily="34" charset="0"/>
              </a:rPr>
              <a:t>suivante</a:t>
            </a:r>
          </a:p>
          <a:p>
            <a:pPr lvl="1"/>
            <a:r>
              <a:rPr lang="fr-CA" sz="2600" dirty="0" smtClean="0">
                <a:solidFill>
                  <a:srgbClr val="FF0000"/>
                </a:solidFill>
                <a:latin typeface="Arial" panose="020B0604020202020204" pitchFamily="34" charset="0"/>
                <a:cs typeface="Arial" panose="020B0604020202020204" pitchFamily="34" charset="0"/>
              </a:rPr>
              <a:t>C</a:t>
            </a:r>
            <a:r>
              <a:rPr lang="fr-CA" sz="2600" dirty="0" smtClean="0">
                <a:latin typeface="Arial" panose="020B0604020202020204" pitchFamily="34" charset="0"/>
                <a:cs typeface="Arial" panose="020B0604020202020204" pitchFamily="34" charset="0"/>
              </a:rPr>
              <a:t> = </a:t>
            </a:r>
            <a:r>
              <a:rPr lang="fr-CA" sz="2600" dirty="0">
                <a:latin typeface="Arial" panose="020B0604020202020204" pitchFamily="34" charset="0"/>
                <a:cs typeface="Arial" panose="020B0604020202020204" pitchFamily="34" charset="0"/>
              </a:rPr>
              <a:t>Nombre de jours d’exploitation de l’entreprise </a:t>
            </a:r>
            <a:r>
              <a:rPr lang="fr-CA" sz="2600" dirty="0" smtClean="0">
                <a:latin typeface="Arial" panose="020B0604020202020204" pitchFamily="34" charset="0"/>
                <a:cs typeface="Arial" panose="020B0604020202020204" pitchFamily="34" charset="0"/>
              </a:rPr>
              <a:t>pour l’exercice terminé durant </a:t>
            </a:r>
            <a:r>
              <a:rPr lang="fr-CA" sz="2600" dirty="0">
                <a:latin typeface="Arial" panose="020B0604020202020204" pitchFamily="34" charset="0"/>
                <a:cs typeface="Arial" panose="020B0604020202020204" pitchFamily="34" charset="0"/>
              </a:rPr>
              <a:t>l’année </a:t>
            </a:r>
            <a:r>
              <a:rPr lang="fr-CA" sz="2600" u="sng" dirty="0" smtClean="0">
                <a:latin typeface="Arial" panose="020B0604020202020204" pitchFamily="34" charset="0"/>
                <a:cs typeface="Arial" panose="020B0604020202020204" pitchFamily="34" charset="0"/>
              </a:rPr>
              <a:t>courante</a:t>
            </a:r>
          </a:p>
          <a:p>
            <a:pPr lvl="1"/>
            <a:endParaRPr lang="fr-CA" sz="2600" u="sng" dirty="0">
              <a:latin typeface="Arial" panose="020B0604020202020204" pitchFamily="34" charset="0"/>
              <a:cs typeface="Arial" panose="020B0604020202020204" pitchFamily="34" charset="0"/>
            </a:endParaRPr>
          </a:p>
          <a:p>
            <a:pPr lvl="1"/>
            <a:endParaRPr lang="fr-CA" sz="2600" u="sng" dirty="0" smtClean="0">
              <a:latin typeface="Arial" panose="020B0604020202020204" pitchFamily="34" charset="0"/>
              <a:cs typeface="Arial" panose="020B0604020202020204" pitchFamily="34" charset="0"/>
            </a:endParaRPr>
          </a:p>
          <a:p>
            <a:pPr lvl="1"/>
            <a:r>
              <a:rPr lang="fr-CA" sz="2600" dirty="0" smtClean="0">
                <a:latin typeface="Arial" panose="020B0604020202020204" pitchFamily="34" charset="0"/>
                <a:cs typeface="Arial" panose="020B0604020202020204" pitchFamily="34" charset="0"/>
              </a:rPr>
              <a:t>A x B / C = </a:t>
            </a:r>
            <a:r>
              <a:rPr lang="fr-CA" sz="2600" b="1" dirty="0" smtClean="0">
                <a:latin typeface="Arial" panose="020B0604020202020204" pitchFamily="34" charset="0"/>
                <a:cs typeface="Arial" panose="020B0604020202020204" pitchFamily="34" charset="0"/>
              </a:rPr>
              <a:t>8 000 $ </a:t>
            </a:r>
            <a:r>
              <a:rPr lang="fr-CA" sz="2600" dirty="0" smtClean="0">
                <a:latin typeface="Arial" panose="020B0604020202020204" pitchFamily="34" charset="0"/>
                <a:cs typeface="Arial" panose="020B0604020202020204" pitchFamily="34" charset="0"/>
              </a:rPr>
              <a:t>x </a:t>
            </a:r>
            <a:r>
              <a:rPr lang="fr-CA" sz="2600" b="1" dirty="0" smtClean="0">
                <a:latin typeface="Arial" panose="020B0604020202020204" pitchFamily="34" charset="0"/>
                <a:cs typeface="Arial" panose="020B0604020202020204" pitchFamily="34" charset="0"/>
              </a:rPr>
              <a:t>92 jours</a:t>
            </a:r>
            <a:r>
              <a:rPr lang="fr-CA" sz="2600" dirty="0" smtClean="0">
                <a:latin typeface="Arial" panose="020B0604020202020204" pitchFamily="34" charset="0"/>
                <a:cs typeface="Arial" panose="020B0604020202020204" pitchFamily="34" charset="0"/>
              </a:rPr>
              <a:t> (oct., nov., déc.) / </a:t>
            </a:r>
            <a:r>
              <a:rPr lang="fr-CA" sz="2600" b="1" dirty="0" smtClean="0">
                <a:latin typeface="Arial" panose="020B0604020202020204" pitchFamily="34" charset="0"/>
                <a:cs typeface="Arial" panose="020B0604020202020204" pitchFamily="34" charset="0"/>
              </a:rPr>
              <a:t>92 jours</a:t>
            </a:r>
            <a:r>
              <a:rPr lang="fr-CA" sz="2600" dirty="0" smtClean="0">
                <a:latin typeface="Arial" panose="020B0604020202020204" pitchFamily="34" charset="0"/>
                <a:cs typeface="Arial" panose="020B0604020202020204" pitchFamily="34" charset="0"/>
              </a:rPr>
              <a:t> (juil., juin, sept.)</a:t>
            </a:r>
          </a:p>
          <a:p>
            <a:pPr lvl="1"/>
            <a:r>
              <a:rPr lang="fr-CA" sz="2600" b="1" dirty="0" smtClean="0">
                <a:latin typeface="Arial" panose="020B0604020202020204" pitchFamily="34" charset="0"/>
                <a:cs typeface="Arial" panose="020B0604020202020204" pitchFamily="34" charset="0"/>
              </a:rPr>
              <a:t>Revenu d’entreprise supplémentaire de 2019 </a:t>
            </a:r>
            <a:r>
              <a:rPr lang="fr-CA" sz="2600" dirty="0" smtClean="0">
                <a:latin typeface="Arial" panose="020B0604020202020204" pitchFamily="34" charset="0"/>
                <a:cs typeface="Arial" panose="020B0604020202020204" pitchFamily="34" charset="0"/>
              </a:rPr>
              <a:t> = </a:t>
            </a:r>
            <a:r>
              <a:rPr lang="fr-CA" sz="2600" b="1" dirty="0" smtClean="0">
                <a:latin typeface="Arial" panose="020B0604020202020204" pitchFamily="34" charset="0"/>
                <a:cs typeface="Arial" panose="020B0604020202020204" pitchFamily="34" charset="0"/>
              </a:rPr>
              <a:t>8 000 $</a:t>
            </a:r>
            <a:endParaRPr lang="fr-CA" sz="2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891471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6231" y="1959173"/>
            <a:ext cx="12101126" cy="4201150"/>
          </a:xfrm>
          <a:prstGeom prst="rect">
            <a:avLst/>
          </a:prstGeom>
          <a:noFill/>
        </p:spPr>
        <p:txBody>
          <a:bodyPr wrap="square" rtlCol="0" anchor="ctr">
            <a:spAutoFit/>
          </a:bodyPr>
          <a:lstStyle/>
          <a:p>
            <a:pPr algn="ctr"/>
            <a:r>
              <a:rPr lang="fr-CA" sz="3400" i="1" dirty="0" smtClean="0">
                <a:latin typeface="Arial" panose="020B0604020202020204" pitchFamily="34" charset="0"/>
                <a:cs typeface="Arial" panose="020B0604020202020204" pitchFamily="34" charset="0"/>
              </a:rPr>
              <a:t>Scénario 2A </a:t>
            </a:r>
            <a:r>
              <a:rPr lang="fr-CA" sz="3400" dirty="0" smtClean="0">
                <a:latin typeface="Arial" panose="020B0604020202020204" pitchFamily="34" charset="0"/>
                <a:cs typeface="Arial" panose="020B0604020202020204" pitchFamily="34" charset="0"/>
              </a:rPr>
              <a:t>(suite)</a:t>
            </a:r>
          </a:p>
          <a:p>
            <a:pPr marL="457200" indent="-457200">
              <a:buFont typeface="Arial" charset="0"/>
              <a:buChar char="•"/>
            </a:pPr>
            <a:endParaRPr lang="fr-CA" sz="2500" dirty="0" smtClean="0">
              <a:latin typeface="Arial" panose="020B0604020202020204" pitchFamily="34" charset="0"/>
              <a:cs typeface="Arial" panose="020B0604020202020204" pitchFamily="34" charset="0"/>
            </a:endParaRPr>
          </a:p>
          <a:p>
            <a:r>
              <a:rPr lang="fr-CA" sz="2600" dirty="0">
                <a:solidFill>
                  <a:srgbClr val="FF0000"/>
                </a:solidFill>
                <a:latin typeface="Arial" panose="020B0604020202020204" pitchFamily="34" charset="0"/>
                <a:cs typeface="Arial" panose="020B0604020202020204" pitchFamily="34" charset="0"/>
              </a:rPr>
              <a:t>Revenu d’entreprise à inclure </a:t>
            </a:r>
            <a:r>
              <a:rPr lang="fr-CA" sz="2600" dirty="0" smtClean="0">
                <a:solidFill>
                  <a:srgbClr val="FF0000"/>
                </a:solidFill>
                <a:latin typeface="Arial" panose="020B0604020202020204" pitchFamily="34" charset="0"/>
                <a:cs typeface="Arial" panose="020B0604020202020204" pitchFamily="34" charset="0"/>
              </a:rPr>
              <a:t>en 2019 </a:t>
            </a:r>
            <a:r>
              <a:rPr lang="fr-CA" sz="2600" dirty="0" smtClean="0">
                <a:latin typeface="Arial" panose="020B0604020202020204" pitchFamily="34" charset="0"/>
                <a:cs typeface="Arial" panose="020B0604020202020204" pitchFamily="34" charset="0"/>
              </a:rPr>
              <a:t>= </a:t>
            </a:r>
            <a:endParaRPr lang="fr-CA" sz="2600" dirty="0">
              <a:latin typeface="Arial" panose="020B0604020202020204" pitchFamily="34" charset="0"/>
              <a:cs typeface="Arial" panose="020B0604020202020204" pitchFamily="34" charset="0"/>
            </a:endParaRPr>
          </a:p>
          <a:p>
            <a:pPr lvl="1"/>
            <a:r>
              <a:rPr lang="fr-CA" sz="2600" dirty="0">
                <a:solidFill>
                  <a:srgbClr val="FF0000"/>
                </a:solidFill>
                <a:latin typeface="Arial" panose="020B0604020202020204" pitchFamily="34" charset="0"/>
                <a:cs typeface="Arial" panose="020B0604020202020204" pitchFamily="34" charset="0"/>
              </a:rPr>
              <a:t>+</a:t>
            </a:r>
            <a:r>
              <a:rPr lang="fr-CA" sz="2600" dirty="0">
                <a:latin typeface="Arial" panose="020B0604020202020204" pitchFamily="34" charset="0"/>
                <a:cs typeface="Arial" panose="020B0604020202020204" pitchFamily="34" charset="0"/>
              </a:rPr>
              <a:t> Revenu d’entreprise (réel) de </a:t>
            </a:r>
            <a:r>
              <a:rPr lang="fr-CA" sz="2600" dirty="0" smtClean="0">
                <a:latin typeface="Arial" panose="020B0604020202020204" pitchFamily="34" charset="0"/>
                <a:cs typeface="Arial" panose="020B0604020202020204" pitchFamily="34" charset="0"/>
              </a:rPr>
              <a:t>l’exercice </a:t>
            </a:r>
          </a:p>
          <a:p>
            <a:pPr lvl="1"/>
            <a:r>
              <a:rPr lang="mr-IN" sz="2600" dirty="0" smtClean="0">
                <a:solidFill>
                  <a:srgbClr val="FF0000"/>
                </a:solidFill>
                <a:latin typeface="Arial" panose="020B0604020202020204" pitchFamily="34" charset="0"/>
                <a:cs typeface="Arial" panose="020B0604020202020204" pitchFamily="34" charset="0"/>
              </a:rPr>
              <a:t>–</a:t>
            </a:r>
            <a:r>
              <a:rPr lang="fr-CA" sz="2600" dirty="0" smtClean="0">
                <a:latin typeface="Arial" panose="020B0604020202020204" pitchFamily="34" charset="0"/>
                <a:cs typeface="Arial" panose="020B0604020202020204" pitchFamily="34" charset="0"/>
              </a:rPr>
              <a:t> </a:t>
            </a:r>
            <a:r>
              <a:rPr lang="fr-CA" sz="2600" b="1" dirty="0">
                <a:latin typeface="Arial" panose="020B0604020202020204" pitchFamily="34" charset="0"/>
                <a:cs typeface="Arial" panose="020B0604020202020204" pitchFamily="34" charset="0"/>
              </a:rPr>
              <a:t>Revenu d’entreprise supplémentaire </a:t>
            </a:r>
            <a:r>
              <a:rPr lang="fr-CA" sz="2600" dirty="0">
                <a:latin typeface="Arial" panose="020B0604020202020204" pitchFamily="34" charset="0"/>
                <a:cs typeface="Arial" panose="020B0604020202020204" pitchFamily="34" charset="0"/>
              </a:rPr>
              <a:t>de l’année d’imposition </a:t>
            </a:r>
            <a:r>
              <a:rPr lang="fr-CA" sz="2600" u="sng" dirty="0" smtClean="0">
                <a:latin typeface="Arial" panose="020B0604020202020204" pitchFamily="34" charset="0"/>
                <a:cs typeface="Arial" panose="020B0604020202020204" pitchFamily="34" charset="0"/>
              </a:rPr>
              <a:t>précédente</a:t>
            </a:r>
            <a:r>
              <a:rPr lang="fr-CA" sz="2600" dirty="0" smtClean="0">
                <a:latin typeface="Arial" panose="020B0604020202020204" pitchFamily="34" charset="0"/>
                <a:cs typeface="Arial" panose="020B0604020202020204" pitchFamily="34" charset="0"/>
              </a:rPr>
              <a:t> </a:t>
            </a:r>
            <a:r>
              <a:rPr lang="fr-CA" sz="2600" dirty="0" smtClean="0">
                <a:solidFill>
                  <a:srgbClr val="FF0000"/>
                </a:solidFill>
                <a:latin typeface="Arial" panose="020B0604020202020204" pitchFamily="34" charset="0"/>
                <a:cs typeface="Arial" panose="020B0604020202020204" pitchFamily="34" charset="0"/>
              </a:rPr>
              <a:t>+</a:t>
            </a:r>
            <a:r>
              <a:rPr lang="fr-CA" sz="2600" dirty="0" smtClean="0">
                <a:latin typeface="Arial" panose="020B0604020202020204" pitchFamily="34" charset="0"/>
                <a:cs typeface="Arial" panose="020B0604020202020204" pitchFamily="34" charset="0"/>
              </a:rPr>
              <a:t> </a:t>
            </a:r>
            <a:r>
              <a:rPr lang="fr-CA" sz="2600" b="1" dirty="0">
                <a:latin typeface="Arial" panose="020B0604020202020204" pitchFamily="34" charset="0"/>
                <a:cs typeface="Arial" panose="020B0604020202020204" pitchFamily="34" charset="0"/>
              </a:rPr>
              <a:t>Revenu d’entreprise supplémentaire </a:t>
            </a:r>
            <a:r>
              <a:rPr lang="fr-CA" sz="2600" dirty="0">
                <a:latin typeface="Arial" panose="020B0604020202020204" pitchFamily="34" charset="0"/>
                <a:cs typeface="Arial" panose="020B0604020202020204" pitchFamily="34" charset="0"/>
              </a:rPr>
              <a:t>de l’année d’imposition </a:t>
            </a:r>
            <a:r>
              <a:rPr lang="fr-CA" sz="2600" u="sng" dirty="0" smtClean="0">
                <a:latin typeface="Arial" panose="020B0604020202020204" pitchFamily="34" charset="0"/>
                <a:cs typeface="Arial" panose="020B0604020202020204" pitchFamily="34" charset="0"/>
              </a:rPr>
              <a:t>courante</a:t>
            </a:r>
            <a:r>
              <a:rPr lang="fr-CA" sz="2600" dirty="0" smtClean="0">
                <a:latin typeface="Arial" panose="020B0604020202020204" pitchFamily="34" charset="0"/>
                <a:cs typeface="Arial" panose="020B0604020202020204" pitchFamily="34" charset="0"/>
              </a:rPr>
              <a:t> </a:t>
            </a:r>
          </a:p>
          <a:p>
            <a:pPr lvl="1"/>
            <a:endParaRPr lang="fr-CA" sz="2600" dirty="0">
              <a:latin typeface="Arial" panose="020B0604020202020204" pitchFamily="34" charset="0"/>
              <a:cs typeface="Arial" panose="020B0604020202020204" pitchFamily="34" charset="0"/>
            </a:endParaRPr>
          </a:p>
          <a:p>
            <a:r>
              <a:rPr lang="fr-CA" sz="2600" dirty="0" smtClean="0">
                <a:latin typeface="Arial" panose="020B0604020202020204" pitchFamily="34" charset="0"/>
                <a:cs typeface="Arial" panose="020B0604020202020204" pitchFamily="34" charset="0"/>
              </a:rPr>
              <a:t>Revenu d’entreprise à inclure en 2019 = </a:t>
            </a:r>
            <a:r>
              <a:rPr lang="fr-CA" sz="2600" b="1" dirty="0" smtClean="0">
                <a:latin typeface="Arial" panose="020B0604020202020204" pitchFamily="34" charset="0"/>
                <a:cs typeface="Arial" panose="020B0604020202020204" pitchFamily="34" charset="0"/>
              </a:rPr>
              <a:t>8 000 $ </a:t>
            </a:r>
            <a:r>
              <a:rPr lang="fr-CA" sz="2600" dirty="0" smtClean="0">
                <a:latin typeface="Arial" panose="020B0604020202020204" pitchFamily="34" charset="0"/>
                <a:cs typeface="Arial" panose="020B0604020202020204" pitchFamily="34" charset="0"/>
              </a:rPr>
              <a:t>+ 0 $ + </a:t>
            </a:r>
            <a:r>
              <a:rPr lang="fr-CA" sz="2600" b="1" dirty="0" smtClean="0">
                <a:latin typeface="Arial" panose="020B0604020202020204" pitchFamily="34" charset="0"/>
                <a:cs typeface="Arial" panose="020B0604020202020204" pitchFamily="34" charset="0"/>
              </a:rPr>
              <a:t>8 000 $ </a:t>
            </a:r>
            <a:r>
              <a:rPr lang="fr-CA" sz="2600" dirty="0" smtClean="0">
                <a:latin typeface="Arial" panose="020B0604020202020204" pitchFamily="34" charset="0"/>
                <a:cs typeface="Arial" panose="020B0604020202020204" pitchFamily="34" charset="0"/>
              </a:rPr>
              <a:t>= </a:t>
            </a:r>
            <a:r>
              <a:rPr lang="fr-CA" sz="2600" b="1" dirty="0" smtClean="0">
                <a:latin typeface="Arial" panose="020B0604020202020204" pitchFamily="34" charset="0"/>
                <a:cs typeface="Arial" panose="020B0604020202020204" pitchFamily="34" charset="0"/>
              </a:rPr>
              <a:t>16 000 $</a:t>
            </a:r>
            <a:endParaRPr lang="fr-CA" sz="2600" b="1" dirty="0">
              <a:latin typeface="Arial" panose="020B0604020202020204" pitchFamily="34" charset="0"/>
              <a:cs typeface="Arial" panose="020B0604020202020204" pitchFamily="34" charset="0"/>
            </a:endParaRPr>
          </a:p>
          <a:p>
            <a:pPr lvl="1"/>
            <a:endParaRPr lang="fr-CA" sz="2600" dirty="0" smtClean="0">
              <a:latin typeface="Arial" panose="020B0604020202020204" pitchFamily="34" charset="0"/>
              <a:cs typeface="Arial" panose="020B0604020202020204" pitchFamily="34" charset="0"/>
            </a:endParaRPr>
          </a:p>
          <a:p>
            <a:endParaRPr lang="fr-CA"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3569291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31717" y="2086952"/>
            <a:ext cx="12101126" cy="3693319"/>
          </a:xfrm>
          <a:prstGeom prst="rect">
            <a:avLst/>
          </a:prstGeom>
          <a:noFill/>
        </p:spPr>
        <p:txBody>
          <a:bodyPr wrap="square" rtlCol="0" anchor="ctr">
            <a:spAutoFit/>
          </a:bodyPr>
          <a:lstStyle/>
          <a:p>
            <a:r>
              <a:rPr lang="fr-CA" sz="2600" dirty="0" smtClean="0">
                <a:solidFill>
                  <a:srgbClr val="FF0000"/>
                </a:solidFill>
                <a:latin typeface="Arial" panose="020B0604020202020204" pitchFamily="34" charset="0"/>
                <a:cs typeface="Arial" panose="020B0604020202020204" pitchFamily="34" charset="0"/>
              </a:rPr>
              <a:t>Revenu d’entreprise supplémentaire de 2020 </a:t>
            </a:r>
            <a:r>
              <a:rPr lang="fr-CA" sz="2600" dirty="0" smtClean="0">
                <a:latin typeface="Arial" panose="020B0604020202020204" pitchFamily="34" charset="0"/>
                <a:cs typeface="Arial" panose="020B0604020202020204" pitchFamily="34" charset="0"/>
              </a:rPr>
              <a:t>= </a:t>
            </a:r>
            <a:r>
              <a:rPr lang="fr-CA" sz="2600" dirty="0" smtClean="0">
                <a:solidFill>
                  <a:srgbClr val="FF0000"/>
                </a:solidFill>
                <a:latin typeface="Arial" panose="020B0604020202020204" pitchFamily="34" charset="0"/>
                <a:cs typeface="Arial" panose="020B0604020202020204" pitchFamily="34" charset="0"/>
              </a:rPr>
              <a:t>A</a:t>
            </a:r>
            <a:r>
              <a:rPr lang="fr-CA" sz="2600" dirty="0" smtClean="0">
                <a:latin typeface="Arial" panose="020B0604020202020204" pitchFamily="34" charset="0"/>
                <a:cs typeface="Arial" panose="020B0604020202020204" pitchFamily="34" charset="0"/>
              </a:rPr>
              <a:t> x </a:t>
            </a:r>
            <a:r>
              <a:rPr lang="fr-CA" sz="2600" dirty="0" smtClean="0">
                <a:solidFill>
                  <a:srgbClr val="FF0000"/>
                </a:solidFill>
                <a:latin typeface="Arial" panose="020B0604020202020204" pitchFamily="34" charset="0"/>
                <a:cs typeface="Arial" panose="020B0604020202020204" pitchFamily="34" charset="0"/>
              </a:rPr>
              <a:t>B</a:t>
            </a:r>
            <a:r>
              <a:rPr lang="fr-CA" sz="2600" dirty="0" smtClean="0">
                <a:latin typeface="Arial" panose="020B0604020202020204" pitchFamily="34" charset="0"/>
                <a:cs typeface="Arial" panose="020B0604020202020204" pitchFamily="34" charset="0"/>
              </a:rPr>
              <a:t> / </a:t>
            </a:r>
            <a:r>
              <a:rPr lang="fr-CA" sz="2600" dirty="0">
                <a:solidFill>
                  <a:srgbClr val="FF0000"/>
                </a:solidFill>
                <a:latin typeface="Arial" panose="020B0604020202020204" pitchFamily="34" charset="0"/>
                <a:cs typeface="Arial" panose="020B0604020202020204" pitchFamily="34" charset="0"/>
              </a:rPr>
              <a:t>C</a:t>
            </a:r>
            <a:endParaRPr lang="fr-CA" sz="2600" dirty="0" smtClean="0">
              <a:solidFill>
                <a:srgbClr val="FF0000"/>
              </a:solidFill>
              <a:latin typeface="Arial" panose="020B0604020202020204" pitchFamily="34" charset="0"/>
              <a:cs typeface="Arial" panose="020B0604020202020204" pitchFamily="34" charset="0"/>
            </a:endParaRPr>
          </a:p>
          <a:p>
            <a:pPr lvl="1"/>
            <a:r>
              <a:rPr lang="fr-CA" sz="2600" dirty="0" smtClean="0">
                <a:solidFill>
                  <a:srgbClr val="FF0000"/>
                </a:solidFill>
                <a:latin typeface="Arial" panose="020B0604020202020204" pitchFamily="34" charset="0"/>
                <a:cs typeface="Arial" panose="020B0604020202020204" pitchFamily="34" charset="0"/>
              </a:rPr>
              <a:t>A</a:t>
            </a:r>
            <a:r>
              <a:rPr lang="fr-CA" sz="2600" dirty="0" smtClean="0">
                <a:latin typeface="Arial" panose="020B0604020202020204" pitchFamily="34" charset="0"/>
                <a:cs typeface="Arial" panose="020B0604020202020204" pitchFamily="34" charset="0"/>
              </a:rPr>
              <a:t> = Revenu d’entreprise de l’exercice terminé durant l’année </a:t>
            </a:r>
            <a:r>
              <a:rPr lang="fr-CA" sz="2600" u="sng" dirty="0" smtClean="0">
                <a:latin typeface="Arial" panose="020B0604020202020204" pitchFamily="34" charset="0"/>
                <a:cs typeface="Arial" panose="020B0604020202020204" pitchFamily="34" charset="0"/>
              </a:rPr>
              <a:t>courante</a:t>
            </a:r>
          </a:p>
          <a:p>
            <a:pPr lvl="1"/>
            <a:r>
              <a:rPr lang="fr-CA" sz="2600" dirty="0" smtClean="0">
                <a:solidFill>
                  <a:srgbClr val="FF0000"/>
                </a:solidFill>
                <a:latin typeface="Arial" panose="020B0604020202020204" pitchFamily="34" charset="0"/>
                <a:cs typeface="Arial" panose="020B0604020202020204" pitchFamily="34" charset="0"/>
              </a:rPr>
              <a:t>B</a:t>
            </a:r>
            <a:r>
              <a:rPr lang="fr-CA" sz="2600" dirty="0" smtClean="0">
                <a:latin typeface="Arial" panose="020B0604020202020204" pitchFamily="34" charset="0"/>
                <a:cs typeface="Arial" panose="020B0604020202020204" pitchFamily="34" charset="0"/>
              </a:rPr>
              <a:t> = Nombre de jours d’exploitation de l’entreprise durant l’année </a:t>
            </a:r>
            <a:r>
              <a:rPr lang="fr-CA" sz="2600" u="sng" dirty="0" smtClean="0">
                <a:latin typeface="Arial" panose="020B0604020202020204" pitchFamily="34" charset="0"/>
                <a:cs typeface="Arial" panose="020B0604020202020204" pitchFamily="34" charset="0"/>
              </a:rPr>
              <a:t>courante</a:t>
            </a:r>
            <a:r>
              <a:rPr lang="fr-CA" sz="2600" dirty="0" smtClean="0">
                <a:latin typeface="Arial" panose="020B0604020202020204" pitchFamily="34" charset="0"/>
                <a:cs typeface="Arial" panose="020B0604020202020204" pitchFamily="34" charset="0"/>
              </a:rPr>
              <a:t> après la fin de l’exercice et avant le 1</a:t>
            </a:r>
            <a:r>
              <a:rPr lang="fr-CA" sz="2600" baseline="30000" dirty="0" smtClean="0">
                <a:latin typeface="Arial" panose="020B0604020202020204" pitchFamily="34" charset="0"/>
                <a:cs typeface="Arial" panose="020B0604020202020204" pitchFamily="34" charset="0"/>
              </a:rPr>
              <a:t>er</a:t>
            </a:r>
            <a:r>
              <a:rPr lang="fr-CA" sz="2600" dirty="0" smtClean="0">
                <a:latin typeface="Arial" panose="020B0604020202020204" pitchFamily="34" charset="0"/>
                <a:cs typeface="Arial" panose="020B0604020202020204" pitchFamily="34" charset="0"/>
              </a:rPr>
              <a:t> janvier de l’année </a:t>
            </a:r>
            <a:r>
              <a:rPr lang="fr-CA" sz="2600" u="sng" dirty="0" smtClean="0">
                <a:latin typeface="Arial" panose="020B0604020202020204" pitchFamily="34" charset="0"/>
                <a:cs typeface="Arial" panose="020B0604020202020204" pitchFamily="34" charset="0"/>
              </a:rPr>
              <a:t>suivante</a:t>
            </a:r>
          </a:p>
          <a:p>
            <a:pPr lvl="1"/>
            <a:r>
              <a:rPr lang="fr-CA" sz="2600" dirty="0" smtClean="0">
                <a:solidFill>
                  <a:srgbClr val="FF0000"/>
                </a:solidFill>
                <a:latin typeface="Arial" panose="020B0604020202020204" pitchFamily="34" charset="0"/>
                <a:cs typeface="Arial" panose="020B0604020202020204" pitchFamily="34" charset="0"/>
              </a:rPr>
              <a:t>C</a:t>
            </a:r>
            <a:r>
              <a:rPr lang="fr-CA" sz="2600" dirty="0" smtClean="0">
                <a:latin typeface="Arial" panose="020B0604020202020204" pitchFamily="34" charset="0"/>
                <a:cs typeface="Arial" panose="020B0604020202020204" pitchFamily="34" charset="0"/>
              </a:rPr>
              <a:t> = </a:t>
            </a:r>
            <a:r>
              <a:rPr lang="fr-CA" sz="2600" dirty="0">
                <a:latin typeface="Arial" panose="020B0604020202020204" pitchFamily="34" charset="0"/>
                <a:cs typeface="Arial" panose="020B0604020202020204" pitchFamily="34" charset="0"/>
              </a:rPr>
              <a:t>Nombre de jours d’exploitation de l’entreprise </a:t>
            </a:r>
            <a:r>
              <a:rPr lang="fr-CA" sz="2600" dirty="0" smtClean="0">
                <a:latin typeface="Arial" panose="020B0604020202020204" pitchFamily="34" charset="0"/>
                <a:cs typeface="Arial" panose="020B0604020202020204" pitchFamily="34" charset="0"/>
              </a:rPr>
              <a:t>pour l’exercice complet qui se termine pendant l’année </a:t>
            </a:r>
            <a:r>
              <a:rPr lang="fr-CA" sz="2600" u="sng" dirty="0" smtClean="0">
                <a:latin typeface="Arial" panose="020B0604020202020204" pitchFamily="34" charset="0"/>
                <a:cs typeface="Arial" panose="020B0604020202020204" pitchFamily="34" charset="0"/>
              </a:rPr>
              <a:t>courante</a:t>
            </a:r>
            <a:endParaRPr lang="fr-CA" sz="2600" u="sng" dirty="0">
              <a:latin typeface="Arial" panose="020B0604020202020204" pitchFamily="34" charset="0"/>
              <a:cs typeface="Arial" panose="020B0604020202020204" pitchFamily="34" charset="0"/>
            </a:endParaRPr>
          </a:p>
          <a:p>
            <a:pPr lvl="1"/>
            <a:endParaRPr lang="fr-CA" sz="2600" u="sng" dirty="0" smtClean="0">
              <a:latin typeface="Arial" panose="020B0604020202020204" pitchFamily="34" charset="0"/>
              <a:cs typeface="Arial" panose="020B0604020202020204" pitchFamily="34" charset="0"/>
            </a:endParaRPr>
          </a:p>
          <a:p>
            <a:pPr lvl="1"/>
            <a:r>
              <a:rPr lang="fr-CA" sz="2600" dirty="0" smtClean="0">
                <a:latin typeface="Arial" panose="020B0604020202020204" pitchFamily="34" charset="0"/>
                <a:cs typeface="Arial" panose="020B0604020202020204" pitchFamily="34" charset="0"/>
              </a:rPr>
              <a:t>A x B / C = </a:t>
            </a:r>
            <a:r>
              <a:rPr lang="fr-CA" sz="2600" b="1" dirty="0" smtClean="0">
                <a:latin typeface="Arial" panose="020B0604020202020204" pitchFamily="34" charset="0"/>
                <a:cs typeface="Arial" panose="020B0604020202020204" pitchFamily="34" charset="0"/>
              </a:rPr>
              <a:t>43 000 $ </a:t>
            </a:r>
            <a:r>
              <a:rPr lang="fr-CA" sz="2600" dirty="0" smtClean="0">
                <a:latin typeface="Arial" panose="020B0604020202020204" pitchFamily="34" charset="0"/>
                <a:cs typeface="Arial" panose="020B0604020202020204" pitchFamily="34" charset="0"/>
              </a:rPr>
              <a:t>x </a:t>
            </a:r>
            <a:r>
              <a:rPr lang="fr-CA" sz="2600" b="1" dirty="0" smtClean="0">
                <a:latin typeface="Arial" panose="020B0604020202020204" pitchFamily="34" charset="0"/>
                <a:cs typeface="Arial" panose="020B0604020202020204" pitchFamily="34" charset="0"/>
              </a:rPr>
              <a:t>92 jours</a:t>
            </a:r>
            <a:r>
              <a:rPr lang="fr-CA" sz="2600" dirty="0" smtClean="0">
                <a:latin typeface="Arial" panose="020B0604020202020204" pitchFamily="34" charset="0"/>
                <a:cs typeface="Arial" panose="020B0604020202020204" pitchFamily="34" charset="0"/>
              </a:rPr>
              <a:t> (oct., nov., déc.) / </a:t>
            </a:r>
            <a:r>
              <a:rPr lang="fr-CA" sz="2600" b="1" dirty="0" smtClean="0">
                <a:latin typeface="Arial" panose="020B0604020202020204" pitchFamily="34" charset="0"/>
                <a:cs typeface="Arial" panose="020B0604020202020204" pitchFamily="34" charset="0"/>
              </a:rPr>
              <a:t>365 jours</a:t>
            </a:r>
            <a:r>
              <a:rPr lang="fr-CA" sz="2600" dirty="0" smtClean="0">
                <a:latin typeface="Arial" panose="020B0604020202020204" pitchFamily="34" charset="0"/>
                <a:cs typeface="Arial" panose="020B0604020202020204" pitchFamily="34" charset="0"/>
              </a:rPr>
              <a:t> (oct. à sept.)</a:t>
            </a:r>
          </a:p>
          <a:p>
            <a:pPr lvl="1"/>
            <a:r>
              <a:rPr lang="fr-CA" sz="2600" b="1" dirty="0" smtClean="0">
                <a:latin typeface="Arial" panose="020B0604020202020204" pitchFamily="34" charset="0"/>
                <a:cs typeface="Arial" panose="020B0604020202020204" pitchFamily="34" charset="0"/>
              </a:rPr>
              <a:t>Revenu d’entreprise supplémentaire de 2020 </a:t>
            </a:r>
            <a:r>
              <a:rPr lang="fr-CA" sz="2600" dirty="0" smtClean="0">
                <a:latin typeface="Arial" panose="020B0604020202020204" pitchFamily="34" charset="0"/>
                <a:cs typeface="Arial" panose="020B0604020202020204" pitchFamily="34" charset="0"/>
              </a:rPr>
              <a:t> = </a:t>
            </a:r>
            <a:r>
              <a:rPr lang="fr-CA" sz="2600" b="1" dirty="0" smtClean="0">
                <a:latin typeface="Arial" panose="020B0604020202020204" pitchFamily="34" charset="0"/>
                <a:cs typeface="Arial" panose="020B0604020202020204" pitchFamily="34" charset="0"/>
              </a:rPr>
              <a:t>10 838 $</a:t>
            </a:r>
            <a:endParaRPr lang="fr-CA" sz="2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2578186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6231" y="1966867"/>
            <a:ext cx="12101126" cy="4185761"/>
          </a:xfrm>
          <a:prstGeom prst="rect">
            <a:avLst/>
          </a:prstGeom>
          <a:noFill/>
        </p:spPr>
        <p:txBody>
          <a:bodyPr wrap="square" rtlCol="0" anchor="ctr">
            <a:spAutoFit/>
          </a:bodyPr>
          <a:lstStyle/>
          <a:p>
            <a:pPr algn="ctr"/>
            <a:r>
              <a:rPr lang="fr-CA" sz="3400" i="1" dirty="0" smtClean="0">
                <a:latin typeface="Arial" panose="020B0604020202020204" pitchFamily="34" charset="0"/>
                <a:cs typeface="Arial" panose="020B0604020202020204" pitchFamily="34" charset="0"/>
              </a:rPr>
              <a:t>Scénario 2A </a:t>
            </a:r>
            <a:r>
              <a:rPr lang="fr-CA" sz="3400" dirty="0" smtClean="0">
                <a:latin typeface="Arial" panose="020B0604020202020204" pitchFamily="34" charset="0"/>
                <a:cs typeface="Arial" panose="020B0604020202020204" pitchFamily="34" charset="0"/>
              </a:rPr>
              <a:t>(suite)</a:t>
            </a:r>
          </a:p>
          <a:p>
            <a:pPr marL="457200" indent="-457200">
              <a:buFont typeface="Arial" charset="0"/>
              <a:buChar char="•"/>
            </a:pPr>
            <a:endParaRPr lang="fr-CA" sz="2500" dirty="0" smtClean="0">
              <a:latin typeface="Arial" panose="020B0604020202020204" pitchFamily="34" charset="0"/>
              <a:cs typeface="Arial" panose="020B0604020202020204" pitchFamily="34" charset="0"/>
            </a:endParaRPr>
          </a:p>
          <a:p>
            <a:r>
              <a:rPr lang="fr-CA" sz="2600" dirty="0">
                <a:solidFill>
                  <a:srgbClr val="FF0000"/>
                </a:solidFill>
                <a:latin typeface="Arial" panose="020B0604020202020204" pitchFamily="34" charset="0"/>
                <a:cs typeface="Arial" panose="020B0604020202020204" pitchFamily="34" charset="0"/>
              </a:rPr>
              <a:t>Revenu d’entreprise à inclure </a:t>
            </a:r>
            <a:r>
              <a:rPr lang="fr-CA" sz="2600" dirty="0" smtClean="0">
                <a:solidFill>
                  <a:srgbClr val="FF0000"/>
                </a:solidFill>
                <a:latin typeface="Arial" panose="020B0604020202020204" pitchFamily="34" charset="0"/>
                <a:cs typeface="Arial" panose="020B0604020202020204" pitchFamily="34" charset="0"/>
              </a:rPr>
              <a:t>en 2020 </a:t>
            </a:r>
            <a:r>
              <a:rPr lang="fr-CA" sz="2600" dirty="0" smtClean="0">
                <a:latin typeface="Arial" panose="020B0604020202020204" pitchFamily="34" charset="0"/>
                <a:cs typeface="Arial" panose="020B0604020202020204" pitchFamily="34" charset="0"/>
              </a:rPr>
              <a:t>= </a:t>
            </a:r>
            <a:endParaRPr lang="fr-CA" sz="2600" dirty="0">
              <a:latin typeface="Arial" panose="020B0604020202020204" pitchFamily="34" charset="0"/>
              <a:cs typeface="Arial" panose="020B0604020202020204" pitchFamily="34" charset="0"/>
            </a:endParaRPr>
          </a:p>
          <a:p>
            <a:pPr lvl="1"/>
            <a:r>
              <a:rPr lang="fr-CA" sz="2600" dirty="0">
                <a:solidFill>
                  <a:srgbClr val="FF0000"/>
                </a:solidFill>
                <a:latin typeface="Arial" panose="020B0604020202020204" pitchFamily="34" charset="0"/>
                <a:cs typeface="Arial" panose="020B0604020202020204" pitchFamily="34" charset="0"/>
              </a:rPr>
              <a:t>+</a:t>
            </a:r>
            <a:r>
              <a:rPr lang="fr-CA" sz="2600" dirty="0">
                <a:latin typeface="Arial" panose="020B0604020202020204" pitchFamily="34" charset="0"/>
                <a:cs typeface="Arial" panose="020B0604020202020204" pitchFamily="34" charset="0"/>
              </a:rPr>
              <a:t> Revenu d’entreprise (réel) de </a:t>
            </a:r>
            <a:r>
              <a:rPr lang="fr-CA" sz="2600" dirty="0" smtClean="0">
                <a:latin typeface="Arial" panose="020B0604020202020204" pitchFamily="34" charset="0"/>
                <a:cs typeface="Arial" panose="020B0604020202020204" pitchFamily="34" charset="0"/>
              </a:rPr>
              <a:t>l’exercice </a:t>
            </a:r>
          </a:p>
          <a:p>
            <a:pPr lvl="1"/>
            <a:r>
              <a:rPr lang="mr-IN" sz="2600" dirty="0" smtClean="0">
                <a:solidFill>
                  <a:srgbClr val="FF0000"/>
                </a:solidFill>
                <a:latin typeface="Arial" panose="020B0604020202020204" pitchFamily="34" charset="0"/>
                <a:cs typeface="Arial" panose="020B0604020202020204" pitchFamily="34" charset="0"/>
              </a:rPr>
              <a:t>–</a:t>
            </a:r>
            <a:r>
              <a:rPr lang="fr-CA" sz="2600" dirty="0" smtClean="0">
                <a:latin typeface="Arial" panose="020B0604020202020204" pitchFamily="34" charset="0"/>
                <a:cs typeface="Arial" panose="020B0604020202020204" pitchFamily="34" charset="0"/>
              </a:rPr>
              <a:t> </a:t>
            </a:r>
            <a:r>
              <a:rPr lang="fr-CA" sz="2600" b="1" dirty="0">
                <a:latin typeface="Arial" panose="020B0604020202020204" pitchFamily="34" charset="0"/>
                <a:cs typeface="Arial" panose="020B0604020202020204" pitchFamily="34" charset="0"/>
              </a:rPr>
              <a:t>Revenu d’entreprise supplémentaire </a:t>
            </a:r>
            <a:r>
              <a:rPr lang="fr-CA" sz="2600" dirty="0">
                <a:latin typeface="Arial" panose="020B0604020202020204" pitchFamily="34" charset="0"/>
                <a:cs typeface="Arial" panose="020B0604020202020204" pitchFamily="34" charset="0"/>
              </a:rPr>
              <a:t>de l’année d’imposition </a:t>
            </a:r>
            <a:r>
              <a:rPr lang="fr-CA" sz="2600" u="sng" dirty="0" smtClean="0">
                <a:latin typeface="Arial" panose="020B0604020202020204" pitchFamily="34" charset="0"/>
                <a:cs typeface="Arial" panose="020B0604020202020204" pitchFamily="34" charset="0"/>
              </a:rPr>
              <a:t>précédente</a:t>
            </a:r>
            <a:r>
              <a:rPr lang="fr-CA" sz="2600" dirty="0" smtClean="0">
                <a:latin typeface="Arial" panose="020B0604020202020204" pitchFamily="34" charset="0"/>
                <a:cs typeface="Arial" panose="020B0604020202020204" pitchFamily="34" charset="0"/>
              </a:rPr>
              <a:t> </a:t>
            </a:r>
            <a:r>
              <a:rPr lang="fr-CA" sz="2600" dirty="0" smtClean="0">
                <a:solidFill>
                  <a:srgbClr val="FF0000"/>
                </a:solidFill>
                <a:latin typeface="Arial" panose="020B0604020202020204" pitchFamily="34" charset="0"/>
                <a:cs typeface="Arial" panose="020B0604020202020204" pitchFamily="34" charset="0"/>
              </a:rPr>
              <a:t>+</a:t>
            </a:r>
            <a:r>
              <a:rPr lang="fr-CA" sz="2600" dirty="0" smtClean="0">
                <a:latin typeface="Arial" panose="020B0604020202020204" pitchFamily="34" charset="0"/>
                <a:cs typeface="Arial" panose="020B0604020202020204" pitchFamily="34" charset="0"/>
              </a:rPr>
              <a:t> </a:t>
            </a:r>
            <a:r>
              <a:rPr lang="fr-CA" sz="2600" b="1" dirty="0">
                <a:latin typeface="Arial" panose="020B0604020202020204" pitchFamily="34" charset="0"/>
                <a:cs typeface="Arial" panose="020B0604020202020204" pitchFamily="34" charset="0"/>
              </a:rPr>
              <a:t>Revenu d’entreprise supplémentaire </a:t>
            </a:r>
            <a:r>
              <a:rPr lang="fr-CA" sz="2600" dirty="0">
                <a:latin typeface="Arial" panose="020B0604020202020204" pitchFamily="34" charset="0"/>
                <a:cs typeface="Arial" panose="020B0604020202020204" pitchFamily="34" charset="0"/>
              </a:rPr>
              <a:t>de l’année d’imposition </a:t>
            </a:r>
            <a:r>
              <a:rPr lang="fr-CA" sz="2600" u="sng" dirty="0" smtClean="0">
                <a:latin typeface="Arial" panose="020B0604020202020204" pitchFamily="34" charset="0"/>
                <a:cs typeface="Arial" panose="020B0604020202020204" pitchFamily="34" charset="0"/>
              </a:rPr>
              <a:t>courante</a:t>
            </a:r>
            <a:r>
              <a:rPr lang="fr-CA" sz="2600" dirty="0" smtClean="0">
                <a:latin typeface="Arial" panose="020B0604020202020204" pitchFamily="34" charset="0"/>
                <a:cs typeface="Arial" panose="020B0604020202020204" pitchFamily="34" charset="0"/>
              </a:rPr>
              <a:t> </a:t>
            </a:r>
          </a:p>
          <a:p>
            <a:pPr lvl="1"/>
            <a:endParaRPr lang="fr-CA" sz="2600" dirty="0">
              <a:latin typeface="Arial" panose="020B0604020202020204" pitchFamily="34" charset="0"/>
              <a:cs typeface="Arial" panose="020B0604020202020204" pitchFamily="34" charset="0"/>
            </a:endParaRPr>
          </a:p>
          <a:p>
            <a:pPr marL="0" lvl="1"/>
            <a:r>
              <a:rPr lang="fr-CA" sz="2500" dirty="0" smtClean="0">
                <a:latin typeface="Arial" panose="020B0604020202020204" pitchFamily="34" charset="0"/>
                <a:cs typeface="Arial" panose="020B0604020202020204" pitchFamily="34" charset="0"/>
              </a:rPr>
              <a:t>Revenu d’entreprise à inclure en 2020 = </a:t>
            </a:r>
            <a:r>
              <a:rPr lang="fr-CA" sz="2500" b="1" dirty="0" smtClean="0">
                <a:latin typeface="Arial" panose="020B0604020202020204" pitchFamily="34" charset="0"/>
                <a:cs typeface="Arial" panose="020B0604020202020204" pitchFamily="34" charset="0"/>
              </a:rPr>
              <a:t>43 000 $ </a:t>
            </a:r>
            <a:r>
              <a:rPr lang="mr-IN" sz="2500" dirty="0">
                <a:latin typeface="Arial" panose="020B0604020202020204" pitchFamily="34" charset="0"/>
                <a:cs typeface="Arial" panose="020B0604020202020204" pitchFamily="34" charset="0"/>
              </a:rPr>
              <a:t>–</a:t>
            </a:r>
            <a:r>
              <a:rPr lang="fr-CA" sz="2500" dirty="0" smtClean="0">
                <a:latin typeface="Arial" panose="020B0604020202020204" pitchFamily="34" charset="0"/>
                <a:cs typeface="Arial" panose="020B0604020202020204" pitchFamily="34" charset="0"/>
              </a:rPr>
              <a:t> </a:t>
            </a:r>
            <a:r>
              <a:rPr lang="fr-CA" sz="2500" b="1" dirty="0" smtClean="0">
                <a:latin typeface="Arial" panose="020B0604020202020204" pitchFamily="34" charset="0"/>
                <a:cs typeface="Arial" panose="020B0604020202020204" pitchFamily="34" charset="0"/>
              </a:rPr>
              <a:t>8 000 $</a:t>
            </a:r>
            <a:r>
              <a:rPr lang="fr-CA" sz="2500" dirty="0" smtClean="0">
                <a:latin typeface="Arial" panose="020B0604020202020204" pitchFamily="34" charset="0"/>
                <a:cs typeface="Arial" panose="020B0604020202020204" pitchFamily="34" charset="0"/>
              </a:rPr>
              <a:t> + </a:t>
            </a:r>
            <a:r>
              <a:rPr lang="fr-CA" sz="2500" b="1" dirty="0">
                <a:latin typeface="Arial" panose="020B0604020202020204" pitchFamily="34" charset="0"/>
                <a:cs typeface="Arial" panose="020B0604020202020204" pitchFamily="34" charset="0"/>
              </a:rPr>
              <a:t>10 838 </a:t>
            </a:r>
            <a:r>
              <a:rPr lang="fr-CA" sz="2500" b="1" dirty="0" smtClean="0">
                <a:latin typeface="Arial" panose="020B0604020202020204" pitchFamily="34" charset="0"/>
                <a:cs typeface="Arial" panose="020B0604020202020204" pitchFamily="34" charset="0"/>
              </a:rPr>
              <a:t>$ </a:t>
            </a:r>
            <a:r>
              <a:rPr lang="fr-CA" sz="2500" dirty="0" smtClean="0">
                <a:latin typeface="Arial" panose="020B0604020202020204" pitchFamily="34" charset="0"/>
                <a:cs typeface="Arial" panose="020B0604020202020204" pitchFamily="34" charset="0"/>
              </a:rPr>
              <a:t>= </a:t>
            </a:r>
            <a:r>
              <a:rPr lang="fr-CA" sz="2500" b="1" dirty="0" smtClean="0">
                <a:latin typeface="Arial" panose="020B0604020202020204" pitchFamily="34" charset="0"/>
                <a:cs typeface="Arial" panose="020B0604020202020204" pitchFamily="34" charset="0"/>
              </a:rPr>
              <a:t>45 838 $</a:t>
            </a:r>
            <a:endParaRPr lang="fr-CA" sz="2500" b="1" dirty="0">
              <a:latin typeface="Arial" panose="020B0604020202020204" pitchFamily="34" charset="0"/>
              <a:cs typeface="Arial" panose="020B0604020202020204" pitchFamily="34" charset="0"/>
            </a:endParaRPr>
          </a:p>
          <a:p>
            <a:pPr lvl="1"/>
            <a:endParaRPr lang="fr-CA" sz="2600" dirty="0" smtClean="0">
              <a:latin typeface="Arial" panose="020B0604020202020204" pitchFamily="34" charset="0"/>
              <a:cs typeface="Arial" panose="020B0604020202020204" pitchFamily="34" charset="0"/>
            </a:endParaRPr>
          </a:p>
          <a:p>
            <a:endParaRPr lang="fr-CA"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6512112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338510" y="2437809"/>
            <a:ext cx="11516567" cy="3416320"/>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Biens figurant à un inventaire</a:t>
            </a:r>
            <a:endParaRPr lang="fr-CA" sz="3600"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endParaRPr lang="fr-CA" sz="3000" dirty="0">
              <a:latin typeface="Arial" panose="020B0604020202020204" pitchFamily="34" charset="0"/>
              <a:cs typeface="Arial" panose="020B0604020202020204" pitchFamily="34" charset="0"/>
            </a:endParaRPr>
          </a:p>
          <a:p>
            <a:pPr marL="457200" indent="-457200">
              <a:buFont typeface="Arial" charset="0"/>
              <a:buChar char="•"/>
            </a:pPr>
            <a:r>
              <a:rPr lang="fr-CA" sz="3000" dirty="0" smtClean="0">
                <a:latin typeface="Arial" panose="020B0604020202020204" pitchFamily="34" charset="0"/>
                <a:cs typeface="Arial" panose="020B0604020202020204" pitchFamily="34" charset="0"/>
              </a:rPr>
              <a:t>Obligation de tenir des registres et des livres de comptes, y compris un </a:t>
            </a:r>
            <a:r>
              <a:rPr lang="fr-CA" sz="3000" b="1" dirty="0" smtClean="0">
                <a:latin typeface="Arial" panose="020B0604020202020204" pitchFamily="34" charset="0"/>
                <a:cs typeface="Arial" panose="020B0604020202020204" pitchFamily="34" charset="0"/>
              </a:rPr>
              <a:t>inventaire annuel </a:t>
            </a:r>
            <a:r>
              <a:rPr lang="fr-CA" sz="3000" dirty="0" smtClean="0">
                <a:latin typeface="Arial" panose="020B0604020202020204" pitchFamily="34" charset="0"/>
                <a:cs typeface="Arial" panose="020B0604020202020204" pitchFamily="34" charset="0"/>
              </a:rPr>
              <a:t>(avec quantités, nature des biens et détails permettant l’évaluation) (para. 230(1))</a:t>
            </a:r>
          </a:p>
          <a:p>
            <a:pPr marL="457200" indent="-457200">
              <a:buFont typeface="Arial" charset="0"/>
              <a:buChar char="•"/>
            </a:pPr>
            <a:r>
              <a:rPr lang="fr-CA" sz="3000" dirty="0" smtClean="0">
                <a:latin typeface="Arial" panose="020B0604020202020204" pitchFamily="34" charset="0"/>
                <a:cs typeface="Arial" panose="020B0604020202020204" pitchFamily="34" charset="0"/>
              </a:rPr>
              <a:t>Règle générale : Deux méthodes d’évaluation (coût original vs. juste valeur marchande)</a:t>
            </a:r>
          </a:p>
        </p:txBody>
      </p:sp>
    </p:spTree>
    <p:extLst>
      <p:ext uri="{BB962C8B-B14F-4D97-AF65-F5344CB8AC3E}">
        <p14:creationId xmlns:p14="http://schemas.microsoft.com/office/powerpoint/2010/main" val="181033553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307080" y="3655654"/>
            <a:ext cx="9579427" cy="707886"/>
          </a:xfrm>
          <a:prstGeom prst="rect">
            <a:avLst/>
          </a:prstGeom>
          <a:noFill/>
        </p:spPr>
        <p:txBody>
          <a:bodyPr wrap="square" rtlCol="0" anchor="ctr">
            <a:spAutoFit/>
          </a:bodyPr>
          <a:lstStyle/>
          <a:p>
            <a:pPr algn="ctr"/>
            <a:r>
              <a:rPr lang="fr-CA" sz="4000" b="1" dirty="0">
                <a:latin typeface="Arial" panose="020B0604020202020204" pitchFamily="34" charset="0"/>
                <a:cs typeface="Arial" panose="020B0604020202020204" pitchFamily="34" charset="0"/>
              </a:rPr>
              <a:t>B</a:t>
            </a:r>
            <a:r>
              <a:rPr lang="fr-CA" sz="4000" b="1" dirty="0" smtClean="0">
                <a:latin typeface="Arial" panose="020B0604020202020204" pitchFamily="34" charset="0"/>
                <a:cs typeface="Arial" panose="020B0604020202020204" pitchFamily="34" charset="0"/>
              </a:rPr>
              <a:t>) Éléments à inclure</a:t>
            </a:r>
            <a:endParaRPr lang="fr-CA" sz="4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8231701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338510" y="2991807"/>
            <a:ext cx="11516567" cy="2308324"/>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Qu’est-ce que la différence entre un revenu d’entreprise et un revenu de bien?</a:t>
            </a:r>
            <a:endParaRPr lang="fr-CA" sz="3600"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endParaRPr lang="fr-CA" sz="3600" dirty="0">
              <a:latin typeface="Arial" panose="020B0604020202020204" pitchFamily="34" charset="0"/>
              <a:cs typeface="Arial" panose="020B0604020202020204" pitchFamily="34" charset="0"/>
            </a:endParaRPr>
          </a:p>
          <a:p>
            <a:pPr marL="457200" indent="-457200">
              <a:buFont typeface="Arial" charset="0"/>
              <a:buChar char="•"/>
            </a:pPr>
            <a:r>
              <a:rPr lang="fr-CA" sz="3600" dirty="0" smtClean="0">
                <a:latin typeface="Arial" panose="020B0604020202020204" pitchFamily="34" charset="0"/>
                <a:cs typeface="Arial" panose="020B0604020202020204" pitchFamily="34" charset="0"/>
              </a:rPr>
              <a:t>Indices : temps, efforts, travail, attention</a:t>
            </a:r>
            <a:endParaRPr lang="fr-CA" sz="36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63605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37535" y="1687354"/>
            <a:ext cx="11318517" cy="5170646"/>
          </a:xfrm>
          <a:prstGeom prst="rect">
            <a:avLst/>
          </a:prstGeom>
          <a:noFill/>
        </p:spPr>
        <p:txBody>
          <a:bodyPr wrap="square" rtlCol="0" anchor="ctr">
            <a:spAutoFit/>
          </a:bodyPr>
          <a:lstStyle/>
          <a:p>
            <a:pPr algn="ctr"/>
            <a:r>
              <a:rPr lang="fr-CA" sz="3600" i="1" dirty="0" smtClean="0">
                <a:latin typeface="Arial" panose="020B0604020202020204" pitchFamily="34" charset="0"/>
                <a:cs typeface="Arial" panose="020B0604020202020204" pitchFamily="34" charset="0"/>
              </a:rPr>
              <a:t>Revenu d’entreprise </a:t>
            </a:r>
            <a:r>
              <a:rPr lang="fr-CA" sz="3600" i="1" dirty="0" smtClean="0">
                <a:latin typeface="Arial" panose="020B0604020202020204" pitchFamily="34" charset="0"/>
                <a:cs typeface="Arial" panose="020B0604020202020204" pitchFamily="34" charset="0"/>
              </a:rPr>
              <a:t>: </a:t>
            </a:r>
            <a:r>
              <a:rPr lang="fr-CA" sz="3600" i="1" dirty="0" smtClean="0">
                <a:latin typeface="Arial" panose="020B0604020202020204" pitchFamily="34" charset="0"/>
                <a:cs typeface="Arial" panose="020B0604020202020204" pitchFamily="34" charset="0"/>
              </a:rPr>
              <a:t>Sommes à inclure</a:t>
            </a:r>
            <a:endParaRPr lang="fr-CA" sz="3600" i="1"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endParaRPr lang="fr-CA" sz="30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fr-CA" sz="2600" dirty="0" smtClean="0">
                <a:latin typeface="Arial" panose="020B0604020202020204" pitchFamily="34" charset="0"/>
                <a:cs typeface="Arial" panose="020B0604020202020204" pitchFamily="34" charset="0"/>
              </a:rPr>
              <a:t>Sommes </a:t>
            </a:r>
            <a:r>
              <a:rPr lang="fr-CA" sz="2600" u="sng" dirty="0" smtClean="0">
                <a:latin typeface="Arial" panose="020B0604020202020204" pitchFamily="34" charset="0"/>
                <a:cs typeface="Arial" panose="020B0604020202020204" pitchFamily="34" charset="0"/>
              </a:rPr>
              <a:t>reçues</a:t>
            </a:r>
            <a:r>
              <a:rPr lang="fr-CA" sz="2600" dirty="0" smtClean="0">
                <a:latin typeface="Arial" panose="020B0604020202020204" pitchFamily="34" charset="0"/>
                <a:cs typeface="Arial" panose="020B0604020202020204" pitchFamily="34" charset="0"/>
              </a:rPr>
              <a:t> dans le contexte </a:t>
            </a:r>
            <a:r>
              <a:rPr lang="fr-CA" sz="2600" dirty="0" smtClean="0">
                <a:latin typeface="Arial" panose="020B0604020202020204" pitchFamily="34" charset="0"/>
                <a:cs typeface="Arial" panose="020B0604020202020204" pitchFamily="34" charset="0"/>
              </a:rPr>
              <a:t>de</a:t>
            </a:r>
            <a:r>
              <a:rPr lang="fr-CA" sz="2600" dirty="0" smtClean="0">
                <a:latin typeface="Arial" panose="020B0604020202020204" pitchFamily="34" charset="0"/>
                <a:cs typeface="Arial" panose="020B0604020202020204" pitchFamily="34" charset="0"/>
              </a:rPr>
              <a:t> </a:t>
            </a:r>
            <a:r>
              <a:rPr lang="fr-CA" sz="2600" dirty="0">
                <a:latin typeface="Arial" panose="020B0604020202020204" pitchFamily="34" charset="0"/>
                <a:cs typeface="Arial" panose="020B0604020202020204" pitchFamily="34" charset="0"/>
              </a:rPr>
              <a:t>c</a:t>
            </a:r>
            <a:r>
              <a:rPr lang="fr-CA" sz="2600" dirty="0" smtClean="0">
                <a:latin typeface="Arial" panose="020B0604020202020204" pitchFamily="34" charset="0"/>
                <a:cs typeface="Arial" panose="020B0604020202020204" pitchFamily="34" charset="0"/>
              </a:rPr>
              <a:t>ontrats </a:t>
            </a:r>
            <a:r>
              <a:rPr lang="fr-CA" sz="2600" dirty="0" smtClean="0">
                <a:latin typeface="Arial" panose="020B0604020202020204" pitchFamily="34" charset="0"/>
                <a:cs typeface="Arial" panose="020B0604020202020204" pitchFamily="34" charset="0"/>
              </a:rPr>
              <a:t>de </a:t>
            </a:r>
            <a:r>
              <a:rPr lang="fr-CA" sz="2600" dirty="0" smtClean="0">
                <a:latin typeface="Arial" panose="020B0604020202020204" pitchFamily="34" charset="0"/>
                <a:cs typeface="Arial" panose="020B0604020202020204" pitchFamily="34" charset="0"/>
              </a:rPr>
              <a:t>service ou de location (services non rendues, marchandises non livrées, articles à retourner </a:t>
            </a:r>
            <a:r>
              <a:rPr lang="mr-IN" sz="2600" dirty="0" smtClean="0">
                <a:latin typeface="Arial" panose="020B0604020202020204" pitchFamily="34" charset="0"/>
                <a:cs typeface="Arial" panose="020B0604020202020204" pitchFamily="34" charset="0"/>
              </a:rPr>
              <a:t>–</a:t>
            </a:r>
            <a:r>
              <a:rPr lang="fr-CA" sz="2600" dirty="0" smtClean="0">
                <a:latin typeface="Arial" panose="020B0604020202020204" pitchFamily="34" charset="0"/>
                <a:cs typeface="Arial" panose="020B0604020202020204" pitchFamily="34" charset="0"/>
              </a:rPr>
              <a:t> </a:t>
            </a:r>
            <a:r>
              <a:rPr lang="fr-CA" sz="2600" b="1" dirty="0" smtClean="0">
                <a:latin typeface="Arial" panose="020B0604020202020204" pitchFamily="34" charset="0"/>
                <a:cs typeface="Arial" panose="020B0604020202020204" pitchFamily="34" charset="0"/>
              </a:rPr>
              <a:t>déduction possible</a:t>
            </a:r>
            <a:r>
              <a:rPr lang="fr-CA" sz="2600" dirty="0" smtClean="0">
                <a:latin typeface="Arial" panose="020B0604020202020204" pitchFamily="34" charset="0"/>
                <a:cs typeface="Arial" panose="020B0604020202020204" pitchFamily="34" charset="0"/>
              </a:rPr>
              <a:t>)</a:t>
            </a:r>
          </a:p>
          <a:p>
            <a:pPr marL="571500" indent="-571500">
              <a:buFont typeface="Arial" panose="020B0604020202020204" pitchFamily="34" charset="0"/>
              <a:buChar char="•"/>
            </a:pPr>
            <a:r>
              <a:rPr lang="fr-CA" sz="2600" dirty="0" smtClean="0">
                <a:latin typeface="Arial" panose="020B0604020202020204" pitchFamily="34" charset="0"/>
                <a:cs typeface="Arial" panose="020B0604020202020204" pitchFamily="34" charset="0"/>
              </a:rPr>
              <a:t>Sommes </a:t>
            </a:r>
            <a:r>
              <a:rPr lang="fr-CA" sz="2600" u="sng" dirty="0" smtClean="0">
                <a:latin typeface="Arial" panose="020B0604020202020204" pitchFamily="34" charset="0"/>
                <a:cs typeface="Arial" panose="020B0604020202020204" pitchFamily="34" charset="0"/>
              </a:rPr>
              <a:t>à recevoir</a:t>
            </a:r>
            <a:r>
              <a:rPr lang="fr-CA" sz="2600" dirty="0" smtClean="0">
                <a:latin typeface="Arial" panose="020B0604020202020204" pitchFamily="34" charset="0"/>
                <a:cs typeface="Arial" panose="020B0604020202020204" pitchFamily="34" charset="0"/>
              </a:rPr>
              <a:t> (ventes à tempérament, retenues sur contrat </a:t>
            </a:r>
            <a:r>
              <a:rPr lang="mr-IN" sz="2600" dirty="0" smtClean="0">
                <a:latin typeface="Arial" panose="020B0604020202020204" pitchFamily="34" charset="0"/>
                <a:cs typeface="Arial" panose="020B0604020202020204" pitchFamily="34" charset="0"/>
              </a:rPr>
              <a:t>–</a:t>
            </a:r>
            <a:r>
              <a:rPr lang="fr-CA" sz="2600" dirty="0" smtClean="0">
                <a:latin typeface="Arial" panose="020B0604020202020204" pitchFamily="34" charset="0"/>
                <a:cs typeface="Arial" panose="020B0604020202020204" pitchFamily="34" charset="0"/>
              </a:rPr>
              <a:t> </a:t>
            </a:r>
            <a:r>
              <a:rPr lang="fr-CA" sz="2600" b="1" dirty="0" smtClean="0">
                <a:latin typeface="Arial" panose="020B0604020202020204" pitchFamily="34" charset="0"/>
                <a:cs typeface="Arial" panose="020B0604020202020204" pitchFamily="34" charset="0"/>
              </a:rPr>
              <a:t>déduction possible</a:t>
            </a:r>
            <a:r>
              <a:rPr lang="fr-CA" sz="2600" dirty="0" smtClean="0">
                <a:latin typeface="Arial" panose="020B0604020202020204" pitchFamily="34" charset="0"/>
                <a:cs typeface="Arial" panose="020B0604020202020204" pitchFamily="34" charset="0"/>
              </a:rPr>
              <a:t>)</a:t>
            </a:r>
          </a:p>
          <a:p>
            <a:pPr marL="571500" indent="-571500">
              <a:buFont typeface="Arial" panose="020B0604020202020204" pitchFamily="34" charset="0"/>
              <a:buChar char="•"/>
            </a:pPr>
            <a:r>
              <a:rPr lang="fr-CA" sz="2600" u="sng" dirty="0" smtClean="0">
                <a:latin typeface="Arial" panose="020B0604020202020204" pitchFamily="34" charset="0"/>
                <a:cs typeface="Arial" panose="020B0604020202020204" pitchFamily="34" charset="0"/>
              </a:rPr>
              <a:t>Intérêts</a:t>
            </a:r>
            <a:r>
              <a:rPr lang="fr-CA" sz="2600" dirty="0" smtClean="0">
                <a:latin typeface="Arial" panose="020B0604020202020204" pitchFamily="34" charset="0"/>
                <a:cs typeface="Arial" panose="020B0604020202020204" pitchFamily="34" charset="0"/>
              </a:rPr>
              <a:t> (règle générale : activités habituelles de l’entreprise sont le prêt d’argent)</a:t>
            </a:r>
          </a:p>
          <a:p>
            <a:pPr marL="571500" indent="-571500">
              <a:buFont typeface="Arial" panose="020B0604020202020204" pitchFamily="34" charset="0"/>
              <a:buChar char="•"/>
            </a:pPr>
            <a:r>
              <a:rPr lang="fr-CA" sz="2600" u="sng" dirty="0" smtClean="0">
                <a:latin typeface="Arial" panose="020B0604020202020204" pitchFamily="34" charset="0"/>
                <a:cs typeface="Arial" panose="020B0604020202020204" pitchFamily="34" charset="0"/>
              </a:rPr>
              <a:t>Créances recouvrées</a:t>
            </a:r>
          </a:p>
          <a:p>
            <a:pPr marL="571500" indent="-571500">
              <a:buFont typeface="Arial" panose="020B0604020202020204" pitchFamily="34" charset="0"/>
              <a:buChar char="•"/>
            </a:pPr>
            <a:r>
              <a:rPr lang="fr-CA" sz="2600" u="sng" dirty="0" smtClean="0">
                <a:latin typeface="Arial" panose="020B0604020202020204" pitchFamily="34" charset="0"/>
                <a:cs typeface="Arial" panose="020B0604020202020204" pitchFamily="34" charset="0"/>
              </a:rPr>
              <a:t>Paiements incitatifs</a:t>
            </a:r>
            <a:r>
              <a:rPr lang="fr-CA" sz="2600" dirty="0" smtClean="0">
                <a:latin typeface="Arial" panose="020B0604020202020204" pitchFamily="34" charset="0"/>
                <a:cs typeface="Arial" panose="020B0604020202020204" pitchFamily="34" charset="0"/>
              </a:rPr>
              <a:t> (ex: primes, subventions, indemnités)</a:t>
            </a:r>
            <a:endParaRPr lang="fr-CA" sz="2600"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endParaRPr lang="fr-CA" sz="3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366221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37535" y="1683340"/>
            <a:ext cx="11318517" cy="4801314"/>
          </a:xfrm>
          <a:prstGeom prst="rect">
            <a:avLst/>
          </a:prstGeom>
          <a:noFill/>
        </p:spPr>
        <p:txBody>
          <a:bodyPr wrap="square" rtlCol="0" anchor="ctr">
            <a:spAutoFit/>
          </a:bodyPr>
          <a:lstStyle/>
          <a:p>
            <a:pPr algn="ctr"/>
            <a:r>
              <a:rPr lang="fr-CA" sz="3600" i="1" dirty="0" smtClean="0">
                <a:latin typeface="Arial" panose="020B0604020202020204" pitchFamily="34" charset="0"/>
                <a:cs typeface="Arial" panose="020B0604020202020204" pitchFamily="34" charset="0"/>
              </a:rPr>
              <a:t>Revenu de bien </a:t>
            </a:r>
            <a:r>
              <a:rPr lang="fr-CA" sz="3600" i="1" dirty="0" smtClean="0">
                <a:latin typeface="Arial" panose="020B0604020202020204" pitchFamily="34" charset="0"/>
                <a:cs typeface="Arial" panose="020B0604020202020204" pitchFamily="34" charset="0"/>
              </a:rPr>
              <a:t>: </a:t>
            </a:r>
            <a:r>
              <a:rPr lang="fr-CA" sz="3600" i="1" dirty="0" smtClean="0">
                <a:latin typeface="Arial" panose="020B0604020202020204" pitchFamily="34" charset="0"/>
                <a:cs typeface="Arial" panose="020B0604020202020204" pitchFamily="34" charset="0"/>
              </a:rPr>
              <a:t>Sommes à inclure</a:t>
            </a:r>
            <a:endParaRPr lang="fr-CA" sz="3600" i="1"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endParaRPr lang="fr-CA" sz="30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Intérêts (selon la méthode suivie par le contribuable) :</a:t>
            </a:r>
          </a:p>
          <a:p>
            <a:pPr marL="1485900" lvl="2" indent="-571500">
              <a:buFont typeface="Courier New" charset="0"/>
              <a:buChar char="o"/>
            </a:pPr>
            <a:r>
              <a:rPr lang="fr-CA" sz="3000" b="1" dirty="0" smtClean="0">
                <a:latin typeface="Arial" panose="020B0604020202020204" pitchFamily="34" charset="0"/>
                <a:cs typeface="Arial" panose="020B0604020202020204" pitchFamily="34" charset="0"/>
              </a:rPr>
              <a:t>Comptabilité de caisse </a:t>
            </a:r>
            <a:r>
              <a:rPr lang="fr-CA" sz="3000" dirty="0" smtClean="0">
                <a:latin typeface="Arial" panose="020B0604020202020204" pitchFamily="34" charset="0"/>
                <a:cs typeface="Arial" panose="020B0604020202020204" pitchFamily="34" charset="0"/>
              </a:rPr>
              <a:t>: Intérêts déclarés dans l’année où ils sont encaissés</a:t>
            </a:r>
          </a:p>
          <a:p>
            <a:pPr marL="1485900" lvl="2" indent="-571500">
              <a:buFont typeface="Courier New" charset="0"/>
              <a:buChar char="o"/>
            </a:pPr>
            <a:r>
              <a:rPr lang="fr-CA" sz="3000" b="1" dirty="0" smtClean="0">
                <a:latin typeface="Arial" panose="020B0604020202020204" pitchFamily="34" charset="0"/>
                <a:cs typeface="Arial" panose="020B0604020202020204" pitchFamily="34" charset="0"/>
              </a:rPr>
              <a:t>Comptabilité d’exercice </a:t>
            </a:r>
            <a:r>
              <a:rPr lang="fr-CA" sz="3000" dirty="0" smtClean="0">
                <a:latin typeface="Arial" panose="020B0604020202020204" pitchFamily="34" charset="0"/>
                <a:cs typeface="Arial" panose="020B0604020202020204" pitchFamily="34" charset="0"/>
              </a:rPr>
              <a:t>: Intérêts gagnés dans l’année où ils sont gagnés (attention : ne peut changer si utilisée pour un placement)</a:t>
            </a:r>
          </a:p>
          <a:p>
            <a:pPr marL="1485900" lvl="2" indent="-571500">
              <a:buFont typeface="Courier New" charset="0"/>
              <a:buChar char="o"/>
            </a:pPr>
            <a:r>
              <a:rPr lang="fr-CA" sz="3000" b="1" dirty="0" smtClean="0">
                <a:latin typeface="Arial" panose="020B0604020202020204" pitchFamily="34" charset="0"/>
                <a:cs typeface="Arial" panose="020B0604020202020204" pitchFamily="34" charset="0"/>
              </a:rPr>
              <a:t>Comptabilité de trésorerie </a:t>
            </a:r>
            <a:r>
              <a:rPr lang="fr-CA" sz="3000" dirty="0" smtClean="0">
                <a:latin typeface="Arial" panose="020B0604020202020204" pitchFamily="34" charset="0"/>
                <a:cs typeface="Arial" panose="020B0604020202020204" pitchFamily="34" charset="0"/>
              </a:rPr>
              <a:t>: Intérêts déclarés dans l’année où le contribuable a le droit de les recevoir</a:t>
            </a:r>
          </a:p>
        </p:txBody>
      </p:sp>
    </p:spTree>
    <p:extLst>
      <p:ext uri="{BB962C8B-B14F-4D97-AF65-F5344CB8AC3E}">
        <p14:creationId xmlns:p14="http://schemas.microsoft.com/office/powerpoint/2010/main" val="171673048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37535" y="1751431"/>
            <a:ext cx="11318517" cy="4801314"/>
          </a:xfrm>
          <a:prstGeom prst="rect">
            <a:avLst/>
          </a:prstGeom>
          <a:noFill/>
        </p:spPr>
        <p:txBody>
          <a:bodyPr wrap="square" rtlCol="0" anchor="ctr">
            <a:spAutoFit/>
          </a:bodyPr>
          <a:lstStyle/>
          <a:p>
            <a:pPr algn="ctr"/>
            <a:r>
              <a:rPr lang="fr-CA" sz="3600" i="1" dirty="0" smtClean="0">
                <a:latin typeface="Arial" panose="020B0604020202020204" pitchFamily="34" charset="0"/>
                <a:cs typeface="Arial" panose="020B0604020202020204" pitchFamily="34" charset="0"/>
              </a:rPr>
              <a:t>Revenu de bien </a:t>
            </a:r>
            <a:r>
              <a:rPr lang="fr-CA" sz="3600" i="1" dirty="0" smtClean="0">
                <a:latin typeface="Arial" panose="020B0604020202020204" pitchFamily="34" charset="0"/>
                <a:cs typeface="Arial" panose="020B0604020202020204" pitchFamily="34" charset="0"/>
              </a:rPr>
              <a:t>: </a:t>
            </a:r>
            <a:r>
              <a:rPr lang="fr-CA" sz="3600" i="1" dirty="0" smtClean="0">
                <a:latin typeface="Arial" panose="020B0604020202020204" pitchFamily="34" charset="0"/>
                <a:cs typeface="Arial" panose="020B0604020202020204" pitchFamily="34" charset="0"/>
              </a:rPr>
              <a:t>Sommes à inclure</a:t>
            </a:r>
            <a:endParaRPr lang="fr-CA" sz="3600" i="1"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endParaRPr lang="fr-CA" sz="30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Dividendes imposables de sociétés résidentes (</a:t>
            </a:r>
            <a:r>
              <a:rPr lang="fr-CA" sz="3000" u="sng" dirty="0" smtClean="0">
                <a:latin typeface="Arial" panose="020B0604020202020204" pitchFamily="34" charset="0"/>
                <a:cs typeface="Arial" panose="020B0604020202020204" pitchFamily="34" charset="0"/>
              </a:rPr>
              <a:t>plus</a:t>
            </a:r>
            <a:r>
              <a:rPr lang="fr-CA" sz="3000" dirty="0" smtClean="0">
                <a:latin typeface="Arial" panose="020B0604020202020204" pitchFamily="34" charset="0"/>
                <a:cs typeface="Arial" panose="020B0604020202020204" pitchFamily="34" charset="0"/>
              </a:rPr>
              <a:t> une majoration) :</a:t>
            </a:r>
          </a:p>
          <a:p>
            <a:pPr marL="1485900" lvl="2" indent="-571500">
              <a:buFont typeface="Courier New" charset="0"/>
              <a:buChar char="o"/>
            </a:pPr>
            <a:r>
              <a:rPr lang="fr-CA" sz="3000" dirty="0" smtClean="0">
                <a:latin typeface="Arial" panose="020B0604020202020204" pitchFamily="34" charset="0"/>
                <a:cs typeface="Arial" panose="020B0604020202020204" pitchFamily="34" charset="0"/>
              </a:rPr>
              <a:t>Majoration de </a:t>
            </a:r>
            <a:r>
              <a:rPr lang="fr-CA" sz="3000" b="1" dirty="0" smtClean="0">
                <a:latin typeface="Arial" panose="020B0604020202020204" pitchFamily="34" charset="0"/>
                <a:cs typeface="Arial" panose="020B0604020202020204" pitchFamily="34" charset="0"/>
              </a:rPr>
              <a:t>15 %</a:t>
            </a:r>
            <a:r>
              <a:rPr lang="fr-CA" sz="3000" dirty="0" smtClean="0">
                <a:latin typeface="Arial" panose="020B0604020202020204" pitchFamily="34" charset="0"/>
                <a:cs typeface="Arial" panose="020B0604020202020204" pitchFamily="34" charset="0"/>
              </a:rPr>
              <a:t> (pour dividendes reçues d’une société privée sous contrôle canadien, ou SPCC) </a:t>
            </a:r>
            <a:r>
              <a:rPr lang="mr-IN" sz="3000" dirty="0" smtClean="0">
                <a:latin typeface="Arial" panose="020B0604020202020204" pitchFamily="34" charset="0"/>
                <a:cs typeface="Arial" panose="020B0604020202020204" pitchFamily="34" charset="0"/>
              </a:rPr>
              <a:t>–</a:t>
            </a:r>
            <a:r>
              <a:rPr lang="fr-CA" sz="3000" dirty="0" smtClean="0">
                <a:latin typeface="Arial" panose="020B0604020202020204" pitchFamily="34" charset="0"/>
                <a:cs typeface="Arial" panose="020B0604020202020204" pitchFamily="34" charset="0"/>
              </a:rPr>
              <a:t> Crédit d’impôt de 9/13 le montant de la majoration</a:t>
            </a:r>
          </a:p>
          <a:p>
            <a:pPr marL="1485900" lvl="2" indent="-571500">
              <a:buFont typeface="Courier New" charset="0"/>
              <a:buChar char="o"/>
            </a:pPr>
            <a:r>
              <a:rPr lang="fr-CA" sz="3000" dirty="0" smtClean="0">
                <a:latin typeface="Arial" panose="020B0604020202020204" pitchFamily="34" charset="0"/>
                <a:cs typeface="Arial" panose="020B0604020202020204" pitchFamily="34" charset="0"/>
              </a:rPr>
              <a:t>Majoration de </a:t>
            </a:r>
            <a:r>
              <a:rPr lang="fr-CA" sz="3000" b="1" dirty="0" smtClean="0">
                <a:latin typeface="Arial" panose="020B0604020202020204" pitchFamily="34" charset="0"/>
                <a:cs typeface="Arial" panose="020B0604020202020204" pitchFamily="34" charset="0"/>
              </a:rPr>
              <a:t>38 %</a:t>
            </a:r>
            <a:r>
              <a:rPr lang="fr-CA" sz="3000" dirty="0" smtClean="0">
                <a:latin typeface="Arial" panose="020B0604020202020204" pitchFamily="34" charset="0"/>
                <a:cs typeface="Arial" panose="020B0604020202020204" pitchFamily="34" charset="0"/>
              </a:rPr>
              <a:t> (pour « dividende déterminé » de toute autre société) </a:t>
            </a:r>
            <a:r>
              <a:rPr lang="mr-IN" sz="3000" dirty="0" smtClean="0">
                <a:latin typeface="Arial" panose="020B0604020202020204" pitchFamily="34" charset="0"/>
                <a:cs typeface="Arial" panose="020B0604020202020204" pitchFamily="34" charset="0"/>
              </a:rPr>
              <a:t>–</a:t>
            </a:r>
            <a:r>
              <a:rPr lang="fr-CA" sz="3000" dirty="0" smtClean="0">
                <a:latin typeface="Arial" panose="020B0604020202020204" pitchFamily="34" charset="0"/>
                <a:cs typeface="Arial" panose="020B0604020202020204" pitchFamily="34" charset="0"/>
              </a:rPr>
              <a:t> Crédit d’impôt de 6/11 le montant de la majoration</a:t>
            </a:r>
          </a:p>
        </p:txBody>
      </p:sp>
    </p:spTree>
    <p:extLst>
      <p:ext uri="{BB962C8B-B14F-4D97-AF65-F5344CB8AC3E}">
        <p14:creationId xmlns:p14="http://schemas.microsoft.com/office/powerpoint/2010/main" val="129556799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6231" y="2676096"/>
            <a:ext cx="12101126" cy="2369880"/>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EXEMPLE</a:t>
            </a:r>
            <a:endParaRPr lang="fr-CA" sz="3600" b="1" dirty="0" smtClean="0">
              <a:latin typeface="Arial" panose="020B0604020202020204" pitchFamily="34" charset="0"/>
              <a:cs typeface="Arial" panose="020B0604020202020204" pitchFamily="34" charset="0"/>
            </a:endParaRPr>
          </a:p>
          <a:p>
            <a:pPr marL="457200" indent="-457200">
              <a:buFont typeface="Arial" charset="0"/>
              <a:buChar char="•"/>
            </a:pPr>
            <a:endParaRPr lang="fr-CA" sz="2800" dirty="0" smtClean="0">
              <a:latin typeface="Arial" panose="020B0604020202020204" pitchFamily="34" charset="0"/>
              <a:cs typeface="Arial" panose="020B0604020202020204" pitchFamily="34" charset="0"/>
            </a:endParaRPr>
          </a:p>
          <a:p>
            <a:pPr marL="457200" indent="-457200">
              <a:buFont typeface="Arial" charset="0"/>
              <a:buChar char="•"/>
            </a:pPr>
            <a:r>
              <a:rPr lang="fr-CA" sz="2800" dirty="0" smtClean="0">
                <a:latin typeface="Arial" panose="020B0604020202020204" pitchFamily="34" charset="0"/>
                <a:cs typeface="Arial" panose="020B0604020202020204" pitchFamily="34" charset="0"/>
              </a:rPr>
              <a:t>« Dividende déterminé » reçu vs. dividende régulier reçu : 6 000 $</a:t>
            </a:r>
          </a:p>
          <a:p>
            <a:pPr marL="457200" indent="-457200">
              <a:buFont typeface="Arial" charset="0"/>
              <a:buChar char="•"/>
            </a:pPr>
            <a:r>
              <a:rPr lang="fr-CA" sz="2800" dirty="0" smtClean="0">
                <a:latin typeface="Arial" panose="020B0604020202020204" pitchFamily="34" charset="0"/>
                <a:cs typeface="Arial" panose="020B0604020202020204" pitchFamily="34" charset="0"/>
              </a:rPr>
              <a:t>Quel sera le montant à inclure dans le revenu?</a:t>
            </a:r>
          </a:p>
          <a:p>
            <a:pPr marL="457200" indent="-457200">
              <a:buFont typeface="Arial" charset="0"/>
              <a:buChar char="•"/>
            </a:pPr>
            <a:r>
              <a:rPr lang="fr-CA" sz="2800" dirty="0" smtClean="0">
                <a:latin typeface="Arial" panose="020B0604020202020204" pitchFamily="34" charset="0"/>
                <a:cs typeface="Arial" panose="020B0604020202020204" pitchFamily="34" charset="0"/>
              </a:rPr>
              <a:t>Quel sera le montant du crédit que pourra utiliser le particulier?</a:t>
            </a:r>
          </a:p>
        </p:txBody>
      </p:sp>
    </p:spTree>
    <p:extLst>
      <p:ext uri="{BB962C8B-B14F-4D97-AF65-F5344CB8AC3E}">
        <p14:creationId xmlns:p14="http://schemas.microsoft.com/office/powerpoint/2010/main" val="147906641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37535" y="1412880"/>
            <a:ext cx="11318517" cy="5478423"/>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Revenu de bien </a:t>
            </a:r>
            <a:r>
              <a:rPr lang="fr-CA" sz="3200" i="1" dirty="0" smtClean="0">
                <a:latin typeface="Arial" panose="020B0604020202020204" pitchFamily="34" charset="0"/>
                <a:cs typeface="Arial" panose="020B0604020202020204" pitchFamily="34" charset="0"/>
              </a:rPr>
              <a:t>: </a:t>
            </a:r>
            <a:r>
              <a:rPr lang="fr-CA" sz="3200" i="1" dirty="0" smtClean="0">
                <a:latin typeface="Arial" panose="020B0604020202020204" pitchFamily="34" charset="0"/>
                <a:cs typeface="Arial" panose="020B0604020202020204" pitchFamily="34" charset="0"/>
              </a:rPr>
              <a:t>Sommes à inclure (suite)</a:t>
            </a:r>
            <a:endParaRPr lang="fr-CA" sz="3200" i="1"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endParaRPr lang="fr-CA" sz="20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fr-CA" sz="2400" dirty="0" smtClean="0">
                <a:latin typeface="Arial" panose="020B0604020202020204" pitchFamily="34" charset="0"/>
                <a:cs typeface="Arial" panose="020B0604020202020204" pitchFamily="34" charset="0"/>
              </a:rPr>
              <a:t>Sommes provenant de sociétés non-résidentes</a:t>
            </a:r>
          </a:p>
          <a:p>
            <a:pPr marL="571500" indent="-571500">
              <a:buFont typeface="Arial" panose="020B0604020202020204" pitchFamily="34" charset="0"/>
              <a:buChar char="•"/>
            </a:pPr>
            <a:r>
              <a:rPr lang="fr-CA" sz="2400" dirty="0" smtClean="0">
                <a:latin typeface="Arial" panose="020B0604020202020204" pitchFamily="34" charset="0"/>
                <a:cs typeface="Arial" panose="020B0604020202020204" pitchFamily="34" charset="0"/>
              </a:rPr>
              <a:t>Sommes provenant d’entités de placement étrangères</a:t>
            </a:r>
          </a:p>
          <a:p>
            <a:pPr marL="571500" indent="-571500">
              <a:buFont typeface="Arial" panose="020B0604020202020204" pitchFamily="34" charset="0"/>
              <a:buChar char="•"/>
            </a:pPr>
            <a:r>
              <a:rPr lang="fr-CA" sz="2400" dirty="0" smtClean="0">
                <a:latin typeface="Arial" panose="020B0604020202020204" pitchFamily="34" charset="0"/>
                <a:cs typeface="Arial" panose="020B0604020202020204" pitchFamily="34" charset="0"/>
              </a:rPr>
              <a:t>Revenus de location (ex : location de terrain)</a:t>
            </a:r>
          </a:p>
          <a:p>
            <a:pPr marL="1485900" lvl="2" indent="-571500">
              <a:buFont typeface="Courier New" charset="0"/>
              <a:buChar char="o"/>
            </a:pPr>
            <a:r>
              <a:rPr lang="fr-CA" sz="2400" dirty="0" smtClean="0">
                <a:latin typeface="Arial" panose="020B0604020202020204" pitchFamily="34" charset="0"/>
                <a:cs typeface="Arial" panose="020B0604020202020204" pitchFamily="34" charset="0"/>
              </a:rPr>
              <a:t>Indices pour « revenu de bien » : Services de base, dont le chauffage, l’éclairage, le stationnement</a:t>
            </a:r>
          </a:p>
          <a:p>
            <a:pPr marL="1485900" lvl="2" indent="-571500">
              <a:buFont typeface="Courier New" charset="0"/>
              <a:buChar char="o"/>
            </a:pPr>
            <a:r>
              <a:rPr lang="fr-CA" sz="2400" dirty="0" smtClean="0">
                <a:latin typeface="Arial" panose="020B0604020202020204" pitchFamily="34" charset="0"/>
                <a:cs typeface="Arial" panose="020B0604020202020204" pitchFamily="34" charset="0"/>
              </a:rPr>
              <a:t>Indice pour « revenu d’entreprise » : Services supplémentaires dont le nettoyage, la sécurité, les repas</a:t>
            </a:r>
            <a:endParaRPr lang="fr-CA" sz="2400" dirty="0" smtClean="0">
              <a:latin typeface="Arial" panose="020B0604020202020204" pitchFamily="34" charset="0"/>
              <a:cs typeface="Arial" panose="020B0604020202020204" pitchFamily="34" charset="0"/>
            </a:endParaRPr>
          </a:p>
          <a:p>
            <a:pPr marL="1485900" lvl="2" indent="-571500">
              <a:buFont typeface="Arial" panose="020B0604020202020204" pitchFamily="34" charset="0"/>
              <a:buChar char="•"/>
            </a:pPr>
            <a:r>
              <a:rPr lang="fr-CA" sz="2400" b="1" dirty="0" smtClean="0">
                <a:latin typeface="Arial" panose="020B0604020202020204" pitchFamily="34" charset="0"/>
                <a:cs typeface="Arial" panose="020B0604020202020204" pitchFamily="34" charset="0"/>
              </a:rPr>
              <a:t>Déduction permise</a:t>
            </a:r>
            <a:r>
              <a:rPr lang="fr-CA" sz="2400" dirty="0" smtClean="0">
                <a:latin typeface="Arial" panose="020B0604020202020204" pitchFamily="34" charset="0"/>
                <a:cs typeface="Arial" panose="020B0604020202020204" pitchFamily="34" charset="0"/>
              </a:rPr>
              <a:t> pour dépenses raisonnables (ex : assurance, entretien, réparations, frais de bureau)</a:t>
            </a:r>
          </a:p>
          <a:p>
            <a:pPr marL="1485900" lvl="2" indent="-571500">
              <a:buFont typeface="Arial" panose="020B0604020202020204" pitchFamily="34" charset="0"/>
              <a:buChar char="•"/>
            </a:pPr>
            <a:r>
              <a:rPr lang="fr-CA" sz="2400" dirty="0" smtClean="0">
                <a:solidFill>
                  <a:srgbClr val="FF0000"/>
                </a:solidFill>
                <a:latin typeface="Arial" panose="020B0604020202020204" pitchFamily="34" charset="0"/>
                <a:cs typeface="Arial" panose="020B0604020202020204" pitchFamily="34" charset="0"/>
              </a:rPr>
              <a:t>Attention : Les dépenses en capital (qui apportent des avantages durables) ne sont pas déductibles ici (mais donne plutôt droit à une déduction pour amortissement)!</a:t>
            </a:r>
          </a:p>
        </p:txBody>
      </p:sp>
    </p:spTree>
    <p:extLst>
      <p:ext uri="{BB962C8B-B14F-4D97-AF65-F5344CB8AC3E}">
        <p14:creationId xmlns:p14="http://schemas.microsoft.com/office/powerpoint/2010/main" val="155545042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37535" y="2213098"/>
            <a:ext cx="11318517" cy="3877985"/>
          </a:xfrm>
          <a:prstGeom prst="rect">
            <a:avLst/>
          </a:prstGeom>
          <a:noFill/>
        </p:spPr>
        <p:txBody>
          <a:bodyPr wrap="square" rtlCol="0" anchor="ctr">
            <a:spAutoFit/>
          </a:bodyPr>
          <a:lstStyle/>
          <a:p>
            <a:pPr algn="ctr"/>
            <a:r>
              <a:rPr lang="fr-CA" sz="3600" i="1" dirty="0" smtClean="0">
                <a:latin typeface="Arial" panose="020B0604020202020204" pitchFamily="34" charset="0"/>
                <a:cs typeface="Arial" panose="020B0604020202020204" pitchFamily="34" charset="0"/>
              </a:rPr>
              <a:t>Revenu de bien </a:t>
            </a:r>
            <a:r>
              <a:rPr lang="fr-CA" sz="3600" i="1" dirty="0" smtClean="0">
                <a:latin typeface="Arial" panose="020B0604020202020204" pitchFamily="34" charset="0"/>
                <a:cs typeface="Arial" panose="020B0604020202020204" pitchFamily="34" charset="0"/>
              </a:rPr>
              <a:t>: </a:t>
            </a:r>
            <a:r>
              <a:rPr lang="fr-CA" sz="3600" i="1" dirty="0" smtClean="0">
                <a:latin typeface="Arial" panose="020B0604020202020204" pitchFamily="34" charset="0"/>
                <a:cs typeface="Arial" panose="020B0604020202020204" pitchFamily="34" charset="0"/>
              </a:rPr>
              <a:t>Sommes à inclure (suite)</a:t>
            </a:r>
            <a:endParaRPr lang="fr-CA" sz="3600" i="1"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endParaRPr lang="fr-CA" sz="30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Redevances (paiement de toute nature reçu à titre de compensation pour l’usage de droits d’auteur sur une œuvre littéraire, artistique ou scientifique, d’un brevet, d’une marque de commerce, d’un dessin, d’un modèle, d’un plan, d’une formule ou d’un procédé secret)</a:t>
            </a:r>
          </a:p>
          <a:p>
            <a:pPr marL="571500" indent="-571500">
              <a:buFont typeface="Arial" panose="020B0604020202020204" pitchFamily="34" charset="0"/>
              <a:buChar char="•"/>
            </a:pPr>
            <a:endParaRPr lang="fr-CA" sz="3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8809398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307080" y="3655654"/>
            <a:ext cx="9579427" cy="707886"/>
          </a:xfrm>
          <a:prstGeom prst="rect">
            <a:avLst/>
          </a:prstGeom>
          <a:noFill/>
        </p:spPr>
        <p:txBody>
          <a:bodyPr wrap="square" rtlCol="0" anchor="ctr">
            <a:spAutoFit/>
          </a:bodyPr>
          <a:lstStyle/>
          <a:p>
            <a:pPr algn="ctr"/>
            <a:r>
              <a:rPr lang="fr-CA" sz="4000" b="1" dirty="0">
                <a:latin typeface="Arial" panose="020B0604020202020204" pitchFamily="34" charset="0"/>
                <a:cs typeface="Arial" panose="020B0604020202020204" pitchFamily="34" charset="0"/>
              </a:rPr>
              <a:t>C</a:t>
            </a:r>
            <a:r>
              <a:rPr lang="fr-CA" sz="4000" b="1" dirty="0" smtClean="0">
                <a:latin typeface="Arial" panose="020B0604020202020204" pitchFamily="34" charset="0"/>
                <a:cs typeface="Arial" panose="020B0604020202020204" pitchFamily="34" charset="0"/>
              </a:rPr>
              <a:t>) Exceptions d’ordre général</a:t>
            </a:r>
            <a:endParaRPr lang="fr-CA" sz="4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0968728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37535" y="1765951"/>
            <a:ext cx="11318517" cy="4801314"/>
          </a:xfrm>
          <a:prstGeom prst="rect">
            <a:avLst/>
          </a:prstGeom>
          <a:noFill/>
        </p:spPr>
        <p:txBody>
          <a:bodyPr wrap="square" rtlCol="0" anchor="ctr">
            <a:spAutoFit/>
          </a:bodyPr>
          <a:lstStyle/>
          <a:p>
            <a:pPr algn="ctr"/>
            <a:r>
              <a:rPr lang="fr-CA" sz="3600" dirty="0" smtClean="0">
                <a:latin typeface="Arial" panose="020B0604020202020204" pitchFamily="34" charset="0"/>
                <a:cs typeface="Arial" panose="020B0604020202020204" pitchFamily="34" charset="0"/>
              </a:rPr>
              <a:t>Règles générales</a:t>
            </a:r>
            <a:endParaRPr lang="fr-CA" sz="3600"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endParaRPr lang="fr-CA" sz="30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Une somme est déductible seulement si elle a été faite ou engagée en vue de tirer un revenu d’entreprise ou de bien.</a:t>
            </a:r>
          </a:p>
          <a:p>
            <a:pPr marL="571500" indent="-571500">
              <a:buFont typeface="Arial" panose="020B0604020202020204" pitchFamily="34" charset="0"/>
              <a:buChar char="•"/>
            </a:pPr>
            <a:r>
              <a:rPr lang="fr-CA" sz="3000" b="1" dirty="0" smtClean="0">
                <a:latin typeface="Arial" panose="020B0604020202020204" pitchFamily="34" charset="0"/>
                <a:cs typeface="Arial" panose="020B0604020202020204" pitchFamily="34" charset="0"/>
              </a:rPr>
              <a:t>Les déductions effectuées doivent toujours être </a:t>
            </a:r>
            <a:r>
              <a:rPr lang="fr-CA" sz="3000" b="1" u="sng" dirty="0" smtClean="0">
                <a:latin typeface="Arial" panose="020B0604020202020204" pitchFamily="34" charset="0"/>
                <a:cs typeface="Arial" panose="020B0604020202020204" pitchFamily="34" charset="0"/>
              </a:rPr>
              <a:t>raisonnables</a:t>
            </a:r>
            <a:r>
              <a:rPr lang="fr-CA" sz="3000" b="1" dirty="0" smtClean="0">
                <a:latin typeface="Arial" panose="020B0604020202020204" pitchFamily="34" charset="0"/>
                <a:cs typeface="Arial" panose="020B0604020202020204" pitchFamily="34" charset="0"/>
              </a:rPr>
              <a:t> </a:t>
            </a:r>
            <a:r>
              <a:rPr lang="fr-CA" sz="3000" dirty="0" smtClean="0">
                <a:latin typeface="Arial" panose="020B0604020202020204" pitchFamily="34" charset="0"/>
                <a:cs typeface="Arial" panose="020B0604020202020204" pitchFamily="34" charset="0"/>
              </a:rPr>
              <a:t>(art. 67).</a:t>
            </a:r>
          </a:p>
          <a:p>
            <a:pPr marL="571500" indent="-5715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Il y a aussi certaines règles qui empêchent certaines sommes particulières d’être déduites (ex : utilisation d’un compartiment de coffre-fort d’une institution financière).</a:t>
            </a:r>
          </a:p>
          <a:p>
            <a:pPr marL="571500" indent="-571500">
              <a:buFont typeface="Arial" panose="020B0604020202020204" pitchFamily="34" charset="0"/>
              <a:buChar char="•"/>
            </a:pPr>
            <a:endParaRPr lang="fr-CA" sz="3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9796652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37535" y="1765951"/>
            <a:ext cx="11318517" cy="4801314"/>
          </a:xfrm>
          <a:prstGeom prst="rect">
            <a:avLst/>
          </a:prstGeom>
          <a:noFill/>
        </p:spPr>
        <p:txBody>
          <a:bodyPr wrap="square" rtlCol="0" anchor="ctr">
            <a:spAutoFit/>
          </a:bodyPr>
          <a:lstStyle/>
          <a:p>
            <a:pPr algn="ctr"/>
            <a:r>
              <a:rPr lang="fr-CA" sz="3600" dirty="0" smtClean="0">
                <a:latin typeface="Arial" panose="020B0604020202020204" pitchFamily="34" charset="0"/>
                <a:cs typeface="Arial" panose="020B0604020202020204" pitchFamily="34" charset="0"/>
              </a:rPr>
              <a:t>Règles générales</a:t>
            </a:r>
            <a:endParaRPr lang="fr-CA" sz="3600"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endParaRPr lang="fr-CA" sz="30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Une somme est déductible seulement si elle a été faite ou engagée en vue de tirer un revenu d’entreprise ou de bien.</a:t>
            </a:r>
          </a:p>
          <a:p>
            <a:pPr marL="571500" indent="-571500">
              <a:buFont typeface="Arial" panose="020B0604020202020204" pitchFamily="34" charset="0"/>
              <a:buChar char="•"/>
            </a:pPr>
            <a:r>
              <a:rPr lang="fr-CA" sz="3000" b="1" dirty="0" smtClean="0">
                <a:latin typeface="Arial" panose="020B0604020202020204" pitchFamily="34" charset="0"/>
                <a:cs typeface="Arial" panose="020B0604020202020204" pitchFamily="34" charset="0"/>
              </a:rPr>
              <a:t>Les déductions effectuées doivent toujours être </a:t>
            </a:r>
            <a:r>
              <a:rPr lang="fr-CA" sz="3000" b="1" u="sng" dirty="0" smtClean="0">
                <a:latin typeface="Arial" panose="020B0604020202020204" pitchFamily="34" charset="0"/>
                <a:cs typeface="Arial" panose="020B0604020202020204" pitchFamily="34" charset="0"/>
              </a:rPr>
              <a:t>raisonnables</a:t>
            </a:r>
            <a:r>
              <a:rPr lang="fr-CA" sz="3000" b="1" dirty="0" smtClean="0">
                <a:latin typeface="Arial" panose="020B0604020202020204" pitchFamily="34" charset="0"/>
                <a:cs typeface="Arial" panose="020B0604020202020204" pitchFamily="34" charset="0"/>
              </a:rPr>
              <a:t> </a:t>
            </a:r>
            <a:r>
              <a:rPr lang="fr-CA" sz="3000" dirty="0" smtClean="0">
                <a:latin typeface="Arial" panose="020B0604020202020204" pitchFamily="34" charset="0"/>
                <a:cs typeface="Arial" panose="020B0604020202020204" pitchFamily="34" charset="0"/>
              </a:rPr>
              <a:t>(art. 67).</a:t>
            </a:r>
          </a:p>
          <a:p>
            <a:pPr marL="571500" indent="-5715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Il y a aussi certaines règles qui empêchent certaines sommes particulières d’être déduites (ex : utilisation d’un compartiment de coffre-fort d’une institution financière).</a:t>
            </a:r>
          </a:p>
          <a:p>
            <a:pPr marL="571500" indent="-571500">
              <a:buFont typeface="Arial" panose="020B0604020202020204" pitchFamily="34" charset="0"/>
              <a:buChar char="•"/>
            </a:pPr>
            <a:endParaRPr lang="fr-CA" sz="3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5089081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37535" y="1765954"/>
            <a:ext cx="11318517" cy="4801314"/>
          </a:xfrm>
          <a:prstGeom prst="rect">
            <a:avLst/>
          </a:prstGeom>
          <a:noFill/>
        </p:spPr>
        <p:txBody>
          <a:bodyPr wrap="square" rtlCol="0" anchor="ctr">
            <a:spAutoFit/>
          </a:bodyPr>
          <a:lstStyle/>
          <a:p>
            <a:pPr algn="ctr"/>
            <a:r>
              <a:rPr lang="fr-CA" sz="3600" dirty="0" smtClean="0">
                <a:latin typeface="Arial" panose="020B0604020202020204" pitchFamily="34" charset="0"/>
                <a:cs typeface="Arial" panose="020B0604020202020204" pitchFamily="34" charset="0"/>
              </a:rPr>
              <a:t>Déductions non permises</a:t>
            </a:r>
            <a:endParaRPr lang="fr-CA" sz="3600"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endParaRPr lang="fr-CA" sz="30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Dépense ou perte en capital</a:t>
            </a:r>
          </a:p>
          <a:p>
            <a:pPr marL="571500" indent="-5715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Dépenses encourues pour gagner un revenu exonéré d’impôt</a:t>
            </a:r>
          </a:p>
          <a:p>
            <a:pPr marL="571500" indent="-5715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Loyer qui serait à payer pour un bien mais qui n’est pas payé parce que le particulier qui l’utilise en est propriétaire</a:t>
            </a:r>
          </a:p>
          <a:p>
            <a:pPr marL="571500" indent="-5715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Frais personnels ou de subsistance (sauf frais de déplacement engagés par le contribuable alors qu’absent de chez lui dans le cadre de l’exploitation de l’entreprise </a:t>
            </a:r>
            <a:r>
              <a:rPr lang="fr-CA" sz="3000" i="1" dirty="0" smtClean="0">
                <a:solidFill>
                  <a:srgbClr val="FF0000"/>
                </a:solidFill>
                <a:latin typeface="Arial" panose="020B0604020202020204" pitchFamily="34" charset="0"/>
                <a:cs typeface="Arial" panose="020B0604020202020204" pitchFamily="34" charset="0"/>
              </a:rPr>
              <a:t>et du facteur</a:t>
            </a:r>
            <a:r>
              <a:rPr lang="fr-CA" sz="3000" dirty="0" smtClean="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63666875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37535" y="1535125"/>
            <a:ext cx="11318517" cy="5262979"/>
          </a:xfrm>
          <a:prstGeom prst="rect">
            <a:avLst/>
          </a:prstGeom>
          <a:noFill/>
        </p:spPr>
        <p:txBody>
          <a:bodyPr wrap="square" rtlCol="0" anchor="ctr">
            <a:spAutoFit/>
          </a:bodyPr>
          <a:lstStyle/>
          <a:p>
            <a:pPr algn="ctr"/>
            <a:r>
              <a:rPr lang="fr-CA" sz="3600" dirty="0" smtClean="0">
                <a:latin typeface="Arial" panose="020B0604020202020204" pitchFamily="34" charset="0"/>
                <a:cs typeface="Arial" panose="020B0604020202020204" pitchFamily="34" charset="0"/>
              </a:rPr>
              <a:t>Déductions non permises (suite)</a:t>
            </a:r>
            <a:endParaRPr lang="fr-CA" sz="3600"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endParaRPr lang="fr-CA" sz="30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Contributions politiques (crédit à la place)</a:t>
            </a:r>
          </a:p>
          <a:p>
            <a:pPr marL="571500" indent="-5715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Intérêts sur l’argent emprunté pour acquérir un terrain vacant (sujet à certaines limites)</a:t>
            </a:r>
          </a:p>
          <a:p>
            <a:pPr marL="571500" indent="-5715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Allocation pour usage d’une automobile (sauf si montant inclus dans le revenu d’un particulier) limité à :</a:t>
            </a:r>
          </a:p>
          <a:p>
            <a:pPr marL="1943100" lvl="3" indent="-571500">
              <a:buFont typeface="Courier New" charset="0"/>
              <a:buChar char="o"/>
            </a:pPr>
            <a:r>
              <a:rPr lang="fr-CA" sz="3000" dirty="0" smtClean="0">
                <a:latin typeface="Arial" panose="020B0604020202020204" pitchFamily="34" charset="0"/>
                <a:cs typeface="Arial" panose="020B0604020202020204" pitchFamily="34" charset="0"/>
              </a:rPr>
              <a:t>0.58 $ pour les premiers 5 000 km</a:t>
            </a:r>
          </a:p>
          <a:p>
            <a:pPr marL="1943100" lvl="3" indent="-571500">
              <a:buFont typeface="Courier New" charset="0"/>
              <a:buChar char="o"/>
            </a:pPr>
            <a:r>
              <a:rPr lang="fr-CA" sz="3000" dirty="0" smtClean="0">
                <a:latin typeface="Arial" panose="020B0604020202020204" pitchFamily="34" charset="0"/>
                <a:cs typeface="Arial" panose="020B0604020202020204" pitchFamily="34" charset="0"/>
              </a:rPr>
              <a:t>0.52 $ pour les km additionnels</a:t>
            </a:r>
          </a:p>
          <a:p>
            <a:pPr marL="1943100" lvl="3" indent="-571500">
              <a:buFont typeface="Courier New" charset="0"/>
              <a:buChar char="o"/>
            </a:pPr>
            <a:r>
              <a:rPr lang="fr-CA" sz="3000" dirty="0" smtClean="0">
                <a:latin typeface="Arial" panose="020B0604020202020204" pitchFamily="34" charset="0"/>
                <a:cs typeface="Arial" panose="020B0604020202020204" pitchFamily="34" charset="0"/>
              </a:rPr>
              <a:t>0.04 $ de plus pour n’importe quel km au Yukon, au Nunavut ou dans les Territoires du Nord-Ouest</a:t>
            </a:r>
          </a:p>
        </p:txBody>
      </p:sp>
    </p:spTree>
    <p:extLst>
      <p:ext uri="{BB962C8B-B14F-4D97-AF65-F5344CB8AC3E}">
        <p14:creationId xmlns:p14="http://schemas.microsoft.com/office/powerpoint/2010/main" val="25095323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37535" y="1473573"/>
            <a:ext cx="11318517" cy="5386090"/>
          </a:xfrm>
          <a:prstGeom prst="rect">
            <a:avLst/>
          </a:prstGeom>
          <a:noFill/>
        </p:spPr>
        <p:txBody>
          <a:bodyPr wrap="square" rtlCol="0" anchor="ctr">
            <a:spAutoFit/>
          </a:bodyPr>
          <a:lstStyle/>
          <a:p>
            <a:pPr algn="ctr"/>
            <a:r>
              <a:rPr lang="fr-CA" sz="3200" dirty="0" smtClean="0">
                <a:latin typeface="Arial" panose="020B0604020202020204" pitchFamily="34" charset="0"/>
                <a:cs typeface="Arial" panose="020B0604020202020204" pitchFamily="34" charset="0"/>
              </a:rPr>
              <a:t>Déductions non permises (suite)</a:t>
            </a:r>
            <a:endParaRPr lang="fr-CA" sz="3200"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endParaRPr lang="fr-CA" sz="2600"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fr-CA" sz="2600" dirty="0" smtClean="0">
                <a:latin typeface="Arial" panose="020B0604020202020204" pitchFamily="34" charset="0"/>
                <a:cs typeface="Arial" panose="020B0604020202020204" pitchFamily="34" charset="0"/>
              </a:rPr>
              <a:t>Bureau à domicile, à deux conditions :</a:t>
            </a:r>
          </a:p>
          <a:p>
            <a:pPr marL="1485900" lvl="2" indent="-571500">
              <a:buFont typeface="+mj-lt"/>
              <a:buAutoNum type="arabicPeriod"/>
            </a:pPr>
            <a:r>
              <a:rPr lang="fr-CA" sz="2600" dirty="0" smtClean="0">
                <a:latin typeface="Arial" panose="020B0604020202020204" pitchFamily="34" charset="0"/>
                <a:cs typeface="Arial" panose="020B0604020202020204" pitchFamily="34" charset="0"/>
              </a:rPr>
              <a:t>Le bureau est le </a:t>
            </a:r>
            <a:r>
              <a:rPr lang="fr-CA" sz="2600" u="sng" dirty="0" smtClean="0">
                <a:latin typeface="Arial" panose="020B0604020202020204" pitchFamily="34" charset="0"/>
                <a:cs typeface="Arial" panose="020B0604020202020204" pitchFamily="34" charset="0"/>
              </a:rPr>
              <a:t>principal lieu d’affaires</a:t>
            </a:r>
            <a:r>
              <a:rPr lang="fr-CA" sz="2600" dirty="0" smtClean="0">
                <a:latin typeface="Arial" panose="020B0604020202020204" pitchFamily="34" charset="0"/>
                <a:cs typeface="Arial" panose="020B0604020202020204" pitchFamily="34" charset="0"/>
              </a:rPr>
              <a:t>. </a:t>
            </a:r>
          </a:p>
          <a:p>
            <a:pPr marL="1485900" lvl="2" indent="-571500">
              <a:buFont typeface="+mj-lt"/>
              <a:buAutoNum type="arabicPeriod"/>
            </a:pPr>
            <a:r>
              <a:rPr lang="fr-CA" sz="2600" dirty="0" smtClean="0">
                <a:latin typeface="Arial" panose="020B0604020202020204" pitchFamily="34" charset="0"/>
                <a:cs typeface="Arial" panose="020B0604020202020204" pitchFamily="34" charset="0"/>
              </a:rPr>
              <a:t>Le bureau est </a:t>
            </a:r>
            <a:r>
              <a:rPr lang="fr-CA" sz="2600" u="sng" dirty="0" smtClean="0">
                <a:latin typeface="Arial" panose="020B0604020202020204" pitchFamily="34" charset="0"/>
                <a:cs typeface="Arial" panose="020B0604020202020204" pitchFamily="34" charset="0"/>
              </a:rPr>
              <a:t>exclusivement</a:t>
            </a:r>
            <a:r>
              <a:rPr lang="fr-CA" sz="2600" dirty="0" smtClean="0">
                <a:latin typeface="Arial" panose="020B0604020202020204" pitchFamily="34" charset="0"/>
                <a:cs typeface="Arial" panose="020B0604020202020204" pitchFamily="34" charset="0"/>
              </a:rPr>
              <a:t> utilisé pour tirer un revenu d’entreprise ou rencontrer des clients sur une base régulière ET continue).</a:t>
            </a:r>
          </a:p>
          <a:p>
            <a:pPr marL="1485900" lvl="2" indent="-571500">
              <a:buFont typeface="Courier New" charset="0"/>
              <a:buChar char="o"/>
            </a:pPr>
            <a:r>
              <a:rPr lang="fr-CA" sz="2600" dirty="0" smtClean="0">
                <a:latin typeface="Arial" panose="020B0604020202020204" pitchFamily="34" charset="0"/>
                <a:cs typeface="Arial" panose="020B0604020202020204" pitchFamily="34" charset="0"/>
              </a:rPr>
              <a:t>Indices : Espace distinct, fréquence et régularité des rencontres avec les clients</a:t>
            </a:r>
          </a:p>
          <a:p>
            <a:pPr marL="571500" indent="-571500">
              <a:buFont typeface="Arial" panose="020B0604020202020204" pitchFamily="34" charset="0"/>
              <a:buChar char="•"/>
            </a:pPr>
            <a:r>
              <a:rPr lang="fr-CA" sz="2600" b="1" dirty="0" smtClean="0">
                <a:latin typeface="Arial" panose="020B0604020202020204" pitchFamily="34" charset="0"/>
                <a:cs typeface="Arial" panose="020B0604020202020204" pitchFamily="34" charset="0"/>
              </a:rPr>
              <a:t>Déductions permises </a:t>
            </a:r>
            <a:r>
              <a:rPr lang="fr-CA" sz="2600" dirty="0" smtClean="0">
                <a:latin typeface="Arial" panose="020B0604020202020204" pitchFamily="34" charset="0"/>
                <a:cs typeface="Arial" panose="020B0604020202020204" pitchFamily="34" charset="0"/>
              </a:rPr>
              <a:t>(si critères rencontrés) : Électricité, chauffage, entretien, taxes foncières, primes d’assurance</a:t>
            </a:r>
          </a:p>
          <a:p>
            <a:pPr marL="1485900" lvl="2" indent="-571500">
              <a:buFont typeface="Courier New" charset="0"/>
              <a:buChar char="o"/>
            </a:pPr>
            <a:r>
              <a:rPr lang="fr-CA" sz="2600" dirty="0" smtClean="0">
                <a:solidFill>
                  <a:srgbClr val="FF0000"/>
                </a:solidFill>
                <a:latin typeface="Arial" panose="020B0604020202020204" pitchFamily="34" charset="0"/>
                <a:cs typeface="Arial" panose="020B0604020202020204" pitchFamily="34" charset="0"/>
              </a:rPr>
              <a:t>Attention : </a:t>
            </a:r>
            <a:r>
              <a:rPr lang="fr-CA" sz="2600" dirty="0" smtClean="0">
                <a:latin typeface="Arial" panose="020B0604020202020204" pitchFamily="34" charset="0"/>
                <a:cs typeface="Arial" panose="020B0604020202020204" pitchFamily="34" charset="0"/>
              </a:rPr>
              <a:t>Montants sujets à la superficie occupée par le bureau à domicile</a:t>
            </a:r>
          </a:p>
        </p:txBody>
      </p:sp>
    </p:spTree>
    <p:extLst>
      <p:ext uri="{BB962C8B-B14F-4D97-AF65-F5344CB8AC3E}">
        <p14:creationId xmlns:p14="http://schemas.microsoft.com/office/powerpoint/2010/main" val="97340672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37535" y="2473848"/>
            <a:ext cx="11318517" cy="3385542"/>
          </a:xfrm>
          <a:prstGeom prst="rect">
            <a:avLst/>
          </a:prstGeom>
          <a:noFill/>
        </p:spPr>
        <p:txBody>
          <a:bodyPr wrap="square" rtlCol="0" anchor="ctr">
            <a:spAutoFit/>
          </a:bodyPr>
          <a:lstStyle/>
          <a:p>
            <a:pPr algn="ctr"/>
            <a:r>
              <a:rPr lang="fr-CA" sz="3200" dirty="0" smtClean="0">
                <a:latin typeface="Arial" panose="020B0604020202020204" pitchFamily="34" charset="0"/>
                <a:cs typeface="Arial" panose="020B0604020202020204" pitchFamily="34" charset="0"/>
              </a:rPr>
              <a:t>Déductions non permises (suite)</a:t>
            </a:r>
            <a:endParaRPr lang="fr-CA" sz="3200"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endParaRPr lang="fr-CA" sz="2600"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fr-CA" sz="2600" dirty="0" smtClean="0">
                <a:latin typeface="Arial" panose="020B0604020202020204" pitchFamily="34" charset="0"/>
                <a:cs typeface="Arial" panose="020B0604020202020204" pitchFamily="34" charset="0"/>
              </a:rPr>
              <a:t>Paiements illégaux qui incitent certaines personnes à commettre une infraction en vertu du </a:t>
            </a:r>
            <a:r>
              <a:rPr lang="fr-CA" sz="2600" i="1" dirty="0" smtClean="0">
                <a:latin typeface="Arial" panose="020B0604020202020204" pitchFamily="34" charset="0"/>
                <a:cs typeface="Arial" panose="020B0604020202020204" pitchFamily="34" charset="0"/>
              </a:rPr>
              <a:t>Code criminel</a:t>
            </a:r>
            <a:endParaRPr lang="fr-CA" sz="2600"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fr-CA" sz="2600" dirty="0" smtClean="0">
                <a:latin typeface="Arial" panose="020B0604020202020204" pitchFamily="34" charset="0"/>
                <a:cs typeface="Arial" panose="020B0604020202020204" pitchFamily="34" charset="0"/>
              </a:rPr>
              <a:t>Amendes </a:t>
            </a:r>
          </a:p>
          <a:p>
            <a:pPr marL="571500" indent="-571500">
              <a:buFont typeface="Arial" panose="020B0604020202020204" pitchFamily="34" charset="0"/>
              <a:buChar char="•"/>
            </a:pPr>
            <a:r>
              <a:rPr lang="fr-CA" sz="2600" dirty="0" smtClean="0">
                <a:latin typeface="Arial" panose="020B0604020202020204" pitchFamily="34" charset="0"/>
                <a:cs typeface="Arial" panose="020B0604020202020204" pitchFamily="34" charset="0"/>
              </a:rPr>
              <a:t>Pénalités imposés par tout gouvernement ou autre organisme public</a:t>
            </a:r>
          </a:p>
          <a:p>
            <a:pPr marL="571500" indent="-571500">
              <a:buFont typeface="Arial" panose="020B0604020202020204" pitchFamily="34" charset="0"/>
              <a:buChar char="•"/>
            </a:pPr>
            <a:r>
              <a:rPr lang="fr-CA" sz="2600" dirty="0" smtClean="0">
                <a:latin typeface="Arial" panose="020B0604020202020204" pitchFamily="34" charset="0"/>
                <a:cs typeface="Arial" panose="020B0604020202020204" pitchFamily="34" charset="0"/>
              </a:rPr>
              <a:t>Attention : Ce n’est pas le cas pour les amendes et pénalités visées par règlement</a:t>
            </a:r>
          </a:p>
        </p:txBody>
      </p:sp>
    </p:spTree>
    <p:extLst>
      <p:ext uri="{BB962C8B-B14F-4D97-AF65-F5344CB8AC3E}">
        <p14:creationId xmlns:p14="http://schemas.microsoft.com/office/powerpoint/2010/main" val="26022853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307080" y="3655654"/>
            <a:ext cx="9579427" cy="707886"/>
          </a:xfrm>
          <a:prstGeom prst="rect">
            <a:avLst/>
          </a:prstGeom>
          <a:noFill/>
        </p:spPr>
        <p:txBody>
          <a:bodyPr wrap="square" rtlCol="0" anchor="ctr">
            <a:spAutoFit/>
          </a:bodyPr>
          <a:lstStyle/>
          <a:p>
            <a:pPr algn="ctr"/>
            <a:r>
              <a:rPr lang="fr-CA" sz="4000" b="1" dirty="0">
                <a:latin typeface="Arial" panose="020B0604020202020204" pitchFamily="34" charset="0"/>
                <a:cs typeface="Arial" panose="020B0604020202020204" pitchFamily="34" charset="0"/>
              </a:rPr>
              <a:t>D</a:t>
            </a:r>
            <a:r>
              <a:rPr lang="fr-CA" sz="4000" b="1" dirty="0" smtClean="0">
                <a:latin typeface="Arial" panose="020B0604020202020204" pitchFamily="34" charset="0"/>
                <a:cs typeface="Arial" panose="020B0604020202020204" pitchFamily="34" charset="0"/>
              </a:rPr>
              <a:t>) Déductions admises</a:t>
            </a:r>
            <a:endParaRPr lang="fr-CA" sz="4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57974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37535" y="1873685"/>
            <a:ext cx="11318517" cy="4585871"/>
          </a:xfrm>
          <a:prstGeom prst="rect">
            <a:avLst/>
          </a:prstGeom>
          <a:noFill/>
        </p:spPr>
        <p:txBody>
          <a:bodyPr wrap="square" rtlCol="0" anchor="ctr">
            <a:spAutoFit/>
          </a:bodyPr>
          <a:lstStyle/>
          <a:p>
            <a:pPr algn="ctr"/>
            <a:r>
              <a:rPr lang="fr-CA" sz="3200" dirty="0" smtClean="0">
                <a:latin typeface="Arial" panose="020B0604020202020204" pitchFamily="34" charset="0"/>
                <a:cs typeface="Arial" panose="020B0604020202020204" pitchFamily="34" charset="0"/>
              </a:rPr>
              <a:t>Déductions admises</a:t>
            </a:r>
            <a:endParaRPr lang="fr-CA" sz="3200"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endParaRPr lang="fr-CA" sz="2600"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fr-CA" sz="2600" dirty="0" smtClean="0">
                <a:latin typeface="Arial" panose="020B0604020202020204" pitchFamily="34" charset="0"/>
                <a:cs typeface="Arial" panose="020B0604020202020204" pitchFamily="34" charset="0"/>
              </a:rPr>
              <a:t>Déduction pour amortissement des actifs amortissables </a:t>
            </a:r>
            <a:r>
              <a:rPr lang="fr-CA" sz="2600" dirty="0" smtClean="0">
                <a:solidFill>
                  <a:srgbClr val="FF0000"/>
                </a:solidFill>
                <a:latin typeface="Arial" panose="020B0604020202020204" pitchFamily="34" charset="0"/>
                <a:cs typeface="Arial" panose="020B0604020202020204" pitchFamily="34" charset="0"/>
              </a:rPr>
              <a:t>(à voir)</a:t>
            </a:r>
          </a:p>
          <a:p>
            <a:pPr marL="571500" indent="-571500">
              <a:buFont typeface="Arial" panose="020B0604020202020204" pitchFamily="34" charset="0"/>
              <a:buChar char="•"/>
            </a:pPr>
            <a:r>
              <a:rPr lang="fr-CA" sz="2600" dirty="0" smtClean="0">
                <a:latin typeface="Arial" panose="020B0604020202020204" pitchFamily="34" charset="0"/>
                <a:cs typeface="Arial" panose="020B0604020202020204" pitchFamily="34" charset="0"/>
              </a:rPr>
              <a:t>Premiers 3 000 $ de frais reliés à la constitution en société (propre aux entreprises qui deviennent sociétés)</a:t>
            </a:r>
          </a:p>
          <a:p>
            <a:pPr marL="571500" indent="-571500">
              <a:buFont typeface="Arial" panose="020B0604020202020204" pitchFamily="34" charset="0"/>
              <a:buChar char="•"/>
            </a:pPr>
            <a:r>
              <a:rPr lang="fr-CA" sz="2600" dirty="0" smtClean="0">
                <a:latin typeface="Arial" panose="020B0604020202020204" pitchFamily="34" charset="0"/>
                <a:cs typeface="Arial" panose="020B0604020202020204" pitchFamily="34" charset="0"/>
              </a:rPr>
              <a:t>Intérêts, à certaines conditions :</a:t>
            </a:r>
          </a:p>
          <a:p>
            <a:pPr marL="1485900" lvl="2" indent="-571500">
              <a:buFont typeface="+mj-lt"/>
              <a:buAutoNum type="arabicPeriod"/>
            </a:pPr>
            <a:r>
              <a:rPr lang="fr-CA" sz="2600" dirty="0" smtClean="0">
                <a:latin typeface="Arial" panose="020B0604020202020204" pitchFamily="34" charset="0"/>
                <a:cs typeface="Arial" panose="020B0604020202020204" pitchFamily="34" charset="0"/>
              </a:rPr>
              <a:t>Il y a une obligation légale de payer l’intérêt.</a:t>
            </a:r>
          </a:p>
          <a:p>
            <a:pPr marL="1485900" lvl="2" indent="-571500">
              <a:buFont typeface="+mj-lt"/>
              <a:buAutoNum type="arabicPeriod"/>
            </a:pPr>
            <a:r>
              <a:rPr lang="fr-CA" sz="2600" dirty="0" smtClean="0">
                <a:latin typeface="Arial" panose="020B0604020202020204" pitchFamily="34" charset="0"/>
                <a:cs typeface="Arial" panose="020B0604020202020204" pitchFamily="34" charset="0"/>
              </a:rPr>
              <a:t>La somme payée est raisonnable.</a:t>
            </a:r>
          </a:p>
          <a:p>
            <a:pPr marL="1485900" lvl="2" indent="-571500">
              <a:buFont typeface="+mj-lt"/>
              <a:buAutoNum type="arabicPeriod"/>
            </a:pPr>
            <a:r>
              <a:rPr lang="fr-CA" sz="2600" dirty="0" smtClean="0">
                <a:latin typeface="Arial" panose="020B0604020202020204" pitchFamily="34" charset="0"/>
                <a:cs typeface="Arial" panose="020B0604020202020204" pitchFamily="34" charset="0"/>
              </a:rPr>
              <a:t>L’emprunt est utilisé pour gagner un revenu non exonéré d’impôt d’entreprise ou de bien.</a:t>
            </a:r>
          </a:p>
          <a:p>
            <a:pPr marL="571500" indent="-571500">
              <a:buFont typeface="Arial" charset="0"/>
              <a:buChar char="•"/>
            </a:pPr>
            <a:endParaRPr lang="fr-CA" sz="26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3450397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307080" y="3869601"/>
            <a:ext cx="9579427" cy="707886"/>
          </a:xfrm>
          <a:prstGeom prst="rect">
            <a:avLst/>
          </a:prstGeom>
          <a:noFill/>
        </p:spPr>
        <p:txBody>
          <a:bodyPr wrap="square" rtlCol="0" anchor="ctr">
            <a:spAutoFit/>
          </a:bodyPr>
          <a:lstStyle/>
          <a:p>
            <a:pPr algn="ctr"/>
            <a:r>
              <a:rPr lang="fr-CA" sz="4000" b="1" i="1" dirty="0" smtClean="0">
                <a:latin typeface="Arial" panose="020B0604020202020204" pitchFamily="34" charset="0"/>
                <a:cs typeface="Arial" panose="020B0604020202020204" pitchFamily="34" charset="0"/>
              </a:rPr>
              <a:t>Au </a:t>
            </a:r>
            <a:r>
              <a:rPr lang="fr-CA" sz="4000" b="1" i="1" dirty="0" smtClean="0">
                <a:latin typeface="Arial" panose="020B0604020202020204" pitchFamily="34" charset="0"/>
                <a:cs typeface="Arial" panose="020B0604020202020204" pitchFamily="34" charset="0"/>
              </a:rPr>
              <a:t>prochain cours!</a:t>
            </a:r>
          </a:p>
        </p:txBody>
      </p:sp>
    </p:spTree>
    <p:extLst>
      <p:ext uri="{BB962C8B-B14F-4D97-AF65-F5344CB8AC3E}">
        <p14:creationId xmlns:p14="http://schemas.microsoft.com/office/powerpoint/2010/main" val="77867051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7201</TotalTime>
  <Words>2245</Words>
  <Application>Microsoft Macintosh PowerPoint</Application>
  <PresentationFormat>Widescreen</PresentationFormat>
  <Paragraphs>291</Paragraphs>
  <Slides>47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47</vt:i4>
      </vt:variant>
    </vt:vector>
  </HeadingPairs>
  <TitlesOfParts>
    <vt:vector size="52" baseType="lpstr">
      <vt:lpstr>Calibri</vt:lpstr>
      <vt:lpstr>Calibri Light</vt:lpstr>
      <vt:lpstr>Courier New</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Department Of Justice Canada</Company>
  <LinksUpToDate>false</LinksUpToDate>
  <SharedDoc>false</SharedDoc>
  <HyperlinksChanged>false</HyperlinksChanged>
  <AppVersion>15.0031</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Aslan, Arabelle</dc:creator>
  <cp:lastModifiedBy>Arabelle Aslan</cp:lastModifiedBy>
  <cp:revision>187</cp:revision>
  <dcterms:created xsi:type="dcterms:W3CDTF">2019-09-06T15:03:13Z</dcterms:created>
  <dcterms:modified xsi:type="dcterms:W3CDTF">2019-10-25T18:12:03Z</dcterms:modified>
</cp:coreProperties>
</file>