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56" autoAdjust="0"/>
  </p:normalViewPr>
  <p:slideViewPr>
    <p:cSldViewPr>
      <p:cViewPr varScale="1">
        <p:scale>
          <a:sx n="62" d="100"/>
          <a:sy n="62" d="100"/>
        </p:scale>
        <p:origin x="-13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ADFA45-0547-4580-97A5-F3F3A857ABEB}" type="datetimeFigureOut">
              <a:rPr lang="en-CA" smtClean="0"/>
              <a:pPr/>
              <a:t>06/04/2012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A22DCB-C62E-441E-A1BA-26ACB4ACB6BA}"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8A22DCB-C62E-441E-A1BA-26ACB4ACB6BA}" type="slidenum">
              <a:rPr lang="en-CA" smtClean="0"/>
              <a:pPr/>
              <a:t>8</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8A22DCB-C62E-441E-A1BA-26ACB4ACB6BA}" type="slidenum">
              <a:rPr lang="en-CA" smtClean="0"/>
              <a:pPr/>
              <a:t>9</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Critical theories</a:t>
            </a:r>
            <a:r>
              <a:rPr lang="en-CA" baseline="0" dirty="0" smtClean="0"/>
              <a:t> find problems in the society, questions some aspects of power but </a:t>
            </a:r>
            <a:r>
              <a:rPr lang="en-CA" baseline="0" dirty="0" err="1" smtClean="0"/>
              <a:t>doesnt</a:t>
            </a:r>
            <a:r>
              <a:rPr lang="en-CA" baseline="0" dirty="0" smtClean="0"/>
              <a:t> tell us how to solve it</a:t>
            </a:r>
          </a:p>
        </p:txBody>
      </p:sp>
      <p:sp>
        <p:nvSpPr>
          <p:cNvPr id="4" name="Slide Number Placeholder 3"/>
          <p:cNvSpPr>
            <a:spLocks noGrp="1"/>
          </p:cNvSpPr>
          <p:nvPr>
            <p:ph type="sldNum" sz="quarter" idx="10"/>
          </p:nvPr>
        </p:nvSpPr>
        <p:spPr/>
        <p:txBody>
          <a:bodyPr/>
          <a:lstStyle/>
          <a:p>
            <a:fld id="{37B16B5C-8C16-47EE-9701-CB350183986A}" type="slidenum">
              <a:rPr lang="en-CA" smtClean="0"/>
              <a:pPr/>
              <a:t>28</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Participant observation</a:t>
            </a:r>
            <a:r>
              <a:rPr lang="en-CA" baseline="0" dirty="0" smtClean="0"/>
              <a:t> methodology</a:t>
            </a:r>
            <a:endParaRPr lang="en-CA" dirty="0"/>
          </a:p>
        </p:txBody>
      </p:sp>
      <p:sp>
        <p:nvSpPr>
          <p:cNvPr id="4" name="Slide Number Placeholder 3"/>
          <p:cNvSpPr>
            <a:spLocks noGrp="1"/>
          </p:cNvSpPr>
          <p:nvPr>
            <p:ph type="sldNum" sz="quarter" idx="10"/>
          </p:nvPr>
        </p:nvSpPr>
        <p:spPr/>
        <p:txBody>
          <a:bodyPr/>
          <a:lstStyle/>
          <a:p>
            <a:fld id="{37B16B5C-8C16-47EE-9701-CB350183986A}" type="slidenum">
              <a:rPr lang="en-CA" smtClean="0"/>
              <a:pPr/>
              <a:t>30</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Objectivity is very subjective,</a:t>
            </a:r>
            <a:r>
              <a:rPr lang="en-CA" baseline="0" dirty="0" smtClean="0"/>
              <a:t> gate keeper is not aware of selection because he’s internalized the system/environment in which he works</a:t>
            </a:r>
            <a:endParaRPr lang="en-CA" dirty="0"/>
          </a:p>
        </p:txBody>
      </p:sp>
      <p:sp>
        <p:nvSpPr>
          <p:cNvPr id="4" name="Slide Number Placeholder 3"/>
          <p:cNvSpPr>
            <a:spLocks noGrp="1"/>
          </p:cNvSpPr>
          <p:nvPr>
            <p:ph type="sldNum" sz="quarter" idx="10"/>
          </p:nvPr>
        </p:nvSpPr>
        <p:spPr/>
        <p:txBody>
          <a:bodyPr/>
          <a:lstStyle/>
          <a:p>
            <a:fld id="{37B16B5C-8C16-47EE-9701-CB350183986A}" type="slidenum">
              <a:rPr lang="en-CA" smtClean="0"/>
              <a:pPr/>
              <a:t>32</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37B16B5C-8C16-47EE-9701-CB350183986A}" type="slidenum">
              <a:rPr lang="en-CA" smtClean="0"/>
              <a:pPr/>
              <a:t>36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0B8899E7-8CFD-406E-BC08-2DF4B02CF552}" type="slidenum">
              <a:rPr lang="en-US" smtClean="0"/>
              <a:pPr/>
              <a:t>37</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9C54DDBF-002E-4EBD-B1A1-0F43B4B45BC7}" type="slidenum">
              <a:rPr lang="en-US" smtClean="0"/>
              <a:pPr/>
              <a:t>38</a:t>
            </a:fld>
            <a:endParaRPr lang="en-US"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C936981A-3F6C-4127-830E-AEE0979A4824}" type="slidenum">
              <a:rPr lang="en-US" smtClean="0"/>
              <a:pPr/>
              <a:t>39</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E1AF01DB-638B-4456-BB60-010E31CDBC98}" type="slidenum">
              <a:rPr lang="en-US" smtClean="0"/>
              <a:pPr/>
              <a:t>40</a:t>
            </a:fld>
            <a:endParaRPr 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DC52742-B2A3-4B5A-A40A-94EF54C6CCF3}" type="slidenum">
              <a:rPr lang="en-US" smtClean="0"/>
              <a:pPr/>
              <a:t>41</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2979DF55-4125-4E9C-80CA-E2F4542B9E89}" type="slidenum">
              <a:rPr lang="en-US" smtClean="0"/>
              <a:pPr/>
              <a:t>42</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F76247-705C-43BA-9179-48A30A30447B}" type="slidenum">
              <a:rPr lang="en-CA" smtClean="0">
                <a:latin typeface="Times New Roman" pitchFamily="84" charset="0"/>
              </a:rPr>
              <a:pPr/>
              <a:t>57</a:t>
            </a:fld>
            <a:endParaRPr lang="en-CA" smtClean="0">
              <a:latin typeface="Times New Roman" pitchFamily="8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F3205B6-0E0B-4C75-AECB-E85C62D644F0}" type="datetimeFigureOut">
              <a:rPr lang="en-CA" smtClean="0"/>
              <a:pPr/>
              <a:t>06/04/2012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BA8B3FB-AB17-4BC6-BD52-502FC5AAEAD7}"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3205B6-0E0B-4C75-AECB-E85C62D644F0}" type="datetimeFigureOut">
              <a:rPr lang="en-CA" smtClean="0"/>
              <a:pPr/>
              <a:t>06/04/2012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A8B3FB-AB17-4BC6-BD52-502FC5AAEAD7}"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Exam review</a:t>
            </a:r>
            <a:endParaRPr lang="en-CA" dirty="0"/>
          </a:p>
        </p:txBody>
      </p:sp>
      <p:sp>
        <p:nvSpPr>
          <p:cNvPr id="3" name="Subtitle 2"/>
          <p:cNvSpPr>
            <a:spLocks noGrp="1"/>
          </p:cNvSpPr>
          <p:nvPr>
            <p:ph type="subTitle" idx="1"/>
          </p:nvPr>
        </p:nvSpPr>
        <p:spPr/>
        <p:txBody>
          <a:bodyPr/>
          <a:lstStyle/>
          <a:p>
            <a:endParaRPr lang="en-CA"/>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z="1800" smtClean="0"/>
              <a:t>Traditional vs. Modern</a:t>
            </a:r>
            <a:br>
              <a:rPr lang="en-US" sz="1800" smtClean="0"/>
            </a:br>
            <a:r>
              <a:rPr lang="en-US" sz="1800" smtClean="0"/>
              <a:t>Ferdinand T</a:t>
            </a:r>
            <a:r>
              <a:rPr lang="en-US" sz="1800" smtClean="0">
                <a:cs typeface="Arial" charset="0"/>
              </a:rPr>
              <a:t>önnies</a:t>
            </a:r>
          </a:p>
        </p:txBody>
      </p:sp>
      <p:sp>
        <p:nvSpPr>
          <p:cNvPr id="5123" name="Rectangle 3"/>
          <p:cNvSpPr>
            <a:spLocks noGrp="1" noChangeArrowheads="1"/>
          </p:cNvSpPr>
          <p:nvPr>
            <p:ph type="body" idx="1"/>
          </p:nvPr>
        </p:nvSpPr>
        <p:spPr/>
        <p:txBody>
          <a:bodyPr/>
          <a:lstStyle/>
          <a:p>
            <a:pPr eaLnBrk="1" hangingPunct="1"/>
            <a:endParaRPr lang="en-US" smtClean="0"/>
          </a:p>
          <a:p>
            <a:pPr eaLnBrk="1" hangingPunct="1"/>
            <a:endParaRPr lang="en-US" smtClean="0"/>
          </a:p>
          <a:p>
            <a:pPr eaLnBrk="1" hangingPunct="1"/>
            <a:endParaRPr lang="en-US" b="1" smtClean="0"/>
          </a:p>
        </p:txBody>
      </p:sp>
      <p:graphicFrame>
        <p:nvGraphicFramePr>
          <p:cNvPr id="5151" name="Group 31"/>
          <p:cNvGraphicFramePr>
            <a:graphicFrameLocks noGrp="1"/>
          </p:cNvGraphicFramePr>
          <p:nvPr/>
        </p:nvGraphicFramePr>
        <p:xfrm>
          <a:off x="1785938" y="1714500"/>
          <a:ext cx="5476892" cy="4427218"/>
        </p:xfrm>
        <a:graphic>
          <a:graphicData uri="http://schemas.openxmlformats.org/drawingml/2006/table">
            <a:tbl>
              <a:tblPr/>
              <a:tblGrid>
                <a:gridCol w="2738446"/>
                <a:gridCol w="2738446"/>
              </a:tblGrid>
              <a:tr h="7066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err="1" smtClean="0">
                          <a:ln>
                            <a:noFill/>
                          </a:ln>
                          <a:solidFill>
                            <a:schemeClr val="tx1"/>
                          </a:solidFill>
                          <a:effectLst/>
                          <a:latin typeface="Arial" charset="0"/>
                        </a:rPr>
                        <a:t>Gemeinschaft</a:t>
                      </a:r>
                      <a:r>
                        <a:rPr kumimoji="0" lang="en-US" sz="1200" b="1" i="0" u="none" strike="noStrike" cap="none" normalizeH="0" baseline="0" dirty="0" smtClean="0">
                          <a:ln>
                            <a:noFill/>
                          </a:ln>
                          <a:solidFill>
                            <a:schemeClr val="tx1"/>
                          </a:solidFill>
                          <a:effectLst/>
                          <a:latin typeface="Arial" charset="0"/>
                        </a:rPr>
                        <a:t> (Traditional)</a:t>
                      </a:r>
                      <a:r>
                        <a:rPr kumimoji="0" lang="en-US" sz="1200" b="0" i="0" u="none" strike="noStrike" cap="none" normalizeH="0" baseline="0" dirty="0" smtClean="0">
                          <a:ln>
                            <a:noFill/>
                          </a:ln>
                          <a:solidFill>
                            <a:schemeClr val="tx1"/>
                          </a:solidFill>
                          <a:effectLst/>
                          <a:latin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Divine transcendence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err="1" smtClean="0">
                          <a:ln>
                            <a:noFill/>
                          </a:ln>
                          <a:solidFill>
                            <a:schemeClr val="tx1"/>
                          </a:solidFill>
                          <a:effectLst/>
                          <a:latin typeface="Arial" charset="0"/>
                        </a:rPr>
                        <a:t>Gesellschaft</a:t>
                      </a:r>
                      <a:r>
                        <a:rPr kumimoji="0" lang="en-US" sz="1200" b="1" i="0" u="none" strike="noStrike" cap="none" normalizeH="0" baseline="0" dirty="0" smtClean="0">
                          <a:ln>
                            <a:noFill/>
                          </a:ln>
                          <a:solidFill>
                            <a:schemeClr val="tx1"/>
                          </a:solidFill>
                          <a:effectLst/>
                          <a:latin typeface="Arial" charset="0"/>
                        </a:rPr>
                        <a:t> </a:t>
                      </a:r>
                      <a:r>
                        <a:rPr kumimoji="0" lang="en-US" sz="1200" b="1" i="0" u="none" strike="noStrike" cap="none" normalizeH="0" baseline="0" smtClean="0">
                          <a:ln>
                            <a:noFill/>
                          </a:ln>
                          <a:solidFill>
                            <a:schemeClr val="tx1"/>
                          </a:solidFill>
                          <a:effectLst/>
                          <a:latin typeface="Arial" charset="0"/>
                        </a:rPr>
                        <a:t>(Modern</a:t>
                      </a:r>
                      <a:r>
                        <a:rPr kumimoji="0" lang="en-US" sz="1200" b="1" i="0" u="none" strike="noStrike" cap="none" normalizeH="0" baseline="0" dirty="0" smtClean="0">
                          <a:ln>
                            <a:noFill/>
                          </a:ln>
                          <a:solidFill>
                            <a:schemeClr val="tx1"/>
                          </a:solidFill>
                          <a:effectLst/>
                          <a:latin typeface="Arial" charset="0"/>
                        </a:rPr>
                        <a:t>)</a:t>
                      </a:r>
                      <a:r>
                        <a:rPr kumimoji="0" lang="en-US" sz="1200" b="0" i="0" u="none" strike="noStrike" cap="none" normalizeH="0" baseline="0" dirty="0" smtClean="0">
                          <a:ln>
                            <a:noFill/>
                          </a:ln>
                          <a:solidFill>
                            <a:schemeClr val="tx1"/>
                          </a:solidFill>
                          <a:effectLst/>
                          <a:latin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Reason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95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1" i="0" u="none" strike="noStrike" cap="none" normalizeH="0" baseline="0" dirty="0" smtClean="0">
                          <a:ln>
                            <a:noFill/>
                          </a:ln>
                          <a:solidFill>
                            <a:schemeClr val="tx1"/>
                          </a:solidFill>
                          <a:effectLst/>
                          <a:latin typeface="Arial" charset="0"/>
                        </a:rPr>
                        <a:t>Oral communication</a:t>
                      </a:r>
                      <a:endParaRPr kumimoji="0" lang="en-US" sz="1200" b="1"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Village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Villagers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Agriculture</a:t>
                      </a:r>
                      <a:r>
                        <a:rPr kumimoji="0" lang="en-US" sz="1200" b="0" i="0" u="none" strike="noStrike" cap="none" normalizeH="0" baseline="0" dirty="0" smtClean="0">
                          <a:ln>
                            <a:noFill/>
                          </a:ln>
                          <a:solidFill>
                            <a:schemeClr val="tx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1" i="0" u="none" strike="noStrike" cap="none" normalizeH="0" baseline="0" dirty="0" smtClean="0">
                          <a:ln>
                            <a:noFill/>
                          </a:ln>
                          <a:solidFill>
                            <a:schemeClr val="tx1"/>
                          </a:solidFill>
                          <a:effectLst/>
                          <a:latin typeface="Arial" charset="0"/>
                        </a:rPr>
                        <a:t>Mediated communication</a:t>
                      </a:r>
                      <a:endParaRPr kumimoji="0" lang="en-US" sz="1200" b="1"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City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Proletariat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Industry</a:t>
                      </a:r>
                      <a:r>
                        <a:rPr kumimoji="0" lang="en-US" sz="1200" b="0" i="0" u="none" strike="noStrike" cap="none" normalizeH="0" baseline="0" dirty="0" smtClean="0">
                          <a:ln>
                            <a:noFill/>
                          </a:ln>
                          <a:solidFill>
                            <a:schemeClr val="tx1"/>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9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Local exchange</a:t>
                      </a:r>
                      <a:r>
                        <a:rPr kumimoji="0" lang="en-US" sz="1200" b="0" i="0" u="none" strike="noStrike" cap="none" normalizeH="0" baseline="0" smtClean="0">
                          <a:ln>
                            <a:noFill/>
                          </a:ln>
                          <a:solidFill>
                            <a:schemeClr val="tx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National exchange</a:t>
                      </a:r>
                      <a:r>
                        <a:rPr kumimoji="0" lang="en-US" sz="1200" b="0" i="0" u="none" strike="noStrike" cap="none" normalizeH="0" baseline="0" dirty="0" smtClean="0">
                          <a:ln>
                            <a:noFill/>
                          </a:ln>
                          <a:solidFill>
                            <a:schemeClr val="tx1"/>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495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Demographic dispersion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Folkloric culture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Common culture</a:t>
                      </a:r>
                      <a:r>
                        <a:rPr kumimoji="0" lang="en-US" sz="1200" b="0" i="0" u="none" strike="noStrike" cap="none" normalizeH="0" baseline="0" smtClean="0">
                          <a:ln>
                            <a:noFill/>
                          </a:ln>
                          <a:solidFill>
                            <a:schemeClr val="tx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Mass dispersion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Technologies of contact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Interest groups</a:t>
                      </a:r>
                      <a:r>
                        <a:rPr kumimoji="0" lang="en-US" sz="1200" b="0" i="0" u="none" strike="noStrike" cap="none" normalizeH="0" baseline="0" dirty="0" smtClean="0">
                          <a:ln>
                            <a:noFill/>
                          </a:ln>
                          <a:solidFill>
                            <a:schemeClr val="tx1"/>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9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Generality of roles</a:t>
                      </a:r>
                      <a:r>
                        <a:rPr kumimoji="0" lang="en-US" sz="1200" b="0" i="0" u="none" strike="noStrike" cap="none" normalizeH="0" baseline="0" smtClean="0">
                          <a:ln>
                            <a:noFill/>
                          </a:ln>
                          <a:solidFill>
                            <a:schemeClr val="tx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1" i="0" u="none" strike="noStrike" cap="none" normalizeH="0" baseline="0" dirty="0" smtClean="0">
                          <a:ln>
                            <a:noFill/>
                          </a:ln>
                          <a:solidFill>
                            <a:schemeClr val="tx1"/>
                          </a:solidFill>
                          <a:effectLst/>
                          <a:latin typeface="Arial" charset="0"/>
                        </a:rPr>
                        <a:t>Specialization</a:t>
                      </a:r>
                      <a:endParaRPr kumimoji="0" lang="en-US" sz="12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064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rPr>
                        <a:t>Traditional ties that bind</a:t>
                      </a:r>
                      <a:r>
                        <a:rPr kumimoji="0" lang="en-US" sz="1200" b="0" i="0" u="none" strike="noStrike" cap="none" normalizeH="0" baseline="0" smtClean="0">
                          <a:ln>
                            <a:noFill/>
                          </a:ln>
                          <a:solidFill>
                            <a:schemeClr val="tx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rPr>
                        <a:t>Contractual ties</a:t>
                      </a:r>
                      <a:r>
                        <a:rPr kumimoji="0" lang="en-US" sz="1200" b="0" i="0" u="none" strike="noStrike" cap="none" normalizeH="0" baseline="0" dirty="0" smtClean="0">
                          <a:ln>
                            <a:noFill/>
                          </a:ln>
                          <a:solidFill>
                            <a:schemeClr val="tx1"/>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9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0" i="0" u="none" strike="noStrike" cap="none" normalizeH="0" baseline="0" dirty="0" smtClean="0">
                          <a:ln>
                            <a:noFill/>
                          </a:ln>
                          <a:solidFill>
                            <a:schemeClr val="tx1"/>
                          </a:solidFill>
                          <a:effectLst/>
                          <a:latin typeface="Arial" charset="0"/>
                        </a:rPr>
                        <a:t>Conviviality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0" i="0" u="none" strike="noStrike" cap="none" normalizeH="0" baseline="0" dirty="0" smtClean="0">
                          <a:ln>
                            <a:noFill/>
                          </a:ln>
                          <a:solidFill>
                            <a:schemeClr val="tx1"/>
                          </a:solidFill>
                          <a:effectLst/>
                          <a:latin typeface="Arial" charset="0"/>
                        </a:rPr>
                        <a:t>Group=individual</a:t>
                      </a:r>
                      <a:endParaRPr kumimoji="0" lang="en-US" sz="12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Anonymous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1200" b="0" i="0" u="none" strike="noStrike" cap="none" normalizeH="0" baseline="0" dirty="0" err="1" smtClean="0">
                          <a:ln>
                            <a:noFill/>
                          </a:ln>
                          <a:solidFill>
                            <a:schemeClr val="tx1"/>
                          </a:solidFill>
                          <a:effectLst/>
                          <a:latin typeface="Arial" charset="0"/>
                        </a:rPr>
                        <a:t>Individualiism</a:t>
                      </a:r>
                      <a:endParaRPr kumimoji="0" lang="en-US" sz="12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mtClean="0">
                <a:solidFill>
                  <a:srgbClr val="FF0000"/>
                </a:solidFill>
              </a:rPr>
              <a:t>Early theories</a:t>
            </a:r>
          </a:p>
        </p:txBody>
      </p:sp>
      <p:sp>
        <p:nvSpPr>
          <p:cNvPr id="7171" name="Rectangle 3"/>
          <p:cNvSpPr>
            <a:spLocks noGrp="1" noChangeArrowheads="1"/>
          </p:cNvSpPr>
          <p:nvPr>
            <p:ph type="body" idx="1"/>
          </p:nvPr>
        </p:nvSpPr>
        <p:spPr/>
        <p:txBody>
          <a:bodyPr/>
          <a:lstStyle/>
          <a:p>
            <a:r>
              <a:rPr lang="en-US" smtClean="0">
                <a:solidFill>
                  <a:srgbClr val="FF0000"/>
                </a:solidFill>
              </a:rPr>
              <a:t>Shameful origins of mass communication theory:  Gustave Le Bon and :The Psychology of the Crowd”.</a:t>
            </a:r>
          </a:p>
          <a:p>
            <a:r>
              <a:rPr lang="en-US" smtClean="0">
                <a:solidFill>
                  <a:srgbClr val="FF0000"/>
                </a:solidFill>
              </a:rPr>
              <a:t>Crowd has feminine attributes</a:t>
            </a:r>
          </a:p>
          <a:p>
            <a:r>
              <a:rPr lang="en-US" smtClean="0">
                <a:solidFill>
                  <a:srgbClr val="FF0000"/>
                </a:solidFill>
              </a:rPr>
              <a:t>Emotional, easily manipulated, instinctive, irrational.</a:t>
            </a:r>
          </a:p>
          <a:p>
            <a:r>
              <a:rPr lang="en-US" smtClean="0">
                <a:solidFill>
                  <a:srgbClr val="FF0000"/>
                </a:solidFill>
              </a:rPr>
              <a:t>Foundation of Stimulus-Response theory.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smtClean="0">
                <a:solidFill>
                  <a:srgbClr val="FF0000"/>
                </a:solidFill>
              </a:rPr>
              <a:t>S-R theory</a:t>
            </a:r>
          </a:p>
        </p:txBody>
      </p:sp>
      <p:sp>
        <p:nvSpPr>
          <p:cNvPr id="8195" name="Rectangle 3"/>
          <p:cNvSpPr>
            <a:spLocks noGrp="1" noChangeArrowheads="1"/>
          </p:cNvSpPr>
          <p:nvPr>
            <p:ph type="body" idx="1"/>
          </p:nvPr>
        </p:nvSpPr>
        <p:spPr/>
        <p:txBody>
          <a:bodyPr/>
          <a:lstStyle/>
          <a:p>
            <a:r>
              <a:rPr lang="en-US" sz="1800" smtClean="0">
                <a:solidFill>
                  <a:srgbClr val="FF0000"/>
                </a:solidFill>
              </a:rPr>
              <a:t>Period			1920- fear of new media</a:t>
            </a:r>
          </a:p>
          <a:p>
            <a:r>
              <a:rPr lang="en-US" sz="1800" smtClean="0">
                <a:solidFill>
                  <a:srgbClr val="FF0000"/>
                </a:solidFill>
              </a:rPr>
              <a:t>Discipline			Psychology (Pavlov)</a:t>
            </a:r>
          </a:p>
          <a:p>
            <a:r>
              <a:rPr lang="en-US" sz="1800" smtClean="0">
                <a:solidFill>
                  <a:srgbClr val="FF0000"/>
                </a:solidFill>
              </a:rPr>
              <a:t>Institution			Universities, Governments, regulatory 					bodies</a:t>
            </a:r>
          </a:p>
          <a:p>
            <a:r>
              <a:rPr lang="en-US" sz="1800" smtClean="0">
                <a:solidFill>
                  <a:srgbClr val="FF0000"/>
                </a:solidFill>
              </a:rPr>
              <a:t>Problematic			What do media do to people?</a:t>
            </a:r>
          </a:p>
          <a:p>
            <a:r>
              <a:rPr lang="en-US" sz="1800" smtClean="0">
                <a:solidFill>
                  <a:srgbClr val="FF0000"/>
                </a:solidFill>
              </a:rPr>
              <a:t>Social organization		Atomized mass</a:t>
            </a:r>
          </a:p>
          <a:p>
            <a:r>
              <a:rPr lang="en-US" sz="1800" smtClean="0">
                <a:solidFill>
                  <a:srgbClr val="FF0000"/>
                </a:solidFill>
              </a:rPr>
              <a:t>Human subjectivity		Submissive and alienated</a:t>
            </a:r>
          </a:p>
          <a:p>
            <a:r>
              <a:rPr lang="en-US" sz="1800" smtClean="0">
                <a:solidFill>
                  <a:srgbClr val="FF0000"/>
                </a:solidFill>
              </a:rPr>
              <a:t>Media			Powerful and manipulating</a:t>
            </a:r>
          </a:p>
          <a:p>
            <a:r>
              <a:rPr lang="en-US" sz="1800" smtClean="0">
                <a:solidFill>
                  <a:srgbClr val="FF0000"/>
                </a:solidFill>
              </a:rPr>
              <a:t>Power			Reached at the level of </a:t>
            </a:r>
            <a:r>
              <a:rPr lang="en-US" sz="1800" i="1" u="sng" smtClean="0">
                <a:solidFill>
                  <a:srgbClr val="FF0000"/>
                </a:solidFill>
              </a:rPr>
              <a:t>direct impact</a:t>
            </a:r>
            <a:r>
              <a:rPr lang="en-US" sz="1800" smtClean="0">
                <a:solidFill>
                  <a:srgbClr val="FF0000"/>
                </a:solidFill>
              </a:rPr>
              <a:t> 					of media</a:t>
            </a:r>
          </a:p>
          <a:p>
            <a:r>
              <a:rPr lang="en-US" sz="1800" smtClean="0">
                <a:solidFill>
                  <a:srgbClr val="FF0000"/>
                </a:solidFill>
              </a:rPr>
              <a:t>Strategies			Tests in labs</a:t>
            </a:r>
          </a:p>
          <a:p>
            <a:r>
              <a:rPr lang="en-US" sz="1800" smtClean="0">
                <a:solidFill>
                  <a:srgbClr val="FF0000"/>
                </a:solidFill>
              </a:rPr>
              <a:t>Key concept			Direct impact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en-US" smtClean="0">
                <a:solidFill>
                  <a:srgbClr val="FF0000"/>
                </a:solidFill>
              </a:rPr>
              <a:t>Functionalism or Two-Step-Flow Theory</a:t>
            </a:r>
          </a:p>
        </p:txBody>
      </p:sp>
      <p:sp>
        <p:nvSpPr>
          <p:cNvPr id="9219" name="Rectangle 3"/>
          <p:cNvSpPr>
            <a:spLocks noGrp="1" noChangeArrowheads="1"/>
          </p:cNvSpPr>
          <p:nvPr>
            <p:ph type="body" idx="1"/>
          </p:nvPr>
        </p:nvSpPr>
        <p:spPr/>
        <p:txBody>
          <a:bodyPr/>
          <a:lstStyle/>
          <a:p>
            <a:r>
              <a:rPr lang="en-US" smtClean="0">
                <a:solidFill>
                  <a:srgbClr val="FF0000"/>
                </a:solidFill>
              </a:rPr>
              <a:t>Developed as an attempt to study the accuracy of S-R.</a:t>
            </a:r>
          </a:p>
          <a:p>
            <a:r>
              <a:rPr lang="en-US" smtClean="0">
                <a:solidFill>
                  <a:srgbClr val="FF0000"/>
                </a:solidFill>
              </a:rPr>
              <a:t>election campaign between the republican candidate Wendell Wilkie and Roosevelt.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solidFill>
                  <a:srgbClr val="FF0000"/>
                </a:solidFill>
              </a:rPr>
              <a:t>Wilkie-Roosevelt experiment</a:t>
            </a:r>
          </a:p>
        </p:txBody>
      </p:sp>
      <p:sp>
        <p:nvSpPr>
          <p:cNvPr id="10243" name="Rectangle 3"/>
          <p:cNvSpPr>
            <a:spLocks noGrp="1" noChangeArrowheads="1"/>
          </p:cNvSpPr>
          <p:nvPr>
            <p:ph type="body" idx="1"/>
          </p:nvPr>
        </p:nvSpPr>
        <p:spPr/>
        <p:txBody>
          <a:bodyPr/>
          <a:lstStyle/>
          <a:p>
            <a:r>
              <a:rPr lang="en-US" sz="2400" smtClean="0">
                <a:solidFill>
                  <a:srgbClr val="FF0000"/>
                </a:solidFill>
              </a:rPr>
              <a:t>The results of this study was published and known under the title “People’s Choice”.</a:t>
            </a:r>
          </a:p>
          <a:p>
            <a:r>
              <a:rPr lang="en-US" sz="2400" smtClean="0">
                <a:solidFill>
                  <a:srgbClr val="FF0000"/>
                </a:solidFill>
              </a:rPr>
              <a:t>Research conducted in Erie County, USA.</a:t>
            </a:r>
          </a:p>
          <a:p>
            <a:r>
              <a:rPr lang="en-US" sz="2400" smtClean="0">
                <a:solidFill>
                  <a:srgbClr val="FF0000"/>
                </a:solidFill>
              </a:rPr>
              <a:t>Finding: People were influenced by their </a:t>
            </a:r>
            <a:r>
              <a:rPr lang="en-US" sz="2400" i="1" smtClean="0">
                <a:solidFill>
                  <a:srgbClr val="FF0000"/>
                </a:solidFill>
              </a:rPr>
              <a:t>Personal Contacts</a:t>
            </a:r>
            <a:r>
              <a:rPr lang="en-US" sz="2400" smtClean="0">
                <a:solidFill>
                  <a:srgbClr val="FF0000"/>
                </a:solidFill>
              </a:rPr>
              <a:t> and face to face communication.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mtClean="0"/>
              <a:t>Two-Step-Flow</a:t>
            </a:r>
          </a:p>
        </p:txBody>
      </p:sp>
      <p:sp>
        <p:nvSpPr>
          <p:cNvPr id="11267" name="Rectangle 3"/>
          <p:cNvSpPr>
            <a:spLocks noGrp="1" noChangeArrowheads="1"/>
          </p:cNvSpPr>
          <p:nvPr>
            <p:ph type="body" idx="1"/>
          </p:nvPr>
        </p:nvSpPr>
        <p:spPr/>
        <p:txBody>
          <a:bodyPr/>
          <a:lstStyle/>
          <a:p>
            <a:endParaRPr lang="en-US" smtClean="0"/>
          </a:p>
          <a:p>
            <a:endParaRPr lang="en-US" smtClean="0"/>
          </a:p>
          <a:p>
            <a:endParaRPr lang="en-US" smtClean="0"/>
          </a:p>
          <a:p>
            <a:r>
              <a:rPr lang="en-US" smtClean="0">
                <a:solidFill>
                  <a:srgbClr val="FF0000"/>
                </a:solidFill>
              </a:rPr>
              <a:t>Message—&gt; Opinion Leader —&gt; Membership Group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Findings</a:t>
            </a:r>
          </a:p>
        </p:txBody>
      </p:sp>
      <p:sp>
        <p:nvSpPr>
          <p:cNvPr id="12291" name="Rectangle 3"/>
          <p:cNvSpPr>
            <a:spLocks noGrp="1" noChangeArrowheads="1"/>
          </p:cNvSpPr>
          <p:nvPr>
            <p:ph type="body" idx="1"/>
          </p:nvPr>
        </p:nvSpPr>
        <p:spPr/>
        <p:txBody>
          <a:bodyPr/>
          <a:lstStyle/>
          <a:p>
            <a:r>
              <a:rPr lang="en-US" sz="2400" smtClean="0">
                <a:solidFill>
                  <a:srgbClr val="FF0000"/>
                </a:solidFill>
              </a:rPr>
              <a:t>Methodology: Interviews and polls</a:t>
            </a:r>
          </a:p>
          <a:p>
            <a:r>
              <a:rPr lang="en-US" sz="2400" smtClean="0">
                <a:solidFill>
                  <a:srgbClr val="FF0000"/>
                </a:solidFill>
              </a:rPr>
              <a:t>A) Personal contacts were more efficient and more frequent and powerful than the media.</a:t>
            </a:r>
          </a:p>
          <a:p>
            <a:r>
              <a:rPr lang="en-US" sz="2400" smtClean="0">
                <a:solidFill>
                  <a:srgbClr val="FF0000"/>
                </a:solidFill>
              </a:rPr>
              <a:t>B) With the progress of the elections, people tended to conform to the opinions of their friends and circles or their membership groups.</a:t>
            </a:r>
          </a:p>
          <a:p>
            <a:r>
              <a:rPr lang="en-US" sz="2400" smtClean="0">
                <a:solidFill>
                  <a:srgbClr val="FF0000"/>
                </a:solidFill>
              </a:rPr>
              <a:t>C) Most respondents listened to the info that conformed to their taste.</a:t>
            </a:r>
          </a:p>
          <a:p>
            <a:r>
              <a:rPr lang="en-US" sz="2400" smtClean="0">
                <a:solidFill>
                  <a:srgbClr val="FF0000"/>
                </a:solidFill>
              </a:rPr>
              <a:t>D) A very small number of people followed regularly the media and those who were more informed became opinion leaders.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Summary</a:t>
            </a:r>
          </a:p>
        </p:txBody>
      </p:sp>
      <p:sp>
        <p:nvSpPr>
          <p:cNvPr id="13315" name="Rectangle 3"/>
          <p:cNvSpPr>
            <a:spLocks noGrp="1" noChangeArrowheads="1"/>
          </p:cNvSpPr>
          <p:nvPr>
            <p:ph type="body" idx="1"/>
          </p:nvPr>
        </p:nvSpPr>
        <p:spPr/>
        <p:txBody>
          <a:bodyPr/>
          <a:lstStyle/>
          <a:p>
            <a:r>
              <a:rPr lang="en-US" sz="2000" smtClean="0">
                <a:solidFill>
                  <a:srgbClr val="FF0000"/>
                </a:solidFill>
              </a:rPr>
              <a:t>Key terms: Personal contact, membership groups, reinforcement of beliefs, and opinion leader.</a:t>
            </a:r>
          </a:p>
          <a:p>
            <a:r>
              <a:rPr lang="en-US" sz="2000" smtClean="0">
                <a:solidFill>
                  <a:srgbClr val="FF0000"/>
                </a:solidFill>
              </a:rPr>
              <a:t>Question of concern:  what do people do to the media and with the messages.</a:t>
            </a:r>
          </a:p>
          <a:p>
            <a:r>
              <a:rPr lang="en-US" sz="2000" smtClean="0">
                <a:solidFill>
                  <a:srgbClr val="FF0000"/>
                </a:solidFill>
              </a:rPr>
              <a:t>Individuals are active and media are not powerful.</a:t>
            </a:r>
          </a:p>
          <a:p>
            <a:r>
              <a:rPr lang="en-US" sz="2000" smtClean="0">
                <a:solidFill>
                  <a:srgbClr val="FF0000"/>
                </a:solidFill>
              </a:rPr>
              <a:t>Mass is pluralistic</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smtClean="0"/>
              <a:t>Citizens become soldiers</a:t>
            </a:r>
          </a:p>
        </p:txBody>
      </p:sp>
      <p:sp>
        <p:nvSpPr>
          <p:cNvPr id="3075" name="Rectangle 3"/>
          <p:cNvSpPr>
            <a:spLocks noGrp="1" noChangeArrowheads="1"/>
          </p:cNvSpPr>
          <p:nvPr>
            <p:ph type="body" idx="1"/>
          </p:nvPr>
        </p:nvSpPr>
        <p:spPr/>
        <p:txBody>
          <a:bodyPr/>
          <a:lstStyle/>
          <a:p>
            <a:pPr eaLnBrk="1" hangingPunct="1">
              <a:lnSpc>
                <a:spcPct val="90000"/>
              </a:lnSpc>
            </a:pPr>
            <a:r>
              <a:rPr lang="en-US" sz="2800" smtClean="0"/>
              <a:t>Exchange of civilian attire and attitude with soldier mentality: shaping the motivation and the morale of the soldier.</a:t>
            </a:r>
          </a:p>
          <a:p>
            <a:pPr eaLnBrk="1" hangingPunct="1">
              <a:lnSpc>
                <a:spcPct val="90000"/>
              </a:lnSpc>
            </a:pPr>
            <a:r>
              <a:rPr lang="en-US" sz="2800" smtClean="0"/>
              <a:t>Place military goals above personal convenience.</a:t>
            </a:r>
          </a:p>
          <a:p>
            <a:pPr eaLnBrk="1" hangingPunct="1">
              <a:lnSpc>
                <a:spcPct val="90000"/>
              </a:lnSpc>
            </a:pPr>
            <a:r>
              <a:rPr lang="en-US" sz="2800" smtClean="0"/>
              <a:t>Most recruits were ignorant of public affairs and international events.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mtClean="0"/>
              <a:t>The </a:t>
            </a:r>
            <a:r>
              <a:rPr lang="en-US" i="1" smtClean="0"/>
              <a:t>Why We Fight</a:t>
            </a:r>
            <a:r>
              <a:rPr lang="en-US" smtClean="0"/>
              <a:t> films</a:t>
            </a:r>
          </a:p>
        </p:txBody>
      </p:sp>
      <p:sp>
        <p:nvSpPr>
          <p:cNvPr id="4099" name="Rectangle 3"/>
          <p:cNvSpPr>
            <a:spLocks noGrp="1" noChangeArrowheads="1"/>
          </p:cNvSpPr>
          <p:nvPr>
            <p:ph type="body" idx="1"/>
          </p:nvPr>
        </p:nvSpPr>
        <p:spPr/>
        <p:txBody>
          <a:bodyPr/>
          <a:lstStyle/>
          <a:p>
            <a:pPr eaLnBrk="1" hangingPunct="1">
              <a:lnSpc>
                <a:spcPct val="90000"/>
              </a:lnSpc>
            </a:pPr>
            <a:r>
              <a:rPr lang="en-US" smtClean="0"/>
              <a:t>.</a:t>
            </a:r>
          </a:p>
          <a:p>
            <a:pPr eaLnBrk="1" hangingPunct="1">
              <a:lnSpc>
                <a:spcPct val="90000"/>
              </a:lnSpc>
            </a:pPr>
            <a:r>
              <a:rPr lang="en-US" smtClean="0"/>
              <a:t>Frank Capra: films that explain to the soldiers why they are fighting and the principles they are protecting.</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Film: “Prelude to war”</a:t>
            </a:r>
          </a:p>
        </p:txBody>
      </p:sp>
      <p:sp>
        <p:nvSpPr>
          <p:cNvPr id="5123" name="Rectangle 3"/>
          <p:cNvSpPr>
            <a:spLocks noGrp="1" noChangeArrowheads="1"/>
          </p:cNvSpPr>
          <p:nvPr>
            <p:ph type="body" idx="1"/>
          </p:nvPr>
        </p:nvSpPr>
        <p:spPr/>
        <p:txBody>
          <a:bodyPr/>
          <a:lstStyle/>
          <a:p>
            <a:pPr eaLnBrk="1" hangingPunct="1"/>
            <a:r>
              <a:rPr lang="en-US" smtClean="0"/>
              <a:t>It describes the events that led up to WWII: the escalation of Japanese militarism and the rise of fascism in Germany and Italy.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Did the films work?</a:t>
            </a:r>
          </a:p>
        </p:txBody>
      </p:sp>
      <p:sp>
        <p:nvSpPr>
          <p:cNvPr id="6147" name="Rectangle 3"/>
          <p:cNvSpPr>
            <a:spLocks noGrp="1" noChangeArrowheads="1"/>
          </p:cNvSpPr>
          <p:nvPr>
            <p:ph type="body" idx="1"/>
          </p:nvPr>
        </p:nvSpPr>
        <p:spPr/>
        <p:txBody>
          <a:bodyPr/>
          <a:lstStyle/>
          <a:p>
            <a:pPr eaLnBrk="1" hangingPunct="1">
              <a:lnSpc>
                <a:spcPct val="80000"/>
              </a:lnSpc>
            </a:pPr>
            <a:r>
              <a:rPr lang="en-US" sz="2800" smtClean="0"/>
              <a:t>Teach factual information in a short time.</a:t>
            </a:r>
          </a:p>
          <a:p>
            <a:pPr eaLnBrk="1" hangingPunct="1">
              <a:lnSpc>
                <a:spcPct val="80000"/>
              </a:lnSpc>
            </a:pPr>
            <a:r>
              <a:rPr lang="en-US" sz="2800" smtClean="0"/>
              <a:t>It was possible to alter opinions and interpretations on a short term basis but not on a long term basis.</a:t>
            </a:r>
          </a:p>
          <a:p>
            <a:pPr eaLnBrk="1" hangingPunct="1">
              <a:lnSpc>
                <a:spcPct val="80000"/>
              </a:lnSpc>
            </a:pPr>
            <a:r>
              <a:rPr lang="en-US" sz="2800" smtClean="0"/>
              <a:t>Did not alter motivations.</a:t>
            </a:r>
          </a:p>
          <a:p>
            <a:pPr eaLnBrk="1" hangingPunct="1">
              <a:lnSpc>
                <a:spcPct val="80000"/>
              </a:lnSpc>
            </a:pPr>
            <a:r>
              <a:rPr lang="en-US" sz="2800" smtClean="0"/>
              <a:t>Impact of </a:t>
            </a:r>
            <a:r>
              <a:rPr lang="en-US" sz="2800" i="1" smtClean="0"/>
              <a:t>individual differences</a:t>
            </a:r>
            <a:r>
              <a:rPr lang="en-US" sz="2800" smtClean="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CA" smtClean="0"/>
              <a:t>Historical approach</a:t>
            </a:r>
            <a:endParaRPr lang="en-US" smtClean="0"/>
          </a:p>
        </p:txBody>
      </p:sp>
      <p:sp>
        <p:nvSpPr>
          <p:cNvPr id="3" name="Content Placeholder 2"/>
          <p:cNvSpPr>
            <a:spLocks noGrp="1"/>
          </p:cNvSpPr>
          <p:nvPr>
            <p:ph idx="1"/>
          </p:nvPr>
        </p:nvSpPr>
        <p:spPr/>
        <p:txBody>
          <a:bodyPr>
            <a:normAutofit/>
          </a:bodyPr>
          <a:lstStyle/>
          <a:p>
            <a:pPr>
              <a:lnSpc>
                <a:spcPct val="90000"/>
              </a:lnSpc>
            </a:pPr>
            <a:r>
              <a:rPr lang="en-CA" smtClean="0"/>
              <a:t>Situates the object of study in its context of emergence and evolution.</a:t>
            </a:r>
          </a:p>
          <a:p>
            <a:pPr>
              <a:lnSpc>
                <a:spcPct val="90000"/>
              </a:lnSpc>
            </a:pPr>
            <a:r>
              <a:rPr lang="en-CA" smtClean="0"/>
              <a:t>Tracks its continuity and series of events that may be similar or dissimilar.</a:t>
            </a:r>
          </a:p>
          <a:p>
            <a:pPr>
              <a:lnSpc>
                <a:spcPct val="90000"/>
              </a:lnSpc>
            </a:pPr>
            <a:r>
              <a:rPr lang="en-CA" smtClean="0"/>
              <a:t>Explain their formation or deviation.</a:t>
            </a:r>
          </a:p>
          <a:p>
            <a:pPr>
              <a:lnSpc>
                <a:spcPct val="90000"/>
              </a:lnSpc>
            </a:pPr>
            <a:r>
              <a:rPr lang="en-CA" smtClean="0"/>
              <a:t>Ex: telegraph, telephone, electricity in urban centers, radio, film, television etc....</a:t>
            </a:r>
          </a:p>
          <a:p>
            <a:pPr>
              <a:lnSpc>
                <a:spcPct val="90000"/>
              </a:lnSpc>
            </a:pPr>
            <a:r>
              <a:rPr lang="en-CA" smtClean="0"/>
              <a:t>The Telegraph is a </a:t>
            </a:r>
            <a:r>
              <a:rPr lang="en-CA" i="1" smtClean="0"/>
              <a:t>social application of a technical capacity.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r>
              <a:rPr lang="en-CA" smtClean="0"/>
              <a:t>Telegraph</a:t>
            </a:r>
            <a:endParaRPr lang="en-US" smtClean="0"/>
          </a:p>
        </p:txBody>
      </p:sp>
      <p:sp>
        <p:nvSpPr>
          <p:cNvPr id="3" name="Content Placeholder 2"/>
          <p:cNvSpPr>
            <a:spLocks noGrp="1"/>
          </p:cNvSpPr>
          <p:nvPr>
            <p:ph idx="1"/>
          </p:nvPr>
        </p:nvSpPr>
        <p:spPr/>
        <p:txBody>
          <a:bodyPr rtlCol="0">
            <a:normAutofit fontScale="92500" lnSpcReduction="20000"/>
          </a:bodyPr>
          <a:lstStyle/>
          <a:p>
            <a:pPr fontAlgn="auto">
              <a:spcAft>
                <a:spcPts val="0"/>
              </a:spcAft>
              <a:buFont typeface="Arial" pitchFamily="34" charset="0"/>
              <a:buChar char="•"/>
              <a:defRPr/>
            </a:pPr>
            <a:r>
              <a:rPr lang="en-CA" dirty="0" smtClean="0">
                <a:ea typeface="+mn-ea"/>
                <a:cs typeface="+mn-cs"/>
              </a:rPr>
              <a:t>“Writing in distance”</a:t>
            </a:r>
          </a:p>
          <a:p>
            <a:pPr fontAlgn="auto">
              <a:spcAft>
                <a:spcPts val="0"/>
              </a:spcAft>
              <a:buFont typeface="Arial" pitchFamily="34" charset="0"/>
              <a:buChar char="•"/>
              <a:defRPr/>
            </a:pPr>
            <a:r>
              <a:rPr lang="en-CA" dirty="0" smtClean="0">
                <a:ea typeface="+mn-ea"/>
                <a:cs typeface="+mn-cs"/>
              </a:rPr>
              <a:t>Electric transmission and simultaneous messages.</a:t>
            </a:r>
          </a:p>
          <a:p>
            <a:pPr fontAlgn="auto">
              <a:spcAft>
                <a:spcPts val="0"/>
              </a:spcAft>
              <a:buFont typeface="Arial" pitchFamily="34" charset="0"/>
              <a:buChar char="•"/>
              <a:defRPr/>
            </a:pPr>
            <a:r>
              <a:rPr lang="en-CA" dirty="0" smtClean="0">
                <a:ea typeface="+mn-ea"/>
                <a:cs typeface="+mn-cs"/>
              </a:rPr>
              <a:t>Samuel Morse: (1830-1838) Public demonstration of the telegraph in order to get financial assistance.</a:t>
            </a:r>
          </a:p>
          <a:p>
            <a:pPr fontAlgn="auto">
              <a:spcAft>
                <a:spcPts val="0"/>
              </a:spcAft>
              <a:buFont typeface="Arial" pitchFamily="34" charset="0"/>
              <a:buChar char="•"/>
              <a:defRPr/>
            </a:pPr>
            <a:r>
              <a:rPr lang="en-CA" dirty="0" smtClean="0">
                <a:ea typeface="+mn-ea"/>
                <a:cs typeface="+mn-cs"/>
              </a:rPr>
              <a:t>Public enthusiasm necessary to obtain private funds.</a:t>
            </a:r>
          </a:p>
          <a:p>
            <a:pPr fontAlgn="auto">
              <a:spcAft>
                <a:spcPts val="0"/>
              </a:spcAft>
              <a:buFont typeface="Arial" pitchFamily="34" charset="0"/>
              <a:buChar char="•"/>
              <a:defRPr/>
            </a:pPr>
            <a:r>
              <a:rPr lang="en-CA" dirty="0" smtClean="0">
                <a:ea typeface="+mn-ea"/>
                <a:cs typeface="+mn-cs"/>
              </a:rPr>
              <a:t>1845- still no considerable funds because no one knew what to do with the telegraph (i.e. personal use????)</a:t>
            </a:r>
            <a:endParaRPr lang="en-US" dirty="0">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endParaRPr lang="en-US"/>
          </a:p>
        </p:txBody>
      </p:sp>
      <p:sp>
        <p:nvSpPr>
          <p:cNvPr id="20482" name="Content Placeholder 2"/>
          <p:cNvSpPr>
            <a:spLocks noGrp="1"/>
          </p:cNvSpPr>
          <p:nvPr>
            <p:ph idx="1"/>
          </p:nvPr>
        </p:nvSpPr>
        <p:spPr/>
        <p:txBody>
          <a:bodyPr/>
          <a:lstStyle/>
          <a:p>
            <a:r>
              <a:rPr lang="en-CA" smtClean="0"/>
              <a:t>1844- U.S. Congress</a:t>
            </a:r>
          </a:p>
          <a:p>
            <a:r>
              <a:rPr lang="en-CA" smtClean="0"/>
              <a:t>Telegraphic line from Washington to Baltimore (50 km)</a:t>
            </a:r>
          </a:p>
          <a:p>
            <a:r>
              <a:rPr lang="en-CA" smtClean="0"/>
              <a:t>No sale</a:t>
            </a:r>
            <a:r>
              <a:rPr lang="en-US" smtClean="0"/>
              <a:t> by government</a:t>
            </a:r>
          </a:p>
          <a:p>
            <a:r>
              <a:rPr lang="en-CA" smtClean="0"/>
              <a:t>Private enterprise to develop the telegraph</a:t>
            </a:r>
          </a:p>
          <a:p>
            <a:r>
              <a:rPr lang="en-CA" smtClean="0"/>
              <a:t>Explosion of small businesses: services to sell.</a:t>
            </a:r>
          </a:p>
          <a:p>
            <a:r>
              <a:rPr lang="en-CA" smtClean="0"/>
              <a:t>Western Union: monopoly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r>
              <a:rPr lang="en-CA" smtClean="0"/>
              <a:t>Telegraph and social organization</a:t>
            </a:r>
            <a:endParaRPr lang="en-US" smtClean="0"/>
          </a:p>
        </p:txBody>
      </p:sp>
      <p:sp>
        <p:nvSpPr>
          <p:cNvPr id="3" name="Content Placeholder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en-CA" dirty="0" smtClean="0">
                <a:ea typeface="+mn-ea"/>
                <a:cs typeface="+mn-cs"/>
              </a:rPr>
              <a:t>Interest in commercial and private enterprise messages because their communication was continuous and regular.</a:t>
            </a:r>
          </a:p>
          <a:p>
            <a:pPr fontAlgn="auto">
              <a:spcAft>
                <a:spcPts val="0"/>
              </a:spcAft>
              <a:buFont typeface="Arial" pitchFamily="34" charset="0"/>
              <a:buChar char="•"/>
              <a:defRPr/>
            </a:pPr>
            <a:r>
              <a:rPr lang="en-CA" dirty="0" smtClean="0">
                <a:ea typeface="+mn-ea"/>
                <a:cs typeface="+mn-cs"/>
              </a:rPr>
              <a:t>Interest in the press, train transportation etc...</a:t>
            </a:r>
          </a:p>
          <a:p>
            <a:pPr fontAlgn="auto">
              <a:spcAft>
                <a:spcPts val="0"/>
              </a:spcAft>
              <a:buFont typeface="Arial" pitchFamily="34" charset="0"/>
              <a:buChar char="•"/>
              <a:defRPr/>
            </a:pPr>
            <a:r>
              <a:rPr lang="en-CA" dirty="0" smtClean="0">
                <a:ea typeface="+mn-ea"/>
                <a:cs typeface="+mn-cs"/>
              </a:rPr>
              <a:t>Telegraph becomes an instrument of commerce.</a:t>
            </a:r>
          </a:p>
          <a:p>
            <a:pPr fontAlgn="auto">
              <a:spcAft>
                <a:spcPts val="0"/>
              </a:spcAft>
              <a:buFont typeface="Arial" pitchFamily="34" charset="0"/>
              <a:buChar char="•"/>
              <a:defRPr/>
            </a:pPr>
            <a:r>
              <a:rPr lang="en-CA" dirty="0" smtClean="0">
                <a:ea typeface="+mn-ea"/>
                <a:cs typeface="+mn-cs"/>
              </a:rPr>
              <a:t>Generates hate towards commercial companies in the popular American politics.</a:t>
            </a:r>
          </a:p>
          <a:p>
            <a:pPr fontAlgn="auto">
              <a:spcAft>
                <a:spcPts val="0"/>
              </a:spcAft>
              <a:buFont typeface="Arial" pitchFamily="34" charset="0"/>
              <a:buChar char="•"/>
              <a:defRPr/>
            </a:pPr>
            <a:r>
              <a:rPr lang="en-CA" dirty="0" smtClean="0">
                <a:ea typeface="+mn-ea"/>
                <a:cs typeface="+mn-cs"/>
              </a:rPr>
              <a:t>Technology does not dictate its form or social application.</a:t>
            </a:r>
            <a:endParaRPr lang="en-US" dirty="0">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CA" smtClean="0"/>
              <a:t>Effects of the Telegraph</a:t>
            </a:r>
            <a:endParaRPr lang="en-US" smtClean="0"/>
          </a:p>
        </p:txBody>
      </p:sp>
      <p:sp>
        <p:nvSpPr>
          <p:cNvPr id="22530" name="Content Placeholder 2"/>
          <p:cNvSpPr>
            <a:spLocks noGrp="1"/>
          </p:cNvSpPr>
          <p:nvPr>
            <p:ph idx="1"/>
          </p:nvPr>
        </p:nvSpPr>
        <p:spPr/>
        <p:txBody>
          <a:bodyPr/>
          <a:lstStyle/>
          <a:p>
            <a:r>
              <a:rPr lang="en-CA" smtClean="0"/>
              <a:t>On the press: </a:t>
            </a:r>
          </a:p>
          <a:p>
            <a:r>
              <a:rPr lang="en-CA" smtClean="0"/>
              <a:t>decontextualization of information</a:t>
            </a:r>
          </a:p>
          <a:p>
            <a:r>
              <a:rPr lang="en-CA" smtClean="0"/>
              <a:t>Style of journalistic writing</a:t>
            </a:r>
          </a:p>
          <a:p>
            <a:r>
              <a:rPr lang="en-CA" smtClean="0"/>
              <a:t>Notion of objectivity</a:t>
            </a:r>
          </a:p>
          <a:p>
            <a:r>
              <a:rPr lang="en-CA" smtClean="0"/>
              <a:t>Separation between opinion and information</a:t>
            </a:r>
          </a:p>
          <a:p>
            <a:r>
              <a:rPr lang="en-CA" smtClean="0"/>
              <a:t>Readers: vast anonymous public</a:t>
            </a:r>
          </a:p>
          <a:p>
            <a:endParaRPr lang="en-US"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r>
              <a:rPr lang="en-CA" smtClean="0"/>
              <a:t>On railroads</a:t>
            </a:r>
            <a:endParaRPr lang="en-US" smtClean="0"/>
          </a:p>
        </p:txBody>
      </p:sp>
      <p:sp>
        <p:nvSpPr>
          <p:cNvPr id="23554" name="Content Placeholder 2"/>
          <p:cNvSpPr>
            <a:spLocks noGrp="1"/>
          </p:cNvSpPr>
          <p:nvPr>
            <p:ph idx="1"/>
          </p:nvPr>
        </p:nvSpPr>
        <p:spPr/>
        <p:txBody>
          <a:bodyPr/>
          <a:lstStyle/>
          <a:p>
            <a:r>
              <a:rPr lang="en-CA" dirty="0" err="1" smtClean="0"/>
              <a:t>Decontextulaization</a:t>
            </a:r>
            <a:r>
              <a:rPr lang="en-CA" dirty="0" smtClean="0"/>
              <a:t> of time and space</a:t>
            </a:r>
          </a:p>
          <a:p>
            <a:r>
              <a:rPr lang="en-CA" dirty="0" smtClean="0"/>
              <a:t>Coordination of time</a:t>
            </a:r>
          </a:p>
          <a:p>
            <a:r>
              <a:rPr lang="en-CA" dirty="0" smtClean="0"/>
              <a:t>Division of time lines and space</a:t>
            </a:r>
          </a:p>
          <a:p>
            <a:endParaRPr lang="en-CA" dirty="0" smtClean="0"/>
          </a:p>
          <a:p>
            <a:r>
              <a:rPr lang="en-CA" dirty="0" smtClean="0"/>
              <a:t>On trade</a:t>
            </a:r>
          </a:p>
          <a:p>
            <a:pPr lvl="1"/>
            <a:r>
              <a:rPr lang="en-US" dirty="0" smtClean="0"/>
              <a:t>Future markets and trade</a:t>
            </a:r>
          </a:p>
          <a:p>
            <a:pPr lvl="1"/>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CA" dirty="0" smtClean="0">
                <a:ea typeface="+mj-ea"/>
                <a:cs typeface="+mj-cs"/>
              </a:rPr>
              <a:t>The stages revealed in historical investigation</a:t>
            </a:r>
            <a:endParaRPr lang="en-US" dirty="0">
              <a:ea typeface="+mj-ea"/>
              <a:cs typeface="+mj-cs"/>
            </a:endParaRPr>
          </a:p>
        </p:txBody>
      </p:sp>
      <p:sp>
        <p:nvSpPr>
          <p:cNvPr id="3" name="Content Placeholder 2"/>
          <p:cNvSpPr>
            <a:spLocks noGrp="1"/>
          </p:cNvSpPr>
          <p:nvPr>
            <p:ph idx="1"/>
          </p:nvPr>
        </p:nvSpPr>
        <p:spPr/>
        <p:txBody>
          <a:bodyPr rtlCol="0">
            <a:normAutofit fontScale="77500" lnSpcReduction="20000"/>
          </a:bodyPr>
          <a:lstStyle/>
          <a:p>
            <a:pPr fontAlgn="auto">
              <a:spcAft>
                <a:spcPts val="0"/>
              </a:spcAft>
              <a:buFont typeface="Arial" pitchFamily="34" charset="0"/>
              <a:buChar char="•"/>
              <a:defRPr/>
            </a:pPr>
            <a:r>
              <a:rPr lang="en-CA" dirty="0" smtClean="0">
                <a:ea typeface="+mn-ea"/>
                <a:cs typeface="+mn-cs"/>
              </a:rPr>
              <a:t>New technologies are received with enthusiasm.</a:t>
            </a:r>
          </a:p>
          <a:p>
            <a:pPr fontAlgn="auto">
              <a:spcAft>
                <a:spcPts val="0"/>
              </a:spcAft>
              <a:buFont typeface="Arial" pitchFamily="34" charset="0"/>
              <a:buChar char="•"/>
              <a:defRPr/>
            </a:pPr>
            <a:r>
              <a:rPr lang="en-CA" dirty="0" smtClean="0">
                <a:ea typeface="+mn-ea"/>
                <a:cs typeface="+mn-cs"/>
              </a:rPr>
              <a:t>At first, they are thought to be for personal communication.</a:t>
            </a:r>
          </a:p>
          <a:p>
            <a:pPr fontAlgn="auto">
              <a:spcAft>
                <a:spcPts val="0"/>
              </a:spcAft>
              <a:buFont typeface="Arial" pitchFamily="34" charset="0"/>
              <a:buChar char="•"/>
              <a:defRPr/>
            </a:pPr>
            <a:r>
              <a:rPr lang="en-CA" dirty="0" smtClean="0">
                <a:ea typeface="+mn-ea"/>
                <a:cs typeface="+mn-cs"/>
              </a:rPr>
              <a:t>Promise of a better life</a:t>
            </a:r>
          </a:p>
          <a:p>
            <a:pPr fontAlgn="auto">
              <a:spcAft>
                <a:spcPts val="0"/>
              </a:spcAft>
              <a:buFont typeface="Arial" pitchFamily="34" charset="0"/>
              <a:buChar char="•"/>
              <a:defRPr/>
            </a:pPr>
            <a:r>
              <a:rPr lang="en-CA" dirty="0" smtClean="0">
                <a:ea typeface="+mn-ea"/>
                <a:cs typeface="+mn-cs"/>
              </a:rPr>
              <a:t>American government steps aside in developing the technology and lets (private) social interests intervene.</a:t>
            </a:r>
          </a:p>
          <a:p>
            <a:pPr fontAlgn="auto">
              <a:spcAft>
                <a:spcPts val="0"/>
              </a:spcAft>
              <a:buFont typeface="Arial" pitchFamily="34" charset="0"/>
              <a:buChar char="•"/>
              <a:defRPr/>
            </a:pPr>
            <a:r>
              <a:rPr lang="en-CA" dirty="0" smtClean="0">
                <a:ea typeface="+mn-ea"/>
                <a:cs typeface="+mn-cs"/>
              </a:rPr>
              <a:t>These social interests give technology a social application</a:t>
            </a:r>
          </a:p>
          <a:p>
            <a:pPr fontAlgn="auto">
              <a:spcAft>
                <a:spcPts val="0"/>
              </a:spcAft>
              <a:buFont typeface="Arial" pitchFamily="34" charset="0"/>
              <a:buChar char="•"/>
              <a:defRPr/>
            </a:pPr>
            <a:r>
              <a:rPr lang="en-CA" dirty="0" smtClean="0">
                <a:ea typeface="+mn-ea"/>
                <a:cs typeface="+mn-cs"/>
              </a:rPr>
              <a:t>Emergence of monopolies + privatization</a:t>
            </a:r>
          </a:p>
          <a:p>
            <a:pPr fontAlgn="auto">
              <a:spcAft>
                <a:spcPts val="0"/>
              </a:spcAft>
              <a:buFont typeface="Arial" pitchFamily="34" charset="0"/>
              <a:buChar char="•"/>
              <a:defRPr/>
            </a:pPr>
            <a:r>
              <a:rPr lang="en-CA" dirty="0" smtClean="0">
                <a:ea typeface="+mn-ea"/>
                <a:cs typeface="+mn-cs"/>
              </a:rPr>
              <a:t>Structural effects on institutions first</a:t>
            </a:r>
          </a:p>
          <a:p>
            <a:pPr fontAlgn="auto">
              <a:spcAft>
                <a:spcPts val="0"/>
              </a:spcAft>
              <a:buFont typeface="Arial" pitchFamily="34" charset="0"/>
              <a:buChar char="•"/>
              <a:defRPr/>
            </a:pPr>
            <a:r>
              <a:rPr lang="en-CA" dirty="0" smtClean="0">
                <a:ea typeface="+mn-ea"/>
                <a:cs typeface="+mn-cs"/>
              </a:rPr>
              <a:t>Communication is understood as a global cultural phenomenon</a:t>
            </a:r>
          </a:p>
          <a:p>
            <a:pPr fontAlgn="auto">
              <a:spcAft>
                <a:spcPts val="0"/>
              </a:spcAft>
              <a:buFont typeface="Arial" pitchFamily="34" charset="0"/>
              <a:buChar char="•"/>
              <a:defRPr/>
            </a:pPr>
            <a:endParaRPr lang="en-CA" dirty="0" smtClean="0">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n-US" smtClean="0"/>
          </a:p>
        </p:txBody>
      </p:sp>
      <p:sp>
        <p:nvSpPr>
          <p:cNvPr id="3075" name="Rectangle 3"/>
          <p:cNvSpPr>
            <a:spLocks noGrp="1" noChangeArrowheads="1"/>
          </p:cNvSpPr>
          <p:nvPr>
            <p:ph type="body" idx="1"/>
          </p:nvPr>
        </p:nvSpPr>
        <p:spPr/>
        <p:txBody>
          <a:bodyPr/>
          <a:lstStyle/>
          <a:p>
            <a:pPr eaLnBrk="1" hangingPunct="1"/>
            <a:r>
              <a:rPr lang="en-US" smtClean="0"/>
              <a:t>Developed as an attempt to study the accuracy of S-R</a:t>
            </a:r>
          </a:p>
          <a:p>
            <a:pPr eaLnBrk="1" hangingPunct="1"/>
            <a:r>
              <a:rPr lang="en-US" smtClean="0"/>
              <a:t>Paul Lazersfeld decided to study the election campaigns between the republican candidate Wendell Wilkie and Roosevelt. </a:t>
            </a:r>
          </a:p>
          <a:p>
            <a:pPr eaLnBrk="1" hangingPunct="1"/>
            <a:r>
              <a:rPr lang="en-US" smtClean="0"/>
              <a:t>In a SR model, Wilkie should win. However, Roosevelt won the elections.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mtClean="0"/>
              <a:t>Lazersfeld: Background</a:t>
            </a:r>
          </a:p>
        </p:txBody>
      </p:sp>
      <p:sp>
        <p:nvSpPr>
          <p:cNvPr id="4099" name="Rectangle 3"/>
          <p:cNvSpPr>
            <a:spLocks noGrp="1" noChangeArrowheads="1"/>
          </p:cNvSpPr>
          <p:nvPr>
            <p:ph type="body" idx="1"/>
          </p:nvPr>
        </p:nvSpPr>
        <p:spPr/>
        <p:txBody>
          <a:bodyPr/>
          <a:lstStyle/>
          <a:p>
            <a:pPr eaLnBrk="1" hangingPunct="1">
              <a:lnSpc>
                <a:spcPct val="90000"/>
              </a:lnSpc>
            </a:pPr>
            <a:r>
              <a:rPr lang="en-US" smtClean="0"/>
              <a:t>Lazersfeld was born in Vienna- Austria in 1900.</a:t>
            </a:r>
          </a:p>
          <a:p>
            <a:pPr eaLnBrk="1" hangingPunct="1">
              <a:lnSpc>
                <a:spcPct val="90000"/>
              </a:lnSpc>
            </a:pPr>
            <a:r>
              <a:rPr lang="en-US" smtClean="0"/>
              <a:t>Socialist </a:t>
            </a:r>
          </a:p>
          <a:p>
            <a:pPr eaLnBrk="1" hangingPunct="1">
              <a:lnSpc>
                <a:spcPct val="90000"/>
              </a:lnSpc>
            </a:pPr>
            <a:r>
              <a:rPr lang="en-US" smtClean="0"/>
              <a:t>Concern: Why young peasants voted for certain leaders?</a:t>
            </a:r>
          </a:p>
          <a:p>
            <a:pPr eaLnBrk="1" hangingPunct="1">
              <a:lnSpc>
                <a:spcPct val="90000"/>
              </a:lnSpc>
            </a:pPr>
            <a:r>
              <a:rPr lang="en-US" smtClean="0"/>
              <a:t>Left Austria to the U.S. in the mid. 30s </a:t>
            </a:r>
          </a:p>
          <a:p>
            <a:pPr eaLnBrk="1" hangingPunct="1">
              <a:lnSpc>
                <a:spcPct val="90000"/>
              </a:lnSpc>
            </a:pPr>
            <a:r>
              <a:rPr lang="en-US" smtClean="0"/>
              <a:t>Lazersfeld became a professor in Columbia University.</a:t>
            </a:r>
          </a:p>
          <a:p>
            <a:pPr eaLnBrk="1" hangingPunct="1">
              <a:lnSpc>
                <a:spcPct val="90000"/>
              </a:lnSpc>
            </a:pPr>
            <a:r>
              <a:rPr lang="en-US" smtClean="0"/>
              <a:t>Died in 1976 </a:t>
            </a:r>
          </a:p>
          <a:p>
            <a:pPr eaLnBrk="1" hangingPunct="1">
              <a:lnSpc>
                <a:spcPct val="90000"/>
              </a:lnSpc>
            </a:pPr>
            <a:endParaRPr lang="en-US"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Wilkie-Roosevelt experiment</a:t>
            </a:r>
          </a:p>
        </p:txBody>
      </p:sp>
      <p:sp>
        <p:nvSpPr>
          <p:cNvPr id="5123" name="Rectangle 3"/>
          <p:cNvSpPr>
            <a:spLocks noGrp="1" noChangeArrowheads="1"/>
          </p:cNvSpPr>
          <p:nvPr>
            <p:ph type="body" idx="1"/>
          </p:nvPr>
        </p:nvSpPr>
        <p:spPr/>
        <p:txBody>
          <a:bodyPr/>
          <a:lstStyle/>
          <a:p>
            <a:pPr eaLnBrk="1" hangingPunct="1">
              <a:lnSpc>
                <a:spcPct val="90000"/>
              </a:lnSpc>
            </a:pPr>
            <a:r>
              <a:rPr lang="en-US" smtClean="0"/>
              <a:t>The results of this study was published and known under the title “People’s Choice”. </a:t>
            </a:r>
          </a:p>
          <a:p>
            <a:pPr eaLnBrk="1" hangingPunct="1">
              <a:lnSpc>
                <a:spcPct val="90000"/>
              </a:lnSpc>
            </a:pPr>
            <a:r>
              <a:rPr lang="en-US" smtClean="0"/>
              <a:t>Research conducted in Erie County, USA .</a:t>
            </a:r>
          </a:p>
          <a:p>
            <a:pPr eaLnBrk="1" hangingPunct="1">
              <a:lnSpc>
                <a:spcPct val="90000"/>
              </a:lnSpc>
            </a:pPr>
            <a:r>
              <a:rPr lang="en-US" smtClean="0"/>
              <a:t>Finding: People were influenced by their </a:t>
            </a:r>
            <a:r>
              <a:rPr lang="en-US" i="1" smtClean="0"/>
              <a:t>Personal Contacts</a:t>
            </a:r>
            <a:r>
              <a:rPr lang="en-US" smtClean="0"/>
              <a:t> and face to face contacts.</a:t>
            </a:r>
          </a:p>
          <a:p>
            <a:pPr eaLnBrk="1" hangingPunct="1">
              <a:lnSpc>
                <a:spcPct val="90000"/>
              </a:lnSpc>
            </a:pPr>
            <a:r>
              <a:rPr lang="en-US" smtClean="0"/>
              <a:t>Media, rather than change behavior, reinforced already existing beliefs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Two-step flow</a:t>
            </a:r>
          </a:p>
        </p:txBody>
      </p:sp>
      <p:sp>
        <p:nvSpPr>
          <p:cNvPr id="6147" name="Rectangle 3"/>
          <p:cNvSpPr>
            <a:spLocks noGrp="1" noChangeArrowheads="1"/>
          </p:cNvSpPr>
          <p:nvPr>
            <p:ph type="body" idx="1"/>
          </p:nvPr>
        </p:nvSpPr>
        <p:spPr/>
        <p:txBody>
          <a:bodyPr/>
          <a:lstStyle/>
          <a:p>
            <a:pPr eaLnBrk="1" hangingPunct="1"/>
            <a:endParaRPr lang="en-US" smtClean="0"/>
          </a:p>
          <a:p>
            <a:pPr eaLnBrk="1" hangingPunct="1"/>
            <a:endParaRPr lang="en-US" smtClean="0"/>
          </a:p>
          <a:p>
            <a:pPr eaLnBrk="1" hangingPunct="1"/>
            <a:r>
              <a:rPr lang="en-US" smtClean="0"/>
              <a:t>Message</a:t>
            </a:r>
            <a:r>
              <a:rPr lang="en-US" smtClean="0">
                <a:cs typeface="Arial" charset="0"/>
              </a:rPr>
              <a:t>→Opinion Leader→Membership group</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Opinion Leader</a:t>
            </a:r>
          </a:p>
        </p:txBody>
      </p:sp>
      <p:sp>
        <p:nvSpPr>
          <p:cNvPr id="7171" name="Rectangle 3"/>
          <p:cNvSpPr>
            <a:spLocks noGrp="1" noChangeArrowheads="1"/>
          </p:cNvSpPr>
          <p:nvPr>
            <p:ph type="body" idx="1"/>
          </p:nvPr>
        </p:nvSpPr>
        <p:spPr/>
        <p:txBody>
          <a:bodyPr/>
          <a:lstStyle/>
          <a:p>
            <a:pPr eaLnBrk="1" hangingPunct="1"/>
            <a:r>
              <a:rPr lang="en-US" smtClean="0"/>
              <a:t>the person who is most exposed to the media </a:t>
            </a:r>
          </a:p>
          <a:p>
            <a:pPr eaLnBrk="1" hangingPunct="1"/>
            <a:r>
              <a:rPr lang="en-US" smtClean="0"/>
              <a:t>filters the media and transmits the information that reinforce the beliefs of the group </a:t>
            </a:r>
          </a:p>
          <a:p>
            <a:pPr eaLnBrk="1" hangingPunct="1">
              <a:buFontTx/>
              <a:buNone/>
            </a:pPr>
            <a:endParaRPr lang="en-U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mtClean="0"/>
              <a:t>Findings</a:t>
            </a:r>
          </a:p>
        </p:txBody>
      </p:sp>
      <p:sp>
        <p:nvSpPr>
          <p:cNvPr id="8195" name="Rectangle 3"/>
          <p:cNvSpPr>
            <a:spLocks noGrp="1" noChangeArrowheads="1"/>
          </p:cNvSpPr>
          <p:nvPr>
            <p:ph type="body" idx="1"/>
          </p:nvPr>
        </p:nvSpPr>
        <p:spPr/>
        <p:txBody>
          <a:bodyPr/>
          <a:lstStyle/>
          <a:p>
            <a:pPr eaLnBrk="1" hangingPunct="1">
              <a:lnSpc>
                <a:spcPct val="90000"/>
              </a:lnSpc>
            </a:pPr>
            <a:r>
              <a:rPr lang="en-US" sz="2400" smtClean="0"/>
              <a:t>Methodology: Interviews and polls</a:t>
            </a:r>
          </a:p>
          <a:p>
            <a:pPr eaLnBrk="1" hangingPunct="1">
              <a:lnSpc>
                <a:spcPct val="90000"/>
              </a:lnSpc>
            </a:pPr>
            <a:r>
              <a:rPr lang="en-US" sz="2400" smtClean="0"/>
              <a:t> a) personal contacts were more efficient and more frequent and more powerful than the media;</a:t>
            </a:r>
          </a:p>
          <a:p>
            <a:pPr eaLnBrk="1" hangingPunct="1">
              <a:lnSpc>
                <a:spcPct val="90000"/>
              </a:lnSpc>
            </a:pPr>
            <a:r>
              <a:rPr lang="en-US" sz="2400" smtClean="0"/>
              <a:t> b) with the progress of the elections, people tended to conform to the opinions of their friends and circles or their membership groups; </a:t>
            </a:r>
          </a:p>
          <a:p>
            <a:pPr eaLnBrk="1" hangingPunct="1">
              <a:lnSpc>
                <a:spcPct val="90000"/>
              </a:lnSpc>
            </a:pPr>
            <a:r>
              <a:rPr lang="en-US" sz="2400" smtClean="0"/>
              <a:t>c) most respondents listened to the info that conformed to their taste; </a:t>
            </a:r>
          </a:p>
          <a:p>
            <a:pPr eaLnBrk="1" hangingPunct="1">
              <a:lnSpc>
                <a:spcPct val="90000"/>
              </a:lnSpc>
            </a:pPr>
            <a:r>
              <a:rPr lang="en-US" sz="2400" smtClean="0"/>
              <a:t>d) a very small number of people followed regularly the media and those who were more informed became opinion leaders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smtClean="0"/>
          </a:p>
        </p:txBody>
      </p:sp>
      <p:sp>
        <p:nvSpPr>
          <p:cNvPr id="9219" name="Rectangle 3"/>
          <p:cNvSpPr>
            <a:spLocks noGrp="1" noChangeArrowheads="1"/>
          </p:cNvSpPr>
          <p:nvPr>
            <p:ph type="body" idx="1"/>
          </p:nvPr>
        </p:nvSpPr>
        <p:spPr/>
        <p:txBody>
          <a:bodyPr/>
          <a:lstStyle/>
          <a:p>
            <a:pPr eaLnBrk="1" hangingPunct="1">
              <a:lnSpc>
                <a:spcPct val="90000"/>
              </a:lnSpc>
            </a:pPr>
            <a:r>
              <a:rPr lang="en-US" smtClean="0"/>
              <a:t>Key terms: Personal contact, membership groups, reinforcement, and opinion leader </a:t>
            </a:r>
          </a:p>
          <a:p>
            <a:pPr eaLnBrk="1" hangingPunct="1">
              <a:lnSpc>
                <a:spcPct val="90000"/>
              </a:lnSpc>
            </a:pPr>
            <a:r>
              <a:rPr lang="en-US" smtClean="0"/>
              <a:t>Question of concern:  what do people do to the media and with the message?</a:t>
            </a:r>
          </a:p>
          <a:p>
            <a:pPr eaLnBrk="1" hangingPunct="1">
              <a:lnSpc>
                <a:spcPct val="90000"/>
              </a:lnSpc>
            </a:pPr>
            <a:r>
              <a:rPr lang="en-US" smtClean="0"/>
              <a:t>Individuals are active and media are not powerful.</a:t>
            </a:r>
          </a:p>
          <a:p>
            <a:pPr eaLnBrk="1" hangingPunct="1">
              <a:lnSpc>
                <a:spcPct val="90000"/>
              </a:lnSpc>
            </a:pPr>
            <a:r>
              <a:rPr lang="en-US" smtClean="0"/>
              <a:t>Mass is plural and not atomized</a:t>
            </a:r>
          </a:p>
          <a:p>
            <a:pPr eaLnBrk="1" hangingPunct="1">
              <a:lnSpc>
                <a:spcPct val="90000"/>
              </a:lnSpc>
            </a:pPr>
            <a:r>
              <a:rPr lang="en-US" smtClean="0"/>
              <a:t>Missing: examination of how private property affects a pluralist society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gate keeper</a:t>
            </a:r>
            <a:endParaRPr lang="en-US" dirty="0"/>
          </a:p>
        </p:txBody>
      </p:sp>
      <p:sp>
        <p:nvSpPr>
          <p:cNvPr id="3" name="Content Placeholder 2"/>
          <p:cNvSpPr>
            <a:spLocks noGrp="1"/>
          </p:cNvSpPr>
          <p:nvPr>
            <p:ph idx="1"/>
          </p:nvPr>
        </p:nvSpPr>
        <p:spPr/>
        <p:txBody>
          <a:bodyPr>
            <a:normAutofit fontScale="70000" lnSpcReduction="20000"/>
          </a:bodyPr>
          <a:lstStyle/>
          <a:p>
            <a:r>
              <a:rPr lang="en-CA" dirty="0" smtClean="0"/>
              <a:t>It is a critical approach </a:t>
            </a:r>
          </a:p>
          <a:p>
            <a:r>
              <a:rPr lang="en-CA" dirty="0" smtClean="0"/>
              <a:t>Media are not neutral</a:t>
            </a:r>
          </a:p>
          <a:p>
            <a:pPr lvl="1"/>
            <a:r>
              <a:rPr lang="en-CA" dirty="0" smtClean="0"/>
              <a:t>Critical in the sense that it tells us to questions the interests of the gate keeper process</a:t>
            </a:r>
          </a:p>
          <a:p>
            <a:r>
              <a:rPr lang="en-CA" dirty="0" smtClean="0"/>
              <a:t>Necessity to question “Interests” served by the media and flow of certain messages.</a:t>
            </a:r>
          </a:p>
          <a:p>
            <a:pPr marL="742950" lvl="2" indent="-342900"/>
            <a:r>
              <a:rPr lang="en-CA" dirty="0" smtClean="0"/>
              <a:t>Individuals and institutions (today they are intertwined)</a:t>
            </a:r>
          </a:p>
          <a:p>
            <a:r>
              <a:rPr lang="en-CA" dirty="0" smtClean="0"/>
              <a:t>Power is achieved at the level of choice and decision making.</a:t>
            </a:r>
          </a:p>
          <a:p>
            <a:r>
              <a:rPr lang="en-CA" dirty="0" smtClean="0"/>
              <a:t>The power of selection is in the hands of the gate keeper.</a:t>
            </a:r>
          </a:p>
          <a:p>
            <a:pPr lvl="1"/>
            <a:r>
              <a:rPr lang="en-CA" dirty="0" smtClean="0"/>
              <a:t>Knowledge is held by whoever holds the power to disseminate the information because it shapes the way we think about the world and about issues</a:t>
            </a:r>
          </a:p>
          <a:p>
            <a:pPr lvl="1"/>
            <a:r>
              <a:rPr lang="en-CA" dirty="0" smtClean="0"/>
              <a:t>Identifies a position of power</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CA" dirty="0" smtClean="0"/>
              <a:t>What is the source of this approach?</a:t>
            </a:r>
          </a:p>
          <a:p>
            <a:pPr lvl="1"/>
            <a:r>
              <a:rPr lang="en-CA" dirty="0" smtClean="0"/>
              <a:t>Interesting approach because it combines interest and flow of info with the question or idea of power</a:t>
            </a:r>
          </a:p>
          <a:p>
            <a:r>
              <a:rPr lang="en-CA" dirty="0" smtClean="0"/>
              <a:t>Why is it of interest to us?</a:t>
            </a:r>
          </a:p>
          <a:p>
            <a:pPr lvl="1"/>
            <a:r>
              <a:rPr lang="en-CA" dirty="0" smtClean="0"/>
              <a:t>Gives us a dynamic view of the media and how the media </a:t>
            </a:r>
            <a:r>
              <a:rPr lang="en-CA" dirty="0" err="1" smtClean="0"/>
              <a:t>trasmits</a:t>
            </a:r>
            <a:r>
              <a:rPr lang="en-CA" dirty="0" smtClean="0"/>
              <a:t> info and knowledge</a:t>
            </a:r>
          </a:p>
          <a:p>
            <a:pPr lvl="1"/>
            <a:r>
              <a:rPr lang="en-CA" dirty="0" smtClean="0"/>
              <a:t>Knowledge can be shaped by those who are in power (power of transmitting info or who have monopoly over transmission and </a:t>
            </a:r>
            <a:r>
              <a:rPr lang="en-CA" dirty="0" err="1" smtClean="0"/>
              <a:t>knowldge</a:t>
            </a:r>
            <a:r>
              <a:rPr lang="en-CA" dirty="0" smtClean="0"/>
              <a:t>)</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David Manning White</a:t>
            </a:r>
            <a:endParaRPr lang="en-US" dirty="0"/>
          </a:p>
        </p:txBody>
      </p:sp>
      <p:sp>
        <p:nvSpPr>
          <p:cNvPr id="3" name="Content Placeholder 2"/>
          <p:cNvSpPr>
            <a:spLocks noGrp="1"/>
          </p:cNvSpPr>
          <p:nvPr>
            <p:ph idx="1"/>
          </p:nvPr>
        </p:nvSpPr>
        <p:spPr/>
        <p:txBody>
          <a:bodyPr>
            <a:normAutofit fontScale="92500" lnSpcReduction="20000"/>
          </a:bodyPr>
          <a:lstStyle/>
          <a:p>
            <a:r>
              <a:rPr lang="en-CA" dirty="0" smtClean="0"/>
              <a:t>1950</a:t>
            </a:r>
          </a:p>
          <a:p>
            <a:r>
              <a:rPr lang="en-CA" dirty="0" smtClean="0"/>
              <a:t>Journalism Quarterly</a:t>
            </a:r>
          </a:p>
          <a:p>
            <a:r>
              <a:rPr lang="en-CA" dirty="0" smtClean="0"/>
              <a:t>Article on the gate keeper</a:t>
            </a:r>
          </a:p>
          <a:p>
            <a:r>
              <a:rPr lang="en-CA" dirty="0" smtClean="0"/>
              <a:t>A person working in the media industry who decides what information to keep and what information to reject.</a:t>
            </a:r>
          </a:p>
          <a:p>
            <a:r>
              <a:rPr lang="en-CA" dirty="0" smtClean="0"/>
              <a:t>Who is Mr. Gates?  He works in a medium size American Midwest newspaper as a </a:t>
            </a:r>
            <a:r>
              <a:rPr lang="en-CA" dirty="0"/>
              <a:t>d</a:t>
            </a:r>
            <a:r>
              <a:rPr lang="en-CA" dirty="0" smtClean="0"/>
              <a:t>esk editor; conservative, 40 years,  and has 25 years of experience in journalism.</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10000"/>
          </a:bodyPr>
          <a:lstStyle/>
          <a:p>
            <a:r>
              <a:rPr lang="en-CA" dirty="0" smtClean="0"/>
              <a:t>Question: how does the selection process happen?  Is it personal preference or according professional rules or a mix of the two?</a:t>
            </a:r>
          </a:p>
          <a:p>
            <a:pPr lvl="1"/>
            <a:r>
              <a:rPr lang="en-CA" dirty="0" smtClean="0"/>
              <a:t>Usually combo of both</a:t>
            </a:r>
          </a:p>
          <a:p>
            <a:r>
              <a:rPr lang="en-CA" dirty="0" smtClean="0"/>
              <a:t>Methodology: Manning White gathered the news items that were thrown away and asks Mr. Gates to explain why he did not choose them for publication.</a:t>
            </a:r>
          </a:p>
          <a:p>
            <a:r>
              <a:rPr lang="en-CA" dirty="0" smtClean="0"/>
              <a:t>Simple and pragmatic method.</a:t>
            </a:r>
          </a:p>
          <a:p>
            <a:r>
              <a:rPr lang="en-CA" dirty="0" smtClean="0"/>
              <a:t>Reasons for rejection of stories: not interesting enough, not well-written, too vague, repetitive, very suggestive, etc...</a:t>
            </a:r>
          </a:p>
          <a:p>
            <a:pPr>
              <a:buNone/>
            </a:pPr>
            <a:endParaRPr lang="en-CA" dirty="0" smtClean="0"/>
          </a:p>
          <a:p>
            <a:endParaRPr lang="en-CA" dirty="0" smtClean="0"/>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Results</a:t>
            </a:r>
            <a:endParaRPr lang="en-US" dirty="0"/>
          </a:p>
        </p:txBody>
      </p:sp>
      <p:sp>
        <p:nvSpPr>
          <p:cNvPr id="3" name="Content Placeholder 2"/>
          <p:cNvSpPr>
            <a:spLocks noGrp="1"/>
          </p:cNvSpPr>
          <p:nvPr>
            <p:ph idx="1"/>
          </p:nvPr>
        </p:nvSpPr>
        <p:spPr/>
        <p:txBody>
          <a:bodyPr>
            <a:normAutofit fontScale="92500" lnSpcReduction="20000"/>
          </a:bodyPr>
          <a:lstStyle/>
          <a:p>
            <a:r>
              <a:rPr lang="en-CA" dirty="0" smtClean="0"/>
              <a:t>The choice of content is largely dependant on the experiences , attitudes and personal preference of the gate keeper.</a:t>
            </a:r>
          </a:p>
          <a:p>
            <a:r>
              <a:rPr lang="en-CA" dirty="0" smtClean="0"/>
              <a:t>The GK is not aware of his selection process and does not recognize his personal and subjective experience.</a:t>
            </a:r>
          </a:p>
          <a:p>
            <a:r>
              <a:rPr lang="en-CA" dirty="0" smtClean="0"/>
              <a:t>Is it true that the entirety of info and content is tainted by the personal preferences of the gate keeper?</a:t>
            </a:r>
          </a:p>
          <a:p>
            <a:r>
              <a:rPr lang="en-CA" dirty="0" smtClean="0"/>
              <a:t>Better question: what is the importance of Manning White’s study?</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Why is this study pertinent from a communication theory point of view?</a:t>
            </a:r>
            <a:endParaRPr lang="en-US" dirty="0"/>
          </a:p>
        </p:txBody>
      </p:sp>
      <p:sp>
        <p:nvSpPr>
          <p:cNvPr id="3" name="Content Placeholder 2"/>
          <p:cNvSpPr>
            <a:spLocks noGrp="1"/>
          </p:cNvSpPr>
          <p:nvPr>
            <p:ph idx="1"/>
          </p:nvPr>
        </p:nvSpPr>
        <p:spPr/>
        <p:txBody>
          <a:bodyPr>
            <a:normAutofit fontScale="85000" lnSpcReduction="10000"/>
          </a:bodyPr>
          <a:lstStyle/>
          <a:p>
            <a:r>
              <a:rPr lang="en-CA" dirty="0" smtClean="0"/>
              <a:t>Study of channels and circulation of communication.</a:t>
            </a:r>
          </a:p>
          <a:p>
            <a:pPr lvl="1"/>
            <a:r>
              <a:rPr lang="en-CA" dirty="0" smtClean="0"/>
              <a:t>Not neutral, don’t just transmit but treat info and filter it in a particular way so it can be coloured by govt institutions, capitalist institutions, ideology, ideas of newspaper, etc.</a:t>
            </a:r>
          </a:p>
          <a:p>
            <a:pPr lvl="1"/>
            <a:r>
              <a:rPr lang="en-CA" dirty="0" smtClean="0"/>
              <a:t>Tells us the position of power is with the gate keeper and it is a strategic position</a:t>
            </a:r>
          </a:p>
          <a:p>
            <a:r>
              <a:rPr lang="en-CA" dirty="0" smtClean="0"/>
              <a:t>Communication channels are not neutral but act as filters and mechanisms of selection.</a:t>
            </a:r>
          </a:p>
          <a:p>
            <a:r>
              <a:rPr lang="en-CA" dirty="0" smtClean="0"/>
              <a:t>The circulation of information reveals personal and subjective choices of the person occupying a strategic position in the chain of communication.</a:t>
            </a:r>
          </a:p>
          <a:p>
            <a:pPr>
              <a:buNone/>
            </a:pPr>
            <a:endParaRPr lang="en-CA" dirty="0" smtClean="0"/>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It is a question of power</a:t>
            </a:r>
            <a:endParaRPr lang="en-US" dirty="0"/>
          </a:p>
        </p:txBody>
      </p:sp>
      <p:sp>
        <p:nvSpPr>
          <p:cNvPr id="3" name="Content Placeholder 2"/>
          <p:cNvSpPr>
            <a:spLocks noGrp="1"/>
          </p:cNvSpPr>
          <p:nvPr>
            <p:ph idx="1"/>
          </p:nvPr>
        </p:nvSpPr>
        <p:spPr/>
        <p:txBody>
          <a:bodyPr>
            <a:normAutofit fontScale="77500" lnSpcReduction="20000"/>
          </a:bodyPr>
          <a:lstStyle/>
          <a:p>
            <a:r>
              <a:rPr lang="en-CA" dirty="0" smtClean="0"/>
              <a:t>Limited number of individuals can occupy the position of gate keepers: strategic position.</a:t>
            </a:r>
          </a:p>
          <a:p>
            <a:r>
              <a:rPr lang="en-CA" dirty="0" smtClean="0"/>
              <a:t>This position depends also on personal and subjective prejudice and belief system.</a:t>
            </a:r>
          </a:p>
          <a:p>
            <a:r>
              <a:rPr lang="en-CA" dirty="0" smtClean="0"/>
              <a:t>Personal power is at the center of media function. (in the 50s)</a:t>
            </a:r>
          </a:p>
          <a:p>
            <a:r>
              <a:rPr lang="en-CA" dirty="0" smtClean="0"/>
              <a:t>Media then are techniques of treatment of information</a:t>
            </a:r>
          </a:p>
          <a:p>
            <a:r>
              <a:rPr lang="en-CA" dirty="0" smtClean="0"/>
              <a:t>Who is in contact with the info? What are the conditions  and criteria under which the info is transformed? Where does the info go after each stage?</a:t>
            </a:r>
          </a:p>
          <a:p>
            <a:r>
              <a:rPr lang="en-CA" dirty="0" smtClean="0"/>
              <a:t>Dynamic vision of media:  the media and those who work in it act, function, and treat info; they do not only channel info; they control it.</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power of the gate keeper</a:t>
            </a:r>
            <a:endParaRPr lang="en-US" dirty="0"/>
          </a:p>
        </p:txBody>
      </p:sp>
      <p:sp>
        <p:nvSpPr>
          <p:cNvPr id="3" name="Content Placeholder 2"/>
          <p:cNvSpPr>
            <a:spLocks noGrp="1"/>
          </p:cNvSpPr>
          <p:nvPr>
            <p:ph idx="1"/>
          </p:nvPr>
        </p:nvSpPr>
        <p:spPr/>
        <p:txBody>
          <a:bodyPr>
            <a:normAutofit fontScale="92500" lnSpcReduction="20000"/>
          </a:bodyPr>
          <a:lstStyle/>
          <a:p>
            <a:r>
              <a:rPr lang="en-CA" dirty="0" smtClean="0"/>
              <a:t>Media and GK have the power to choose for others and shape knowledge, according to criteria that are purely subjective and personal.</a:t>
            </a:r>
          </a:p>
          <a:p>
            <a:pPr lvl="1"/>
            <a:r>
              <a:rPr lang="en-CA" dirty="0" smtClean="0"/>
              <a:t>Means that our cultural value system will be shaped by the decision made on the gate keeping level</a:t>
            </a:r>
          </a:p>
          <a:p>
            <a:r>
              <a:rPr lang="en-CA" dirty="0" smtClean="0"/>
              <a:t>New perspective on media effects: the selection of information to be circulated decides the field of questions and issues that should be made public and for social reception.</a:t>
            </a:r>
          </a:p>
          <a:p>
            <a:r>
              <a:rPr lang="en-CA" dirty="0" smtClean="0"/>
              <a:t>Indirect and long term effects</a:t>
            </a:r>
          </a:p>
          <a:p>
            <a:pPr lvl="1"/>
            <a:r>
              <a:rPr lang="en-CA" dirty="0" smtClean="0"/>
              <a:t>More dangerous since it shapes your knowledge</a:t>
            </a:r>
          </a:p>
          <a:p>
            <a:endParaRPr lang="en-CA"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Critique of the approach</a:t>
            </a:r>
            <a:endParaRPr lang="en-US" dirty="0"/>
          </a:p>
        </p:txBody>
      </p:sp>
      <p:sp>
        <p:nvSpPr>
          <p:cNvPr id="3" name="Content Placeholder 2"/>
          <p:cNvSpPr>
            <a:spLocks noGrp="1"/>
          </p:cNvSpPr>
          <p:nvPr>
            <p:ph idx="1"/>
          </p:nvPr>
        </p:nvSpPr>
        <p:spPr/>
        <p:txBody>
          <a:bodyPr>
            <a:normAutofit fontScale="92500"/>
          </a:bodyPr>
          <a:lstStyle/>
          <a:p>
            <a:r>
              <a:rPr lang="en-CA" dirty="0" smtClean="0"/>
              <a:t>Limited and reductionist conception of power </a:t>
            </a:r>
          </a:p>
          <a:p>
            <a:r>
              <a:rPr lang="en-CA" dirty="0" smtClean="0"/>
              <a:t>Paradox: putting power in check vs. psychological and individualistic theories of power.</a:t>
            </a:r>
          </a:p>
          <a:p>
            <a:pPr lvl="1"/>
            <a:r>
              <a:rPr lang="en-CA" dirty="0" smtClean="0"/>
              <a:t>Combination, everything is mutually contributed, but nonetheless it reduces...</a:t>
            </a:r>
          </a:p>
          <a:p>
            <a:r>
              <a:rPr lang="en-CA" dirty="0" smtClean="0"/>
              <a:t>Reduces the dimension of media power in function of the gate keeper’s personality and preferences.</a:t>
            </a:r>
          </a:p>
          <a:p>
            <a:pPr lvl="1"/>
            <a:r>
              <a:rPr lang="en-CA" dirty="0" smtClean="0"/>
              <a:t>No one acts outside of the institution they work in</a:t>
            </a:r>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smtClean="0"/>
          </a:p>
        </p:txBody>
      </p:sp>
      <p:sp>
        <p:nvSpPr>
          <p:cNvPr id="14339" name="Rectangle 3"/>
          <p:cNvSpPr>
            <a:spLocks noGrp="1" noChangeArrowheads="1"/>
          </p:cNvSpPr>
          <p:nvPr>
            <p:ph type="body" idx="1"/>
          </p:nvPr>
        </p:nvSpPr>
        <p:spPr/>
        <p:txBody>
          <a:bodyPr/>
          <a:lstStyle/>
          <a:p>
            <a:pPr eaLnBrk="1" hangingPunct="1">
              <a:lnSpc>
                <a:spcPct val="90000"/>
              </a:lnSpc>
            </a:pPr>
            <a:r>
              <a:rPr lang="en-US" sz="2800" smtClean="0">
                <a:solidFill>
                  <a:srgbClr val="FF0000"/>
                </a:solidFill>
              </a:rPr>
              <a:t>Creation of the fictional character: Rosie the Riveter</a:t>
            </a:r>
          </a:p>
          <a:p>
            <a:pPr eaLnBrk="1" hangingPunct="1">
              <a:lnSpc>
                <a:spcPct val="90000"/>
              </a:lnSpc>
            </a:pPr>
            <a:r>
              <a:rPr lang="en-US" sz="2800" smtClean="0">
                <a:solidFill>
                  <a:srgbClr val="FF0000"/>
                </a:solidFill>
              </a:rPr>
              <a:t>Two major reasons for the alliance between media and gov’t:</a:t>
            </a:r>
          </a:p>
          <a:p>
            <a:pPr eaLnBrk="1" hangingPunct="1">
              <a:lnSpc>
                <a:spcPct val="90000"/>
              </a:lnSpc>
            </a:pPr>
            <a:r>
              <a:rPr lang="en-US" sz="2800" smtClean="0">
                <a:solidFill>
                  <a:srgbClr val="FF0000"/>
                </a:solidFill>
              </a:rPr>
              <a:t>1) The power of the gov’t to influence the economy was limited</a:t>
            </a:r>
          </a:p>
          <a:p>
            <a:pPr eaLnBrk="1" hangingPunct="1">
              <a:lnSpc>
                <a:spcPct val="90000"/>
              </a:lnSpc>
            </a:pPr>
            <a:r>
              <a:rPr lang="en-US" sz="2800" smtClean="0">
                <a:solidFill>
                  <a:srgbClr val="FF0000"/>
                </a:solidFill>
              </a:rPr>
              <a:t>2) Gov’t resisted the idea of propaganda</a:t>
            </a:r>
          </a:p>
          <a:p>
            <a:pPr eaLnBrk="1" hangingPunct="1">
              <a:lnSpc>
                <a:spcPct val="90000"/>
              </a:lnSpc>
            </a:pPr>
            <a:endParaRPr lang="en-US" sz="2800" smtClean="0">
              <a:solidFill>
                <a:srgbClr val="FF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sz="4000" smtClean="0"/>
              <a:t>Man Power Commission Campaign</a:t>
            </a:r>
          </a:p>
        </p:txBody>
      </p:sp>
      <p:sp>
        <p:nvSpPr>
          <p:cNvPr id="18435" name="Rectangle 3"/>
          <p:cNvSpPr>
            <a:spLocks noGrp="1" noChangeArrowheads="1"/>
          </p:cNvSpPr>
          <p:nvPr>
            <p:ph type="body" idx="1"/>
          </p:nvPr>
        </p:nvSpPr>
        <p:spPr/>
        <p:txBody>
          <a:bodyPr/>
          <a:lstStyle/>
          <a:p>
            <a:pPr eaLnBrk="1" hangingPunct="1"/>
            <a:r>
              <a:rPr lang="en-US" smtClean="0">
                <a:solidFill>
                  <a:srgbClr val="FF0000"/>
                </a:solidFill>
              </a:rPr>
              <a:t>Concentrated on 2 things:</a:t>
            </a:r>
          </a:p>
          <a:p>
            <a:pPr eaLnBrk="1" hangingPunct="1"/>
            <a:r>
              <a:rPr lang="en-US" smtClean="0">
                <a:solidFill>
                  <a:srgbClr val="FF0000"/>
                </a:solidFill>
              </a:rPr>
              <a:t>“….providing women with encouragement to enter the labour force, especially in male jobs, and convincing the public that the traditional prejudices against working women were inaccurate and destructive to the nation’s welfare” ( </a:t>
            </a:r>
            <a:r>
              <a:rPr lang="en-US" u="sng" smtClean="0">
                <a:solidFill>
                  <a:srgbClr val="FF0000"/>
                </a:solidFill>
              </a:rPr>
              <a:t>Creating Rosie the Riveter</a:t>
            </a:r>
            <a:r>
              <a:rPr lang="en-US" smtClean="0">
                <a:solidFill>
                  <a:srgbClr val="FF0000"/>
                </a:solidFill>
              </a:rPr>
              <a:t>, Honey: 47)</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n-US" smtClean="0"/>
          </a:p>
        </p:txBody>
      </p:sp>
      <p:sp>
        <p:nvSpPr>
          <p:cNvPr id="20483" name="Rectangle 3"/>
          <p:cNvSpPr>
            <a:spLocks noGrp="1" noChangeArrowheads="1"/>
          </p:cNvSpPr>
          <p:nvPr>
            <p:ph type="body" idx="1"/>
          </p:nvPr>
        </p:nvSpPr>
        <p:spPr/>
        <p:txBody>
          <a:bodyPr/>
          <a:lstStyle/>
          <a:p>
            <a:pPr eaLnBrk="1" hangingPunct="1">
              <a:lnSpc>
                <a:spcPct val="80000"/>
              </a:lnSpc>
            </a:pPr>
            <a:r>
              <a:rPr lang="en-US" sz="2400" smtClean="0"/>
              <a:t>Main target group : typical housewives with little or no experience of employment.</a:t>
            </a:r>
          </a:p>
          <a:p>
            <a:pPr eaLnBrk="1" hangingPunct="1">
              <a:lnSpc>
                <a:spcPct val="80000"/>
              </a:lnSpc>
            </a:pPr>
            <a:r>
              <a:rPr lang="en-US" sz="2400" smtClean="0"/>
              <a:t>The role of women was so vital that it became the model for proper civilian attitude.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smtClean="0"/>
          </a:p>
        </p:txBody>
      </p:sp>
      <p:sp>
        <p:nvSpPr>
          <p:cNvPr id="22531" name="Rectangle 3"/>
          <p:cNvSpPr>
            <a:spLocks noGrp="1" noChangeArrowheads="1"/>
          </p:cNvSpPr>
          <p:nvPr>
            <p:ph type="body" idx="1"/>
          </p:nvPr>
        </p:nvSpPr>
        <p:spPr/>
        <p:txBody>
          <a:bodyPr/>
          <a:lstStyle/>
          <a:p>
            <a:pPr eaLnBrk="1" hangingPunct="1"/>
            <a:r>
              <a:rPr lang="en-US" smtClean="0">
                <a:solidFill>
                  <a:srgbClr val="FF0000"/>
                </a:solidFill>
              </a:rPr>
              <a:t>Cosmetics ads –1) maintain the common values of society; 2) sold products; 3) reinforced women’s new role</a:t>
            </a:r>
          </a:p>
          <a:p>
            <a:pPr eaLnBrk="1" hangingPunct="1"/>
            <a:endParaRPr lang="en-US"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CA" smtClean="0"/>
              <a:t>End of war</a:t>
            </a:r>
            <a:endParaRPr lang="en-US" smtClean="0"/>
          </a:p>
        </p:txBody>
      </p:sp>
      <p:sp>
        <p:nvSpPr>
          <p:cNvPr id="23555" name="Rectangle 3"/>
          <p:cNvSpPr>
            <a:spLocks noGrp="1" noChangeArrowheads="1"/>
          </p:cNvSpPr>
          <p:nvPr>
            <p:ph type="body" idx="1"/>
          </p:nvPr>
        </p:nvSpPr>
        <p:spPr/>
        <p:txBody>
          <a:bodyPr/>
          <a:lstStyle/>
          <a:p>
            <a:pPr eaLnBrk="1" hangingPunct="1">
              <a:lnSpc>
                <a:spcPct val="90000"/>
              </a:lnSpc>
            </a:pPr>
            <a:r>
              <a:rPr lang="en-US" sz="2400" smtClean="0">
                <a:solidFill>
                  <a:srgbClr val="FF0000"/>
                </a:solidFill>
              </a:rPr>
              <a:t>Advertisers tried to reverse the direction of social change</a:t>
            </a:r>
          </a:p>
          <a:p>
            <a:pPr eaLnBrk="1" hangingPunct="1">
              <a:lnSpc>
                <a:spcPct val="90000"/>
              </a:lnSpc>
            </a:pPr>
            <a:r>
              <a:rPr lang="en-US" sz="2400" smtClean="0">
                <a:solidFill>
                  <a:srgbClr val="FF0000"/>
                </a:solidFill>
              </a:rPr>
              <a:t>The media emphasized the image of the perfect woman as one at home, married and utilizing new products of home technology, such as washing machines, dryers, and vacuum cleaners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t>Theory</a:t>
            </a:r>
          </a:p>
        </p:txBody>
      </p:sp>
      <p:sp>
        <p:nvSpPr>
          <p:cNvPr id="26627" name="Rectangle 3"/>
          <p:cNvSpPr>
            <a:spLocks noGrp="1" noChangeArrowheads="1"/>
          </p:cNvSpPr>
          <p:nvPr>
            <p:ph type="body" idx="1"/>
          </p:nvPr>
        </p:nvSpPr>
        <p:spPr/>
        <p:txBody>
          <a:bodyPr/>
          <a:lstStyle/>
          <a:p>
            <a:pPr eaLnBrk="1" hangingPunct="1"/>
            <a:r>
              <a:rPr lang="en-US" smtClean="0">
                <a:solidFill>
                  <a:srgbClr val="FF0000"/>
                </a:solidFill>
              </a:rPr>
              <a:t>The success of 1</a:t>
            </a:r>
            <a:r>
              <a:rPr lang="en-US" baseline="30000" smtClean="0">
                <a:solidFill>
                  <a:srgbClr val="FF0000"/>
                </a:solidFill>
              </a:rPr>
              <a:t>st</a:t>
            </a:r>
            <a:r>
              <a:rPr lang="en-US" smtClean="0">
                <a:solidFill>
                  <a:srgbClr val="FF0000"/>
                </a:solidFill>
              </a:rPr>
              <a:t> campaign was interpreted as the product of Stimulus Response theory</a:t>
            </a:r>
          </a:p>
          <a:p>
            <a:pPr eaLnBrk="1" hangingPunct="1"/>
            <a:r>
              <a:rPr lang="en-US" smtClean="0">
                <a:solidFill>
                  <a:srgbClr val="FF0000"/>
                </a:solidFill>
              </a:rPr>
              <a:t>Cannot apply S-R to 2</a:t>
            </a:r>
            <a:r>
              <a:rPr lang="en-US" baseline="30000" smtClean="0">
                <a:solidFill>
                  <a:srgbClr val="FF0000"/>
                </a:solidFill>
              </a:rPr>
              <a:t>nd</a:t>
            </a:r>
            <a:r>
              <a:rPr lang="en-US" smtClean="0">
                <a:solidFill>
                  <a:srgbClr val="FF0000"/>
                </a:solidFill>
              </a:rPr>
              <a:t> campaign</a:t>
            </a:r>
          </a:p>
          <a:p>
            <a:pPr eaLnBrk="1" hangingPunct="1"/>
            <a:r>
              <a:rPr lang="en-US" smtClean="0">
                <a:solidFill>
                  <a:srgbClr val="FF0000"/>
                </a:solidFill>
              </a:rPr>
              <a:t>A more likely explanation for both campaigns comes from functionalism or the multi-step flow theory</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mtClean="0"/>
              <a:t>SR</a:t>
            </a:r>
          </a:p>
        </p:txBody>
      </p:sp>
      <p:sp>
        <p:nvSpPr>
          <p:cNvPr id="27651" name="Rectangle 3"/>
          <p:cNvSpPr>
            <a:spLocks noGrp="1" noChangeArrowheads="1"/>
          </p:cNvSpPr>
          <p:nvPr>
            <p:ph type="body" idx="1"/>
          </p:nvPr>
        </p:nvSpPr>
        <p:spPr/>
        <p:txBody>
          <a:bodyPr/>
          <a:lstStyle/>
          <a:p>
            <a:pPr eaLnBrk="1" hangingPunct="1"/>
            <a:r>
              <a:rPr lang="en-US" smtClean="0"/>
              <a:t>Messages have direct impact on behaviour</a:t>
            </a:r>
          </a:p>
          <a:p>
            <a:pPr eaLnBrk="1" hangingPunct="1"/>
            <a:r>
              <a:rPr lang="en-US" smtClean="0"/>
              <a:t>Psychological theory</a:t>
            </a:r>
          </a:p>
          <a:p>
            <a:pPr eaLnBrk="1" hangingPunct="1"/>
            <a:r>
              <a:rPr lang="en-US" smtClean="0"/>
              <a:t>Individual is passive receiver of message</a:t>
            </a:r>
          </a:p>
          <a:p>
            <a:pPr eaLnBrk="1" hangingPunct="1"/>
            <a:r>
              <a:rPr lang="en-US" smtClean="0"/>
              <a:t>Media are strong</a:t>
            </a:r>
          </a:p>
          <a:p>
            <a:pPr eaLnBrk="1" hangingPunct="1"/>
            <a:r>
              <a:rPr lang="en-US" smtClean="0"/>
              <a:t>Key question: What do the media do to people?</a:t>
            </a:r>
          </a:p>
          <a:p>
            <a:pPr eaLnBrk="1" hangingPunct="1"/>
            <a:endParaRPr lang="en-US"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smtClean="0"/>
              <a:t>Two-step flow</a:t>
            </a:r>
          </a:p>
        </p:txBody>
      </p:sp>
      <p:sp>
        <p:nvSpPr>
          <p:cNvPr id="28675" name="Rectangle 3"/>
          <p:cNvSpPr>
            <a:spLocks noGrp="1" noChangeArrowheads="1"/>
          </p:cNvSpPr>
          <p:nvPr>
            <p:ph type="body" idx="1"/>
          </p:nvPr>
        </p:nvSpPr>
        <p:spPr/>
        <p:txBody>
          <a:bodyPr>
            <a:normAutofit lnSpcReduction="10000"/>
          </a:bodyPr>
          <a:lstStyle/>
          <a:p>
            <a:pPr eaLnBrk="1" hangingPunct="1">
              <a:lnSpc>
                <a:spcPct val="90000"/>
              </a:lnSpc>
            </a:pPr>
            <a:r>
              <a:rPr lang="en-US" sz="2800" smtClean="0"/>
              <a:t>Or known as Functionalism</a:t>
            </a:r>
          </a:p>
          <a:p>
            <a:pPr eaLnBrk="1" hangingPunct="1">
              <a:lnSpc>
                <a:spcPct val="90000"/>
              </a:lnSpc>
            </a:pPr>
            <a:r>
              <a:rPr lang="en-US" sz="2800" smtClean="0"/>
              <a:t>Sociological theory</a:t>
            </a:r>
          </a:p>
          <a:p>
            <a:pPr eaLnBrk="1" hangingPunct="1">
              <a:lnSpc>
                <a:spcPct val="90000"/>
              </a:lnSpc>
            </a:pPr>
            <a:r>
              <a:rPr lang="en-US" sz="2800" smtClean="0"/>
              <a:t>People belong to membership groups with opinion leaders</a:t>
            </a:r>
          </a:p>
          <a:p>
            <a:pPr eaLnBrk="1" hangingPunct="1">
              <a:lnSpc>
                <a:spcPct val="90000"/>
              </a:lnSpc>
            </a:pPr>
            <a:r>
              <a:rPr lang="en-US" sz="2800" smtClean="0"/>
              <a:t>Opinion leader is most exposed to media messages and selects and interpret messages according to pre-existing values of the group.</a:t>
            </a:r>
          </a:p>
          <a:p>
            <a:pPr eaLnBrk="1" hangingPunct="1">
              <a:lnSpc>
                <a:spcPct val="90000"/>
              </a:lnSpc>
            </a:pPr>
            <a:r>
              <a:rPr lang="en-US" sz="2800" smtClean="0"/>
              <a:t>M------&gt;O------&gt;G</a:t>
            </a:r>
          </a:p>
          <a:p>
            <a:pPr eaLnBrk="1" hangingPunct="1">
              <a:lnSpc>
                <a:spcPct val="90000"/>
              </a:lnSpc>
            </a:pPr>
            <a:r>
              <a:rPr lang="en-US" sz="2800" smtClean="0"/>
              <a:t>Individuals are selective and active receivers of message; media not strong</a:t>
            </a:r>
          </a:p>
          <a:p>
            <a:pPr eaLnBrk="1" hangingPunct="1">
              <a:lnSpc>
                <a:spcPct val="90000"/>
              </a:lnSpc>
            </a:pPr>
            <a:r>
              <a:rPr lang="en-US" sz="2800" smtClean="0"/>
              <a:t>Key question: what do people do to media?</a:t>
            </a:r>
          </a:p>
          <a:p>
            <a:pPr eaLnBrk="1" hangingPunct="1">
              <a:lnSpc>
                <a:spcPct val="90000"/>
              </a:lnSpc>
            </a:pPr>
            <a:endParaRPr lang="en-US" sz="28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CA"/>
              <a:t>Media and Moral Panic</a:t>
            </a:r>
            <a:endParaRPr lang="en-US"/>
          </a:p>
        </p:txBody>
      </p:sp>
      <p:sp>
        <p:nvSpPr>
          <p:cNvPr id="32771" name="Rectangle 3"/>
          <p:cNvSpPr>
            <a:spLocks noGrp="1" noChangeArrowheads="1"/>
          </p:cNvSpPr>
          <p:nvPr>
            <p:ph type="body" idx="1"/>
          </p:nvPr>
        </p:nvSpPr>
        <p:spPr/>
        <p:txBody>
          <a:bodyPr/>
          <a:lstStyle/>
          <a:p>
            <a:pPr>
              <a:lnSpc>
                <a:spcPct val="90000"/>
              </a:lnSpc>
            </a:pPr>
            <a:r>
              <a:rPr lang="en-CA" sz="2800"/>
              <a:t>Media seem to contribute enormously to our perspective on things and issues.</a:t>
            </a:r>
          </a:p>
          <a:p>
            <a:pPr>
              <a:lnSpc>
                <a:spcPct val="90000"/>
              </a:lnSpc>
            </a:pPr>
            <a:r>
              <a:rPr lang="en-CA" sz="2800"/>
              <a:t>By emphasizing on a particular story or particular angle or issue, the media contribute to a multiplicity of social, economic, cultural, and political processes that, in turn, affect the way we know matters, how and why we know them, and how we deal with them as a society.</a:t>
            </a:r>
          </a:p>
          <a:p>
            <a:pPr>
              <a:lnSpc>
                <a:spcPct val="90000"/>
              </a:lnSpc>
            </a:pPr>
            <a:r>
              <a:rPr lang="en-CA" sz="2800"/>
              <a:t>Moral panic is a critical way to look at this process and it involves popular culture.</a:t>
            </a:r>
            <a:endParaRPr lang="en-US" sz="280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sz="4000"/>
              <a:t>Moral panic: preliminary concepts</a:t>
            </a:r>
          </a:p>
        </p:txBody>
      </p:sp>
      <p:sp>
        <p:nvSpPr>
          <p:cNvPr id="4099" name="Rectangle 3"/>
          <p:cNvSpPr>
            <a:spLocks noGrp="1" noChangeArrowheads="1"/>
          </p:cNvSpPr>
          <p:nvPr>
            <p:ph type="body" idx="1"/>
          </p:nvPr>
        </p:nvSpPr>
        <p:spPr/>
        <p:txBody>
          <a:bodyPr/>
          <a:lstStyle/>
          <a:p>
            <a:pPr>
              <a:lnSpc>
                <a:spcPct val="80000"/>
              </a:lnSpc>
            </a:pPr>
            <a:r>
              <a:rPr lang="en-US" sz="2800"/>
              <a:t>Moral panic:The process of arousing social concern over an issue – usually by the work of moral entrepreneurs and the media.</a:t>
            </a:r>
          </a:p>
          <a:p>
            <a:pPr>
              <a:lnSpc>
                <a:spcPct val="80000"/>
              </a:lnSpc>
            </a:pPr>
            <a:r>
              <a:rPr lang="en-US" sz="2800"/>
              <a:t>Moral enterprise: Refers to the processes involved in creating an awareness of issues and following them through on a multitude of levels. </a:t>
            </a:r>
          </a:p>
          <a:p>
            <a:pPr>
              <a:lnSpc>
                <a:spcPct val="80000"/>
              </a:lnSpc>
            </a:pPr>
            <a:r>
              <a:rPr lang="en-US" sz="2800"/>
              <a:t>Moral entrepreneurs are the rule-makers, campaigners, and enforcers</a:t>
            </a:r>
          </a:p>
          <a:p>
            <a:pPr>
              <a:lnSpc>
                <a:spcPct val="80000"/>
              </a:lnSpc>
            </a:pPr>
            <a:r>
              <a:rPr lang="en-US" sz="2800"/>
              <a:t>Moral crusade: A social movement which campaigns around a symbolic or moral issue such as alcohol, pornography or violence.</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sz="4000"/>
              <a:t>Folk Devils and Moral Panic (1971)</a:t>
            </a:r>
          </a:p>
        </p:txBody>
      </p:sp>
      <p:sp>
        <p:nvSpPr>
          <p:cNvPr id="5123" name="Rectangle 3"/>
          <p:cNvSpPr>
            <a:spLocks noGrp="1" noChangeArrowheads="1"/>
          </p:cNvSpPr>
          <p:nvPr>
            <p:ph type="body" idx="1"/>
          </p:nvPr>
        </p:nvSpPr>
        <p:spPr/>
        <p:txBody>
          <a:bodyPr/>
          <a:lstStyle/>
          <a:p>
            <a:r>
              <a:rPr lang="en-US"/>
              <a:t>By Stanley Cohen</a:t>
            </a:r>
          </a:p>
          <a:p>
            <a:r>
              <a:rPr lang="en-US"/>
              <a:t>Moral panic in reference to the teenage styles of Mods and Rockers in England in the mid 1960s</a:t>
            </a:r>
          </a:p>
          <a:p>
            <a:r>
              <a:rPr lang="en-US"/>
              <a:t>Cohen provides the central model for moral panics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t>Folk Devils and Moral Panic</a:t>
            </a:r>
          </a:p>
        </p:txBody>
      </p:sp>
      <p:sp>
        <p:nvSpPr>
          <p:cNvPr id="7171" name="Rectangle 3"/>
          <p:cNvSpPr>
            <a:spLocks noGrp="1" noChangeArrowheads="1"/>
          </p:cNvSpPr>
          <p:nvPr>
            <p:ph type="body" idx="1"/>
          </p:nvPr>
        </p:nvSpPr>
        <p:spPr/>
        <p:txBody>
          <a:bodyPr/>
          <a:lstStyle/>
          <a:p>
            <a:pPr>
              <a:lnSpc>
                <a:spcPct val="90000"/>
              </a:lnSpc>
            </a:pPr>
            <a:r>
              <a:rPr lang="en-US" sz="2400"/>
              <a:t>Concerned with the notion of deviance and how individuals or groups come to be labeled as deviants</a:t>
            </a:r>
          </a:p>
          <a:p>
            <a:pPr>
              <a:lnSpc>
                <a:spcPct val="90000"/>
              </a:lnSpc>
            </a:pPr>
            <a:r>
              <a:rPr lang="en-US" sz="2400"/>
              <a:t>1960s: deviance was a form of rule-breaking</a:t>
            </a:r>
          </a:p>
          <a:p>
            <a:pPr>
              <a:lnSpc>
                <a:spcPct val="90000"/>
              </a:lnSpc>
            </a:pPr>
            <a:r>
              <a:rPr lang="en-US" sz="2400"/>
              <a:t>But Cohen: </a:t>
            </a:r>
          </a:p>
          <a:p>
            <a:pPr>
              <a:lnSpc>
                <a:spcPct val="90000"/>
              </a:lnSpc>
            </a:pPr>
            <a:r>
              <a:rPr lang="en-US" sz="2400"/>
              <a:t>A) deviance was a social category defined by individuals and groups with power in society</a:t>
            </a:r>
          </a:p>
          <a:p>
            <a:pPr>
              <a:lnSpc>
                <a:spcPct val="90000"/>
              </a:lnSpc>
            </a:pPr>
            <a:r>
              <a:rPr lang="en-US" sz="2400"/>
              <a:t>B) deviant label is accepted by the “deviant” who then exhibits behavior that conforms to the label</a:t>
            </a:r>
          </a:p>
          <a:p>
            <a:pPr>
              <a:lnSpc>
                <a:spcPct val="90000"/>
              </a:lnSpc>
            </a:pPr>
            <a:r>
              <a:rPr lang="en-US" sz="2400"/>
              <a:t>C) media were central players in the moral panic because they circulate information about the issue and help define who the deviant individuals are : MEDIA DEFINE THE FOLK DEVIL</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z="4000"/>
              <a:t>Steps in the creation of moral panic</a:t>
            </a:r>
          </a:p>
        </p:txBody>
      </p:sp>
      <p:sp>
        <p:nvSpPr>
          <p:cNvPr id="6147" name="Rectangle 3"/>
          <p:cNvSpPr>
            <a:spLocks noGrp="1" noChangeArrowheads="1"/>
          </p:cNvSpPr>
          <p:nvPr>
            <p:ph type="body" idx="1"/>
          </p:nvPr>
        </p:nvSpPr>
        <p:spPr/>
        <p:txBody>
          <a:bodyPr/>
          <a:lstStyle/>
          <a:p>
            <a:pPr>
              <a:lnSpc>
                <a:spcPct val="80000"/>
              </a:lnSpc>
            </a:pPr>
            <a:r>
              <a:rPr lang="en-US" sz="2800"/>
              <a:t>1) A condition, episode, person or group emerge as a threat to social values and interests</a:t>
            </a:r>
          </a:p>
          <a:p>
            <a:pPr>
              <a:lnSpc>
                <a:spcPct val="80000"/>
              </a:lnSpc>
            </a:pPr>
            <a:r>
              <a:rPr lang="en-US" sz="2800"/>
              <a:t>2) Nature of the threat is presented in symbolic, stereotypical ways in the mass media</a:t>
            </a:r>
          </a:p>
          <a:p>
            <a:pPr>
              <a:lnSpc>
                <a:spcPct val="80000"/>
              </a:lnSpc>
            </a:pPr>
            <a:r>
              <a:rPr lang="en-US" sz="2800"/>
              <a:t>3) Moral boundaries are defined by bishops, clergy members, authorities etc….</a:t>
            </a:r>
          </a:p>
          <a:p>
            <a:pPr>
              <a:lnSpc>
                <a:spcPct val="80000"/>
              </a:lnSpc>
            </a:pPr>
            <a:r>
              <a:rPr lang="en-US" sz="2800"/>
              <a:t>4) Experts enter the debate and announce possible solutions</a:t>
            </a:r>
          </a:p>
          <a:p>
            <a:pPr>
              <a:lnSpc>
                <a:spcPct val="80000"/>
              </a:lnSpc>
            </a:pPr>
            <a:r>
              <a:rPr lang="en-US" sz="2800"/>
              <a:t>5) Coping mechanisms emerge</a:t>
            </a:r>
          </a:p>
          <a:p>
            <a:pPr>
              <a:lnSpc>
                <a:spcPct val="80000"/>
              </a:lnSpc>
            </a:pPr>
            <a:r>
              <a:rPr lang="en-US" sz="2800"/>
              <a:t>6) The condition disappears and may re-emerge at a later time</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r>
              <a:rPr lang="en-US" sz="4000"/>
              <a:t>What are the ways that the media play into this concept?</a:t>
            </a:r>
          </a:p>
        </p:txBody>
      </p:sp>
      <p:sp>
        <p:nvSpPr>
          <p:cNvPr id="13315" name="Rectangle 3"/>
          <p:cNvSpPr>
            <a:spLocks noGrp="1" noChangeArrowheads="1"/>
          </p:cNvSpPr>
          <p:nvPr>
            <p:ph type="body" idx="1"/>
          </p:nvPr>
        </p:nvSpPr>
        <p:spPr/>
        <p:txBody>
          <a:bodyPr/>
          <a:lstStyle/>
          <a:p>
            <a:pPr>
              <a:lnSpc>
                <a:spcPct val="80000"/>
              </a:lnSpc>
            </a:pPr>
            <a:r>
              <a:rPr lang="en-US" sz="2800"/>
              <a:t>Directs its messages to a “general audience” assumed to be white, middle class families.</a:t>
            </a:r>
          </a:p>
          <a:p>
            <a:pPr>
              <a:lnSpc>
                <a:spcPct val="80000"/>
              </a:lnSpc>
            </a:pPr>
            <a:r>
              <a:rPr lang="en-US" sz="2800"/>
              <a:t>Present information in short, easily digestible pieces where the heroes, villains, problems and solutions are easily identifiable.</a:t>
            </a:r>
          </a:p>
          <a:p>
            <a:pPr>
              <a:lnSpc>
                <a:spcPct val="80000"/>
              </a:lnSpc>
            </a:pPr>
            <a:r>
              <a:rPr lang="en-US" sz="2800"/>
              <a:t>Rely on experts to define social problem or issue</a:t>
            </a:r>
          </a:p>
          <a:p>
            <a:pPr>
              <a:lnSpc>
                <a:spcPct val="80000"/>
              </a:lnSpc>
            </a:pPr>
            <a:r>
              <a:rPr lang="en-US" sz="2800"/>
              <a:t>Rarely provide context of historical info</a:t>
            </a:r>
          </a:p>
          <a:p>
            <a:pPr>
              <a:lnSpc>
                <a:spcPct val="80000"/>
              </a:lnSpc>
            </a:pPr>
            <a:r>
              <a:rPr lang="en-US" sz="2800"/>
              <a:t>Attempt to instill fear in the audience</a:t>
            </a:r>
          </a:p>
          <a:p>
            <a:pPr>
              <a:lnSpc>
                <a:spcPct val="80000"/>
              </a:lnSpc>
            </a:pPr>
            <a:r>
              <a:rPr lang="en-US" sz="2800"/>
              <a:t>Encourage fortress mentality</a:t>
            </a:r>
          </a:p>
          <a:p>
            <a:pPr>
              <a:lnSpc>
                <a:spcPct val="80000"/>
              </a:lnSpc>
            </a:pPr>
            <a:r>
              <a:rPr lang="en-US" sz="2800"/>
              <a:t>Moral panic centered around youth; attempts to discipline youth through coercive state measures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t>Important characteristic</a:t>
            </a:r>
          </a:p>
        </p:txBody>
      </p:sp>
      <p:sp>
        <p:nvSpPr>
          <p:cNvPr id="8195" name="Rectangle 3"/>
          <p:cNvSpPr>
            <a:spLocks noGrp="1" noChangeArrowheads="1"/>
          </p:cNvSpPr>
          <p:nvPr>
            <p:ph type="body" idx="1"/>
          </p:nvPr>
        </p:nvSpPr>
        <p:spPr/>
        <p:txBody>
          <a:bodyPr/>
          <a:lstStyle/>
          <a:p>
            <a:r>
              <a:rPr lang="en-US"/>
              <a:t>There must be an identifiable individual or group who represents the perceived threat</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t>Critiques of Cohen’s theory</a:t>
            </a:r>
          </a:p>
        </p:txBody>
      </p:sp>
      <p:sp>
        <p:nvSpPr>
          <p:cNvPr id="11267" name="Rectangle 3"/>
          <p:cNvSpPr>
            <a:spLocks noGrp="1" noChangeArrowheads="1"/>
          </p:cNvSpPr>
          <p:nvPr>
            <p:ph type="body" idx="1"/>
          </p:nvPr>
        </p:nvSpPr>
        <p:spPr/>
        <p:txBody>
          <a:bodyPr/>
          <a:lstStyle/>
          <a:p>
            <a:r>
              <a:rPr lang="en-US"/>
              <a:t>1) linear progression of moral panic</a:t>
            </a:r>
          </a:p>
          <a:p>
            <a:r>
              <a:rPr lang="en-US"/>
              <a:t>2) more concerned with how the media, the courts, the police, and the politicians collectively engage in creating understandings of moral panic</a:t>
            </a:r>
          </a:p>
          <a:p>
            <a:r>
              <a:rPr lang="en-US"/>
              <a:t>3)understanding of media as apprehending social reality rather than being responsible for creating it.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Diaspora	</a:t>
            </a:r>
            <a:endParaRPr lang="en-CA" dirty="0"/>
          </a:p>
        </p:txBody>
      </p:sp>
      <p:sp>
        <p:nvSpPr>
          <p:cNvPr id="3" name="Content Placeholder 2"/>
          <p:cNvSpPr>
            <a:spLocks noGrp="1"/>
          </p:cNvSpPr>
          <p:nvPr>
            <p:ph idx="1"/>
          </p:nvPr>
        </p:nvSpPr>
        <p:spPr/>
        <p:txBody>
          <a:bodyPr>
            <a:normAutofit fontScale="92500" lnSpcReduction="20000"/>
          </a:bodyPr>
          <a:lstStyle/>
          <a:p>
            <a:pPr lvl="0"/>
            <a:r>
              <a:rPr lang="en-CA" i="1" dirty="0" smtClean="0"/>
              <a:t>Flow of info is also about the flow of people</a:t>
            </a:r>
            <a:endParaRPr lang="en-CA" dirty="0" smtClean="0"/>
          </a:p>
          <a:p>
            <a:pPr lvl="0"/>
            <a:r>
              <a:rPr lang="en-CA" dirty="0" smtClean="0"/>
              <a:t>Diaspora: a group of geographically dispersed people, united by ethnic, cultural, religious, or other ties</a:t>
            </a:r>
          </a:p>
          <a:p>
            <a:pPr lvl="0"/>
            <a:r>
              <a:rPr lang="en-CA" dirty="0" smtClean="0"/>
              <a:t>Origins [Greek] – </a:t>
            </a:r>
            <a:r>
              <a:rPr lang="en-CA" i="1" dirty="0" err="1" smtClean="0"/>
              <a:t>diaspeirien</a:t>
            </a:r>
            <a:r>
              <a:rPr lang="en-CA" i="1" dirty="0" smtClean="0"/>
              <a:t> – (DISPERSE – SCATTER)</a:t>
            </a:r>
            <a:endParaRPr lang="en-CA" dirty="0" smtClean="0"/>
          </a:p>
          <a:p>
            <a:pPr lvl="0"/>
            <a:r>
              <a:rPr lang="en-CA" i="1" dirty="0" smtClean="0"/>
              <a:t>Usually used in the context of Jewish experience as the “ideal type”</a:t>
            </a:r>
            <a:endParaRPr lang="en-CA" dirty="0" smtClean="0"/>
          </a:p>
          <a:p>
            <a:pPr lvl="0"/>
            <a:r>
              <a:rPr lang="en-CA" dirty="0" smtClean="0"/>
              <a:t>Info coming from the US to smaller countries</a:t>
            </a:r>
          </a:p>
          <a:p>
            <a:pPr lvl="1"/>
            <a:r>
              <a:rPr lang="en-CA" dirty="0" smtClean="0"/>
              <a:t>Multi-directional flow of media</a:t>
            </a:r>
          </a:p>
          <a:p>
            <a:endParaRPr lang="en-CA"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study of </a:t>
            </a:r>
            <a:r>
              <a:rPr lang="en-CA" dirty="0" err="1" smtClean="0"/>
              <a:t>diaspora</a:t>
            </a:r>
            <a:r>
              <a:rPr lang="en-CA" dirty="0" smtClean="0"/>
              <a:t> and the media</a:t>
            </a:r>
            <a:endParaRPr lang="en-CA" dirty="0"/>
          </a:p>
        </p:txBody>
      </p:sp>
      <p:sp>
        <p:nvSpPr>
          <p:cNvPr id="3" name="Content Placeholder 2"/>
          <p:cNvSpPr>
            <a:spLocks noGrp="1"/>
          </p:cNvSpPr>
          <p:nvPr>
            <p:ph idx="1"/>
          </p:nvPr>
        </p:nvSpPr>
        <p:spPr/>
        <p:txBody>
          <a:bodyPr>
            <a:normAutofit fontScale="92500"/>
          </a:bodyPr>
          <a:lstStyle/>
          <a:p>
            <a:pPr lvl="0"/>
            <a:r>
              <a:rPr lang="en-CA" dirty="0" smtClean="0"/>
              <a:t>Contemporary understanding of </a:t>
            </a:r>
            <a:r>
              <a:rPr lang="en-CA" dirty="0" err="1" smtClean="0"/>
              <a:t>diaspora</a:t>
            </a:r>
            <a:r>
              <a:rPr lang="en-CA" dirty="0" smtClean="0"/>
              <a:t> includes “the movement of all kinds of peoples”</a:t>
            </a:r>
          </a:p>
          <a:p>
            <a:pPr lvl="0"/>
            <a:r>
              <a:rPr lang="en-CA" dirty="0" smtClean="0"/>
              <a:t>The study of </a:t>
            </a:r>
            <a:r>
              <a:rPr lang="en-CA" dirty="0" err="1" smtClean="0"/>
              <a:t>diaspora</a:t>
            </a:r>
            <a:r>
              <a:rPr lang="en-CA" dirty="0" smtClean="0"/>
              <a:t> is interconnected with the study of flow of info and the role of ethnic media in </a:t>
            </a:r>
            <a:r>
              <a:rPr lang="en-CA" dirty="0" err="1" smtClean="0"/>
              <a:t>diasporic</a:t>
            </a:r>
            <a:r>
              <a:rPr lang="en-CA" dirty="0" smtClean="0"/>
              <a:t> lives and identity negotiation</a:t>
            </a:r>
          </a:p>
          <a:p>
            <a:pPr lvl="1"/>
            <a:r>
              <a:rPr lang="en-CA" dirty="0" smtClean="0"/>
              <a:t>Idea of the home land and host land</a:t>
            </a:r>
          </a:p>
          <a:p>
            <a:pPr lvl="1"/>
            <a:r>
              <a:rPr lang="en-CA" dirty="0" smtClean="0"/>
              <a:t>How these communities use the media to do this and what it </a:t>
            </a:r>
            <a:r>
              <a:rPr lang="en-CA" dirty="0" err="1" smtClean="0"/>
              <a:t>measnt</a:t>
            </a:r>
            <a:r>
              <a:rPr lang="en-CA" dirty="0" smtClean="0"/>
              <a:t> </a:t>
            </a:r>
            <a:r>
              <a:rPr lang="en-CA" dirty="0" err="1" smtClean="0"/>
              <a:t>ot</a:t>
            </a:r>
            <a:r>
              <a:rPr lang="en-CA" dirty="0" smtClean="0"/>
              <a:t> hem to have access to their programming that reminds them of their home land</a:t>
            </a:r>
          </a:p>
          <a:p>
            <a:endParaRPr lang="en-CA"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Approaches to the study of </a:t>
            </a:r>
            <a:r>
              <a:rPr lang="en-CA" dirty="0" err="1" smtClean="0"/>
              <a:t>diaspora</a:t>
            </a:r>
            <a:r>
              <a:rPr lang="en-CA" dirty="0" smtClean="0"/>
              <a:t> and media</a:t>
            </a:r>
            <a:endParaRPr lang="en-CA" dirty="0"/>
          </a:p>
        </p:txBody>
      </p:sp>
      <p:sp>
        <p:nvSpPr>
          <p:cNvPr id="3" name="Content Placeholder 2"/>
          <p:cNvSpPr>
            <a:spLocks noGrp="1"/>
          </p:cNvSpPr>
          <p:nvPr>
            <p:ph idx="1"/>
          </p:nvPr>
        </p:nvSpPr>
        <p:spPr/>
        <p:txBody>
          <a:bodyPr>
            <a:normAutofit fontScale="62500" lnSpcReduction="20000"/>
          </a:bodyPr>
          <a:lstStyle/>
          <a:p>
            <a:pPr lvl="0"/>
            <a:r>
              <a:rPr lang="en-CA" dirty="0" smtClean="0"/>
              <a:t>What is the role of ethnic media?</a:t>
            </a:r>
          </a:p>
          <a:p>
            <a:pPr lvl="0"/>
            <a:r>
              <a:rPr lang="en-CA" dirty="0" smtClean="0"/>
              <a:t>The role of ethnic and transitional media:</a:t>
            </a:r>
          </a:p>
          <a:p>
            <a:pPr lvl="1"/>
            <a:r>
              <a:rPr lang="en-CA" dirty="0" smtClean="0"/>
              <a:t>In maintaining cohesion of </a:t>
            </a:r>
            <a:r>
              <a:rPr lang="en-CA" dirty="0" err="1" smtClean="0"/>
              <a:t>diasporic</a:t>
            </a:r>
            <a:r>
              <a:rPr lang="en-CA" dirty="0" smtClean="0"/>
              <a:t> communities and in facilitating the integration to the host country</a:t>
            </a:r>
          </a:p>
          <a:p>
            <a:pPr lvl="2"/>
            <a:r>
              <a:rPr lang="en-CA" dirty="0" smtClean="0"/>
              <a:t>Consumption of this media</a:t>
            </a:r>
          </a:p>
          <a:p>
            <a:pPr lvl="1"/>
            <a:r>
              <a:rPr lang="en-CA" dirty="0" smtClean="0"/>
              <a:t>In the creation of new </a:t>
            </a:r>
            <a:r>
              <a:rPr lang="en-CA" dirty="0" err="1" smtClean="0"/>
              <a:t>diasporic</a:t>
            </a:r>
            <a:r>
              <a:rPr lang="en-CA" dirty="0" smtClean="0"/>
              <a:t> communities in exile (sustaining “imagined communities”)</a:t>
            </a:r>
          </a:p>
          <a:p>
            <a:pPr lvl="2"/>
            <a:r>
              <a:rPr lang="en-CA" dirty="0" smtClean="0"/>
              <a:t>Around the imagination of the community/how its imagined to be</a:t>
            </a:r>
          </a:p>
          <a:p>
            <a:pPr lvl="1"/>
            <a:r>
              <a:rPr lang="en-CA" dirty="0" smtClean="0"/>
              <a:t>In the contribution to the formation of micro public spheres (any place in which people meet as equals to exchange views – Habermas)</a:t>
            </a:r>
          </a:p>
          <a:p>
            <a:pPr lvl="2"/>
            <a:r>
              <a:rPr lang="en-CA" dirty="0" smtClean="0"/>
              <a:t>Creation of new communities and place where these people can speak on issues and negotiate and debate issues that are important for the public of that community, also done through/by media</a:t>
            </a:r>
          </a:p>
          <a:p>
            <a:pPr lvl="2"/>
            <a:r>
              <a:rPr lang="en-CA" dirty="0" smtClean="0"/>
              <a:t>Brings issue to public sphere </a:t>
            </a:r>
            <a:r>
              <a:rPr lang="en-CA" dirty="0" smtClean="0">
                <a:sym typeface="Wingdings"/>
              </a:rPr>
              <a:t></a:t>
            </a:r>
            <a:r>
              <a:rPr lang="en-CA" dirty="0" smtClean="0"/>
              <a:t> community </a:t>
            </a:r>
            <a:r>
              <a:rPr lang="en-CA" dirty="0" smtClean="0">
                <a:sym typeface="Wingdings"/>
              </a:rPr>
              <a:t></a:t>
            </a:r>
            <a:r>
              <a:rPr lang="en-CA" dirty="0" smtClean="0"/>
              <a:t> community leaders</a:t>
            </a:r>
          </a:p>
          <a:p>
            <a:pPr lvl="3"/>
            <a:r>
              <a:rPr lang="en-CA" dirty="0" smtClean="0"/>
              <a:t>Exposing issues happening or are of interest back home</a:t>
            </a:r>
          </a:p>
          <a:p>
            <a:pPr lvl="1"/>
            <a:r>
              <a:rPr lang="en-CA" dirty="0" smtClean="0"/>
              <a:t>In maintaining connections between dispersed groups and connecting peripheries to centers</a:t>
            </a:r>
          </a:p>
          <a:p>
            <a:pPr lvl="2"/>
            <a:r>
              <a:rPr lang="en-CA" dirty="0" smtClean="0"/>
              <a:t>Keeps connections between different groups</a:t>
            </a:r>
          </a:p>
          <a:p>
            <a:endParaRPr lang="en-CA"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 anthropological approach</a:t>
            </a:r>
            <a:endParaRPr lang="en-CA" dirty="0"/>
          </a:p>
        </p:txBody>
      </p:sp>
      <p:sp>
        <p:nvSpPr>
          <p:cNvPr id="3" name="Content Placeholder 2"/>
          <p:cNvSpPr>
            <a:spLocks noGrp="1"/>
          </p:cNvSpPr>
          <p:nvPr>
            <p:ph idx="1"/>
          </p:nvPr>
        </p:nvSpPr>
        <p:spPr/>
        <p:txBody>
          <a:bodyPr>
            <a:normAutofit fontScale="55000" lnSpcReduction="20000"/>
          </a:bodyPr>
          <a:lstStyle/>
          <a:p>
            <a:pPr lvl="0"/>
            <a:r>
              <a:rPr lang="en-CA" dirty="0" smtClean="0"/>
              <a:t>The study of </a:t>
            </a:r>
            <a:r>
              <a:rPr lang="en-CA" dirty="0" err="1" smtClean="0"/>
              <a:t>diasporic</a:t>
            </a:r>
            <a:r>
              <a:rPr lang="en-CA" dirty="0" smtClean="0"/>
              <a:t> communities and the ways in which they use the mass media:</a:t>
            </a:r>
          </a:p>
          <a:p>
            <a:pPr lvl="1"/>
            <a:r>
              <a:rPr lang="en-CA" dirty="0" smtClean="0"/>
              <a:t>In meaning-making</a:t>
            </a:r>
          </a:p>
          <a:p>
            <a:pPr lvl="2"/>
            <a:r>
              <a:rPr lang="en-CA" dirty="0" smtClean="0"/>
              <a:t>What kind of meaning do they generate from the content they consume and also the technology itself</a:t>
            </a:r>
          </a:p>
          <a:p>
            <a:pPr lvl="1"/>
            <a:r>
              <a:rPr lang="en-CA" dirty="0" smtClean="0"/>
              <a:t>In their private space and daily lives,</a:t>
            </a:r>
          </a:p>
          <a:p>
            <a:pPr lvl="1"/>
            <a:r>
              <a:rPr lang="en-CA" dirty="0" smtClean="0"/>
              <a:t>How they interpret the technology and use its content,</a:t>
            </a:r>
          </a:p>
          <a:p>
            <a:pPr lvl="1"/>
            <a:r>
              <a:rPr lang="en-CA" dirty="0" smtClean="0"/>
              <a:t>And how hybrid identities are constantly shaped through interpersonal networks that are not necessarily severed from the rest of the society</a:t>
            </a:r>
          </a:p>
          <a:p>
            <a:pPr lvl="0"/>
            <a:r>
              <a:rPr lang="en-CA" dirty="0" smtClean="0"/>
              <a:t>This is an anthropological approach because it is the study of people and how they live and work, how they develop and generate meaning</a:t>
            </a:r>
          </a:p>
          <a:p>
            <a:pPr lvl="0"/>
            <a:r>
              <a:rPr lang="en-CA" dirty="0" smtClean="0"/>
              <a:t>Involves participant observation as a methodology</a:t>
            </a:r>
          </a:p>
          <a:p>
            <a:pPr lvl="1"/>
            <a:r>
              <a:rPr lang="en-CA" dirty="0" smtClean="0"/>
              <a:t>The person participating in the life of another, to understand how they are you need to put yourself in the shoes of the other and begin to understand them/equate yourself to the other/empathy and how they think</a:t>
            </a:r>
          </a:p>
          <a:p>
            <a:pPr lvl="1"/>
            <a:r>
              <a:rPr lang="en-CA" dirty="0" smtClean="0"/>
              <a:t>Engage yourself in the environment you are studying to understand how it operates</a:t>
            </a:r>
          </a:p>
          <a:p>
            <a:pPr lvl="0"/>
            <a:r>
              <a:rPr lang="en-CA" dirty="0" smtClean="0"/>
              <a:t>Need to have empathy (“the ability to put yourself in someone else’s shoes” in order to understand their perception of things)</a:t>
            </a:r>
          </a:p>
          <a:p>
            <a:endParaRPr lang="en-CA"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Cybernetics</a:t>
            </a:r>
          </a:p>
        </p:txBody>
      </p:sp>
      <p:sp>
        <p:nvSpPr>
          <p:cNvPr id="10243" name="Rectangle 3"/>
          <p:cNvSpPr>
            <a:spLocks noGrp="1" noChangeArrowheads="1"/>
          </p:cNvSpPr>
          <p:nvPr>
            <p:ph type="body" idx="1"/>
          </p:nvPr>
        </p:nvSpPr>
        <p:spPr/>
        <p:txBody>
          <a:bodyPr/>
          <a:lstStyle/>
          <a:p>
            <a:r>
              <a:rPr lang="en-US" sz="2400" smtClean="0"/>
              <a:t>The word “cybernetics” comes from the Greek </a:t>
            </a:r>
            <a:r>
              <a:rPr lang="en-US" sz="2400" i="1" smtClean="0"/>
              <a:t>kuberetique</a:t>
            </a:r>
            <a:r>
              <a:rPr lang="en-US" sz="2400" smtClean="0"/>
              <a:t> that means the art of steering a ship.</a:t>
            </a:r>
          </a:p>
          <a:p>
            <a:r>
              <a:rPr lang="en-US" sz="2400" smtClean="0"/>
              <a:t> It responds to issues of social control</a:t>
            </a:r>
          </a:p>
          <a:p>
            <a:r>
              <a:rPr lang="en-US" sz="2400" smtClean="0"/>
              <a:t>It is a system developed out of mathematics to guide missiles</a:t>
            </a:r>
          </a:p>
          <a:p>
            <a:r>
              <a:rPr lang="en-US" sz="2400" smtClean="0"/>
              <a:t>Cybernetics produces information that consists of measurements taken by a radar and channeled by a computer</a:t>
            </a:r>
          </a:p>
          <a:p>
            <a:r>
              <a:rPr lang="en-CA" sz="2400" smtClean="0"/>
              <a:t>Not for technical implications but for the social ones, social control</a:t>
            </a:r>
          </a:p>
          <a:p>
            <a:endParaRPr lang="en-US" sz="2800" smtClean="0"/>
          </a:p>
          <a:p>
            <a:endParaRPr lang="en-US"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mtClean="0"/>
              <a:t>Cybernetics cont’d</a:t>
            </a:r>
          </a:p>
        </p:txBody>
      </p:sp>
      <p:sp>
        <p:nvSpPr>
          <p:cNvPr id="11267" name="Rectangle 3"/>
          <p:cNvSpPr>
            <a:spLocks noGrp="1" noChangeArrowheads="1"/>
          </p:cNvSpPr>
          <p:nvPr>
            <p:ph type="body" idx="1"/>
          </p:nvPr>
        </p:nvSpPr>
        <p:spPr>
          <a:xfrm>
            <a:off x="685800" y="1752600"/>
            <a:ext cx="7772400" cy="4114800"/>
          </a:xfrm>
        </p:spPr>
        <p:txBody>
          <a:bodyPr/>
          <a:lstStyle/>
          <a:p>
            <a:pPr lvl="2" algn="just">
              <a:buFont typeface="CommonBullets" pitchFamily="34" charset="2"/>
              <a:buNone/>
            </a:pPr>
            <a:r>
              <a:rPr lang="en-US" b="1" smtClean="0">
                <a:latin typeface="Arial" charset="0"/>
              </a:rPr>
              <a:t>It is an artificial intelligence but possesses characteristics:</a:t>
            </a:r>
          </a:p>
          <a:p>
            <a:pPr algn="just">
              <a:buFont typeface="CommonBullets" pitchFamily="34" charset="2"/>
              <a:buNone/>
            </a:pPr>
            <a:r>
              <a:rPr lang="en-US" sz="2400" b="1" smtClean="0">
                <a:latin typeface="Arial" charset="0"/>
              </a:rPr>
              <a:t>-	Stabilizes the system to achieve its goal…which is HOMEOSTASIS or meta-stability …self regulating</a:t>
            </a:r>
          </a:p>
          <a:p>
            <a:pPr algn="just">
              <a:buFont typeface="CommonBullets" pitchFamily="34" charset="2"/>
              <a:buNone/>
            </a:pPr>
            <a:r>
              <a:rPr lang="en-US" sz="2400" b="1" smtClean="0">
                <a:latin typeface="Arial" charset="0"/>
              </a:rPr>
              <a:t>-	Information produced by a system always returns to the system  (feedback)</a:t>
            </a:r>
          </a:p>
          <a:p>
            <a:pPr algn="just">
              <a:buFont typeface="CommonBullets" pitchFamily="34" charset="2"/>
              <a:buNone/>
            </a:pPr>
            <a:r>
              <a:rPr lang="en-US" sz="2400" b="1" smtClean="0">
                <a:latin typeface="Arial" charset="0"/>
              </a:rPr>
              <a:t>-	All cybernetics information is by definition a constraint (new behavior is a potential failure)…prohibits any new behavior.</a:t>
            </a:r>
          </a:p>
          <a:p>
            <a:pPr algn="just">
              <a:buFont typeface="CommonBullets" pitchFamily="34" charset="2"/>
              <a:buNone/>
            </a:pPr>
            <a:endParaRPr lang="en-US" sz="2400" b="1" smtClean="0">
              <a:latin typeface="Arial"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endParaRPr lang="en-US" smtClean="0"/>
          </a:p>
        </p:txBody>
      </p:sp>
      <p:sp>
        <p:nvSpPr>
          <p:cNvPr id="12291" name="Content Placeholder 2"/>
          <p:cNvSpPr>
            <a:spLocks noGrp="1"/>
          </p:cNvSpPr>
          <p:nvPr>
            <p:ph idx="1"/>
          </p:nvPr>
        </p:nvSpPr>
        <p:spPr/>
        <p:txBody>
          <a:bodyPr/>
          <a:lstStyle/>
          <a:p>
            <a:pPr algn="just">
              <a:buFont typeface="CommonBullets" pitchFamily="34" charset="2"/>
              <a:buNone/>
            </a:pPr>
            <a:r>
              <a:rPr lang="en-US" sz="2400" b="1" smtClean="0">
                <a:latin typeface="Arial" charset="0"/>
              </a:rPr>
              <a:t>It allows the system to act out its programming, to stabilize the system.</a:t>
            </a:r>
          </a:p>
          <a:p>
            <a:pPr algn="just">
              <a:buFont typeface="CommonBullets" pitchFamily="34" charset="2"/>
              <a:buNone/>
            </a:pPr>
            <a:r>
              <a:rPr lang="en-US" sz="2400" b="1" smtClean="0">
                <a:latin typeface="Arial" charset="0"/>
              </a:rPr>
              <a:t>-	The clear function of cybernetic information is to overcome disturbance to allow the system to accomplish its finality</a:t>
            </a:r>
          </a:p>
          <a:p>
            <a:pPr algn="just">
              <a:buFont typeface="CommonBullets" pitchFamily="34" charset="2"/>
              <a:buNone/>
            </a:pPr>
            <a:r>
              <a:rPr lang="en-US" sz="2400" b="1" smtClean="0">
                <a:latin typeface="Arial" charset="0"/>
              </a:rPr>
              <a:t>-	Stability is the only desired state = success.</a:t>
            </a:r>
            <a:endParaRPr lang="en-US" sz="2400" smtClean="0"/>
          </a:p>
          <a:p>
            <a:pPr algn="just">
              <a:buFont typeface="CommonBullets" pitchFamily="34" charset="2"/>
              <a:buNone/>
            </a:pPr>
            <a:r>
              <a:rPr lang="en-US" sz="2400" b="1" smtClean="0">
                <a:latin typeface="Arial" charset="0"/>
              </a:rPr>
              <a:t>-	Homeostatic system is the system that generates enough info. to stabilize the system by surveying the environment constantly ( in order to function properly)</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Cont’d</a:t>
            </a:r>
          </a:p>
        </p:txBody>
      </p:sp>
      <p:sp>
        <p:nvSpPr>
          <p:cNvPr id="13315" name="Rectangle 3"/>
          <p:cNvSpPr>
            <a:spLocks noGrp="1" noChangeArrowheads="1"/>
          </p:cNvSpPr>
          <p:nvPr>
            <p:ph type="body" idx="1"/>
          </p:nvPr>
        </p:nvSpPr>
        <p:spPr/>
        <p:txBody>
          <a:bodyPr/>
          <a:lstStyle/>
          <a:p>
            <a:r>
              <a:rPr lang="en-US" smtClean="0"/>
              <a:t>It is a strategy for social and human control</a:t>
            </a:r>
          </a:p>
          <a:p>
            <a:r>
              <a:rPr lang="en-US" smtClean="0"/>
              <a:t>Extreme example:  “Minority Report” </a:t>
            </a:r>
          </a:p>
          <a:p>
            <a:r>
              <a:rPr lang="en-US" smtClean="0"/>
              <a:t>Application to daily life: advertising catered to individual users based on information given by the user and sold to various companies, based on the history of use.</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mtClean="0"/>
              <a:t>Surveillance</a:t>
            </a:r>
          </a:p>
        </p:txBody>
      </p:sp>
      <p:sp>
        <p:nvSpPr>
          <p:cNvPr id="14339" name="Rectangle 3"/>
          <p:cNvSpPr>
            <a:spLocks noGrp="1" noChangeArrowheads="1"/>
          </p:cNvSpPr>
          <p:nvPr>
            <p:ph type="body" idx="1"/>
          </p:nvPr>
        </p:nvSpPr>
        <p:spPr/>
        <p:txBody>
          <a:bodyPr/>
          <a:lstStyle/>
          <a:p>
            <a:r>
              <a:rPr lang="en-US" sz="2400" smtClean="0"/>
              <a:t>Foucault’s Panopticon (based on Jeremy Bentham prison model)</a:t>
            </a:r>
          </a:p>
          <a:p>
            <a:endParaRPr lang="en-US" smtClean="0"/>
          </a:p>
        </p:txBody>
      </p:sp>
      <p:pic>
        <p:nvPicPr>
          <p:cNvPr id="14340" name="Picture 4"/>
          <p:cNvPicPr>
            <a:picLocks noChangeAspect="1" noChangeArrowheads="1"/>
          </p:cNvPicPr>
          <p:nvPr/>
        </p:nvPicPr>
        <p:blipFill>
          <a:blip r:embed="rId2" cstate="print"/>
          <a:srcRect/>
          <a:stretch>
            <a:fillRect/>
          </a:stretch>
        </p:blipFill>
        <p:spPr bwMode="auto">
          <a:xfrm>
            <a:off x="2057400" y="2514600"/>
            <a:ext cx="4800600" cy="3810000"/>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smtClean="0"/>
              <a:t>Panopticon</a:t>
            </a:r>
          </a:p>
        </p:txBody>
      </p:sp>
      <p:sp>
        <p:nvSpPr>
          <p:cNvPr id="15363" name="Rectangle 3"/>
          <p:cNvSpPr>
            <a:spLocks noGrp="1" noChangeArrowheads="1"/>
          </p:cNvSpPr>
          <p:nvPr>
            <p:ph type="body" idx="1"/>
          </p:nvPr>
        </p:nvSpPr>
        <p:spPr/>
        <p:txBody>
          <a:bodyPr/>
          <a:lstStyle/>
          <a:p>
            <a:r>
              <a:rPr lang="en-US" smtClean="0"/>
              <a:t>The guard watching over many prisoners remains unseen.</a:t>
            </a:r>
          </a:p>
          <a:p>
            <a:r>
              <a:rPr lang="en-US" smtClean="0"/>
              <a:t>Are new media Panopticons?</a:t>
            </a:r>
          </a:p>
          <a:p>
            <a:r>
              <a:rPr lang="en-US" smtClean="0"/>
              <a:t>Are users becoming content?</a:t>
            </a:r>
          </a:p>
          <a:p>
            <a:r>
              <a:rPr lang="en-US" smtClean="0"/>
              <a:t>Is empowerment a myth or a reality?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TotalTime>
  <Words>3497</Words>
  <Application>Microsoft Office PowerPoint</Application>
  <PresentationFormat>On-screen Show (4:3)</PresentationFormat>
  <Paragraphs>372</Paragraphs>
  <Slides>62</Slides>
  <Notes>13</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Office Theme</vt:lpstr>
      <vt:lpstr>Exam review</vt:lpstr>
      <vt:lpstr>Traditional vs. Modern Ferdinand Tönnies</vt:lpstr>
      <vt:lpstr>Early theories</vt:lpstr>
      <vt:lpstr>S-R theory</vt:lpstr>
      <vt:lpstr>Functionalism or Two-Step-Flow Theory</vt:lpstr>
      <vt:lpstr>Wilkie-Roosevelt experiment</vt:lpstr>
      <vt:lpstr>Two-Step-Flow</vt:lpstr>
      <vt:lpstr>Findings</vt:lpstr>
      <vt:lpstr>Summary</vt:lpstr>
      <vt:lpstr>Citizens become soldiers</vt:lpstr>
      <vt:lpstr>The Why We Fight films</vt:lpstr>
      <vt:lpstr>Film: “Prelude to war”</vt:lpstr>
      <vt:lpstr>Did the films work?</vt:lpstr>
      <vt:lpstr>Historical approach</vt:lpstr>
      <vt:lpstr>Telegraph</vt:lpstr>
      <vt:lpstr>Slide 16</vt:lpstr>
      <vt:lpstr>Telegraph and social organization</vt:lpstr>
      <vt:lpstr>Effects of the Telegraph</vt:lpstr>
      <vt:lpstr>On railroads</vt:lpstr>
      <vt:lpstr>The stages revealed in historical investigation</vt:lpstr>
      <vt:lpstr>Slide 21</vt:lpstr>
      <vt:lpstr>Lazersfeld: Background</vt:lpstr>
      <vt:lpstr>Wilkie-Roosevelt experiment</vt:lpstr>
      <vt:lpstr>Two-step flow</vt:lpstr>
      <vt:lpstr>Opinion Leader</vt:lpstr>
      <vt:lpstr>Findings</vt:lpstr>
      <vt:lpstr>Slide 27</vt:lpstr>
      <vt:lpstr>The gate keeper</vt:lpstr>
      <vt:lpstr>Slide 29</vt:lpstr>
      <vt:lpstr>David Manning White</vt:lpstr>
      <vt:lpstr>Slide 31</vt:lpstr>
      <vt:lpstr>Results</vt:lpstr>
      <vt:lpstr>Why is this study pertinent from a communication theory point of view?</vt:lpstr>
      <vt:lpstr>It is a question of power</vt:lpstr>
      <vt:lpstr>The power of the gate keeper</vt:lpstr>
      <vt:lpstr>Critique of the approach</vt:lpstr>
      <vt:lpstr>Slide 37</vt:lpstr>
      <vt:lpstr>Man Power Commission Campaign</vt:lpstr>
      <vt:lpstr>Slide 39</vt:lpstr>
      <vt:lpstr>Slide 40</vt:lpstr>
      <vt:lpstr>End of war</vt:lpstr>
      <vt:lpstr>Theory</vt:lpstr>
      <vt:lpstr>SR</vt:lpstr>
      <vt:lpstr>Two-step flow</vt:lpstr>
      <vt:lpstr>Media and Moral Panic</vt:lpstr>
      <vt:lpstr>Moral panic: preliminary concepts</vt:lpstr>
      <vt:lpstr>Folk Devils and Moral Panic (1971)</vt:lpstr>
      <vt:lpstr>Folk Devils and Moral Panic</vt:lpstr>
      <vt:lpstr>Steps in the creation of moral panic</vt:lpstr>
      <vt:lpstr>What are the ways that the media play into this concept?</vt:lpstr>
      <vt:lpstr>Important characteristic</vt:lpstr>
      <vt:lpstr>Critiques of Cohen’s theory</vt:lpstr>
      <vt:lpstr>Diaspora </vt:lpstr>
      <vt:lpstr>The study of diaspora and the media</vt:lpstr>
      <vt:lpstr>Approaches to the study of diaspora and media</vt:lpstr>
      <vt:lpstr>An anthropological approach</vt:lpstr>
      <vt:lpstr>Cybernetics</vt:lpstr>
      <vt:lpstr>Cybernetics cont’d</vt:lpstr>
      <vt:lpstr>Slide 59</vt:lpstr>
      <vt:lpstr>Cont’d</vt:lpstr>
      <vt:lpstr>Surveillance</vt:lpstr>
      <vt:lpstr>Panopticon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 review</dc:title>
  <dc:creator>Naomii</dc:creator>
  <cp:lastModifiedBy>Naomii</cp:lastModifiedBy>
  <cp:revision>2</cp:revision>
  <dcterms:created xsi:type="dcterms:W3CDTF">2012-04-06T18:00:29Z</dcterms:created>
  <dcterms:modified xsi:type="dcterms:W3CDTF">2012-04-06T23:37:57Z</dcterms:modified>
</cp:coreProperties>
</file>