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4" r:id="rId10"/>
    <p:sldId id="273" r:id="rId11"/>
    <p:sldId id="264" r:id="rId12"/>
    <p:sldId id="265" r:id="rId13"/>
    <p:sldId id="267" r:id="rId14"/>
    <p:sldId id="275" r:id="rId15"/>
    <p:sldId id="276" r:id="rId16"/>
    <p:sldId id="279" r:id="rId17"/>
    <p:sldId id="280" r:id="rId18"/>
    <p:sldId id="281" r:id="rId19"/>
    <p:sldId id="268" r:id="rId20"/>
    <p:sldId id="277" r:id="rId21"/>
    <p:sldId id="278" r:id="rId22"/>
    <p:sldId id="269" r:id="rId23"/>
    <p:sldId id="270" r:id="rId24"/>
    <p:sldId id="271" r:id="rId25"/>
    <p:sldId id="282" r:id="rId26"/>
    <p:sldId id="283" r:id="rId27"/>
    <p:sldId id="284" r:id="rId28"/>
    <p:sldId id="285" r:id="rId29"/>
    <p:sldId id="286" r:id="rId30"/>
    <p:sldId id="290" r:id="rId31"/>
    <p:sldId id="291" r:id="rId32"/>
    <p:sldId id="287" r:id="rId33"/>
    <p:sldId id="289" r:id="rId34"/>
    <p:sldId id="288" r:id="rId35"/>
    <p:sldId id="293" r:id="rId36"/>
    <p:sldId id="294" r:id="rId37"/>
    <p:sldId id="295" r:id="rId38"/>
    <p:sldId id="296" r:id="rId39"/>
    <p:sldId id="297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68" d="100"/>
          <a:sy n="68" d="100"/>
        </p:scale>
        <p:origin x="-23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printerSettings" Target="printerSettings/printerSettings1.bin"/><Relationship Id="rId42" Type="http://schemas.openxmlformats.org/officeDocument/2006/relationships/presProps" Target="presProps.xml"/><Relationship Id="rId43" Type="http://schemas.openxmlformats.org/officeDocument/2006/relationships/viewProps" Target="viewProps.xml"/><Relationship Id="rId44" Type="http://schemas.openxmlformats.org/officeDocument/2006/relationships/theme" Target="theme/theme1.xml"/><Relationship Id="rId4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566B-E569-C94E-A434-99F1F7F9C855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9FE27-D2F4-754C-B73C-BD5A29E3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990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566B-E569-C94E-A434-99F1F7F9C855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9FE27-D2F4-754C-B73C-BD5A29E3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741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566B-E569-C94E-A434-99F1F7F9C855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9FE27-D2F4-754C-B73C-BD5A29E3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859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566B-E569-C94E-A434-99F1F7F9C855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9FE27-D2F4-754C-B73C-BD5A29E3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76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566B-E569-C94E-A434-99F1F7F9C855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9FE27-D2F4-754C-B73C-BD5A29E3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406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566B-E569-C94E-A434-99F1F7F9C855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9FE27-D2F4-754C-B73C-BD5A29E3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783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566B-E569-C94E-A434-99F1F7F9C855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9FE27-D2F4-754C-B73C-BD5A29E3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992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566B-E569-C94E-A434-99F1F7F9C855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9FE27-D2F4-754C-B73C-BD5A29E3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190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566B-E569-C94E-A434-99F1F7F9C855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9FE27-D2F4-754C-B73C-BD5A29E3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122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566B-E569-C94E-A434-99F1F7F9C855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9FE27-D2F4-754C-B73C-BD5A29E3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515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566B-E569-C94E-A434-99F1F7F9C855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9FE27-D2F4-754C-B73C-BD5A29E3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40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86566B-E569-C94E-A434-99F1F7F9C855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9FE27-D2F4-754C-B73C-BD5A29E3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624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Chapter </a:t>
            </a:r>
            <a:r>
              <a:rPr lang="en-US" dirty="0" smtClean="0">
                <a:latin typeface="Century Gothic"/>
                <a:cs typeface="Century Gothic"/>
              </a:rPr>
              <a:t>3 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Phonetics</a:t>
            </a:r>
            <a:endParaRPr lang="en-US" dirty="0"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438238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Structure of Language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latin typeface="Century Gothic"/>
                <a:cs typeface="Century Gothic"/>
              </a:rPr>
              <a:t>Sounds- phonetics </a:t>
            </a:r>
          </a:p>
          <a:p>
            <a:pPr marL="0" indent="0">
              <a:buNone/>
            </a:pPr>
            <a:r>
              <a:rPr lang="en-US" dirty="0" smtClean="0">
                <a:latin typeface="Century Gothic"/>
                <a:cs typeface="Century Gothic"/>
              </a:rPr>
              <a:t>                   phonology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Phonetics- the study of the characteristics of speech sounds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Articulatory phonetics- how speech sounds are produced and articulated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Acoustic phonetics- physical properties of speech sounds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Auditory phonetics- perception of speech sounds </a:t>
            </a:r>
          </a:p>
        </p:txBody>
      </p:sp>
    </p:spTree>
    <p:extLst>
      <p:ext uri="{BB962C8B-B14F-4D97-AF65-F5344CB8AC3E}">
        <p14:creationId xmlns:p14="http://schemas.microsoft.com/office/powerpoint/2010/main" val="4017149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Articulatory Phonetics 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latin typeface="Century Gothic"/>
                <a:cs typeface="Century Gothic"/>
              </a:rPr>
              <a:t>Describing how sounds are produced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Consonants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Voicing- vibration of vocal folds and cords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Place of articulation- lips, teeth, tongue, palate, vocal folds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Manner of articulation- obstruction, friction, gliding; cavity- vocal or nasal 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932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515" y="1896980"/>
            <a:ext cx="7970331" cy="308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796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-50079" r="-50079"/>
          <a:stretch>
            <a:fillRect/>
          </a:stretch>
        </p:blipFill>
        <p:spPr bwMode="auto">
          <a:xfrm>
            <a:off x="-205431" y="634914"/>
            <a:ext cx="9505838" cy="5491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86695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035" y="1589763"/>
            <a:ext cx="7899744" cy="478862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62631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entury Gothic"/>
                <a:cs typeface="Century Gothic"/>
              </a:rPr>
              <a:t>Consonants/ Place of Articulation </a:t>
            </a:r>
            <a:endParaRPr lang="en-US" dirty="0"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892520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97623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Century Gothic"/>
                <a:cs typeface="Century Gothic"/>
              </a:rPr>
              <a:t>Consonants/ Manner of Articulation</a:t>
            </a:r>
            <a:endParaRPr lang="en-US" sz="2800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782053"/>
            <a:ext cx="8229600" cy="4767609"/>
          </a:xfrm>
          <a:prstGeom prst="rect">
            <a:avLst/>
          </a:prstGeom>
        </p:spPr>
      </p:pic>
      <p:pic>
        <p:nvPicPr>
          <p:cNvPr id="5" name="tabl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5549662"/>
            <a:ext cx="8229600" cy="100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752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Every sound in the human language has a symbol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International Phonetic Alphabet (IPA)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IPA is to determine what sound is going to be used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Vs. Orthography</a:t>
            </a:r>
          </a:p>
          <a:p>
            <a:pPr marL="0" indent="0">
              <a:buNone/>
            </a:pPr>
            <a:r>
              <a:rPr lang="en-US" dirty="0" smtClean="0">
                <a:latin typeface="Century Gothic"/>
                <a:cs typeface="Century Gothic"/>
              </a:rPr>
              <a:t>Sound- Same pattern can be used in other things/ used differently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18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entury Gothic"/>
                <a:cs typeface="Century Gothic"/>
              </a:rPr>
              <a:t>API Chart to Phonetically Transcribe Consonants 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485" y="1532377"/>
            <a:ext cx="8369316" cy="45937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17485" y="6126163"/>
            <a:ext cx="8369316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sz="1600" kern="1200" dirty="0" smtClean="0">
                <a:solidFill>
                  <a:srgbClr val="000000"/>
                </a:solidFill>
              </a:rPr>
              <a:t>Flap</a:t>
            </a:r>
            <a:r>
              <a:rPr lang="en-CA" kern="12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					        </a:t>
            </a:r>
            <a:r>
              <a:rPr lang="en-CA" kern="1200" dirty="0" smtClean="0">
                <a:solidFill>
                  <a:srgbClr val="000000"/>
                </a:solidFill>
              </a:rPr>
              <a:t> </a:t>
            </a:r>
            <a:r>
              <a:rPr lang="en-US" sz="2400" kern="1200" dirty="0" smtClean="0">
                <a:solidFill>
                  <a:srgbClr val="000000"/>
                </a:solidFill>
                <a:latin typeface="Doulos SIL"/>
                <a:ea typeface="Doulos SIL"/>
                <a:cs typeface="Doulos SIL"/>
              </a:rPr>
              <a:t>ɾ</a:t>
            </a:r>
            <a:r>
              <a:rPr lang="en-US" kern="1200" dirty="0" smtClean="0">
                <a:solidFill>
                  <a:srgbClr val="000000"/>
                </a:solidFill>
                <a:latin typeface="Doulos SIL"/>
                <a:ea typeface="Doulos SIL"/>
                <a:cs typeface="Doulos SIL"/>
              </a:rPr>
              <a:t>/D</a:t>
            </a:r>
            <a:endParaRPr lang="en-US" kern="12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5391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latin typeface="Century Gothic"/>
                <a:cs typeface="Century Gothic"/>
              </a:rPr>
              <a:t>Transcription Conventions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 smtClean="0">
                <a:latin typeface="Century Gothic"/>
                <a:cs typeface="Century Gothic"/>
              </a:rPr>
              <a:t>Phonetic transcription</a:t>
            </a:r>
          </a:p>
          <a:p>
            <a:pPr lvl="1"/>
            <a:r>
              <a:rPr lang="en-CA" sz="2200" dirty="0" smtClean="0">
                <a:latin typeface="Century Gothic"/>
                <a:cs typeface="Century Gothic"/>
              </a:rPr>
              <a:t>Square brackets</a:t>
            </a:r>
          </a:p>
          <a:p>
            <a:pPr lvl="2"/>
            <a:r>
              <a:rPr lang="en-CA" sz="2000" dirty="0" smtClean="0">
                <a:latin typeface="Century Gothic"/>
                <a:cs typeface="Century Gothic"/>
              </a:rPr>
              <a:t>Individual sounds (segments)	  </a:t>
            </a:r>
            <a:r>
              <a:rPr lang="en-CA" sz="2000" dirty="0" err="1" smtClean="0">
                <a:latin typeface="Century Gothic"/>
                <a:cs typeface="Century Gothic"/>
              </a:rPr>
              <a:t>E.g</a:t>
            </a:r>
            <a:r>
              <a:rPr lang="en-CA" sz="2000" dirty="0" smtClean="0">
                <a:latin typeface="Century Gothic"/>
                <a:cs typeface="Century Gothic"/>
              </a:rPr>
              <a:t> [ t ] </a:t>
            </a:r>
          </a:p>
          <a:p>
            <a:pPr lvl="2"/>
            <a:r>
              <a:rPr lang="en-CA" sz="2000" dirty="0" smtClean="0">
                <a:latin typeface="Century Gothic"/>
                <a:cs typeface="Century Gothic"/>
              </a:rPr>
              <a:t>Words</a:t>
            </a:r>
            <a:r>
              <a:rPr lang="en-CA" dirty="0" smtClean="0">
                <a:latin typeface="Century Gothic"/>
                <a:cs typeface="Century Gothic"/>
              </a:rPr>
              <a:t>				  </a:t>
            </a:r>
            <a:r>
              <a:rPr lang="en-CA" sz="2000" dirty="0" smtClean="0">
                <a:latin typeface="Century Gothic"/>
                <a:cs typeface="Century Gothic"/>
              </a:rPr>
              <a:t>E.g. [ </a:t>
            </a:r>
            <a:r>
              <a:rPr lang="en-CA" sz="2000" dirty="0" err="1" smtClean="0">
                <a:latin typeface="Century Gothic"/>
                <a:cs typeface="Century Gothic"/>
              </a:rPr>
              <a:t>foto</a:t>
            </a:r>
            <a:r>
              <a:rPr lang="en-CA" sz="2000" dirty="0" smtClean="0">
                <a:latin typeface="Century Gothic"/>
                <a:cs typeface="Century Gothic"/>
              </a:rPr>
              <a:t> ] [ tap ]</a:t>
            </a:r>
          </a:p>
          <a:p>
            <a:pPr lvl="1"/>
            <a:r>
              <a:rPr lang="en-CA" sz="2200" dirty="0" smtClean="0">
                <a:latin typeface="Century Gothic"/>
                <a:cs typeface="Century Gothic"/>
              </a:rPr>
              <a:t>No punctuation, apostrophe, etc.    </a:t>
            </a:r>
            <a:r>
              <a:rPr lang="en-CA" sz="2000" dirty="0" smtClean="0">
                <a:latin typeface="Century Gothic"/>
                <a:cs typeface="Century Gothic"/>
              </a:rPr>
              <a:t>E.g. it’s = [ Its ]</a:t>
            </a:r>
            <a:endParaRPr lang="en-CA" sz="2200" dirty="0" smtClean="0">
              <a:latin typeface="Century Gothic"/>
              <a:cs typeface="Century Gothic"/>
            </a:endParaRPr>
          </a:p>
          <a:p>
            <a:pPr marL="627063" lvl="2">
              <a:buNone/>
            </a:pPr>
            <a:endParaRPr lang="en-CA" sz="1600" dirty="0" smtClean="0">
              <a:latin typeface="Century Gothic"/>
              <a:cs typeface="Century Gothic"/>
            </a:endParaRPr>
          </a:p>
          <a:p>
            <a:r>
              <a:rPr lang="en-CA" sz="2800" dirty="0" smtClean="0">
                <a:latin typeface="Century Gothic"/>
                <a:cs typeface="Century Gothic"/>
              </a:rPr>
              <a:t>Orthographic transcription</a:t>
            </a:r>
          </a:p>
          <a:p>
            <a:pPr lvl="1"/>
            <a:r>
              <a:rPr lang="en-CA" sz="2400" dirty="0" smtClean="0">
                <a:latin typeface="Century Gothic"/>
                <a:cs typeface="Century Gothic"/>
              </a:rPr>
              <a:t>Quotation marks “ ”</a:t>
            </a:r>
          </a:p>
          <a:p>
            <a:pPr lvl="2"/>
            <a:r>
              <a:rPr lang="en-CA" sz="2200" dirty="0" smtClean="0">
                <a:latin typeface="Century Gothic"/>
                <a:cs typeface="Century Gothic"/>
              </a:rPr>
              <a:t>Letters 	E.g. “f”</a:t>
            </a:r>
          </a:p>
          <a:p>
            <a:pPr lvl="2"/>
            <a:r>
              <a:rPr lang="en-CA" sz="2200" dirty="0" smtClean="0">
                <a:latin typeface="Century Gothic"/>
                <a:cs typeface="Century Gothic"/>
              </a:rPr>
              <a:t>Words 	E.g. “table”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3607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42301"/>
            <a:ext cx="8229600" cy="733754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entury Gothic"/>
                <a:cs typeface="Century Gothic"/>
              </a:rPr>
              <a:t>Transcribing Sounds </a:t>
            </a:r>
            <a:r>
              <a:rPr lang="en-US" dirty="0">
                <a:latin typeface="Century Gothic"/>
                <a:cs typeface="Century Gothic"/>
              </a:rPr>
              <a:t>P</a:t>
            </a:r>
            <a:r>
              <a:rPr lang="en-US" dirty="0" smtClean="0">
                <a:latin typeface="Century Gothic"/>
                <a:cs typeface="Century Gothic"/>
              </a:rPr>
              <a:t>honetically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latin typeface="Century Gothic"/>
                <a:cs typeface="Century Gothic"/>
              </a:rPr>
              <a:t>Use square brackets when defining something as a sound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For a single sound: isolate sound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Brackets for the entire word go around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For a sentence: brackets at the beginning and end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Punctuation is not used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No capital letters used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Indicate symbols as they are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8453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latin typeface="Century Gothic"/>
                <a:cs typeface="Century Gothic"/>
              </a:rPr>
              <a:t>In orthographic transcription: use quotation marks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Modified chart, from page 30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Summarizes all consonantal sounds used in the English language, helps visualize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“TH” sound, dental fricative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IPA- different symbol for each sound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J=Y sound</a:t>
            </a:r>
          </a:p>
          <a:p>
            <a:r>
              <a:rPr lang="en-US" dirty="0" err="1" smtClean="0">
                <a:latin typeface="Century Gothic"/>
                <a:cs typeface="Century Gothic"/>
              </a:rPr>
              <a:t>Ing</a:t>
            </a:r>
            <a:r>
              <a:rPr lang="en-US" dirty="0" smtClean="0">
                <a:latin typeface="Century Gothic"/>
                <a:cs typeface="Century Gothic"/>
              </a:rPr>
              <a:t>- nasal velar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Inverted question mark- glottal stop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806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Tenseness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Tense and lax vowels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Tense- produced with an advanced tongue root, feels like your tongue is going forward </a:t>
            </a:r>
          </a:p>
          <a:p>
            <a:r>
              <a:rPr lang="en-CA" dirty="0" smtClean="0">
                <a:latin typeface="Century Gothic"/>
                <a:cs typeface="Century Gothic"/>
              </a:rPr>
              <a:t>Retracted tongue root</a:t>
            </a:r>
            <a:r>
              <a:rPr lang="en-US" dirty="0" smtClean="0">
                <a:latin typeface="Century Gothic"/>
                <a:cs typeface="Century Gothic"/>
              </a:rPr>
              <a:t>- tongue is lax</a:t>
            </a:r>
            <a:endParaRPr lang="en-CA" dirty="0" smtClean="0"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5781583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latin typeface="Century Gothic"/>
                <a:cs typeface="Century Gothic"/>
              </a:rPr>
              <a:t>Articulatory Phonetics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>
                <a:latin typeface="Century Gothic"/>
                <a:cs typeface="Century Gothic"/>
              </a:rPr>
              <a:t>Vowels</a:t>
            </a:r>
          </a:p>
          <a:p>
            <a:pPr lvl="1"/>
            <a:r>
              <a:rPr lang="en-CA" sz="2400" dirty="0" smtClean="0">
                <a:latin typeface="Century Gothic"/>
                <a:cs typeface="Century Gothic"/>
              </a:rPr>
              <a:t>Tongue</a:t>
            </a:r>
          </a:p>
          <a:p>
            <a:pPr lvl="2"/>
            <a:r>
              <a:rPr lang="en-CA" sz="2200" dirty="0" smtClean="0">
                <a:latin typeface="Century Gothic"/>
                <a:cs typeface="Century Gothic"/>
              </a:rPr>
              <a:t>Front-back</a:t>
            </a:r>
          </a:p>
          <a:p>
            <a:pPr lvl="2"/>
            <a:r>
              <a:rPr lang="en-CA" sz="2200" dirty="0" smtClean="0">
                <a:latin typeface="Century Gothic"/>
                <a:cs typeface="Century Gothic"/>
              </a:rPr>
              <a:t>Height (opening of the mouth)</a:t>
            </a:r>
          </a:p>
          <a:p>
            <a:pPr lvl="2"/>
            <a:r>
              <a:rPr lang="en-CA" sz="2200" dirty="0" smtClean="0">
                <a:latin typeface="Century Gothic"/>
                <a:cs typeface="Century Gothic"/>
              </a:rPr>
              <a:t>Tenseness</a:t>
            </a:r>
          </a:p>
          <a:p>
            <a:pPr lvl="1"/>
            <a:r>
              <a:rPr lang="en-CA" sz="2400" dirty="0" smtClean="0">
                <a:latin typeface="Century Gothic"/>
                <a:cs typeface="Century Gothic"/>
              </a:rPr>
              <a:t>Lip rounding</a:t>
            </a:r>
          </a:p>
          <a:p>
            <a:pPr lvl="1"/>
            <a:endParaRPr lang="en-CA" sz="1100" dirty="0" smtClean="0">
              <a:latin typeface="Century Gothic"/>
              <a:cs typeface="Century Gothic"/>
            </a:endParaRPr>
          </a:p>
          <a:p>
            <a:pPr lvl="1"/>
            <a:r>
              <a:rPr lang="en-CA" sz="2400" dirty="0" smtClean="0">
                <a:latin typeface="Century Gothic"/>
                <a:cs typeface="Century Gothic"/>
              </a:rPr>
              <a:t>Note: </a:t>
            </a:r>
          </a:p>
          <a:p>
            <a:pPr lvl="2"/>
            <a:r>
              <a:rPr lang="en-CA" sz="2200" dirty="0" smtClean="0">
                <a:latin typeface="Century Gothic"/>
                <a:cs typeface="Century Gothic"/>
              </a:rPr>
              <a:t>Vowels are typically voiced so we do not have to specify « voiced »</a:t>
            </a:r>
          </a:p>
          <a:p>
            <a:pPr lvl="2"/>
            <a:r>
              <a:rPr lang="en-CA" sz="2200" dirty="0" smtClean="0">
                <a:latin typeface="Century Gothic"/>
                <a:cs typeface="Century Gothic"/>
              </a:rPr>
              <a:t>Voiceless vowels exist</a:t>
            </a:r>
          </a:p>
          <a:p>
            <a:pPr lvl="3"/>
            <a:r>
              <a:rPr lang="en-CA" sz="1800" dirty="0" smtClean="0">
                <a:latin typeface="Century Gothic"/>
                <a:cs typeface="Century Gothic"/>
              </a:rPr>
              <a:t>« voiceless » needs to be specified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3661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Articulatory Phonetics 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>
                <a:latin typeface="Century Gothic"/>
                <a:cs typeface="Century Gothic"/>
              </a:rPr>
              <a:t>Less vowels within system to use versus consonant sounds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Vowels are usually voiced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Voiceless vowels exist in some languages and phonetical contexts, but it will be mentioned if applicable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Chart modification, page 34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Tongue positions in the mouth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Vowels that are ‘high’/’closed’ (closes oral cavity) and ‘low’/open (opens lower cavity)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Tongue position is important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36654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Vowels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00199"/>
            <a:ext cx="8058835" cy="4156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663515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731" y="1750166"/>
            <a:ext cx="8261581" cy="474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581760" y="2664693"/>
            <a:ext cx="1082998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l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ea</a:t>
            </a:r>
            <a:r>
              <a:rPr lang="en-CA" sz="2400" kern="1200" dirty="0" smtClean="0">
                <a:solidFill>
                  <a:schemeClr val="bg2"/>
                </a:solidFill>
              </a:rPr>
              <a:t>ve</a:t>
            </a:r>
            <a:endParaRPr lang="en-US" sz="2400" b="1" i="1" u="sng" kern="1200" dirty="0">
              <a:solidFill>
                <a:schemeClr val="bg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09207" y="3164772"/>
            <a:ext cx="68400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l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i</a:t>
            </a:r>
            <a:r>
              <a:rPr lang="en-CA" sz="2400" kern="1200" dirty="0" smtClean="0">
                <a:solidFill>
                  <a:schemeClr val="bg2"/>
                </a:solidFill>
              </a:rPr>
              <a:t>ve</a:t>
            </a:r>
            <a:endParaRPr lang="en-US" sz="2400" b="1" i="1" u="sng" kern="1200" dirty="0">
              <a:solidFill>
                <a:schemeClr val="bg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48452" y="3847706"/>
            <a:ext cx="1224136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br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ea</a:t>
            </a:r>
            <a:r>
              <a:rPr lang="en-CA" sz="2400" kern="1200" dirty="0" smtClean="0">
                <a:solidFill>
                  <a:schemeClr val="bg2"/>
                </a:solidFill>
              </a:rPr>
              <a:t>d</a:t>
            </a:r>
            <a:endParaRPr lang="en-US" sz="2400" b="1" i="1" u="sng" kern="1200" dirty="0">
              <a:solidFill>
                <a:schemeClr val="bg2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48758" y="4927319"/>
            <a:ext cx="1372414" cy="73866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   (b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a</a:t>
            </a:r>
            <a:r>
              <a:rPr lang="en-CA" sz="2400" kern="1200" dirty="0" smtClean="0">
                <a:solidFill>
                  <a:schemeClr val="bg2"/>
                </a:solidFill>
              </a:rPr>
              <a:t>d) </a:t>
            </a:r>
            <a:r>
              <a:rPr lang="en-CA" kern="1200" dirty="0" smtClean="0">
                <a:solidFill>
                  <a:schemeClr val="bg2"/>
                </a:solidFill>
              </a:rPr>
              <a:t>(</a:t>
            </a:r>
            <a:r>
              <a:rPr lang="en-CA" kern="1200" dirty="0" err="1" smtClean="0">
                <a:solidFill>
                  <a:schemeClr val="bg2"/>
                </a:solidFill>
              </a:rPr>
              <a:t>amer.Eng</a:t>
            </a:r>
            <a:r>
              <a:rPr lang="en-CA" kern="1200" dirty="0" smtClean="0">
                <a:solidFill>
                  <a:schemeClr val="bg2"/>
                </a:solidFill>
              </a:rPr>
              <a:t>.)</a:t>
            </a:r>
            <a:endParaRPr lang="en-US" sz="2400" b="1" i="1" u="sng" kern="1200" dirty="0">
              <a:solidFill>
                <a:schemeClr val="bg2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87278" y="2933939"/>
            <a:ext cx="1008112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y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ou</a:t>
            </a:r>
            <a:endParaRPr lang="en-US" sz="2400" b="1" i="1" u="sng" kern="1200" dirty="0">
              <a:solidFill>
                <a:schemeClr val="bg2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465553" y="3583410"/>
            <a:ext cx="1008112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b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oo</a:t>
            </a:r>
            <a:r>
              <a:rPr lang="en-CA" sz="2400" kern="1200" dirty="0" smtClean="0">
                <a:solidFill>
                  <a:schemeClr val="bg2"/>
                </a:solidFill>
              </a:rPr>
              <a:t>k</a:t>
            </a:r>
            <a:endParaRPr lang="en-US" sz="2400" kern="1200" dirty="0">
              <a:solidFill>
                <a:schemeClr val="bg2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10059" y="3847706"/>
            <a:ext cx="684000" cy="684000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ctr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th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e</a:t>
            </a:r>
            <a:endParaRPr lang="en-US" sz="2400" b="1" i="1" u="sng" kern="1200" dirty="0">
              <a:solidFill>
                <a:schemeClr val="bg2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488814" y="5386386"/>
            <a:ext cx="90000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b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a</a:t>
            </a:r>
            <a:r>
              <a:rPr lang="en-CA" sz="2400" kern="1200" dirty="0" smtClean="0">
                <a:solidFill>
                  <a:schemeClr val="bg2"/>
                </a:solidFill>
              </a:rPr>
              <a:t>d</a:t>
            </a:r>
            <a:endParaRPr lang="en-US" sz="2400" b="1" i="1" u="sng" kern="1200" dirty="0">
              <a:solidFill>
                <a:schemeClr val="bg2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119668" y="5383788"/>
            <a:ext cx="1223992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r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o</a:t>
            </a:r>
            <a:r>
              <a:rPr lang="en-CA" sz="2400" kern="1200" dirty="0" smtClean="0">
                <a:solidFill>
                  <a:schemeClr val="bg2"/>
                </a:solidFill>
              </a:rPr>
              <a:t>d</a:t>
            </a:r>
            <a:endParaRPr lang="en-US" sz="2400" kern="1200" dirty="0">
              <a:solidFill>
                <a:schemeClr val="bg2"/>
              </a:solidFill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57200" y="229768"/>
            <a:ext cx="8229600" cy="894976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Leave, you, rod= tense</a:t>
            </a:r>
            <a:br>
              <a:rPr lang="en-CA" dirty="0" smtClean="0"/>
            </a:br>
            <a:r>
              <a:rPr lang="en-CA" dirty="0" smtClean="0"/>
              <a:t>Live, the, bread, bad, book= lax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584686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Vowels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519" y="1600613"/>
            <a:ext cx="8096187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343889" y="2371589"/>
            <a:ext cx="1008112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l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ea</a:t>
            </a:r>
            <a:r>
              <a:rPr lang="en-CA" sz="2400" kern="1200" dirty="0" smtClean="0">
                <a:solidFill>
                  <a:schemeClr val="bg2"/>
                </a:solidFill>
              </a:rPr>
              <a:t>ve</a:t>
            </a:r>
            <a:endParaRPr lang="en-US" sz="2400" b="1" i="1" u="sng" kern="1200" dirty="0">
              <a:solidFill>
                <a:schemeClr val="bg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31744" y="3222968"/>
            <a:ext cx="68400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l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i</a:t>
            </a:r>
            <a:r>
              <a:rPr lang="en-CA" sz="2400" kern="1200" dirty="0" smtClean="0">
                <a:solidFill>
                  <a:schemeClr val="bg2"/>
                </a:solidFill>
              </a:rPr>
              <a:t>ve</a:t>
            </a:r>
            <a:endParaRPr lang="en-US" sz="2400" b="1" i="1" u="sng" kern="1200" dirty="0">
              <a:solidFill>
                <a:schemeClr val="bg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04022" y="4250911"/>
            <a:ext cx="1152128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br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ea</a:t>
            </a:r>
            <a:r>
              <a:rPr lang="en-CA" sz="2400" kern="1200" dirty="0" smtClean="0">
                <a:solidFill>
                  <a:schemeClr val="bg2"/>
                </a:solidFill>
              </a:rPr>
              <a:t>d</a:t>
            </a:r>
            <a:endParaRPr lang="en-US" sz="2400" b="1" i="1" u="sng" kern="1200" dirty="0">
              <a:solidFill>
                <a:schemeClr val="bg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73744" y="4971412"/>
            <a:ext cx="1584176" cy="73866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   (b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a</a:t>
            </a:r>
            <a:r>
              <a:rPr lang="en-CA" sz="2400" kern="1200" dirty="0" smtClean="0">
                <a:solidFill>
                  <a:schemeClr val="bg2"/>
                </a:solidFill>
              </a:rPr>
              <a:t>d) </a:t>
            </a:r>
            <a:r>
              <a:rPr lang="en-CA" kern="1200" dirty="0" smtClean="0">
                <a:solidFill>
                  <a:schemeClr val="bg2"/>
                </a:solidFill>
              </a:rPr>
              <a:t>(</a:t>
            </a:r>
            <a:r>
              <a:rPr lang="en-CA" kern="1200" dirty="0" err="1" smtClean="0">
                <a:solidFill>
                  <a:schemeClr val="bg2"/>
                </a:solidFill>
              </a:rPr>
              <a:t>amer.Eng</a:t>
            </a:r>
            <a:r>
              <a:rPr lang="en-CA" kern="1200" dirty="0" smtClean="0">
                <a:solidFill>
                  <a:schemeClr val="bg2"/>
                </a:solidFill>
              </a:rPr>
              <a:t>.)</a:t>
            </a:r>
            <a:endParaRPr lang="en-US" sz="2400" b="1" i="1" u="sng" kern="1200" dirty="0">
              <a:solidFill>
                <a:schemeClr val="bg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38219" y="3684633"/>
            <a:ext cx="684000" cy="684000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ctr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th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e</a:t>
            </a:r>
            <a:endParaRPr lang="en-US" sz="2400" b="1" i="1" u="sng" kern="1200" dirty="0">
              <a:solidFill>
                <a:schemeClr val="bg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54224" y="2532223"/>
            <a:ext cx="1008112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y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ou</a:t>
            </a:r>
            <a:endParaRPr lang="en-US" sz="2400" b="1" i="1" u="sng" kern="1200" dirty="0">
              <a:solidFill>
                <a:schemeClr val="bg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54224" y="3076015"/>
            <a:ext cx="1008112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b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oo</a:t>
            </a:r>
            <a:r>
              <a:rPr lang="en-CA" sz="2400" kern="1200" dirty="0" smtClean="0">
                <a:solidFill>
                  <a:schemeClr val="bg2"/>
                </a:solidFill>
              </a:rPr>
              <a:t>k</a:t>
            </a:r>
            <a:endParaRPr lang="en-US" sz="2400" kern="1200" dirty="0">
              <a:solidFill>
                <a:schemeClr val="bg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38344" y="5178901"/>
            <a:ext cx="1223992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r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o</a:t>
            </a:r>
            <a:r>
              <a:rPr lang="en-CA" sz="2400" kern="1200" dirty="0" smtClean="0">
                <a:solidFill>
                  <a:schemeClr val="bg2"/>
                </a:solidFill>
              </a:rPr>
              <a:t>d</a:t>
            </a:r>
            <a:endParaRPr lang="en-US" sz="2400" kern="1200" dirty="0">
              <a:solidFill>
                <a:schemeClr val="bg2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638219" y="5204319"/>
            <a:ext cx="90000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CA" sz="2400" kern="1200" dirty="0" smtClean="0">
                <a:solidFill>
                  <a:schemeClr val="bg2"/>
                </a:solidFill>
              </a:rPr>
              <a:t>b</a:t>
            </a:r>
            <a:r>
              <a:rPr lang="en-CA" sz="2400" b="1" i="1" u="sng" kern="1200" dirty="0" smtClean="0">
                <a:solidFill>
                  <a:schemeClr val="bg2"/>
                </a:solidFill>
              </a:rPr>
              <a:t>a</a:t>
            </a:r>
            <a:r>
              <a:rPr lang="en-CA" sz="2400" kern="1200" dirty="0" smtClean="0">
                <a:solidFill>
                  <a:schemeClr val="bg2"/>
                </a:solidFill>
              </a:rPr>
              <a:t>d</a:t>
            </a:r>
            <a:endParaRPr lang="en-US" sz="2400" b="1" i="1" u="sng" kern="12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9044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Lip Rounding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>
                <a:latin typeface="Century Gothic"/>
                <a:cs typeface="Century Gothic"/>
              </a:rPr>
              <a:t>Spread/unrounded vs. rounded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English mostly uses unrounded vowels </a:t>
            </a:r>
          </a:p>
          <a:p>
            <a:r>
              <a:rPr lang="en-US" dirty="0" err="1" smtClean="0">
                <a:latin typeface="Century Gothic"/>
                <a:cs typeface="Century Gothic"/>
              </a:rPr>
              <a:t>Ea</a:t>
            </a:r>
            <a:r>
              <a:rPr lang="en-US" dirty="0" smtClean="0">
                <a:latin typeface="Century Gothic"/>
                <a:cs typeface="Century Gothic"/>
              </a:rPr>
              <a:t>- most common sound used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Unstressed/ stressed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Tense- push tongue forwards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Retracted- tongue is more lax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American/ Canadian ‘a’ sound difference 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-&gt; height+ front back+ lip rounding+ tenseness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Chart in book is more for American accent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7485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entury Gothic"/>
                <a:cs typeface="Century Gothic"/>
              </a:rPr>
              <a:t>Tongue Positions of Vowels</a:t>
            </a:r>
            <a:br>
              <a:rPr lang="en-US" dirty="0" smtClean="0">
                <a:latin typeface="Century Gothic"/>
                <a:cs typeface="Century Gothic"/>
              </a:rPr>
            </a:br>
            <a:r>
              <a:rPr lang="en-US" dirty="0" smtClean="0">
                <a:latin typeface="Century Gothic"/>
                <a:cs typeface="Century Gothic"/>
              </a:rPr>
              <a:t>Front/ Back</a:t>
            </a:r>
            <a:endParaRPr lang="en-US" dirty="0">
              <a:latin typeface="Century Gothic"/>
              <a:cs typeface="Century Gothic"/>
            </a:endParaRPr>
          </a:p>
        </p:txBody>
      </p:sp>
      <p:pic>
        <p:nvPicPr>
          <p:cNvPr id="4" name="Picture 3" descr="vowel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0368" y="1998111"/>
            <a:ext cx="8376432" cy="3548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1589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Tongue Position: Height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</a:t>
            </a:r>
            <a:r>
              <a:rPr lang="en-US" dirty="0" smtClean="0">
                <a:latin typeface="Century Gothic"/>
                <a:cs typeface="Century Gothic"/>
              </a:rPr>
              <a:t> High (closed)          Low (open)</a:t>
            </a:r>
            <a:endParaRPr lang="en-US" dirty="0">
              <a:latin typeface="Century Gothic"/>
              <a:cs typeface="Century Gothic"/>
            </a:endParaRPr>
          </a:p>
        </p:txBody>
      </p:sp>
      <p:pic>
        <p:nvPicPr>
          <p:cNvPr id="4" name="Picture 3" descr="vowels_low-high.jpg"/>
          <p:cNvPicPr>
            <a:picLocks noChangeAspect="1"/>
          </p:cNvPicPr>
          <p:nvPr/>
        </p:nvPicPr>
        <p:blipFill>
          <a:blip r:embed="rId2" cstate="print"/>
          <a:srcRect b="32140"/>
          <a:stretch>
            <a:fillRect/>
          </a:stretch>
        </p:blipFill>
        <p:spPr>
          <a:xfrm>
            <a:off x="840399" y="2446284"/>
            <a:ext cx="7376828" cy="3305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0106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Transcribing Sounds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>
                <a:latin typeface="Century Gothic"/>
                <a:cs typeface="Century Gothic"/>
              </a:rPr>
              <a:t>No capitalization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Learn one word for each sound to compare examples against </a:t>
            </a:r>
          </a:p>
          <a:p>
            <a:endParaRPr lang="en-US" dirty="0" smtClean="0">
              <a:latin typeface="Century Gothic"/>
              <a:cs typeface="Century Gothic"/>
            </a:endParaRPr>
          </a:p>
          <a:p>
            <a:r>
              <a:rPr lang="en-US" dirty="0" smtClean="0">
                <a:latin typeface="Century Gothic"/>
                <a:cs typeface="Century Gothic"/>
              </a:rPr>
              <a:t>Cat- low, central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Dog- low, back *spelled with ‘o’ but not o symbol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Eat- high, front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Soup-  high, back </a:t>
            </a:r>
          </a:p>
          <a:p>
            <a:endParaRPr lang="en-US" dirty="0" smtClean="0">
              <a:latin typeface="Century Gothic"/>
              <a:cs typeface="Century Gothic"/>
            </a:endParaRPr>
          </a:p>
          <a:p>
            <a:r>
              <a:rPr lang="en-US" dirty="0" smtClean="0">
                <a:latin typeface="Century Gothic"/>
                <a:cs typeface="Century Gothic"/>
              </a:rPr>
              <a:t>*Pure vowels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08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Diphthongs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latin typeface="Century Gothic"/>
                <a:cs typeface="Century Gothic"/>
              </a:rPr>
              <a:t>Combination of 2 vowel sounds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Change in vocalic positions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ie. French is mostly pure vowels </a:t>
            </a:r>
          </a:p>
          <a:p>
            <a:endParaRPr lang="en-US" dirty="0" smtClean="0">
              <a:latin typeface="Century Gothic"/>
              <a:cs typeface="Century Gothic"/>
            </a:endParaRPr>
          </a:p>
          <a:p>
            <a:r>
              <a:rPr lang="en-US" dirty="0" smtClean="0">
                <a:latin typeface="Century Gothic"/>
                <a:cs typeface="Century Gothic"/>
              </a:rPr>
              <a:t>‘EI’ diphthong- ie. trade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‘AI’ diphthong- ie. time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‘Au’ diphthong- ie. now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‘</a:t>
            </a:r>
            <a:r>
              <a:rPr lang="en-US" dirty="0" err="1" smtClean="0">
                <a:latin typeface="Century Gothic"/>
                <a:cs typeface="Century Gothic"/>
              </a:rPr>
              <a:t>Ou</a:t>
            </a:r>
            <a:r>
              <a:rPr lang="en-US" dirty="0" smtClean="0">
                <a:latin typeface="Century Gothic"/>
                <a:cs typeface="Century Gothic"/>
              </a:rPr>
              <a:t>’ diphthong- ie. boat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‘OI’ diphthong- ie. boy (open o sound and symbol)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4636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Transcribing Diphthongs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Same- </a:t>
            </a:r>
            <a:r>
              <a:rPr lang="en-US" dirty="0" err="1" smtClean="0">
                <a:latin typeface="Century Gothic"/>
                <a:cs typeface="Century Gothic"/>
              </a:rPr>
              <a:t>ei</a:t>
            </a:r>
            <a:r>
              <a:rPr lang="en-US" dirty="0" smtClean="0">
                <a:latin typeface="Century Gothic"/>
                <a:cs typeface="Century Gothic"/>
              </a:rPr>
              <a:t> diphthong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Show- </a:t>
            </a:r>
            <a:r>
              <a:rPr lang="en-US" dirty="0" err="1" smtClean="0">
                <a:latin typeface="Century Gothic"/>
                <a:cs typeface="Century Gothic"/>
              </a:rPr>
              <a:t>ou</a:t>
            </a:r>
            <a:r>
              <a:rPr lang="en-US" dirty="0" smtClean="0">
                <a:latin typeface="Century Gothic"/>
                <a:cs typeface="Century Gothic"/>
              </a:rPr>
              <a:t> diphthong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Proud- au diphthong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Try-  </a:t>
            </a:r>
            <a:r>
              <a:rPr lang="en-US" dirty="0" err="1" smtClean="0">
                <a:latin typeface="Century Gothic"/>
                <a:cs typeface="Century Gothic"/>
              </a:rPr>
              <a:t>ai</a:t>
            </a:r>
            <a:r>
              <a:rPr lang="en-US" dirty="0" smtClean="0">
                <a:latin typeface="Century Gothic"/>
                <a:cs typeface="Century Gothic"/>
              </a:rPr>
              <a:t> diphthong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Enjoy – </a:t>
            </a:r>
            <a:r>
              <a:rPr lang="en-US" dirty="0" err="1" smtClean="0">
                <a:latin typeface="Century Gothic"/>
                <a:cs typeface="Century Gothic"/>
              </a:rPr>
              <a:t>oi</a:t>
            </a:r>
            <a:r>
              <a:rPr lang="en-US" dirty="0" smtClean="0">
                <a:latin typeface="Century Gothic"/>
                <a:cs typeface="Century Gothic"/>
              </a:rPr>
              <a:t> diphthong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0662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Phonetics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Phonetics- the study and the characteristics of speech sounds; articulation of sounds </a:t>
            </a:r>
          </a:p>
          <a:p>
            <a:r>
              <a:rPr lang="en-US" dirty="0">
                <a:latin typeface="Century Gothic"/>
                <a:cs typeface="Century Gothic"/>
              </a:rPr>
              <a:t>Phonology-the description and patterns of speech sounds in a language, smallest unit of measurement in language; abstract representation vs. actual speech</a:t>
            </a:r>
          </a:p>
          <a:p>
            <a:r>
              <a:rPr lang="en-US" dirty="0">
                <a:latin typeface="Century Gothic"/>
                <a:cs typeface="Century Gothic"/>
              </a:rPr>
              <a:t>Aspirated sounds (</a:t>
            </a:r>
            <a:r>
              <a:rPr lang="en-US" dirty="0" err="1">
                <a:latin typeface="Century Gothic"/>
                <a:cs typeface="Century Gothic"/>
              </a:rPr>
              <a:t>Th</a:t>
            </a:r>
            <a:r>
              <a:rPr lang="en-US" dirty="0">
                <a:latin typeface="Century Gothic"/>
                <a:cs typeface="Century Gothic"/>
              </a:rPr>
              <a:t>)</a:t>
            </a:r>
          </a:p>
          <a:p>
            <a:r>
              <a:rPr lang="en-US" dirty="0">
                <a:latin typeface="Century Gothic"/>
                <a:cs typeface="Century Gothic"/>
              </a:rPr>
              <a:t>What are the sounds that we encode in our phonetical system </a:t>
            </a:r>
          </a:p>
          <a:p>
            <a:r>
              <a:rPr lang="en-US" dirty="0">
                <a:latin typeface="Century Gothic"/>
                <a:cs typeface="Century Gothic"/>
              </a:rPr>
              <a:t>Each language has a different phonetical system  </a:t>
            </a:r>
          </a:p>
          <a:p>
            <a:r>
              <a:rPr lang="en-US" dirty="0">
                <a:latin typeface="Century Gothic"/>
                <a:cs typeface="Century Gothic"/>
              </a:rPr>
              <a:t>Prototype of what a sound should sound like, we expect to hear these sounds in language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8139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We “ignore” differences</a:t>
            </a:r>
          </a:p>
          <a:p>
            <a:r>
              <a:rPr lang="en-US" dirty="0">
                <a:latin typeface="Century Gothic"/>
                <a:cs typeface="Century Gothic"/>
              </a:rPr>
              <a:t>ie. Star (t) vs. Table (</a:t>
            </a:r>
            <a:r>
              <a:rPr lang="en-US" dirty="0" err="1">
                <a:latin typeface="Century Gothic"/>
                <a:cs typeface="Century Gothic"/>
              </a:rPr>
              <a:t>Th</a:t>
            </a:r>
            <a:r>
              <a:rPr lang="en-US" dirty="0">
                <a:latin typeface="Century Gothic"/>
                <a:cs typeface="Century Gothic"/>
              </a:rPr>
              <a:t>) vs. writer (D)</a:t>
            </a:r>
          </a:p>
          <a:p>
            <a:r>
              <a:rPr lang="en-US" dirty="0">
                <a:latin typeface="Century Gothic"/>
                <a:cs typeface="Century Gothic"/>
              </a:rPr>
              <a:t>It’s hard to learn a second language because of these </a:t>
            </a:r>
          </a:p>
          <a:p>
            <a:r>
              <a:rPr lang="en-US" dirty="0">
                <a:latin typeface="Century Gothic"/>
                <a:cs typeface="Century Gothic"/>
              </a:rPr>
              <a:t>Some meaningful differences cannot be ignored, called phonemic distinction/contrast</a:t>
            </a:r>
          </a:p>
          <a:p>
            <a:r>
              <a:rPr lang="en-US" dirty="0">
                <a:latin typeface="Century Gothic"/>
                <a:cs typeface="Century Gothic"/>
              </a:rPr>
              <a:t>Phonemic distinction- a difference in pronunciation which corresponds to a difference in meaning </a:t>
            </a:r>
          </a:p>
          <a:p>
            <a:endParaRPr lang="en-US" dirty="0">
              <a:latin typeface="Century Gothic"/>
              <a:cs typeface="Century Gothic"/>
            </a:endParaRPr>
          </a:p>
          <a:p>
            <a:r>
              <a:rPr lang="en-US" dirty="0">
                <a:latin typeface="Century Gothic"/>
                <a:cs typeface="Century Gothic"/>
              </a:rPr>
              <a:t>Phoneme- smallest unit of meaning in language; an abstract representation of a sound we have encoded </a:t>
            </a:r>
          </a:p>
          <a:p>
            <a:r>
              <a:rPr lang="en-US" dirty="0">
                <a:latin typeface="Century Gothic"/>
                <a:cs typeface="Century Gothic"/>
              </a:rPr>
              <a:t>Phonemes are transcribed within slashes /   /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5503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Phonemes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If we change one phoneme for another, the meaning of the word is altered, not found in phonologic transcription </a:t>
            </a:r>
          </a:p>
          <a:p>
            <a:r>
              <a:rPr lang="en-US" dirty="0">
                <a:latin typeface="Century Gothic"/>
                <a:cs typeface="Century Gothic"/>
              </a:rPr>
              <a:t>Phonemes are contrastive </a:t>
            </a:r>
          </a:p>
          <a:p>
            <a:r>
              <a:rPr lang="en-US" dirty="0">
                <a:latin typeface="Century Gothic"/>
                <a:cs typeface="Century Gothic"/>
              </a:rPr>
              <a:t>ie. /d/ and /t/ are phonemes in English. </a:t>
            </a:r>
          </a:p>
          <a:p>
            <a:r>
              <a:rPr lang="en-US" dirty="0">
                <a:latin typeface="Century Gothic"/>
                <a:cs typeface="Century Gothic"/>
              </a:rPr>
              <a:t>Can appear in any part of a word </a:t>
            </a:r>
          </a:p>
          <a:p>
            <a:r>
              <a:rPr lang="en-US" dirty="0">
                <a:latin typeface="Century Gothic"/>
                <a:cs typeface="Century Gothic"/>
              </a:rPr>
              <a:t>Phonemes are specific to a language, large amount of variation </a:t>
            </a:r>
          </a:p>
          <a:p>
            <a:r>
              <a:rPr lang="en-US" dirty="0">
                <a:latin typeface="Century Gothic"/>
                <a:cs typeface="Century Gothic"/>
              </a:rPr>
              <a:t>Phonemes are not relative to spelling</a:t>
            </a:r>
          </a:p>
          <a:p>
            <a:r>
              <a:rPr lang="en-US" dirty="0">
                <a:latin typeface="Century Gothic"/>
                <a:cs typeface="Century Gothic"/>
              </a:rPr>
              <a:t>ie. Cat= </a:t>
            </a:r>
            <a:r>
              <a:rPr lang="en-US" dirty="0" err="1">
                <a:latin typeface="Century Gothic"/>
                <a:cs typeface="Century Gothic"/>
              </a:rPr>
              <a:t>kat</a:t>
            </a:r>
            <a:r>
              <a:rPr lang="en-US" dirty="0">
                <a:latin typeface="Century Gothic"/>
                <a:cs typeface="Century Gothic"/>
              </a:rPr>
              <a:t>, not cat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5652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Minimal Pairs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Two words which differ in </a:t>
            </a:r>
            <a:r>
              <a:rPr lang="en-US" i="1" dirty="0">
                <a:latin typeface="Century Gothic"/>
                <a:cs typeface="Century Gothic"/>
              </a:rPr>
              <a:t>only one sound </a:t>
            </a:r>
            <a:r>
              <a:rPr lang="en-US" dirty="0">
                <a:latin typeface="Century Gothic"/>
                <a:cs typeface="Century Gothic"/>
              </a:rPr>
              <a:t>in </a:t>
            </a:r>
            <a:r>
              <a:rPr lang="en-US" i="1" dirty="0">
                <a:latin typeface="Century Gothic"/>
                <a:cs typeface="Century Gothic"/>
              </a:rPr>
              <a:t>the exact same place</a:t>
            </a:r>
            <a:r>
              <a:rPr lang="en-US" dirty="0">
                <a:latin typeface="Century Gothic"/>
                <a:cs typeface="Century Gothic"/>
              </a:rPr>
              <a:t> and which have a different meaning </a:t>
            </a:r>
          </a:p>
          <a:p>
            <a:r>
              <a:rPr lang="en-US" dirty="0">
                <a:latin typeface="Century Gothic"/>
                <a:cs typeface="Century Gothic"/>
              </a:rPr>
              <a:t>ie. </a:t>
            </a:r>
            <a:r>
              <a:rPr lang="en-US" u="sng" dirty="0">
                <a:latin typeface="Century Gothic"/>
                <a:cs typeface="Century Gothic"/>
              </a:rPr>
              <a:t>F</a:t>
            </a:r>
            <a:r>
              <a:rPr lang="en-US" dirty="0">
                <a:latin typeface="Century Gothic"/>
                <a:cs typeface="Century Gothic"/>
              </a:rPr>
              <a:t>at, </a:t>
            </a:r>
            <a:r>
              <a:rPr lang="en-US" u="sng" dirty="0">
                <a:latin typeface="Century Gothic"/>
                <a:cs typeface="Century Gothic"/>
              </a:rPr>
              <a:t>r</a:t>
            </a:r>
            <a:r>
              <a:rPr lang="en-US" dirty="0">
                <a:latin typeface="Century Gothic"/>
                <a:cs typeface="Century Gothic"/>
              </a:rPr>
              <a:t>at </a:t>
            </a:r>
          </a:p>
          <a:p>
            <a:r>
              <a:rPr lang="en-US" u="sng" dirty="0">
                <a:latin typeface="Century Gothic"/>
                <a:cs typeface="Century Gothic"/>
              </a:rPr>
              <a:t>H</a:t>
            </a:r>
            <a:r>
              <a:rPr lang="en-US" dirty="0">
                <a:latin typeface="Century Gothic"/>
                <a:cs typeface="Century Gothic"/>
              </a:rPr>
              <a:t>ip, </a:t>
            </a:r>
            <a:r>
              <a:rPr lang="en-US" u="sng" dirty="0">
                <a:latin typeface="Century Gothic"/>
                <a:cs typeface="Century Gothic"/>
              </a:rPr>
              <a:t>l</a:t>
            </a:r>
            <a:r>
              <a:rPr lang="en-US" dirty="0">
                <a:latin typeface="Century Gothic"/>
                <a:cs typeface="Century Gothic"/>
              </a:rPr>
              <a:t>ip</a:t>
            </a:r>
          </a:p>
          <a:p>
            <a:r>
              <a:rPr lang="en-US" dirty="0">
                <a:latin typeface="Century Gothic"/>
                <a:cs typeface="Century Gothic"/>
              </a:rPr>
              <a:t>Ra</a:t>
            </a:r>
            <a:r>
              <a:rPr lang="en-US" u="sng" dirty="0">
                <a:latin typeface="Century Gothic"/>
                <a:cs typeface="Century Gothic"/>
              </a:rPr>
              <a:t>p</a:t>
            </a:r>
            <a:r>
              <a:rPr lang="en-US" dirty="0">
                <a:latin typeface="Century Gothic"/>
                <a:cs typeface="Century Gothic"/>
              </a:rPr>
              <a:t>, ra</a:t>
            </a:r>
            <a:r>
              <a:rPr lang="en-US" u="sng" dirty="0">
                <a:latin typeface="Century Gothic"/>
                <a:cs typeface="Century Gothic"/>
              </a:rPr>
              <a:t>t</a:t>
            </a:r>
            <a:r>
              <a:rPr lang="en-US" dirty="0">
                <a:latin typeface="Century Gothic"/>
                <a:cs typeface="Century Gothic"/>
              </a:rPr>
              <a:t> </a:t>
            </a:r>
          </a:p>
          <a:p>
            <a:r>
              <a:rPr lang="en-US" dirty="0">
                <a:latin typeface="Century Gothic"/>
                <a:cs typeface="Century Gothic"/>
              </a:rPr>
              <a:t>Doesn’t apply if the word meaning stays the same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69578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Distribution of Allophones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i="1" dirty="0">
                <a:latin typeface="Century Gothic"/>
                <a:cs typeface="Century Gothic"/>
              </a:rPr>
              <a:t>Free</a:t>
            </a:r>
            <a:r>
              <a:rPr lang="en-US" dirty="0">
                <a:latin typeface="Century Gothic"/>
                <a:cs typeface="Century Gothic"/>
              </a:rPr>
              <a:t> variation- sounds that appear in the same environments and where substituting one sound for the other does not change the meaning of the word; no rule of governance of which sound will be produced </a:t>
            </a:r>
          </a:p>
          <a:p>
            <a:pPr marL="0" indent="0">
              <a:buNone/>
            </a:pPr>
            <a:r>
              <a:rPr lang="en-US" i="1" dirty="0">
                <a:latin typeface="Century Gothic"/>
                <a:cs typeface="Century Gothic"/>
              </a:rPr>
              <a:t>Complementary </a:t>
            </a:r>
            <a:r>
              <a:rPr lang="en-US" dirty="0">
                <a:latin typeface="Century Gothic"/>
                <a:cs typeface="Century Gothic"/>
              </a:rPr>
              <a:t>distribution- sounds that are never found in the same environment, </a:t>
            </a:r>
          </a:p>
          <a:p>
            <a:pPr marL="0" indent="0">
              <a:buNone/>
            </a:pPr>
            <a:r>
              <a:rPr lang="en-US" dirty="0">
                <a:latin typeface="Century Gothic"/>
                <a:cs typeface="Century Gothic"/>
              </a:rPr>
              <a:t>Before a vowel= onset position </a:t>
            </a:r>
          </a:p>
          <a:p>
            <a:pPr marL="0" indent="0">
              <a:buNone/>
            </a:pPr>
            <a:r>
              <a:rPr lang="en-US" dirty="0">
                <a:latin typeface="Century Gothic"/>
                <a:cs typeface="Century Gothic"/>
              </a:rPr>
              <a:t>After a vowel= coda position </a:t>
            </a:r>
          </a:p>
          <a:p>
            <a:pPr marL="0" indent="0">
              <a:buNone/>
            </a:pPr>
            <a:endParaRPr lang="en-US" dirty="0">
              <a:latin typeface="Century Gothic"/>
              <a:cs typeface="Century Gothic"/>
            </a:endParaRPr>
          </a:p>
          <a:p>
            <a:pPr marL="0" indent="0">
              <a:buNone/>
            </a:pPr>
            <a:r>
              <a:rPr lang="en-US" dirty="0">
                <a:latin typeface="Century Gothic"/>
                <a:cs typeface="Century Gothic"/>
              </a:rPr>
              <a:t>ie. minimal pairs</a:t>
            </a:r>
          </a:p>
          <a:p>
            <a:pPr marL="0" indent="0">
              <a:buNone/>
            </a:pPr>
            <a:r>
              <a:rPr lang="en-US" dirty="0">
                <a:latin typeface="Century Gothic"/>
                <a:cs typeface="Century Gothic"/>
              </a:rPr>
              <a:t>ie. </a:t>
            </a:r>
            <a:r>
              <a:rPr lang="en-US" dirty="0" err="1">
                <a:latin typeface="Century Gothic"/>
                <a:cs typeface="Century Gothic"/>
              </a:rPr>
              <a:t>ph</a:t>
            </a:r>
            <a:r>
              <a:rPr lang="en-US" dirty="0">
                <a:latin typeface="Century Gothic"/>
                <a:cs typeface="Century Gothic"/>
              </a:rPr>
              <a:t> vs. p</a:t>
            </a:r>
          </a:p>
          <a:p>
            <a:pPr marL="0" indent="0">
              <a:buNone/>
            </a:pPr>
            <a:endParaRPr lang="en-US" dirty="0">
              <a:latin typeface="Century Gothic"/>
              <a:cs typeface="Century Gothic"/>
            </a:endParaRPr>
          </a:p>
          <a:p>
            <a:pPr marL="0" indent="0">
              <a:buNone/>
            </a:pPr>
            <a:r>
              <a:rPr lang="en-US" dirty="0" err="1">
                <a:latin typeface="Century Gothic"/>
                <a:cs typeface="Century Gothic"/>
              </a:rPr>
              <a:t>ph</a:t>
            </a:r>
            <a:r>
              <a:rPr lang="en-US" dirty="0">
                <a:latin typeface="Century Gothic"/>
                <a:cs typeface="Century Gothic"/>
              </a:rPr>
              <a:t>                           p                                </a:t>
            </a:r>
          </a:p>
          <a:p>
            <a:pPr marL="0" indent="0">
              <a:buNone/>
            </a:pPr>
            <a:r>
              <a:rPr lang="en-US" dirty="0">
                <a:latin typeface="Century Gothic"/>
                <a:cs typeface="Century Gothic"/>
              </a:rPr>
              <a:t>Pit= </a:t>
            </a:r>
            <a:r>
              <a:rPr lang="en-US" dirty="0" err="1">
                <a:latin typeface="Century Gothic"/>
                <a:cs typeface="Century Gothic"/>
              </a:rPr>
              <a:t>phit</a:t>
            </a:r>
            <a:r>
              <a:rPr lang="en-US" dirty="0">
                <a:latin typeface="Century Gothic"/>
                <a:cs typeface="Century Gothic"/>
              </a:rPr>
              <a:t>                Spit= spit</a:t>
            </a:r>
          </a:p>
          <a:p>
            <a:pPr marL="0" indent="0">
              <a:buNone/>
            </a:pPr>
            <a:r>
              <a:rPr lang="en-US" dirty="0">
                <a:latin typeface="Century Gothic"/>
                <a:cs typeface="Century Gothic"/>
              </a:rPr>
              <a:t>Pot= </a:t>
            </a:r>
            <a:r>
              <a:rPr lang="en-US" dirty="0" err="1">
                <a:latin typeface="Century Gothic"/>
                <a:cs typeface="Century Gothic"/>
              </a:rPr>
              <a:t>phot</a:t>
            </a:r>
            <a:r>
              <a:rPr lang="en-US" dirty="0">
                <a:latin typeface="Century Gothic"/>
                <a:cs typeface="Century Gothic"/>
              </a:rPr>
              <a:t>             Deep= dip</a:t>
            </a:r>
          </a:p>
          <a:p>
            <a:pPr marL="0" indent="0">
              <a:buNone/>
            </a:pPr>
            <a:r>
              <a:rPr lang="en-US" dirty="0">
                <a:latin typeface="Century Gothic"/>
                <a:cs typeface="Century Gothic"/>
              </a:rPr>
              <a:t>Poor= </a:t>
            </a:r>
            <a:r>
              <a:rPr lang="en-US" dirty="0" err="1">
                <a:latin typeface="Century Gothic"/>
                <a:cs typeface="Century Gothic"/>
              </a:rPr>
              <a:t>phur</a:t>
            </a:r>
            <a:r>
              <a:rPr lang="en-US" dirty="0">
                <a:latin typeface="Century Gothic"/>
                <a:cs typeface="Century Gothic"/>
              </a:rPr>
              <a:t>           Hyper=</a:t>
            </a:r>
            <a:r>
              <a:rPr lang="en-US" dirty="0" err="1">
                <a:latin typeface="Century Gothic"/>
                <a:cs typeface="Century Gothic"/>
              </a:rPr>
              <a:t>haiper</a:t>
            </a:r>
            <a:endParaRPr lang="en-US" dirty="0">
              <a:latin typeface="Century Gothic"/>
              <a:cs typeface="Century Gothic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8894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Complementary Distribution </a:t>
            </a:r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993" y="1600200"/>
            <a:ext cx="761961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052113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Complementary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lnSpc>
                <a:spcPct val="150000"/>
              </a:lnSpc>
            </a:pPr>
            <a:r>
              <a:rPr lang="en-CA" sz="2400" u="sng" dirty="0">
                <a:latin typeface="Lucida Sans Unicode" pitchFamily="34" charset="0"/>
                <a:ea typeface="ＭＳ Ｐゴシック" pitchFamily="34" charset="-128"/>
              </a:rPr>
              <a:t>[</a:t>
            </a:r>
            <a:r>
              <a:rPr lang="en-CA" sz="2400" u="sng" dirty="0">
                <a:latin typeface="Doulos SIL"/>
                <a:ea typeface="Doulos SIL"/>
                <a:cs typeface="Doulos SIL"/>
              </a:rPr>
              <a:t>l</a:t>
            </a:r>
            <a:r>
              <a:rPr lang="en-CA" sz="2400" u="sng" dirty="0">
                <a:latin typeface="Lucida Sans Unicode" pitchFamily="34" charset="0"/>
                <a:ea typeface="ＭＳ Ｐゴシック" pitchFamily="34" charset="-128"/>
              </a:rPr>
              <a:t>]</a:t>
            </a:r>
            <a:r>
              <a:rPr lang="en-CA" sz="2400" u="sng" dirty="0">
                <a:ea typeface="ＭＳ Ｐゴシック" pitchFamily="34" charset="-128"/>
              </a:rPr>
              <a:t>			</a:t>
            </a:r>
            <a:r>
              <a:rPr lang="en-CA" sz="2400" u="sng" dirty="0">
                <a:latin typeface="Lucida Sans Unicode" pitchFamily="34" charset="0"/>
                <a:ea typeface="ＭＳ Ｐゴシック" pitchFamily="34" charset="-128"/>
              </a:rPr>
              <a:t>[</a:t>
            </a:r>
            <a:r>
              <a:rPr lang="en-CA" sz="2400" u="sng" dirty="0" err="1">
                <a:latin typeface="Doulos SIL"/>
                <a:ea typeface="Doulos SIL"/>
                <a:cs typeface="Doulos SIL"/>
              </a:rPr>
              <a:t>ɫ</a:t>
            </a:r>
            <a:r>
              <a:rPr lang="en-CA" sz="2400" u="sng" dirty="0">
                <a:latin typeface="Lucida Sans Unicode" pitchFamily="34" charset="0"/>
                <a:ea typeface="ＭＳ Ｐゴシック" pitchFamily="34" charset="-128"/>
              </a:rPr>
              <a:t>]</a:t>
            </a:r>
            <a:r>
              <a:rPr lang="en-CA" sz="2400" u="sng" dirty="0">
                <a:ea typeface="ＭＳ Ｐゴシック" pitchFamily="34" charset="-128"/>
              </a:rPr>
              <a:t> (dark l or velarized l)</a:t>
            </a:r>
          </a:p>
          <a:p>
            <a:pPr lvl="1">
              <a:lnSpc>
                <a:spcPct val="150000"/>
              </a:lnSpc>
            </a:pPr>
            <a:r>
              <a:rPr lang="en-CA" sz="2400" dirty="0">
                <a:latin typeface="Lucida Sans Unicode" pitchFamily="34" charset="0"/>
                <a:ea typeface="ＭＳ Ｐゴシック" pitchFamily="34" charset="-128"/>
              </a:rPr>
              <a:t>[</a:t>
            </a:r>
            <a:r>
              <a:rPr lang="en-CA" sz="2400" dirty="0" err="1">
                <a:latin typeface="Doulos SIL"/>
                <a:ea typeface="Doulos SIL"/>
                <a:cs typeface="Doulos SIL"/>
              </a:rPr>
              <a:t>lɪp</a:t>
            </a:r>
            <a:r>
              <a:rPr lang="en-CA" sz="2400" dirty="0">
                <a:latin typeface="Lucida Sans Unicode" pitchFamily="34" charset="0"/>
                <a:ea typeface="ＭＳ Ｐゴシック" pitchFamily="34" charset="-128"/>
              </a:rPr>
              <a:t>]</a:t>
            </a:r>
            <a:r>
              <a:rPr lang="en-CA" sz="2400" dirty="0">
                <a:ea typeface="ＭＳ Ｐゴシック" pitchFamily="34" charset="-128"/>
              </a:rPr>
              <a:t>   “lip”		</a:t>
            </a:r>
            <a:r>
              <a:rPr lang="en-CA" sz="2400" dirty="0">
                <a:latin typeface="Lucida Sans Unicode" pitchFamily="34" charset="0"/>
                <a:ea typeface="ＭＳ Ｐゴシック" pitchFamily="34" charset="-128"/>
              </a:rPr>
              <a:t>[</a:t>
            </a:r>
            <a:r>
              <a:rPr lang="en-CA" sz="2400" dirty="0" err="1">
                <a:latin typeface="Doulos SIL"/>
                <a:ea typeface="Doulos SIL"/>
                <a:cs typeface="Doulos SIL"/>
              </a:rPr>
              <a:t>seɪɫ</a:t>
            </a:r>
            <a:r>
              <a:rPr lang="en-CA" sz="2400" dirty="0">
                <a:latin typeface="Lucida Sans Unicode" pitchFamily="34" charset="0"/>
                <a:ea typeface="ＭＳ Ｐゴシック" pitchFamily="34" charset="-128"/>
              </a:rPr>
              <a:t>]	</a:t>
            </a:r>
            <a:r>
              <a:rPr lang="en-CA" sz="2400" dirty="0">
                <a:ea typeface="ＭＳ Ｐゴシック" pitchFamily="34" charset="-128"/>
              </a:rPr>
              <a:t> “sail” </a:t>
            </a:r>
            <a:endParaRPr lang="en-CA" sz="2400" dirty="0">
              <a:latin typeface="Lucida Sans Unicode" pitchFamily="34" charset="0"/>
              <a:ea typeface="ＭＳ Ｐゴシック" pitchFamily="34" charset="-128"/>
            </a:endParaRPr>
          </a:p>
          <a:p>
            <a:pPr lvl="1">
              <a:lnSpc>
                <a:spcPct val="150000"/>
              </a:lnSpc>
            </a:pPr>
            <a:r>
              <a:rPr lang="en-CA" sz="2400" dirty="0">
                <a:latin typeface="Lucida Sans Unicode" pitchFamily="34" charset="0"/>
                <a:ea typeface="ＭＳ Ｐゴシック" pitchFamily="34" charset="-128"/>
              </a:rPr>
              <a:t>[</a:t>
            </a:r>
            <a:r>
              <a:rPr lang="en-CA" sz="2400" dirty="0" err="1">
                <a:latin typeface="Doulos SIL" pitchFamily="2" charset="0"/>
                <a:ea typeface="Doulos SIL" pitchFamily="2" charset="0"/>
                <a:cs typeface="Doulos SIL" pitchFamily="2" charset="0"/>
              </a:rPr>
              <a:t>lo</a:t>
            </a:r>
            <a:r>
              <a:rPr lang="en-CA" sz="2400" dirty="0" err="1">
                <a:latin typeface="Doulos SIL"/>
                <a:ea typeface="Doulos SIL"/>
                <a:cs typeface="Doulos SIL"/>
              </a:rPr>
              <a:t>ʊ</a:t>
            </a:r>
            <a:r>
              <a:rPr lang="en-CA" sz="2400" dirty="0">
                <a:latin typeface="Lucida Sans Unicode" pitchFamily="34" charset="0"/>
                <a:ea typeface="ＭＳ Ｐゴシック" pitchFamily="34" charset="-128"/>
              </a:rPr>
              <a:t>]</a:t>
            </a:r>
            <a:r>
              <a:rPr lang="en-CA" sz="2400" dirty="0">
                <a:ea typeface="ＭＳ Ｐゴシック" pitchFamily="34" charset="-128"/>
              </a:rPr>
              <a:t>  “low” 		</a:t>
            </a:r>
            <a:r>
              <a:rPr lang="en-CA" sz="2400" dirty="0">
                <a:latin typeface="Lucida Sans Unicode" pitchFamily="34" charset="0"/>
                <a:ea typeface="ＭＳ Ｐゴシック" pitchFamily="34" charset="-128"/>
              </a:rPr>
              <a:t>[</a:t>
            </a:r>
            <a:r>
              <a:rPr lang="en-CA" sz="2400" dirty="0" err="1">
                <a:latin typeface="Doulos SIL" pitchFamily="2" charset="0"/>
                <a:ea typeface="Doulos SIL" pitchFamily="2" charset="0"/>
                <a:cs typeface="Doulos SIL" pitchFamily="2" charset="0"/>
              </a:rPr>
              <a:t>b</a:t>
            </a:r>
            <a:r>
              <a:rPr lang="en-CA" sz="2400" dirty="0" err="1">
                <a:latin typeface="Doulos SIL"/>
                <a:ea typeface="Doulos SIL"/>
                <a:cs typeface="Doulos SIL"/>
              </a:rPr>
              <a:t>oʊɫ</a:t>
            </a:r>
            <a:r>
              <a:rPr lang="en-CA" sz="2400" dirty="0">
                <a:latin typeface="Lucida Sans Unicode" pitchFamily="34" charset="0"/>
                <a:ea typeface="ＭＳ Ｐゴシック" pitchFamily="34" charset="-128"/>
              </a:rPr>
              <a:t>]   </a:t>
            </a:r>
            <a:r>
              <a:rPr lang="en-CA" sz="2400" dirty="0">
                <a:ea typeface="ＭＳ Ｐゴシック" pitchFamily="34" charset="-128"/>
              </a:rPr>
              <a:t>“bowl” </a:t>
            </a:r>
          </a:p>
          <a:p>
            <a:pPr lvl="1">
              <a:lnSpc>
                <a:spcPct val="150000"/>
              </a:lnSpc>
            </a:pPr>
            <a:r>
              <a:rPr lang="en-CA" sz="2400" dirty="0">
                <a:latin typeface="Lucida Sans Unicode" pitchFamily="34" charset="0"/>
                <a:ea typeface="ＭＳ Ｐゴシック" pitchFamily="34" charset="-128"/>
              </a:rPr>
              <a:t>[</a:t>
            </a:r>
            <a:r>
              <a:rPr lang="en-CA" sz="2400" dirty="0" err="1">
                <a:latin typeface="Doulos SIL" pitchFamily="2" charset="0"/>
                <a:ea typeface="Doulos SIL" pitchFamily="2" charset="0"/>
                <a:cs typeface="Doulos SIL" pitchFamily="2" charset="0"/>
              </a:rPr>
              <a:t>l</a:t>
            </a:r>
            <a:r>
              <a:rPr lang="en-CA" sz="2400" dirty="0" err="1">
                <a:latin typeface="Doulos SIL"/>
                <a:ea typeface="Doulos SIL"/>
                <a:cs typeface="Doulos SIL"/>
              </a:rPr>
              <a:t>up</a:t>
            </a:r>
            <a:r>
              <a:rPr lang="en-CA" sz="2400" dirty="0">
                <a:latin typeface="Lucida Sans Unicode" pitchFamily="34" charset="0"/>
                <a:ea typeface="ＭＳ Ｐゴシック" pitchFamily="34" charset="-128"/>
              </a:rPr>
              <a:t>]</a:t>
            </a:r>
            <a:r>
              <a:rPr lang="en-CA" sz="2400" dirty="0">
                <a:ea typeface="ＭＳ Ｐゴシック" pitchFamily="34" charset="-128"/>
              </a:rPr>
              <a:t>  “loop”		</a:t>
            </a:r>
            <a:r>
              <a:rPr lang="en-CA" sz="2400" dirty="0">
                <a:latin typeface="Lucida Sans Unicode" pitchFamily="34" charset="0"/>
                <a:ea typeface="ＭＳ Ｐゴシック" pitchFamily="34" charset="-128"/>
              </a:rPr>
              <a:t>[</a:t>
            </a:r>
            <a:r>
              <a:rPr lang="en-CA" sz="2400" dirty="0" err="1">
                <a:latin typeface="Doulos SIL"/>
                <a:ea typeface="Doulos SIL"/>
                <a:cs typeface="Doulos SIL"/>
              </a:rPr>
              <a:t>tɛɫ</a:t>
            </a:r>
            <a:r>
              <a:rPr lang="en-CA" sz="2400" dirty="0">
                <a:latin typeface="Lucida Sans Unicode" pitchFamily="34" charset="0"/>
                <a:ea typeface="ＭＳ Ｐゴシック" pitchFamily="34" charset="-128"/>
              </a:rPr>
              <a:t>]	</a:t>
            </a:r>
            <a:r>
              <a:rPr lang="en-CA" sz="2400" dirty="0">
                <a:ea typeface="ＭＳ Ｐゴシック" pitchFamily="34" charset="-128"/>
              </a:rPr>
              <a:t> “tell</a:t>
            </a:r>
            <a:r>
              <a:rPr lang="en-CA" sz="2400" dirty="0" smtClean="0">
                <a:ea typeface="ＭＳ Ｐゴシック" pitchFamily="34" charset="-128"/>
              </a:rPr>
              <a:t>”</a:t>
            </a:r>
          </a:p>
          <a:p>
            <a:pPr lvl="1">
              <a:lnSpc>
                <a:spcPct val="150000"/>
              </a:lnSpc>
            </a:pPr>
            <a:endParaRPr lang="en-CA" sz="2400" dirty="0">
              <a:latin typeface="Lucida Sans Unicode" pitchFamily="34" charset="0"/>
              <a:ea typeface="ＭＳ Ｐゴシック" pitchFamily="34" charset="-128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CA" sz="2400" dirty="0" smtClean="0">
                <a:latin typeface="Lucida Sans Unicode" pitchFamily="34" charset="0"/>
                <a:ea typeface="ＭＳ Ｐゴシック" pitchFamily="34" charset="-128"/>
              </a:rPr>
              <a:t>Before a vowel- onset position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CA" sz="2400" dirty="0" smtClean="0">
                <a:latin typeface="Lucida Sans Unicode" pitchFamily="34" charset="0"/>
                <a:ea typeface="ＭＳ Ｐゴシック" pitchFamily="34" charset="-128"/>
              </a:rPr>
              <a:t>After a vowel- coda position </a:t>
            </a:r>
            <a:endParaRPr lang="en-CA" sz="2400" dirty="0">
              <a:latin typeface="Lucida Sans Unicode" pitchFamily="34" charset="0"/>
              <a:ea typeface="ＭＳ Ｐゴシック" pitchFamily="34" charset="-128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1964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Phonemes vs. Allophones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Phoneme- abstract representation of a sound type; can have more than one phonetic realization </a:t>
            </a:r>
          </a:p>
          <a:p>
            <a:r>
              <a:rPr lang="en-US" dirty="0">
                <a:latin typeface="Century Gothic"/>
                <a:cs typeface="Century Gothic"/>
              </a:rPr>
              <a:t>Allophones- variants of the same phoneme</a:t>
            </a:r>
          </a:p>
          <a:p>
            <a:r>
              <a:rPr lang="en-US" dirty="0">
                <a:latin typeface="Century Gothic"/>
                <a:cs typeface="Century Gothic"/>
              </a:rPr>
              <a:t>ie. (t) and (D) are allophones of the same phoneme </a:t>
            </a:r>
          </a:p>
          <a:p>
            <a:r>
              <a:rPr lang="en-US" dirty="0">
                <a:latin typeface="Century Gothic"/>
                <a:cs typeface="Century Gothic"/>
              </a:rPr>
              <a:t>“letter”- (</a:t>
            </a:r>
            <a:r>
              <a:rPr lang="en-US" dirty="0" err="1">
                <a:latin typeface="Century Gothic"/>
                <a:cs typeface="Century Gothic"/>
              </a:rPr>
              <a:t>leter</a:t>
            </a:r>
            <a:r>
              <a:rPr lang="en-US" dirty="0">
                <a:latin typeface="Century Gothic"/>
                <a:cs typeface="Century Gothic"/>
              </a:rPr>
              <a:t>) or (</a:t>
            </a:r>
            <a:r>
              <a:rPr lang="en-US" dirty="0" err="1">
                <a:latin typeface="Century Gothic"/>
                <a:cs typeface="Century Gothic"/>
              </a:rPr>
              <a:t>leDar</a:t>
            </a:r>
            <a:r>
              <a:rPr lang="en-US" dirty="0">
                <a:latin typeface="Century Gothic"/>
                <a:cs typeface="Century Gothic"/>
              </a:rPr>
              <a:t>) </a:t>
            </a:r>
          </a:p>
          <a:p>
            <a:r>
              <a:rPr lang="en-US" dirty="0">
                <a:latin typeface="Century Gothic"/>
                <a:cs typeface="Century Gothic"/>
              </a:rPr>
              <a:t>Allophones vary according to dialect and language </a:t>
            </a:r>
          </a:p>
          <a:p>
            <a:r>
              <a:rPr lang="en-US" dirty="0">
                <a:latin typeface="Century Gothic"/>
                <a:cs typeface="Century Gothic"/>
              </a:rPr>
              <a:t>Allophones are not contrastive; if you change one allophone, it does not change the meaning of the word</a:t>
            </a:r>
          </a:p>
          <a:p>
            <a:endParaRPr lang="en-US" dirty="0">
              <a:latin typeface="Century Gothic"/>
              <a:cs typeface="Century Gothic"/>
            </a:endParaRPr>
          </a:p>
          <a:p>
            <a:r>
              <a:rPr lang="en-US" dirty="0">
                <a:latin typeface="Century Gothic"/>
                <a:cs typeface="Century Gothic"/>
              </a:rPr>
              <a:t>Different phonemes:                Same phoneme with allophones:       </a:t>
            </a:r>
          </a:p>
          <a:p>
            <a:pPr marL="0" indent="0">
              <a:buNone/>
            </a:pPr>
            <a:r>
              <a:rPr lang="en-US" dirty="0">
                <a:latin typeface="Century Gothic"/>
                <a:cs typeface="Century Gothic"/>
              </a:rPr>
              <a:t>            </a:t>
            </a:r>
          </a:p>
          <a:p>
            <a:pPr marL="0" indent="0">
              <a:buNone/>
            </a:pPr>
            <a:r>
              <a:rPr lang="en-US" dirty="0">
                <a:latin typeface="Century Gothic"/>
                <a:cs typeface="Century Gothic"/>
              </a:rPr>
              <a:t>              /t/          /d/                            /t/</a:t>
            </a:r>
          </a:p>
          <a:p>
            <a:pPr marL="0" indent="0">
              <a:buNone/>
            </a:pPr>
            <a:endParaRPr lang="en-US" dirty="0">
              <a:latin typeface="Century Gothic"/>
              <a:cs typeface="Century Gothic"/>
            </a:endParaRPr>
          </a:p>
          <a:p>
            <a:pPr marL="0" indent="0">
              <a:buNone/>
            </a:pPr>
            <a:r>
              <a:rPr lang="en-US" dirty="0">
                <a:latin typeface="Century Gothic"/>
                <a:cs typeface="Century Gothic"/>
              </a:rPr>
              <a:t>              (t)          (d)                         (t)     (D</a:t>
            </a:r>
            <a:r>
              <a:rPr lang="en-US" dirty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1000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730" y="1114678"/>
            <a:ext cx="9013270" cy="472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867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Cross- linguistic Differences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Languages differ with respect to their phonetic inventory; differ in relation to the set of phonemes used to distinguish meaning </a:t>
            </a:r>
          </a:p>
          <a:p>
            <a:r>
              <a:rPr lang="en-US" dirty="0">
                <a:latin typeface="Century Gothic"/>
                <a:cs typeface="Century Gothic"/>
              </a:rPr>
              <a:t>ie. Nasal vowels</a:t>
            </a:r>
          </a:p>
          <a:p>
            <a:r>
              <a:rPr lang="en-US" dirty="0">
                <a:latin typeface="Century Gothic"/>
                <a:cs typeface="Century Gothic"/>
              </a:rPr>
              <a:t>English- “seen” (sin) or (</a:t>
            </a:r>
            <a:r>
              <a:rPr lang="en-US" dirty="0" err="1">
                <a:latin typeface="Century Gothic"/>
                <a:cs typeface="Century Gothic"/>
              </a:rPr>
              <a:t>sĩn</a:t>
            </a:r>
            <a:r>
              <a:rPr lang="en-US" dirty="0">
                <a:latin typeface="Century Gothic"/>
                <a:cs typeface="Century Gothic"/>
              </a:rPr>
              <a:t>)- small distinction</a:t>
            </a:r>
          </a:p>
          <a:p>
            <a:r>
              <a:rPr lang="en-US" dirty="0">
                <a:latin typeface="Century Gothic"/>
                <a:cs typeface="Century Gothic"/>
              </a:rPr>
              <a:t>French- “</a:t>
            </a:r>
            <a:r>
              <a:rPr lang="en-US" dirty="0" err="1">
                <a:latin typeface="Century Gothic"/>
                <a:cs typeface="Century Gothic"/>
              </a:rPr>
              <a:t>seau</a:t>
            </a:r>
            <a:r>
              <a:rPr lang="en-US" dirty="0">
                <a:latin typeface="Century Gothic"/>
                <a:cs typeface="Century Gothic"/>
              </a:rPr>
              <a:t>” (so)  </a:t>
            </a:r>
          </a:p>
          <a:p>
            <a:pPr marL="0" indent="0">
              <a:buNone/>
            </a:pPr>
            <a:r>
              <a:rPr lang="en-US" dirty="0">
                <a:latin typeface="Century Gothic"/>
                <a:cs typeface="Century Gothic"/>
              </a:rPr>
              <a:t>                   “son” (</a:t>
            </a:r>
            <a:r>
              <a:rPr lang="en-US" dirty="0" err="1">
                <a:latin typeface="Century Gothic"/>
                <a:cs typeface="Century Gothic"/>
              </a:rPr>
              <a:t>sõ</a:t>
            </a:r>
            <a:r>
              <a:rPr lang="en-US" dirty="0" smtClean="0">
                <a:latin typeface="Century Gothic"/>
                <a:cs typeface="Century Gothic"/>
              </a:rPr>
              <a:t>)</a:t>
            </a:r>
          </a:p>
          <a:p>
            <a:pPr marL="0" indent="0">
              <a:buNone/>
            </a:pPr>
            <a:endParaRPr lang="en-US" dirty="0" smtClean="0">
              <a:latin typeface="Century Gothic"/>
              <a:cs typeface="Century Gothic"/>
            </a:endParaRPr>
          </a:p>
          <a:p>
            <a:pPr marL="0" indent="0">
              <a:buNone/>
            </a:pPr>
            <a:r>
              <a:rPr lang="en-US" dirty="0" smtClean="0">
                <a:latin typeface="Century Gothic"/>
                <a:cs typeface="Century Gothic"/>
              </a:rPr>
              <a:t>English </a:t>
            </a:r>
            <a:r>
              <a:rPr lang="en-US" dirty="0">
                <a:latin typeface="Century Gothic"/>
                <a:cs typeface="Century Gothic"/>
              </a:rPr>
              <a:t>vs. Japanese </a:t>
            </a:r>
          </a:p>
          <a:p>
            <a:pPr marL="0" indent="0">
              <a:buNone/>
            </a:pPr>
            <a:r>
              <a:rPr lang="en-US" dirty="0">
                <a:latin typeface="Century Gothic"/>
                <a:cs typeface="Century Gothic"/>
              </a:rPr>
              <a:t>Night vs. light, Japanese speakers have no phoneme for l or r 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5892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Exercise- Yoruba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47675" lvl="2" indent="-382588">
              <a:buSzPct val="80000"/>
              <a:buFont typeface="Wingdings 2" pitchFamily="18" charset="2"/>
              <a:buChar char=""/>
            </a:pP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Data</a:t>
            </a:r>
          </a:p>
          <a:p>
            <a:pPr marL="447675" lvl="2" indent="-382588">
              <a:buSzPct val="80000"/>
              <a:buFont typeface="Wingdings 2" pitchFamily="18" charset="2"/>
              <a:buChar char=""/>
            </a:pPr>
            <a:endParaRPr lang="fr-CA" sz="600" dirty="0">
              <a:latin typeface="Century Gothic"/>
              <a:ea typeface="ＭＳ Ｐゴシック" pitchFamily="34" charset="-128"/>
              <a:cs typeface="Century Gothic"/>
            </a:endParaRPr>
          </a:p>
          <a:p>
            <a:pPr lvl="1">
              <a:buNone/>
            </a:pP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a)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ʃi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c)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eso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e)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ʃe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 	g)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si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endParaRPr lang="en-CA" dirty="0">
              <a:latin typeface="Century Gothic"/>
              <a:ea typeface="ＭＳ Ｐゴシック" pitchFamily="34" charset="-128"/>
              <a:cs typeface="Century Gothic"/>
            </a:endParaRPr>
          </a:p>
          <a:p>
            <a:pPr lvl="1">
              <a:buNone/>
            </a:pP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b)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se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d)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ɑʃɑ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f)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oʃu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 	h)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ɑso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</a:t>
            </a:r>
          </a:p>
          <a:p>
            <a:pPr lvl="1">
              <a:buNone/>
            </a:pPr>
            <a:endParaRPr lang="fr-CA" sz="1600" dirty="0">
              <a:latin typeface="Century Gothic"/>
              <a:ea typeface="ＭＳ Ｐゴシック" pitchFamily="34" charset="-128"/>
              <a:cs typeface="Century Gothic"/>
            </a:endParaRPr>
          </a:p>
          <a:p>
            <a:pPr marL="447675" lvl="2" indent="-382588">
              <a:buSzPct val="80000"/>
              <a:buFont typeface="Wingdings 2" pitchFamily="18" charset="2"/>
              <a:buChar char=""/>
            </a:pP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Can you find minimal pairs? If yes, give an example.</a:t>
            </a:r>
          </a:p>
          <a:p>
            <a:pPr lvl="1"/>
            <a:endParaRPr lang="en-CA" sz="2400" dirty="0">
              <a:latin typeface="Century Gothic"/>
              <a:ea typeface="ＭＳ Ｐゴシック" pitchFamily="34" charset="-128"/>
              <a:cs typeface="Century Gothic"/>
            </a:endParaRPr>
          </a:p>
          <a:p>
            <a:pPr lvl="1"/>
            <a:r>
              <a:rPr lang="en-CA" sz="2400" dirty="0">
                <a:latin typeface="Century Gothic"/>
                <a:ea typeface="ＭＳ Ｐゴシック" pitchFamily="34" charset="-128"/>
                <a:cs typeface="Century Gothic"/>
              </a:rPr>
              <a:t>Yes	</a:t>
            </a:r>
          </a:p>
          <a:p>
            <a:pPr lvl="1"/>
            <a:r>
              <a:rPr lang="en-CA" sz="2400" dirty="0">
                <a:latin typeface="Century Gothic"/>
                <a:ea typeface="ＭＳ Ｐゴシック" pitchFamily="34" charset="-128"/>
                <a:cs typeface="Century Gothic"/>
              </a:rPr>
              <a:t>E.g.	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ʃi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 </a:t>
            </a:r>
            <a:r>
              <a:rPr lang="fr-CA" dirty="0">
                <a:latin typeface="Century Gothic"/>
                <a:ea typeface="Doulos SIL"/>
                <a:cs typeface="Century Gothic"/>
              </a:rPr>
              <a:t>~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si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endParaRPr lang="en-CA" dirty="0">
              <a:latin typeface="Century Gothic"/>
              <a:ea typeface="ＭＳ Ｐゴシック" pitchFamily="34" charset="-128"/>
              <a:cs typeface="Century Gothic"/>
            </a:endParaRPr>
          </a:p>
          <a:p>
            <a:pPr lvl="1">
              <a:buNone/>
            </a:pP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			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ʃe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 </a:t>
            </a:r>
            <a:r>
              <a:rPr lang="fr-CA" dirty="0">
                <a:latin typeface="Century Gothic"/>
                <a:ea typeface="Doulos SIL"/>
                <a:cs typeface="Century Gothic"/>
              </a:rPr>
              <a:t>~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se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 </a:t>
            </a:r>
            <a:r>
              <a:rPr lang="en-CA" dirty="0">
                <a:solidFill>
                  <a:schemeClr val="accent3">
                    <a:lumMod val="60000"/>
                    <a:lumOff val="40000"/>
                  </a:schemeClr>
                </a:solidFill>
                <a:latin typeface="Century Gothic"/>
                <a:ea typeface="ＭＳ Ｐゴシック" pitchFamily="34" charset="-128"/>
                <a:cs typeface="Century Gothic"/>
              </a:rPr>
              <a:t>	</a:t>
            </a:r>
          </a:p>
          <a:p>
            <a:pPr marL="714375" lvl="3" indent="-382588">
              <a:buSzPct val="80000"/>
              <a:buFont typeface="Wingdings 2" pitchFamily="18" charset="2"/>
              <a:buChar char=""/>
            </a:pPr>
            <a:endParaRPr lang="en-CA" dirty="0">
              <a:ea typeface="ＭＳ Ｐゴシック" pitchFamily="34" charset="-128"/>
            </a:endParaRPr>
          </a:p>
          <a:p>
            <a:pPr marL="714375" lvl="3" indent="-382588">
              <a:buSzPct val="80000"/>
              <a:buFont typeface="Wingdings 2" pitchFamily="18" charset="2"/>
              <a:buChar char=""/>
            </a:pPr>
            <a:endParaRPr lang="fr-CA" dirty="0">
              <a:ea typeface="ＭＳ Ｐゴシック" pitchFamily="34" charset="-128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67102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47675" lvl="2" indent="-382588">
              <a:buSzPct val="80000"/>
              <a:buFont typeface="Wingdings 2" pitchFamily="18" charset="2"/>
              <a:buChar char=""/>
            </a:pP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Data</a:t>
            </a:r>
          </a:p>
          <a:p>
            <a:pPr marL="447675" lvl="2" indent="-382588">
              <a:buSzPct val="80000"/>
              <a:buFont typeface="Wingdings 2" pitchFamily="18" charset="2"/>
              <a:buChar char=""/>
            </a:pPr>
            <a:endParaRPr lang="en-CA" sz="600" dirty="0">
              <a:latin typeface="Century Gothic"/>
              <a:ea typeface="ＭＳ Ｐゴシック" pitchFamily="34" charset="-128"/>
              <a:cs typeface="Century Gothic"/>
            </a:endParaRPr>
          </a:p>
          <a:p>
            <a:pPr lvl="1">
              <a:buNone/>
            </a:pP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a) 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ʃi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]	c) 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eso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]	e) 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ʃe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] 	g) 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si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</a:p>
          <a:p>
            <a:pPr lvl="1">
              <a:buNone/>
            </a:pP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b) [se]	d) 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ɑʃɑ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]	f) 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oʃu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] 	h) 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ɑso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]	</a:t>
            </a:r>
          </a:p>
          <a:p>
            <a:pPr lvl="1">
              <a:buNone/>
            </a:pPr>
            <a:endParaRPr lang="en-CA" sz="1600" dirty="0">
              <a:latin typeface="Century Gothic"/>
              <a:ea typeface="ＭＳ Ｐゴシック" pitchFamily="34" charset="-128"/>
              <a:cs typeface="Century Gothic"/>
            </a:endParaRPr>
          </a:p>
          <a:p>
            <a:r>
              <a:rPr lang="en-CA" sz="2400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Are the 2 sounds in free variation? Why (not)?</a:t>
            </a:r>
          </a:p>
          <a:p>
            <a:endParaRPr lang="en-CA" sz="2400" dirty="0">
              <a:solidFill>
                <a:srgbClr val="000000"/>
              </a:solidFill>
              <a:latin typeface="Century Gothic"/>
              <a:ea typeface="ＭＳ Ｐゴシック" pitchFamily="34" charset="-128"/>
              <a:cs typeface="Century Gothic"/>
            </a:endParaRPr>
          </a:p>
          <a:p>
            <a:pPr lvl="1"/>
            <a:r>
              <a:rPr lang="en-CA" sz="2400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No, they are not in free variation because if you change </a:t>
            </a:r>
            <a:r>
              <a:rPr lang="en-CA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ʃ</a:t>
            </a:r>
            <a:r>
              <a:rPr lang="en-CA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] </a:t>
            </a:r>
            <a:r>
              <a:rPr lang="en-CA" sz="2400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for</a:t>
            </a:r>
            <a:r>
              <a:rPr lang="en-CA" dirty="0">
                <a:solidFill>
                  <a:srgbClr val="000000"/>
                </a:solidFill>
                <a:latin typeface="Century Gothic"/>
                <a:ea typeface="Doulos SIL"/>
                <a:cs typeface="Century Gothic"/>
              </a:rPr>
              <a:t> </a:t>
            </a:r>
            <a:r>
              <a:rPr lang="en-CA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[s] </a:t>
            </a:r>
            <a:r>
              <a:rPr lang="en-CA" sz="2400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as in </a:t>
            </a:r>
            <a:r>
              <a:rPr lang="en-CA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ʃi</a:t>
            </a:r>
            <a:r>
              <a:rPr lang="en-CA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] </a:t>
            </a:r>
            <a:r>
              <a:rPr lang="en-CA" sz="2400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for</a:t>
            </a:r>
            <a:r>
              <a:rPr lang="en-CA" dirty="0">
                <a:solidFill>
                  <a:srgbClr val="000000"/>
                </a:solidFill>
                <a:latin typeface="Century Gothic"/>
                <a:ea typeface="Doulos SIL"/>
                <a:cs typeface="Century Gothic"/>
              </a:rPr>
              <a:t> </a:t>
            </a:r>
            <a:r>
              <a:rPr lang="en-CA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si</a:t>
            </a:r>
            <a:r>
              <a:rPr lang="en-CA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] </a:t>
            </a:r>
            <a:r>
              <a:rPr lang="en-CA" sz="2400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you get 2 different words with 2 different meanings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5275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47675" lvl="2" indent="-382588">
              <a:buSzPct val="80000"/>
              <a:buFont typeface="Wingdings 2" pitchFamily="18" charset="2"/>
              <a:buChar char=""/>
            </a:pP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Data</a:t>
            </a:r>
          </a:p>
          <a:p>
            <a:pPr marL="447675" lvl="2" indent="-382588">
              <a:buSzPct val="80000"/>
              <a:buFont typeface="Wingdings 2" pitchFamily="18" charset="2"/>
              <a:buChar char=""/>
            </a:pPr>
            <a:endParaRPr lang="fr-CA" sz="600" dirty="0">
              <a:latin typeface="Century Gothic"/>
              <a:ea typeface="ＭＳ Ｐゴシック" pitchFamily="34" charset="-128"/>
              <a:cs typeface="Century Gothic"/>
            </a:endParaRPr>
          </a:p>
          <a:p>
            <a:pPr lvl="1">
              <a:buNone/>
            </a:pP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a)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ʃi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c)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eso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e)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ʃe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 	g)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si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endParaRPr lang="en-CA" dirty="0">
              <a:latin typeface="Century Gothic"/>
              <a:ea typeface="ＭＳ Ｐゴシック" pitchFamily="34" charset="-128"/>
              <a:cs typeface="Century Gothic"/>
            </a:endParaRPr>
          </a:p>
          <a:p>
            <a:pPr lvl="1">
              <a:buNone/>
            </a:pP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b)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se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d)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ɑʃɑ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f)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oʃu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 	h)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ɑso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</a:t>
            </a:r>
          </a:p>
          <a:p>
            <a:pPr lvl="1">
              <a:buNone/>
            </a:pPr>
            <a:endParaRPr lang="fr-CA" sz="1600" dirty="0">
              <a:latin typeface="Century Gothic"/>
              <a:ea typeface="ＭＳ Ｐゴシック" pitchFamily="34" charset="-128"/>
              <a:cs typeface="Century Gothic"/>
            </a:endParaRPr>
          </a:p>
          <a:p>
            <a:r>
              <a:rPr lang="en-CA" sz="2400" dirty="0">
                <a:latin typeface="Century Gothic"/>
                <a:ea typeface="ＭＳ Ｐゴシック" pitchFamily="34" charset="-128"/>
                <a:cs typeface="Century Gothic"/>
              </a:rPr>
              <a:t>Are the 2 sounds in complementary distribution? Why (not)?</a:t>
            </a:r>
          </a:p>
          <a:p>
            <a:pPr lvl="1"/>
            <a:endParaRPr lang="en-CA" sz="2400" dirty="0">
              <a:solidFill>
                <a:srgbClr val="000000"/>
              </a:solidFill>
              <a:latin typeface="Century Gothic"/>
              <a:ea typeface="ＭＳ Ｐゴシック" pitchFamily="34" charset="-128"/>
              <a:cs typeface="Century Gothic"/>
            </a:endParaRPr>
          </a:p>
          <a:p>
            <a:pPr lvl="1"/>
            <a:r>
              <a:rPr lang="en-CA" sz="2400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No</a:t>
            </a:r>
          </a:p>
          <a:p>
            <a:pPr lvl="1"/>
            <a:r>
              <a:rPr lang="en-CA" sz="2400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Because they appear in the same environment.</a:t>
            </a:r>
          </a:p>
          <a:p>
            <a:pPr lvl="2"/>
            <a:r>
              <a:rPr lang="en-CA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E.g. Both </a:t>
            </a:r>
            <a:r>
              <a:rPr lang="fr-CA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ʃ</a:t>
            </a:r>
            <a:r>
              <a:rPr lang="fr-CA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] and [</a:t>
            </a:r>
            <a:r>
              <a:rPr lang="en-CA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s</a:t>
            </a:r>
            <a:r>
              <a:rPr lang="fr-CA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 appear word initially and they both appear before the same vowels.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1172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47675" lvl="2" indent="-382588">
              <a:buSzPct val="80000"/>
              <a:buFont typeface="Wingdings 2" pitchFamily="18" charset="2"/>
              <a:buChar char=""/>
            </a:pP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Data</a:t>
            </a:r>
          </a:p>
          <a:p>
            <a:pPr marL="447675" lvl="2" indent="-382588">
              <a:buSzPct val="80000"/>
              <a:buFont typeface="Wingdings 2" pitchFamily="18" charset="2"/>
              <a:buChar char=""/>
            </a:pPr>
            <a:endParaRPr lang="fr-CA" sz="600" dirty="0">
              <a:latin typeface="Century Gothic"/>
              <a:ea typeface="ＭＳ Ｐゴシック" pitchFamily="34" charset="-128"/>
              <a:cs typeface="Century Gothic"/>
            </a:endParaRPr>
          </a:p>
          <a:p>
            <a:pPr lvl="1">
              <a:buNone/>
            </a:pP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a)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ʃi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c)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eso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e)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ʃe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 	g)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si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endParaRPr lang="en-CA" dirty="0">
              <a:latin typeface="Century Gothic"/>
              <a:ea typeface="ＭＳ Ｐゴシック" pitchFamily="34" charset="-128"/>
              <a:cs typeface="Century Gothic"/>
            </a:endParaRPr>
          </a:p>
          <a:p>
            <a:pPr lvl="1">
              <a:buNone/>
            </a:pP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b)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se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d)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ɑʃɑ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f)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oʃu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 	h) 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[</a:t>
            </a:r>
            <a:r>
              <a:rPr lang="en-CA" dirty="0" err="1">
                <a:latin typeface="Century Gothic"/>
                <a:ea typeface="ＭＳ Ｐゴシック" pitchFamily="34" charset="-128"/>
                <a:cs typeface="Century Gothic"/>
              </a:rPr>
              <a:t>ɑso</a:t>
            </a:r>
            <a:r>
              <a:rPr lang="fr-CA" dirty="0">
                <a:latin typeface="Century Gothic"/>
                <a:ea typeface="ＭＳ Ｐゴシック" pitchFamily="34" charset="-128"/>
                <a:cs typeface="Century Gothic"/>
              </a:rPr>
              <a:t>]</a:t>
            </a:r>
            <a:r>
              <a:rPr lang="en-CA" dirty="0">
                <a:latin typeface="Century Gothic"/>
                <a:ea typeface="ＭＳ Ｐゴシック" pitchFamily="34" charset="-128"/>
                <a:cs typeface="Century Gothic"/>
              </a:rPr>
              <a:t>	</a:t>
            </a:r>
          </a:p>
          <a:p>
            <a:pPr lvl="1">
              <a:buNone/>
            </a:pPr>
            <a:endParaRPr lang="fr-CA" sz="2000" dirty="0">
              <a:latin typeface="Century Gothic"/>
              <a:ea typeface="ＭＳ Ｐゴシック" pitchFamily="34" charset="-128"/>
              <a:cs typeface="Century Gothic"/>
            </a:endParaRPr>
          </a:p>
          <a:p>
            <a:r>
              <a:rPr lang="en-CA" sz="2200" dirty="0">
                <a:latin typeface="Century Gothic"/>
                <a:ea typeface="ＭＳ Ｐゴシック" pitchFamily="34" charset="-128"/>
                <a:cs typeface="Century Gothic"/>
              </a:rPr>
              <a:t>Based on the answers you provided, are [ s ] and [ </a:t>
            </a:r>
            <a:r>
              <a:rPr lang="en-CA" sz="2200" dirty="0" err="1">
                <a:latin typeface="Century Gothic"/>
                <a:ea typeface="ＭＳ Ｐゴシック" pitchFamily="34" charset="-128"/>
                <a:cs typeface="Century Gothic"/>
              </a:rPr>
              <a:t>ʃ</a:t>
            </a:r>
            <a:r>
              <a:rPr lang="en-CA" sz="2200" dirty="0">
                <a:latin typeface="Century Gothic"/>
                <a:ea typeface="ＭＳ Ｐゴシック" pitchFamily="34" charset="-128"/>
                <a:cs typeface="Century Gothic"/>
              </a:rPr>
              <a:t> ] 2 different phonemes or are they allophones of the same phoneme? Why?</a:t>
            </a:r>
          </a:p>
          <a:p>
            <a:pPr lvl="1"/>
            <a:endParaRPr lang="en-CA" sz="2200" dirty="0">
              <a:solidFill>
                <a:schemeClr val="accent3">
                  <a:lumMod val="60000"/>
                  <a:lumOff val="40000"/>
                </a:schemeClr>
              </a:solidFill>
              <a:latin typeface="Century Gothic"/>
              <a:ea typeface="ＭＳ Ｐゴシック" pitchFamily="34" charset="-128"/>
              <a:cs typeface="Century Gothic"/>
            </a:endParaRPr>
          </a:p>
          <a:p>
            <a:pPr lvl="1"/>
            <a:r>
              <a:rPr lang="en-CA" sz="2400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Different phonemes</a:t>
            </a:r>
          </a:p>
          <a:p>
            <a:pPr lvl="1"/>
            <a:r>
              <a:rPr lang="en-CA" sz="2400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Because we can find minimal pairs so substituting one sound for the other changes the meaning of the word</a:t>
            </a:r>
            <a:r>
              <a:rPr lang="en-CA" dirty="0">
                <a:solidFill>
                  <a:srgbClr val="000000"/>
                </a:solidFill>
                <a:latin typeface="Century Gothic"/>
                <a:ea typeface="ＭＳ Ｐゴシック" pitchFamily="34" charset="-128"/>
                <a:cs typeface="Century Gothic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7448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z="2600" dirty="0" smtClean="0">
                <a:ea typeface="ＭＳ Ｐゴシック" pitchFamily="34" charset="-128"/>
              </a:rPr>
              <a:t>Which representation (a or b) reflects the structure of the phonological system in Yoruba for </a:t>
            </a:r>
            <a:r>
              <a:rPr lang="en-CA" sz="2800" dirty="0" smtClean="0">
                <a:latin typeface="Doulos SIL" pitchFamily="2" charset="0"/>
                <a:ea typeface="ＭＳ Ｐゴシック" pitchFamily="34" charset="-128"/>
                <a:cs typeface="Doulos SIL" pitchFamily="2" charset="0"/>
              </a:rPr>
              <a:t>[ s ] </a:t>
            </a:r>
            <a:r>
              <a:rPr lang="en-CA" sz="2800" dirty="0" smtClean="0">
                <a:ea typeface="ＭＳ Ｐゴシック" pitchFamily="34" charset="-128"/>
              </a:rPr>
              <a:t>and</a:t>
            </a:r>
            <a:r>
              <a:rPr lang="en-CA" sz="2800" dirty="0" smtClean="0">
                <a:latin typeface="Doulos SIL" pitchFamily="2" charset="0"/>
                <a:ea typeface="ＭＳ Ｐゴシック" pitchFamily="34" charset="-128"/>
                <a:cs typeface="Doulos SIL" pitchFamily="2" charset="0"/>
              </a:rPr>
              <a:t> [ ʃ ]?</a:t>
            </a:r>
          </a:p>
          <a:p>
            <a:pPr eaLnBrk="1" hangingPunct="1">
              <a:buNone/>
            </a:pPr>
            <a:endParaRPr lang="en-CA" sz="1400" dirty="0" smtClean="0">
              <a:ea typeface="ＭＳ Ｐゴシック" pitchFamily="34" charset="-128"/>
            </a:endParaRPr>
          </a:p>
          <a:p>
            <a:pPr eaLnBrk="1" hangingPunct="1">
              <a:buNone/>
            </a:pPr>
            <a:r>
              <a:rPr lang="en-CA" sz="2600" dirty="0" smtClean="0">
                <a:ea typeface="ＭＳ Ｐゴシック" pitchFamily="34" charset="-128"/>
              </a:rPr>
              <a:t>(a)	</a:t>
            </a:r>
            <a:r>
              <a:rPr lang="en-CA" sz="2800" dirty="0" smtClean="0">
                <a:ea typeface="ＭＳ Ｐゴシック" pitchFamily="34" charset="-128"/>
              </a:rPr>
              <a:t> /</a:t>
            </a:r>
            <a:r>
              <a:rPr lang="en-CA" sz="2800" dirty="0" smtClean="0">
                <a:latin typeface="Doulos SIL" pitchFamily="2" charset="0"/>
                <a:ea typeface="ＭＳ Ｐゴシック" pitchFamily="34" charset="-128"/>
                <a:cs typeface="Doulos SIL" pitchFamily="2" charset="0"/>
              </a:rPr>
              <a:t> s </a:t>
            </a:r>
            <a:r>
              <a:rPr lang="en-CA" sz="2800" dirty="0" smtClean="0">
                <a:ea typeface="ＭＳ Ｐゴシック" pitchFamily="34" charset="-128"/>
              </a:rPr>
              <a:t>/   /</a:t>
            </a:r>
            <a:r>
              <a:rPr lang="en-CA" sz="2800" dirty="0" smtClean="0">
                <a:latin typeface="Doulos SIL" pitchFamily="2" charset="0"/>
                <a:ea typeface="ＭＳ Ｐゴシック" pitchFamily="34" charset="-128"/>
                <a:cs typeface="Doulos SIL" pitchFamily="2" charset="0"/>
              </a:rPr>
              <a:t> ʃ </a:t>
            </a:r>
            <a:r>
              <a:rPr lang="en-CA" sz="2800" dirty="0" smtClean="0">
                <a:ea typeface="ＭＳ Ｐゴシック" pitchFamily="34" charset="-128"/>
              </a:rPr>
              <a:t>/			(b</a:t>
            </a:r>
            <a:r>
              <a:rPr lang="en-CA" sz="2800" dirty="0" smtClean="0">
                <a:ea typeface="ＭＳ Ｐゴシック" pitchFamily="34" charset="-128"/>
              </a:rPr>
              <a:t>)   </a:t>
            </a:r>
            <a:endParaRPr lang="en-CA" sz="2800" dirty="0" smtClean="0">
              <a:ea typeface="ＭＳ Ｐゴシック" pitchFamily="34" charset="-128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en-CA" sz="2800" dirty="0" smtClean="0">
                <a:ea typeface="ＭＳ Ｐゴシック" pitchFamily="34" charset="-128"/>
              </a:rPr>
              <a:t>			</a:t>
            </a:r>
          </a:p>
          <a:p>
            <a:pPr eaLnBrk="1" hangingPunct="1">
              <a:buNone/>
            </a:pPr>
            <a:r>
              <a:rPr lang="en-CA" sz="2800" dirty="0" smtClean="0">
                <a:ea typeface="ＭＳ Ｐゴシック" pitchFamily="34" charset="-128"/>
              </a:rPr>
              <a:t>		 [ </a:t>
            </a:r>
            <a:r>
              <a:rPr lang="en-CA" sz="2800" dirty="0" smtClean="0">
                <a:latin typeface="Doulos SIL" pitchFamily="2" charset="0"/>
                <a:ea typeface="ＭＳ Ｐゴシック" pitchFamily="34" charset="-128"/>
                <a:cs typeface="Doulos SIL" pitchFamily="2" charset="0"/>
              </a:rPr>
              <a:t>s </a:t>
            </a:r>
            <a:r>
              <a:rPr lang="en-CA" sz="2800" dirty="0" smtClean="0">
                <a:ea typeface="ＭＳ Ｐゴシック" pitchFamily="34" charset="-128"/>
              </a:rPr>
              <a:t>]    [ </a:t>
            </a:r>
            <a:r>
              <a:rPr lang="en-CA" sz="2800" dirty="0" smtClean="0">
                <a:latin typeface="Doulos SIL" pitchFamily="2" charset="0"/>
                <a:ea typeface="ＭＳ Ｐゴシック" pitchFamily="34" charset="-128"/>
                <a:cs typeface="Doulos SIL" pitchFamily="2" charset="0"/>
              </a:rPr>
              <a:t>ʃ </a:t>
            </a:r>
            <a:r>
              <a:rPr lang="en-CA" sz="2800" dirty="0" smtClean="0">
                <a:ea typeface="ＭＳ Ｐゴシック" pitchFamily="34" charset="-128"/>
              </a:rPr>
              <a:t>]</a:t>
            </a:r>
          </a:p>
          <a:p>
            <a:pPr eaLnBrk="1" hangingPunct="1">
              <a:buFont typeface="Wingdings 2" pitchFamily="18" charset="2"/>
              <a:buNone/>
            </a:pPr>
            <a:endParaRPr lang="en-CA" sz="1600" dirty="0" smtClean="0">
              <a:ea typeface="ＭＳ Ｐゴシック" pitchFamily="34" charset="-128"/>
            </a:endParaRPr>
          </a:p>
          <a:p>
            <a:pPr eaLnBrk="1" hangingPunct="1">
              <a:buNone/>
            </a:pPr>
            <a:r>
              <a:rPr lang="en-CA" sz="2600" dirty="0" smtClean="0">
                <a:ea typeface="ＭＳ Ｐゴシック" pitchFamily="34" charset="-128"/>
              </a:rPr>
              <a:t>	 	</a:t>
            </a:r>
            <a:r>
              <a:rPr lang="en-CA" sz="2400" dirty="0" smtClean="0">
                <a:solidFill>
                  <a:srgbClr val="000000"/>
                </a:solidFill>
                <a:ea typeface="ＭＳ Ｐゴシック" pitchFamily="34" charset="-128"/>
              </a:rPr>
              <a:t>Different </a:t>
            </a:r>
          </a:p>
          <a:p>
            <a:pPr eaLnBrk="1" hangingPunct="1">
              <a:buNone/>
            </a:pPr>
            <a:r>
              <a:rPr lang="en-CA" sz="2400" dirty="0" smtClean="0">
                <a:solidFill>
                  <a:srgbClr val="000000"/>
                </a:solidFill>
                <a:ea typeface="ＭＳ Ｐゴシック" pitchFamily="34" charset="-128"/>
              </a:rPr>
              <a:t>		phonemes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3923928" y="2527665"/>
            <a:ext cx="3673475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7675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CA" sz="1000" dirty="0">
              <a:latin typeface="Century Gothic" pitchFamily="34" charset="0"/>
              <a:ea typeface="ＭＳ Ｐゴシック" pitchFamily="34" charset="-128"/>
            </a:endParaRPr>
          </a:p>
          <a:p>
            <a:pPr marL="447675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CA" sz="2800" dirty="0" smtClean="0">
                <a:latin typeface="Century Gothic" pitchFamily="34" charset="0"/>
                <a:ea typeface="ＭＳ Ｐゴシック" pitchFamily="34" charset="-128"/>
              </a:rPr>
              <a:t>		 </a:t>
            </a:r>
            <a:r>
              <a:rPr lang="en-CA" sz="2800" dirty="0">
                <a:latin typeface="Century Gothic" pitchFamily="34" charset="0"/>
                <a:ea typeface="ＭＳ Ｐゴシック" pitchFamily="34" charset="-128"/>
              </a:rPr>
              <a:t>	    </a:t>
            </a:r>
            <a:r>
              <a:rPr lang="en-CA" sz="1600" dirty="0">
                <a:latin typeface="Century Gothic" pitchFamily="34" charset="0"/>
                <a:ea typeface="ＭＳ Ｐゴシック" pitchFamily="34" charset="-128"/>
              </a:rPr>
              <a:t> </a:t>
            </a:r>
            <a:r>
              <a:rPr lang="en-CA" sz="2800" dirty="0">
                <a:latin typeface="Century Gothic" pitchFamily="34" charset="0"/>
                <a:ea typeface="ＭＳ Ｐゴシック" pitchFamily="34" charset="-128"/>
              </a:rPr>
              <a:t> </a:t>
            </a:r>
            <a:r>
              <a:rPr lang="en-CA" sz="2800" dirty="0" smtClean="0">
                <a:latin typeface="Century Gothic" pitchFamily="34" charset="0"/>
                <a:ea typeface="ＭＳ Ｐゴシック" pitchFamily="34" charset="-128"/>
              </a:rPr>
              <a:t>/</a:t>
            </a:r>
            <a:r>
              <a:rPr lang="en-CA" sz="2800" dirty="0" smtClean="0">
                <a:latin typeface="Doulos SIL" pitchFamily="2" charset="0"/>
                <a:ea typeface="ＭＳ Ｐゴシック" pitchFamily="34" charset="-128"/>
                <a:cs typeface="Doulos SIL" pitchFamily="2" charset="0"/>
              </a:rPr>
              <a:t> s </a:t>
            </a:r>
            <a:r>
              <a:rPr lang="en-CA" sz="2800" dirty="0" smtClean="0">
                <a:latin typeface="Century Gothic" pitchFamily="34" charset="0"/>
                <a:ea typeface="ＭＳ Ｐゴシック" pitchFamily="34" charset="-128"/>
              </a:rPr>
              <a:t>/</a:t>
            </a:r>
            <a:endParaRPr lang="en-CA" sz="2800" dirty="0">
              <a:latin typeface="Century Gothic" pitchFamily="34" charset="0"/>
              <a:ea typeface="ＭＳ Ｐゴシック" pitchFamily="34" charset="-128"/>
            </a:endParaRPr>
          </a:p>
          <a:p>
            <a:pPr marL="447675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CA" sz="2800" dirty="0">
              <a:latin typeface="Century Gothic" pitchFamily="34" charset="0"/>
              <a:ea typeface="ＭＳ Ｐゴシック" pitchFamily="34" charset="-128"/>
            </a:endParaRPr>
          </a:p>
          <a:p>
            <a:pPr marL="447675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CA" sz="2800" dirty="0">
                <a:latin typeface="Century Gothic" pitchFamily="34" charset="0"/>
                <a:ea typeface="ＭＳ Ｐゴシック" pitchFamily="34" charset="-128"/>
              </a:rPr>
              <a:t>			 </a:t>
            </a:r>
            <a:r>
              <a:rPr lang="en-CA" sz="2800" dirty="0" smtClean="0">
                <a:latin typeface="Century Gothic" pitchFamily="34" charset="0"/>
                <a:ea typeface="ＭＳ Ｐゴシック" pitchFamily="34" charset="-128"/>
              </a:rPr>
              <a:t>[ </a:t>
            </a:r>
            <a:r>
              <a:rPr lang="en-CA" sz="2800" dirty="0" smtClean="0">
                <a:latin typeface="Doulos SIL" pitchFamily="2" charset="0"/>
                <a:ea typeface="ＭＳ Ｐゴシック" pitchFamily="34" charset="-128"/>
                <a:cs typeface="Doulos SIL" pitchFamily="2" charset="0"/>
              </a:rPr>
              <a:t>s </a:t>
            </a:r>
            <a:r>
              <a:rPr lang="en-CA" sz="2800" dirty="0" smtClean="0">
                <a:latin typeface="Century Gothic" pitchFamily="34" charset="0"/>
                <a:ea typeface="ＭＳ Ｐゴシック" pitchFamily="34" charset="-128"/>
              </a:rPr>
              <a:t>]   [ </a:t>
            </a:r>
            <a:r>
              <a:rPr lang="en-CA" sz="2800" dirty="0" smtClean="0">
                <a:latin typeface="Doulos SIL" pitchFamily="2" charset="0"/>
                <a:ea typeface="ＭＳ Ｐゴシック" pitchFamily="34" charset="-128"/>
                <a:cs typeface="Doulos SIL" pitchFamily="2" charset="0"/>
              </a:rPr>
              <a:t>ʃ </a:t>
            </a:r>
            <a:r>
              <a:rPr lang="en-CA" sz="2800" dirty="0" smtClean="0">
                <a:latin typeface="Century Gothic" pitchFamily="34" charset="0"/>
                <a:ea typeface="ＭＳ Ｐゴシック" pitchFamily="34" charset="-128"/>
              </a:rPr>
              <a:t>]</a:t>
            </a:r>
            <a:endParaRPr lang="fr-CA" sz="2800" dirty="0">
              <a:latin typeface="Century Gothic" pitchFamily="34" charset="0"/>
              <a:ea typeface="ＭＳ Ｐゴシック" pitchFamily="34" charset="-128"/>
            </a:endParaRPr>
          </a:p>
        </p:txBody>
      </p:sp>
      <p:sp>
        <p:nvSpPr>
          <p:cNvPr id="6" name="Frame 5"/>
          <p:cNvSpPr/>
          <p:nvPr/>
        </p:nvSpPr>
        <p:spPr>
          <a:xfrm>
            <a:off x="475875" y="2527665"/>
            <a:ext cx="2437505" cy="2016785"/>
          </a:xfrm>
          <a:prstGeom prst="frame">
            <a:avLst>
              <a:gd name="adj1" fmla="val 2314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315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1270</Words>
  <Application>Microsoft Macintosh PowerPoint</Application>
  <PresentationFormat>On-screen Show (4:3)</PresentationFormat>
  <Paragraphs>260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Chapter 3 </vt:lpstr>
      <vt:lpstr>Structure of Language</vt:lpstr>
      <vt:lpstr>Articulatory Phonetics </vt:lpstr>
      <vt:lpstr>PowerPoint Presentation</vt:lpstr>
      <vt:lpstr>PowerPoint Presentation</vt:lpstr>
      <vt:lpstr>Consonants/ Place of Articulation </vt:lpstr>
      <vt:lpstr>Consonants/ Manner of Articulation</vt:lpstr>
      <vt:lpstr>PowerPoint Presentation</vt:lpstr>
      <vt:lpstr>API Chart to Phonetically Transcribe Consonants </vt:lpstr>
      <vt:lpstr>Transcription Conventions</vt:lpstr>
      <vt:lpstr>Transcribing Sounds Phonetically  </vt:lpstr>
      <vt:lpstr>PowerPoint Presentation</vt:lpstr>
      <vt:lpstr>Tenseness</vt:lpstr>
      <vt:lpstr>Articulatory Phonetics</vt:lpstr>
      <vt:lpstr>Articulatory Phonetics </vt:lpstr>
      <vt:lpstr>Vowels</vt:lpstr>
      <vt:lpstr>Leave, you, rod= tense Live, the, bread, bad, book= lax</vt:lpstr>
      <vt:lpstr>Vowels</vt:lpstr>
      <vt:lpstr>Lip Rounding</vt:lpstr>
      <vt:lpstr>Tongue Positions of Vowels Front/ Back</vt:lpstr>
      <vt:lpstr>Tongue Position: Height</vt:lpstr>
      <vt:lpstr>Transcribing Sounds</vt:lpstr>
      <vt:lpstr>Diphthongs</vt:lpstr>
      <vt:lpstr>Transcribing Diphthongs</vt:lpstr>
      <vt:lpstr>Phonetics</vt:lpstr>
      <vt:lpstr>PowerPoint Presentation</vt:lpstr>
      <vt:lpstr>Phonemes</vt:lpstr>
      <vt:lpstr>Minimal Pairs</vt:lpstr>
      <vt:lpstr>Distribution of Allophones</vt:lpstr>
      <vt:lpstr>Complementary Distribution </vt:lpstr>
      <vt:lpstr>Complementary Distribution</vt:lpstr>
      <vt:lpstr>Phonemes vs. Allophones</vt:lpstr>
      <vt:lpstr>PowerPoint Presentation</vt:lpstr>
      <vt:lpstr>Cross- linguistic Differences</vt:lpstr>
      <vt:lpstr>Exercise- Yoruba</vt:lpstr>
      <vt:lpstr>PowerPoint Presentation</vt:lpstr>
      <vt:lpstr>PowerPoint Presentation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 </dc:title>
  <dc:creator>Belinda Mae Garcia-Breadmore</dc:creator>
  <cp:lastModifiedBy>Belinda Mae Garcia-Breadmore</cp:lastModifiedBy>
  <cp:revision>18</cp:revision>
  <cp:lastPrinted>2012-10-15T01:23:25Z</cp:lastPrinted>
  <dcterms:created xsi:type="dcterms:W3CDTF">2012-10-15T01:08:22Z</dcterms:created>
  <dcterms:modified xsi:type="dcterms:W3CDTF">2012-10-15T07:11:35Z</dcterms:modified>
</cp:coreProperties>
</file>