
<file path=[Content_Types].xml><?xml version="1.0" encoding="utf-8"?>
<Types xmlns="http://schemas.openxmlformats.org/package/2006/content-types">
  <Default Extension="xml" ContentType="application/xml"/>
  <Default Extension="jpeg" ContentType="image/jpeg"/>
  <Default Extension="jpg" ContentType="image/jpeg"/>
  <Default Extension="rels" ContentType="application/vnd.openxmlformats-package.relationships+xml"/>
  <Default Extension="wdp" ContentType="image/vnd.ms-photo"/>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300" r:id="rId3"/>
    <p:sldId id="303" r:id="rId4"/>
    <p:sldId id="302" r:id="rId5"/>
    <p:sldId id="296" r:id="rId6"/>
    <p:sldId id="272" r:id="rId7"/>
    <p:sldId id="295" r:id="rId8"/>
    <p:sldId id="274" r:id="rId9"/>
    <p:sldId id="275" r:id="rId10"/>
    <p:sldId id="276" r:id="rId11"/>
    <p:sldId id="293" r:id="rId12"/>
    <p:sldId id="277" r:id="rId13"/>
    <p:sldId id="278" r:id="rId14"/>
    <p:sldId id="279" r:id="rId15"/>
    <p:sldId id="280" r:id="rId16"/>
    <p:sldId id="281" r:id="rId17"/>
    <p:sldId id="282" r:id="rId18"/>
    <p:sldId id="290" r:id="rId19"/>
    <p:sldId id="291" r:id="rId20"/>
    <p:sldId id="289" r:id="rId21"/>
    <p:sldId id="286" r:id="rId22"/>
    <p:sldId id="287" r:id="rId23"/>
    <p:sldId id="292" r:id="rId24"/>
    <p:sldId id="299" r:id="rId25"/>
    <p:sldId id="283" r:id="rId26"/>
    <p:sldId id="284" r:id="rId27"/>
    <p:sldId id="297" r:id="rId2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5849" autoAdjust="0"/>
  </p:normalViewPr>
  <p:slideViewPr>
    <p:cSldViewPr>
      <p:cViewPr varScale="1">
        <p:scale>
          <a:sx n="65" d="100"/>
          <a:sy n="65" d="100"/>
        </p:scale>
        <p:origin x="-104" y="-888"/>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notesMaster" Target="notesMasters/notesMaster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printerSettings" Target="printerSettings/printerSettings1.bin"/><Relationship Id="rId31" Type="http://schemas.openxmlformats.org/officeDocument/2006/relationships/presProps" Target="presProps.xml"/><Relationship Id="rId32" Type="http://schemas.openxmlformats.org/officeDocument/2006/relationships/viewProps" Target="viewProps.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theme" Target="theme/theme1.xml"/><Relationship Id="rId34"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8B2431B-306C-4F97-B192-41F24D514BD1}" type="datetimeFigureOut">
              <a:rPr lang="en-CA" smtClean="0"/>
              <a:t>3/17/2014</a:t>
            </a:fld>
            <a:endParaRPr lang="en-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E543BE4-969D-4E42-A0AA-19EC6DD7C2E6}" type="slidenum">
              <a:rPr lang="en-CA" smtClean="0"/>
              <a:t>‹#›</a:t>
            </a:fld>
            <a:endParaRPr lang="en-CA"/>
          </a:p>
        </p:txBody>
      </p:sp>
    </p:spTree>
    <p:extLst>
      <p:ext uri="{BB962C8B-B14F-4D97-AF65-F5344CB8AC3E}">
        <p14:creationId xmlns:p14="http://schemas.microsoft.com/office/powerpoint/2010/main" val="9158439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7" name="Text Box 1"/>
          <p:cNvSpPr txBox="1">
            <a:spLocks noChangeArrowheads="1"/>
          </p:cNvSpPr>
          <p:nvPr/>
        </p:nvSpPr>
        <p:spPr bwMode="auto">
          <a:xfrm>
            <a:off x="1400736" y="914977"/>
            <a:ext cx="4055129" cy="3134591"/>
          </a:xfrm>
          <a:prstGeom prst="rect">
            <a:avLst/>
          </a:prstGeom>
          <a:solidFill>
            <a:srgbClr val="FFFFFF"/>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2058" tIns="41029" rIns="82058" bIns="41029" anchor="ctr"/>
          <a:lstStyle/>
          <a:p>
            <a:endParaRPr lang="en-CA"/>
          </a:p>
        </p:txBody>
      </p:sp>
      <p:sp>
        <p:nvSpPr>
          <p:cNvPr id="4098" name="Text Box 2"/>
          <p:cNvSpPr txBox="1">
            <a:spLocks noGrp="1" noChangeArrowheads="1"/>
          </p:cNvSpPr>
          <p:nvPr>
            <p:ph type="body"/>
          </p:nvPr>
        </p:nvSpPr>
        <p:spPr bwMode="auto">
          <a:xfrm>
            <a:off x="1046350" y="4352637"/>
            <a:ext cx="4770904" cy="3478068"/>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marL="76930" indent="-76930">
              <a:lnSpc>
                <a:spcPct val="93000"/>
              </a:lnSpc>
              <a:spcBef>
                <a:spcPct val="0"/>
              </a:spcBef>
              <a:buSzPct val="45000"/>
              <a:tabLst>
                <a:tab pos="649628" algn="l"/>
                <a:tab pos="1299256" algn="l"/>
                <a:tab pos="1948884" algn="l"/>
                <a:tab pos="2598511" algn="l"/>
                <a:tab pos="3248139" algn="l"/>
                <a:tab pos="3897767" algn="l"/>
                <a:tab pos="4547395" algn="l"/>
              </a:tabLst>
            </a:pPr>
            <a:r>
              <a:rPr lang="en-GB" altLang="en-US" dirty="0">
                <a:latin typeface="Arial" charset="0"/>
                <a:ea typeface="msgothic" charset="0"/>
                <a:cs typeface="msgothic" charset="0"/>
              </a:rPr>
              <a:t>A model for combinatorial regulation of the alterative GABABR1 promoters. Whereas it is known that GABABR1 interacts directly with the transcription factor ATF4 in the cytoplasm of neurons, GABAB receptor activation may stimulate translocation of ATF4 from one cellular compartment to another (</a:t>
            </a:r>
            <a:r>
              <a:rPr lang="en-GB" altLang="en-US" dirty="0" err="1">
                <a:latin typeface="Arial" charset="0"/>
                <a:ea typeface="msgothic" charset="0"/>
                <a:cs typeface="msgothic" charset="0"/>
              </a:rPr>
              <a:t>Nehring</a:t>
            </a:r>
            <a:r>
              <a:rPr lang="en-GB" altLang="en-US" dirty="0">
                <a:latin typeface="Arial" charset="0"/>
                <a:ea typeface="msgothic" charset="0"/>
                <a:cs typeface="msgothic" charset="0"/>
              </a:rPr>
              <a:t> et al., 2000; White et al., 2000; Vernon et al., 2001). Previous reports suggest a presynaptic and postsynaptic localization for both GABABR1a and GABABR1b subunits (</a:t>
            </a:r>
            <a:r>
              <a:rPr lang="en-GB" altLang="en-US" dirty="0" err="1">
                <a:latin typeface="Arial" charset="0"/>
                <a:ea typeface="msgothic" charset="0"/>
                <a:cs typeface="msgothic" charset="0"/>
              </a:rPr>
              <a:t>Kaupmann</a:t>
            </a:r>
            <a:r>
              <a:rPr lang="en-GB" altLang="en-US" dirty="0">
                <a:latin typeface="Arial" charset="0"/>
                <a:ea typeface="msgothic" charset="0"/>
                <a:cs typeface="msgothic" charset="0"/>
              </a:rPr>
              <a:t> et al., 1998b; </a:t>
            </a:r>
            <a:r>
              <a:rPr lang="en-GB" altLang="en-US" dirty="0" err="1">
                <a:latin typeface="Arial" charset="0"/>
                <a:ea typeface="msgothic" charset="0"/>
                <a:cs typeface="msgothic" charset="0"/>
              </a:rPr>
              <a:t>Benke</a:t>
            </a:r>
            <a:r>
              <a:rPr lang="en-GB" altLang="en-US" dirty="0">
                <a:latin typeface="Arial" charset="0"/>
                <a:ea typeface="msgothic" charset="0"/>
                <a:cs typeface="msgothic" charset="0"/>
              </a:rPr>
              <a:t> et al., 1999; Bischoff et al., 1999; </a:t>
            </a:r>
            <a:r>
              <a:rPr lang="en-GB" altLang="en-US" dirty="0" err="1">
                <a:latin typeface="Arial" charset="0"/>
                <a:ea typeface="msgothic" charset="0"/>
                <a:cs typeface="msgothic" charset="0"/>
              </a:rPr>
              <a:t>Princivalle</a:t>
            </a:r>
            <a:r>
              <a:rPr lang="en-GB" altLang="en-US" dirty="0">
                <a:latin typeface="Arial" charset="0"/>
                <a:ea typeface="msgothic" charset="0"/>
                <a:cs typeface="msgothic" charset="0"/>
              </a:rPr>
              <a:t> et al., 2000, 2001; Towers et al., 2000). However, GABABR1a appears to be located predominately in postsynaptic sites, whereas GABABR1b is in presynaptic terminals (</a:t>
            </a:r>
            <a:r>
              <a:rPr lang="en-GB" altLang="en-US" dirty="0" err="1">
                <a:latin typeface="Arial" charset="0"/>
                <a:ea typeface="msgothic" charset="0"/>
                <a:cs typeface="msgothic" charset="0"/>
              </a:rPr>
              <a:t>Benke</a:t>
            </a:r>
            <a:r>
              <a:rPr lang="en-GB" altLang="en-US" dirty="0">
                <a:latin typeface="Arial" charset="0"/>
                <a:ea typeface="msgothic" charset="0"/>
                <a:cs typeface="msgothic" charset="0"/>
              </a:rPr>
              <a:t> et al., 1999; </a:t>
            </a:r>
            <a:r>
              <a:rPr lang="en-GB" altLang="en-US" dirty="0" err="1">
                <a:latin typeface="Arial" charset="0"/>
                <a:ea typeface="msgothic" charset="0"/>
                <a:cs typeface="msgothic" charset="0"/>
              </a:rPr>
              <a:t>Princivalle</a:t>
            </a:r>
            <a:r>
              <a:rPr lang="en-GB" altLang="en-US" dirty="0">
                <a:latin typeface="Arial" charset="0"/>
                <a:ea typeface="msgothic" charset="0"/>
                <a:cs typeface="msgothic" charset="0"/>
              </a:rPr>
              <a:t> et al., 2001). We propose a model in which activator and repressor proteins selectively recognize DNA regulatory elements specific to the GABABR1a and GABABR1b promoters, independently controlling expression of these receptor subunit subtypes. Binding of CREB and ATF4 activator proteins may mediate GABABR1a expression at postsynaptic sites. In contrast, binding of the CREB activator as well as ATF4 and USF repressor proteins may mediate GABABR1b expression at presynaptic sites. The precise cellular and subcellular localization of GABABR1a and GABABR1b subunits in the hippocampal formation awaits further characterization. GIRK, G-protein-gated inwardly rectifying potassium channel; VGCC, voltage-gated calcium channel; A.C., </a:t>
            </a:r>
            <a:r>
              <a:rPr lang="en-GB" altLang="en-US" dirty="0" err="1">
                <a:latin typeface="Arial" charset="0"/>
                <a:ea typeface="msgothic" charset="0"/>
                <a:cs typeface="msgothic" charset="0"/>
              </a:rPr>
              <a:t>adenylate</a:t>
            </a:r>
            <a:r>
              <a:rPr lang="en-GB" altLang="en-US" dirty="0">
                <a:latin typeface="Arial" charset="0"/>
                <a:ea typeface="msgothic" charset="0"/>
                <a:cs typeface="msgothic" charset="0"/>
              </a:rPr>
              <a:t> cyclase.</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lvl1pPr algn="ctr">
              <a:defRPr/>
            </a:lvl1p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r>
              <a:rPr lang="en-US" smtClean="0"/>
              <a:t>BIO 1540</a:t>
            </a:r>
            <a:endParaRPr lang="en-CA"/>
          </a:p>
        </p:txBody>
      </p:sp>
      <p:sp>
        <p:nvSpPr>
          <p:cNvPr id="5" name="Footer Placeholder 4"/>
          <p:cNvSpPr>
            <a:spLocks noGrp="1"/>
          </p:cNvSpPr>
          <p:nvPr>
            <p:ph type="ftr" sz="quarter" idx="11"/>
          </p:nvPr>
        </p:nvSpPr>
        <p:spPr/>
        <p:txBody>
          <a:bodyPr/>
          <a:lstStyle/>
          <a:p>
            <a:r>
              <a:rPr lang="en-CA" smtClean="0"/>
              <a:t>Caroline Petit-Turcotte  Hiver 2013</a:t>
            </a:r>
            <a:endParaRPr lang="en-CA"/>
          </a:p>
        </p:txBody>
      </p:sp>
      <p:sp>
        <p:nvSpPr>
          <p:cNvPr id="6" name="Slide Number Placeholder 5"/>
          <p:cNvSpPr>
            <a:spLocks noGrp="1"/>
          </p:cNvSpPr>
          <p:nvPr>
            <p:ph type="sldNum" sz="quarter" idx="12"/>
          </p:nvPr>
        </p:nvSpPr>
        <p:spPr/>
        <p:txBody>
          <a:bodyPr/>
          <a:lstStyle/>
          <a:p>
            <a:fld id="{9DF43FA5-6E4A-40CB-AEBD-08C8AEE68222}" type="slidenum">
              <a:rPr lang="en-CA" smtClean="0"/>
              <a:t>‹#›</a:t>
            </a:fld>
            <a:endParaRPr lang="en-CA"/>
          </a:p>
        </p:txBody>
      </p:sp>
    </p:spTree>
    <p:extLst>
      <p:ext uri="{BB962C8B-B14F-4D97-AF65-F5344CB8AC3E}">
        <p14:creationId xmlns:p14="http://schemas.microsoft.com/office/powerpoint/2010/main" val="39382425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r>
              <a:rPr lang="en-US" smtClean="0"/>
              <a:t>BIO 1540</a:t>
            </a:r>
            <a:endParaRPr lang="en-CA"/>
          </a:p>
        </p:txBody>
      </p:sp>
      <p:sp>
        <p:nvSpPr>
          <p:cNvPr id="5" name="Footer Placeholder 4"/>
          <p:cNvSpPr>
            <a:spLocks noGrp="1"/>
          </p:cNvSpPr>
          <p:nvPr>
            <p:ph type="ftr" sz="quarter" idx="11"/>
          </p:nvPr>
        </p:nvSpPr>
        <p:spPr/>
        <p:txBody>
          <a:bodyPr/>
          <a:lstStyle/>
          <a:p>
            <a:r>
              <a:rPr lang="en-CA" smtClean="0"/>
              <a:t>Caroline Petit-Turcotte  Hiver 2013</a:t>
            </a:r>
            <a:endParaRPr lang="en-CA"/>
          </a:p>
        </p:txBody>
      </p:sp>
      <p:sp>
        <p:nvSpPr>
          <p:cNvPr id="6" name="Slide Number Placeholder 5"/>
          <p:cNvSpPr>
            <a:spLocks noGrp="1"/>
          </p:cNvSpPr>
          <p:nvPr>
            <p:ph type="sldNum" sz="quarter" idx="12"/>
          </p:nvPr>
        </p:nvSpPr>
        <p:spPr/>
        <p:txBody>
          <a:bodyPr/>
          <a:lstStyle/>
          <a:p>
            <a:fld id="{9DF43FA5-6E4A-40CB-AEBD-08C8AEE68222}" type="slidenum">
              <a:rPr lang="en-CA" smtClean="0"/>
              <a:t>‹#›</a:t>
            </a:fld>
            <a:endParaRPr lang="en-CA"/>
          </a:p>
        </p:txBody>
      </p:sp>
    </p:spTree>
    <p:extLst>
      <p:ext uri="{BB962C8B-B14F-4D97-AF65-F5344CB8AC3E}">
        <p14:creationId xmlns:p14="http://schemas.microsoft.com/office/powerpoint/2010/main" val="4428880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r>
              <a:rPr lang="en-US" smtClean="0"/>
              <a:t>BIO 1540</a:t>
            </a:r>
            <a:endParaRPr lang="en-CA"/>
          </a:p>
        </p:txBody>
      </p:sp>
      <p:sp>
        <p:nvSpPr>
          <p:cNvPr id="5" name="Footer Placeholder 4"/>
          <p:cNvSpPr>
            <a:spLocks noGrp="1"/>
          </p:cNvSpPr>
          <p:nvPr>
            <p:ph type="ftr" sz="quarter" idx="11"/>
          </p:nvPr>
        </p:nvSpPr>
        <p:spPr/>
        <p:txBody>
          <a:bodyPr/>
          <a:lstStyle/>
          <a:p>
            <a:r>
              <a:rPr lang="en-CA" smtClean="0"/>
              <a:t>Caroline Petit-Turcotte  Hiver 2013</a:t>
            </a:r>
            <a:endParaRPr lang="en-CA"/>
          </a:p>
        </p:txBody>
      </p:sp>
      <p:sp>
        <p:nvSpPr>
          <p:cNvPr id="6" name="Slide Number Placeholder 5"/>
          <p:cNvSpPr>
            <a:spLocks noGrp="1"/>
          </p:cNvSpPr>
          <p:nvPr>
            <p:ph type="sldNum" sz="quarter" idx="12"/>
          </p:nvPr>
        </p:nvSpPr>
        <p:spPr/>
        <p:txBody>
          <a:bodyPr/>
          <a:lstStyle/>
          <a:p>
            <a:fld id="{9DF43FA5-6E4A-40CB-AEBD-08C8AEE68222}" type="slidenum">
              <a:rPr lang="en-CA" smtClean="0"/>
              <a:t>‹#›</a:t>
            </a:fld>
            <a:endParaRPr lang="en-CA"/>
          </a:p>
        </p:txBody>
      </p:sp>
    </p:spTree>
    <p:extLst>
      <p:ext uri="{BB962C8B-B14F-4D97-AF65-F5344CB8AC3E}">
        <p14:creationId xmlns:p14="http://schemas.microsoft.com/office/powerpoint/2010/main" val="32163853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r>
              <a:rPr lang="en-US" smtClean="0"/>
              <a:t>BIO 1540</a:t>
            </a:r>
            <a:endParaRPr lang="en-CA"/>
          </a:p>
        </p:txBody>
      </p:sp>
      <p:sp>
        <p:nvSpPr>
          <p:cNvPr id="6" name="Footer Placeholder 5"/>
          <p:cNvSpPr>
            <a:spLocks noGrp="1"/>
          </p:cNvSpPr>
          <p:nvPr>
            <p:ph type="ftr" sz="quarter" idx="11"/>
          </p:nvPr>
        </p:nvSpPr>
        <p:spPr/>
        <p:txBody>
          <a:bodyPr/>
          <a:lstStyle/>
          <a:p>
            <a:r>
              <a:rPr lang="en-CA" smtClean="0"/>
              <a:t>Caroline Petit-Turcotte  Hiver 2013</a:t>
            </a:r>
            <a:endParaRPr lang="en-CA"/>
          </a:p>
        </p:txBody>
      </p:sp>
      <p:sp>
        <p:nvSpPr>
          <p:cNvPr id="7" name="Slide Number Placeholder 6"/>
          <p:cNvSpPr>
            <a:spLocks noGrp="1"/>
          </p:cNvSpPr>
          <p:nvPr>
            <p:ph type="sldNum" sz="quarter" idx="12"/>
          </p:nvPr>
        </p:nvSpPr>
        <p:spPr/>
        <p:txBody>
          <a:bodyPr/>
          <a:lstStyle/>
          <a:p>
            <a:fld id="{9DF43FA5-6E4A-40CB-AEBD-08C8AEE68222}" type="slidenum">
              <a:rPr lang="en-CA" smtClean="0"/>
              <a:t>‹#›</a:t>
            </a:fld>
            <a:endParaRPr lang="en-CA"/>
          </a:p>
        </p:txBody>
      </p:sp>
    </p:spTree>
    <p:extLst>
      <p:ext uri="{BB962C8B-B14F-4D97-AF65-F5344CB8AC3E}">
        <p14:creationId xmlns:p14="http://schemas.microsoft.com/office/powerpoint/2010/main" val="28400798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r>
              <a:rPr lang="en-US" smtClean="0"/>
              <a:t>BIO 1540</a:t>
            </a:r>
            <a:endParaRPr lang="en-CA"/>
          </a:p>
        </p:txBody>
      </p:sp>
      <p:sp>
        <p:nvSpPr>
          <p:cNvPr id="8" name="Footer Placeholder 7"/>
          <p:cNvSpPr>
            <a:spLocks noGrp="1"/>
          </p:cNvSpPr>
          <p:nvPr>
            <p:ph type="ftr" sz="quarter" idx="11"/>
          </p:nvPr>
        </p:nvSpPr>
        <p:spPr/>
        <p:txBody>
          <a:bodyPr/>
          <a:lstStyle/>
          <a:p>
            <a:r>
              <a:rPr lang="en-CA" smtClean="0"/>
              <a:t>Caroline Petit-Turcotte  Hiver 2013</a:t>
            </a:r>
            <a:endParaRPr lang="en-CA"/>
          </a:p>
        </p:txBody>
      </p:sp>
      <p:sp>
        <p:nvSpPr>
          <p:cNvPr id="9" name="Slide Number Placeholder 8"/>
          <p:cNvSpPr>
            <a:spLocks noGrp="1"/>
          </p:cNvSpPr>
          <p:nvPr>
            <p:ph type="sldNum" sz="quarter" idx="12"/>
          </p:nvPr>
        </p:nvSpPr>
        <p:spPr/>
        <p:txBody>
          <a:bodyPr/>
          <a:lstStyle/>
          <a:p>
            <a:fld id="{9DF43FA5-6E4A-40CB-AEBD-08C8AEE68222}" type="slidenum">
              <a:rPr lang="en-CA" smtClean="0"/>
              <a:t>‹#›</a:t>
            </a:fld>
            <a:endParaRPr lang="en-CA"/>
          </a:p>
        </p:txBody>
      </p:sp>
    </p:spTree>
    <p:extLst>
      <p:ext uri="{BB962C8B-B14F-4D97-AF65-F5344CB8AC3E}">
        <p14:creationId xmlns:p14="http://schemas.microsoft.com/office/powerpoint/2010/main" val="25433976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r>
              <a:rPr lang="en-US" smtClean="0"/>
              <a:t>BIO 1540</a:t>
            </a:r>
            <a:endParaRPr lang="en-CA"/>
          </a:p>
        </p:txBody>
      </p:sp>
      <p:sp>
        <p:nvSpPr>
          <p:cNvPr id="4" name="Footer Placeholder 3"/>
          <p:cNvSpPr>
            <a:spLocks noGrp="1"/>
          </p:cNvSpPr>
          <p:nvPr>
            <p:ph type="ftr" sz="quarter" idx="11"/>
          </p:nvPr>
        </p:nvSpPr>
        <p:spPr/>
        <p:txBody>
          <a:bodyPr/>
          <a:lstStyle/>
          <a:p>
            <a:r>
              <a:rPr lang="en-CA" smtClean="0"/>
              <a:t>Caroline Petit-Turcotte  Hiver 2013</a:t>
            </a:r>
            <a:endParaRPr lang="en-CA"/>
          </a:p>
        </p:txBody>
      </p:sp>
      <p:sp>
        <p:nvSpPr>
          <p:cNvPr id="5" name="Slide Number Placeholder 4"/>
          <p:cNvSpPr>
            <a:spLocks noGrp="1"/>
          </p:cNvSpPr>
          <p:nvPr>
            <p:ph type="sldNum" sz="quarter" idx="12"/>
          </p:nvPr>
        </p:nvSpPr>
        <p:spPr/>
        <p:txBody>
          <a:bodyPr/>
          <a:lstStyle/>
          <a:p>
            <a:fld id="{9DF43FA5-6E4A-40CB-AEBD-08C8AEE68222}" type="slidenum">
              <a:rPr lang="en-CA" smtClean="0"/>
              <a:t>‹#›</a:t>
            </a:fld>
            <a:endParaRPr lang="en-CA"/>
          </a:p>
        </p:txBody>
      </p:sp>
    </p:spTree>
    <p:extLst>
      <p:ext uri="{BB962C8B-B14F-4D97-AF65-F5344CB8AC3E}">
        <p14:creationId xmlns:p14="http://schemas.microsoft.com/office/powerpoint/2010/main" val="39780122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BIO 1540</a:t>
            </a:r>
            <a:endParaRPr lang="en-CA"/>
          </a:p>
        </p:txBody>
      </p:sp>
      <p:sp>
        <p:nvSpPr>
          <p:cNvPr id="3" name="Footer Placeholder 2"/>
          <p:cNvSpPr>
            <a:spLocks noGrp="1"/>
          </p:cNvSpPr>
          <p:nvPr>
            <p:ph type="ftr" sz="quarter" idx="11"/>
          </p:nvPr>
        </p:nvSpPr>
        <p:spPr/>
        <p:txBody>
          <a:bodyPr/>
          <a:lstStyle/>
          <a:p>
            <a:r>
              <a:rPr lang="en-CA" smtClean="0"/>
              <a:t>Caroline Petit-Turcotte  Hiver 2013</a:t>
            </a:r>
            <a:endParaRPr lang="en-CA"/>
          </a:p>
        </p:txBody>
      </p:sp>
      <p:sp>
        <p:nvSpPr>
          <p:cNvPr id="4" name="Slide Number Placeholder 3"/>
          <p:cNvSpPr>
            <a:spLocks noGrp="1"/>
          </p:cNvSpPr>
          <p:nvPr>
            <p:ph type="sldNum" sz="quarter" idx="12"/>
          </p:nvPr>
        </p:nvSpPr>
        <p:spPr/>
        <p:txBody>
          <a:bodyPr/>
          <a:lstStyle/>
          <a:p>
            <a:fld id="{9DF43FA5-6E4A-40CB-AEBD-08C8AEE68222}" type="slidenum">
              <a:rPr lang="en-CA" smtClean="0"/>
              <a:t>‹#›</a:t>
            </a:fld>
            <a:endParaRPr lang="en-CA"/>
          </a:p>
        </p:txBody>
      </p:sp>
    </p:spTree>
    <p:extLst>
      <p:ext uri="{BB962C8B-B14F-4D97-AF65-F5344CB8AC3E}">
        <p14:creationId xmlns:p14="http://schemas.microsoft.com/office/powerpoint/2010/main" val="20331979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r>
              <a:rPr lang="en-US" smtClean="0"/>
              <a:t>BIO 1540</a:t>
            </a:r>
            <a:endParaRPr lang="en-CA"/>
          </a:p>
        </p:txBody>
      </p:sp>
      <p:sp>
        <p:nvSpPr>
          <p:cNvPr id="6" name="Footer Placeholder 5"/>
          <p:cNvSpPr>
            <a:spLocks noGrp="1"/>
          </p:cNvSpPr>
          <p:nvPr>
            <p:ph type="ftr" sz="quarter" idx="11"/>
          </p:nvPr>
        </p:nvSpPr>
        <p:spPr/>
        <p:txBody>
          <a:bodyPr/>
          <a:lstStyle/>
          <a:p>
            <a:r>
              <a:rPr lang="en-CA" smtClean="0"/>
              <a:t>Caroline Petit-Turcotte  Hiver 2013</a:t>
            </a:r>
            <a:endParaRPr lang="en-CA"/>
          </a:p>
        </p:txBody>
      </p:sp>
      <p:sp>
        <p:nvSpPr>
          <p:cNvPr id="7" name="Slide Number Placeholder 6"/>
          <p:cNvSpPr>
            <a:spLocks noGrp="1"/>
          </p:cNvSpPr>
          <p:nvPr>
            <p:ph type="sldNum" sz="quarter" idx="12"/>
          </p:nvPr>
        </p:nvSpPr>
        <p:spPr/>
        <p:txBody>
          <a:bodyPr/>
          <a:lstStyle/>
          <a:p>
            <a:fld id="{9DF43FA5-6E4A-40CB-AEBD-08C8AEE68222}" type="slidenum">
              <a:rPr lang="en-CA" smtClean="0"/>
              <a:t>‹#›</a:t>
            </a:fld>
            <a:endParaRPr lang="en-CA"/>
          </a:p>
        </p:txBody>
      </p:sp>
    </p:spTree>
    <p:extLst>
      <p:ext uri="{BB962C8B-B14F-4D97-AF65-F5344CB8AC3E}">
        <p14:creationId xmlns:p14="http://schemas.microsoft.com/office/powerpoint/2010/main" val="1776102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r>
              <a:rPr lang="en-US" smtClean="0"/>
              <a:t>BIO 1540</a:t>
            </a:r>
            <a:endParaRPr lang="en-CA"/>
          </a:p>
        </p:txBody>
      </p:sp>
      <p:sp>
        <p:nvSpPr>
          <p:cNvPr id="6" name="Footer Placeholder 5"/>
          <p:cNvSpPr>
            <a:spLocks noGrp="1"/>
          </p:cNvSpPr>
          <p:nvPr>
            <p:ph type="ftr" sz="quarter" idx="11"/>
          </p:nvPr>
        </p:nvSpPr>
        <p:spPr/>
        <p:txBody>
          <a:bodyPr/>
          <a:lstStyle/>
          <a:p>
            <a:r>
              <a:rPr lang="en-CA" smtClean="0"/>
              <a:t>Caroline Petit-Turcotte  Hiver 2013</a:t>
            </a:r>
            <a:endParaRPr lang="en-CA"/>
          </a:p>
        </p:txBody>
      </p:sp>
      <p:sp>
        <p:nvSpPr>
          <p:cNvPr id="7" name="Slide Number Placeholder 6"/>
          <p:cNvSpPr>
            <a:spLocks noGrp="1"/>
          </p:cNvSpPr>
          <p:nvPr>
            <p:ph type="sldNum" sz="quarter" idx="12"/>
          </p:nvPr>
        </p:nvSpPr>
        <p:spPr/>
        <p:txBody>
          <a:bodyPr/>
          <a:lstStyle/>
          <a:p>
            <a:fld id="{9DF43FA5-6E4A-40CB-AEBD-08C8AEE68222}" type="slidenum">
              <a:rPr lang="en-CA" smtClean="0"/>
              <a:t>‹#›</a:t>
            </a:fld>
            <a:endParaRPr lang="en-CA"/>
          </a:p>
        </p:txBody>
      </p:sp>
    </p:spTree>
    <p:extLst>
      <p:ext uri="{BB962C8B-B14F-4D97-AF65-F5344CB8AC3E}">
        <p14:creationId xmlns:p14="http://schemas.microsoft.com/office/powerpoint/2010/main" val="2601363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r>
              <a:rPr lang="en-US" smtClean="0"/>
              <a:t>BIO 1540</a:t>
            </a:r>
            <a:endParaRPr lang="en-CA"/>
          </a:p>
        </p:txBody>
      </p:sp>
      <p:sp>
        <p:nvSpPr>
          <p:cNvPr id="5" name="Footer Placeholder 4"/>
          <p:cNvSpPr>
            <a:spLocks noGrp="1"/>
          </p:cNvSpPr>
          <p:nvPr>
            <p:ph type="ftr" sz="quarter" idx="11"/>
          </p:nvPr>
        </p:nvSpPr>
        <p:spPr/>
        <p:txBody>
          <a:bodyPr/>
          <a:lstStyle/>
          <a:p>
            <a:r>
              <a:rPr lang="en-CA" smtClean="0"/>
              <a:t>Caroline Petit-Turcotte  Hiver 2013</a:t>
            </a:r>
            <a:endParaRPr lang="en-CA"/>
          </a:p>
        </p:txBody>
      </p:sp>
      <p:sp>
        <p:nvSpPr>
          <p:cNvPr id="6" name="Slide Number Placeholder 5"/>
          <p:cNvSpPr>
            <a:spLocks noGrp="1"/>
          </p:cNvSpPr>
          <p:nvPr>
            <p:ph type="sldNum" sz="quarter" idx="12"/>
          </p:nvPr>
        </p:nvSpPr>
        <p:spPr/>
        <p:txBody>
          <a:bodyPr/>
          <a:lstStyle/>
          <a:p>
            <a:fld id="{9DF43FA5-6E4A-40CB-AEBD-08C8AEE68222}" type="slidenum">
              <a:rPr lang="en-CA" smtClean="0"/>
              <a:t>‹#›</a:t>
            </a:fld>
            <a:endParaRPr lang="en-CA"/>
          </a:p>
        </p:txBody>
      </p:sp>
    </p:spTree>
    <p:extLst>
      <p:ext uri="{BB962C8B-B14F-4D97-AF65-F5344CB8AC3E}">
        <p14:creationId xmlns:p14="http://schemas.microsoft.com/office/powerpoint/2010/main" val="10668892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r>
              <a:rPr lang="en-US" smtClean="0"/>
              <a:t>BIO 1540</a:t>
            </a:r>
            <a:endParaRPr lang="en-CA"/>
          </a:p>
        </p:txBody>
      </p:sp>
      <p:sp>
        <p:nvSpPr>
          <p:cNvPr id="5" name="Footer Placeholder 4"/>
          <p:cNvSpPr>
            <a:spLocks noGrp="1"/>
          </p:cNvSpPr>
          <p:nvPr>
            <p:ph type="ftr" sz="quarter" idx="11"/>
          </p:nvPr>
        </p:nvSpPr>
        <p:spPr/>
        <p:txBody>
          <a:bodyPr/>
          <a:lstStyle/>
          <a:p>
            <a:r>
              <a:rPr lang="en-CA" smtClean="0"/>
              <a:t>Caroline Petit-Turcotte  Hiver 2013</a:t>
            </a:r>
            <a:endParaRPr lang="en-CA"/>
          </a:p>
        </p:txBody>
      </p:sp>
      <p:sp>
        <p:nvSpPr>
          <p:cNvPr id="6" name="Slide Number Placeholder 5"/>
          <p:cNvSpPr>
            <a:spLocks noGrp="1"/>
          </p:cNvSpPr>
          <p:nvPr>
            <p:ph type="sldNum" sz="quarter" idx="12"/>
          </p:nvPr>
        </p:nvSpPr>
        <p:spPr/>
        <p:txBody>
          <a:bodyPr/>
          <a:lstStyle/>
          <a:p>
            <a:fld id="{9DF43FA5-6E4A-40CB-AEBD-08C8AEE68222}" type="slidenum">
              <a:rPr lang="en-CA" smtClean="0"/>
              <a:t>‹#›</a:t>
            </a:fld>
            <a:endParaRPr lang="en-CA"/>
          </a:p>
        </p:txBody>
      </p:sp>
    </p:spTree>
    <p:extLst>
      <p:ext uri="{BB962C8B-B14F-4D97-AF65-F5344CB8AC3E}">
        <p14:creationId xmlns:p14="http://schemas.microsoft.com/office/powerpoint/2010/main" val="407738853"/>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BIO 1540</a:t>
            </a:r>
            <a:endParaRPr lang="en-C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CA" smtClean="0"/>
              <a:t>Caroline Petit-Turcotte  Hiver 2013</a:t>
            </a:r>
            <a:endParaRPr lang="en-C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F43FA5-6E4A-40CB-AEBD-08C8AEE68222}" type="slidenum">
              <a:rPr lang="en-CA" smtClean="0"/>
              <a:t>‹#›</a:t>
            </a:fld>
            <a:endParaRPr lang="en-CA"/>
          </a:p>
        </p:txBody>
      </p:sp>
    </p:spTree>
    <p:extLst>
      <p:ext uri="{BB962C8B-B14F-4D97-AF65-F5344CB8AC3E}">
        <p14:creationId xmlns:p14="http://schemas.microsoft.com/office/powerpoint/2010/main" val="21817229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www.youtube.com/watch?v=yqESR7E4b_8"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jpeg"/><Relationship Id="rId3" Type="http://schemas.openxmlformats.org/officeDocument/2006/relationships/image" Target="../media/image7.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9.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0.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1.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2.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4.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5.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6.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7.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8.jpeg"/></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4" Type="http://schemas.openxmlformats.org/officeDocument/2006/relationships/image" Target="../media/image20.jpeg"/><Relationship Id="rId1" Type="http://schemas.openxmlformats.org/officeDocument/2006/relationships/slideLayout" Target="../slideLayouts/slideLayout7.xml"/><Relationship Id="rId2" Type="http://schemas.openxmlformats.org/officeDocument/2006/relationships/notesSlide" Target="../notesSlides/notesSlide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4" Type="http://schemas.openxmlformats.org/officeDocument/2006/relationships/image" Target="../media/image23.png"/><Relationship Id="rId5" Type="http://schemas.microsoft.com/office/2007/relationships/hdphoto" Target="../media/hdphoto1.wdp"/><Relationship Id="rId6" Type="http://schemas.openxmlformats.org/officeDocument/2006/relationships/image" Target="../media/image24.png"/><Relationship Id="rId7" Type="http://schemas.microsoft.com/office/2007/relationships/hdphoto" Target="../media/hdphoto2.wdp"/><Relationship Id="rId1" Type="http://schemas.openxmlformats.org/officeDocument/2006/relationships/slideLayout" Target="../slideLayouts/slideLayout7.xml"/><Relationship Id="rId2" Type="http://schemas.openxmlformats.org/officeDocument/2006/relationships/image" Target="../media/image21.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268761"/>
            <a:ext cx="7772400" cy="2331690"/>
          </a:xfrm>
        </p:spPr>
        <p:txBody>
          <a:bodyPr>
            <a:normAutofit/>
          </a:bodyPr>
          <a:lstStyle/>
          <a:p>
            <a:r>
              <a:rPr lang="fr-CA" dirty="0" smtClean="0"/>
              <a:t>Cours 19</a:t>
            </a:r>
            <a:br>
              <a:rPr lang="fr-CA" dirty="0" smtClean="0"/>
            </a:br>
            <a:r>
              <a:rPr lang="fr-CA" dirty="0" smtClean="0"/>
              <a:t>Transcription et Régulation</a:t>
            </a:r>
            <a:br>
              <a:rPr lang="fr-CA" dirty="0" smtClean="0"/>
            </a:br>
            <a:r>
              <a:rPr lang="fr-CA" dirty="0" smtClean="0"/>
              <a:t>Partie 1</a:t>
            </a:r>
            <a:endParaRPr lang="en-CA" dirty="0"/>
          </a:p>
        </p:txBody>
      </p:sp>
      <p:sp>
        <p:nvSpPr>
          <p:cNvPr id="3" name="Subtitle 2"/>
          <p:cNvSpPr>
            <a:spLocks noGrp="1"/>
          </p:cNvSpPr>
          <p:nvPr>
            <p:ph type="subTitle" idx="1"/>
          </p:nvPr>
        </p:nvSpPr>
        <p:spPr/>
        <p:txBody>
          <a:bodyPr/>
          <a:lstStyle/>
          <a:p>
            <a:r>
              <a:rPr lang="fr-CA" dirty="0" smtClean="0"/>
              <a:t>Chapitre 17 p. 377-389</a:t>
            </a:r>
          </a:p>
          <a:p>
            <a:r>
              <a:rPr lang="fr-CA" dirty="0" smtClean="0"/>
              <a:t>18 p. 407-419</a:t>
            </a:r>
          </a:p>
        </p:txBody>
      </p:sp>
      <p:sp>
        <p:nvSpPr>
          <p:cNvPr id="4" name="Date Placeholder 3"/>
          <p:cNvSpPr>
            <a:spLocks noGrp="1"/>
          </p:cNvSpPr>
          <p:nvPr>
            <p:ph type="dt" sz="half" idx="10"/>
          </p:nvPr>
        </p:nvSpPr>
        <p:spPr/>
        <p:txBody>
          <a:bodyPr/>
          <a:lstStyle/>
          <a:p>
            <a:r>
              <a:rPr lang="en-US" smtClean="0"/>
              <a:t>BIO 1540</a:t>
            </a:r>
            <a:endParaRPr lang="en-CA"/>
          </a:p>
        </p:txBody>
      </p:sp>
      <p:sp>
        <p:nvSpPr>
          <p:cNvPr id="5" name="Footer Placeholder 4"/>
          <p:cNvSpPr>
            <a:spLocks noGrp="1"/>
          </p:cNvSpPr>
          <p:nvPr>
            <p:ph type="ftr" sz="quarter" idx="11"/>
          </p:nvPr>
        </p:nvSpPr>
        <p:spPr/>
        <p:txBody>
          <a:bodyPr/>
          <a:lstStyle/>
          <a:p>
            <a:r>
              <a:rPr lang="en-CA" smtClean="0"/>
              <a:t>Caroline Petit-Turcotte  Hiver 2013</a:t>
            </a:r>
            <a:endParaRPr lang="en-CA"/>
          </a:p>
        </p:txBody>
      </p:sp>
      <p:sp>
        <p:nvSpPr>
          <p:cNvPr id="6" name="Slide Number Placeholder 5"/>
          <p:cNvSpPr>
            <a:spLocks noGrp="1"/>
          </p:cNvSpPr>
          <p:nvPr>
            <p:ph type="sldNum" sz="quarter" idx="12"/>
          </p:nvPr>
        </p:nvSpPr>
        <p:spPr/>
        <p:txBody>
          <a:bodyPr/>
          <a:lstStyle/>
          <a:p>
            <a:fld id="{9DF43FA5-6E4A-40CB-AEBD-08C8AEE68222}" type="slidenum">
              <a:rPr lang="en-CA" smtClean="0"/>
              <a:t>1</a:t>
            </a:fld>
            <a:endParaRPr lang="en-CA"/>
          </a:p>
        </p:txBody>
      </p:sp>
    </p:spTree>
    <p:extLst>
      <p:ext uri="{BB962C8B-B14F-4D97-AF65-F5344CB8AC3E}">
        <p14:creationId xmlns:p14="http://schemas.microsoft.com/office/powerpoint/2010/main" val="19810165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Objectifs</a:t>
            </a:r>
            <a:endParaRPr lang="fr-CA" dirty="0"/>
          </a:p>
        </p:txBody>
      </p:sp>
      <p:sp>
        <p:nvSpPr>
          <p:cNvPr id="3" name="Content Placeholder 2"/>
          <p:cNvSpPr>
            <a:spLocks noGrp="1"/>
          </p:cNvSpPr>
          <p:nvPr>
            <p:ph idx="1"/>
          </p:nvPr>
        </p:nvSpPr>
        <p:spPr>
          <a:xfrm>
            <a:off x="251520" y="1196752"/>
            <a:ext cx="8712968" cy="5256584"/>
          </a:xfrm>
        </p:spPr>
        <p:txBody>
          <a:bodyPr>
            <a:normAutofit fontScale="92500" lnSpcReduction="20000"/>
          </a:bodyPr>
          <a:lstStyle/>
          <a:p>
            <a:r>
              <a:rPr lang="fr-CA" dirty="0" smtClean="0"/>
              <a:t>Comprendre et détailler les étapes du processus de transcription de l’ADN en ARNm</a:t>
            </a:r>
          </a:p>
          <a:p>
            <a:r>
              <a:rPr lang="fr-CA" dirty="0" smtClean="0"/>
              <a:t>Connaitre les éléments d’un complexe de transcription</a:t>
            </a:r>
          </a:p>
          <a:p>
            <a:r>
              <a:rPr lang="fr-CA" dirty="0" smtClean="0"/>
              <a:t>Définir la maturation et l’épissage de l’ARN</a:t>
            </a:r>
          </a:p>
          <a:p>
            <a:r>
              <a:rPr lang="fr-CA" dirty="0" smtClean="0"/>
              <a:t>Pouvoir comparer la maturation d’un gène procaryote vs eucaryote</a:t>
            </a:r>
          </a:p>
          <a:p>
            <a:r>
              <a:rPr lang="fr-CA" dirty="0" smtClean="0"/>
              <a:t>Connaitre et expliquer les éléments de contrôle de la transcription</a:t>
            </a:r>
          </a:p>
          <a:p>
            <a:pPr lvl="1"/>
            <a:r>
              <a:rPr lang="fr-CA" dirty="0" smtClean="0"/>
              <a:t>Activateurs</a:t>
            </a:r>
          </a:p>
          <a:p>
            <a:pPr lvl="1"/>
            <a:r>
              <a:rPr lang="fr-CA" dirty="0" smtClean="0"/>
              <a:t>Répresseurs</a:t>
            </a:r>
          </a:p>
          <a:p>
            <a:pPr lvl="1"/>
            <a:r>
              <a:rPr lang="fr-CA" dirty="0" smtClean="0"/>
              <a:t>Épissage différentiel</a:t>
            </a:r>
          </a:p>
          <a:p>
            <a:endParaRPr lang="en-CA" dirty="0" smtClean="0"/>
          </a:p>
          <a:p>
            <a:endParaRPr lang="en-CA" dirty="0"/>
          </a:p>
        </p:txBody>
      </p:sp>
      <p:sp>
        <p:nvSpPr>
          <p:cNvPr id="4" name="Date Placeholder 3"/>
          <p:cNvSpPr>
            <a:spLocks noGrp="1"/>
          </p:cNvSpPr>
          <p:nvPr>
            <p:ph type="dt" sz="half" idx="10"/>
          </p:nvPr>
        </p:nvSpPr>
        <p:spPr/>
        <p:txBody>
          <a:bodyPr/>
          <a:lstStyle/>
          <a:p>
            <a:r>
              <a:rPr lang="en-US" smtClean="0"/>
              <a:t>BIO 1540</a:t>
            </a:r>
            <a:endParaRPr lang="en-CA"/>
          </a:p>
        </p:txBody>
      </p:sp>
      <p:sp>
        <p:nvSpPr>
          <p:cNvPr id="5" name="Footer Placeholder 4"/>
          <p:cNvSpPr>
            <a:spLocks noGrp="1"/>
          </p:cNvSpPr>
          <p:nvPr>
            <p:ph type="ftr" sz="quarter" idx="11"/>
          </p:nvPr>
        </p:nvSpPr>
        <p:spPr/>
        <p:txBody>
          <a:bodyPr/>
          <a:lstStyle/>
          <a:p>
            <a:r>
              <a:rPr lang="en-CA" smtClean="0"/>
              <a:t>Caroline Petit-Turcotte  Hiver 2013</a:t>
            </a:r>
            <a:endParaRPr lang="en-CA"/>
          </a:p>
        </p:txBody>
      </p:sp>
      <p:sp>
        <p:nvSpPr>
          <p:cNvPr id="6" name="Slide Number Placeholder 5"/>
          <p:cNvSpPr>
            <a:spLocks noGrp="1"/>
          </p:cNvSpPr>
          <p:nvPr>
            <p:ph type="sldNum" sz="quarter" idx="12"/>
          </p:nvPr>
        </p:nvSpPr>
        <p:spPr/>
        <p:txBody>
          <a:bodyPr/>
          <a:lstStyle/>
          <a:p>
            <a:fld id="{9DF43FA5-6E4A-40CB-AEBD-08C8AEE68222}" type="slidenum">
              <a:rPr lang="en-CA" smtClean="0"/>
              <a:t>2</a:t>
            </a:fld>
            <a:endParaRPr lang="en-CA"/>
          </a:p>
        </p:txBody>
      </p:sp>
    </p:spTree>
    <p:extLst>
      <p:ext uri="{BB962C8B-B14F-4D97-AF65-F5344CB8AC3E}">
        <p14:creationId xmlns:p14="http://schemas.microsoft.com/office/powerpoint/2010/main" val="23566984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22114"/>
          </a:xfrm>
        </p:spPr>
        <p:txBody>
          <a:bodyPr/>
          <a:lstStyle/>
          <a:p>
            <a:r>
              <a:rPr lang="fr-CA" dirty="0" smtClean="0"/>
              <a:t>Dogme de la biologie moléculaire</a:t>
            </a:r>
            <a:endParaRPr lang="en-CA" dirty="0"/>
          </a:p>
        </p:txBody>
      </p:sp>
      <p:sp>
        <p:nvSpPr>
          <p:cNvPr id="4" name="Date Placeholder 3"/>
          <p:cNvSpPr>
            <a:spLocks noGrp="1"/>
          </p:cNvSpPr>
          <p:nvPr>
            <p:ph type="dt" sz="half" idx="10"/>
          </p:nvPr>
        </p:nvSpPr>
        <p:spPr/>
        <p:txBody>
          <a:bodyPr/>
          <a:lstStyle/>
          <a:p>
            <a:r>
              <a:rPr lang="en-US" smtClean="0"/>
              <a:t>BIO 1540</a:t>
            </a:r>
            <a:endParaRPr lang="en-CA"/>
          </a:p>
        </p:txBody>
      </p:sp>
      <p:sp>
        <p:nvSpPr>
          <p:cNvPr id="5" name="Footer Placeholder 4"/>
          <p:cNvSpPr>
            <a:spLocks noGrp="1"/>
          </p:cNvSpPr>
          <p:nvPr>
            <p:ph type="ftr" sz="quarter" idx="11"/>
          </p:nvPr>
        </p:nvSpPr>
        <p:spPr/>
        <p:txBody>
          <a:bodyPr/>
          <a:lstStyle/>
          <a:p>
            <a:r>
              <a:rPr lang="en-CA" smtClean="0"/>
              <a:t>Caroline Petit-Turcotte  Hiver 2014</a:t>
            </a:r>
            <a:endParaRPr lang="en-CA"/>
          </a:p>
        </p:txBody>
      </p:sp>
      <p:sp>
        <p:nvSpPr>
          <p:cNvPr id="6" name="Slide Number Placeholder 5"/>
          <p:cNvSpPr>
            <a:spLocks noGrp="1"/>
          </p:cNvSpPr>
          <p:nvPr>
            <p:ph type="sldNum" sz="quarter" idx="12"/>
          </p:nvPr>
        </p:nvSpPr>
        <p:spPr/>
        <p:txBody>
          <a:bodyPr/>
          <a:lstStyle/>
          <a:p>
            <a:fld id="{9DF43FA5-6E4A-40CB-AEBD-08C8AEE68222}" type="slidenum">
              <a:rPr lang="en-CA" smtClean="0"/>
              <a:t>3</a:t>
            </a:fld>
            <a:endParaRPr lang="en-CA"/>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8" y="1196752"/>
            <a:ext cx="4525992" cy="5258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p:cNvSpPr txBox="1"/>
          <p:nvPr/>
        </p:nvSpPr>
        <p:spPr>
          <a:xfrm>
            <a:off x="80356" y="1196752"/>
            <a:ext cx="1323292" cy="2800767"/>
          </a:xfrm>
          <a:prstGeom prst="rect">
            <a:avLst/>
          </a:prstGeom>
          <a:noFill/>
          <a:ln w="38100">
            <a:solidFill>
              <a:schemeClr val="accent2">
                <a:lumMod val="60000"/>
                <a:lumOff val="40000"/>
              </a:schemeClr>
            </a:solidFill>
          </a:ln>
        </p:spPr>
        <p:txBody>
          <a:bodyPr wrap="square" rtlCol="0">
            <a:spAutoFit/>
          </a:bodyPr>
          <a:lstStyle/>
          <a:p>
            <a:r>
              <a:rPr lang="en-CA" sz="1600" dirty="0" smtClean="0">
                <a:latin typeface="Microsoft Sans Serif" panose="020B0604020202020204" pitchFamily="34" charset="0"/>
                <a:cs typeface="Microsoft Sans Serif" panose="020B0604020202020204" pitchFamily="34" charset="0"/>
              </a:rPr>
              <a:t>Passage de </a:t>
            </a:r>
            <a:r>
              <a:rPr lang="en-CA" sz="1600" dirty="0" err="1" smtClean="0">
                <a:latin typeface="Microsoft Sans Serif" panose="020B0604020202020204" pitchFamily="34" charset="0"/>
                <a:cs typeface="Microsoft Sans Serif" panose="020B0604020202020204" pitchFamily="34" charset="0"/>
              </a:rPr>
              <a:t>l’information</a:t>
            </a:r>
            <a:r>
              <a:rPr lang="en-CA" sz="1600" dirty="0" smtClean="0">
                <a:latin typeface="Microsoft Sans Serif" panose="020B0604020202020204" pitchFamily="34" charset="0"/>
                <a:cs typeface="Microsoft Sans Serif" panose="020B0604020202020204" pitchFamily="34" charset="0"/>
              </a:rPr>
              <a:t> ne se fait </a:t>
            </a:r>
            <a:r>
              <a:rPr lang="en-CA" sz="1600" dirty="0" err="1" smtClean="0">
                <a:latin typeface="Microsoft Sans Serif" panose="020B0604020202020204" pitchFamily="34" charset="0"/>
                <a:cs typeface="Microsoft Sans Serif" panose="020B0604020202020204" pitchFamily="34" charset="0"/>
              </a:rPr>
              <a:t>que</a:t>
            </a:r>
            <a:r>
              <a:rPr lang="en-CA" sz="1600" dirty="0" smtClean="0">
                <a:latin typeface="Microsoft Sans Serif" panose="020B0604020202020204" pitchFamily="34" charset="0"/>
                <a:cs typeface="Microsoft Sans Serif" panose="020B0604020202020204" pitchFamily="34" charset="0"/>
              </a:rPr>
              <a:t> de ADN </a:t>
            </a:r>
            <a:r>
              <a:rPr lang="en-CA" sz="1600" dirty="0" err="1" smtClean="0">
                <a:latin typeface="Microsoft Sans Serif" panose="020B0604020202020204" pitchFamily="34" charset="0"/>
                <a:cs typeface="Microsoft Sans Serif" panose="020B0604020202020204" pitchFamily="34" charset="0"/>
              </a:rPr>
              <a:t>vers</a:t>
            </a:r>
            <a:r>
              <a:rPr lang="en-CA" sz="1600" dirty="0" smtClean="0">
                <a:latin typeface="Microsoft Sans Serif" panose="020B0604020202020204" pitchFamily="34" charset="0"/>
                <a:cs typeface="Microsoft Sans Serif" panose="020B0604020202020204" pitchFamily="34" charset="0"/>
              </a:rPr>
              <a:t> ARN </a:t>
            </a:r>
            <a:r>
              <a:rPr lang="en-CA" sz="1600" dirty="0" err="1" smtClean="0">
                <a:latin typeface="Microsoft Sans Serif" panose="020B0604020202020204" pitchFamily="34" charset="0"/>
                <a:cs typeface="Microsoft Sans Serif" panose="020B0604020202020204" pitchFamily="34" charset="0"/>
              </a:rPr>
              <a:t>vers</a:t>
            </a:r>
            <a:r>
              <a:rPr lang="en-CA" sz="1600" dirty="0" smtClean="0">
                <a:latin typeface="Microsoft Sans Serif" panose="020B0604020202020204" pitchFamily="34" charset="0"/>
                <a:cs typeface="Microsoft Sans Serif" panose="020B0604020202020204" pitchFamily="34" charset="0"/>
              </a:rPr>
              <a:t> </a:t>
            </a:r>
            <a:r>
              <a:rPr lang="en-CA" sz="1600" dirty="0" err="1" smtClean="0">
                <a:latin typeface="Microsoft Sans Serif" panose="020B0604020202020204" pitchFamily="34" charset="0"/>
                <a:cs typeface="Microsoft Sans Serif" panose="020B0604020202020204" pitchFamily="34" charset="0"/>
              </a:rPr>
              <a:t>protéine</a:t>
            </a:r>
            <a:r>
              <a:rPr lang="en-CA" sz="1600" dirty="0" smtClean="0">
                <a:latin typeface="Microsoft Sans Serif" panose="020B0604020202020204" pitchFamily="34" charset="0"/>
                <a:cs typeface="Microsoft Sans Serif" panose="020B0604020202020204" pitchFamily="34" charset="0"/>
              </a:rPr>
              <a:t>.</a:t>
            </a:r>
          </a:p>
          <a:p>
            <a:endParaRPr lang="en-CA" sz="1600" dirty="0">
              <a:latin typeface="Microsoft Sans Serif" panose="020B0604020202020204" pitchFamily="34" charset="0"/>
              <a:cs typeface="Microsoft Sans Serif" panose="020B0604020202020204" pitchFamily="34" charset="0"/>
            </a:endParaRPr>
          </a:p>
          <a:p>
            <a:r>
              <a:rPr lang="en-CA" sz="1600" dirty="0" smtClean="0">
                <a:latin typeface="Microsoft Sans Serif" panose="020B0604020202020204" pitchFamily="34" charset="0"/>
                <a:cs typeface="Microsoft Sans Serif" panose="020B0604020202020204" pitchFamily="34" charset="0"/>
              </a:rPr>
              <a:t>PAS </a:t>
            </a:r>
            <a:r>
              <a:rPr lang="en-CA" sz="1600" dirty="0" err="1" smtClean="0">
                <a:latin typeface="Microsoft Sans Serif" panose="020B0604020202020204" pitchFamily="34" charset="0"/>
                <a:cs typeface="Microsoft Sans Serif" panose="020B0604020202020204" pitchFamily="34" charset="0"/>
              </a:rPr>
              <a:t>dans</a:t>
            </a:r>
            <a:r>
              <a:rPr lang="en-CA" sz="1600" dirty="0" smtClean="0">
                <a:latin typeface="Microsoft Sans Serif" panose="020B0604020202020204" pitchFamily="34" charset="0"/>
                <a:cs typeface="Microsoft Sans Serif" panose="020B0604020202020204" pitchFamily="34" charset="0"/>
              </a:rPr>
              <a:t> le </a:t>
            </a:r>
            <a:r>
              <a:rPr lang="en-CA" sz="1600" dirty="0" err="1" smtClean="0">
                <a:latin typeface="Microsoft Sans Serif" panose="020B0604020202020204" pitchFamily="34" charset="0"/>
                <a:cs typeface="Microsoft Sans Serif" panose="020B0604020202020204" pitchFamily="34" charset="0"/>
              </a:rPr>
              <a:t>sens</a:t>
            </a:r>
            <a:r>
              <a:rPr lang="en-CA" sz="1600" dirty="0" smtClean="0">
                <a:latin typeface="Microsoft Sans Serif" panose="020B0604020202020204" pitchFamily="34" charset="0"/>
                <a:cs typeface="Microsoft Sans Serif" panose="020B0604020202020204" pitchFamily="34" charset="0"/>
              </a:rPr>
              <a:t> inverse!</a:t>
            </a:r>
            <a:endParaRPr lang="en-CA" sz="1600" dirty="0">
              <a:latin typeface="Microsoft Sans Serif" panose="020B0604020202020204" pitchFamily="34" charset="0"/>
              <a:cs typeface="Microsoft Sans Serif" panose="020B0604020202020204" pitchFamily="34" charset="0"/>
            </a:endParaRPr>
          </a:p>
        </p:txBody>
      </p:sp>
      <p:sp>
        <p:nvSpPr>
          <p:cNvPr id="9" name="TextBox 8"/>
          <p:cNvSpPr txBox="1"/>
          <p:nvPr/>
        </p:nvSpPr>
        <p:spPr>
          <a:xfrm>
            <a:off x="5929640" y="2564904"/>
            <a:ext cx="3132209" cy="1015663"/>
          </a:xfrm>
          <a:prstGeom prst="rect">
            <a:avLst/>
          </a:prstGeom>
          <a:noFill/>
        </p:spPr>
        <p:txBody>
          <a:bodyPr wrap="square" rtlCol="0">
            <a:spAutoFit/>
          </a:bodyPr>
          <a:lstStyle/>
          <a:p>
            <a:r>
              <a:rPr lang="fr-CA" sz="2000" b="1" u="sng" dirty="0" smtClean="0"/>
              <a:t>Transcription</a:t>
            </a:r>
            <a:r>
              <a:rPr lang="fr-CA" sz="2000" dirty="0" smtClean="0"/>
              <a:t>: Synthèse d’ARN complémentaire à la matrice d’ADN (noyau)</a:t>
            </a:r>
            <a:endParaRPr lang="fr-CA" sz="2000" dirty="0"/>
          </a:p>
        </p:txBody>
      </p:sp>
      <p:sp>
        <p:nvSpPr>
          <p:cNvPr id="10" name="TextBox 9"/>
          <p:cNvSpPr txBox="1"/>
          <p:nvPr/>
        </p:nvSpPr>
        <p:spPr>
          <a:xfrm>
            <a:off x="5929641" y="3789040"/>
            <a:ext cx="3106856" cy="2246769"/>
          </a:xfrm>
          <a:prstGeom prst="rect">
            <a:avLst/>
          </a:prstGeom>
          <a:noFill/>
        </p:spPr>
        <p:txBody>
          <a:bodyPr wrap="square" rtlCol="0">
            <a:spAutoFit/>
          </a:bodyPr>
          <a:lstStyle/>
          <a:p>
            <a:r>
              <a:rPr lang="fr-CA" sz="2000" b="1" u="sng" dirty="0" smtClean="0"/>
              <a:t>Traduction</a:t>
            </a:r>
            <a:r>
              <a:rPr lang="fr-CA" sz="2000" dirty="0" smtClean="0"/>
              <a:t>: Synthèse </a:t>
            </a:r>
            <a:r>
              <a:rPr lang="fr-CA" sz="2000" dirty="0"/>
              <a:t>d’un polypeptide à partir d’un ARNm : la cellule doit traduire </a:t>
            </a:r>
            <a:r>
              <a:rPr lang="fr-CA" sz="2000" dirty="0" smtClean="0"/>
              <a:t>l’ARNm </a:t>
            </a:r>
            <a:r>
              <a:rPr lang="fr-CA" sz="2000" dirty="0"/>
              <a:t>en une séquence d’acides aminés </a:t>
            </a:r>
            <a:r>
              <a:rPr lang="fr-CA" sz="2000" dirty="0" smtClean="0"/>
              <a:t>formant un </a:t>
            </a:r>
            <a:r>
              <a:rPr lang="fr-CA" sz="2000" dirty="0"/>
              <a:t>polypeptide</a:t>
            </a:r>
            <a:r>
              <a:rPr lang="fr-CA" sz="2000" dirty="0" smtClean="0"/>
              <a:t>. (cytoplasme)</a:t>
            </a:r>
            <a:endParaRPr lang="en-CA" sz="2000" dirty="0"/>
          </a:p>
        </p:txBody>
      </p:sp>
    </p:spTree>
    <p:extLst>
      <p:ext uri="{BB962C8B-B14F-4D97-AF65-F5344CB8AC3E}">
        <p14:creationId xmlns:p14="http://schemas.microsoft.com/office/powerpoint/2010/main" val="27643156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CA" dirty="0" smtClean="0"/>
              <a:t>ADN et transcription</a:t>
            </a:r>
            <a:endParaRPr lang="en-CA" dirty="0"/>
          </a:p>
        </p:txBody>
      </p:sp>
      <p:sp>
        <p:nvSpPr>
          <p:cNvPr id="6" name="Content Placeholder 5"/>
          <p:cNvSpPr>
            <a:spLocks noGrp="1"/>
          </p:cNvSpPr>
          <p:nvPr>
            <p:ph idx="1"/>
          </p:nvPr>
        </p:nvSpPr>
        <p:spPr/>
        <p:txBody>
          <a:bodyPr/>
          <a:lstStyle/>
          <a:p>
            <a:r>
              <a:rPr lang="en-CA" dirty="0">
                <a:hlinkClick r:id="rId2"/>
              </a:rPr>
              <a:t>https://</a:t>
            </a:r>
            <a:r>
              <a:rPr lang="en-CA" dirty="0" smtClean="0">
                <a:hlinkClick r:id="rId2"/>
              </a:rPr>
              <a:t>www.youtube.com/watch?v=yqESR7E4b_8</a:t>
            </a:r>
            <a:endParaRPr lang="en-CA" dirty="0" smtClean="0"/>
          </a:p>
          <a:p>
            <a:r>
              <a:rPr lang="en-CA" dirty="0" smtClean="0"/>
              <a:t>(</a:t>
            </a:r>
            <a:r>
              <a:rPr lang="en-CA" dirty="0" err="1" smtClean="0"/>
              <a:t>Comme</a:t>
            </a:r>
            <a:r>
              <a:rPr lang="en-CA" dirty="0" smtClean="0"/>
              <a:t> figure 16.22) Début, </a:t>
            </a:r>
            <a:r>
              <a:rPr lang="en-CA" dirty="0" err="1" smtClean="0"/>
              <a:t>ensuite</a:t>
            </a:r>
            <a:r>
              <a:rPr lang="en-CA" dirty="0" smtClean="0"/>
              <a:t>,</a:t>
            </a:r>
          </a:p>
          <a:p>
            <a:r>
              <a:rPr lang="en-CA" dirty="0" smtClean="0"/>
              <a:t>(à 2:52) transcription</a:t>
            </a:r>
            <a:endParaRPr lang="en-CA" dirty="0"/>
          </a:p>
        </p:txBody>
      </p:sp>
      <p:sp>
        <p:nvSpPr>
          <p:cNvPr id="2" name="Date Placeholder 1"/>
          <p:cNvSpPr>
            <a:spLocks noGrp="1"/>
          </p:cNvSpPr>
          <p:nvPr>
            <p:ph type="dt" sz="half" idx="10"/>
          </p:nvPr>
        </p:nvSpPr>
        <p:spPr/>
        <p:txBody>
          <a:bodyPr/>
          <a:lstStyle/>
          <a:p>
            <a:r>
              <a:rPr lang="en-US" smtClean="0"/>
              <a:t>BIO 1540</a:t>
            </a:r>
            <a:endParaRPr lang="en-CA"/>
          </a:p>
        </p:txBody>
      </p:sp>
      <p:sp>
        <p:nvSpPr>
          <p:cNvPr id="3" name="Footer Placeholder 2"/>
          <p:cNvSpPr>
            <a:spLocks noGrp="1"/>
          </p:cNvSpPr>
          <p:nvPr>
            <p:ph type="ftr" sz="quarter" idx="11"/>
          </p:nvPr>
        </p:nvSpPr>
        <p:spPr/>
        <p:txBody>
          <a:bodyPr/>
          <a:lstStyle/>
          <a:p>
            <a:r>
              <a:rPr lang="en-CA" smtClean="0"/>
              <a:t>Caroline Petit-Turcotte  Hiver 2013</a:t>
            </a:r>
            <a:endParaRPr lang="en-CA"/>
          </a:p>
        </p:txBody>
      </p:sp>
      <p:sp>
        <p:nvSpPr>
          <p:cNvPr id="4" name="Slide Number Placeholder 3"/>
          <p:cNvSpPr>
            <a:spLocks noGrp="1"/>
          </p:cNvSpPr>
          <p:nvPr>
            <p:ph type="sldNum" sz="quarter" idx="12"/>
          </p:nvPr>
        </p:nvSpPr>
        <p:spPr/>
        <p:txBody>
          <a:bodyPr/>
          <a:lstStyle/>
          <a:p>
            <a:fld id="{9DF43FA5-6E4A-40CB-AEBD-08C8AEE68222}" type="slidenum">
              <a:rPr lang="en-CA" smtClean="0"/>
              <a:t>4</a:t>
            </a:fld>
            <a:endParaRPr lang="en-CA"/>
          </a:p>
        </p:txBody>
      </p:sp>
    </p:spTree>
    <p:extLst>
      <p:ext uri="{BB962C8B-B14F-4D97-AF65-F5344CB8AC3E}">
        <p14:creationId xmlns:p14="http://schemas.microsoft.com/office/powerpoint/2010/main" val="8781913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BIO 1540</a:t>
            </a:r>
            <a:endParaRPr lang="en-CA"/>
          </a:p>
        </p:txBody>
      </p:sp>
      <p:sp>
        <p:nvSpPr>
          <p:cNvPr id="3" name="Footer Placeholder 2"/>
          <p:cNvSpPr>
            <a:spLocks noGrp="1"/>
          </p:cNvSpPr>
          <p:nvPr>
            <p:ph type="ftr" sz="quarter" idx="11"/>
          </p:nvPr>
        </p:nvSpPr>
        <p:spPr/>
        <p:txBody>
          <a:bodyPr/>
          <a:lstStyle/>
          <a:p>
            <a:r>
              <a:rPr lang="en-CA" smtClean="0"/>
              <a:t>Caroline Petit-Turcotte  Hiver 2013</a:t>
            </a:r>
            <a:endParaRPr lang="en-CA"/>
          </a:p>
        </p:txBody>
      </p:sp>
      <p:sp>
        <p:nvSpPr>
          <p:cNvPr id="4" name="Slide Number Placeholder 3"/>
          <p:cNvSpPr>
            <a:spLocks noGrp="1"/>
          </p:cNvSpPr>
          <p:nvPr>
            <p:ph type="sldNum" sz="quarter" idx="12"/>
          </p:nvPr>
        </p:nvSpPr>
        <p:spPr/>
        <p:txBody>
          <a:bodyPr/>
          <a:lstStyle/>
          <a:p>
            <a:fld id="{9DF43FA5-6E4A-40CB-AEBD-08C8AEE68222}" type="slidenum">
              <a:rPr lang="en-CA" smtClean="0"/>
              <a:t>5</a:t>
            </a:fld>
            <a:endParaRPr lang="en-CA"/>
          </a:p>
        </p:txBody>
      </p:sp>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t="3" b="10739"/>
          <a:stretch/>
        </p:blipFill>
        <p:spPr>
          <a:xfrm>
            <a:off x="4892885" y="167298"/>
            <a:ext cx="4105647" cy="6142022"/>
          </a:xfrm>
          <a:prstGeom prst="rect">
            <a:avLst/>
          </a:prstGeom>
        </p:spPr>
      </p:pic>
      <p:sp>
        <p:nvSpPr>
          <p:cNvPr id="7" name="TextBox 6"/>
          <p:cNvSpPr txBox="1"/>
          <p:nvPr/>
        </p:nvSpPr>
        <p:spPr>
          <a:xfrm>
            <a:off x="27102" y="548680"/>
            <a:ext cx="4976946" cy="6093976"/>
          </a:xfrm>
          <a:prstGeom prst="rect">
            <a:avLst/>
          </a:prstGeom>
          <a:noFill/>
        </p:spPr>
        <p:txBody>
          <a:bodyPr wrap="square" rtlCol="0">
            <a:spAutoFit/>
          </a:bodyPr>
          <a:lstStyle/>
          <a:p>
            <a:pPr marL="342900" indent="-342900">
              <a:buFont typeface="Arial" pitchFamily="34" charset="0"/>
              <a:buChar char="•"/>
            </a:pPr>
            <a:r>
              <a:rPr lang="fr-CA" sz="2600" u="sng" dirty="0" smtClean="0"/>
              <a:t>Modifier la chromatine </a:t>
            </a:r>
            <a:r>
              <a:rPr lang="fr-CA" sz="2600" dirty="0" smtClean="0"/>
              <a:t>pour libérer portion d’ADN à transcrire</a:t>
            </a:r>
          </a:p>
          <a:p>
            <a:pPr marL="800100" lvl="1" indent="-342900">
              <a:buFont typeface="Arial" pitchFamily="34" charset="0"/>
              <a:buChar char="•"/>
            </a:pPr>
            <a:r>
              <a:rPr lang="fr-CA" sz="2600" dirty="0" err="1" smtClean="0"/>
              <a:t>Déméthyler</a:t>
            </a:r>
            <a:r>
              <a:rPr lang="fr-CA" sz="2600" dirty="0" smtClean="0"/>
              <a:t> </a:t>
            </a:r>
          </a:p>
          <a:p>
            <a:pPr marL="800100" lvl="1" indent="-342900">
              <a:buFont typeface="Arial" pitchFamily="34" charset="0"/>
              <a:buChar char="•"/>
            </a:pPr>
            <a:r>
              <a:rPr lang="fr-CA" sz="2600" dirty="0" smtClean="0"/>
              <a:t>Acétyler histones</a:t>
            </a:r>
          </a:p>
          <a:p>
            <a:pPr marL="342900" indent="-342900">
              <a:buFont typeface="Arial" pitchFamily="34" charset="0"/>
              <a:buChar char="•"/>
            </a:pPr>
            <a:r>
              <a:rPr lang="fr-CA" sz="2600" dirty="0" smtClean="0"/>
              <a:t>Acétylation des histones permet de réguler la transcription</a:t>
            </a:r>
          </a:p>
          <a:p>
            <a:pPr marL="342900" indent="-342900">
              <a:buFont typeface="Arial" pitchFamily="34" charset="0"/>
              <a:buChar char="•"/>
            </a:pPr>
            <a:r>
              <a:rPr lang="fr-CA" sz="2600" dirty="0" smtClean="0"/>
              <a:t>Ajoute groupe acétyle sur Lys</a:t>
            </a:r>
          </a:p>
          <a:p>
            <a:pPr marL="342900" indent="-342900">
              <a:buFont typeface="Arial" pitchFamily="34" charset="0"/>
              <a:buChar char="•"/>
            </a:pPr>
            <a:r>
              <a:rPr lang="fr-CA" sz="2600" dirty="0" smtClean="0"/>
              <a:t>Neutralise ainsi la charge positive et empêche la queue de l’histone de se </a:t>
            </a:r>
            <a:r>
              <a:rPr lang="fr-CA" sz="2600" dirty="0"/>
              <a:t>l</a:t>
            </a:r>
            <a:r>
              <a:rPr lang="fr-CA" sz="2600" dirty="0" smtClean="0"/>
              <a:t>ier au nucléosome voisin </a:t>
            </a:r>
          </a:p>
          <a:p>
            <a:pPr marL="342900" indent="-342900">
              <a:buFont typeface="Arial" pitchFamily="34" charset="0"/>
              <a:buChar char="•"/>
            </a:pPr>
            <a:r>
              <a:rPr lang="fr-CA" sz="2600" dirty="0" smtClean="0"/>
              <a:t>Enzymes d’acétylation peuvent faire partie des facteurs de transcription ou agir de recruteur</a:t>
            </a:r>
            <a:endParaRPr lang="en-CA" sz="2600" dirty="0"/>
          </a:p>
        </p:txBody>
      </p:sp>
      <p:sp>
        <p:nvSpPr>
          <p:cNvPr id="5" name="Right Arrow 4"/>
          <p:cNvSpPr/>
          <p:nvPr/>
        </p:nvSpPr>
        <p:spPr>
          <a:xfrm>
            <a:off x="4211960" y="332656"/>
            <a:ext cx="680925" cy="3600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16412474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BIO 1540</a:t>
            </a:r>
            <a:endParaRPr lang="en-CA"/>
          </a:p>
        </p:txBody>
      </p:sp>
      <p:sp>
        <p:nvSpPr>
          <p:cNvPr id="3" name="Footer Placeholder 2"/>
          <p:cNvSpPr>
            <a:spLocks noGrp="1"/>
          </p:cNvSpPr>
          <p:nvPr>
            <p:ph type="ftr" sz="quarter" idx="11"/>
          </p:nvPr>
        </p:nvSpPr>
        <p:spPr/>
        <p:txBody>
          <a:bodyPr/>
          <a:lstStyle/>
          <a:p>
            <a:r>
              <a:rPr lang="en-CA" smtClean="0"/>
              <a:t>Caroline Petit-Turcotte  Hiver 2013</a:t>
            </a:r>
            <a:endParaRPr lang="en-CA"/>
          </a:p>
        </p:txBody>
      </p:sp>
      <p:sp>
        <p:nvSpPr>
          <p:cNvPr id="4" name="Slide Number Placeholder 3"/>
          <p:cNvSpPr>
            <a:spLocks noGrp="1"/>
          </p:cNvSpPr>
          <p:nvPr>
            <p:ph type="sldNum" sz="quarter" idx="12"/>
          </p:nvPr>
        </p:nvSpPr>
        <p:spPr/>
        <p:txBody>
          <a:bodyPr/>
          <a:lstStyle/>
          <a:p>
            <a:fld id="{9DF43FA5-6E4A-40CB-AEBD-08C8AEE68222}" type="slidenum">
              <a:rPr lang="en-CA" smtClean="0"/>
              <a:t>6</a:t>
            </a:fld>
            <a:endParaRPr lang="en-CA"/>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b="68807"/>
          <a:stretch/>
        </p:blipFill>
        <p:spPr>
          <a:xfrm>
            <a:off x="313699" y="258311"/>
            <a:ext cx="4122734" cy="2988644"/>
          </a:xfrm>
          <a:prstGeom prst="rect">
            <a:avLst/>
          </a:prstGeom>
        </p:spPr>
      </p:pic>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t="32049" b="2508"/>
          <a:stretch/>
        </p:blipFill>
        <p:spPr>
          <a:xfrm>
            <a:off x="4572000" y="156048"/>
            <a:ext cx="4122734" cy="6270288"/>
          </a:xfrm>
          <a:prstGeom prst="rect">
            <a:avLst/>
          </a:prstGeom>
        </p:spPr>
      </p:pic>
      <p:sp>
        <p:nvSpPr>
          <p:cNvPr id="7" name="TextBox 6"/>
          <p:cNvSpPr txBox="1"/>
          <p:nvPr/>
        </p:nvSpPr>
        <p:spPr>
          <a:xfrm>
            <a:off x="179513" y="3356992"/>
            <a:ext cx="4256920" cy="3139321"/>
          </a:xfrm>
          <a:prstGeom prst="rect">
            <a:avLst/>
          </a:prstGeom>
          <a:noFill/>
        </p:spPr>
        <p:txBody>
          <a:bodyPr wrap="square" rtlCol="0">
            <a:spAutoFit/>
          </a:bodyPr>
          <a:lstStyle/>
          <a:p>
            <a:r>
              <a:rPr lang="fr-CA" sz="2200" dirty="0"/>
              <a:t>Dans les </a:t>
            </a:r>
            <a:r>
              <a:rPr lang="fr-CA" sz="2200" u="sng" dirty="0"/>
              <a:t>cellules eucaryotes</a:t>
            </a:r>
            <a:r>
              <a:rPr lang="fr-CA" sz="2200" dirty="0"/>
              <a:t>, la transcription d’un gène codant pour un polypeptide produit un ARN </a:t>
            </a:r>
            <a:r>
              <a:rPr lang="fr-CA" sz="2200" dirty="0" err="1"/>
              <a:t>prémessager</a:t>
            </a:r>
            <a:r>
              <a:rPr lang="fr-CA" sz="2200" dirty="0"/>
              <a:t> (ou transcrit primaire) qui subira plusieurs transformations regroupées sous le terme </a:t>
            </a:r>
            <a:r>
              <a:rPr lang="fr-CA" sz="2200" b="1" dirty="0"/>
              <a:t>maturation de l’ARN</a:t>
            </a:r>
            <a:r>
              <a:rPr lang="fr-CA" sz="2200" dirty="0"/>
              <a:t> avant de devenir un ARNm définitif et fonctionnel. </a:t>
            </a:r>
          </a:p>
        </p:txBody>
      </p:sp>
      <p:cxnSp>
        <p:nvCxnSpPr>
          <p:cNvPr id="9" name="Straight Arrow Connector 8"/>
          <p:cNvCxnSpPr/>
          <p:nvPr/>
        </p:nvCxnSpPr>
        <p:spPr>
          <a:xfrm flipV="1">
            <a:off x="3563888" y="2342672"/>
            <a:ext cx="1512168" cy="1014320"/>
          </a:xfrm>
          <a:prstGeom prst="straightConnector1">
            <a:avLst/>
          </a:prstGeom>
          <a:ln w="38100">
            <a:solidFill>
              <a:schemeClr val="accent2"/>
            </a:solidFill>
            <a:tailEnd type="arrow"/>
          </a:ln>
        </p:spPr>
        <p:style>
          <a:lnRef idx="1">
            <a:schemeClr val="accent1"/>
          </a:lnRef>
          <a:fillRef idx="0">
            <a:schemeClr val="accent1"/>
          </a:fillRef>
          <a:effectRef idx="0">
            <a:schemeClr val="accent1"/>
          </a:effectRef>
          <a:fontRef idx="minor">
            <a:schemeClr val="tx1"/>
          </a:fontRef>
        </p:style>
      </p:cxnSp>
      <p:sp>
        <p:nvSpPr>
          <p:cNvPr id="11" name="Rectangle 10"/>
          <p:cNvSpPr/>
          <p:nvPr/>
        </p:nvSpPr>
        <p:spPr>
          <a:xfrm>
            <a:off x="7668344" y="620688"/>
            <a:ext cx="1368152" cy="5760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t>Modifier </a:t>
            </a:r>
            <a:r>
              <a:rPr lang="en-CA" dirty="0" err="1" smtClean="0"/>
              <a:t>Chromatine</a:t>
            </a:r>
            <a:endParaRPr lang="en-CA" dirty="0"/>
          </a:p>
        </p:txBody>
      </p:sp>
    </p:spTree>
    <p:extLst>
      <p:ext uri="{BB962C8B-B14F-4D97-AF65-F5344CB8AC3E}">
        <p14:creationId xmlns:p14="http://schemas.microsoft.com/office/powerpoint/2010/main" val="12550487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fr-CA" dirty="0" smtClean="0"/>
              <a:t>ARN Polymérases</a:t>
            </a:r>
            <a:endParaRPr lang="en-CA" dirty="0"/>
          </a:p>
        </p:txBody>
      </p:sp>
      <p:sp>
        <p:nvSpPr>
          <p:cNvPr id="6" name="Content Placeholder 5"/>
          <p:cNvSpPr>
            <a:spLocks noGrp="1"/>
          </p:cNvSpPr>
          <p:nvPr>
            <p:ph idx="1"/>
          </p:nvPr>
        </p:nvSpPr>
        <p:spPr>
          <a:xfrm>
            <a:off x="107504" y="1600200"/>
            <a:ext cx="8856984" cy="4525963"/>
          </a:xfrm>
        </p:spPr>
        <p:txBody>
          <a:bodyPr/>
          <a:lstStyle/>
          <a:p>
            <a:r>
              <a:rPr lang="fr-CA" dirty="0" smtClean="0"/>
              <a:t>ARN polymérase I = ARNr (ribosomial)</a:t>
            </a:r>
          </a:p>
          <a:p>
            <a:r>
              <a:rPr lang="fr-CA" dirty="0" smtClean="0"/>
              <a:t>ARN polymérase II = ARNm (messager)</a:t>
            </a:r>
          </a:p>
          <a:p>
            <a:r>
              <a:rPr lang="fr-CA" dirty="0" smtClean="0"/>
              <a:t>ARN polymérase III = </a:t>
            </a:r>
            <a:r>
              <a:rPr lang="fr-CA" dirty="0" err="1" smtClean="0"/>
              <a:t>ARNt</a:t>
            </a:r>
            <a:r>
              <a:rPr lang="fr-CA" dirty="0" smtClean="0"/>
              <a:t> (de transfert - </a:t>
            </a:r>
            <a:r>
              <a:rPr lang="fr-CA" dirty="0" smtClean="0">
                <a:solidFill>
                  <a:srgbClr val="00B0F0"/>
                </a:solidFill>
              </a:rPr>
              <a:t>Traduction</a:t>
            </a:r>
            <a:r>
              <a:rPr lang="fr-CA" dirty="0" smtClean="0"/>
              <a:t>)</a:t>
            </a:r>
            <a:endParaRPr lang="fr-CA" dirty="0"/>
          </a:p>
          <a:p>
            <a:endParaRPr lang="fr-CA" dirty="0" smtClean="0"/>
          </a:p>
          <a:p>
            <a:r>
              <a:rPr lang="fr-CA" dirty="0" smtClean="0"/>
              <a:t>Seulement Pol II mènera à protéine, mais Pol I et III contribuent à cette fonction (ribosomes et ARN de transfert)</a:t>
            </a:r>
            <a:endParaRPr lang="en-CA" dirty="0"/>
          </a:p>
        </p:txBody>
      </p:sp>
      <p:sp>
        <p:nvSpPr>
          <p:cNvPr id="2" name="Date Placeholder 1"/>
          <p:cNvSpPr>
            <a:spLocks noGrp="1"/>
          </p:cNvSpPr>
          <p:nvPr>
            <p:ph type="dt" sz="half" idx="10"/>
          </p:nvPr>
        </p:nvSpPr>
        <p:spPr/>
        <p:txBody>
          <a:bodyPr/>
          <a:lstStyle/>
          <a:p>
            <a:r>
              <a:rPr lang="en-US" smtClean="0"/>
              <a:t>BIO 1540</a:t>
            </a:r>
            <a:endParaRPr lang="en-CA"/>
          </a:p>
        </p:txBody>
      </p:sp>
      <p:sp>
        <p:nvSpPr>
          <p:cNvPr id="3" name="Footer Placeholder 2"/>
          <p:cNvSpPr>
            <a:spLocks noGrp="1"/>
          </p:cNvSpPr>
          <p:nvPr>
            <p:ph type="ftr" sz="quarter" idx="11"/>
          </p:nvPr>
        </p:nvSpPr>
        <p:spPr/>
        <p:txBody>
          <a:bodyPr/>
          <a:lstStyle/>
          <a:p>
            <a:r>
              <a:rPr lang="en-CA" smtClean="0"/>
              <a:t>Caroline Petit-Turcotte  Hiver 2013</a:t>
            </a:r>
            <a:endParaRPr lang="en-CA"/>
          </a:p>
        </p:txBody>
      </p:sp>
      <p:sp>
        <p:nvSpPr>
          <p:cNvPr id="4" name="Slide Number Placeholder 3"/>
          <p:cNvSpPr>
            <a:spLocks noGrp="1"/>
          </p:cNvSpPr>
          <p:nvPr>
            <p:ph type="sldNum" sz="quarter" idx="12"/>
          </p:nvPr>
        </p:nvSpPr>
        <p:spPr/>
        <p:txBody>
          <a:bodyPr/>
          <a:lstStyle/>
          <a:p>
            <a:fld id="{9DF43FA5-6E4A-40CB-AEBD-08C8AEE68222}" type="slidenum">
              <a:rPr lang="en-CA" smtClean="0"/>
              <a:t>7</a:t>
            </a:fld>
            <a:endParaRPr lang="en-CA"/>
          </a:p>
        </p:txBody>
      </p:sp>
    </p:spTree>
    <p:extLst>
      <p:ext uri="{BB962C8B-B14F-4D97-AF65-F5344CB8AC3E}">
        <p14:creationId xmlns:p14="http://schemas.microsoft.com/office/powerpoint/2010/main" val="20441608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BIO 1540</a:t>
            </a:r>
            <a:endParaRPr lang="en-CA"/>
          </a:p>
        </p:txBody>
      </p:sp>
      <p:sp>
        <p:nvSpPr>
          <p:cNvPr id="3" name="Footer Placeholder 2"/>
          <p:cNvSpPr>
            <a:spLocks noGrp="1"/>
          </p:cNvSpPr>
          <p:nvPr>
            <p:ph type="ftr" sz="quarter" idx="11"/>
          </p:nvPr>
        </p:nvSpPr>
        <p:spPr/>
        <p:txBody>
          <a:bodyPr/>
          <a:lstStyle/>
          <a:p>
            <a:r>
              <a:rPr lang="en-CA" smtClean="0"/>
              <a:t>Caroline Petit-Turcotte  Hiver 2013</a:t>
            </a:r>
            <a:endParaRPr lang="en-CA"/>
          </a:p>
        </p:txBody>
      </p:sp>
      <p:sp>
        <p:nvSpPr>
          <p:cNvPr id="4" name="Slide Number Placeholder 3"/>
          <p:cNvSpPr>
            <a:spLocks noGrp="1"/>
          </p:cNvSpPr>
          <p:nvPr>
            <p:ph type="sldNum" sz="quarter" idx="12"/>
          </p:nvPr>
        </p:nvSpPr>
        <p:spPr/>
        <p:txBody>
          <a:bodyPr/>
          <a:lstStyle/>
          <a:p>
            <a:fld id="{9DF43FA5-6E4A-40CB-AEBD-08C8AEE68222}" type="slidenum">
              <a:rPr lang="en-CA" smtClean="0"/>
              <a:t>8</a:t>
            </a:fld>
            <a:endParaRPr lang="en-CA"/>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t="40368" b="32371"/>
          <a:stretch/>
        </p:blipFill>
        <p:spPr>
          <a:xfrm>
            <a:off x="1418362" y="269105"/>
            <a:ext cx="5514588" cy="2700000"/>
          </a:xfrm>
          <a:prstGeom prst="rect">
            <a:avLst/>
          </a:prstGeom>
        </p:spPr>
      </p:pic>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l="62432" b="57207"/>
          <a:stretch/>
        </p:blipFill>
        <p:spPr>
          <a:xfrm>
            <a:off x="6932950" y="116632"/>
            <a:ext cx="1877852" cy="3841726"/>
          </a:xfrm>
          <a:prstGeom prst="rect">
            <a:avLst/>
          </a:prstGeom>
        </p:spPr>
      </p:pic>
      <p:sp>
        <p:nvSpPr>
          <p:cNvPr id="7" name="TextBox 6"/>
          <p:cNvSpPr txBox="1"/>
          <p:nvPr/>
        </p:nvSpPr>
        <p:spPr>
          <a:xfrm>
            <a:off x="107504" y="188640"/>
            <a:ext cx="1310858" cy="830997"/>
          </a:xfrm>
          <a:prstGeom prst="rect">
            <a:avLst/>
          </a:prstGeom>
          <a:solidFill>
            <a:schemeClr val="bg1"/>
          </a:solidFill>
        </p:spPr>
        <p:txBody>
          <a:bodyPr wrap="square" rtlCol="0">
            <a:spAutoFit/>
          </a:bodyPr>
          <a:lstStyle/>
          <a:p>
            <a:r>
              <a:rPr lang="fr-CA" sz="1600" dirty="0" smtClean="0"/>
              <a:t>Brin</a:t>
            </a:r>
            <a:r>
              <a:rPr lang="fr-CA" sz="1600" b="1" dirty="0" smtClean="0"/>
              <a:t> </a:t>
            </a:r>
          </a:p>
          <a:p>
            <a:r>
              <a:rPr lang="fr-CA" sz="1600" b="1" dirty="0" smtClean="0"/>
              <a:t>non codant </a:t>
            </a:r>
            <a:r>
              <a:rPr lang="fr-CA" sz="1600" dirty="0" smtClean="0"/>
              <a:t>de l’ADN</a:t>
            </a:r>
            <a:endParaRPr lang="fr-CA" sz="1600" dirty="0"/>
          </a:p>
        </p:txBody>
      </p:sp>
      <p:sp>
        <p:nvSpPr>
          <p:cNvPr id="8" name="TextBox 7"/>
          <p:cNvSpPr txBox="1"/>
          <p:nvPr/>
        </p:nvSpPr>
        <p:spPr>
          <a:xfrm>
            <a:off x="107504" y="1082807"/>
            <a:ext cx="1310858" cy="830997"/>
          </a:xfrm>
          <a:prstGeom prst="rect">
            <a:avLst/>
          </a:prstGeom>
          <a:solidFill>
            <a:schemeClr val="bg1"/>
          </a:solidFill>
        </p:spPr>
        <p:txBody>
          <a:bodyPr wrap="square" rtlCol="0">
            <a:spAutoFit/>
          </a:bodyPr>
          <a:lstStyle/>
          <a:p>
            <a:r>
              <a:rPr lang="fr-CA" sz="1600" dirty="0" smtClean="0"/>
              <a:t>Brin</a:t>
            </a:r>
            <a:r>
              <a:rPr lang="fr-CA" sz="1600" b="1" dirty="0" smtClean="0"/>
              <a:t> </a:t>
            </a:r>
          </a:p>
          <a:p>
            <a:r>
              <a:rPr lang="fr-CA" sz="1600" b="1" dirty="0" smtClean="0"/>
              <a:t>codant </a:t>
            </a:r>
            <a:r>
              <a:rPr lang="fr-CA" sz="1600" dirty="0" smtClean="0"/>
              <a:t>de l’ADN</a:t>
            </a:r>
            <a:endParaRPr lang="fr-CA" sz="1600" dirty="0"/>
          </a:p>
        </p:txBody>
      </p:sp>
      <p:sp>
        <p:nvSpPr>
          <p:cNvPr id="9" name="TextBox 8"/>
          <p:cNvSpPr txBox="1"/>
          <p:nvPr/>
        </p:nvSpPr>
        <p:spPr>
          <a:xfrm>
            <a:off x="107504" y="2996952"/>
            <a:ext cx="7056784" cy="1446550"/>
          </a:xfrm>
          <a:prstGeom prst="rect">
            <a:avLst/>
          </a:prstGeom>
          <a:noFill/>
        </p:spPr>
        <p:txBody>
          <a:bodyPr wrap="square" rtlCol="0">
            <a:spAutoFit/>
          </a:bodyPr>
          <a:lstStyle/>
          <a:p>
            <a:r>
              <a:rPr lang="fr-CA" sz="2200" dirty="0"/>
              <a:t>La molécule d’ARNm et sa matrice d’ADN n’ont pas des séquences identiques mais complémentaires : les nucléotides d’ARN s’assemblent sur la matrice d’ADN suivant la règle d’appariement des bases</a:t>
            </a:r>
            <a:r>
              <a:rPr lang="fr-CA" sz="2200" dirty="0" smtClean="0"/>
              <a:t>.</a:t>
            </a:r>
          </a:p>
        </p:txBody>
      </p:sp>
      <p:sp>
        <p:nvSpPr>
          <p:cNvPr id="10" name="Curved Left Arrow 9"/>
          <p:cNvSpPr/>
          <p:nvPr/>
        </p:nvSpPr>
        <p:spPr>
          <a:xfrm>
            <a:off x="6732240" y="620688"/>
            <a:ext cx="864096" cy="1944216"/>
          </a:xfrm>
          <a:prstGeom prst="curvedLeftArrow">
            <a:avLst/>
          </a:prstGeom>
          <a:solidFill>
            <a:srgbClr val="00B05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solidFill>
                <a:schemeClr val="tx1"/>
              </a:solidFill>
            </a:endParaRPr>
          </a:p>
        </p:txBody>
      </p:sp>
      <p:sp>
        <p:nvSpPr>
          <p:cNvPr id="11" name="TextBox 10"/>
          <p:cNvSpPr txBox="1"/>
          <p:nvPr/>
        </p:nvSpPr>
        <p:spPr>
          <a:xfrm>
            <a:off x="73445" y="4437112"/>
            <a:ext cx="8856984" cy="2123658"/>
          </a:xfrm>
          <a:prstGeom prst="rect">
            <a:avLst/>
          </a:prstGeom>
          <a:noFill/>
        </p:spPr>
        <p:txBody>
          <a:bodyPr wrap="square" rtlCol="0">
            <a:spAutoFit/>
          </a:bodyPr>
          <a:lstStyle/>
          <a:p>
            <a:r>
              <a:rPr lang="fr-CA" sz="2200" dirty="0"/>
              <a:t>L</a:t>
            </a:r>
            <a:r>
              <a:rPr lang="fr-CA" sz="2200" dirty="0" smtClean="0"/>
              <a:t>’ARN </a:t>
            </a:r>
            <a:r>
              <a:rPr lang="fr-CA" sz="2200" dirty="0"/>
              <a:t>est synthétisée dans le sens antiparallèle du brin non-codant de l’ADN. </a:t>
            </a:r>
            <a:r>
              <a:rPr lang="fr-CA" sz="2200" dirty="0" smtClean="0"/>
              <a:t> </a:t>
            </a:r>
            <a:r>
              <a:rPr lang="fr-CA" sz="2200" dirty="0" smtClean="0">
                <a:solidFill>
                  <a:prstClr val="black"/>
                </a:solidFill>
              </a:rPr>
              <a:t>La </a:t>
            </a:r>
            <a:r>
              <a:rPr lang="fr-CA" sz="2200" dirty="0">
                <a:solidFill>
                  <a:prstClr val="black"/>
                </a:solidFill>
              </a:rPr>
              <a:t>séquence de nucléotides d’un </a:t>
            </a:r>
            <a:r>
              <a:rPr lang="fr-CA" sz="2200" b="1" dirty="0">
                <a:solidFill>
                  <a:prstClr val="black"/>
                </a:solidFill>
              </a:rPr>
              <a:t>transcrit primaire d’ARN </a:t>
            </a:r>
            <a:r>
              <a:rPr lang="fr-CA" sz="2200" dirty="0">
                <a:solidFill>
                  <a:prstClr val="black"/>
                </a:solidFill>
              </a:rPr>
              <a:t>est donc : </a:t>
            </a:r>
          </a:p>
          <a:p>
            <a:pPr marL="800100" lvl="1" indent="-342900">
              <a:buFont typeface="Wingdings" pitchFamily="2" charset="2"/>
              <a:buChar char="Ø"/>
            </a:pPr>
            <a:r>
              <a:rPr lang="fr-CA" sz="2200" i="1" dirty="0">
                <a:solidFill>
                  <a:prstClr val="black"/>
                </a:solidFill>
              </a:rPr>
              <a:t>complémentaire</a:t>
            </a:r>
            <a:r>
              <a:rPr lang="fr-CA" sz="2200" dirty="0">
                <a:solidFill>
                  <a:prstClr val="black"/>
                </a:solidFill>
              </a:rPr>
              <a:t> à la séquence de nucléotides du </a:t>
            </a:r>
            <a:r>
              <a:rPr lang="fr-CA" sz="2200" b="1" dirty="0">
                <a:solidFill>
                  <a:prstClr val="black"/>
                </a:solidFill>
              </a:rPr>
              <a:t>brin non-codant</a:t>
            </a:r>
            <a:r>
              <a:rPr lang="fr-CA" sz="2200" dirty="0">
                <a:solidFill>
                  <a:prstClr val="black"/>
                </a:solidFill>
              </a:rPr>
              <a:t> de l’ADN.</a:t>
            </a:r>
          </a:p>
          <a:p>
            <a:pPr marL="800100" lvl="1" indent="-342900">
              <a:buFont typeface="Wingdings" pitchFamily="2" charset="2"/>
              <a:buChar char="Ø"/>
            </a:pPr>
            <a:r>
              <a:rPr lang="fr-CA" sz="2200" dirty="0">
                <a:solidFill>
                  <a:prstClr val="black"/>
                </a:solidFill>
              </a:rPr>
              <a:t>id</a:t>
            </a:r>
            <a:r>
              <a:rPr lang="fr-CA" sz="2200" i="1" dirty="0">
                <a:solidFill>
                  <a:prstClr val="black"/>
                </a:solidFill>
              </a:rPr>
              <a:t>entique </a:t>
            </a:r>
            <a:r>
              <a:rPr lang="fr-CA" sz="2200" dirty="0">
                <a:solidFill>
                  <a:prstClr val="black"/>
                </a:solidFill>
              </a:rPr>
              <a:t>à la séquence de nucléotides du </a:t>
            </a:r>
            <a:r>
              <a:rPr lang="fr-CA" sz="2200" b="1" dirty="0">
                <a:solidFill>
                  <a:prstClr val="black"/>
                </a:solidFill>
              </a:rPr>
              <a:t>brin codant</a:t>
            </a:r>
            <a:r>
              <a:rPr lang="fr-CA" sz="2200" dirty="0">
                <a:solidFill>
                  <a:prstClr val="black"/>
                </a:solidFill>
              </a:rPr>
              <a:t> de l’ADN (à la différence près qu’ils comportent U et non T). </a:t>
            </a:r>
            <a:endParaRPr lang="fr-CA" sz="2200" i="1" dirty="0"/>
          </a:p>
        </p:txBody>
      </p:sp>
    </p:spTree>
    <p:extLst>
      <p:ext uri="{BB962C8B-B14F-4D97-AF65-F5344CB8AC3E}">
        <p14:creationId xmlns:p14="http://schemas.microsoft.com/office/powerpoint/2010/main" val="31346307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BIO 1540</a:t>
            </a:r>
            <a:endParaRPr lang="en-CA"/>
          </a:p>
        </p:txBody>
      </p:sp>
      <p:sp>
        <p:nvSpPr>
          <p:cNvPr id="3" name="Footer Placeholder 2"/>
          <p:cNvSpPr>
            <a:spLocks noGrp="1"/>
          </p:cNvSpPr>
          <p:nvPr>
            <p:ph type="ftr" sz="quarter" idx="11"/>
          </p:nvPr>
        </p:nvSpPr>
        <p:spPr/>
        <p:txBody>
          <a:bodyPr/>
          <a:lstStyle/>
          <a:p>
            <a:r>
              <a:rPr lang="en-CA" smtClean="0"/>
              <a:t>Caroline Petit-Turcotte  Hiver 2013</a:t>
            </a:r>
            <a:endParaRPr lang="en-CA"/>
          </a:p>
        </p:txBody>
      </p:sp>
      <p:sp>
        <p:nvSpPr>
          <p:cNvPr id="4" name="Slide Number Placeholder 3"/>
          <p:cNvSpPr>
            <a:spLocks noGrp="1"/>
          </p:cNvSpPr>
          <p:nvPr>
            <p:ph type="sldNum" sz="quarter" idx="12"/>
          </p:nvPr>
        </p:nvSpPr>
        <p:spPr/>
        <p:txBody>
          <a:bodyPr/>
          <a:lstStyle/>
          <a:p>
            <a:fld id="{9DF43FA5-6E4A-40CB-AEBD-08C8AEE68222}" type="slidenum">
              <a:rPr lang="en-CA" smtClean="0"/>
              <a:t>9</a:t>
            </a:fld>
            <a:endParaRPr lang="en-CA"/>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b="36971"/>
          <a:stretch/>
        </p:blipFill>
        <p:spPr>
          <a:xfrm>
            <a:off x="107504" y="260648"/>
            <a:ext cx="4165974" cy="5453752"/>
          </a:xfrm>
          <a:prstGeom prst="rect">
            <a:avLst/>
          </a:prstGeom>
        </p:spPr>
      </p:pic>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t="60490" b="2507"/>
          <a:stretch/>
        </p:blipFill>
        <p:spPr>
          <a:xfrm>
            <a:off x="4499992" y="260648"/>
            <a:ext cx="4165974" cy="3201774"/>
          </a:xfrm>
          <a:prstGeom prst="rect">
            <a:avLst/>
          </a:prstGeom>
        </p:spPr>
      </p:pic>
      <p:sp>
        <p:nvSpPr>
          <p:cNvPr id="7" name="TextBox 6"/>
          <p:cNvSpPr txBox="1"/>
          <p:nvPr/>
        </p:nvSpPr>
        <p:spPr>
          <a:xfrm>
            <a:off x="4355977" y="3429000"/>
            <a:ext cx="4608512" cy="3139321"/>
          </a:xfrm>
          <a:prstGeom prst="rect">
            <a:avLst/>
          </a:prstGeom>
          <a:noFill/>
        </p:spPr>
        <p:txBody>
          <a:bodyPr wrap="square" rtlCol="0">
            <a:spAutoFit/>
          </a:bodyPr>
          <a:lstStyle/>
          <a:p>
            <a:r>
              <a:rPr lang="fr-CA" sz="2200" dirty="0"/>
              <a:t>L</a:t>
            </a:r>
            <a:r>
              <a:rPr lang="fr-CA" sz="2200" dirty="0" smtClean="0"/>
              <a:t>’</a:t>
            </a:r>
            <a:r>
              <a:rPr lang="fr-CA" sz="2200" b="1" dirty="0" smtClean="0"/>
              <a:t>ARN </a:t>
            </a:r>
            <a:r>
              <a:rPr lang="fr-CA" sz="2200" b="1" dirty="0"/>
              <a:t>polymérase </a:t>
            </a:r>
            <a:r>
              <a:rPr lang="fr-CA" sz="2200" dirty="0"/>
              <a:t>(ARN </a:t>
            </a:r>
            <a:r>
              <a:rPr lang="fr-CA" sz="2200" dirty="0" err="1" smtClean="0"/>
              <a:t>pol</a:t>
            </a:r>
            <a:r>
              <a:rPr lang="fr-CA" sz="2200" dirty="0" smtClean="0"/>
              <a:t> II) </a:t>
            </a:r>
            <a:r>
              <a:rPr lang="fr-CA" sz="2200" dirty="0"/>
              <a:t>écarte les deux brins d’ADN et assemble les nucléotides d’ARN au fur et à mesure qu’ils s’apparient avec la matrice </a:t>
            </a:r>
            <a:r>
              <a:rPr lang="fr-CA" sz="2200" dirty="0" smtClean="0"/>
              <a:t>d’ADN, dans </a:t>
            </a:r>
            <a:r>
              <a:rPr lang="fr-CA" sz="2200" dirty="0"/>
              <a:t>le sens 5’</a:t>
            </a:r>
            <a:r>
              <a:rPr lang="fr-CA" sz="2200" dirty="0">
                <a:sym typeface="Symbol"/>
              </a:rPr>
              <a:t>3’.</a:t>
            </a:r>
          </a:p>
          <a:p>
            <a:r>
              <a:rPr lang="fr-CA" sz="2200" dirty="0" smtClean="0">
                <a:sym typeface="Symbol"/>
              </a:rPr>
              <a:t>L’ARN </a:t>
            </a:r>
            <a:r>
              <a:rPr lang="fr-CA" sz="2200" dirty="0" err="1" smtClean="0">
                <a:sym typeface="Symbol"/>
              </a:rPr>
              <a:t>pol</a:t>
            </a:r>
            <a:r>
              <a:rPr lang="fr-CA" sz="2200" dirty="0" smtClean="0">
                <a:sym typeface="Symbol"/>
              </a:rPr>
              <a:t> II peut </a:t>
            </a:r>
            <a:r>
              <a:rPr lang="fr-CA" sz="2200" dirty="0">
                <a:sym typeface="Symbol"/>
              </a:rPr>
              <a:t>commencer la synthèse d’une chaîne de nucléotides sans l’aide d’une </a:t>
            </a:r>
            <a:r>
              <a:rPr lang="fr-CA" sz="2200" dirty="0" smtClean="0">
                <a:sym typeface="Symbol"/>
              </a:rPr>
              <a:t>amorce (</a:t>
            </a:r>
            <a:r>
              <a:rPr lang="fr-CA" sz="2200" b="1" dirty="0" smtClean="0">
                <a:sym typeface="Symbol"/>
              </a:rPr>
              <a:t>promoteur et facteurs de transcription</a:t>
            </a:r>
            <a:r>
              <a:rPr lang="fr-CA" sz="2200" dirty="0" smtClean="0">
                <a:sym typeface="Symbol"/>
              </a:rPr>
              <a:t>) </a:t>
            </a:r>
            <a:endParaRPr lang="fr-CA" sz="2200" dirty="0">
              <a:sym typeface="Symbol"/>
            </a:endParaRPr>
          </a:p>
        </p:txBody>
      </p:sp>
    </p:spTree>
    <p:extLst>
      <p:ext uri="{BB962C8B-B14F-4D97-AF65-F5344CB8AC3E}">
        <p14:creationId xmlns:p14="http://schemas.microsoft.com/office/powerpoint/2010/main" val="32965854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BIO 1540</a:t>
            </a:r>
            <a:endParaRPr lang="en-CA"/>
          </a:p>
        </p:txBody>
      </p:sp>
      <p:sp>
        <p:nvSpPr>
          <p:cNvPr id="3" name="Footer Placeholder 2"/>
          <p:cNvSpPr>
            <a:spLocks noGrp="1"/>
          </p:cNvSpPr>
          <p:nvPr>
            <p:ph type="ftr" sz="quarter" idx="11"/>
          </p:nvPr>
        </p:nvSpPr>
        <p:spPr/>
        <p:txBody>
          <a:bodyPr/>
          <a:lstStyle/>
          <a:p>
            <a:r>
              <a:rPr lang="en-CA" smtClean="0"/>
              <a:t>Caroline Petit-Turcotte  Hiver 2013</a:t>
            </a:r>
            <a:endParaRPr lang="en-CA"/>
          </a:p>
        </p:txBody>
      </p:sp>
      <p:sp>
        <p:nvSpPr>
          <p:cNvPr id="4" name="Slide Number Placeholder 3"/>
          <p:cNvSpPr>
            <a:spLocks noGrp="1"/>
          </p:cNvSpPr>
          <p:nvPr>
            <p:ph type="sldNum" sz="quarter" idx="12"/>
          </p:nvPr>
        </p:nvSpPr>
        <p:spPr/>
        <p:txBody>
          <a:bodyPr/>
          <a:lstStyle/>
          <a:p>
            <a:fld id="{9DF43FA5-6E4A-40CB-AEBD-08C8AEE68222}" type="slidenum">
              <a:rPr lang="en-CA" smtClean="0"/>
              <a:t>10</a:t>
            </a:fld>
            <a:endParaRPr lang="en-CA"/>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b="47591"/>
          <a:stretch/>
        </p:blipFill>
        <p:spPr>
          <a:xfrm>
            <a:off x="179512" y="260648"/>
            <a:ext cx="3982786" cy="4590078"/>
          </a:xfrm>
          <a:prstGeom prst="rect">
            <a:avLst/>
          </a:prstGeom>
        </p:spPr>
      </p:pic>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t="51611" b="2053"/>
          <a:stretch/>
        </p:blipFill>
        <p:spPr>
          <a:xfrm>
            <a:off x="4572000" y="526572"/>
            <a:ext cx="3982786" cy="4058230"/>
          </a:xfrm>
          <a:prstGeom prst="rect">
            <a:avLst/>
          </a:prstGeom>
        </p:spPr>
      </p:pic>
      <p:sp>
        <p:nvSpPr>
          <p:cNvPr id="7" name="TextBox 6"/>
          <p:cNvSpPr txBox="1"/>
          <p:nvPr/>
        </p:nvSpPr>
        <p:spPr>
          <a:xfrm>
            <a:off x="102876" y="4941168"/>
            <a:ext cx="8861612" cy="1631216"/>
          </a:xfrm>
          <a:prstGeom prst="rect">
            <a:avLst/>
          </a:prstGeom>
          <a:noFill/>
        </p:spPr>
        <p:txBody>
          <a:bodyPr wrap="square" rtlCol="0">
            <a:spAutoFit/>
          </a:bodyPr>
          <a:lstStyle/>
          <a:p>
            <a:r>
              <a:rPr lang="fr-CA" sz="2000" dirty="0"/>
              <a:t>L’ensemble constitué par l’ARN polymérase et les facteurs de transcription liés au promoteur est appelé </a:t>
            </a:r>
            <a:r>
              <a:rPr lang="fr-CA" sz="2000" b="1" dirty="0"/>
              <a:t>complexe d’initiation de la transcription</a:t>
            </a:r>
            <a:r>
              <a:rPr lang="fr-CA" sz="2000" dirty="0"/>
              <a:t>. </a:t>
            </a:r>
          </a:p>
          <a:p>
            <a:r>
              <a:rPr lang="fr-CA" sz="2000" dirty="0"/>
              <a:t>Une fois que l’ARN polymérase est fermement liée au promoteur, les deux brins d’ADN se déroulent et se séparent à cet endroit et la transcription du brin non-codant commence. </a:t>
            </a:r>
          </a:p>
        </p:txBody>
      </p:sp>
    </p:spTree>
    <p:extLst>
      <p:ext uri="{BB962C8B-B14F-4D97-AF65-F5344CB8AC3E}">
        <p14:creationId xmlns:p14="http://schemas.microsoft.com/office/powerpoint/2010/main" val="35062338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BIO 1540</a:t>
            </a:r>
            <a:endParaRPr lang="en-CA"/>
          </a:p>
        </p:txBody>
      </p:sp>
      <p:sp>
        <p:nvSpPr>
          <p:cNvPr id="3" name="Footer Placeholder 2"/>
          <p:cNvSpPr>
            <a:spLocks noGrp="1"/>
          </p:cNvSpPr>
          <p:nvPr>
            <p:ph type="ftr" sz="quarter" idx="11"/>
          </p:nvPr>
        </p:nvSpPr>
        <p:spPr/>
        <p:txBody>
          <a:bodyPr/>
          <a:lstStyle/>
          <a:p>
            <a:r>
              <a:rPr lang="en-CA" smtClean="0"/>
              <a:t>Caroline Petit-Turcotte  Hiver 2013</a:t>
            </a:r>
            <a:endParaRPr lang="en-CA"/>
          </a:p>
        </p:txBody>
      </p:sp>
      <p:sp>
        <p:nvSpPr>
          <p:cNvPr id="4" name="Slide Number Placeholder 3"/>
          <p:cNvSpPr>
            <a:spLocks noGrp="1"/>
          </p:cNvSpPr>
          <p:nvPr>
            <p:ph type="sldNum" sz="quarter" idx="12"/>
          </p:nvPr>
        </p:nvSpPr>
        <p:spPr/>
        <p:txBody>
          <a:bodyPr/>
          <a:lstStyle/>
          <a:p>
            <a:fld id="{9DF43FA5-6E4A-40CB-AEBD-08C8AEE68222}" type="slidenum">
              <a:rPr lang="en-CA" smtClean="0"/>
              <a:t>11</a:t>
            </a:fld>
            <a:endParaRPr lang="en-CA"/>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06043" y="332656"/>
            <a:ext cx="5802461" cy="58024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107504" y="188640"/>
            <a:ext cx="3312368" cy="6370975"/>
          </a:xfrm>
          <a:prstGeom prst="rect">
            <a:avLst/>
          </a:prstGeom>
          <a:noFill/>
        </p:spPr>
        <p:txBody>
          <a:bodyPr wrap="square" rtlCol="0">
            <a:spAutoFit/>
          </a:bodyPr>
          <a:lstStyle/>
          <a:p>
            <a:r>
              <a:rPr lang="fr-CA" sz="2400" u="sng" dirty="0" smtClean="0"/>
              <a:t>Complexe:</a:t>
            </a:r>
          </a:p>
          <a:p>
            <a:r>
              <a:rPr lang="fr-CA" sz="2400" dirty="0" smtClean="0"/>
              <a:t>TBP TATA </a:t>
            </a:r>
            <a:r>
              <a:rPr lang="fr-CA" sz="2400" dirty="0" err="1" smtClean="0"/>
              <a:t>Binding</a:t>
            </a:r>
            <a:r>
              <a:rPr lang="fr-CA" sz="2400" dirty="0" smtClean="0"/>
              <a:t> </a:t>
            </a:r>
            <a:r>
              <a:rPr lang="fr-CA" sz="2400" dirty="0" err="1" smtClean="0"/>
              <a:t>Protein</a:t>
            </a:r>
            <a:endParaRPr lang="fr-CA" sz="2400" dirty="0" smtClean="0"/>
          </a:p>
          <a:p>
            <a:r>
              <a:rPr lang="fr-CA" sz="2400" dirty="0" smtClean="0"/>
              <a:t>   1</a:t>
            </a:r>
            <a:r>
              <a:rPr lang="fr-CA" sz="2400" baseline="30000" dirty="0" smtClean="0"/>
              <a:t>ère</a:t>
            </a:r>
            <a:r>
              <a:rPr lang="fr-CA" sz="2400" dirty="0" smtClean="0"/>
              <a:t> étape</a:t>
            </a:r>
          </a:p>
          <a:p>
            <a:r>
              <a:rPr lang="fr-CA" sz="2400" dirty="0"/>
              <a:t> </a:t>
            </a:r>
            <a:r>
              <a:rPr lang="fr-CA" sz="2400" dirty="0" smtClean="0"/>
              <a:t>  Positionne hélice</a:t>
            </a:r>
          </a:p>
          <a:p>
            <a:r>
              <a:rPr lang="fr-CA" sz="2400" dirty="0" smtClean="0"/>
              <a:t>Protéines associées à TBP</a:t>
            </a:r>
          </a:p>
          <a:p>
            <a:r>
              <a:rPr lang="fr-CA" sz="2400" dirty="0"/>
              <a:t> </a:t>
            </a:r>
            <a:r>
              <a:rPr lang="fr-CA" sz="2400" dirty="0" smtClean="0"/>
              <a:t>  Stabilisent complexe et dénaturent hélice</a:t>
            </a:r>
          </a:p>
          <a:p>
            <a:r>
              <a:rPr lang="fr-CA" sz="2400" dirty="0" err="1" smtClean="0"/>
              <a:t>ARNpol</a:t>
            </a:r>
            <a:r>
              <a:rPr lang="fr-CA" sz="2400" dirty="0" smtClean="0"/>
              <a:t> II</a:t>
            </a:r>
          </a:p>
          <a:p>
            <a:r>
              <a:rPr lang="fr-CA" sz="2400" dirty="0" smtClean="0"/>
              <a:t>   Démarre transcription</a:t>
            </a:r>
          </a:p>
          <a:p>
            <a:endParaRPr lang="fr-CA" sz="2400" dirty="0"/>
          </a:p>
          <a:p>
            <a:r>
              <a:rPr lang="fr-CA" sz="2400" u="sng" dirty="0" smtClean="0"/>
              <a:t>Vitesse/Intensité : </a:t>
            </a:r>
            <a:r>
              <a:rPr lang="fr-CA" sz="2400" dirty="0" smtClean="0"/>
              <a:t>Régulée par la présence de protéines (facteurs) qui agissent comme</a:t>
            </a:r>
            <a:endParaRPr lang="fr-CA" sz="2400" dirty="0"/>
          </a:p>
          <a:p>
            <a:r>
              <a:rPr lang="fr-CA" sz="2400" i="1" dirty="0" smtClean="0"/>
              <a:t>Activateurs (+)</a:t>
            </a:r>
          </a:p>
          <a:p>
            <a:r>
              <a:rPr lang="fr-CA" sz="2400" i="1" dirty="0" smtClean="0"/>
              <a:t>Répresseurs (-)</a:t>
            </a:r>
            <a:endParaRPr lang="en-CA" sz="2400" i="1" dirty="0"/>
          </a:p>
        </p:txBody>
      </p:sp>
      <p:sp>
        <p:nvSpPr>
          <p:cNvPr id="6" name="Plus 5"/>
          <p:cNvSpPr/>
          <p:nvPr/>
        </p:nvSpPr>
        <p:spPr>
          <a:xfrm>
            <a:off x="3563888" y="1124744"/>
            <a:ext cx="720080" cy="576064"/>
          </a:xfrm>
          <a:prstGeom prst="mathPlus">
            <a:avLst/>
          </a:prstGeom>
          <a:solidFill>
            <a:srgbClr val="00B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7" name="Minus 6"/>
          <p:cNvSpPr/>
          <p:nvPr/>
        </p:nvSpPr>
        <p:spPr>
          <a:xfrm>
            <a:off x="8244408" y="1628800"/>
            <a:ext cx="648072" cy="432048"/>
          </a:xfrm>
          <a:prstGeom prst="mathMinus">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 name="TextBox 7"/>
          <p:cNvSpPr txBox="1"/>
          <p:nvPr/>
        </p:nvSpPr>
        <p:spPr>
          <a:xfrm>
            <a:off x="7548268" y="260648"/>
            <a:ext cx="1488228" cy="400110"/>
          </a:xfrm>
          <a:prstGeom prst="rect">
            <a:avLst/>
          </a:prstGeom>
          <a:noFill/>
        </p:spPr>
        <p:txBody>
          <a:bodyPr wrap="none" rtlCol="0">
            <a:spAutoFit/>
          </a:bodyPr>
          <a:lstStyle/>
          <a:p>
            <a:r>
              <a:rPr lang="en-CA" sz="2000" b="1" dirty="0" smtClean="0">
                <a:solidFill>
                  <a:srgbClr val="7030A0"/>
                </a:solidFill>
              </a:rPr>
              <a:t>Figure 18.10</a:t>
            </a:r>
            <a:endParaRPr lang="en-CA" sz="2000" b="1" dirty="0">
              <a:solidFill>
                <a:srgbClr val="7030A0"/>
              </a:solidFill>
            </a:endParaRPr>
          </a:p>
        </p:txBody>
      </p:sp>
    </p:spTree>
    <p:extLst>
      <p:ext uri="{BB962C8B-B14F-4D97-AF65-F5344CB8AC3E}">
        <p14:creationId xmlns:p14="http://schemas.microsoft.com/office/powerpoint/2010/main" val="22578226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BIO 1540</a:t>
            </a:r>
            <a:endParaRPr lang="en-CA"/>
          </a:p>
        </p:txBody>
      </p:sp>
      <p:sp>
        <p:nvSpPr>
          <p:cNvPr id="3" name="Footer Placeholder 2"/>
          <p:cNvSpPr>
            <a:spLocks noGrp="1"/>
          </p:cNvSpPr>
          <p:nvPr>
            <p:ph type="ftr" sz="quarter" idx="11"/>
          </p:nvPr>
        </p:nvSpPr>
        <p:spPr/>
        <p:txBody>
          <a:bodyPr/>
          <a:lstStyle/>
          <a:p>
            <a:r>
              <a:rPr lang="en-CA" smtClean="0"/>
              <a:t>Caroline Petit-Turcotte  Hiver 2013</a:t>
            </a:r>
            <a:endParaRPr lang="en-CA"/>
          </a:p>
        </p:txBody>
      </p:sp>
      <p:sp>
        <p:nvSpPr>
          <p:cNvPr id="4" name="Slide Number Placeholder 3"/>
          <p:cNvSpPr>
            <a:spLocks noGrp="1"/>
          </p:cNvSpPr>
          <p:nvPr>
            <p:ph type="sldNum" sz="quarter" idx="12"/>
          </p:nvPr>
        </p:nvSpPr>
        <p:spPr/>
        <p:txBody>
          <a:bodyPr/>
          <a:lstStyle/>
          <a:p>
            <a:fld id="{9DF43FA5-6E4A-40CB-AEBD-08C8AEE68222}" type="slidenum">
              <a:rPr lang="en-CA" smtClean="0"/>
              <a:t>12</a:t>
            </a:fld>
            <a:endParaRPr lang="en-CA"/>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b="36971"/>
          <a:stretch/>
        </p:blipFill>
        <p:spPr>
          <a:xfrm>
            <a:off x="107504" y="260648"/>
            <a:ext cx="4165974" cy="5453752"/>
          </a:xfrm>
          <a:prstGeom prst="rect">
            <a:avLst/>
          </a:prstGeom>
        </p:spPr>
      </p:pic>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t="60490" b="2507"/>
          <a:stretch/>
        </p:blipFill>
        <p:spPr>
          <a:xfrm>
            <a:off x="4499992" y="260648"/>
            <a:ext cx="4165974" cy="3201774"/>
          </a:xfrm>
          <a:prstGeom prst="rect">
            <a:avLst/>
          </a:prstGeom>
        </p:spPr>
      </p:pic>
      <p:sp>
        <p:nvSpPr>
          <p:cNvPr id="8" name="TextBox 7"/>
          <p:cNvSpPr txBox="1"/>
          <p:nvPr/>
        </p:nvSpPr>
        <p:spPr>
          <a:xfrm>
            <a:off x="4860032" y="3573016"/>
            <a:ext cx="4176464" cy="3108543"/>
          </a:xfrm>
          <a:prstGeom prst="rect">
            <a:avLst/>
          </a:prstGeom>
          <a:noFill/>
        </p:spPr>
        <p:txBody>
          <a:bodyPr wrap="square" rtlCol="0">
            <a:spAutoFit/>
          </a:bodyPr>
          <a:lstStyle/>
          <a:p>
            <a:r>
              <a:rPr lang="fr-CA" sz="2800" dirty="0" smtClean="0"/>
              <a:t>ARN </a:t>
            </a:r>
            <a:r>
              <a:rPr lang="fr-CA" sz="2800" dirty="0" err="1" smtClean="0"/>
              <a:t>pol</a:t>
            </a:r>
            <a:r>
              <a:rPr lang="fr-CA" sz="2800" dirty="0" smtClean="0"/>
              <a:t> ajoute environ 60 nucléotides par seconde</a:t>
            </a:r>
          </a:p>
          <a:p>
            <a:r>
              <a:rPr lang="fr-CA" sz="2800" dirty="0" smtClean="0"/>
              <a:t>Transcription </a:t>
            </a:r>
            <a:r>
              <a:rPr lang="fr-CA" sz="2800" dirty="0"/>
              <a:t>simultanée de </a:t>
            </a:r>
            <a:r>
              <a:rPr lang="fr-CA" sz="2800" dirty="0" smtClean="0"/>
              <a:t>plusieurs gènes est possible</a:t>
            </a:r>
            <a:endParaRPr lang="fr-CA" sz="2800" dirty="0"/>
          </a:p>
          <a:p>
            <a:r>
              <a:rPr lang="fr-CA" sz="2800" dirty="0" smtClean="0"/>
              <a:t>Contrairement à ADN </a:t>
            </a:r>
            <a:r>
              <a:rPr lang="fr-CA" sz="2800" dirty="0" err="1" smtClean="0"/>
              <a:t>pol</a:t>
            </a:r>
            <a:r>
              <a:rPr lang="fr-CA" sz="2800" dirty="0"/>
              <a:t>;</a:t>
            </a:r>
            <a:r>
              <a:rPr lang="fr-CA" sz="2800" dirty="0" smtClean="0"/>
              <a:t> ne fait pas de corrections!</a:t>
            </a:r>
            <a:endParaRPr lang="en-CA" sz="2800" dirty="0"/>
          </a:p>
        </p:txBody>
      </p:sp>
      <p:cxnSp>
        <p:nvCxnSpPr>
          <p:cNvPr id="9" name="Straight Arrow Connector 8"/>
          <p:cNvCxnSpPr/>
          <p:nvPr/>
        </p:nvCxnSpPr>
        <p:spPr>
          <a:xfrm>
            <a:off x="3635896" y="4149080"/>
            <a:ext cx="1008112" cy="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016146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BIO 1540</a:t>
            </a:r>
            <a:endParaRPr lang="en-CA"/>
          </a:p>
        </p:txBody>
      </p:sp>
      <p:sp>
        <p:nvSpPr>
          <p:cNvPr id="3" name="Footer Placeholder 2"/>
          <p:cNvSpPr>
            <a:spLocks noGrp="1"/>
          </p:cNvSpPr>
          <p:nvPr>
            <p:ph type="ftr" sz="quarter" idx="11"/>
          </p:nvPr>
        </p:nvSpPr>
        <p:spPr/>
        <p:txBody>
          <a:bodyPr/>
          <a:lstStyle/>
          <a:p>
            <a:r>
              <a:rPr lang="en-CA" smtClean="0"/>
              <a:t>Caroline Petit-Turcotte  Hiver 2013</a:t>
            </a:r>
            <a:endParaRPr lang="en-CA"/>
          </a:p>
        </p:txBody>
      </p:sp>
      <p:sp>
        <p:nvSpPr>
          <p:cNvPr id="4" name="Slide Number Placeholder 3"/>
          <p:cNvSpPr>
            <a:spLocks noGrp="1"/>
          </p:cNvSpPr>
          <p:nvPr>
            <p:ph type="sldNum" sz="quarter" idx="12"/>
          </p:nvPr>
        </p:nvSpPr>
        <p:spPr/>
        <p:txBody>
          <a:bodyPr/>
          <a:lstStyle/>
          <a:p>
            <a:fld id="{9DF43FA5-6E4A-40CB-AEBD-08C8AEE68222}" type="slidenum">
              <a:rPr lang="en-CA" smtClean="0"/>
              <a:t>13</a:t>
            </a:fld>
            <a:endParaRPr lang="en-CA"/>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720" y="260648"/>
            <a:ext cx="5433343" cy="63939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725469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BIO 1540</a:t>
            </a:r>
            <a:endParaRPr lang="en-CA"/>
          </a:p>
        </p:txBody>
      </p:sp>
      <p:sp>
        <p:nvSpPr>
          <p:cNvPr id="3" name="Footer Placeholder 2"/>
          <p:cNvSpPr>
            <a:spLocks noGrp="1"/>
          </p:cNvSpPr>
          <p:nvPr>
            <p:ph type="ftr" sz="quarter" idx="11"/>
          </p:nvPr>
        </p:nvSpPr>
        <p:spPr/>
        <p:txBody>
          <a:bodyPr/>
          <a:lstStyle/>
          <a:p>
            <a:r>
              <a:rPr lang="en-CA" smtClean="0"/>
              <a:t>Caroline Petit-Turcotte  Hiver 2013</a:t>
            </a:r>
            <a:endParaRPr lang="en-CA"/>
          </a:p>
        </p:txBody>
      </p:sp>
      <p:sp>
        <p:nvSpPr>
          <p:cNvPr id="4" name="Slide Number Placeholder 3"/>
          <p:cNvSpPr>
            <a:spLocks noGrp="1"/>
          </p:cNvSpPr>
          <p:nvPr>
            <p:ph type="sldNum" sz="quarter" idx="12"/>
          </p:nvPr>
        </p:nvSpPr>
        <p:spPr/>
        <p:txBody>
          <a:bodyPr/>
          <a:lstStyle/>
          <a:p>
            <a:fld id="{9DF43FA5-6E4A-40CB-AEBD-08C8AEE68222}" type="slidenum">
              <a:rPr lang="en-CA" smtClean="0"/>
              <a:t>14</a:t>
            </a:fld>
            <a:endParaRPr lang="en-CA"/>
          </a:p>
        </p:txBody>
      </p:sp>
      <p:sp>
        <p:nvSpPr>
          <p:cNvPr id="5" name="TextBox 4"/>
          <p:cNvSpPr txBox="1"/>
          <p:nvPr/>
        </p:nvSpPr>
        <p:spPr>
          <a:xfrm>
            <a:off x="4572000" y="243374"/>
            <a:ext cx="4392488" cy="2677656"/>
          </a:xfrm>
          <a:prstGeom prst="rect">
            <a:avLst/>
          </a:prstGeom>
          <a:noFill/>
        </p:spPr>
        <p:txBody>
          <a:bodyPr wrap="square" rtlCol="0">
            <a:spAutoFit/>
          </a:bodyPr>
          <a:lstStyle/>
          <a:p>
            <a:r>
              <a:rPr lang="fr-CA" sz="2400" dirty="0" smtClean="0"/>
              <a:t>Dans la </a:t>
            </a:r>
            <a:r>
              <a:rPr lang="fr-CA" sz="2400" u="sng" dirty="0" smtClean="0"/>
              <a:t>cellule procaryote</a:t>
            </a:r>
            <a:r>
              <a:rPr lang="fr-CA" sz="2400" dirty="0" smtClean="0"/>
              <a:t>, la transcription du </a:t>
            </a:r>
            <a:r>
              <a:rPr lang="fr-CA" sz="2400" b="1" dirty="0" smtClean="0"/>
              <a:t>terminateur</a:t>
            </a:r>
            <a:r>
              <a:rPr lang="fr-CA" sz="2400" dirty="0" smtClean="0"/>
              <a:t> marque la fin de la transcription : l’ARN polymérase se détache de l’ADN et libère le transcrit d’ARN, qui peut immédiatement servir d’ARNm. </a:t>
            </a:r>
          </a:p>
        </p:txBody>
      </p:sp>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t="60490" b="2507"/>
          <a:stretch/>
        </p:blipFill>
        <p:spPr>
          <a:xfrm>
            <a:off x="107504" y="260648"/>
            <a:ext cx="4314434" cy="3315874"/>
          </a:xfrm>
          <a:prstGeom prst="rect">
            <a:avLst/>
          </a:prstGeom>
        </p:spPr>
      </p:pic>
      <p:sp>
        <p:nvSpPr>
          <p:cNvPr id="7" name="TextBox 6"/>
          <p:cNvSpPr txBox="1"/>
          <p:nvPr/>
        </p:nvSpPr>
        <p:spPr>
          <a:xfrm>
            <a:off x="179512" y="3789040"/>
            <a:ext cx="8568952" cy="1938992"/>
          </a:xfrm>
          <a:prstGeom prst="rect">
            <a:avLst/>
          </a:prstGeom>
          <a:noFill/>
        </p:spPr>
        <p:txBody>
          <a:bodyPr wrap="square" rtlCol="0">
            <a:spAutoFit/>
          </a:bodyPr>
          <a:lstStyle/>
          <a:p>
            <a:r>
              <a:rPr lang="fr-CA" sz="2400" dirty="0"/>
              <a:t>Dans la </a:t>
            </a:r>
            <a:r>
              <a:rPr lang="fr-CA" sz="2400" u="sng" dirty="0"/>
              <a:t>cellule eucaryote</a:t>
            </a:r>
            <a:r>
              <a:rPr lang="fr-CA" sz="2400" dirty="0"/>
              <a:t>, l’ARN polymérase transcrit une </a:t>
            </a:r>
            <a:r>
              <a:rPr lang="fr-CA" sz="2400" b="1" dirty="0"/>
              <a:t>séquence de </a:t>
            </a:r>
            <a:r>
              <a:rPr lang="fr-CA" sz="2400" b="1" dirty="0" err="1"/>
              <a:t>polyadénylation</a:t>
            </a:r>
            <a:r>
              <a:rPr lang="fr-CA" sz="2400" dirty="0"/>
              <a:t> qui code pour un </a:t>
            </a:r>
            <a:r>
              <a:rPr lang="fr-CA" sz="2400" b="1" dirty="0"/>
              <a:t>signal de </a:t>
            </a:r>
            <a:r>
              <a:rPr lang="fr-CA" sz="2400" b="1" dirty="0" err="1"/>
              <a:t>polyadénylation</a:t>
            </a:r>
            <a:r>
              <a:rPr lang="fr-CA" sz="2400" dirty="0"/>
              <a:t> de l’ARN </a:t>
            </a:r>
            <a:r>
              <a:rPr lang="fr-CA" sz="2400" dirty="0" err="1"/>
              <a:t>prémessager</a:t>
            </a:r>
            <a:r>
              <a:rPr lang="fr-CA" sz="2400" dirty="0"/>
              <a:t> et ensuite, de 10 à 35 nucléotides en aval de cette séquence, des protéines séparent le transcrit d’ARN de l’ARN polymérase, libérant l’ARN </a:t>
            </a:r>
            <a:r>
              <a:rPr lang="fr-CA" sz="2400" dirty="0" err="1"/>
              <a:t>prémessager</a:t>
            </a:r>
            <a:r>
              <a:rPr lang="fr-CA" sz="2400" dirty="0"/>
              <a:t>. </a:t>
            </a:r>
          </a:p>
        </p:txBody>
      </p:sp>
    </p:spTree>
    <p:extLst>
      <p:ext uri="{BB962C8B-B14F-4D97-AF65-F5344CB8AC3E}">
        <p14:creationId xmlns:p14="http://schemas.microsoft.com/office/powerpoint/2010/main" val="31765482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BIO 1540</a:t>
            </a:r>
            <a:endParaRPr lang="en-CA"/>
          </a:p>
        </p:txBody>
      </p:sp>
      <p:sp>
        <p:nvSpPr>
          <p:cNvPr id="3" name="Footer Placeholder 2"/>
          <p:cNvSpPr>
            <a:spLocks noGrp="1"/>
          </p:cNvSpPr>
          <p:nvPr>
            <p:ph type="ftr" sz="quarter" idx="11"/>
          </p:nvPr>
        </p:nvSpPr>
        <p:spPr/>
        <p:txBody>
          <a:bodyPr/>
          <a:lstStyle/>
          <a:p>
            <a:r>
              <a:rPr lang="en-CA" smtClean="0"/>
              <a:t>Caroline Petit-Turcotte  Hiver 2013</a:t>
            </a:r>
            <a:endParaRPr lang="en-CA"/>
          </a:p>
        </p:txBody>
      </p:sp>
      <p:sp>
        <p:nvSpPr>
          <p:cNvPr id="4" name="Slide Number Placeholder 3"/>
          <p:cNvSpPr>
            <a:spLocks noGrp="1"/>
          </p:cNvSpPr>
          <p:nvPr>
            <p:ph type="sldNum" sz="quarter" idx="12"/>
          </p:nvPr>
        </p:nvSpPr>
        <p:spPr/>
        <p:txBody>
          <a:bodyPr/>
          <a:lstStyle/>
          <a:p>
            <a:fld id="{9DF43FA5-6E4A-40CB-AEBD-08C8AEE68222}" type="slidenum">
              <a:rPr lang="en-CA" smtClean="0"/>
              <a:t>15</a:t>
            </a:fld>
            <a:endParaRPr lang="en-CA"/>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76672"/>
            <a:ext cx="9144000" cy="3493008"/>
          </a:xfrm>
          <a:prstGeom prst="rect">
            <a:avLst/>
          </a:prstGeom>
        </p:spPr>
      </p:pic>
      <p:sp>
        <p:nvSpPr>
          <p:cNvPr id="7" name="TextBox 6"/>
          <p:cNvSpPr txBox="1"/>
          <p:nvPr/>
        </p:nvSpPr>
        <p:spPr>
          <a:xfrm>
            <a:off x="35496" y="4134559"/>
            <a:ext cx="2088232" cy="1938992"/>
          </a:xfrm>
          <a:prstGeom prst="rect">
            <a:avLst/>
          </a:prstGeom>
          <a:noFill/>
        </p:spPr>
        <p:txBody>
          <a:bodyPr wrap="square" rtlCol="0">
            <a:spAutoFit/>
          </a:bodyPr>
          <a:lstStyle/>
          <a:p>
            <a:r>
              <a:rPr lang="fr-CA" sz="2000" b="1" dirty="0"/>
              <a:t>C</a:t>
            </a:r>
            <a:r>
              <a:rPr lang="fr-CA" sz="2000" b="1" dirty="0" smtClean="0"/>
              <a:t>oiffe 5’</a:t>
            </a:r>
            <a:r>
              <a:rPr lang="fr-CA" sz="2000" dirty="0" smtClean="0"/>
              <a:t>: constituée de G + </a:t>
            </a:r>
            <a:r>
              <a:rPr lang="fr-CA" sz="2000" dirty="0"/>
              <a:t>(-CH</a:t>
            </a:r>
            <a:r>
              <a:rPr lang="fr-CA" sz="2000" baseline="-25000" dirty="0"/>
              <a:t>3</a:t>
            </a:r>
            <a:r>
              <a:rPr lang="fr-CA" sz="2000" dirty="0"/>
              <a:t>) </a:t>
            </a:r>
            <a:r>
              <a:rPr lang="fr-CA" sz="2000" dirty="0" smtClean="0"/>
              <a:t>après </a:t>
            </a:r>
            <a:r>
              <a:rPr lang="fr-CA" sz="2000" dirty="0"/>
              <a:t>la transcription des 20 à 40 premiers nucléotides. </a:t>
            </a:r>
          </a:p>
        </p:txBody>
      </p:sp>
      <p:cxnSp>
        <p:nvCxnSpPr>
          <p:cNvPr id="9" name="Straight Arrow Connector 8"/>
          <p:cNvCxnSpPr/>
          <p:nvPr/>
        </p:nvCxnSpPr>
        <p:spPr>
          <a:xfrm flipV="1">
            <a:off x="1043608" y="2223176"/>
            <a:ext cx="1224136" cy="1911383"/>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6588224" y="4134559"/>
            <a:ext cx="2520280" cy="2246769"/>
          </a:xfrm>
          <a:prstGeom prst="rect">
            <a:avLst/>
          </a:prstGeom>
          <a:noFill/>
        </p:spPr>
        <p:txBody>
          <a:bodyPr wrap="square" rtlCol="0">
            <a:spAutoFit/>
          </a:bodyPr>
          <a:lstStyle/>
          <a:p>
            <a:r>
              <a:rPr lang="fr-CA" sz="2000" b="1" dirty="0" smtClean="0"/>
              <a:t>3’: poly-A polymérase</a:t>
            </a:r>
            <a:r>
              <a:rPr lang="fr-CA" sz="2000" dirty="0" smtClean="0"/>
              <a:t> </a:t>
            </a:r>
            <a:r>
              <a:rPr lang="fr-CA" sz="2000" dirty="0"/>
              <a:t>reconnaît le signal de </a:t>
            </a:r>
            <a:r>
              <a:rPr lang="fr-CA" sz="2000" dirty="0" err="1"/>
              <a:t>polyadénylation</a:t>
            </a:r>
            <a:r>
              <a:rPr lang="fr-CA" sz="2000" dirty="0"/>
              <a:t> sur l’ARN </a:t>
            </a:r>
            <a:r>
              <a:rPr lang="fr-CA" sz="2000" dirty="0" err="1"/>
              <a:t>prémessager</a:t>
            </a:r>
            <a:r>
              <a:rPr lang="fr-CA" sz="2000" dirty="0"/>
              <a:t> et produit une </a:t>
            </a:r>
            <a:r>
              <a:rPr lang="fr-CA" sz="2000" b="1" dirty="0"/>
              <a:t>queue poly-A </a:t>
            </a:r>
            <a:r>
              <a:rPr lang="fr-CA" sz="2000" dirty="0"/>
              <a:t>formée de 50 à 250 </a:t>
            </a:r>
            <a:r>
              <a:rPr lang="fr-CA" sz="2000" dirty="0" smtClean="0"/>
              <a:t>A </a:t>
            </a:r>
            <a:endParaRPr lang="fr-CA" sz="2000" dirty="0"/>
          </a:p>
        </p:txBody>
      </p:sp>
      <p:cxnSp>
        <p:nvCxnSpPr>
          <p:cNvPr id="12" name="Straight Arrow Connector 11"/>
          <p:cNvCxnSpPr/>
          <p:nvPr/>
        </p:nvCxnSpPr>
        <p:spPr>
          <a:xfrm flipV="1">
            <a:off x="7164288" y="2204864"/>
            <a:ext cx="1224136" cy="1911383"/>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2267744" y="4149080"/>
            <a:ext cx="4248472" cy="2246769"/>
          </a:xfrm>
          <a:prstGeom prst="rect">
            <a:avLst/>
          </a:prstGeom>
          <a:noFill/>
        </p:spPr>
        <p:txBody>
          <a:bodyPr wrap="square" rtlCol="0">
            <a:spAutoFit/>
          </a:bodyPr>
          <a:lstStyle/>
          <a:p>
            <a:r>
              <a:rPr lang="fr-CA" sz="2000" b="1" dirty="0" smtClean="0"/>
              <a:t>UTR </a:t>
            </a:r>
            <a:r>
              <a:rPr lang="fr-CA" sz="2000" b="1" dirty="0"/>
              <a:t>: </a:t>
            </a:r>
            <a:r>
              <a:rPr lang="fr-CA" sz="2000" b="1" i="1" dirty="0" err="1"/>
              <a:t>UnTranslated</a:t>
            </a:r>
            <a:r>
              <a:rPr lang="fr-CA" sz="2000" b="1" i="1" dirty="0"/>
              <a:t> </a:t>
            </a:r>
            <a:r>
              <a:rPr lang="fr-CA" sz="2000" b="1" i="1" dirty="0" err="1" smtClean="0"/>
              <a:t>Regions</a:t>
            </a:r>
            <a:r>
              <a:rPr lang="fr-CA" sz="2000" b="1" dirty="0" smtClean="0"/>
              <a:t> </a:t>
            </a:r>
            <a:r>
              <a:rPr lang="fr-CA" sz="2000" dirty="0"/>
              <a:t>sont présentes aux extrémités 5’ (en aval de la coiffe 5’) et 3’ (en amont de la queue poly-A) de l’ARNm.</a:t>
            </a:r>
          </a:p>
          <a:p>
            <a:r>
              <a:rPr lang="fr-CA" sz="2000" dirty="0"/>
              <a:t>Ces séquences ne seront pas traduites en </a:t>
            </a:r>
            <a:r>
              <a:rPr lang="fr-CA" sz="2000" dirty="0" smtClean="0"/>
              <a:t>AA mais </a:t>
            </a:r>
            <a:r>
              <a:rPr lang="fr-CA" sz="2000" dirty="0"/>
              <a:t>elles ont d’autres fonctions, </a:t>
            </a:r>
            <a:r>
              <a:rPr lang="fr-CA" sz="2000" dirty="0" smtClean="0"/>
              <a:t>(liaison </a:t>
            </a:r>
            <a:r>
              <a:rPr lang="fr-CA" sz="2000" dirty="0"/>
              <a:t>aux </a:t>
            </a:r>
            <a:r>
              <a:rPr lang="fr-CA" sz="2000" dirty="0" smtClean="0"/>
              <a:t>ribosomes).</a:t>
            </a:r>
            <a:endParaRPr lang="en-CA" sz="2000" dirty="0"/>
          </a:p>
        </p:txBody>
      </p:sp>
      <p:cxnSp>
        <p:nvCxnSpPr>
          <p:cNvPr id="14" name="Straight Arrow Connector 13"/>
          <p:cNvCxnSpPr/>
          <p:nvPr/>
        </p:nvCxnSpPr>
        <p:spPr>
          <a:xfrm flipV="1">
            <a:off x="5292080" y="2237697"/>
            <a:ext cx="1224136" cy="1911383"/>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flipH="1" flipV="1">
            <a:off x="3563888" y="2237698"/>
            <a:ext cx="1656184" cy="1878549"/>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3234693" y="231031"/>
            <a:ext cx="3551037" cy="584775"/>
          </a:xfrm>
          <a:prstGeom prst="rect">
            <a:avLst/>
          </a:prstGeom>
          <a:solidFill>
            <a:schemeClr val="bg1"/>
          </a:solidFill>
        </p:spPr>
        <p:txBody>
          <a:bodyPr wrap="none" rtlCol="0">
            <a:spAutoFit/>
          </a:bodyPr>
          <a:lstStyle/>
          <a:p>
            <a:r>
              <a:rPr lang="fr-CA" sz="3200" dirty="0" smtClean="0"/>
              <a:t>Maturation de l’ARN</a:t>
            </a:r>
            <a:endParaRPr lang="en-CA" sz="3200" dirty="0"/>
          </a:p>
        </p:txBody>
      </p:sp>
    </p:spTree>
    <p:extLst>
      <p:ext uri="{BB962C8B-B14F-4D97-AF65-F5344CB8AC3E}">
        <p14:creationId xmlns:p14="http://schemas.microsoft.com/office/powerpoint/2010/main" val="13189228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BIO 1540</a:t>
            </a:r>
            <a:endParaRPr lang="en-CA"/>
          </a:p>
        </p:txBody>
      </p:sp>
      <p:sp>
        <p:nvSpPr>
          <p:cNvPr id="3" name="Footer Placeholder 2"/>
          <p:cNvSpPr>
            <a:spLocks noGrp="1"/>
          </p:cNvSpPr>
          <p:nvPr>
            <p:ph type="ftr" sz="quarter" idx="11"/>
          </p:nvPr>
        </p:nvSpPr>
        <p:spPr/>
        <p:txBody>
          <a:bodyPr/>
          <a:lstStyle/>
          <a:p>
            <a:r>
              <a:rPr lang="en-CA" smtClean="0"/>
              <a:t>Caroline Petit-Turcotte  Hiver 2013</a:t>
            </a:r>
            <a:endParaRPr lang="en-CA"/>
          </a:p>
        </p:txBody>
      </p:sp>
      <p:sp>
        <p:nvSpPr>
          <p:cNvPr id="4" name="Slide Number Placeholder 3"/>
          <p:cNvSpPr>
            <a:spLocks noGrp="1"/>
          </p:cNvSpPr>
          <p:nvPr>
            <p:ph type="sldNum" sz="quarter" idx="12"/>
          </p:nvPr>
        </p:nvSpPr>
        <p:spPr/>
        <p:txBody>
          <a:bodyPr/>
          <a:lstStyle/>
          <a:p>
            <a:fld id="{9DF43FA5-6E4A-40CB-AEBD-08C8AEE68222}" type="slidenum">
              <a:rPr lang="en-CA" smtClean="0"/>
              <a:t>16</a:t>
            </a:fld>
            <a:endParaRPr lang="en-CA"/>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64704"/>
            <a:ext cx="9144000" cy="3657600"/>
          </a:xfrm>
          <a:prstGeom prst="rect">
            <a:avLst/>
          </a:prstGeom>
        </p:spPr>
      </p:pic>
      <p:sp>
        <p:nvSpPr>
          <p:cNvPr id="6" name="TextBox 5"/>
          <p:cNvSpPr txBox="1"/>
          <p:nvPr/>
        </p:nvSpPr>
        <p:spPr>
          <a:xfrm>
            <a:off x="107504" y="116632"/>
            <a:ext cx="6764865" cy="584775"/>
          </a:xfrm>
          <a:prstGeom prst="rect">
            <a:avLst/>
          </a:prstGeom>
          <a:solidFill>
            <a:schemeClr val="bg1"/>
          </a:solidFill>
        </p:spPr>
        <p:txBody>
          <a:bodyPr wrap="none" rtlCol="0">
            <a:spAutoFit/>
          </a:bodyPr>
          <a:lstStyle/>
          <a:p>
            <a:r>
              <a:rPr lang="fr-CA" sz="3200" dirty="0" smtClean="0"/>
              <a:t>Maturation de l’ARN: Épissage (</a:t>
            </a:r>
            <a:r>
              <a:rPr lang="fr-CA" sz="3200" dirty="0" err="1" smtClean="0"/>
              <a:t>splicing</a:t>
            </a:r>
            <a:r>
              <a:rPr lang="fr-CA" sz="3200" dirty="0" smtClean="0"/>
              <a:t>)</a:t>
            </a:r>
            <a:endParaRPr lang="en-CA" sz="3200" dirty="0"/>
          </a:p>
        </p:txBody>
      </p:sp>
      <p:sp>
        <p:nvSpPr>
          <p:cNvPr id="7" name="TextBox 6"/>
          <p:cNvSpPr txBox="1"/>
          <p:nvPr/>
        </p:nvSpPr>
        <p:spPr>
          <a:xfrm>
            <a:off x="121484" y="4293096"/>
            <a:ext cx="8915011" cy="2139047"/>
          </a:xfrm>
          <a:prstGeom prst="rect">
            <a:avLst/>
          </a:prstGeom>
          <a:noFill/>
        </p:spPr>
        <p:txBody>
          <a:bodyPr wrap="square" rtlCol="0">
            <a:spAutoFit/>
          </a:bodyPr>
          <a:lstStyle/>
          <a:p>
            <a:r>
              <a:rPr lang="fr-CA" sz="2200" dirty="0" smtClean="0"/>
              <a:t>L’unité </a:t>
            </a:r>
            <a:r>
              <a:rPr lang="fr-CA" sz="2200" dirty="0"/>
              <a:t>de transcription </a:t>
            </a:r>
            <a:r>
              <a:rPr lang="fr-CA" sz="2200" dirty="0" smtClean="0">
                <a:solidFill>
                  <a:prstClr val="black"/>
                </a:solidFill>
              </a:rPr>
              <a:t>transcrit </a:t>
            </a:r>
            <a:r>
              <a:rPr lang="fr-CA" sz="2200" dirty="0">
                <a:solidFill>
                  <a:prstClr val="black"/>
                </a:solidFill>
              </a:rPr>
              <a:t>primaire d’ARN </a:t>
            </a:r>
            <a:r>
              <a:rPr lang="fr-CA" sz="2200" dirty="0" smtClean="0"/>
              <a:t>est </a:t>
            </a:r>
            <a:r>
              <a:rPr lang="fr-CA" sz="2200" dirty="0"/>
              <a:t>d’environ 27 000 nucléotides.</a:t>
            </a:r>
          </a:p>
          <a:p>
            <a:r>
              <a:rPr lang="fr-CA" sz="2200" dirty="0"/>
              <a:t>E</a:t>
            </a:r>
            <a:r>
              <a:rPr lang="fr-CA" sz="2200" dirty="0" smtClean="0"/>
              <a:t>nviron </a:t>
            </a:r>
            <a:r>
              <a:rPr lang="fr-CA" sz="2200" dirty="0"/>
              <a:t>1200 nucléotides dans l’ARNm suffisent pour coder une protéine de taille moyenne de 400 acides aminés. </a:t>
            </a:r>
            <a:endParaRPr lang="fr-CA" sz="2200" dirty="0" smtClean="0"/>
          </a:p>
          <a:p>
            <a:r>
              <a:rPr lang="fr-CA" sz="2200" dirty="0" smtClean="0"/>
              <a:t>Intron: portion non-codante</a:t>
            </a:r>
          </a:p>
          <a:p>
            <a:r>
              <a:rPr lang="fr-CA" sz="2200" dirty="0" smtClean="0"/>
              <a:t>Exon: Partie codante (sauf UTR)</a:t>
            </a:r>
            <a:r>
              <a:rPr lang="fr-CA" sz="2200" b="1" i="1" dirty="0">
                <a:solidFill>
                  <a:srgbClr val="00B0F0"/>
                </a:solidFill>
              </a:rPr>
              <a:t> </a:t>
            </a:r>
            <a:r>
              <a:rPr lang="fr-CA" sz="2200" b="1" i="1" dirty="0" smtClean="0">
                <a:solidFill>
                  <a:srgbClr val="00B0F0"/>
                </a:solidFill>
              </a:rPr>
              <a:t> </a:t>
            </a:r>
            <a:r>
              <a:rPr lang="fr-CA" sz="2300" b="1" i="1" dirty="0" smtClean="0">
                <a:solidFill>
                  <a:srgbClr val="00B0F0"/>
                </a:solidFill>
              </a:rPr>
              <a:t>Comment </a:t>
            </a:r>
            <a:r>
              <a:rPr lang="fr-CA" sz="2300" b="1" i="1" dirty="0">
                <a:solidFill>
                  <a:srgbClr val="00B0F0"/>
                </a:solidFill>
              </a:rPr>
              <a:t>faire le tri et retirer les introns</a:t>
            </a:r>
            <a:r>
              <a:rPr lang="fr-CA" sz="2300" b="1" i="1" dirty="0" smtClean="0">
                <a:solidFill>
                  <a:srgbClr val="00B0F0"/>
                </a:solidFill>
              </a:rPr>
              <a:t>?</a:t>
            </a:r>
            <a:endParaRPr lang="fr-CA" sz="2300" b="1" i="1" dirty="0">
              <a:solidFill>
                <a:srgbClr val="00B0F0"/>
              </a:solidFill>
            </a:endParaRPr>
          </a:p>
        </p:txBody>
      </p:sp>
    </p:spTree>
    <p:extLst>
      <p:ext uri="{BB962C8B-B14F-4D97-AF65-F5344CB8AC3E}">
        <p14:creationId xmlns:p14="http://schemas.microsoft.com/office/powerpoint/2010/main" val="3290449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BIO 1540</a:t>
            </a:r>
            <a:endParaRPr lang="en-CA"/>
          </a:p>
        </p:txBody>
      </p:sp>
      <p:sp>
        <p:nvSpPr>
          <p:cNvPr id="3" name="Footer Placeholder 2"/>
          <p:cNvSpPr>
            <a:spLocks noGrp="1"/>
          </p:cNvSpPr>
          <p:nvPr>
            <p:ph type="ftr" sz="quarter" idx="11"/>
          </p:nvPr>
        </p:nvSpPr>
        <p:spPr/>
        <p:txBody>
          <a:bodyPr/>
          <a:lstStyle/>
          <a:p>
            <a:r>
              <a:rPr lang="en-CA" dirty="0" smtClean="0"/>
              <a:t>Caroline Petit-Turcotte  Hiver 2013</a:t>
            </a:r>
            <a:endParaRPr lang="en-CA" dirty="0"/>
          </a:p>
        </p:txBody>
      </p:sp>
      <p:sp>
        <p:nvSpPr>
          <p:cNvPr id="4" name="Slide Number Placeholder 3"/>
          <p:cNvSpPr>
            <a:spLocks noGrp="1"/>
          </p:cNvSpPr>
          <p:nvPr>
            <p:ph type="sldNum" sz="quarter" idx="12"/>
          </p:nvPr>
        </p:nvSpPr>
        <p:spPr/>
        <p:txBody>
          <a:bodyPr/>
          <a:lstStyle/>
          <a:p>
            <a:fld id="{9DF43FA5-6E4A-40CB-AEBD-08C8AEE68222}" type="slidenum">
              <a:rPr lang="en-CA" smtClean="0"/>
              <a:t>17</a:t>
            </a:fld>
            <a:endParaRPr lang="en-CA" dirty="0"/>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b="30231"/>
          <a:stretch/>
        </p:blipFill>
        <p:spPr>
          <a:xfrm>
            <a:off x="179512" y="327035"/>
            <a:ext cx="4323308" cy="5589240"/>
          </a:xfrm>
          <a:prstGeom prst="rect">
            <a:avLst/>
          </a:prstGeom>
        </p:spPr>
      </p:pic>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t="70102" b="25625"/>
          <a:stretch/>
        </p:blipFill>
        <p:spPr>
          <a:xfrm>
            <a:off x="179512" y="5913687"/>
            <a:ext cx="4323308" cy="360000"/>
          </a:xfrm>
          <a:prstGeom prst="rect">
            <a:avLst/>
          </a:prstGeom>
        </p:spPr>
      </p:pic>
      <p:sp>
        <p:nvSpPr>
          <p:cNvPr id="8" name="TextBox 7"/>
          <p:cNvSpPr txBox="1"/>
          <p:nvPr/>
        </p:nvSpPr>
        <p:spPr>
          <a:xfrm>
            <a:off x="4716016" y="532993"/>
            <a:ext cx="4248472" cy="5632311"/>
          </a:xfrm>
          <a:prstGeom prst="rect">
            <a:avLst/>
          </a:prstGeom>
          <a:noFill/>
        </p:spPr>
        <p:txBody>
          <a:bodyPr wrap="square" rtlCol="0">
            <a:spAutoFit/>
          </a:bodyPr>
          <a:lstStyle/>
          <a:p>
            <a:r>
              <a:rPr lang="fr-CA" sz="2400" dirty="0"/>
              <a:t>C</a:t>
            </a:r>
            <a:r>
              <a:rPr lang="fr-CA" sz="2400" dirty="0" smtClean="0"/>
              <a:t>ourtes séquences aux 5’ et 3’ des introns reconnues par des particules appelées </a:t>
            </a:r>
            <a:r>
              <a:rPr lang="fr-CA" sz="2400" i="1" dirty="0" smtClean="0"/>
              <a:t>petites ribonucléoprotéines nucléaires </a:t>
            </a:r>
            <a:r>
              <a:rPr lang="fr-CA" sz="2400" dirty="0" smtClean="0"/>
              <a:t>(pRNPn) constituées de protéines et de </a:t>
            </a:r>
            <a:r>
              <a:rPr lang="fr-CA" sz="2400" i="1" dirty="0" smtClean="0"/>
              <a:t>petit ARN nucléaire </a:t>
            </a:r>
            <a:r>
              <a:rPr lang="fr-CA" sz="2400" dirty="0" smtClean="0"/>
              <a:t>(pARNn). </a:t>
            </a:r>
          </a:p>
          <a:p>
            <a:r>
              <a:rPr lang="fr-CA" sz="2400" b="1" dirty="0"/>
              <a:t>C</a:t>
            </a:r>
            <a:r>
              <a:rPr lang="fr-CA" sz="2400" b="1" dirty="0" smtClean="0"/>
              <a:t>omplexe d’épissage</a:t>
            </a:r>
            <a:r>
              <a:rPr lang="fr-CA" sz="2400" dirty="0" smtClean="0"/>
              <a:t> (ou </a:t>
            </a:r>
            <a:r>
              <a:rPr lang="fr-CA" sz="2400" i="1" dirty="0" err="1" smtClean="0"/>
              <a:t>splicéosome</a:t>
            </a:r>
            <a:r>
              <a:rPr lang="fr-CA" sz="2400" dirty="0" smtClean="0"/>
              <a:t>): libère l’intron et réunit les deux exons qui l’encadrait.  </a:t>
            </a:r>
            <a:r>
              <a:rPr lang="fr-CA" sz="2400" dirty="0" err="1" smtClean="0"/>
              <a:t>pARNn</a:t>
            </a:r>
            <a:r>
              <a:rPr lang="fr-CA" sz="2400" dirty="0" smtClean="0"/>
              <a:t> catalyse ce processus et participe à l’assemblage du complexe d’épissage et </a:t>
            </a:r>
            <a:r>
              <a:rPr lang="fr-CA" sz="2400" dirty="0"/>
              <a:t>à</a:t>
            </a:r>
            <a:r>
              <a:rPr lang="fr-CA" sz="2400" dirty="0" smtClean="0"/>
              <a:t> la reconnaissance des sites d’épissage. </a:t>
            </a:r>
          </a:p>
        </p:txBody>
      </p:sp>
    </p:spTree>
    <p:extLst>
      <p:ext uri="{BB962C8B-B14F-4D97-AF65-F5344CB8AC3E}">
        <p14:creationId xmlns:p14="http://schemas.microsoft.com/office/powerpoint/2010/main" val="41258682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07504" y="274638"/>
            <a:ext cx="8229600" cy="1143000"/>
          </a:xfrm>
        </p:spPr>
        <p:txBody>
          <a:bodyPr/>
          <a:lstStyle/>
          <a:p>
            <a:r>
              <a:rPr lang="fr-CA" dirty="0" smtClean="0"/>
              <a:t>Régulation génique</a:t>
            </a:r>
            <a:endParaRPr lang="en-CA" dirty="0"/>
          </a:p>
        </p:txBody>
      </p:sp>
      <p:pic>
        <p:nvPicPr>
          <p:cNvPr id="7" name="Content Placeholder 6"/>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4861161" y="548680"/>
            <a:ext cx="4031319" cy="5760757"/>
          </a:xfrm>
        </p:spPr>
      </p:pic>
      <p:sp>
        <p:nvSpPr>
          <p:cNvPr id="2" name="Date Placeholder 1"/>
          <p:cNvSpPr>
            <a:spLocks noGrp="1"/>
          </p:cNvSpPr>
          <p:nvPr>
            <p:ph type="dt" sz="half" idx="10"/>
          </p:nvPr>
        </p:nvSpPr>
        <p:spPr/>
        <p:txBody>
          <a:bodyPr/>
          <a:lstStyle/>
          <a:p>
            <a:r>
              <a:rPr lang="en-US" smtClean="0"/>
              <a:t>BIO 1540</a:t>
            </a:r>
            <a:endParaRPr lang="en-CA"/>
          </a:p>
        </p:txBody>
      </p:sp>
      <p:sp>
        <p:nvSpPr>
          <p:cNvPr id="3" name="Footer Placeholder 2"/>
          <p:cNvSpPr>
            <a:spLocks noGrp="1"/>
          </p:cNvSpPr>
          <p:nvPr>
            <p:ph type="ftr" sz="quarter" idx="11"/>
          </p:nvPr>
        </p:nvSpPr>
        <p:spPr/>
        <p:txBody>
          <a:bodyPr/>
          <a:lstStyle/>
          <a:p>
            <a:r>
              <a:rPr lang="en-CA" smtClean="0"/>
              <a:t>Caroline Petit-Turcotte  Hiver 2013</a:t>
            </a:r>
            <a:endParaRPr lang="en-CA"/>
          </a:p>
        </p:txBody>
      </p:sp>
      <p:sp>
        <p:nvSpPr>
          <p:cNvPr id="4" name="Slide Number Placeholder 3"/>
          <p:cNvSpPr>
            <a:spLocks noGrp="1"/>
          </p:cNvSpPr>
          <p:nvPr>
            <p:ph type="sldNum" sz="quarter" idx="12"/>
          </p:nvPr>
        </p:nvSpPr>
        <p:spPr/>
        <p:txBody>
          <a:bodyPr/>
          <a:lstStyle/>
          <a:p>
            <a:fld id="{9DF43FA5-6E4A-40CB-AEBD-08C8AEE68222}" type="slidenum">
              <a:rPr lang="en-CA" smtClean="0"/>
              <a:t>18</a:t>
            </a:fld>
            <a:endParaRPr lang="en-CA"/>
          </a:p>
        </p:txBody>
      </p:sp>
      <p:sp>
        <p:nvSpPr>
          <p:cNvPr id="6" name="TextBox 5"/>
          <p:cNvSpPr txBox="1"/>
          <p:nvPr/>
        </p:nvSpPr>
        <p:spPr>
          <a:xfrm>
            <a:off x="179512" y="1619508"/>
            <a:ext cx="4536504" cy="2677656"/>
          </a:xfrm>
          <a:prstGeom prst="rect">
            <a:avLst/>
          </a:prstGeom>
          <a:noFill/>
        </p:spPr>
        <p:txBody>
          <a:bodyPr wrap="square" rtlCol="0">
            <a:spAutoFit/>
          </a:bodyPr>
          <a:lstStyle/>
          <a:p>
            <a:r>
              <a:rPr lang="en-CA" sz="2800" u="sng" dirty="0" err="1" smtClean="0"/>
              <a:t>Réponse</a:t>
            </a:r>
            <a:r>
              <a:rPr lang="en-CA" sz="2800" u="sng" dirty="0" smtClean="0"/>
              <a:t> court </a:t>
            </a:r>
            <a:r>
              <a:rPr lang="en-CA" sz="2800" u="sng" dirty="0" err="1" smtClean="0"/>
              <a:t>terme</a:t>
            </a:r>
            <a:r>
              <a:rPr lang="en-CA" sz="2800" dirty="0" smtClean="0"/>
              <a:t>: </a:t>
            </a:r>
            <a:r>
              <a:rPr lang="en-CA" sz="2800" dirty="0" err="1" smtClean="0"/>
              <a:t>Réduire</a:t>
            </a:r>
            <a:r>
              <a:rPr lang="en-CA" sz="2800" dirty="0" smtClean="0"/>
              <a:t> </a:t>
            </a:r>
            <a:r>
              <a:rPr lang="en-CA" sz="2800" dirty="0" err="1" smtClean="0"/>
              <a:t>l’activité</a:t>
            </a:r>
            <a:r>
              <a:rPr lang="en-CA" sz="2800" dirty="0" smtClean="0"/>
              <a:t> </a:t>
            </a:r>
            <a:r>
              <a:rPr lang="en-CA" sz="2800" dirty="0" err="1" smtClean="0"/>
              <a:t>enzymatique</a:t>
            </a:r>
            <a:endParaRPr lang="en-CA" sz="2800" dirty="0" smtClean="0"/>
          </a:p>
          <a:p>
            <a:endParaRPr lang="en-CA" sz="2800" dirty="0"/>
          </a:p>
          <a:p>
            <a:r>
              <a:rPr lang="en-CA" sz="2800" u="sng" dirty="0" err="1" smtClean="0"/>
              <a:t>Réponse</a:t>
            </a:r>
            <a:r>
              <a:rPr lang="en-CA" sz="2800" u="sng" dirty="0" smtClean="0"/>
              <a:t> long </a:t>
            </a:r>
            <a:r>
              <a:rPr lang="en-CA" sz="2800" u="sng" dirty="0" err="1" smtClean="0"/>
              <a:t>terme</a:t>
            </a:r>
            <a:r>
              <a:rPr lang="en-CA" sz="2800" dirty="0" smtClean="0"/>
              <a:t>: </a:t>
            </a:r>
            <a:r>
              <a:rPr lang="en-CA" sz="2800" dirty="0" err="1" smtClean="0"/>
              <a:t>Contrôle</a:t>
            </a:r>
            <a:r>
              <a:rPr lang="en-CA" sz="2800" dirty="0" smtClean="0"/>
              <a:t> de la production des enzymes </a:t>
            </a:r>
            <a:r>
              <a:rPr lang="en-CA" sz="2800" dirty="0" err="1" smtClean="0"/>
              <a:t>impliqués</a:t>
            </a:r>
            <a:r>
              <a:rPr lang="en-CA" sz="2800" dirty="0" smtClean="0"/>
              <a:t> </a:t>
            </a:r>
            <a:r>
              <a:rPr lang="en-CA" sz="2800" dirty="0" err="1" smtClean="0"/>
              <a:t>dans</a:t>
            </a:r>
            <a:r>
              <a:rPr lang="en-CA" sz="2800" dirty="0" smtClean="0"/>
              <a:t> la </a:t>
            </a:r>
            <a:r>
              <a:rPr lang="en-CA" sz="2800" dirty="0" err="1" smtClean="0"/>
              <a:t>synthèse</a:t>
            </a:r>
            <a:endParaRPr lang="en-CA" sz="2800" dirty="0"/>
          </a:p>
        </p:txBody>
      </p:sp>
    </p:spTree>
    <p:extLst>
      <p:ext uri="{BB962C8B-B14F-4D97-AF65-F5344CB8AC3E}">
        <p14:creationId xmlns:p14="http://schemas.microsoft.com/office/powerpoint/2010/main" val="6113042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60648"/>
            <a:ext cx="8229600" cy="778098"/>
          </a:xfrm>
        </p:spPr>
        <p:txBody>
          <a:bodyPr/>
          <a:lstStyle/>
          <a:p>
            <a:r>
              <a:rPr lang="fr-CA" dirty="0" smtClean="0"/>
              <a:t>Procaryotes: opérons</a:t>
            </a:r>
            <a:endParaRPr lang="en-CA" dirty="0"/>
          </a:p>
        </p:txBody>
      </p:sp>
      <p:pic>
        <p:nvPicPr>
          <p:cNvPr id="7" name="Content Placeholder 6"/>
          <p:cNvPicPr>
            <a:picLocks noGrp="1" noChangeAspect="1"/>
          </p:cNvPicPr>
          <p:nvPr>
            <p:ph idx="1"/>
          </p:nvPr>
        </p:nvPicPr>
        <p:blipFill rotWithShape="1">
          <a:blip r:embed="rId2">
            <a:extLst>
              <a:ext uri="{28A0092B-C50C-407E-A947-70E740481C1C}">
                <a14:useLocalDpi xmlns:a14="http://schemas.microsoft.com/office/drawing/2010/main" val="0"/>
              </a:ext>
            </a:extLst>
          </a:blip>
          <a:srcRect t="-1" b="7932"/>
          <a:stretch/>
        </p:blipFill>
        <p:spPr>
          <a:xfrm>
            <a:off x="1832762" y="1052736"/>
            <a:ext cx="7203734" cy="5544616"/>
          </a:xfrm>
        </p:spPr>
      </p:pic>
      <p:sp>
        <p:nvSpPr>
          <p:cNvPr id="4" name="Date Placeholder 3"/>
          <p:cNvSpPr>
            <a:spLocks noGrp="1"/>
          </p:cNvSpPr>
          <p:nvPr>
            <p:ph type="dt" sz="half" idx="10"/>
          </p:nvPr>
        </p:nvSpPr>
        <p:spPr/>
        <p:txBody>
          <a:bodyPr/>
          <a:lstStyle/>
          <a:p>
            <a:r>
              <a:rPr lang="en-US" smtClean="0"/>
              <a:t>BIO 1540</a:t>
            </a:r>
            <a:endParaRPr lang="en-CA"/>
          </a:p>
        </p:txBody>
      </p:sp>
      <p:sp>
        <p:nvSpPr>
          <p:cNvPr id="5" name="Footer Placeholder 4"/>
          <p:cNvSpPr>
            <a:spLocks noGrp="1"/>
          </p:cNvSpPr>
          <p:nvPr>
            <p:ph type="ftr" sz="quarter" idx="11"/>
          </p:nvPr>
        </p:nvSpPr>
        <p:spPr/>
        <p:txBody>
          <a:bodyPr/>
          <a:lstStyle/>
          <a:p>
            <a:r>
              <a:rPr lang="en-CA" smtClean="0"/>
              <a:t>Caroline Petit-Turcotte  Hiver 2013</a:t>
            </a:r>
            <a:endParaRPr lang="en-CA"/>
          </a:p>
        </p:txBody>
      </p:sp>
      <p:sp>
        <p:nvSpPr>
          <p:cNvPr id="6" name="Slide Number Placeholder 5"/>
          <p:cNvSpPr>
            <a:spLocks noGrp="1"/>
          </p:cNvSpPr>
          <p:nvPr>
            <p:ph type="sldNum" sz="quarter" idx="12"/>
          </p:nvPr>
        </p:nvSpPr>
        <p:spPr/>
        <p:txBody>
          <a:bodyPr/>
          <a:lstStyle/>
          <a:p>
            <a:fld id="{9DF43FA5-6E4A-40CB-AEBD-08C8AEE68222}" type="slidenum">
              <a:rPr lang="en-CA" smtClean="0"/>
              <a:t>19</a:t>
            </a:fld>
            <a:endParaRPr lang="en-CA"/>
          </a:p>
        </p:txBody>
      </p:sp>
    </p:spTree>
    <p:extLst>
      <p:ext uri="{BB962C8B-B14F-4D97-AF65-F5344CB8AC3E}">
        <p14:creationId xmlns:p14="http://schemas.microsoft.com/office/powerpoint/2010/main" val="1968555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t="4" b="56270"/>
          <a:stretch/>
        </p:blipFill>
        <p:spPr>
          <a:xfrm>
            <a:off x="179512" y="1197312"/>
            <a:ext cx="4244109" cy="5040000"/>
          </a:xfrm>
        </p:spPr>
      </p:pic>
      <p:sp>
        <p:nvSpPr>
          <p:cNvPr id="2" name="Date Placeholder 1"/>
          <p:cNvSpPr>
            <a:spLocks noGrp="1"/>
          </p:cNvSpPr>
          <p:nvPr>
            <p:ph type="dt" sz="half" idx="10"/>
          </p:nvPr>
        </p:nvSpPr>
        <p:spPr/>
        <p:txBody>
          <a:bodyPr/>
          <a:lstStyle/>
          <a:p>
            <a:r>
              <a:rPr lang="en-US" smtClean="0"/>
              <a:t>BIO 1540</a:t>
            </a:r>
            <a:endParaRPr lang="en-CA"/>
          </a:p>
        </p:txBody>
      </p:sp>
      <p:sp>
        <p:nvSpPr>
          <p:cNvPr id="3" name="Footer Placeholder 2"/>
          <p:cNvSpPr>
            <a:spLocks noGrp="1"/>
          </p:cNvSpPr>
          <p:nvPr>
            <p:ph type="ftr" sz="quarter" idx="11"/>
          </p:nvPr>
        </p:nvSpPr>
        <p:spPr/>
        <p:txBody>
          <a:bodyPr/>
          <a:lstStyle/>
          <a:p>
            <a:r>
              <a:rPr lang="en-CA" smtClean="0"/>
              <a:t>Caroline Petit-Turcotte  Hiver 2013</a:t>
            </a:r>
            <a:endParaRPr lang="en-CA"/>
          </a:p>
        </p:txBody>
      </p:sp>
      <p:sp>
        <p:nvSpPr>
          <p:cNvPr id="4" name="Slide Number Placeholder 3"/>
          <p:cNvSpPr>
            <a:spLocks noGrp="1"/>
          </p:cNvSpPr>
          <p:nvPr>
            <p:ph type="sldNum" sz="quarter" idx="12"/>
          </p:nvPr>
        </p:nvSpPr>
        <p:spPr/>
        <p:txBody>
          <a:bodyPr/>
          <a:lstStyle/>
          <a:p>
            <a:fld id="{9DF43FA5-6E4A-40CB-AEBD-08C8AEE68222}" type="slidenum">
              <a:rPr lang="en-CA" smtClean="0"/>
              <a:t>20</a:t>
            </a:fld>
            <a:endParaRPr lang="en-CA"/>
          </a:p>
        </p:txBody>
      </p:sp>
      <p:pic>
        <p:nvPicPr>
          <p:cNvPr id="9" name="Content Placeholder 7"/>
          <p:cNvPicPr>
            <a:picLocks noChangeAspect="1"/>
          </p:cNvPicPr>
          <p:nvPr/>
        </p:nvPicPr>
        <p:blipFill rotWithShape="1">
          <a:blip r:embed="rId2" cstate="print">
            <a:extLst>
              <a:ext uri="{28A0092B-C50C-407E-A947-70E740481C1C}">
                <a14:useLocalDpi xmlns:a14="http://schemas.microsoft.com/office/drawing/2010/main" val="0"/>
              </a:ext>
            </a:extLst>
          </a:blip>
          <a:srcRect t="39844" b="17438"/>
          <a:stretch/>
        </p:blipFill>
        <p:spPr>
          <a:xfrm>
            <a:off x="4572000" y="1269319"/>
            <a:ext cx="4258695" cy="4949907"/>
          </a:xfrm>
          <a:prstGeom prst="rect">
            <a:avLst/>
          </a:prstGeom>
        </p:spPr>
      </p:pic>
      <p:sp>
        <p:nvSpPr>
          <p:cNvPr id="10" name="TextBox 9"/>
          <p:cNvSpPr txBox="1"/>
          <p:nvPr/>
        </p:nvSpPr>
        <p:spPr>
          <a:xfrm>
            <a:off x="179513" y="332656"/>
            <a:ext cx="8856984" cy="646331"/>
          </a:xfrm>
          <a:prstGeom prst="rect">
            <a:avLst/>
          </a:prstGeom>
          <a:noFill/>
        </p:spPr>
        <p:txBody>
          <a:bodyPr wrap="square" rtlCol="0">
            <a:spAutoFit/>
          </a:bodyPr>
          <a:lstStyle/>
          <a:p>
            <a:r>
              <a:rPr lang="fr-CA" sz="3600" dirty="0" smtClean="0"/>
              <a:t>Régulation de l’expression </a:t>
            </a:r>
            <a:r>
              <a:rPr lang="fr-CA" sz="3600" dirty="0" err="1" smtClean="0"/>
              <a:t>génique:Eucaryotes</a:t>
            </a:r>
            <a:endParaRPr lang="en-CA" sz="3600" dirty="0"/>
          </a:p>
        </p:txBody>
      </p:sp>
      <p:sp>
        <p:nvSpPr>
          <p:cNvPr id="11" name="5-Point Star 10"/>
          <p:cNvSpPr/>
          <p:nvPr/>
        </p:nvSpPr>
        <p:spPr>
          <a:xfrm>
            <a:off x="755576" y="2204864"/>
            <a:ext cx="288032" cy="288032"/>
          </a:xfrm>
          <a:prstGeom prst="star5">
            <a:avLst/>
          </a:prstGeom>
          <a:no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2" name="5-Point Star 11"/>
          <p:cNvSpPr/>
          <p:nvPr/>
        </p:nvSpPr>
        <p:spPr>
          <a:xfrm>
            <a:off x="763960" y="4581128"/>
            <a:ext cx="288032" cy="288032"/>
          </a:xfrm>
          <a:prstGeom prst="star5">
            <a:avLst/>
          </a:prstGeom>
          <a:no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3" name="5-Point Star 12"/>
          <p:cNvSpPr/>
          <p:nvPr/>
        </p:nvSpPr>
        <p:spPr>
          <a:xfrm>
            <a:off x="755576" y="3600256"/>
            <a:ext cx="288032" cy="288032"/>
          </a:xfrm>
          <a:prstGeom prst="star5">
            <a:avLst/>
          </a:prstGeom>
          <a:no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9377571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BIO 1540</a:t>
            </a:r>
            <a:endParaRPr lang="en-CA"/>
          </a:p>
        </p:txBody>
      </p:sp>
      <p:sp>
        <p:nvSpPr>
          <p:cNvPr id="3" name="Footer Placeholder 2"/>
          <p:cNvSpPr>
            <a:spLocks noGrp="1"/>
          </p:cNvSpPr>
          <p:nvPr>
            <p:ph type="ftr" sz="quarter" idx="11"/>
          </p:nvPr>
        </p:nvSpPr>
        <p:spPr/>
        <p:txBody>
          <a:bodyPr/>
          <a:lstStyle/>
          <a:p>
            <a:r>
              <a:rPr lang="en-CA" smtClean="0"/>
              <a:t>Caroline Petit-Turcotte  Hiver 2013</a:t>
            </a:r>
            <a:endParaRPr lang="en-CA"/>
          </a:p>
        </p:txBody>
      </p:sp>
      <p:sp>
        <p:nvSpPr>
          <p:cNvPr id="4" name="Slide Number Placeholder 3"/>
          <p:cNvSpPr>
            <a:spLocks noGrp="1"/>
          </p:cNvSpPr>
          <p:nvPr>
            <p:ph type="sldNum" sz="quarter" idx="12"/>
          </p:nvPr>
        </p:nvSpPr>
        <p:spPr/>
        <p:txBody>
          <a:bodyPr/>
          <a:lstStyle/>
          <a:p>
            <a:fld id="{9DF43FA5-6E4A-40CB-AEBD-08C8AEE68222}" type="slidenum">
              <a:rPr lang="en-CA" smtClean="0"/>
              <a:t>21</a:t>
            </a:fld>
            <a:endParaRPr lang="en-CA"/>
          </a:p>
        </p:txBody>
      </p:sp>
      <p:pic>
        <p:nvPicPr>
          <p:cNvPr id="7" name="Picture 6"/>
          <p:cNvPicPr>
            <a:picLocks noChangeAspect="1"/>
          </p:cNvPicPr>
          <p:nvPr/>
        </p:nvPicPr>
        <p:blipFill rotWithShape="1">
          <a:blip r:embed="rId2">
            <a:extLst>
              <a:ext uri="{28A0092B-C50C-407E-A947-70E740481C1C}">
                <a14:useLocalDpi xmlns:a14="http://schemas.microsoft.com/office/drawing/2010/main" val="0"/>
              </a:ext>
            </a:extLst>
          </a:blip>
          <a:srcRect b="28211"/>
          <a:stretch/>
        </p:blipFill>
        <p:spPr>
          <a:xfrm>
            <a:off x="216024" y="2326448"/>
            <a:ext cx="8748464" cy="4270904"/>
          </a:xfrm>
          <a:prstGeom prst="rect">
            <a:avLst/>
          </a:prstGeom>
        </p:spPr>
      </p:pic>
      <p:sp>
        <p:nvSpPr>
          <p:cNvPr id="5" name="TextBox 4"/>
          <p:cNvSpPr txBox="1"/>
          <p:nvPr/>
        </p:nvSpPr>
        <p:spPr>
          <a:xfrm>
            <a:off x="179512" y="223480"/>
            <a:ext cx="8784976" cy="1708160"/>
          </a:xfrm>
          <a:prstGeom prst="rect">
            <a:avLst/>
          </a:prstGeom>
          <a:noFill/>
          <a:ln w="28575">
            <a:solidFill>
              <a:srgbClr val="FFC000"/>
            </a:solidFill>
          </a:ln>
        </p:spPr>
        <p:txBody>
          <a:bodyPr wrap="square" rtlCol="0">
            <a:spAutoFit/>
          </a:bodyPr>
          <a:lstStyle/>
          <a:p>
            <a:r>
              <a:rPr lang="fr-CA" sz="2100" u="sng" dirty="0" smtClean="0"/>
              <a:t>Éléments de contrôle: Initiation de la transcription</a:t>
            </a:r>
          </a:p>
          <a:p>
            <a:pPr marL="285750" indent="-285750">
              <a:buFont typeface="Arial" pitchFamily="34" charset="0"/>
              <a:buChar char="•"/>
            </a:pPr>
            <a:r>
              <a:rPr lang="fr-CA" sz="2100" dirty="0"/>
              <a:t>Les </a:t>
            </a:r>
            <a:r>
              <a:rPr lang="fr-CA" sz="2100" b="1" dirty="0"/>
              <a:t>activateurs</a:t>
            </a:r>
            <a:r>
              <a:rPr lang="fr-CA" sz="2100" dirty="0"/>
              <a:t> sont des facteurs de transcription qui se lient à des éléments de contrôle appelés </a:t>
            </a:r>
            <a:r>
              <a:rPr lang="fr-CA" sz="2100" i="1" dirty="0"/>
              <a:t>amplificateurs </a:t>
            </a:r>
            <a:r>
              <a:rPr lang="fr-CA" sz="2100" dirty="0"/>
              <a:t>pour stimuler la transcription.</a:t>
            </a:r>
          </a:p>
          <a:p>
            <a:pPr marL="285750" indent="-285750">
              <a:buFont typeface="Arial" pitchFamily="34" charset="0"/>
              <a:buChar char="•"/>
            </a:pPr>
            <a:r>
              <a:rPr lang="fr-CA" sz="2100" dirty="0"/>
              <a:t>Les </a:t>
            </a:r>
            <a:r>
              <a:rPr lang="fr-CA" sz="2100" b="1" dirty="0"/>
              <a:t>répresseurs</a:t>
            </a:r>
            <a:r>
              <a:rPr lang="fr-CA" sz="2100" dirty="0"/>
              <a:t> sont des facteurs de transcription qui bloquent la liaison des activateurs aux amplificateurs pour inhiber la transcription.</a:t>
            </a:r>
          </a:p>
        </p:txBody>
      </p:sp>
      <p:cxnSp>
        <p:nvCxnSpPr>
          <p:cNvPr id="8" name="Straight Arrow Connector 7"/>
          <p:cNvCxnSpPr/>
          <p:nvPr/>
        </p:nvCxnSpPr>
        <p:spPr>
          <a:xfrm flipH="1">
            <a:off x="2051720" y="1988840"/>
            <a:ext cx="576064" cy="576064"/>
          </a:xfrm>
          <a:prstGeom prst="straightConnector1">
            <a:avLst/>
          </a:prstGeom>
          <a:ln w="28575">
            <a:solidFill>
              <a:srgbClr val="FFC000"/>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2627784" y="1988840"/>
            <a:ext cx="495672" cy="432048"/>
          </a:xfrm>
          <a:prstGeom prst="straightConnector1">
            <a:avLst/>
          </a:prstGeom>
          <a:ln w="28575">
            <a:solidFill>
              <a:srgbClr val="FFC000"/>
            </a:solidFill>
            <a:tailEnd type="arrow"/>
          </a:ln>
        </p:spPr>
        <p:style>
          <a:lnRef idx="1">
            <a:schemeClr val="accent1"/>
          </a:lnRef>
          <a:fillRef idx="0">
            <a:schemeClr val="accent1"/>
          </a:fillRef>
          <a:effectRef idx="0">
            <a:schemeClr val="accent1"/>
          </a:effectRef>
          <a:fontRef idx="minor">
            <a:schemeClr val="tx1"/>
          </a:fontRef>
        </p:style>
      </p:cxnSp>
      <p:sp>
        <p:nvSpPr>
          <p:cNvPr id="6" name="Oval 5"/>
          <p:cNvSpPr/>
          <p:nvPr/>
        </p:nvSpPr>
        <p:spPr>
          <a:xfrm>
            <a:off x="755576" y="3284984"/>
            <a:ext cx="648072" cy="28803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0" name="Oval 9"/>
          <p:cNvSpPr/>
          <p:nvPr/>
        </p:nvSpPr>
        <p:spPr>
          <a:xfrm>
            <a:off x="7956376" y="3284984"/>
            <a:ext cx="648072" cy="28803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37155968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p:cNvPicPr>
            <a:picLocks noGrp="1" noChangeAspect="1"/>
          </p:cNvPicPr>
          <p:nvPr>
            <p:ph idx="1"/>
          </p:nvPr>
        </p:nvPicPr>
        <p:blipFill rotWithShape="1">
          <a:blip r:embed="rId2">
            <a:extLst>
              <a:ext uri="{28A0092B-C50C-407E-A947-70E740481C1C}">
                <a14:useLocalDpi xmlns:a14="http://schemas.microsoft.com/office/drawing/2010/main" val="0"/>
              </a:ext>
            </a:extLst>
          </a:blip>
          <a:srcRect b="13674"/>
          <a:stretch/>
        </p:blipFill>
        <p:spPr>
          <a:xfrm>
            <a:off x="251520" y="208054"/>
            <a:ext cx="8551536" cy="6245281"/>
          </a:xfrm>
        </p:spPr>
      </p:pic>
      <p:sp>
        <p:nvSpPr>
          <p:cNvPr id="2" name="Date Placeholder 1"/>
          <p:cNvSpPr>
            <a:spLocks noGrp="1"/>
          </p:cNvSpPr>
          <p:nvPr>
            <p:ph type="dt" sz="half" idx="10"/>
          </p:nvPr>
        </p:nvSpPr>
        <p:spPr/>
        <p:txBody>
          <a:bodyPr/>
          <a:lstStyle/>
          <a:p>
            <a:r>
              <a:rPr lang="en-US" smtClean="0"/>
              <a:t>BIO 1540</a:t>
            </a:r>
            <a:endParaRPr lang="en-CA"/>
          </a:p>
        </p:txBody>
      </p:sp>
      <p:sp>
        <p:nvSpPr>
          <p:cNvPr id="3" name="Footer Placeholder 2"/>
          <p:cNvSpPr>
            <a:spLocks noGrp="1"/>
          </p:cNvSpPr>
          <p:nvPr>
            <p:ph type="ftr" sz="quarter" idx="11"/>
          </p:nvPr>
        </p:nvSpPr>
        <p:spPr/>
        <p:txBody>
          <a:bodyPr/>
          <a:lstStyle/>
          <a:p>
            <a:r>
              <a:rPr lang="en-CA" smtClean="0"/>
              <a:t>Caroline Petit-Turcotte  Hiver 2013</a:t>
            </a:r>
            <a:endParaRPr lang="en-CA"/>
          </a:p>
        </p:txBody>
      </p:sp>
      <p:sp>
        <p:nvSpPr>
          <p:cNvPr id="4" name="Slide Number Placeholder 3"/>
          <p:cNvSpPr>
            <a:spLocks noGrp="1"/>
          </p:cNvSpPr>
          <p:nvPr>
            <p:ph type="sldNum" sz="quarter" idx="12"/>
          </p:nvPr>
        </p:nvSpPr>
        <p:spPr/>
        <p:txBody>
          <a:bodyPr/>
          <a:lstStyle/>
          <a:p>
            <a:fld id="{9DF43FA5-6E4A-40CB-AEBD-08C8AEE68222}" type="slidenum">
              <a:rPr lang="en-CA" smtClean="0"/>
              <a:t>22</a:t>
            </a:fld>
            <a:endParaRPr lang="en-CA"/>
          </a:p>
        </p:txBody>
      </p:sp>
    </p:spTree>
    <p:extLst>
      <p:ext uri="{BB962C8B-B14F-4D97-AF65-F5344CB8AC3E}">
        <p14:creationId xmlns:p14="http://schemas.microsoft.com/office/powerpoint/2010/main" val="11162515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b="22049"/>
          <a:stretch/>
        </p:blipFill>
        <p:spPr>
          <a:xfrm>
            <a:off x="251520" y="332655"/>
            <a:ext cx="4824536" cy="6103679"/>
          </a:xfrm>
        </p:spPr>
      </p:pic>
      <p:sp>
        <p:nvSpPr>
          <p:cNvPr id="4" name="Date Placeholder 3"/>
          <p:cNvSpPr>
            <a:spLocks noGrp="1"/>
          </p:cNvSpPr>
          <p:nvPr>
            <p:ph type="dt" sz="half" idx="10"/>
          </p:nvPr>
        </p:nvSpPr>
        <p:spPr/>
        <p:txBody>
          <a:bodyPr/>
          <a:lstStyle/>
          <a:p>
            <a:r>
              <a:rPr lang="en-US" smtClean="0"/>
              <a:t>BIO 1540</a:t>
            </a:r>
            <a:endParaRPr lang="en-CA"/>
          </a:p>
        </p:txBody>
      </p:sp>
      <p:sp>
        <p:nvSpPr>
          <p:cNvPr id="5" name="Footer Placeholder 4"/>
          <p:cNvSpPr>
            <a:spLocks noGrp="1"/>
          </p:cNvSpPr>
          <p:nvPr>
            <p:ph type="ftr" sz="quarter" idx="11"/>
          </p:nvPr>
        </p:nvSpPr>
        <p:spPr/>
        <p:txBody>
          <a:bodyPr/>
          <a:lstStyle/>
          <a:p>
            <a:r>
              <a:rPr lang="en-CA" smtClean="0"/>
              <a:t>Caroline Petit-Turcotte  Hiver 2013</a:t>
            </a:r>
            <a:endParaRPr lang="en-CA"/>
          </a:p>
        </p:txBody>
      </p:sp>
      <p:sp>
        <p:nvSpPr>
          <p:cNvPr id="6" name="Slide Number Placeholder 5"/>
          <p:cNvSpPr>
            <a:spLocks noGrp="1"/>
          </p:cNvSpPr>
          <p:nvPr>
            <p:ph type="sldNum" sz="quarter" idx="12"/>
          </p:nvPr>
        </p:nvSpPr>
        <p:spPr/>
        <p:txBody>
          <a:bodyPr/>
          <a:lstStyle/>
          <a:p>
            <a:fld id="{9DF43FA5-6E4A-40CB-AEBD-08C8AEE68222}" type="slidenum">
              <a:rPr lang="en-CA" smtClean="0"/>
              <a:t>23</a:t>
            </a:fld>
            <a:endParaRPr lang="en-CA"/>
          </a:p>
        </p:txBody>
      </p:sp>
      <p:sp>
        <p:nvSpPr>
          <p:cNvPr id="8" name="TextBox 7"/>
          <p:cNvSpPr txBox="1"/>
          <p:nvPr/>
        </p:nvSpPr>
        <p:spPr>
          <a:xfrm>
            <a:off x="5220072" y="692696"/>
            <a:ext cx="3744416" cy="3046988"/>
          </a:xfrm>
          <a:prstGeom prst="rect">
            <a:avLst/>
          </a:prstGeom>
          <a:noFill/>
        </p:spPr>
        <p:txBody>
          <a:bodyPr wrap="square" rtlCol="0">
            <a:spAutoFit/>
          </a:bodyPr>
          <a:lstStyle/>
          <a:p>
            <a:r>
              <a:rPr lang="fr-CA" sz="2400" dirty="0" smtClean="0"/>
              <a:t>Combinaison des éléments de contrôle permet de sélectionner le gène transcrit </a:t>
            </a:r>
          </a:p>
          <a:p>
            <a:endParaRPr lang="fr-CA" sz="2400" dirty="0"/>
          </a:p>
          <a:p>
            <a:r>
              <a:rPr lang="fr-CA" sz="2400" dirty="0" smtClean="0"/>
              <a:t>Selon le temps (développement) ou le type cellulaire</a:t>
            </a:r>
            <a:endParaRPr lang="en-CA" sz="2400" dirty="0"/>
          </a:p>
        </p:txBody>
      </p:sp>
    </p:spTree>
    <p:extLst>
      <p:ext uri="{BB962C8B-B14F-4D97-AF65-F5344CB8AC3E}">
        <p14:creationId xmlns:p14="http://schemas.microsoft.com/office/powerpoint/2010/main" val="4704420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3" name="Text Box 1"/>
          <p:cNvSpPr txBox="1">
            <a:spLocks noChangeArrowheads="1"/>
          </p:cNvSpPr>
          <p:nvPr/>
        </p:nvSpPr>
        <p:spPr bwMode="auto">
          <a:xfrm>
            <a:off x="325440" y="381640"/>
            <a:ext cx="8493120" cy="4147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FFFFF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rgbClr val="000000"/>
                </a:solidFill>
                <a:latin typeface="Times New Roman" pitchFamily="16" charset="0"/>
                <a:ea typeface="msgothic" charset="0"/>
                <a:cs typeface="msgothic" charset="0"/>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rgbClr val="000000"/>
                </a:solidFill>
                <a:latin typeface="Times New Roman" pitchFamily="16" charset="0"/>
                <a:ea typeface="msgothic" charset="0"/>
                <a:cs typeface="msgothic" charset="0"/>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rgbClr val="000000"/>
                </a:solidFill>
                <a:latin typeface="Times New Roman" pitchFamily="16" charset="0"/>
                <a:ea typeface="msgothic" charset="0"/>
                <a:cs typeface="msgothic" charset="0"/>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rgbClr val="000000"/>
                </a:solidFill>
                <a:latin typeface="Times New Roman" pitchFamily="16" charset="0"/>
                <a:ea typeface="msgothic" charset="0"/>
                <a:cs typeface="msgothic" charset="0"/>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rgbClr val="000000"/>
                </a:solidFill>
                <a:latin typeface="Times New Roman" pitchFamily="16" charset="0"/>
                <a:ea typeface="msgothic" charset="0"/>
                <a:cs typeface="msgothic" charset="0"/>
              </a:defRPr>
            </a:lvl5pPr>
            <a:lvl6pPr marL="1536700" indent="-215900" defTabSz="457200" fontAlgn="base" hangingPunct="0">
              <a:lnSpc>
                <a:spcPct val="93000"/>
              </a:lnSpc>
              <a:spcBef>
                <a:spcPct val="0"/>
              </a:spcBef>
              <a:spcAft>
                <a:spcPct val="0"/>
              </a:spcAft>
              <a:buClr>
                <a:srgbClr val="000000"/>
              </a:buClr>
              <a:buSzPct val="45000"/>
              <a:buFont typeface="Wingdings" charset="2"/>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rgbClr val="000000"/>
                </a:solidFill>
                <a:latin typeface="Times New Roman" pitchFamily="16" charset="0"/>
                <a:ea typeface="msgothic" charset="0"/>
                <a:cs typeface="msgothic" charset="0"/>
              </a:defRPr>
            </a:lvl6pPr>
            <a:lvl7pPr marL="1993900" indent="-215900" defTabSz="457200" fontAlgn="base" hangingPunct="0">
              <a:lnSpc>
                <a:spcPct val="93000"/>
              </a:lnSpc>
              <a:spcBef>
                <a:spcPct val="0"/>
              </a:spcBef>
              <a:spcAft>
                <a:spcPct val="0"/>
              </a:spcAft>
              <a:buClr>
                <a:srgbClr val="000000"/>
              </a:buClr>
              <a:buSzPct val="45000"/>
              <a:buFont typeface="Wingdings" charset="2"/>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rgbClr val="000000"/>
                </a:solidFill>
                <a:latin typeface="Times New Roman" pitchFamily="16" charset="0"/>
                <a:ea typeface="msgothic" charset="0"/>
                <a:cs typeface="msgothic" charset="0"/>
              </a:defRPr>
            </a:lvl7pPr>
            <a:lvl8pPr marL="2451100" indent="-215900" defTabSz="457200" fontAlgn="base" hangingPunct="0">
              <a:lnSpc>
                <a:spcPct val="93000"/>
              </a:lnSpc>
              <a:spcBef>
                <a:spcPct val="0"/>
              </a:spcBef>
              <a:spcAft>
                <a:spcPct val="0"/>
              </a:spcAft>
              <a:buClr>
                <a:srgbClr val="000000"/>
              </a:buClr>
              <a:buSzPct val="45000"/>
              <a:buFont typeface="Wingdings" charset="2"/>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rgbClr val="000000"/>
                </a:solidFill>
                <a:latin typeface="Times New Roman" pitchFamily="16" charset="0"/>
                <a:ea typeface="msgothic" charset="0"/>
                <a:cs typeface="msgothic" charset="0"/>
              </a:defRPr>
            </a:lvl8pPr>
            <a:lvl9pPr marL="2908300" indent="-215900" defTabSz="457200" fontAlgn="base" hangingPunct="0">
              <a:lnSpc>
                <a:spcPct val="93000"/>
              </a:lnSpc>
              <a:spcBef>
                <a:spcPct val="0"/>
              </a:spcBef>
              <a:spcAft>
                <a:spcPct val="0"/>
              </a:spcAft>
              <a:buClr>
                <a:srgbClr val="000000"/>
              </a:buClr>
              <a:buSzPct val="45000"/>
              <a:buFont typeface="Wingdings" charset="2"/>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rgbClr val="000000"/>
                </a:solidFill>
                <a:latin typeface="Times New Roman" pitchFamily="16" charset="0"/>
                <a:ea typeface="msgothic" charset="0"/>
                <a:cs typeface="msgothic" charset="0"/>
              </a:defRPr>
            </a:lvl9pPr>
          </a:lstStyle>
          <a:p>
            <a:pPr algn="ctr"/>
            <a:r>
              <a:rPr lang="en-GB" altLang="en-US" sz="1500" b="1">
                <a:latin typeface="Arial" charset="0"/>
              </a:rPr>
              <a:t>A model for combinatorial regulation of the alterative GABABR1 promoters. </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920" y="6165304"/>
            <a:ext cx="1704960" cy="30963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FFFFF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3075"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21121" y="979303"/>
            <a:ext cx="4904640" cy="4893634"/>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FFFFF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076" name="Text Box 4"/>
          <p:cNvSpPr txBox="1">
            <a:spLocks noChangeArrowheads="1"/>
          </p:cNvSpPr>
          <p:nvPr/>
        </p:nvSpPr>
        <p:spPr bwMode="auto">
          <a:xfrm>
            <a:off x="2121121" y="5972308"/>
            <a:ext cx="3918240" cy="2318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FFFFF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a:tabLst>
                <a:tab pos="723900" algn="l"/>
                <a:tab pos="1447800" algn="l"/>
                <a:tab pos="2171700" algn="l"/>
                <a:tab pos="2895600" algn="l"/>
                <a:tab pos="3619500" algn="l"/>
              </a:tabLst>
              <a:defRPr sz="2400">
                <a:solidFill>
                  <a:srgbClr val="000000"/>
                </a:solidFill>
                <a:latin typeface="Times New Roman" pitchFamily="16" charset="0"/>
                <a:ea typeface="msgothic" charset="0"/>
                <a:cs typeface="msgothic" charset="0"/>
              </a:defRPr>
            </a:lvl1pPr>
            <a:lvl2pPr>
              <a:tabLst>
                <a:tab pos="723900" algn="l"/>
                <a:tab pos="1447800" algn="l"/>
                <a:tab pos="2171700" algn="l"/>
                <a:tab pos="2895600" algn="l"/>
                <a:tab pos="3619500" algn="l"/>
              </a:tabLst>
              <a:defRPr sz="2400">
                <a:solidFill>
                  <a:srgbClr val="000000"/>
                </a:solidFill>
                <a:latin typeface="Times New Roman" pitchFamily="16" charset="0"/>
                <a:ea typeface="msgothic" charset="0"/>
                <a:cs typeface="msgothic" charset="0"/>
              </a:defRPr>
            </a:lvl2pPr>
            <a:lvl3pPr>
              <a:tabLst>
                <a:tab pos="723900" algn="l"/>
                <a:tab pos="1447800" algn="l"/>
                <a:tab pos="2171700" algn="l"/>
                <a:tab pos="2895600" algn="l"/>
                <a:tab pos="3619500" algn="l"/>
              </a:tabLst>
              <a:defRPr sz="2400">
                <a:solidFill>
                  <a:srgbClr val="000000"/>
                </a:solidFill>
                <a:latin typeface="Times New Roman" pitchFamily="16" charset="0"/>
                <a:ea typeface="msgothic" charset="0"/>
                <a:cs typeface="msgothic" charset="0"/>
              </a:defRPr>
            </a:lvl3pPr>
            <a:lvl4pPr>
              <a:tabLst>
                <a:tab pos="723900" algn="l"/>
                <a:tab pos="1447800" algn="l"/>
                <a:tab pos="2171700" algn="l"/>
                <a:tab pos="2895600" algn="l"/>
                <a:tab pos="3619500" algn="l"/>
              </a:tabLst>
              <a:defRPr sz="2400">
                <a:solidFill>
                  <a:srgbClr val="000000"/>
                </a:solidFill>
                <a:latin typeface="Times New Roman" pitchFamily="16" charset="0"/>
                <a:ea typeface="msgothic" charset="0"/>
                <a:cs typeface="msgothic" charset="0"/>
              </a:defRPr>
            </a:lvl4pPr>
            <a:lvl5pPr>
              <a:tabLst>
                <a:tab pos="723900" algn="l"/>
                <a:tab pos="1447800" algn="l"/>
                <a:tab pos="2171700" algn="l"/>
                <a:tab pos="2895600" algn="l"/>
                <a:tab pos="3619500" algn="l"/>
              </a:tabLst>
              <a:defRPr sz="2400">
                <a:solidFill>
                  <a:srgbClr val="000000"/>
                </a:solidFill>
                <a:latin typeface="Times New Roman" pitchFamily="16" charset="0"/>
                <a:ea typeface="msgothic" charset="0"/>
                <a:cs typeface="msgothic" charset="0"/>
              </a:defRPr>
            </a:lvl5pPr>
            <a:lvl6pPr marL="1536700" indent="-215900" defTabSz="457200" fontAlgn="base" hangingPunct="0">
              <a:lnSpc>
                <a:spcPct val="93000"/>
              </a:lnSpc>
              <a:spcBef>
                <a:spcPct val="0"/>
              </a:spcBef>
              <a:spcAft>
                <a:spcPct val="0"/>
              </a:spcAft>
              <a:buClr>
                <a:srgbClr val="000000"/>
              </a:buClr>
              <a:buSzPct val="45000"/>
              <a:buFont typeface="Wingdings" charset="2"/>
              <a:tabLst>
                <a:tab pos="723900" algn="l"/>
                <a:tab pos="1447800" algn="l"/>
                <a:tab pos="2171700" algn="l"/>
                <a:tab pos="2895600" algn="l"/>
                <a:tab pos="3619500" algn="l"/>
              </a:tabLst>
              <a:defRPr sz="2400">
                <a:solidFill>
                  <a:srgbClr val="000000"/>
                </a:solidFill>
                <a:latin typeface="Times New Roman" pitchFamily="16" charset="0"/>
                <a:ea typeface="msgothic" charset="0"/>
                <a:cs typeface="msgothic" charset="0"/>
              </a:defRPr>
            </a:lvl6pPr>
            <a:lvl7pPr marL="1993900" indent="-215900" defTabSz="457200" fontAlgn="base" hangingPunct="0">
              <a:lnSpc>
                <a:spcPct val="93000"/>
              </a:lnSpc>
              <a:spcBef>
                <a:spcPct val="0"/>
              </a:spcBef>
              <a:spcAft>
                <a:spcPct val="0"/>
              </a:spcAft>
              <a:buClr>
                <a:srgbClr val="000000"/>
              </a:buClr>
              <a:buSzPct val="45000"/>
              <a:buFont typeface="Wingdings" charset="2"/>
              <a:tabLst>
                <a:tab pos="723900" algn="l"/>
                <a:tab pos="1447800" algn="l"/>
                <a:tab pos="2171700" algn="l"/>
                <a:tab pos="2895600" algn="l"/>
                <a:tab pos="3619500" algn="l"/>
              </a:tabLst>
              <a:defRPr sz="2400">
                <a:solidFill>
                  <a:srgbClr val="000000"/>
                </a:solidFill>
                <a:latin typeface="Times New Roman" pitchFamily="16" charset="0"/>
                <a:ea typeface="msgothic" charset="0"/>
                <a:cs typeface="msgothic" charset="0"/>
              </a:defRPr>
            </a:lvl7pPr>
            <a:lvl8pPr marL="2451100" indent="-215900" defTabSz="457200" fontAlgn="base" hangingPunct="0">
              <a:lnSpc>
                <a:spcPct val="93000"/>
              </a:lnSpc>
              <a:spcBef>
                <a:spcPct val="0"/>
              </a:spcBef>
              <a:spcAft>
                <a:spcPct val="0"/>
              </a:spcAft>
              <a:buClr>
                <a:srgbClr val="000000"/>
              </a:buClr>
              <a:buSzPct val="45000"/>
              <a:buFont typeface="Wingdings" charset="2"/>
              <a:tabLst>
                <a:tab pos="723900" algn="l"/>
                <a:tab pos="1447800" algn="l"/>
                <a:tab pos="2171700" algn="l"/>
                <a:tab pos="2895600" algn="l"/>
                <a:tab pos="3619500" algn="l"/>
              </a:tabLst>
              <a:defRPr sz="2400">
                <a:solidFill>
                  <a:srgbClr val="000000"/>
                </a:solidFill>
                <a:latin typeface="Times New Roman" pitchFamily="16" charset="0"/>
                <a:ea typeface="msgothic" charset="0"/>
                <a:cs typeface="msgothic" charset="0"/>
              </a:defRPr>
            </a:lvl8pPr>
            <a:lvl9pPr marL="2908300" indent="-215900" defTabSz="457200" fontAlgn="base" hangingPunct="0">
              <a:lnSpc>
                <a:spcPct val="93000"/>
              </a:lnSpc>
              <a:spcBef>
                <a:spcPct val="0"/>
              </a:spcBef>
              <a:spcAft>
                <a:spcPct val="0"/>
              </a:spcAft>
              <a:buClr>
                <a:srgbClr val="000000"/>
              </a:buClr>
              <a:buSzPct val="45000"/>
              <a:buFont typeface="Wingdings" charset="2"/>
              <a:tabLst>
                <a:tab pos="723900" algn="l"/>
                <a:tab pos="1447800" algn="l"/>
                <a:tab pos="2171700" algn="l"/>
                <a:tab pos="2895600" algn="l"/>
                <a:tab pos="3619500" algn="l"/>
              </a:tabLst>
              <a:defRPr sz="2400">
                <a:solidFill>
                  <a:srgbClr val="000000"/>
                </a:solidFill>
                <a:latin typeface="Times New Roman" pitchFamily="16" charset="0"/>
                <a:ea typeface="msgothic" charset="0"/>
                <a:cs typeface="msgothic" charset="0"/>
              </a:defRPr>
            </a:lvl9pPr>
          </a:lstStyle>
          <a:p>
            <a:r>
              <a:rPr lang="en-GB" altLang="en-US" sz="1100" b="1">
                <a:latin typeface="Arial" charset="0"/>
              </a:rPr>
              <a:t>Steiger J L et al. J. Neurosci. 2004;24:6115-6126</a:t>
            </a:r>
          </a:p>
        </p:txBody>
      </p:sp>
      <p:sp>
        <p:nvSpPr>
          <p:cNvPr id="3077" name="Text Box 5"/>
          <p:cNvSpPr txBox="1">
            <a:spLocks noChangeArrowheads="1"/>
          </p:cNvSpPr>
          <p:nvPr/>
        </p:nvSpPr>
        <p:spPr bwMode="auto">
          <a:xfrm>
            <a:off x="97920" y="6525344"/>
            <a:ext cx="4930560" cy="2448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marL="85725" indent="-85725">
              <a:tabLst>
                <a:tab pos="723900" algn="l"/>
                <a:tab pos="1447800" algn="l"/>
                <a:tab pos="2171700" algn="l"/>
                <a:tab pos="2895600" algn="l"/>
                <a:tab pos="3619500" algn="l"/>
                <a:tab pos="4343400" algn="l"/>
                <a:tab pos="5067300" algn="l"/>
              </a:tabLst>
              <a:defRPr sz="2400">
                <a:solidFill>
                  <a:srgbClr val="000000"/>
                </a:solidFill>
                <a:latin typeface="Times New Roman" pitchFamily="16" charset="0"/>
                <a:ea typeface="msgothic" charset="0"/>
                <a:cs typeface="msgothic" charset="0"/>
              </a:defRPr>
            </a:lvl1pPr>
            <a:lvl2pPr>
              <a:tabLst>
                <a:tab pos="723900" algn="l"/>
                <a:tab pos="1447800" algn="l"/>
                <a:tab pos="2171700" algn="l"/>
                <a:tab pos="2895600" algn="l"/>
                <a:tab pos="3619500" algn="l"/>
                <a:tab pos="4343400" algn="l"/>
                <a:tab pos="5067300" algn="l"/>
              </a:tabLst>
              <a:defRPr sz="2400">
                <a:solidFill>
                  <a:srgbClr val="000000"/>
                </a:solidFill>
                <a:latin typeface="Times New Roman" pitchFamily="16" charset="0"/>
                <a:ea typeface="msgothic" charset="0"/>
                <a:cs typeface="msgothic" charset="0"/>
              </a:defRPr>
            </a:lvl2pPr>
            <a:lvl3pPr>
              <a:tabLst>
                <a:tab pos="723900" algn="l"/>
                <a:tab pos="1447800" algn="l"/>
                <a:tab pos="2171700" algn="l"/>
                <a:tab pos="2895600" algn="l"/>
                <a:tab pos="3619500" algn="l"/>
                <a:tab pos="4343400" algn="l"/>
                <a:tab pos="5067300" algn="l"/>
              </a:tabLst>
              <a:defRPr sz="2400">
                <a:solidFill>
                  <a:srgbClr val="000000"/>
                </a:solidFill>
                <a:latin typeface="Times New Roman" pitchFamily="16" charset="0"/>
                <a:ea typeface="msgothic" charset="0"/>
                <a:cs typeface="msgothic" charset="0"/>
              </a:defRPr>
            </a:lvl3pPr>
            <a:lvl4pPr>
              <a:tabLst>
                <a:tab pos="723900" algn="l"/>
                <a:tab pos="1447800" algn="l"/>
                <a:tab pos="2171700" algn="l"/>
                <a:tab pos="2895600" algn="l"/>
                <a:tab pos="3619500" algn="l"/>
                <a:tab pos="4343400" algn="l"/>
                <a:tab pos="5067300" algn="l"/>
              </a:tabLst>
              <a:defRPr sz="2400">
                <a:solidFill>
                  <a:srgbClr val="000000"/>
                </a:solidFill>
                <a:latin typeface="Times New Roman" pitchFamily="16" charset="0"/>
                <a:ea typeface="msgothic" charset="0"/>
                <a:cs typeface="msgothic" charset="0"/>
              </a:defRPr>
            </a:lvl4pPr>
            <a:lvl5pPr>
              <a:tabLst>
                <a:tab pos="723900" algn="l"/>
                <a:tab pos="1447800" algn="l"/>
                <a:tab pos="2171700" algn="l"/>
                <a:tab pos="2895600" algn="l"/>
                <a:tab pos="3619500" algn="l"/>
                <a:tab pos="4343400" algn="l"/>
                <a:tab pos="5067300" algn="l"/>
              </a:tabLst>
              <a:defRPr sz="2400">
                <a:solidFill>
                  <a:srgbClr val="000000"/>
                </a:solidFill>
                <a:latin typeface="Times New Roman" pitchFamily="16" charset="0"/>
                <a:ea typeface="msgothic" charset="0"/>
                <a:cs typeface="msgothic" charset="0"/>
              </a:defRPr>
            </a:lvl5pPr>
            <a:lvl6pPr marL="1536700" indent="-215900" defTabSz="457200" fontAlgn="base" hangingPunct="0">
              <a:lnSpc>
                <a:spcPct val="93000"/>
              </a:lnSpc>
              <a:spcBef>
                <a:spcPct val="0"/>
              </a:spcBef>
              <a:spcAft>
                <a:spcPct val="0"/>
              </a:spcAft>
              <a:buClr>
                <a:srgbClr val="000000"/>
              </a:buClr>
              <a:buSzPct val="45000"/>
              <a:buFont typeface="Wingdings" charset="2"/>
              <a:tabLst>
                <a:tab pos="723900" algn="l"/>
                <a:tab pos="1447800" algn="l"/>
                <a:tab pos="2171700" algn="l"/>
                <a:tab pos="2895600" algn="l"/>
                <a:tab pos="3619500" algn="l"/>
                <a:tab pos="4343400" algn="l"/>
                <a:tab pos="5067300" algn="l"/>
              </a:tabLst>
              <a:defRPr sz="2400">
                <a:solidFill>
                  <a:srgbClr val="000000"/>
                </a:solidFill>
                <a:latin typeface="Times New Roman" pitchFamily="16" charset="0"/>
                <a:ea typeface="msgothic" charset="0"/>
                <a:cs typeface="msgothic" charset="0"/>
              </a:defRPr>
            </a:lvl6pPr>
            <a:lvl7pPr marL="1993900" indent="-215900" defTabSz="457200" fontAlgn="base" hangingPunct="0">
              <a:lnSpc>
                <a:spcPct val="93000"/>
              </a:lnSpc>
              <a:spcBef>
                <a:spcPct val="0"/>
              </a:spcBef>
              <a:spcAft>
                <a:spcPct val="0"/>
              </a:spcAft>
              <a:buClr>
                <a:srgbClr val="000000"/>
              </a:buClr>
              <a:buSzPct val="45000"/>
              <a:buFont typeface="Wingdings" charset="2"/>
              <a:tabLst>
                <a:tab pos="723900" algn="l"/>
                <a:tab pos="1447800" algn="l"/>
                <a:tab pos="2171700" algn="l"/>
                <a:tab pos="2895600" algn="l"/>
                <a:tab pos="3619500" algn="l"/>
                <a:tab pos="4343400" algn="l"/>
                <a:tab pos="5067300" algn="l"/>
              </a:tabLst>
              <a:defRPr sz="2400">
                <a:solidFill>
                  <a:srgbClr val="000000"/>
                </a:solidFill>
                <a:latin typeface="Times New Roman" pitchFamily="16" charset="0"/>
                <a:ea typeface="msgothic" charset="0"/>
                <a:cs typeface="msgothic" charset="0"/>
              </a:defRPr>
            </a:lvl7pPr>
            <a:lvl8pPr marL="2451100" indent="-215900" defTabSz="457200" fontAlgn="base" hangingPunct="0">
              <a:lnSpc>
                <a:spcPct val="93000"/>
              </a:lnSpc>
              <a:spcBef>
                <a:spcPct val="0"/>
              </a:spcBef>
              <a:spcAft>
                <a:spcPct val="0"/>
              </a:spcAft>
              <a:buClr>
                <a:srgbClr val="000000"/>
              </a:buClr>
              <a:buSzPct val="45000"/>
              <a:buFont typeface="Wingdings" charset="2"/>
              <a:tabLst>
                <a:tab pos="723900" algn="l"/>
                <a:tab pos="1447800" algn="l"/>
                <a:tab pos="2171700" algn="l"/>
                <a:tab pos="2895600" algn="l"/>
                <a:tab pos="3619500" algn="l"/>
                <a:tab pos="4343400" algn="l"/>
                <a:tab pos="5067300" algn="l"/>
              </a:tabLst>
              <a:defRPr sz="2400">
                <a:solidFill>
                  <a:srgbClr val="000000"/>
                </a:solidFill>
                <a:latin typeface="Times New Roman" pitchFamily="16" charset="0"/>
                <a:ea typeface="msgothic" charset="0"/>
                <a:cs typeface="msgothic" charset="0"/>
              </a:defRPr>
            </a:lvl8pPr>
            <a:lvl9pPr marL="2908300" indent="-215900" defTabSz="457200" fontAlgn="base" hangingPunct="0">
              <a:lnSpc>
                <a:spcPct val="93000"/>
              </a:lnSpc>
              <a:spcBef>
                <a:spcPct val="0"/>
              </a:spcBef>
              <a:spcAft>
                <a:spcPct val="0"/>
              </a:spcAft>
              <a:buClr>
                <a:srgbClr val="000000"/>
              </a:buClr>
              <a:buSzPct val="45000"/>
              <a:buFont typeface="Wingdings" charset="2"/>
              <a:tabLst>
                <a:tab pos="723900" algn="l"/>
                <a:tab pos="1447800" algn="l"/>
                <a:tab pos="2171700" algn="l"/>
                <a:tab pos="2895600" algn="l"/>
                <a:tab pos="3619500" algn="l"/>
                <a:tab pos="4343400" algn="l"/>
                <a:tab pos="5067300" algn="l"/>
              </a:tabLst>
              <a:defRPr sz="2400">
                <a:solidFill>
                  <a:srgbClr val="000000"/>
                </a:solidFill>
                <a:latin typeface="Times New Roman" pitchFamily="16" charset="0"/>
                <a:ea typeface="msgothic" charset="0"/>
                <a:cs typeface="msgothic" charset="0"/>
              </a:defRPr>
            </a:lvl9pPr>
          </a:lstStyle>
          <a:p>
            <a:r>
              <a:rPr lang="en-GB" altLang="en-US" sz="900">
                <a:latin typeface="Arial" charset="0"/>
              </a:rPr>
              <a:t>©2004 by Society for Neuroscience</a:t>
            </a:r>
          </a:p>
        </p:txBody>
      </p:sp>
    </p:spTree>
    <p:extLst>
      <p:ext uri="{BB962C8B-B14F-4D97-AF65-F5344CB8AC3E}">
        <p14:creationId xmlns:p14="http://schemas.microsoft.com/office/powerpoint/2010/main" val="2423187211"/>
      </p:ext>
    </p:extLst>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fr-CA" dirty="0" smtClean="0"/>
              <a:t>Introns et Épissage différentiel</a:t>
            </a:r>
            <a:endParaRPr lang="en-CA" dirty="0"/>
          </a:p>
        </p:txBody>
      </p:sp>
      <p:sp>
        <p:nvSpPr>
          <p:cNvPr id="6" name="Content Placeholder 5"/>
          <p:cNvSpPr>
            <a:spLocks noGrp="1"/>
          </p:cNvSpPr>
          <p:nvPr>
            <p:ph idx="1"/>
          </p:nvPr>
        </p:nvSpPr>
        <p:spPr>
          <a:xfrm>
            <a:off x="179512" y="1412776"/>
            <a:ext cx="8712968" cy="4709120"/>
          </a:xfrm>
        </p:spPr>
        <p:txBody>
          <a:bodyPr>
            <a:normAutofit lnSpcReduction="10000"/>
          </a:bodyPr>
          <a:lstStyle/>
          <a:p>
            <a:r>
              <a:rPr lang="fr-CA" dirty="0" smtClean="0"/>
              <a:t>Rôle de régulateur; peuvent agir sur d’autres gènes</a:t>
            </a:r>
          </a:p>
          <a:p>
            <a:r>
              <a:rPr lang="fr-CA" dirty="0" smtClean="0"/>
              <a:t>Épissage différentiel: Permet de coder pour plusieurs polypeptides à partir d’une même séquence (gènes </a:t>
            </a:r>
            <a:r>
              <a:rPr lang="fr-CA" dirty="0" err="1" smtClean="0"/>
              <a:t>mosaiques</a:t>
            </a:r>
            <a:r>
              <a:rPr lang="fr-CA" dirty="0" smtClean="0"/>
              <a:t>) (ex. varie selon le développement)</a:t>
            </a:r>
          </a:p>
          <a:p>
            <a:r>
              <a:rPr lang="fr-CA" dirty="0" smtClean="0"/>
              <a:t>C’est ce qui explique que le nombre de gènes (</a:t>
            </a:r>
            <a:r>
              <a:rPr lang="fr-CA" dirty="0" err="1" smtClean="0"/>
              <a:t>env</a:t>
            </a:r>
            <a:r>
              <a:rPr lang="fr-CA" dirty="0" smtClean="0"/>
              <a:t> 30K) et de facteurs </a:t>
            </a:r>
            <a:r>
              <a:rPr lang="fr-CA" dirty="0"/>
              <a:t>de </a:t>
            </a:r>
            <a:r>
              <a:rPr lang="fr-CA" dirty="0" smtClean="0"/>
              <a:t>transcription (3K), peuvent produire un plus grand nombre de protéines (</a:t>
            </a:r>
            <a:r>
              <a:rPr lang="fr-CA" dirty="0" err="1" smtClean="0"/>
              <a:t>env</a:t>
            </a:r>
            <a:r>
              <a:rPr lang="fr-CA" dirty="0" smtClean="0"/>
              <a:t> 100K)</a:t>
            </a:r>
            <a:endParaRPr lang="en-CA" dirty="0"/>
          </a:p>
        </p:txBody>
      </p:sp>
      <p:sp>
        <p:nvSpPr>
          <p:cNvPr id="2" name="Date Placeholder 1"/>
          <p:cNvSpPr>
            <a:spLocks noGrp="1"/>
          </p:cNvSpPr>
          <p:nvPr>
            <p:ph type="dt" sz="half" idx="10"/>
          </p:nvPr>
        </p:nvSpPr>
        <p:spPr/>
        <p:txBody>
          <a:bodyPr/>
          <a:lstStyle/>
          <a:p>
            <a:r>
              <a:rPr lang="en-US" smtClean="0"/>
              <a:t>BIO 1540</a:t>
            </a:r>
            <a:endParaRPr lang="en-CA"/>
          </a:p>
        </p:txBody>
      </p:sp>
      <p:sp>
        <p:nvSpPr>
          <p:cNvPr id="3" name="Footer Placeholder 2"/>
          <p:cNvSpPr>
            <a:spLocks noGrp="1"/>
          </p:cNvSpPr>
          <p:nvPr>
            <p:ph type="ftr" sz="quarter" idx="11"/>
          </p:nvPr>
        </p:nvSpPr>
        <p:spPr/>
        <p:txBody>
          <a:bodyPr/>
          <a:lstStyle/>
          <a:p>
            <a:r>
              <a:rPr lang="en-CA" smtClean="0"/>
              <a:t>Caroline Petit-Turcotte  Hiver 2013</a:t>
            </a:r>
            <a:endParaRPr lang="en-CA"/>
          </a:p>
        </p:txBody>
      </p:sp>
      <p:sp>
        <p:nvSpPr>
          <p:cNvPr id="4" name="Slide Number Placeholder 3"/>
          <p:cNvSpPr>
            <a:spLocks noGrp="1"/>
          </p:cNvSpPr>
          <p:nvPr>
            <p:ph type="sldNum" sz="quarter" idx="12"/>
          </p:nvPr>
        </p:nvSpPr>
        <p:spPr/>
        <p:txBody>
          <a:bodyPr/>
          <a:lstStyle/>
          <a:p>
            <a:fld id="{9DF43FA5-6E4A-40CB-AEBD-08C8AEE68222}" type="slidenum">
              <a:rPr lang="en-CA" smtClean="0"/>
              <a:t>25</a:t>
            </a:fld>
            <a:endParaRPr lang="en-CA"/>
          </a:p>
        </p:txBody>
      </p:sp>
    </p:spTree>
    <p:extLst>
      <p:ext uri="{BB962C8B-B14F-4D97-AF65-F5344CB8AC3E}">
        <p14:creationId xmlns:p14="http://schemas.microsoft.com/office/powerpoint/2010/main" val="9386244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smtClean="0"/>
              <a:t>BIO 1540</a:t>
            </a:r>
            <a:endParaRPr lang="en-CA"/>
          </a:p>
        </p:txBody>
      </p:sp>
      <p:sp>
        <p:nvSpPr>
          <p:cNvPr id="5" name="Footer Placeholder 4"/>
          <p:cNvSpPr>
            <a:spLocks noGrp="1"/>
          </p:cNvSpPr>
          <p:nvPr>
            <p:ph type="ftr" sz="quarter" idx="11"/>
          </p:nvPr>
        </p:nvSpPr>
        <p:spPr/>
        <p:txBody>
          <a:bodyPr/>
          <a:lstStyle/>
          <a:p>
            <a:r>
              <a:rPr lang="en-CA" smtClean="0"/>
              <a:t>Caroline Petit-Turcotte  Hiver 2013</a:t>
            </a:r>
            <a:endParaRPr lang="en-CA"/>
          </a:p>
        </p:txBody>
      </p:sp>
      <p:sp>
        <p:nvSpPr>
          <p:cNvPr id="6" name="Slide Number Placeholder 5"/>
          <p:cNvSpPr>
            <a:spLocks noGrp="1"/>
          </p:cNvSpPr>
          <p:nvPr>
            <p:ph type="sldNum" sz="quarter" idx="12"/>
          </p:nvPr>
        </p:nvSpPr>
        <p:spPr/>
        <p:txBody>
          <a:bodyPr/>
          <a:lstStyle/>
          <a:p>
            <a:fld id="{9DF43FA5-6E4A-40CB-AEBD-08C8AEE68222}" type="slidenum">
              <a:rPr lang="en-CA" smtClean="0"/>
              <a:t>26</a:t>
            </a:fld>
            <a:endParaRPr lang="en-CA"/>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55" y="188640"/>
            <a:ext cx="8244408" cy="3124631"/>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66045" y="2494444"/>
            <a:ext cx="3650531" cy="37318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5938122" y="6226279"/>
            <a:ext cx="3205878" cy="276999"/>
          </a:xfrm>
          <a:prstGeom prst="rect">
            <a:avLst/>
          </a:prstGeom>
          <a:noFill/>
        </p:spPr>
        <p:txBody>
          <a:bodyPr wrap="none" rtlCol="0">
            <a:spAutoFit/>
          </a:bodyPr>
          <a:lstStyle/>
          <a:p>
            <a:r>
              <a:rPr lang="en-CA" sz="1200" dirty="0"/>
              <a:t>http://gradworks.umi.com/34/88/3488985.html</a:t>
            </a:r>
          </a:p>
        </p:txBody>
      </p:sp>
      <p:pic>
        <p:nvPicPr>
          <p:cNvPr id="1026" name="Picture 2"/>
          <p:cNvPicPr>
            <a:picLocks noChangeAspect="1" noChangeArrowheads="1"/>
          </p:cNvPicPr>
          <p:nvPr/>
        </p:nvPicPr>
        <p:blipFill>
          <a:blip r:embed="rId4">
            <a:extLst>
              <a:ext uri="{BEBA8EAE-BF5A-486C-A8C5-ECC9F3942E4B}">
                <a14:imgProps xmlns:a14="http://schemas.microsoft.com/office/drawing/2010/main">
                  <a14:imgLayer r:embed="rId5">
                    <a14:imgEffect>
                      <a14:brightnessContrast bright="40000" contrast="20000"/>
                    </a14:imgEffect>
                  </a14:imgLayer>
                </a14:imgProps>
              </a:ext>
              <a:ext uri="{28A0092B-C50C-407E-A947-70E740481C1C}">
                <a14:useLocalDpi xmlns:a14="http://schemas.microsoft.com/office/drawing/2010/main" val="0"/>
              </a:ext>
            </a:extLst>
          </a:blip>
          <a:srcRect/>
          <a:stretch>
            <a:fillRect/>
          </a:stretch>
        </p:blipFill>
        <p:spPr bwMode="auto">
          <a:xfrm>
            <a:off x="179512" y="3365328"/>
            <a:ext cx="1905000" cy="1905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35496" y="5589240"/>
            <a:ext cx="1905000" cy="523220"/>
          </a:xfrm>
          <a:prstGeom prst="rect">
            <a:avLst/>
          </a:prstGeom>
          <a:noFill/>
        </p:spPr>
        <p:txBody>
          <a:bodyPr wrap="square" rtlCol="0">
            <a:spAutoFit/>
          </a:bodyPr>
          <a:lstStyle/>
          <a:p>
            <a:r>
              <a:rPr lang="en-CA" sz="1400" dirty="0" smtClean="0"/>
              <a:t>Troponin T 1 </a:t>
            </a:r>
          </a:p>
          <a:p>
            <a:r>
              <a:rPr lang="en-CA" sz="1400" dirty="0" smtClean="0"/>
              <a:t>(slow skeletal muscles)</a:t>
            </a:r>
            <a:endParaRPr lang="en-CA" sz="1400" dirty="0"/>
          </a:p>
        </p:txBody>
      </p:sp>
      <p:pic>
        <p:nvPicPr>
          <p:cNvPr id="1027" name="Picture 3"/>
          <p:cNvPicPr>
            <a:picLocks noChangeAspect="1" noChangeArrowheads="1"/>
          </p:cNvPicPr>
          <p:nvPr/>
        </p:nvPicPr>
        <p:blipFill>
          <a:blip r:embed="rId6">
            <a:extLst>
              <a:ext uri="{BEBA8EAE-BF5A-486C-A8C5-ECC9F3942E4B}">
                <a14:imgProps xmlns:a14="http://schemas.microsoft.com/office/drawing/2010/main">
                  <a14:imgLayer r:embed="rId7">
                    <a14:imgEffect>
                      <a14:brightnessContrast bright="40000" contrast="20000"/>
                    </a14:imgEffect>
                  </a14:imgLayer>
                </a14:imgProps>
              </a:ext>
              <a:ext uri="{28A0092B-C50C-407E-A947-70E740481C1C}">
                <a14:useLocalDpi xmlns:a14="http://schemas.microsoft.com/office/drawing/2010/main" val="0"/>
              </a:ext>
            </a:extLst>
          </a:blip>
          <a:srcRect/>
          <a:stretch>
            <a:fillRect/>
          </a:stretch>
        </p:blipFill>
        <p:spPr bwMode="auto">
          <a:xfrm>
            <a:off x="2843808" y="3365328"/>
            <a:ext cx="1905000" cy="1905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TextBox 10"/>
          <p:cNvSpPr txBox="1"/>
          <p:nvPr/>
        </p:nvSpPr>
        <p:spPr>
          <a:xfrm>
            <a:off x="2843808" y="5589240"/>
            <a:ext cx="1905000" cy="523220"/>
          </a:xfrm>
          <a:prstGeom prst="rect">
            <a:avLst/>
          </a:prstGeom>
          <a:noFill/>
        </p:spPr>
        <p:txBody>
          <a:bodyPr wrap="square" rtlCol="0">
            <a:spAutoFit/>
          </a:bodyPr>
          <a:lstStyle/>
          <a:p>
            <a:r>
              <a:rPr lang="en-CA" sz="1400" dirty="0" smtClean="0"/>
              <a:t>Troponin T 3 </a:t>
            </a:r>
          </a:p>
          <a:p>
            <a:r>
              <a:rPr lang="en-CA" sz="1400" dirty="0" smtClean="0"/>
              <a:t>(fast skeletal muscles)</a:t>
            </a:r>
            <a:endParaRPr lang="en-CA" sz="1400" dirty="0"/>
          </a:p>
        </p:txBody>
      </p:sp>
    </p:spTree>
    <p:extLst>
      <p:ext uri="{BB962C8B-B14F-4D97-AF65-F5344CB8AC3E}">
        <p14:creationId xmlns:p14="http://schemas.microsoft.com/office/powerpoint/2010/main" val="17955089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smtClean="0"/>
              <a:t>BIO 1540</a:t>
            </a:r>
            <a:endParaRPr lang="en-CA"/>
          </a:p>
        </p:txBody>
      </p:sp>
      <p:sp>
        <p:nvSpPr>
          <p:cNvPr id="5" name="Footer Placeholder 4"/>
          <p:cNvSpPr>
            <a:spLocks noGrp="1"/>
          </p:cNvSpPr>
          <p:nvPr>
            <p:ph type="ftr" sz="quarter" idx="11"/>
          </p:nvPr>
        </p:nvSpPr>
        <p:spPr/>
        <p:txBody>
          <a:bodyPr/>
          <a:lstStyle/>
          <a:p>
            <a:r>
              <a:rPr lang="en-CA" smtClean="0"/>
              <a:t>Caroline Petit-Turcotte  Hiver 2013</a:t>
            </a:r>
            <a:endParaRPr lang="en-CA"/>
          </a:p>
        </p:txBody>
      </p:sp>
      <p:sp>
        <p:nvSpPr>
          <p:cNvPr id="6" name="Slide Number Placeholder 5"/>
          <p:cNvSpPr>
            <a:spLocks noGrp="1"/>
          </p:cNvSpPr>
          <p:nvPr>
            <p:ph type="sldNum" sz="quarter" idx="12"/>
          </p:nvPr>
        </p:nvSpPr>
        <p:spPr/>
        <p:txBody>
          <a:bodyPr/>
          <a:lstStyle/>
          <a:p>
            <a:fld id="{9DF43FA5-6E4A-40CB-AEBD-08C8AEE68222}" type="slidenum">
              <a:rPr lang="en-CA" smtClean="0"/>
              <a:t>27</a:t>
            </a:fld>
            <a:endParaRPr lang="en-CA"/>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335624"/>
            <a:ext cx="5050309" cy="5869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5436096" y="4077072"/>
            <a:ext cx="3456384" cy="1200329"/>
          </a:xfrm>
          <a:prstGeom prst="rect">
            <a:avLst/>
          </a:prstGeom>
          <a:noFill/>
        </p:spPr>
        <p:txBody>
          <a:bodyPr wrap="square" rtlCol="0">
            <a:spAutoFit/>
          </a:bodyPr>
          <a:lstStyle/>
          <a:p>
            <a:r>
              <a:rPr lang="fr-CA" sz="2400" dirty="0" smtClean="0"/>
              <a:t>Prochain cours:  Traduction ou Synthèse de protéine</a:t>
            </a:r>
            <a:endParaRPr lang="en-CA" sz="2400" dirty="0"/>
          </a:p>
        </p:txBody>
      </p:sp>
    </p:spTree>
    <p:extLst>
      <p:ext uri="{BB962C8B-B14F-4D97-AF65-F5344CB8AC3E}">
        <p14:creationId xmlns:p14="http://schemas.microsoft.com/office/powerpoint/2010/main" val="4273430330"/>
      </p:ext>
    </p:extLst>
  </p:cSld>
  <p:clrMapOvr>
    <a:masterClrMapping/>
  </p:clrMapOvr>
</p:sld>
</file>

<file path=ppt/theme/theme1.xml><?xml version="1.0" encoding="utf-8"?>
<a:theme xmlns:a="http://schemas.openxmlformats.org/drawingml/2006/main" name="Office Theme">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7189</TotalTime>
  <Words>1676</Words>
  <Application>Microsoft Macintosh PowerPoint</Application>
  <PresentationFormat>On-screen Show (4:3)</PresentationFormat>
  <Paragraphs>183</Paragraphs>
  <Slides>27</Slides>
  <Notes>1</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Office Theme</vt:lpstr>
      <vt:lpstr>Cours 19 Transcription et Régulation Partie 1</vt:lpstr>
      <vt:lpstr>Objectifs</vt:lpstr>
      <vt:lpstr>Dogme de la biologie moléculaire</vt:lpstr>
      <vt:lpstr>ADN et transcription</vt:lpstr>
      <vt:lpstr>PowerPoint Presentation</vt:lpstr>
      <vt:lpstr>PowerPoint Presentation</vt:lpstr>
      <vt:lpstr>ARN Polymérases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Régulation génique</vt:lpstr>
      <vt:lpstr>Procaryotes: opérons</vt:lpstr>
      <vt:lpstr>PowerPoint Presentation</vt:lpstr>
      <vt:lpstr>PowerPoint Presentation</vt:lpstr>
      <vt:lpstr>PowerPoint Presentation</vt:lpstr>
      <vt:lpstr>PowerPoint Presentation</vt:lpstr>
      <vt:lpstr>PowerPoint Presentation</vt:lpstr>
      <vt:lpstr>Introns et Épissage différentiel</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 16 Les réponses cellulaires via l’ADN</dc:title>
  <dc:creator>Caroline Petit-Turcotte</dc:creator>
  <cp:lastModifiedBy>Marielle Gauthier</cp:lastModifiedBy>
  <cp:revision>77</cp:revision>
  <dcterms:created xsi:type="dcterms:W3CDTF">2013-03-04T01:07:32Z</dcterms:created>
  <dcterms:modified xsi:type="dcterms:W3CDTF">2014-03-17T22:53:51Z</dcterms:modified>
</cp:coreProperties>
</file>