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 autoCompressPictures="0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79" r:id="rId2"/>
    <p:sldId id="257" r:id="rId3"/>
    <p:sldId id="292" r:id="rId4"/>
    <p:sldId id="258" r:id="rId5"/>
    <p:sldId id="259" r:id="rId6"/>
    <p:sldId id="262" r:id="rId7"/>
    <p:sldId id="260" r:id="rId8"/>
    <p:sldId id="261" r:id="rId9"/>
    <p:sldId id="265" r:id="rId10"/>
    <p:sldId id="293" r:id="rId11"/>
    <p:sldId id="294" r:id="rId12"/>
    <p:sldId id="267" r:id="rId13"/>
    <p:sldId id="295" r:id="rId14"/>
    <p:sldId id="268" r:id="rId15"/>
    <p:sldId id="269" r:id="rId16"/>
    <p:sldId id="270" r:id="rId17"/>
    <p:sldId id="271" r:id="rId18"/>
    <p:sldId id="272" r:id="rId19"/>
    <p:sldId id="273" r:id="rId20"/>
    <p:sldId id="296" r:id="rId21"/>
    <p:sldId id="304" r:id="rId22"/>
    <p:sldId id="274" r:id="rId23"/>
    <p:sldId id="275" r:id="rId24"/>
    <p:sldId id="276" r:id="rId25"/>
    <p:sldId id="277" r:id="rId26"/>
    <p:sldId id="291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7F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889" autoAdjust="0"/>
  </p:normalViewPr>
  <p:slideViewPr>
    <p:cSldViewPr snapToGrid="0" snapToObjects="1">
      <p:cViewPr>
        <p:scale>
          <a:sx n="81" d="100"/>
          <a:sy n="81" d="100"/>
        </p:scale>
        <p:origin x="-1440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43B8A3-F5A2-2647-A95A-13978FACF394}" type="datetimeFigureOut">
              <a:rPr lang="en-US" smtClean="0"/>
              <a:t>15-01-12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70B72-E464-6F43-BBD2-FF17DC0E3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38992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BD3687-8B97-9347-8DBB-55DA33E5A915}" type="datetimeFigureOut">
              <a:rPr lang="en-US" smtClean="0"/>
              <a:t>15-01-12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FAB0AD-C5B1-8B49-93C2-4C7E6FC7DF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22820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Placeholder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Placeholder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charset="0"/>
              <a:ea typeface="ヒラギノ角ゴ Pro W3" pitchFamily="-112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5B4B5B8-ED2B-46EE-B8A9-7325CFDF11D5}" type="slidenum">
              <a:rPr lang="en-US"/>
              <a:pPr/>
              <a:t>1</a:t>
            </a:fld>
            <a:endParaRPr 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4025"/>
            <a:ext cx="5029200" cy="4114488"/>
          </a:xfrm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B31FF8-B413-437F-A70B-E0C90356F5E3}" type="slidenum">
              <a:rPr lang="en-US"/>
              <a:pPr/>
              <a:t>3</a:t>
            </a:fld>
            <a:endParaRPr lang="en-US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baseline="0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B31FF8-B413-437F-A70B-E0C90356F5E3}" type="slidenum">
              <a:rPr lang="en-US"/>
              <a:pPr/>
              <a:t>4</a:t>
            </a:fld>
            <a:endParaRPr lang="en-US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6F96045-245E-422F-8169-7CAD0DC7EE7E}" type="slidenum">
              <a:rPr lang="fr-FR" smtClean="0"/>
              <a:pPr>
                <a:defRPr/>
              </a:pPr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726041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Les </a:t>
            </a:r>
            <a:r>
              <a:rPr lang="en-US" dirty="0" err="1" smtClean="0"/>
              <a:t>recu</a:t>
            </a:r>
            <a:r>
              <a:rPr lang="en-US" dirty="0" smtClean="0"/>
              <a:t> </a:t>
            </a:r>
            <a:r>
              <a:rPr lang="en-US" dirty="0" err="1" smtClean="0"/>
              <a:t>à</a:t>
            </a:r>
            <a:r>
              <a:rPr lang="en-US" dirty="0" smtClean="0"/>
              <a:t> la </a:t>
            </a:r>
            <a:r>
              <a:rPr lang="en-US" dirty="0" err="1" smtClean="0"/>
              <a:t>caisse</a:t>
            </a:r>
            <a:r>
              <a:rPr lang="en-US" dirty="0" smtClean="0"/>
              <a:t> </a:t>
            </a:r>
            <a:r>
              <a:rPr lang="en-US" dirty="0" err="1" smtClean="0"/>
              <a:t>sont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donné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ceci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guarde</a:t>
            </a:r>
            <a:r>
              <a:rPr lang="en-US" baseline="0" dirty="0" smtClean="0"/>
              <a:t> la trace pour </a:t>
            </a:r>
            <a:r>
              <a:rPr lang="en-US" baseline="0" dirty="0" err="1" smtClean="0"/>
              <a:t>chaque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produit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vendu</a:t>
            </a:r>
            <a:r>
              <a:rPr lang="en-US" baseline="0" dirty="0" smtClean="0"/>
              <a:t>.</a:t>
            </a:r>
          </a:p>
          <a:p>
            <a:r>
              <a:rPr lang="en-US" baseline="0" dirty="0" err="1" smtClean="0"/>
              <a:t>Ceci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transformé</a:t>
            </a:r>
            <a:r>
              <a:rPr lang="en-US" baseline="0" dirty="0" smtClean="0"/>
              <a:t> en information, (quest </a:t>
            </a:r>
            <a:r>
              <a:rPr lang="en-US" baseline="0" dirty="0" err="1" smtClean="0"/>
              <a:t>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nous </a:t>
            </a:r>
            <a:r>
              <a:rPr lang="en-US" baseline="0" dirty="0" err="1" smtClean="0"/>
              <a:t>avons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vendue</a:t>
            </a:r>
            <a:r>
              <a:rPr lang="en-US" baseline="0" dirty="0" smtClean="0"/>
              <a:t> le plus </a:t>
            </a:r>
            <a:r>
              <a:rPr lang="en-US" baseline="0" dirty="0" err="1" smtClean="0"/>
              <a:t>ou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moins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magasins</a:t>
            </a:r>
            <a:r>
              <a:rPr lang="en-US" baseline="0" dirty="0" smtClean="0"/>
              <a:t>). </a:t>
            </a:r>
            <a:r>
              <a:rPr lang="en-US" baseline="0" dirty="0" err="1" smtClean="0"/>
              <a:t>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eds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donné</a:t>
            </a:r>
            <a:r>
              <a:rPr lang="en-US" baseline="0" dirty="0" smtClean="0"/>
              <a:t> utile pour </a:t>
            </a:r>
            <a:r>
              <a:rPr lang="en-US" baseline="0" dirty="0" err="1" smtClean="0"/>
              <a:t>l’organisation</a:t>
            </a:r>
            <a:r>
              <a:rPr lang="en-US" baseline="0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FAB0AD-C5B1-8B49-93C2-4C7E6FC7DF6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0890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baseline="0" dirty="0" smtClean="0"/>
              <a:t>Tous ca </a:t>
            </a:r>
            <a:r>
              <a:rPr lang="fr-CA" baseline="0" dirty="0" err="1" smtClean="0"/>
              <a:t>cert</a:t>
            </a:r>
            <a:r>
              <a:rPr lang="fr-CA" baseline="0" dirty="0" smtClean="0"/>
              <a:t> a maintenir ci-dessus. Ceci est la définition d’un système. La rétroaction peut améliorer le système, et ceci recommence. Ceci </a:t>
            </a:r>
            <a:r>
              <a:rPr lang="fr-CA" baseline="0" dirty="0" err="1" smtClean="0"/>
              <a:t>intéragis</a:t>
            </a:r>
            <a:r>
              <a:rPr lang="fr-CA" baseline="0" dirty="0" smtClean="0"/>
              <a:t> avec les fl</a:t>
            </a:r>
            <a:r>
              <a:rPr lang="fr-CA" baseline="0" dirty="0" smtClean="0"/>
              <a:t>èche blanc ( concurrents, </a:t>
            </a:r>
            <a:r>
              <a:rPr lang="fr-CA" baseline="0" dirty="0" err="1" smtClean="0"/>
              <a:t>acitonnaire</a:t>
            </a:r>
            <a:r>
              <a:rPr lang="fr-CA" baseline="0" dirty="0" smtClean="0"/>
              <a:t> etc.)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baseline="0" dirty="0" smtClean="0"/>
              <a:t>Un exemple est l’</a:t>
            </a:r>
            <a:r>
              <a:rPr lang="fr-CA" baseline="0" dirty="0" err="1" smtClean="0"/>
              <a:t>infonaut</a:t>
            </a:r>
            <a:r>
              <a:rPr lang="fr-CA" baseline="0" dirty="0" smtClean="0"/>
              <a:t>, (</a:t>
            </a:r>
            <a:r>
              <a:rPr lang="fr-CA" baseline="0" dirty="0" err="1" smtClean="0"/>
              <a:t>credit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card</a:t>
            </a:r>
            <a:r>
              <a:rPr lang="fr-CA" baseline="0" dirty="0" smtClean="0"/>
              <a:t> chip), compagnie pour prévenir et contenir les épidémie.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baseline="0" dirty="0" smtClean="0"/>
              <a:t>Une structure d’</a:t>
            </a:r>
            <a:r>
              <a:rPr lang="fr-CA" baseline="0" dirty="0" err="1" smtClean="0"/>
              <a:t>hopitale</a:t>
            </a:r>
            <a:r>
              <a:rPr lang="fr-CA" baseline="0" dirty="0" smtClean="0"/>
              <a:t>, une technologie de WIFI, une communication et pratique des scénario, formation des employés, décisions d’intervention. (organisation, gestion, technologie).</a:t>
            </a:r>
            <a:endParaRPr lang="fr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6F96045-245E-422F-8169-7CAD0DC7EE7E}" type="slidenum">
              <a:rPr lang="fr-FR" smtClean="0"/>
              <a:pPr>
                <a:defRPr/>
              </a:pPr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726041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/>
              <a:t>Les activités</a:t>
            </a:r>
            <a:r>
              <a:rPr lang="fr-CA" baseline="0" dirty="0" smtClean="0"/>
              <a:t> de prise de décision, contrôle et coordination doivent se comprendre en relation avec la structure de l’organisation, qui elle influence qui et comment se font ces activités</a:t>
            </a:r>
            <a:r>
              <a:rPr lang="fr-CA" baseline="0" dirty="0" smtClean="0"/>
              <a:t>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baseline="0" dirty="0" smtClean="0"/>
              <a:t>Les étages représente l’</a:t>
            </a:r>
            <a:r>
              <a:rPr lang="fr-CA" baseline="0" dirty="0" err="1" smtClean="0"/>
              <a:t>hiréarchie</a:t>
            </a:r>
            <a:r>
              <a:rPr lang="fr-CA" baseline="0" dirty="0" smtClean="0"/>
              <a:t> d’une entreprise. Les séparation sont les fonctions de gestion.</a:t>
            </a:r>
            <a:endParaRPr lang="fr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6F96045-245E-422F-8169-7CAD0DC7EE7E}" type="slidenum">
              <a:rPr lang="fr-FR" smtClean="0"/>
              <a:pPr>
                <a:defRPr/>
              </a:pPr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726041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EBF22F6-8A2E-D548-A067-B465C911B5F9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cs typeface="+mn-cs"/>
              </a:rPr>
              <a:t>Les </a:t>
            </a:r>
            <a:r>
              <a:rPr lang="en-US" dirty="0" err="1" smtClean="0">
                <a:cs typeface="+mn-cs"/>
              </a:rPr>
              <a:t>exemples</a:t>
            </a:r>
            <a:r>
              <a:rPr lang="en-US" dirty="0" smtClean="0">
                <a:cs typeface="+mn-cs"/>
              </a:rPr>
              <a:t> de types de SI.</a:t>
            </a:r>
            <a:endParaRPr lang="en-US" dirty="0" smtClean="0">
              <a:cs typeface="+mn-cs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/>
              <a:t>Chaque nouveauté a des conséquences pour l’entreprise (Voir tableau 1-1</a:t>
            </a:r>
            <a:r>
              <a:rPr lang="fr-CA" dirty="0" smtClean="0"/>
              <a:t>).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6F96045-245E-422F-8169-7CAD0DC7EE7E}" type="slidenum">
              <a:rPr lang="fr-FR" smtClean="0"/>
              <a:pPr>
                <a:defRPr/>
              </a:pPr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726041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Peu</a:t>
            </a:r>
            <a:r>
              <a:rPr lang="en-US" dirty="0" smtClean="0"/>
              <a:t> </a:t>
            </a:r>
            <a:r>
              <a:rPr lang="en-US" dirty="0" err="1" smtClean="0"/>
              <a:t>d’entreprises</a:t>
            </a:r>
            <a:r>
              <a:rPr lang="en-US" dirty="0" smtClean="0"/>
              <a:t> </a:t>
            </a:r>
            <a:r>
              <a:rPr lang="en-US" dirty="0" err="1" smtClean="0"/>
              <a:t>sont</a:t>
            </a:r>
            <a:r>
              <a:rPr lang="en-US" dirty="0" smtClean="0"/>
              <a:t> </a:t>
            </a:r>
            <a:r>
              <a:rPr lang="en-US" dirty="0" err="1" smtClean="0"/>
              <a:t>complètement</a:t>
            </a:r>
            <a:r>
              <a:rPr lang="en-US" dirty="0" smtClean="0"/>
              <a:t> </a:t>
            </a:r>
            <a:r>
              <a:rPr lang="en-US" dirty="0" err="1" smtClean="0"/>
              <a:t>numériques</a:t>
            </a:r>
            <a:r>
              <a:rPr lang="en-US" dirty="0" smtClean="0"/>
              <a:t>,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bien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certaines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d’entre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elles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s’en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rapprochent</a:t>
            </a:r>
            <a:r>
              <a:rPr lang="en-US" baseline="0" dirty="0" smtClean="0"/>
              <a:t> (ex: Dell).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plupart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entreprises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tendent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vers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modèle</a:t>
            </a:r>
            <a:r>
              <a:rPr lang="en-US" baseline="0" dirty="0" smtClean="0"/>
              <a:t>, qui </a:t>
            </a:r>
            <a:r>
              <a:rPr lang="en-US" baseline="0" dirty="0" err="1" smtClean="0"/>
              <a:t>implique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plus </a:t>
            </a:r>
            <a:r>
              <a:rPr lang="en-US" baseline="0" dirty="0" err="1" smtClean="0"/>
              <a:t>grande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utilisation</a:t>
            </a:r>
            <a:r>
              <a:rPr lang="en-US" baseline="0" dirty="0" smtClean="0"/>
              <a:t> des TI et des SI don</a:t>
            </a:r>
            <a:r>
              <a:rPr lang="fr-FR" baseline="0" dirty="0" err="1" smtClean="0"/>
              <a:t>t</a:t>
            </a:r>
            <a:r>
              <a:rPr lang="fr-FR" baseline="0" dirty="0" smtClean="0"/>
              <a:t> ils font partie.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FAB0AD-C5B1-8B49-93C2-4C7E6FC7DF6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0674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Placeholder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dirty="0" smtClean="0">
                <a:latin typeface="Arial" charset="0"/>
                <a:ea typeface="ヒラギノ角ゴ Pro W3" charset="0"/>
                <a:cs typeface="ヒラギノ角ゴ Pro W3" charset="0"/>
              </a:rPr>
              <a:t>Soutien des SI à</a:t>
            </a:r>
            <a:r>
              <a:rPr lang="fr-FR" baseline="0" dirty="0" smtClean="0">
                <a:latin typeface="Arial" charset="0"/>
                <a:ea typeface="ヒラギノ角ゴ Pro W3" charset="0"/>
                <a:cs typeface="ヒラギノ角ゴ Pro W3" charset="0"/>
              </a:rPr>
              <a:t> 6 objectifs stratégiques de </a:t>
            </a:r>
            <a:r>
              <a:rPr lang="fr-FR" baseline="0" dirty="0" smtClean="0">
                <a:latin typeface="Arial" charset="0"/>
                <a:ea typeface="ヒラギノ角ゴ Pro W3" charset="0"/>
                <a:cs typeface="ヒラギノ角ゴ Pro W3" charset="0"/>
              </a:rPr>
              <a:t>l’organisation. Les </a:t>
            </a:r>
            <a:r>
              <a:rPr lang="fr-FR" baseline="0" dirty="0" err="1" smtClean="0">
                <a:latin typeface="Arial" charset="0"/>
                <a:ea typeface="ヒラギノ角ゴ Pro W3" charset="0"/>
                <a:cs typeface="ヒラギノ角ゴ Pro W3" charset="0"/>
              </a:rPr>
              <a:t>role</a:t>
            </a:r>
            <a:r>
              <a:rPr lang="fr-FR" baseline="0" dirty="0" smtClean="0">
                <a:latin typeface="Arial" charset="0"/>
                <a:ea typeface="ヒラギノ角ゴ Pro W3" charset="0"/>
                <a:cs typeface="ヒラギノ角ゴ Pro W3" charset="0"/>
              </a:rPr>
              <a:t> stratégique que l’on retrouve souvent dans différent contexte. Donc la première est d’augmenter l’excellence </a:t>
            </a:r>
            <a:r>
              <a:rPr lang="fr-FR" baseline="0" dirty="0" err="1" smtClean="0">
                <a:latin typeface="Arial" charset="0"/>
                <a:ea typeface="ヒラギノ角ゴ Pro W3" charset="0"/>
                <a:cs typeface="ヒラギノ角ゴ Pro W3" charset="0"/>
              </a:rPr>
              <a:t>opérationelle</a:t>
            </a:r>
            <a:r>
              <a:rPr lang="fr-FR" baseline="0" dirty="0" smtClean="0">
                <a:latin typeface="Arial" charset="0"/>
                <a:ea typeface="ヒラギノ角ゴ Pro W3" charset="0"/>
                <a:cs typeface="ヒラギノ角ゴ Pro W3" charset="0"/>
              </a:rPr>
              <a:t>. </a:t>
            </a:r>
            <a:r>
              <a:rPr lang="fr-FR" baseline="0" dirty="0" err="1" smtClean="0">
                <a:latin typeface="Arial" charset="0"/>
                <a:ea typeface="ヒラギノ角ゴ Pro W3" charset="0"/>
                <a:cs typeface="ヒラギノ角ゴ Pro W3" charset="0"/>
              </a:rPr>
              <a:t>Walmart</a:t>
            </a:r>
            <a:r>
              <a:rPr lang="fr-FR" baseline="0" dirty="0" smtClean="0">
                <a:latin typeface="Arial" charset="0"/>
                <a:ea typeface="ヒラギノ角ゴ Pro W3" charset="0"/>
                <a:cs typeface="ヒラギノ角ゴ Pro W3" charset="0"/>
              </a:rPr>
              <a:t> </a:t>
            </a:r>
            <a:r>
              <a:rPr lang="fr-FR" baseline="0" dirty="0" err="1" smtClean="0">
                <a:latin typeface="Arial" charset="0"/>
                <a:ea typeface="ヒラギノ角ゴ Pro W3" charset="0"/>
                <a:cs typeface="ヒラギノ角ゴ Pro W3" charset="0"/>
              </a:rPr>
              <a:t>envoit</a:t>
            </a:r>
            <a:r>
              <a:rPr lang="fr-FR" baseline="0" dirty="0" smtClean="0">
                <a:latin typeface="Arial" charset="0"/>
                <a:ea typeface="ヒラギノ角ゴ Pro W3" charset="0"/>
                <a:cs typeface="ヒラギノ角ゴ Pro W3" charset="0"/>
              </a:rPr>
              <a:t> automatiquement par système un message et de l’information au fournisseurs pour faire des commande tous seule.</a:t>
            </a:r>
            <a:endParaRPr lang="fr-FR" dirty="0">
              <a:latin typeface="Arial" charset="0"/>
              <a:ea typeface="ヒラギノ角ゴ Pro W3" charset="0"/>
              <a:cs typeface="ヒラギノ角ゴ Pro W3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Placeholder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dirty="0" smtClean="0">
                <a:latin typeface="Arial" charset="0"/>
                <a:ea typeface="ヒラギノ角ゴ Pro W3" charset="0"/>
                <a:cs typeface="ヒラギノ角ゴ Pro W3" charset="0"/>
              </a:rPr>
              <a:t>Faire</a:t>
            </a:r>
            <a:r>
              <a:rPr lang="fr-FR" baseline="0" dirty="0" smtClean="0">
                <a:latin typeface="Arial" charset="0"/>
                <a:ea typeface="ヒラギノ角ゴ Pro W3" charset="0"/>
                <a:cs typeface="ヒラギノ角ゴ Pro W3" charset="0"/>
              </a:rPr>
              <a:t> des </a:t>
            </a:r>
            <a:r>
              <a:rPr lang="fr-FR" baseline="0" dirty="0" err="1" smtClean="0">
                <a:latin typeface="Arial" charset="0"/>
                <a:ea typeface="ヒラギノ角ゴ Pro W3" charset="0"/>
                <a:cs typeface="ヒラギノ角ゴ Pro W3" charset="0"/>
              </a:rPr>
              <a:t>nouvaux</a:t>
            </a:r>
            <a:r>
              <a:rPr lang="fr-FR" baseline="0" dirty="0" smtClean="0">
                <a:latin typeface="Arial" charset="0"/>
                <a:ea typeface="ヒラギノ角ゴ Pro W3" charset="0"/>
                <a:cs typeface="ヒラギノ角ゴ Pro W3" charset="0"/>
              </a:rPr>
              <a:t> produit et comment chercher des revenues avec ses produit.</a:t>
            </a:r>
            <a:endParaRPr lang="fr-FR" dirty="0">
              <a:latin typeface="Arial" charset="0"/>
              <a:ea typeface="ヒラギノ角ゴ Pro W3" charset="0"/>
              <a:cs typeface="ヒラギノ角ゴ Pro W3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Placeholder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dirty="0">
              <a:latin typeface="Arial" charset="0"/>
              <a:ea typeface="ヒラギノ角ゴ Pro W3" charset="0"/>
              <a:cs typeface="ヒラギノ角ゴ Pro W3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Placeholder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>
                <a:latin typeface="Arial" charset="0"/>
                <a:ea typeface="ヒラギノ角ゴ Pro W3" charset="0"/>
                <a:cs typeface="ヒラギノ角ゴ Pro W3" charset="0"/>
              </a:rPr>
              <a:t>Dupliquez la diapositive pour ajouter une autre page de partie ou de chapitre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Placeholder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>
                <a:latin typeface="Arial" charset="0"/>
                <a:ea typeface="ヒラギノ角ゴ Pro W3" charset="0"/>
                <a:cs typeface="ヒラギノ角ゴ Pro W3" charset="0"/>
              </a:rPr>
              <a:t>Dupliquez la diapositive pour ajouter une autre page de partie ou de chapitre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Placeholder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dirty="0">
                <a:latin typeface="Arial" charset="0"/>
                <a:ea typeface="ヒラギノ角ゴ Pro W3" charset="0"/>
                <a:cs typeface="ヒラギノ角ゴ Pro W3" charset="0"/>
              </a:rPr>
              <a:t>Dupliquez la diapositive pour ajouter une autre page de partie ou de chapitre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/>
              <a:t>Message: résultats de traitement des données et</a:t>
            </a:r>
            <a:r>
              <a:rPr lang="fr-CA" baseline="0" dirty="0" smtClean="0"/>
              <a:t> de l’information augmentent la rentabilité de l’organisation.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6F96045-245E-422F-8169-7CAD0DC7EE7E}" type="slidenum">
              <a:rPr lang="fr-FR" smtClean="0"/>
              <a:pPr>
                <a:defRPr/>
              </a:pPr>
              <a:t>20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726041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Placeholder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9395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rgbClr val="0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fr-FR">
                <a:latin typeface="Arial" charset="0"/>
                <a:ea typeface="ヒラギノ角ゴ Pro W3" charset="0"/>
                <a:cs typeface="ヒラギノ角ゴ Pro W3" charset="0"/>
              </a:rPr>
              <a:t>Dupliquez la diapositive pour ajouter d</a:t>
            </a:r>
            <a:r>
              <a:rPr lang="ja-JP" altLang="fr-FR">
                <a:latin typeface="Arial" charset="0"/>
                <a:ea typeface="ヒラギノ角ゴ Pro W3" charset="0"/>
                <a:cs typeface="ヒラギノ角ゴ Pro W3" charset="0"/>
              </a:rPr>
              <a:t>’</a:t>
            </a:r>
            <a:r>
              <a:rPr lang="fr-FR">
                <a:latin typeface="Arial" charset="0"/>
                <a:ea typeface="ヒラギノ角ゴ Pro W3" charset="0"/>
                <a:cs typeface="ヒラギノ角ゴ Pro W3" charset="0"/>
              </a:rPr>
              <a:t>autres figures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Placeholder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dirty="0" smtClean="0">
                <a:latin typeface="Arial" charset="0"/>
                <a:ea typeface="ヒラギノ角ゴ Pro W3" charset="0"/>
                <a:cs typeface="ヒラギノ角ゴ Pro W3" charset="0"/>
              </a:rPr>
              <a:t>Investissements en TI pas suffisants en eux-mêmes.</a:t>
            </a:r>
            <a:endParaRPr lang="fr-FR" dirty="0">
              <a:latin typeface="Arial" charset="0"/>
              <a:ea typeface="ヒラギノ角ゴ Pro W3" charset="0"/>
              <a:cs typeface="ヒラギノ角ゴ Pro W3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Placeholder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dirty="0" smtClean="0">
                <a:latin typeface="Arial" charset="0"/>
                <a:ea typeface="ヒラギノ角ゴ Pro W3" charset="0"/>
                <a:cs typeface="ヒラギノ角ゴ Pro W3" charset="0"/>
              </a:rPr>
              <a:t>Règle informelle:</a:t>
            </a:r>
            <a:r>
              <a:rPr lang="fr-FR" baseline="0" dirty="0" smtClean="0">
                <a:latin typeface="Arial" charset="0"/>
                <a:ea typeface="ヒラギノ角ゴ Pro W3" charset="0"/>
                <a:cs typeface="ヒラギノ角ゴ Pro W3" charset="0"/>
              </a:rPr>
              <a:t> pour chaque dollar investi dans les TI, besoin de deux (ou trois) dollars </a:t>
            </a:r>
            <a:r>
              <a:rPr lang="fr-FR" baseline="0" dirty="0" err="1" smtClean="0">
                <a:latin typeface="Arial" charset="0"/>
                <a:ea typeface="ヒラギノ角ゴ Pro W3" charset="0"/>
                <a:cs typeface="ヒラギノ角ゴ Pro W3" charset="0"/>
              </a:rPr>
              <a:t>investits</a:t>
            </a:r>
            <a:r>
              <a:rPr lang="fr-FR" baseline="0" dirty="0" smtClean="0">
                <a:latin typeface="Arial" charset="0"/>
                <a:ea typeface="ヒラギノ角ゴ Pro W3" charset="0"/>
                <a:cs typeface="ヒラギノ角ゴ Pro W3" charset="0"/>
              </a:rPr>
              <a:t> dans les actifs complémentaires. Cher, mais nécessaire pour assurer le succès d’un projet SI.</a:t>
            </a:r>
            <a:endParaRPr lang="fr-FR" dirty="0">
              <a:latin typeface="Arial" charset="0"/>
              <a:ea typeface="ヒラギノ角ゴ Pro W3" charset="0"/>
              <a:cs typeface="ヒラギノ角ゴ Pro W3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5B4B5B8-ED2B-46EE-B8A9-7325CFDF11D5}" type="slidenum">
              <a:rPr lang="en-US"/>
              <a:pPr/>
              <a:t>24</a:t>
            </a:fld>
            <a:endParaRPr 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4025"/>
            <a:ext cx="5029200" cy="4114488"/>
          </a:xfrm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8B78A6-04A8-45CD-BDC8-6E0F7A1E2E4E}" type="slidenum">
              <a:rPr lang="en-US"/>
              <a:pPr/>
              <a:t>25</a:t>
            </a:fld>
            <a:endParaRPr lang="en-US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4025"/>
            <a:ext cx="5029200" cy="4114488"/>
          </a:xfrm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7710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fr-CA" smtClean="0"/>
              <a:t>Click to edit Master title style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Click to edit Master subtitle style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8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fr-CA" smtClean="0"/>
              <a:t>L. Lessard, ADM2772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8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8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56D54DF3-62AD-EF4D-A62C-CC04172BDAF3}" type="slidenum">
              <a:rPr lang="en-US" smtClean="0"/>
              <a:t>‹#›</a:t>
            </a:fld>
            <a:endParaRPr lang="en-US"/>
          </a:p>
        </p:txBody>
      </p:sp>
      <p:pic>
        <p:nvPicPr>
          <p:cNvPr id="1026" name="Picture 2" descr="Telfer School of Management - Linked with Leadershi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0" y="-163"/>
            <a:ext cx="914400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67486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rmAutofit/>
          </a:bodyPr>
          <a:lstStyle>
            <a:lvl1pPr algn="l">
              <a:defRPr sz="3200" b="1">
                <a:solidFill>
                  <a:schemeClr val="tx2"/>
                </a:solidFill>
              </a:defRPr>
            </a:lvl1pPr>
          </a:lstStyle>
          <a:p>
            <a:r>
              <a:rPr lang="fr-CA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fr-CA" smtClean="0"/>
              <a:t>L. Lessard, ADM2772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54DF3-62AD-EF4D-A62C-CC04172BDAF3}" type="slidenum">
              <a:rPr lang="en-US" smtClean="0"/>
              <a:t>‹#›</a:t>
            </a:fld>
            <a:endParaRPr lang="en-US"/>
          </a:p>
        </p:txBody>
      </p:sp>
      <p:pic>
        <p:nvPicPr>
          <p:cNvPr id="1026" name="Picture 2" descr="Telfer School of Management - École de gestion Telf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3384"/>
            <a:ext cx="8676456" cy="528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01550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rmAutofit/>
          </a:bodyPr>
          <a:lstStyle>
            <a:lvl1pPr algn="l">
              <a:defRPr sz="3200" b="1">
                <a:solidFill>
                  <a:schemeClr val="tx2"/>
                </a:solidFill>
              </a:defRPr>
            </a:lvl1pPr>
          </a:lstStyle>
          <a:p>
            <a:r>
              <a:rPr lang="fr-CA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fr-CA" smtClean="0"/>
              <a:t>L. Lessard, ADM2772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000"/>
            </a:lvl1pPr>
          </a:lstStyle>
          <a:p>
            <a:fld id="{56D54DF3-62AD-EF4D-A62C-CC04172BDAF3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2" descr="Telfer School of Management - École de gestion Telf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3384"/>
            <a:ext cx="8676456" cy="528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0019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rmAutofit/>
          </a:bodyPr>
          <a:lstStyle>
            <a:lvl1pPr algn="l">
              <a:defRPr sz="3200" b="1">
                <a:solidFill>
                  <a:schemeClr val="tx2"/>
                </a:solidFill>
              </a:defRPr>
            </a:lvl1pPr>
          </a:lstStyle>
          <a:p>
            <a:r>
              <a:rPr lang="fr-CA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fr-CA" smtClean="0"/>
              <a:t>L. Lessard, ADM2772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54DF3-62AD-EF4D-A62C-CC04172BDAF3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2" descr="Telfer School of Management - École de gestion Telf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3384"/>
            <a:ext cx="8676456" cy="528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2519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fr-CA" smtClean="0"/>
              <a:t>L. Lessard, ADM2772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56D54DF3-62AD-EF4D-A62C-CC04172BDAF3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2" descr="Telfer School of Management - École de gestion Telf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3384"/>
            <a:ext cx="8676456" cy="528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6312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Click to edit Master title style</a:t>
            </a:r>
            <a:endParaRPr lang="en-CA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764703"/>
            <a:ext cx="5486400" cy="396287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Drag picture to placeholder or click icon to add</a:t>
            </a:r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fr-CA" smtClean="0"/>
              <a:t>L. Lessard, ADM2772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54DF3-62AD-EF4D-A62C-CC04172BDAF3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2" descr="Telfer School of Management - École de gestion Telf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3384"/>
            <a:ext cx="8676456" cy="528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 userDrawn="1"/>
        </p:nvSpPr>
        <p:spPr>
          <a:xfrm rot="16200000">
            <a:off x="-1941904" y="3206841"/>
            <a:ext cx="5407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800" b="1" cap="none" spc="50" noProof="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Exemples concrets</a:t>
            </a:r>
            <a:endParaRPr lang="fr-CA" sz="2800" b="1" cap="none" spc="50" noProof="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18467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CA" smtClean="0"/>
              <a:t>L. Lessard, ADM2772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54DF3-62AD-EF4D-A62C-CC04172BD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272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xmlns:p14="http://schemas.microsoft.com/office/powerpoint/2010/main" id="1" dur="indefinite" restart="never" nodeType="tmRoot"/>
      </p:par>
    </p:tnLst>
  </p:timing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Ø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9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_TelferPPTTitle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23528" y="3068960"/>
            <a:ext cx="8568952" cy="36724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ADM 2772 M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Hiver 2015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CA" sz="2000" b="1" dirty="0" smtClean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Chapitre 1: Les systèmes d’information dans l’entreprise contemporaine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CA" sz="2000" b="1" dirty="0" smtClean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fr-CA" sz="2000" b="1" dirty="0" smtClean="0">
                <a:solidFill>
                  <a:schemeClr val="bg1"/>
                </a:solidFill>
              </a:rPr>
              <a:t>Professeure: Lysanne Lessard, </a:t>
            </a:r>
            <a:r>
              <a:rPr lang="fr-CA" sz="2000" b="1" dirty="0" err="1" smtClean="0">
                <a:solidFill>
                  <a:schemeClr val="bg1"/>
                </a:solidFill>
              </a:rPr>
              <a:t>PhD</a:t>
            </a:r>
            <a:endParaRPr lang="fr-CA" sz="2000" b="1" dirty="0">
              <a:solidFill>
                <a:srgbClr val="C72A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1681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4000" b="1" dirty="0" smtClean="0">
                <a:solidFill>
                  <a:srgbClr val="800000"/>
                </a:solidFill>
              </a:rPr>
              <a:t>Aujourd’hui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33400" indent="-533400">
              <a:spcBef>
                <a:spcPct val="35000"/>
              </a:spcBef>
              <a:buFont typeface="+mj-ea"/>
              <a:buAutoNum type="circleNumDbPlain"/>
              <a:defRPr/>
            </a:pPr>
            <a:r>
              <a:rPr lang="fr-CA" sz="2900" dirty="0"/>
              <a:t>Description du cours, objectifs</a:t>
            </a:r>
          </a:p>
          <a:p>
            <a:pPr marL="533400" indent="-533400">
              <a:spcBef>
                <a:spcPct val="35000"/>
              </a:spcBef>
              <a:buFont typeface="+mj-ea"/>
              <a:buAutoNum type="circleNumDbPlain"/>
              <a:defRPr/>
            </a:pPr>
            <a:r>
              <a:rPr lang="fr-CA" sz="2900" dirty="0"/>
              <a:t>Évaluation</a:t>
            </a:r>
          </a:p>
          <a:p>
            <a:pPr marL="533400" lvl="0" indent="-533400">
              <a:spcBef>
                <a:spcPct val="35000"/>
              </a:spcBef>
              <a:buFont typeface="+mj-ea"/>
              <a:buAutoNum type="circleNumDbPlain"/>
              <a:defRPr/>
            </a:pPr>
            <a:r>
              <a:rPr lang="fr-CA" sz="2900" dirty="0"/>
              <a:t>Ressources</a:t>
            </a:r>
          </a:p>
          <a:p>
            <a:pPr marL="533400" indent="-533400">
              <a:spcBef>
                <a:spcPct val="35000"/>
              </a:spcBef>
              <a:buFont typeface="+mj-ea"/>
              <a:buAutoNum type="circleNumDbPlain"/>
              <a:defRPr/>
            </a:pPr>
            <a:r>
              <a:rPr lang="fr-CA" sz="2900" dirty="0" smtClean="0"/>
              <a:t>Mes attentes</a:t>
            </a:r>
            <a:endParaRPr lang="fr-CA" sz="2900" dirty="0"/>
          </a:p>
          <a:p>
            <a:pPr marL="533400" lvl="0" indent="-533400">
              <a:spcBef>
                <a:spcPct val="35000"/>
              </a:spcBef>
              <a:buFont typeface="+mj-ea"/>
              <a:buAutoNum type="circleNumDbPlain"/>
              <a:defRPr/>
            </a:pPr>
            <a:r>
              <a:rPr lang="fr-CA" sz="2900" b="1" dirty="0">
                <a:solidFill>
                  <a:srgbClr val="800000"/>
                </a:solidFill>
                <a:sym typeface="Wingdings" pitchFamily="2" charset="2"/>
              </a:rPr>
              <a:t>Les systèmes d’information dans </a:t>
            </a:r>
            <a:r>
              <a:rPr lang="fr-CA" sz="2900" b="1" dirty="0" smtClean="0">
                <a:solidFill>
                  <a:srgbClr val="800000"/>
                </a:solidFill>
                <a:sym typeface="Wingdings" pitchFamily="2" charset="2"/>
              </a:rPr>
              <a:t>l’entreprise </a:t>
            </a:r>
            <a:r>
              <a:rPr lang="fr-CA" sz="2900" b="1" dirty="0">
                <a:solidFill>
                  <a:srgbClr val="800000"/>
                </a:solidFill>
                <a:sym typeface="Wingdings" pitchFamily="2" charset="2"/>
              </a:rPr>
              <a:t>contemporaine (ch. 1</a:t>
            </a:r>
            <a:r>
              <a:rPr lang="fr-CA" sz="2900" b="1" dirty="0" smtClean="0">
                <a:solidFill>
                  <a:srgbClr val="800000"/>
                </a:solidFill>
                <a:sym typeface="Wingdings" pitchFamily="2" charset="2"/>
              </a:rPr>
              <a:t>)</a:t>
            </a:r>
            <a:endParaRPr lang="fr-CA" sz="2900" b="1" dirty="0">
              <a:solidFill>
                <a:srgbClr val="800000"/>
              </a:solidFill>
              <a:sym typeface="Wingdings" pitchFamily="2" charset="2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F0EC0-8E15-4193-B387-6EE52045529D}" type="slidenum">
              <a:rPr lang="en-CA" smtClean="0"/>
              <a:t>1</a:t>
            </a:fld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259861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2865437"/>
            <a:ext cx="7772400" cy="1470025"/>
          </a:xfrm>
        </p:spPr>
        <p:txBody>
          <a:bodyPr/>
          <a:lstStyle/>
          <a:p>
            <a:r>
              <a:rPr lang="fr-CA" dirty="0" smtClean="0"/>
              <a:t>1.2 Qu’est-ce qu’un système d’information?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432748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b="1" dirty="0" smtClean="0">
                <a:solidFill>
                  <a:srgbClr val="800000"/>
                </a:solidFill>
              </a:rPr>
              <a:t>SI et TI, qu’est-ce que c’est?</a:t>
            </a:r>
            <a:endParaRPr lang="fr-CA" b="1" dirty="0">
              <a:solidFill>
                <a:srgbClr val="800000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eaLnBrk="1" hangingPunct="1">
              <a:buNone/>
            </a:pPr>
            <a:r>
              <a:rPr lang="fr-CA" b="1" dirty="0" smtClean="0"/>
              <a:t>Technologies de l’information</a:t>
            </a:r>
          </a:p>
          <a:p>
            <a:pPr>
              <a:buFont typeface="Wingdings" charset="2"/>
              <a:buChar char="Ø"/>
            </a:pPr>
            <a:r>
              <a:rPr lang="fr-CA" dirty="0" smtClean="0"/>
              <a:t>Ensemble de </a:t>
            </a:r>
            <a:r>
              <a:rPr lang="fr-CA" b="1" dirty="0" smtClean="0">
                <a:solidFill>
                  <a:srgbClr val="800000"/>
                </a:solidFill>
              </a:rPr>
              <a:t>technologies matérielles et logicielles</a:t>
            </a:r>
            <a:r>
              <a:rPr lang="fr-CA" dirty="0" smtClean="0"/>
              <a:t> utilisée dans une organisation</a:t>
            </a:r>
          </a:p>
          <a:p>
            <a:pPr lvl="1">
              <a:buFont typeface="Wingdings" charset="2"/>
              <a:buChar char="§"/>
            </a:pPr>
            <a:r>
              <a:rPr lang="fr-CA" dirty="0" smtClean="0"/>
              <a:t>Ordinateurs et périphériques</a:t>
            </a:r>
          </a:p>
          <a:p>
            <a:pPr lvl="1">
              <a:buFont typeface="Wingdings" charset="2"/>
              <a:buChar char="§"/>
            </a:pPr>
            <a:r>
              <a:rPr lang="fr-CA" dirty="0" smtClean="0"/>
              <a:t>Appareils mobiles (téléphones intelligents, tablettes…)</a:t>
            </a:r>
          </a:p>
          <a:p>
            <a:pPr lvl="1">
              <a:buFont typeface="Wingdings" charset="2"/>
              <a:buChar char="§"/>
            </a:pPr>
            <a:r>
              <a:rPr lang="fr-CA" dirty="0" smtClean="0"/>
              <a:t>Logiciels (Microsoft Office, </a:t>
            </a:r>
            <a:r>
              <a:rPr lang="fr-CA" dirty="0" err="1" smtClean="0"/>
              <a:t>Dropbox</a:t>
            </a:r>
            <a:r>
              <a:rPr lang="fr-CA" dirty="0" smtClean="0"/>
              <a:t>)</a:t>
            </a:r>
          </a:p>
          <a:p>
            <a:pPr lvl="1">
              <a:buFont typeface="Wingdings" charset="2"/>
              <a:buChar char="§"/>
            </a:pPr>
            <a:r>
              <a:rPr lang="fr-CA" dirty="0" smtClean="0"/>
              <a:t>Systèmes d’exploitation (Windows, Mac OS)</a:t>
            </a:r>
          </a:p>
          <a:p>
            <a:pPr lvl="1">
              <a:buFont typeface="Wingdings" charset="2"/>
              <a:buChar char="§"/>
            </a:pPr>
            <a:r>
              <a:rPr lang="fr-CA" dirty="0" smtClean="0"/>
              <a:t>Plateformes collaboratives (</a:t>
            </a:r>
            <a:r>
              <a:rPr lang="fr-CA" dirty="0" err="1" smtClean="0"/>
              <a:t>Sharepoint</a:t>
            </a:r>
            <a:r>
              <a:rPr lang="fr-CA" dirty="0" smtClean="0"/>
              <a:t>, </a:t>
            </a:r>
            <a:r>
              <a:rPr lang="fr-CA" dirty="0" err="1" smtClean="0"/>
              <a:t>GoogleDocs</a:t>
            </a:r>
            <a:r>
              <a:rPr lang="fr-CA" dirty="0" smtClean="0"/>
              <a:t>)</a:t>
            </a:r>
            <a:endParaRPr lang="fr-CA" dirty="0"/>
          </a:p>
          <a:p>
            <a:pPr lvl="1">
              <a:buFont typeface="Wingdings" charset="2"/>
              <a:buChar char="§"/>
            </a:pPr>
            <a:r>
              <a:rPr lang="fr-CA" dirty="0" smtClean="0"/>
              <a:t>Réseaux (Internet, intranets)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EFB09-BA45-4B14-B45F-E470D17B9EDD}" type="slidenum">
              <a:rPr lang="fr-CA" smtClean="0"/>
              <a:pPr/>
              <a:t>3</a:t>
            </a:fld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5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b="1" dirty="0" smtClean="0">
                <a:solidFill>
                  <a:srgbClr val="800000"/>
                </a:solidFill>
              </a:rPr>
              <a:t>SI et TI, qu’est-ce que c’est?</a:t>
            </a:r>
            <a:endParaRPr lang="fr-CA" b="1" dirty="0">
              <a:solidFill>
                <a:srgbClr val="800000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CA" b="1" dirty="0" smtClean="0"/>
              <a:t>Système d’information</a:t>
            </a:r>
          </a:p>
          <a:p>
            <a:pPr marL="0" indent="0" algn="ctr">
              <a:spcAft>
                <a:spcPts val="1800"/>
              </a:spcAft>
              <a:buNone/>
            </a:pPr>
            <a:r>
              <a:rPr lang="fr-CA" dirty="0" smtClean="0"/>
              <a:t>Un ensemble de </a:t>
            </a:r>
            <a:r>
              <a:rPr lang="fr-CA" b="1" dirty="0" smtClean="0">
                <a:solidFill>
                  <a:srgbClr val="800000"/>
                </a:solidFill>
              </a:rPr>
              <a:t>composantes</a:t>
            </a:r>
            <a:r>
              <a:rPr lang="fr-CA" dirty="0" smtClean="0">
                <a:solidFill>
                  <a:srgbClr val="800000"/>
                </a:solidFill>
              </a:rPr>
              <a:t> </a:t>
            </a:r>
            <a:br>
              <a:rPr lang="fr-CA" dirty="0" smtClean="0">
                <a:solidFill>
                  <a:srgbClr val="800000"/>
                </a:solidFill>
              </a:rPr>
            </a:br>
            <a:r>
              <a:rPr lang="fr-CA" dirty="0" err="1" smtClean="0"/>
              <a:t>interreliées</a:t>
            </a:r>
            <a:r>
              <a:rPr lang="fr-CA" dirty="0" smtClean="0"/>
              <a:t> </a:t>
            </a:r>
            <a:endParaRPr lang="fr-CA" dirty="0"/>
          </a:p>
          <a:p>
            <a:pPr marL="0" indent="0" algn="ctr">
              <a:spcAft>
                <a:spcPts val="1800"/>
              </a:spcAft>
              <a:buNone/>
            </a:pPr>
            <a:r>
              <a:rPr lang="fr-CA" dirty="0" smtClean="0"/>
              <a:t>qui recueillent de </a:t>
            </a:r>
            <a:r>
              <a:rPr lang="fr-CA" b="1" dirty="0" smtClean="0">
                <a:solidFill>
                  <a:srgbClr val="800000"/>
                </a:solidFill>
              </a:rPr>
              <a:t>l’information</a:t>
            </a:r>
            <a:r>
              <a:rPr lang="fr-CA" dirty="0" smtClean="0"/>
              <a:t>, la traitent, la stockent et la diffusent </a:t>
            </a:r>
            <a:endParaRPr lang="fr-CA" dirty="0"/>
          </a:p>
          <a:p>
            <a:pPr marL="0" indent="0" algn="ctr">
              <a:spcAft>
                <a:spcPts val="1800"/>
              </a:spcAft>
              <a:buNone/>
            </a:pPr>
            <a:r>
              <a:rPr lang="fr-CA" dirty="0" smtClean="0"/>
              <a:t>afin </a:t>
            </a:r>
            <a:r>
              <a:rPr lang="fr-CA" b="1" dirty="0" smtClean="0">
                <a:solidFill>
                  <a:srgbClr val="800000"/>
                </a:solidFill>
              </a:rPr>
              <a:t>d’aider</a:t>
            </a:r>
            <a:r>
              <a:rPr lang="fr-CA" dirty="0" smtClean="0">
                <a:solidFill>
                  <a:srgbClr val="800000"/>
                </a:solidFill>
              </a:rPr>
              <a:t> </a:t>
            </a:r>
            <a:r>
              <a:rPr lang="fr-CA" dirty="0" smtClean="0"/>
              <a:t>à la prise de décision, au contrôle et à la coordination au sein d’une </a:t>
            </a:r>
            <a:r>
              <a:rPr lang="fr-CA" b="1" dirty="0" smtClean="0">
                <a:solidFill>
                  <a:srgbClr val="800000"/>
                </a:solidFill>
              </a:rPr>
              <a:t>organisation.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EFB09-BA45-4B14-B45F-E470D17B9EDD}" type="slidenum">
              <a:rPr lang="fr-CA" smtClean="0"/>
              <a:pPr/>
              <a:t>4</a:t>
            </a:fld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400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…Ensemble de </a:t>
            </a:r>
            <a:r>
              <a:rPr lang="fr-CA" dirty="0">
                <a:solidFill>
                  <a:srgbClr val="800000"/>
                </a:solidFill>
              </a:rPr>
              <a:t>composantes </a:t>
            </a:r>
            <a:r>
              <a:rPr lang="fr-CA" dirty="0" err="1"/>
              <a:t>interreliées</a:t>
            </a:r>
            <a:r>
              <a:rPr lang="fr-CA" dirty="0"/>
              <a:t>…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EFB09-BA45-4B14-B45F-E470D17B9EDD}" type="slidenum">
              <a:rPr lang="fr-CA" smtClean="0"/>
              <a:pPr/>
              <a:t>5</a:t>
            </a:fld>
            <a:endParaRPr lang="fr-CA"/>
          </a:p>
        </p:txBody>
      </p:sp>
      <p:pic>
        <p:nvPicPr>
          <p:cNvPr id="5" name="Picture 4" descr="Screen Shot 2014-01-03 at 10.08.1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113" y="1879375"/>
            <a:ext cx="4786516" cy="44769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12" y="1615749"/>
            <a:ext cx="2302613" cy="193899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CA" sz="2000" dirty="0" smtClean="0">
                <a:solidFill>
                  <a:schemeClr val="bg1"/>
                </a:solidFill>
              </a:rPr>
              <a:t>Structure, processus d’affaires, fonctions, politique, culture...</a:t>
            </a:r>
            <a:endParaRPr lang="fr-CA" sz="20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512" y="4282719"/>
            <a:ext cx="2446629" cy="2246769"/>
          </a:xfrm>
          <a:prstGeom prst="rect">
            <a:avLst/>
          </a:prstGeom>
          <a:solidFill>
            <a:srgbClr val="919ECA"/>
          </a:solidFill>
        </p:spPr>
        <p:txBody>
          <a:bodyPr wrap="square" rtlCol="0">
            <a:spAutoFit/>
          </a:bodyPr>
          <a:lstStyle/>
          <a:p>
            <a:r>
              <a:rPr lang="fr-CA" sz="2000" dirty="0" smtClean="0">
                <a:solidFill>
                  <a:schemeClr val="bg1"/>
                </a:solidFill>
              </a:rPr>
              <a:t>Planification, prise de décision, allocation des ressources, création de produits et services…</a:t>
            </a:r>
            <a:endParaRPr lang="fr-CA" sz="20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43501" y="1417638"/>
            <a:ext cx="1963450" cy="2554545"/>
          </a:xfrm>
          <a:prstGeom prst="rect">
            <a:avLst/>
          </a:prstGeom>
          <a:solidFill>
            <a:srgbClr val="DC7F42"/>
          </a:solidFill>
        </p:spPr>
        <p:txBody>
          <a:bodyPr wrap="square" rtlCol="0">
            <a:spAutoFit/>
          </a:bodyPr>
          <a:lstStyle/>
          <a:p>
            <a:r>
              <a:rPr lang="fr-CA" sz="2000" dirty="0" smtClean="0">
                <a:solidFill>
                  <a:schemeClr val="bg1"/>
                </a:solidFill>
              </a:rPr>
              <a:t>Matériel informatique, logiciels, bases de données, réseaux de télécommunication...</a:t>
            </a:r>
            <a:endParaRPr lang="fr-CA" sz="2000" dirty="0">
              <a:solidFill>
                <a:schemeClr val="bg1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62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reen Shot 2014-01-06 at 9.16.4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50697">
            <a:off x="4617671" y="4420523"/>
            <a:ext cx="4660900" cy="3048000"/>
          </a:xfrm>
          <a:prstGeom prst="rect">
            <a:avLst/>
          </a:prstGeom>
        </p:spPr>
      </p:pic>
      <p:pic>
        <p:nvPicPr>
          <p:cNvPr id="6" name="Picture 5" descr="Screen Shot 2014-01-06 at 9.12.09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44824" y="3140968"/>
            <a:ext cx="8192308" cy="24593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/>
            <a:r>
              <a:rPr lang="fr-CA" dirty="0"/>
              <a:t>…recueillent de </a:t>
            </a:r>
            <a:r>
              <a:rPr lang="fr-CA" dirty="0">
                <a:solidFill>
                  <a:srgbClr val="800000"/>
                </a:solidFill>
              </a:rPr>
              <a:t>l’information</a:t>
            </a:r>
            <a:r>
              <a:rPr lang="fr-CA" dirty="0"/>
              <a:t>, la traitent, la stockent et la diffusent…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smtClean="0"/>
              <a:t>Différence entre données et information?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EFB09-BA45-4B14-B45F-E470D17B9EDD}" type="slidenum">
              <a:rPr lang="fr-CA" smtClean="0"/>
              <a:pPr/>
              <a:t>6</a:t>
            </a:fld>
            <a:endParaRPr lang="fr-CA"/>
          </a:p>
        </p:txBody>
      </p:sp>
      <p:sp>
        <p:nvSpPr>
          <p:cNvPr id="5" name="Rectangle 4"/>
          <p:cNvSpPr/>
          <p:nvPr/>
        </p:nvSpPr>
        <p:spPr>
          <a:xfrm rot="20542576">
            <a:off x="2488422" y="3442411"/>
            <a:ext cx="3582880" cy="10618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fr-CA" sz="1050" dirty="0" smtClean="0"/>
              <a:t>331 Détergent </a:t>
            </a:r>
            <a:br>
              <a:rPr lang="fr-CA" sz="1050" dirty="0" smtClean="0"/>
            </a:br>
            <a:r>
              <a:rPr lang="fr-CA" sz="1050" dirty="0" smtClean="0"/>
              <a:t>   Choix Pas Cher 5,53</a:t>
            </a:r>
          </a:p>
          <a:p>
            <a:r>
              <a:rPr lang="fr-CA" sz="1050" dirty="0" smtClean="0"/>
              <a:t>173 Miaou </a:t>
            </a:r>
            <a:br>
              <a:rPr lang="fr-CA" sz="1050" dirty="0" smtClean="0"/>
            </a:br>
            <a:r>
              <a:rPr lang="fr-CA" sz="1050" dirty="0" smtClean="0"/>
              <a:t>              pour chat 0,70</a:t>
            </a:r>
          </a:p>
          <a:p>
            <a:r>
              <a:rPr lang="fr-CA" sz="1050" dirty="0" smtClean="0"/>
              <a:t>524 moutarde </a:t>
            </a:r>
            <a:br>
              <a:rPr lang="fr-CA" sz="1050" dirty="0" smtClean="0"/>
            </a:br>
            <a:r>
              <a:rPr lang="fr-CA" sz="1050" dirty="0" smtClean="0"/>
              <a:t>              </a:t>
            </a:r>
            <a:r>
              <a:rPr lang="fr-CA" sz="1050" dirty="0" err="1" smtClean="0"/>
              <a:t>gourmetto</a:t>
            </a:r>
            <a:r>
              <a:rPr lang="fr-CA" sz="1050" dirty="0" smtClean="0"/>
              <a:t> 3,50</a:t>
            </a:r>
            <a:endParaRPr lang="fr-CA" sz="1050" dirty="0"/>
          </a:p>
        </p:txBody>
      </p:sp>
      <p:sp>
        <p:nvSpPr>
          <p:cNvPr id="7" name="Rectangle 6"/>
          <p:cNvSpPr/>
          <p:nvPr/>
        </p:nvSpPr>
        <p:spPr>
          <a:xfrm rot="20155273">
            <a:off x="5468405" y="5426357"/>
            <a:ext cx="199927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CA" sz="1400" b="1" cap="all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Ventes trimestrielles</a:t>
            </a:r>
            <a:endParaRPr lang="fr-CA" sz="1400" b="1" cap="all" dirty="0">
              <a:ln w="0"/>
              <a:solidFill>
                <a:schemeClr val="tx2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4499992" y="3356992"/>
            <a:ext cx="4176464" cy="1569660"/>
            <a:chOff x="4499992" y="3356992"/>
            <a:chExt cx="4176464" cy="1569660"/>
          </a:xfrm>
        </p:grpSpPr>
        <p:sp>
          <p:nvSpPr>
            <p:cNvPr id="10" name="TextBox 9"/>
            <p:cNvSpPr txBox="1"/>
            <p:nvPr/>
          </p:nvSpPr>
          <p:spPr>
            <a:xfrm>
              <a:off x="5724128" y="3356992"/>
              <a:ext cx="2952328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A" dirty="0" smtClean="0">
                  <a:solidFill>
                    <a:schemeClr val="accent4">
                      <a:lumMod val="75000"/>
                    </a:schemeClr>
                  </a:solidFill>
                </a:rPr>
                <a:t>Données sur les employés, les clients, les produits, le marché, etc.</a:t>
              </a:r>
              <a:endParaRPr lang="fr-CA" dirty="0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  <p:sp>
          <p:nvSpPr>
            <p:cNvPr id="11" name="Left Arrow 10"/>
            <p:cNvSpPr/>
            <p:nvPr/>
          </p:nvSpPr>
          <p:spPr>
            <a:xfrm>
              <a:off x="4499992" y="4005064"/>
              <a:ext cx="1085661" cy="167318"/>
            </a:xfrm>
            <a:prstGeom prst="leftArrow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251520" y="5157192"/>
            <a:ext cx="4597874" cy="1569660"/>
            <a:chOff x="251520" y="5157192"/>
            <a:chExt cx="4597874" cy="1569660"/>
          </a:xfrm>
        </p:grpSpPr>
        <p:sp>
          <p:nvSpPr>
            <p:cNvPr id="13" name="TextBox 12"/>
            <p:cNvSpPr txBox="1"/>
            <p:nvPr/>
          </p:nvSpPr>
          <p:spPr>
            <a:xfrm>
              <a:off x="251520" y="5157192"/>
              <a:ext cx="2736304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A" dirty="0" smtClean="0">
                  <a:solidFill>
                    <a:schemeClr val="tx2"/>
                  </a:solidFill>
                </a:rPr>
                <a:t>Données transformées en information utiles pour l’organisation</a:t>
              </a:r>
              <a:endParaRPr lang="fr-CA" dirty="0">
                <a:solidFill>
                  <a:schemeClr val="tx2"/>
                </a:solidFill>
              </a:endParaRPr>
            </a:p>
          </p:txBody>
        </p:sp>
        <p:sp>
          <p:nvSpPr>
            <p:cNvPr id="14" name="Left Arrow 13"/>
            <p:cNvSpPr/>
            <p:nvPr/>
          </p:nvSpPr>
          <p:spPr>
            <a:xfrm rot="10584132">
              <a:off x="3137823" y="6002741"/>
              <a:ext cx="1711571" cy="244402"/>
            </a:xfrm>
            <a:prstGeom prst="leftArrow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>
              <a:outerShdw blurRad="40000" dist="23000" dir="5400000" rotWithShape="0">
                <a:schemeClr val="tx2">
                  <a:lumMod val="75000"/>
                  <a:alpha val="35000"/>
                </a:scheme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accent1">
                    <a:lumMod val="40000"/>
                    <a:lumOff val="60000"/>
                  </a:schemeClr>
                </a:solidFill>
              </a:endParaRPr>
            </a:p>
          </p:txBody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4194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EFB09-BA45-4B14-B45F-E470D17B9EDD}" type="slidenum">
              <a:rPr lang="fr-CA" smtClean="0"/>
              <a:pPr/>
              <a:t>7</a:t>
            </a:fld>
            <a:endParaRPr lang="fr-CA"/>
          </a:p>
        </p:txBody>
      </p:sp>
      <p:pic>
        <p:nvPicPr>
          <p:cNvPr id="6" name="Picture 5" descr="Screen Shot 2014-01-03 at 10.04.4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215238"/>
            <a:ext cx="5796136" cy="4141112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153334"/>
          </a:xfrm>
        </p:spPr>
        <p:txBody>
          <a:bodyPr>
            <a:normAutofit/>
          </a:bodyPr>
          <a:lstStyle/>
          <a:p>
            <a:r>
              <a:rPr lang="fr-CA" dirty="0" smtClean="0"/>
              <a:t>…</a:t>
            </a:r>
            <a:r>
              <a:rPr lang="fr-CA" dirty="0" smtClean="0">
                <a:solidFill>
                  <a:srgbClr val="800000"/>
                </a:solidFill>
              </a:rPr>
              <a:t>aider </a:t>
            </a:r>
            <a:r>
              <a:rPr lang="fr-CA" dirty="0"/>
              <a:t>à la prise de décision, au contrôle et à la </a:t>
            </a:r>
            <a:r>
              <a:rPr lang="fr-CA" dirty="0" smtClean="0"/>
              <a:t>coordination</a:t>
            </a:r>
            <a:r>
              <a:rPr lang="fr-CA" dirty="0" smtClean="0">
                <a:solidFill>
                  <a:srgbClr val="800000"/>
                </a:solidFill>
              </a:rPr>
              <a:t>…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432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EFB09-BA45-4B14-B45F-E470D17B9EDD}" type="slidenum">
              <a:rPr lang="fr-CA" smtClean="0"/>
              <a:pPr/>
              <a:t>8</a:t>
            </a:fld>
            <a:endParaRPr lang="fr-CA"/>
          </a:p>
        </p:txBody>
      </p:sp>
      <p:sp>
        <p:nvSpPr>
          <p:cNvPr id="7" name="AutoShape 7"/>
          <p:cNvSpPr>
            <a:spLocks noChangeArrowheads="1"/>
          </p:cNvSpPr>
          <p:nvPr/>
        </p:nvSpPr>
        <p:spPr bwMode="auto">
          <a:xfrm>
            <a:off x="1331640" y="2204864"/>
            <a:ext cx="6096000" cy="3505200"/>
          </a:xfrm>
          <a:prstGeom prst="triangle">
            <a:avLst>
              <a:gd name="adj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 flipH="1">
            <a:off x="3008040" y="2281064"/>
            <a:ext cx="1371600" cy="3429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>
            <a:off x="4379640" y="2204864"/>
            <a:ext cx="152400" cy="3505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4379640" y="2204864"/>
            <a:ext cx="1524000" cy="3505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>
            <a:off x="2322240" y="4567064"/>
            <a:ext cx="4114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>
            <a:off x="3312840" y="3424064"/>
            <a:ext cx="2133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0" y="2276872"/>
            <a:ext cx="3639344" cy="3319919"/>
            <a:chOff x="0" y="2276872"/>
            <a:chExt cx="3639344" cy="3319919"/>
          </a:xfrm>
        </p:grpSpPr>
        <p:sp>
          <p:nvSpPr>
            <p:cNvPr id="13" name="Text Box 13"/>
            <p:cNvSpPr txBox="1">
              <a:spLocks noChangeArrowheads="1"/>
            </p:cNvSpPr>
            <p:nvPr/>
          </p:nvSpPr>
          <p:spPr bwMode="auto">
            <a:xfrm>
              <a:off x="2267744" y="2276872"/>
              <a:ext cx="1371600" cy="1015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CA" sz="2000" dirty="0">
                  <a:cs typeface="+mn-cs"/>
                </a:rPr>
                <a:t>Niveau de la stratégie</a:t>
              </a:r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1259632" y="3501008"/>
              <a:ext cx="1371600" cy="707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CA" sz="2000" dirty="0">
                  <a:cs typeface="+mn-cs"/>
                </a:rPr>
                <a:t>Niveau de la gestion</a:t>
              </a:r>
            </a:p>
          </p:txBody>
        </p:sp>
        <p:sp>
          <p:nvSpPr>
            <p:cNvPr id="15" name="Text Box 15"/>
            <p:cNvSpPr txBox="1">
              <a:spLocks noChangeArrowheads="1"/>
            </p:cNvSpPr>
            <p:nvPr/>
          </p:nvSpPr>
          <p:spPr bwMode="auto">
            <a:xfrm>
              <a:off x="0" y="4581128"/>
              <a:ext cx="1560240" cy="1015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CA" sz="2000" dirty="0">
                  <a:cs typeface="+mn-cs"/>
                </a:rPr>
                <a:t>Niveau des opérations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5065439" y="2281064"/>
            <a:ext cx="4149281" cy="3917216"/>
            <a:chOff x="5065439" y="2281064"/>
            <a:chExt cx="4149281" cy="3917216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5065439" y="2281064"/>
              <a:ext cx="1623671" cy="707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CA" sz="2000" dirty="0">
                  <a:cs typeface="+mn-cs"/>
                </a:rPr>
                <a:t>Cadres supérieurs</a:t>
              </a:r>
            </a:p>
          </p:txBody>
        </p:sp>
        <p:sp>
          <p:nvSpPr>
            <p:cNvPr id="17" name="Text Box 17"/>
            <p:cNvSpPr txBox="1">
              <a:spLocks noChangeArrowheads="1"/>
            </p:cNvSpPr>
            <p:nvPr/>
          </p:nvSpPr>
          <p:spPr bwMode="auto">
            <a:xfrm>
              <a:off x="5903639" y="3468514"/>
              <a:ext cx="2084901" cy="707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CA" sz="2000" dirty="0">
                  <a:cs typeface="+mn-cs"/>
                </a:rPr>
                <a:t>Cadres intermédiaires</a:t>
              </a:r>
            </a:p>
          </p:txBody>
        </p:sp>
        <p:sp>
          <p:nvSpPr>
            <p:cNvPr id="18" name="Text Box 18"/>
            <p:cNvSpPr txBox="1">
              <a:spLocks noChangeArrowheads="1"/>
            </p:cNvSpPr>
            <p:nvPr/>
          </p:nvSpPr>
          <p:spPr bwMode="auto">
            <a:xfrm>
              <a:off x="7270504" y="4567064"/>
              <a:ext cx="1944216" cy="16312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CA" sz="2000" dirty="0">
                  <a:cs typeface="+mn-cs"/>
                </a:rPr>
                <a:t>Cadres </a:t>
              </a:r>
              <a:r>
                <a:rPr lang="fr-CA" sz="2000" dirty="0" smtClean="0">
                  <a:cs typeface="+mn-cs"/>
                </a:rPr>
                <a:t>opérationnels / employés de première ligne</a:t>
              </a:r>
              <a:endParaRPr lang="fr-CA" sz="2000" dirty="0">
                <a:cs typeface="+mn-cs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560240" y="5678314"/>
            <a:ext cx="5943600" cy="612775"/>
            <a:chOff x="1560240" y="5678314"/>
            <a:chExt cx="5943600" cy="612775"/>
          </a:xfrm>
        </p:grpSpPr>
        <p:sp>
          <p:nvSpPr>
            <p:cNvPr id="19" name="Text Box 19"/>
            <p:cNvSpPr txBox="1">
              <a:spLocks noChangeArrowheads="1"/>
            </p:cNvSpPr>
            <p:nvPr/>
          </p:nvSpPr>
          <p:spPr bwMode="auto">
            <a:xfrm>
              <a:off x="1560240" y="5678314"/>
              <a:ext cx="1371600" cy="581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CA" sz="1600" dirty="0">
                  <a:cs typeface="+mn-cs"/>
                </a:rPr>
                <a:t>Ventes et marketing</a:t>
              </a:r>
            </a:p>
          </p:txBody>
        </p:sp>
        <p:sp>
          <p:nvSpPr>
            <p:cNvPr id="20" name="Text Box 20"/>
            <p:cNvSpPr txBox="1">
              <a:spLocks noChangeArrowheads="1"/>
            </p:cNvSpPr>
            <p:nvPr/>
          </p:nvSpPr>
          <p:spPr bwMode="auto">
            <a:xfrm>
              <a:off x="3084240" y="5678314"/>
              <a:ext cx="1524000" cy="581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CA" sz="1600">
                  <a:cs typeface="+mn-cs"/>
                </a:rPr>
                <a:t>Fabrication et production</a:t>
              </a:r>
            </a:p>
          </p:txBody>
        </p:sp>
        <p:sp>
          <p:nvSpPr>
            <p:cNvPr id="21" name="Text Box 21"/>
            <p:cNvSpPr txBox="1">
              <a:spLocks noChangeArrowheads="1"/>
            </p:cNvSpPr>
            <p:nvPr/>
          </p:nvSpPr>
          <p:spPr bwMode="auto">
            <a:xfrm>
              <a:off x="4608240" y="5678314"/>
              <a:ext cx="1524000" cy="581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CA" sz="1600">
                  <a:cs typeface="+mn-cs"/>
                </a:rPr>
                <a:t>Finances et comptabilité</a:t>
              </a:r>
            </a:p>
          </p:txBody>
        </p:sp>
        <p:sp>
          <p:nvSpPr>
            <p:cNvPr id="22" name="Text Box 23"/>
            <p:cNvSpPr txBox="1">
              <a:spLocks noChangeArrowheads="1"/>
            </p:cNvSpPr>
            <p:nvPr/>
          </p:nvSpPr>
          <p:spPr bwMode="auto">
            <a:xfrm>
              <a:off x="5979840" y="5710064"/>
              <a:ext cx="1524000" cy="581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CA" sz="1600">
                  <a:cs typeface="+mn-cs"/>
                </a:rPr>
                <a:t>Ressources humaines</a:t>
              </a:r>
            </a:p>
          </p:txBody>
        </p:sp>
      </p:grpSp>
      <p:sp>
        <p:nvSpPr>
          <p:cNvPr id="23" name="Text Box 24"/>
          <p:cNvSpPr txBox="1">
            <a:spLocks noChangeArrowheads="1"/>
          </p:cNvSpPr>
          <p:nvPr/>
        </p:nvSpPr>
        <p:spPr bwMode="auto">
          <a:xfrm>
            <a:off x="259549" y="2204864"/>
            <a:ext cx="152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b="1" dirty="0">
                <a:solidFill>
                  <a:schemeClr val="folHlink"/>
                </a:solidFill>
                <a:cs typeface="+mn-cs"/>
              </a:rPr>
              <a:t>Types de SI</a:t>
            </a:r>
          </a:p>
        </p:txBody>
      </p:sp>
      <p:sp>
        <p:nvSpPr>
          <p:cNvPr id="24" name="Text Box 25"/>
          <p:cNvSpPr txBox="1">
            <a:spLocks noChangeArrowheads="1"/>
          </p:cNvSpPr>
          <p:nvPr/>
        </p:nvSpPr>
        <p:spPr bwMode="auto">
          <a:xfrm>
            <a:off x="7221960" y="2223736"/>
            <a:ext cx="1922040" cy="1200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b="1" dirty="0">
                <a:solidFill>
                  <a:schemeClr val="folHlink"/>
                </a:solidFill>
                <a:cs typeface="+mn-cs"/>
              </a:rPr>
              <a:t>Groupes bénéficiant des SI</a:t>
            </a:r>
          </a:p>
        </p:txBody>
      </p:sp>
      <p:sp>
        <p:nvSpPr>
          <p:cNvPr id="25" name="Text Box 26"/>
          <p:cNvSpPr txBox="1">
            <a:spLocks noChangeArrowheads="1"/>
          </p:cNvSpPr>
          <p:nvPr/>
        </p:nvSpPr>
        <p:spPr bwMode="auto">
          <a:xfrm>
            <a:off x="2627040" y="6356350"/>
            <a:ext cx="3886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b="1" dirty="0">
                <a:solidFill>
                  <a:schemeClr val="folHlink"/>
                </a:solidFill>
                <a:cs typeface="+mn-cs"/>
              </a:rPr>
              <a:t>Domaines fonctionnels</a:t>
            </a:r>
          </a:p>
        </p:txBody>
      </p:sp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153334"/>
          </a:xfrm>
        </p:spPr>
        <p:txBody>
          <a:bodyPr>
            <a:normAutofit/>
          </a:bodyPr>
          <a:lstStyle/>
          <a:p>
            <a:r>
              <a:rPr lang="fr-CA" dirty="0" smtClean="0"/>
              <a:t>…</a:t>
            </a:r>
            <a:r>
              <a:rPr lang="fr-CA" dirty="0" smtClean="0">
                <a:solidFill>
                  <a:srgbClr val="800000"/>
                </a:solidFill>
              </a:rPr>
              <a:t>aider </a:t>
            </a:r>
            <a:r>
              <a:rPr lang="fr-CA" dirty="0"/>
              <a:t>à la prise de décision, au contrôle et à la </a:t>
            </a:r>
            <a:r>
              <a:rPr lang="fr-CA" dirty="0" smtClean="0"/>
              <a:t>coordination</a:t>
            </a:r>
            <a:r>
              <a:rPr lang="fr-CA" dirty="0" smtClean="0">
                <a:solidFill>
                  <a:srgbClr val="800000"/>
                </a:solidFill>
              </a:rPr>
              <a:t>…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2288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 smtClean="0"/>
              <a:t>L. Lessard, ADM2772</a:t>
            </a:r>
            <a:endParaRPr lang="en-US"/>
          </a:p>
        </p:txBody>
      </p:sp>
      <p:sp>
        <p:nvSpPr>
          <p:cNvPr id="2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33E2E0-C029-5A49-9A28-0F17F5021FE5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39939" name="AutoShape 3"/>
          <p:cNvSpPr>
            <a:spLocks noChangeArrowheads="1"/>
          </p:cNvSpPr>
          <p:nvPr/>
        </p:nvSpPr>
        <p:spPr bwMode="auto">
          <a:xfrm>
            <a:off x="1752600" y="2057400"/>
            <a:ext cx="6096000" cy="3505200"/>
          </a:xfrm>
          <a:prstGeom prst="triangle">
            <a:avLst>
              <a:gd name="adj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40" name="Line 4"/>
          <p:cNvSpPr>
            <a:spLocks noChangeShapeType="1"/>
          </p:cNvSpPr>
          <p:nvPr/>
        </p:nvSpPr>
        <p:spPr bwMode="auto">
          <a:xfrm flipH="1">
            <a:off x="3429000" y="2133600"/>
            <a:ext cx="1371600" cy="3429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n w="76200" cmpd="sng">
                <a:solidFill>
                  <a:schemeClr val="tx1"/>
                </a:solidFill>
              </a:ln>
              <a:cs typeface="+mn-cs"/>
            </a:endParaRPr>
          </a:p>
        </p:txBody>
      </p:sp>
      <p:sp>
        <p:nvSpPr>
          <p:cNvPr id="39941" name="Line 5"/>
          <p:cNvSpPr>
            <a:spLocks noChangeShapeType="1"/>
          </p:cNvSpPr>
          <p:nvPr/>
        </p:nvSpPr>
        <p:spPr bwMode="auto">
          <a:xfrm>
            <a:off x="4800600" y="2057400"/>
            <a:ext cx="152400" cy="3505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42" name="Line 6"/>
          <p:cNvSpPr>
            <a:spLocks noChangeShapeType="1"/>
          </p:cNvSpPr>
          <p:nvPr/>
        </p:nvSpPr>
        <p:spPr bwMode="auto">
          <a:xfrm>
            <a:off x="4800600" y="2057400"/>
            <a:ext cx="1524000" cy="3505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43" name="Line 7"/>
          <p:cNvSpPr>
            <a:spLocks noChangeShapeType="1"/>
          </p:cNvSpPr>
          <p:nvPr/>
        </p:nvSpPr>
        <p:spPr bwMode="auto">
          <a:xfrm>
            <a:off x="2743200" y="4419600"/>
            <a:ext cx="4114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44" name="Line 8"/>
          <p:cNvSpPr>
            <a:spLocks noChangeShapeType="1"/>
          </p:cNvSpPr>
          <p:nvPr/>
        </p:nvSpPr>
        <p:spPr bwMode="auto">
          <a:xfrm>
            <a:off x="3733800" y="3276600"/>
            <a:ext cx="2133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48" name="Text Box 12"/>
          <p:cNvSpPr txBox="1">
            <a:spLocks noChangeArrowheads="1"/>
          </p:cNvSpPr>
          <p:nvPr/>
        </p:nvSpPr>
        <p:spPr bwMode="auto">
          <a:xfrm>
            <a:off x="5486399" y="2133600"/>
            <a:ext cx="298942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dirty="0">
                <a:cs typeface="+mn-cs"/>
              </a:rPr>
              <a:t>Cadres </a:t>
            </a:r>
            <a:r>
              <a:rPr lang="fr-CA" dirty="0" smtClean="0">
                <a:cs typeface="+mn-cs"/>
              </a:rPr>
              <a:t>supérieurs (niveau stratégique)</a:t>
            </a:r>
            <a:endParaRPr lang="fr-CA" dirty="0">
              <a:cs typeface="+mn-cs"/>
            </a:endParaRPr>
          </a:p>
        </p:txBody>
      </p:sp>
      <p:sp>
        <p:nvSpPr>
          <p:cNvPr id="39949" name="Text Box 13"/>
          <p:cNvSpPr txBox="1">
            <a:spLocks noChangeArrowheads="1"/>
          </p:cNvSpPr>
          <p:nvPr/>
        </p:nvSpPr>
        <p:spPr bwMode="auto">
          <a:xfrm>
            <a:off x="6458819" y="3143191"/>
            <a:ext cx="260898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dirty="0">
                <a:cs typeface="+mn-cs"/>
              </a:rPr>
              <a:t>Cadres </a:t>
            </a:r>
            <a:r>
              <a:rPr lang="fr-CA" dirty="0" smtClean="0">
                <a:cs typeface="+mn-cs"/>
              </a:rPr>
              <a:t>intermédiaires (niveau de la gestion / tactique)</a:t>
            </a:r>
            <a:endParaRPr lang="fr-CA" dirty="0">
              <a:cs typeface="+mn-cs"/>
            </a:endParaRPr>
          </a:p>
        </p:txBody>
      </p:sp>
      <p:sp>
        <p:nvSpPr>
          <p:cNvPr id="39950" name="Text Box 14"/>
          <p:cNvSpPr txBox="1">
            <a:spLocks noChangeArrowheads="1"/>
          </p:cNvSpPr>
          <p:nvPr/>
        </p:nvSpPr>
        <p:spPr bwMode="auto">
          <a:xfrm>
            <a:off x="7448094" y="4495800"/>
            <a:ext cx="1752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fr-CA" dirty="0">
                <a:cs typeface="+mn-cs"/>
              </a:rPr>
              <a:t>Cadres </a:t>
            </a:r>
            <a:r>
              <a:rPr lang="fr-CA" dirty="0" smtClean="0">
                <a:cs typeface="+mn-cs"/>
              </a:rPr>
              <a:t>opérationnels (niveau des opérations</a:t>
            </a:r>
            <a:endParaRPr lang="fr-CA" dirty="0">
              <a:cs typeface="+mn-cs"/>
            </a:endParaRPr>
          </a:p>
        </p:txBody>
      </p:sp>
      <p:sp>
        <p:nvSpPr>
          <p:cNvPr id="39951" name="Text Box 15"/>
          <p:cNvSpPr txBox="1">
            <a:spLocks noChangeArrowheads="1"/>
          </p:cNvSpPr>
          <p:nvPr/>
        </p:nvSpPr>
        <p:spPr bwMode="auto">
          <a:xfrm>
            <a:off x="1981200" y="5530850"/>
            <a:ext cx="13716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sz="1600">
                <a:cs typeface="+mn-cs"/>
              </a:rPr>
              <a:t>Ventes et marketing</a:t>
            </a:r>
          </a:p>
        </p:txBody>
      </p:sp>
      <p:sp>
        <p:nvSpPr>
          <p:cNvPr id="39952" name="Text Box 16"/>
          <p:cNvSpPr txBox="1">
            <a:spLocks noChangeArrowheads="1"/>
          </p:cNvSpPr>
          <p:nvPr/>
        </p:nvSpPr>
        <p:spPr bwMode="auto">
          <a:xfrm>
            <a:off x="3505200" y="5530850"/>
            <a:ext cx="15240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sz="1600">
                <a:cs typeface="+mn-cs"/>
              </a:rPr>
              <a:t>Fabrication et production</a:t>
            </a:r>
          </a:p>
        </p:txBody>
      </p:sp>
      <p:sp>
        <p:nvSpPr>
          <p:cNvPr id="39953" name="Text Box 17"/>
          <p:cNvSpPr txBox="1">
            <a:spLocks noChangeArrowheads="1"/>
          </p:cNvSpPr>
          <p:nvPr/>
        </p:nvSpPr>
        <p:spPr bwMode="auto">
          <a:xfrm>
            <a:off x="5029200" y="5530850"/>
            <a:ext cx="15240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sz="1600">
                <a:cs typeface="+mn-cs"/>
              </a:rPr>
              <a:t>Finances et comptabilité</a:t>
            </a:r>
          </a:p>
        </p:txBody>
      </p:sp>
      <p:sp>
        <p:nvSpPr>
          <p:cNvPr id="39954" name="Text Box 18"/>
          <p:cNvSpPr txBox="1">
            <a:spLocks noChangeArrowheads="1"/>
          </p:cNvSpPr>
          <p:nvPr/>
        </p:nvSpPr>
        <p:spPr bwMode="auto">
          <a:xfrm>
            <a:off x="6400800" y="5562600"/>
            <a:ext cx="15240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sz="1600">
                <a:cs typeface="+mn-cs"/>
              </a:rPr>
              <a:t>Ressources humaines</a:t>
            </a:r>
          </a:p>
        </p:txBody>
      </p:sp>
      <p:sp>
        <p:nvSpPr>
          <p:cNvPr id="39958" name="Text Box 22"/>
          <p:cNvSpPr txBox="1">
            <a:spLocks noChangeArrowheads="1"/>
          </p:cNvSpPr>
          <p:nvPr/>
        </p:nvSpPr>
        <p:spPr bwMode="auto">
          <a:xfrm>
            <a:off x="-1" y="1718101"/>
            <a:ext cx="431174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CA" sz="2400" b="1" dirty="0">
                <a:solidFill>
                  <a:schemeClr val="folHlink"/>
                </a:solidFill>
                <a:cs typeface="+mn-cs"/>
              </a:rPr>
              <a:t>Exemple: SI en Ventes et marketing</a:t>
            </a:r>
          </a:p>
        </p:txBody>
      </p:sp>
      <p:sp>
        <p:nvSpPr>
          <p:cNvPr id="39959" name="Text Box 23"/>
          <p:cNvSpPr txBox="1">
            <a:spLocks noChangeArrowheads="1"/>
          </p:cNvSpPr>
          <p:nvPr/>
        </p:nvSpPr>
        <p:spPr bwMode="auto">
          <a:xfrm>
            <a:off x="304800" y="4648200"/>
            <a:ext cx="13716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CA" sz="1600" dirty="0">
                <a:solidFill>
                  <a:schemeClr val="folHlink"/>
                </a:solidFill>
                <a:cs typeface="+mn-cs"/>
              </a:rPr>
              <a:t>Traiter une commande</a:t>
            </a:r>
          </a:p>
        </p:txBody>
      </p:sp>
      <p:sp>
        <p:nvSpPr>
          <p:cNvPr id="39960" name="Text Box 24"/>
          <p:cNvSpPr txBox="1">
            <a:spLocks noChangeArrowheads="1"/>
          </p:cNvSpPr>
          <p:nvPr/>
        </p:nvSpPr>
        <p:spPr bwMode="auto">
          <a:xfrm>
            <a:off x="304800" y="3505200"/>
            <a:ext cx="13716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CA" sz="1600" dirty="0">
                <a:solidFill>
                  <a:schemeClr val="folHlink"/>
                </a:solidFill>
                <a:cs typeface="+mn-cs"/>
              </a:rPr>
              <a:t>Faire le suivi des ventes par région</a:t>
            </a:r>
          </a:p>
        </p:txBody>
      </p:sp>
      <p:sp>
        <p:nvSpPr>
          <p:cNvPr id="39961" name="Text Box 25"/>
          <p:cNvSpPr txBox="1">
            <a:spLocks noChangeArrowheads="1"/>
          </p:cNvSpPr>
          <p:nvPr/>
        </p:nvSpPr>
        <p:spPr bwMode="auto">
          <a:xfrm>
            <a:off x="304800" y="2514600"/>
            <a:ext cx="13716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CA" sz="1600" dirty="0">
                <a:solidFill>
                  <a:schemeClr val="folHlink"/>
                </a:solidFill>
                <a:cs typeface="+mn-cs"/>
              </a:rPr>
              <a:t>Prévisions des ventes dans 5 ans</a:t>
            </a:r>
          </a:p>
        </p:txBody>
      </p:sp>
      <p:sp>
        <p:nvSpPr>
          <p:cNvPr id="39965" name="Line 29"/>
          <p:cNvSpPr>
            <a:spLocks noChangeShapeType="1"/>
          </p:cNvSpPr>
          <p:nvPr/>
        </p:nvSpPr>
        <p:spPr bwMode="auto">
          <a:xfrm>
            <a:off x="1752600" y="5029200"/>
            <a:ext cx="1066800" cy="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66" name="Line 30"/>
          <p:cNvSpPr>
            <a:spLocks noChangeShapeType="1"/>
          </p:cNvSpPr>
          <p:nvPr/>
        </p:nvSpPr>
        <p:spPr bwMode="auto">
          <a:xfrm>
            <a:off x="1752600" y="4038600"/>
            <a:ext cx="1600200" cy="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67" name="Line 31"/>
          <p:cNvSpPr>
            <a:spLocks noChangeShapeType="1"/>
          </p:cNvSpPr>
          <p:nvPr/>
        </p:nvSpPr>
        <p:spPr bwMode="auto">
          <a:xfrm>
            <a:off x="1752600" y="2971800"/>
            <a:ext cx="2362200" cy="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153334"/>
          </a:xfrm>
        </p:spPr>
        <p:txBody>
          <a:bodyPr>
            <a:normAutofit/>
          </a:bodyPr>
          <a:lstStyle/>
          <a:p>
            <a:r>
              <a:rPr lang="fr-CA" dirty="0" smtClean="0"/>
              <a:t>…</a:t>
            </a:r>
            <a:r>
              <a:rPr lang="fr-CA" dirty="0" smtClean="0">
                <a:solidFill>
                  <a:srgbClr val="800000"/>
                </a:solidFill>
              </a:rPr>
              <a:t>aider </a:t>
            </a:r>
            <a:r>
              <a:rPr lang="fr-CA" dirty="0"/>
              <a:t>à la prise de décision, au contrôle et à la </a:t>
            </a:r>
            <a:r>
              <a:rPr lang="fr-CA" dirty="0" smtClean="0"/>
              <a:t>coordination</a:t>
            </a:r>
            <a:r>
              <a:rPr lang="fr-CA" dirty="0" smtClean="0">
                <a:solidFill>
                  <a:srgbClr val="800000"/>
                </a:solidFill>
              </a:rPr>
              <a:t>…</a:t>
            </a:r>
            <a:endParaRPr lang="en-US" dirty="0"/>
          </a:p>
        </p:txBody>
      </p:sp>
      <p:sp>
        <p:nvSpPr>
          <p:cNvPr id="2" name="Freeform 1"/>
          <p:cNvSpPr/>
          <p:nvPr/>
        </p:nvSpPr>
        <p:spPr>
          <a:xfrm>
            <a:off x="1776041" y="2018223"/>
            <a:ext cx="3012315" cy="3544377"/>
          </a:xfrm>
          <a:custGeom>
            <a:avLst/>
            <a:gdLst>
              <a:gd name="connsiteX0" fmla="*/ 3012315 w 3012315"/>
              <a:gd name="connsiteY0" fmla="*/ 0 h 3544377"/>
              <a:gd name="connsiteX1" fmla="*/ 0 w 3012315"/>
              <a:gd name="connsiteY1" fmla="*/ 3529608 h 3544377"/>
              <a:gd name="connsiteX2" fmla="*/ 1639054 w 3012315"/>
              <a:gd name="connsiteY2" fmla="*/ 3544377 h 3544377"/>
              <a:gd name="connsiteX3" fmla="*/ 3012315 w 3012315"/>
              <a:gd name="connsiteY3" fmla="*/ 0 h 3544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12315" h="3544377">
                <a:moveTo>
                  <a:pt x="3012315" y="0"/>
                </a:moveTo>
                <a:lnTo>
                  <a:pt x="0" y="3529608"/>
                </a:lnTo>
                <a:lnTo>
                  <a:pt x="1639054" y="3544377"/>
                </a:lnTo>
                <a:lnTo>
                  <a:pt x="3012315" y="0"/>
                </a:lnTo>
                <a:close/>
              </a:path>
            </a:pathLst>
          </a:custGeom>
          <a:noFill/>
          <a:ln w="57150" cmpd="sng"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76200" cmpd="sng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3809270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59" grpId="0"/>
      <p:bldP spid="39960" grpId="0"/>
      <p:bldP spid="399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2865437"/>
            <a:ext cx="7772400" cy="1470025"/>
          </a:xfrm>
        </p:spPr>
        <p:txBody>
          <a:bodyPr/>
          <a:lstStyle/>
          <a:p>
            <a:r>
              <a:rPr lang="fr-CA" dirty="0" smtClean="0"/>
              <a:t>1.1 Le rôle des SI dans l’organisation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028017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b="1" dirty="0" smtClean="0">
                <a:solidFill>
                  <a:srgbClr val="800000"/>
                </a:solidFill>
              </a:rPr>
              <a:t>Nouveautés en SI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EFB09-BA45-4B14-B45F-E470D17B9EDD}" type="slidenum">
              <a:rPr lang="fr-CA" smtClean="0"/>
              <a:pPr/>
              <a:t>11</a:t>
            </a:fld>
            <a:endParaRPr lang="fr-CA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938712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  <a:buFont typeface="Arial"/>
              <a:buChar char="•"/>
            </a:pPr>
            <a:r>
              <a:rPr lang="fr-CA" dirty="0" smtClean="0"/>
              <a:t>Adoption d’appareils intelligents pour la gestion</a:t>
            </a:r>
          </a:p>
          <a:p>
            <a:pPr>
              <a:lnSpc>
                <a:spcPct val="110000"/>
              </a:lnSpc>
              <a:buFont typeface="Arial"/>
              <a:buChar char="•"/>
            </a:pPr>
            <a:r>
              <a:rPr lang="fr-CA" dirty="0" smtClean="0"/>
              <a:t>Nouveaux modèles d’affaires liés à l’infonuagique</a:t>
            </a:r>
            <a:endParaRPr lang="fr-CA" dirty="0"/>
          </a:p>
          <a:p>
            <a:pPr>
              <a:lnSpc>
                <a:spcPct val="110000"/>
              </a:lnSpc>
              <a:buFont typeface="Arial"/>
              <a:buChar char="•"/>
            </a:pPr>
            <a:r>
              <a:rPr lang="fr-CA" dirty="0" smtClean="0"/>
              <a:t>Traitement information et stockage des données toujours moins cher</a:t>
            </a:r>
            <a:endParaRPr lang="fr-CA" dirty="0"/>
          </a:p>
          <a:p>
            <a:pPr>
              <a:lnSpc>
                <a:spcPct val="110000"/>
              </a:lnSpc>
              <a:buFont typeface="Arial"/>
              <a:buChar char="•"/>
            </a:pPr>
            <a:r>
              <a:rPr lang="fr-CA" dirty="0" smtClean="0"/>
              <a:t>Plateforme numérique rivalisant avec le PC</a:t>
            </a:r>
          </a:p>
          <a:p>
            <a:pPr>
              <a:lnSpc>
                <a:spcPct val="110000"/>
              </a:lnSpc>
              <a:buFont typeface="Arial"/>
              <a:buChar char="•"/>
            </a:pPr>
            <a:r>
              <a:rPr lang="fr-CA" dirty="0" smtClean="0"/>
              <a:t>Médias sociaux et Web 2.0 dans l’organisation</a:t>
            </a:r>
            <a:endParaRPr lang="fr-CA" dirty="0"/>
          </a:p>
          <a:p>
            <a:pPr>
              <a:lnSpc>
                <a:spcPct val="110000"/>
              </a:lnSpc>
              <a:buFont typeface="Arial"/>
              <a:buChar char="•"/>
            </a:pPr>
            <a:r>
              <a:rPr lang="fr-CA" dirty="0" err="1"/>
              <a:t>Cocréation</a:t>
            </a:r>
            <a:r>
              <a:rPr lang="fr-CA" dirty="0"/>
              <a:t> de valeur avec clients, </a:t>
            </a:r>
            <a:r>
              <a:rPr lang="fr-CA" dirty="0" smtClean="0"/>
              <a:t>fournisseurs</a:t>
            </a:r>
            <a:endParaRPr lang="fr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3695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L’entreprise numérique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smtClean="0"/>
              <a:t>Organisation dans laquelle</a:t>
            </a:r>
          </a:p>
          <a:p>
            <a:pPr lvl="1"/>
            <a:r>
              <a:rPr lang="fr-CA" dirty="0"/>
              <a:t>l</a:t>
            </a:r>
            <a:r>
              <a:rPr lang="fr-CA" dirty="0" smtClean="0"/>
              <a:t>a plupart des relations importantes avec clients, fournisseurs, employés se font sous forme numérique</a:t>
            </a:r>
          </a:p>
          <a:p>
            <a:pPr lvl="1"/>
            <a:r>
              <a:rPr lang="fr-CA" dirty="0" smtClean="0"/>
              <a:t>Les principaux processus d’affaires reposent sur des réseaux numériques</a:t>
            </a:r>
          </a:p>
          <a:p>
            <a:pPr lvl="1"/>
            <a:r>
              <a:rPr lang="fr-CA" dirty="0" smtClean="0"/>
              <a:t>Les actifs clés (P.I., compétences distinctifs, employés, $$$...) sont gérés à l’aide de moyens numériques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54DF3-62AD-EF4D-A62C-CC04172BDAF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7799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0" name="Placeholder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fr-CA" sz="4000" b="1" dirty="0">
                <a:solidFill>
                  <a:srgbClr val="800000"/>
                </a:solidFill>
              </a:rPr>
              <a:t>Le rôle </a:t>
            </a:r>
            <a:r>
              <a:rPr lang="fr-CA" sz="4000" b="1" dirty="0" smtClean="0">
                <a:solidFill>
                  <a:srgbClr val="800000"/>
                </a:solidFill>
              </a:rPr>
              <a:t>stratégique des SI</a:t>
            </a:r>
            <a:endParaRPr lang="fr-CA" sz="4000" b="1" dirty="0">
              <a:solidFill>
                <a:srgbClr val="800000"/>
              </a:solidFill>
            </a:endParaRPr>
          </a:p>
        </p:txBody>
      </p:sp>
      <p:sp>
        <p:nvSpPr>
          <p:cNvPr id="13315" name="Placeholder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200"/>
              </a:spcAft>
              <a:buFontTx/>
              <a:buNone/>
            </a:pPr>
            <a:r>
              <a:rPr lang="fr-CA" sz="2400" b="1" dirty="0" smtClean="0">
                <a:latin typeface="Arial" charset="0"/>
              </a:rPr>
              <a:t>L</a:t>
            </a:r>
            <a:r>
              <a:rPr lang="fr-CA" altLang="ja-JP" sz="2400" b="1" dirty="0" smtClean="0">
                <a:latin typeface="Arial" charset="0"/>
              </a:rPr>
              <a:t>’</a:t>
            </a:r>
            <a:r>
              <a:rPr lang="fr-CA" sz="2400" b="1" dirty="0" smtClean="0">
                <a:latin typeface="Arial" charset="0"/>
              </a:rPr>
              <a:t>excellence opérationnelle</a:t>
            </a:r>
            <a:endParaRPr lang="fr-CA" sz="2800" b="1" dirty="0" smtClean="0">
              <a:latin typeface="Arial" charset="0"/>
            </a:endParaRPr>
          </a:p>
          <a:p>
            <a:r>
              <a:rPr lang="fr-CA" sz="2000" dirty="0" smtClean="0">
                <a:latin typeface="Arial" charset="0"/>
              </a:rPr>
              <a:t>Les entreprises cherchent continuellement à am</a:t>
            </a:r>
            <a:r>
              <a:rPr lang="fr-CA" sz="2000" dirty="0" smtClean="0">
                <a:latin typeface="Arial" charset="0"/>
                <a:ea typeface="ヒラギノ角ゴ Pro W3" charset="0"/>
                <a:cs typeface="ヒラギノ角ゴ Pro W3" charset="0"/>
              </a:rPr>
              <a:t>él</a:t>
            </a:r>
            <a:r>
              <a:rPr lang="fr-CA" sz="2000" dirty="0" smtClean="0">
                <a:latin typeface="Arial" charset="0"/>
              </a:rPr>
              <a:t>iorer l</a:t>
            </a:r>
            <a:r>
              <a:rPr lang="fr-CA" altLang="ja-JP" sz="2000" dirty="0" smtClean="0">
                <a:latin typeface="Arial" charset="0"/>
              </a:rPr>
              <a:t>’</a:t>
            </a:r>
            <a:r>
              <a:rPr lang="fr-CA" sz="2000" dirty="0" smtClean="0">
                <a:latin typeface="Arial" charset="0"/>
              </a:rPr>
              <a:t>efficience de leurs op</a:t>
            </a:r>
            <a:r>
              <a:rPr lang="fr-CA" sz="2000" dirty="0" smtClean="0">
                <a:latin typeface="Arial" charset="0"/>
                <a:ea typeface="ヒラギノ角ゴ Pro W3" charset="0"/>
                <a:cs typeface="ヒラギノ角ゴ Pro W3" charset="0"/>
              </a:rPr>
              <a:t>ér</a:t>
            </a:r>
            <a:r>
              <a:rPr lang="fr-CA" sz="2000" dirty="0" smtClean="0">
                <a:latin typeface="Arial" charset="0"/>
              </a:rPr>
              <a:t>ations, pour accroître leur rentabilité.</a:t>
            </a:r>
          </a:p>
          <a:p>
            <a:pPr>
              <a:spcAft>
                <a:spcPts val="600"/>
              </a:spcAft>
            </a:pPr>
            <a:r>
              <a:rPr lang="fr-CA" sz="2000" dirty="0" smtClean="0">
                <a:latin typeface="Arial" charset="0"/>
              </a:rPr>
              <a:t>Les SI et les TI sont des outils importants qu</a:t>
            </a:r>
            <a:r>
              <a:rPr lang="fr-CA" altLang="ja-JP" sz="2000" dirty="0" smtClean="0">
                <a:latin typeface="Arial" charset="0"/>
              </a:rPr>
              <a:t>’</a:t>
            </a:r>
            <a:r>
              <a:rPr lang="fr-CA" sz="2000" dirty="0" smtClean="0">
                <a:latin typeface="Arial" charset="0"/>
              </a:rPr>
              <a:t>utilisent les gestionnaires afin d</a:t>
            </a:r>
            <a:r>
              <a:rPr lang="fr-CA" altLang="ja-JP" sz="2000" dirty="0" smtClean="0">
                <a:latin typeface="Arial" charset="0"/>
              </a:rPr>
              <a:t>’</a:t>
            </a:r>
            <a:r>
              <a:rPr lang="fr-CA" sz="2000" dirty="0" smtClean="0">
                <a:latin typeface="Arial" charset="0"/>
              </a:rPr>
              <a:t>atteindre des degrés supérieurs d</a:t>
            </a:r>
            <a:r>
              <a:rPr lang="fr-CA" altLang="ja-JP" sz="2000" dirty="0" smtClean="0">
                <a:latin typeface="Arial" charset="0"/>
              </a:rPr>
              <a:t>’</a:t>
            </a:r>
            <a:r>
              <a:rPr lang="fr-CA" sz="2000" dirty="0" smtClean="0">
                <a:latin typeface="Arial" charset="0"/>
              </a:rPr>
              <a:t>efficience et de productivité.</a:t>
            </a:r>
          </a:p>
          <a:p>
            <a:r>
              <a:rPr lang="fr-CA" sz="2000" b="1" dirty="0" smtClean="0">
                <a:latin typeface="Arial" charset="0"/>
              </a:rPr>
              <a:t>Le système </a:t>
            </a:r>
            <a:r>
              <a:rPr lang="fr-CA" sz="2000" b="1" dirty="0" err="1" smtClean="0">
                <a:latin typeface="Arial" charset="0"/>
              </a:rPr>
              <a:t>RetailLink</a:t>
            </a:r>
            <a:r>
              <a:rPr lang="fr-CA" sz="2000" b="1" dirty="0" smtClean="0">
                <a:latin typeface="Arial" charset="0"/>
              </a:rPr>
              <a:t> de Wal-Mart, qui relie les fournisseurs et les magasins, assure un approvisionnement  performant.</a:t>
            </a:r>
            <a:endParaRPr lang="fr-CA" sz="2000" b="1" dirty="0">
              <a:latin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F0EC0-8E15-4193-B387-6EE52045529D}" type="slidenum">
              <a:rPr lang="en-CA" smtClean="0"/>
              <a:t>13</a:t>
            </a:fld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3464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4" name="Rectangle 8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r>
              <a:rPr lang="fr-FR" sz="2400" b="1" dirty="0">
                <a:latin typeface="Arial" charset="0"/>
              </a:rPr>
              <a:t>Les nouveaux produits, services et modèles </a:t>
            </a:r>
            <a:r>
              <a:rPr lang="fr-FR" sz="2400" b="1" dirty="0" smtClean="0">
                <a:latin typeface="Arial" charset="0"/>
              </a:rPr>
              <a:t>d</a:t>
            </a:r>
            <a:r>
              <a:rPr lang="fr-CA" sz="2400" b="1" dirty="0" smtClean="0">
                <a:latin typeface="Arial" charset="0"/>
              </a:rPr>
              <a:t>’</a:t>
            </a:r>
            <a:r>
              <a:rPr lang="fr-FR" sz="2400" b="1" dirty="0" smtClean="0">
                <a:latin typeface="Arial" charset="0"/>
              </a:rPr>
              <a:t>affaires</a:t>
            </a:r>
            <a:endParaRPr lang="fr-FR" dirty="0">
              <a:latin typeface="Arial" charset="0"/>
            </a:endParaRPr>
          </a:p>
          <a:p>
            <a:pPr>
              <a:lnSpc>
                <a:spcPct val="150000"/>
              </a:lnSpc>
            </a:pPr>
            <a:r>
              <a:rPr lang="fr-FR" sz="2400" dirty="0">
                <a:latin typeface="Arial" charset="0"/>
              </a:rPr>
              <a:t>Modèle </a:t>
            </a:r>
            <a:r>
              <a:rPr lang="fr-FR" sz="2400" dirty="0" smtClean="0">
                <a:latin typeface="Arial" charset="0"/>
              </a:rPr>
              <a:t>d</a:t>
            </a:r>
            <a:r>
              <a:rPr lang="fr-CA" sz="2400" dirty="0" smtClean="0">
                <a:latin typeface="Arial" charset="0"/>
              </a:rPr>
              <a:t>’</a:t>
            </a:r>
            <a:r>
              <a:rPr lang="fr-FR" sz="2400" dirty="0" smtClean="0">
                <a:latin typeface="Arial" charset="0"/>
              </a:rPr>
              <a:t>affaires </a:t>
            </a:r>
            <a:r>
              <a:rPr lang="fr-FR" sz="2400" dirty="0">
                <a:latin typeface="Arial" charset="0"/>
              </a:rPr>
              <a:t>: </a:t>
            </a:r>
          </a:p>
          <a:p>
            <a:pPr lvl="1"/>
            <a:r>
              <a:rPr lang="fr-FR" sz="2000" dirty="0">
                <a:latin typeface="Arial" charset="0"/>
              </a:rPr>
              <a:t>Il décrit comment </a:t>
            </a:r>
            <a:r>
              <a:rPr lang="fr-FR" sz="2000" dirty="0" smtClean="0">
                <a:latin typeface="Arial" charset="0"/>
              </a:rPr>
              <a:t>l</a:t>
            </a:r>
            <a:r>
              <a:rPr lang="fr-CA" sz="2000" dirty="0" smtClean="0">
                <a:latin typeface="Arial" charset="0"/>
              </a:rPr>
              <a:t>’</a:t>
            </a:r>
            <a:r>
              <a:rPr lang="fr-FR" sz="2000" dirty="0" smtClean="0">
                <a:latin typeface="Arial" charset="0"/>
              </a:rPr>
              <a:t>entreprise </a:t>
            </a:r>
            <a:r>
              <a:rPr lang="fr-FR" sz="2000" dirty="0">
                <a:latin typeface="Arial" charset="0"/>
              </a:rPr>
              <a:t>fabrique un produit ou assure la prestation d</a:t>
            </a:r>
            <a:r>
              <a:rPr lang="ja-JP" altLang="fr-FR" sz="2000" dirty="0">
                <a:latin typeface="Arial" charset="0"/>
              </a:rPr>
              <a:t>’</a:t>
            </a:r>
            <a:r>
              <a:rPr lang="fr-FR" sz="2000" dirty="0">
                <a:latin typeface="Arial" charset="0"/>
              </a:rPr>
              <a:t>un service, livre et vend un produit ou un service pour créer de la richesse.</a:t>
            </a:r>
          </a:p>
          <a:p>
            <a:r>
              <a:rPr lang="fr-FR" sz="2400" dirty="0">
                <a:latin typeface="Arial" charset="0"/>
              </a:rPr>
              <a:t>Les SI et la technologie sont très utiles pour créer des produits, services et modèles </a:t>
            </a:r>
            <a:r>
              <a:rPr lang="fr-FR" sz="2400" dirty="0" smtClean="0">
                <a:latin typeface="Arial" charset="0"/>
              </a:rPr>
              <a:t>d’affaires</a:t>
            </a:r>
            <a:r>
              <a:rPr lang="fr-FR" sz="2400" dirty="0">
                <a:latin typeface="Arial" charset="0"/>
              </a:rPr>
              <a:t>.</a:t>
            </a:r>
          </a:p>
          <a:p>
            <a:pPr lvl="1"/>
            <a:r>
              <a:rPr lang="fr-FR" sz="2000" dirty="0">
                <a:latin typeface="Arial" charset="0"/>
              </a:rPr>
              <a:t>Exemples : iPod, iTunes, iPhone </a:t>
            </a:r>
            <a:r>
              <a:rPr lang="fr-FR" sz="2000" dirty="0" smtClean="0">
                <a:latin typeface="Arial" charset="0"/>
              </a:rPr>
              <a:t>d</a:t>
            </a:r>
            <a:r>
              <a:rPr lang="fr-CA" sz="2000" dirty="0" smtClean="0">
                <a:latin typeface="Arial" charset="0"/>
              </a:rPr>
              <a:t>’</a:t>
            </a:r>
            <a:r>
              <a:rPr lang="fr-FR" sz="2000" dirty="0" smtClean="0">
                <a:latin typeface="Arial" charset="0"/>
              </a:rPr>
              <a:t>Apple.</a:t>
            </a:r>
          </a:p>
          <a:p>
            <a:pPr lvl="1"/>
            <a:r>
              <a:rPr lang="fr-FR" sz="2000" dirty="0" smtClean="0">
                <a:latin typeface="Arial" charset="0"/>
              </a:rPr>
              <a:t>Exemple </a:t>
            </a:r>
            <a:r>
              <a:rPr lang="fr-FR" sz="2000" dirty="0">
                <a:latin typeface="Arial" charset="0"/>
              </a:rPr>
              <a:t>: </a:t>
            </a:r>
            <a:r>
              <a:rPr lang="fr-FR" sz="2000" dirty="0" smtClean="0">
                <a:latin typeface="Arial" charset="0"/>
              </a:rPr>
              <a:t>Utilisation de l’intelligence d’affaire pour améliorer les propositions de valeur</a:t>
            </a:r>
            <a:endParaRPr lang="fr-FR" sz="2400" dirty="0">
              <a:latin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F0EC0-8E15-4193-B387-6EE52045529D}" type="slidenum">
              <a:rPr lang="en-CA" smtClean="0"/>
              <a:t>14</a:t>
            </a:fld>
            <a:endParaRPr lang="en-CA" dirty="0"/>
          </a:p>
        </p:txBody>
      </p:sp>
      <p:sp>
        <p:nvSpPr>
          <p:cNvPr id="4" name="Placeholder 2"/>
          <p:cNvSpPr txBox="1">
            <a:spLocks noChangeArrowheads="1"/>
          </p:cNvSpPr>
          <p:nvPr/>
        </p:nvSpPr>
        <p:spPr>
          <a:xfrm>
            <a:off x="457200" y="34836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z="4000" b="1" dirty="0" smtClean="0">
                <a:solidFill>
                  <a:srgbClr val="800000"/>
                </a:solidFill>
              </a:rPr>
              <a:t>Le rôle stratégique des SI</a:t>
            </a:r>
            <a:endParaRPr lang="fr-CA" sz="4000" b="1" dirty="0">
              <a:solidFill>
                <a:srgbClr val="800000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1161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8" name="Rectangle 8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fr-FR" sz="2400" b="1" dirty="0" smtClean="0">
                <a:latin typeface="Arial" charset="0"/>
              </a:rPr>
              <a:t>L</a:t>
            </a:r>
            <a:r>
              <a:rPr lang="fr-CA" sz="2400" b="1" dirty="0" smtClean="0">
                <a:latin typeface="Arial" charset="0"/>
              </a:rPr>
              <a:t>’</a:t>
            </a:r>
            <a:r>
              <a:rPr lang="fr-FR" sz="2400" b="1" dirty="0" smtClean="0">
                <a:latin typeface="Arial" charset="0"/>
              </a:rPr>
              <a:t>amélioration </a:t>
            </a:r>
            <a:r>
              <a:rPr lang="fr-FR" sz="2400" b="1" dirty="0">
                <a:latin typeface="Arial" charset="0"/>
              </a:rPr>
              <a:t>du processus décisionnel</a:t>
            </a:r>
            <a:endParaRPr lang="fr-FR" sz="2400" dirty="0">
              <a:latin typeface="Arial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fr-FR" sz="800" dirty="0">
              <a:latin typeface="Arial" charset="0"/>
            </a:endParaRPr>
          </a:p>
          <a:p>
            <a:pPr>
              <a:lnSpc>
                <a:spcPct val="110000"/>
              </a:lnSpc>
            </a:pPr>
            <a:r>
              <a:rPr lang="fr-FR" sz="2000" dirty="0">
                <a:latin typeface="Arial" charset="0"/>
              </a:rPr>
              <a:t>Sans la bonne information au bon moment… </a:t>
            </a:r>
          </a:p>
          <a:p>
            <a:pPr lvl="1">
              <a:lnSpc>
                <a:spcPct val="90000"/>
              </a:lnSpc>
            </a:pPr>
            <a:r>
              <a:rPr lang="fr-FR" sz="1800" dirty="0">
                <a:latin typeface="Arial" charset="0"/>
              </a:rPr>
              <a:t>… les gestionnaires </a:t>
            </a:r>
            <a:r>
              <a:rPr lang="fr-FR" sz="1800" dirty="0" smtClean="0">
                <a:latin typeface="Arial" charset="0"/>
              </a:rPr>
              <a:t>s</a:t>
            </a:r>
            <a:r>
              <a:rPr lang="fr-CA" sz="1800" dirty="0" smtClean="0">
                <a:latin typeface="Arial" charset="0"/>
              </a:rPr>
              <a:t>’</a:t>
            </a:r>
            <a:r>
              <a:rPr lang="fr-FR" sz="1800" dirty="0" smtClean="0">
                <a:latin typeface="Arial" charset="0"/>
              </a:rPr>
              <a:t>appuient </a:t>
            </a:r>
            <a:r>
              <a:rPr lang="fr-FR" sz="1800" dirty="0">
                <a:latin typeface="Arial" charset="0"/>
              </a:rPr>
              <a:t>sur des </a:t>
            </a:r>
            <a:r>
              <a:rPr lang="fr-FR" sz="1800" u="sng" dirty="0">
                <a:latin typeface="Arial" charset="0"/>
              </a:rPr>
              <a:t>prévisions</a:t>
            </a:r>
            <a:r>
              <a:rPr lang="fr-FR" sz="1800" dirty="0">
                <a:latin typeface="Arial" charset="0"/>
              </a:rPr>
              <a:t>, leurs </a:t>
            </a:r>
            <a:r>
              <a:rPr lang="fr-FR" sz="1800" u="sng" dirty="0">
                <a:latin typeface="Arial" charset="0"/>
              </a:rPr>
              <a:t>meilleures estimations</a:t>
            </a:r>
            <a:r>
              <a:rPr lang="fr-FR" sz="1800" dirty="0">
                <a:latin typeface="Arial" charset="0"/>
              </a:rPr>
              <a:t> et la </a:t>
            </a:r>
            <a:r>
              <a:rPr lang="fr-FR" sz="1800" u="sng" dirty="0">
                <a:latin typeface="Arial" charset="0"/>
              </a:rPr>
              <a:t>chance</a:t>
            </a:r>
            <a:r>
              <a:rPr lang="fr-FR" sz="1800" dirty="0">
                <a:latin typeface="Arial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fr-FR" sz="2000" dirty="0">
                <a:latin typeface="Arial" charset="0"/>
              </a:rPr>
              <a:t>Résultats :</a:t>
            </a:r>
          </a:p>
          <a:p>
            <a:pPr lvl="1">
              <a:lnSpc>
                <a:spcPct val="90000"/>
              </a:lnSpc>
            </a:pPr>
            <a:r>
              <a:rPr lang="fr-FR" sz="1800" dirty="0">
                <a:latin typeface="Arial" charset="0"/>
              </a:rPr>
              <a:t>Fabrication de produits ou prestation de services en quantité insuffisante ou excédentaire</a:t>
            </a:r>
          </a:p>
          <a:p>
            <a:pPr lvl="1">
              <a:lnSpc>
                <a:spcPct val="90000"/>
              </a:lnSpc>
            </a:pPr>
            <a:r>
              <a:rPr lang="fr-FR" sz="1800" dirty="0">
                <a:latin typeface="Arial" charset="0"/>
              </a:rPr>
              <a:t>Mauvaise affectation des ressources</a:t>
            </a:r>
          </a:p>
          <a:p>
            <a:pPr lvl="1">
              <a:lnSpc>
                <a:spcPct val="90000"/>
              </a:lnSpc>
            </a:pPr>
            <a:r>
              <a:rPr lang="fr-FR" sz="1800" dirty="0">
                <a:latin typeface="Arial" charset="0"/>
              </a:rPr>
              <a:t>Longs temps de réponse</a:t>
            </a:r>
          </a:p>
          <a:p>
            <a:pPr>
              <a:lnSpc>
                <a:spcPct val="90000"/>
              </a:lnSpc>
            </a:pPr>
            <a:r>
              <a:rPr lang="fr-FR" sz="2000" dirty="0">
                <a:latin typeface="Arial" charset="0"/>
              </a:rPr>
              <a:t>Cette situation entra</a:t>
            </a:r>
            <a:r>
              <a:rPr lang="fr-FR" altLang="ja-JP" sz="2000" dirty="0">
                <a:latin typeface="Arial" charset="0"/>
                <a:cs typeface="ＭＳ Ｐゴシック" charset="0"/>
              </a:rPr>
              <a:t>în</a:t>
            </a:r>
            <a:r>
              <a:rPr lang="fr-FR" sz="2000" dirty="0">
                <a:latin typeface="Arial" charset="0"/>
              </a:rPr>
              <a:t>e des coûts élevés et la perte de clients</a:t>
            </a:r>
            <a:r>
              <a:rPr lang="fr-FR" sz="2000" dirty="0" smtClean="0">
                <a:latin typeface="Arial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fr-FR" sz="2000" dirty="0" smtClean="0">
                <a:latin typeface="Arial" charset="0"/>
              </a:rPr>
              <a:t>Solution: systèmes de gestion intégrée</a:t>
            </a:r>
            <a:endParaRPr lang="fr-FR" sz="2000" dirty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fr-CA" sz="2000" dirty="0">
                <a:latin typeface="Arial" charset="0"/>
              </a:rPr>
              <a:t>Exemple : </a:t>
            </a:r>
            <a:r>
              <a:rPr lang="fr-CA" sz="2000" dirty="0" err="1">
                <a:latin typeface="Arial" charset="0"/>
              </a:rPr>
              <a:t>Verizon</a:t>
            </a:r>
            <a:r>
              <a:rPr lang="fr-CA" sz="2000" dirty="0">
                <a:latin typeface="Arial" charset="0"/>
              </a:rPr>
              <a:t>, tableau de bord Web avec information en temps réel sur les réclamations, la performance du réseau, les interruptions de services, etc.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F0EC0-8E15-4193-B387-6EE52045529D}" type="slidenum">
              <a:rPr lang="en-CA" smtClean="0"/>
              <a:t>15</a:t>
            </a:fld>
            <a:endParaRPr lang="en-CA" dirty="0"/>
          </a:p>
        </p:txBody>
      </p:sp>
      <p:sp>
        <p:nvSpPr>
          <p:cNvPr id="4" name="Placeholder 2"/>
          <p:cNvSpPr txBox="1">
            <a:spLocks noChangeArrowheads="1"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z="4000" b="1" dirty="0" smtClean="0">
                <a:solidFill>
                  <a:srgbClr val="800000"/>
                </a:solidFill>
              </a:rPr>
              <a:t>Le rôle stratégique des SI</a:t>
            </a:r>
            <a:endParaRPr lang="fr-CA" sz="4000" b="1" dirty="0">
              <a:solidFill>
                <a:srgbClr val="800000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5675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2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fr-FR" sz="2400" b="1" dirty="0">
                <a:latin typeface="Arial" charset="0"/>
              </a:rPr>
              <a:t>Les liens étroits avec les clients et les fournisseurs</a:t>
            </a:r>
          </a:p>
          <a:p>
            <a:pPr lvl="1"/>
            <a:r>
              <a:rPr lang="fr-FR" sz="2000" dirty="0">
                <a:latin typeface="Arial" charset="0"/>
              </a:rPr>
              <a:t>Bien servir le client permet </a:t>
            </a:r>
            <a:r>
              <a:rPr lang="fr-FR" sz="2000" dirty="0" smtClean="0">
                <a:latin typeface="Arial" charset="0"/>
              </a:rPr>
              <a:t>d</a:t>
            </a:r>
            <a:r>
              <a:rPr lang="fr-CA" sz="2000" smtClean="0">
                <a:latin typeface="Arial" charset="0"/>
              </a:rPr>
              <a:t>’</a:t>
            </a:r>
            <a:r>
              <a:rPr lang="fr-FR" sz="2000" smtClean="0">
                <a:latin typeface="Arial" charset="0"/>
              </a:rPr>
              <a:t>augmenter </a:t>
            </a:r>
            <a:r>
              <a:rPr lang="fr-FR" sz="2000" dirty="0">
                <a:latin typeface="Arial" charset="0"/>
              </a:rPr>
              <a:t>les revenus et les profits</a:t>
            </a:r>
            <a:r>
              <a:rPr lang="fr-FR" sz="2000" dirty="0" smtClean="0">
                <a:latin typeface="Arial" charset="0"/>
              </a:rPr>
              <a:t>.</a:t>
            </a:r>
          </a:p>
          <a:p>
            <a:pPr lvl="2"/>
            <a:r>
              <a:rPr lang="fr-FR" sz="1600" dirty="0" smtClean="0">
                <a:latin typeface="Arial" charset="0"/>
              </a:rPr>
              <a:t>Systèmes de gestion de la relation client – ex: hôtel</a:t>
            </a:r>
          </a:p>
          <a:p>
            <a:pPr lvl="2"/>
            <a:r>
              <a:rPr lang="fr-FR" sz="1600" dirty="0" smtClean="0">
                <a:latin typeface="Arial" charset="0"/>
              </a:rPr>
              <a:t>Analyse / surveillance des médias sociaux – ex: Porter Airlines</a:t>
            </a:r>
          </a:p>
          <a:p>
            <a:pPr lvl="2"/>
            <a:r>
              <a:rPr lang="fr-FR" sz="1600" dirty="0" smtClean="0">
                <a:latin typeface="Arial" charset="0"/>
              </a:rPr>
              <a:t>Intelligence d’affaire – ex: casinos</a:t>
            </a:r>
            <a:endParaRPr lang="fr-FR" sz="1600" dirty="0">
              <a:latin typeface="Arial" charset="0"/>
            </a:endParaRPr>
          </a:p>
          <a:p>
            <a:pPr lvl="1"/>
            <a:r>
              <a:rPr lang="fr-FR" sz="2000" dirty="0">
                <a:latin typeface="Arial" charset="0"/>
              </a:rPr>
              <a:t>Bien communiquer avec le fournisseur permet de réduire les coûts</a:t>
            </a:r>
            <a:r>
              <a:rPr lang="fr-FR" sz="2000" dirty="0" smtClean="0">
                <a:latin typeface="Arial" charset="0"/>
              </a:rPr>
              <a:t>.</a:t>
            </a:r>
          </a:p>
          <a:p>
            <a:pPr lvl="2"/>
            <a:r>
              <a:rPr lang="fr-FR" sz="1600" dirty="0" smtClean="0">
                <a:latin typeface="Arial" charset="0"/>
              </a:rPr>
              <a:t>Systèmes de gestion de la chaîne logistique – ex: </a:t>
            </a:r>
            <a:r>
              <a:rPr lang="fr-FR" sz="1600" dirty="0" err="1" smtClean="0">
                <a:latin typeface="Arial" charset="0"/>
              </a:rPr>
              <a:t>Walmart</a:t>
            </a:r>
            <a:r>
              <a:rPr lang="fr-FR" sz="1600" dirty="0" smtClean="0">
                <a:latin typeface="Arial" charset="0"/>
              </a:rPr>
              <a:t>, JC </a:t>
            </a:r>
            <a:r>
              <a:rPr lang="fr-FR" sz="1600" dirty="0" err="1" smtClean="0">
                <a:latin typeface="Arial" charset="0"/>
              </a:rPr>
              <a:t>Penney</a:t>
            </a:r>
            <a:endParaRPr lang="fr-FR" sz="1600" dirty="0" smtClean="0">
              <a:latin typeface="Arial" charset="0"/>
            </a:endParaRPr>
          </a:p>
          <a:p>
            <a:pPr lvl="2"/>
            <a:r>
              <a:rPr lang="fr-FR" sz="1600" dirty="0" smtClean="0">
                <a:latin typeface="Arial" charset="0"/>
              </a:rPr>
              <a:t>Place de marché électronique privé – ex: IKEA</a:t>
            </a:r>
            <a:endParaRPr lang="fr-FR" sz="1600" dirty="0">
              <a:latin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F0EC0-8E15-4193-B387-6EE52045529D}" type="slidenum">
              <a:rPr lang="en-CA" smtClean="0"/>
              <a:t>16</a:t>
            </a:fld>
            <a:endParaRPr lang="en-CA" dirty="0"/>
          </a:p>
        </p:txBody>
      </p:sp>
      <p:sp>
        <p:nvSpPr>
          <p:cNvPr id="4" name="Placeholder 2"/>
          <p:cNvSpPr txBox="1">
            <a:spLocks noChangeArrowheads="1"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z="4000" b="1" dirty="0" smtClean="0">
                <a:solidFill>
                  <a:srgbClr val="800000"/>
                </a:solidFill>
              </a:rPr>
              <a:t>Le rôle stratégique des SI</a:t>
            </a:r>
            <a:endParaRPr lang="fr-CA" sz="4000" b="1" dirty="0">
              <a:solidFill>
                <a:srgbClr val="800000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1522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6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fr-FR" sz="2400" b="1" dirty="0" smtClean="0">
                <a:latin typeface="Arial" charset="0"/>
              </a:rPr>
              <a:t>L</a:t>
            </a:r>
            <a:r>
              <a:rPr lang="fr-CA" sz="2400" b="1" dirty="0" smtClean="0">
                <a:latin typeface="Arial" charset="0"/>
              </a:rPr>
              <a:t>’</a:t>
            </a:r>
            <a:r>
              <a:rPr lang="fr-FR" sz="2400" b="1" dirty="0" smtClean="0">
                <a:latin typeface="Arial" charset="0"/>
              </a:rPr>
              <a:t>avantage </a:t>
            </a:r>
            <a:r>
              <a:rPr lang="fr-FR" sz="2400" b="1" dirty="0">
                <a:latin typeface="Arial" charset="0"/>
              </a:rPr>
              <a:t>concurrentiel</a:t>
            </a:r>
          </a:p>
          <a:p>
            <a:pPr>
              <a:buFontTx/>
              <a:buNone/>
            </a:pPr>
            <a:endParaRPr lang="fr-FR" sz="800" dirty="0">
              <a:latin typeface="Arial" charset="0"/>
            </a:endParaRPr>
          </a:p>
          <a:p>
            <a:pPr>
              <a:lnSpc>
                <a:spcPct val="120000"/>
              </a:lnSpc>
            </a:pPr>
            <a:r>
              <a:rPr lang="fr-FR" sz="2000" dirty="0">
                <a:latin typeface="Arial" charset="0"/>
              </a:rPr>
              <a:t>Faire mieux que les concurrents</a:t>
            </a:r>
          </a:p>
          <a:p>
            <a:r>
              <a:rPr lang="fr-FR" sz="2000" dirty="0">
                <a:latin typeface="Arial" charset="0"/>
              </a:rPr>
              <a:t>Proposer des prix moins élevés pour de meilleurs produits</a:t>
            </a:r>
          </a:p>
          <a:p>
            <a:r>
              <a:rPr lang="fr-FR" sz="2000" dirty="0">
                <a:latin typeface="Arial" charset="0"/>
              </a:rPr>
              <a:t>Répondre aux clients et aux fournisseurs en temps réel</a:t>
            </a:r>
          </a:p>
          <a:p>
            <a:r>
              <a:rPr lang="fr-FR" sz="2000" dirty="0">
                <a:latin typeface="Arial" charset="0"/>
              </a:rPr>
              <a:t>Exemple : </a:t>
            </a:r>
          </a:p>
          <a:p>
            <a:pPr lvl="1"/>
            <a:r>
              <a:rPr lang="fr-FR" sz="1800" dirty="0">
                <a:latin typeface="Arial" charset="0"/>
              </a:rPr>
              <a:t>Le système de production de Toyota, basé sur une organisation du travail visant à éliminer le gaspillage, fait </a:t>
            </a:r>
            <a:r>
              <a:rPr lang="fr-FR" sz="1800" dirty="0" smtClean="0">
                <a:latin typeface="Arial" charset="0"/>
              </a:rPr>
              <a:t>l</a:t>
            </a:r>
            <a:r>
              <a:rPr lang="fr-CA" sz="1800" dirty="0" smtClean="0">
                <a:latin typeface="Arial" charset="0"/>
              </a:rPr>
              <a:t>’</a:t>
            </a:r>
            <a:r>
              <a:rPr lang="fr-FR" sz="1800" dirty="0" smtClean="0">
                <a:latin typeface="Arial" charset="0"/>
              </a:rPr>
              <a:t>envie </a:t>
            </a:r>
            <a:r>
              <a:rPr lang="fr-FR" sz="1800" dirty="0">
                <a:latin typeface="Arial" charset="0"/>
              </a:rPr>
              <a:t>de la concurrence.</a:t>
            </a:r>
          </a:p>
          <a:p>
            <a:pPr lvl="1">
              <a:buFontTx/>
              <a:buNone/>
            </a:pPr>
            <a:endParaRPr lang="fr-FR" sz="2000" dirty="0">
              <a:latin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F0EC0-8E15-4193-B387-6EE52045529D}" type="slidenum">
              <a:rPr lang="en-CA" smtClean="0"/>
              <a:t>17</a:t>
            </a:fld>
            <a:endParaRPr lang="en-CA" dirty="0"/>
          </a:p>
        </p:txBody>
      </p:sp>
      <p:sp>
        <p:nvSpPr>
          <p:cNvPr id="4" name="Placeholder 2"/>
          <p:cNvSpPr txBox="1">
            <a:spLocks noChangeArrowheads="1"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z="4000" b="1" dirty="0" smtClean="0">
                <a:solidFill>
                  <a:srgbClr val="800000"/>
                </a:solidFill>
              </a:rPr>
              <a:t>Le rôle stratégique des SI</a:t>
            </a:r>
            <a:endParaRPr lang="fr-CA" sz="4000" b="1" dirty="0">
              <a:solidFill>
                <a:srgbClr val="800000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1121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0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fr-FR" sz="2400" b="1" dirty="0">
                <a:latin typeface="Arial" charset="0"/>
              </a:rPr>
              <a:t>La survie</a:t>
            </a:r>
            <a:endParaRPr lang="fr-FR" sz="2400" dirty="0">
              <a:latin typeface="Arial" charset="0"/>
            </a:endParaRPr>
          </a:p>
          <a:p>
            <a:pPr>
              <a:buFontTx/>
              <a:buNone/>
            </a:pPr>
            <a:endParaRPr lang="fr-FR" sz="800" dirty="0">
              <a:latin typeface="Arial" charset="0"/>
            </a:endParaRPr>
          </a:p>
          <a:p>
            <a:r>
              <a:rPr lang="fr-FR" sz="2000" dirty="0">
                <a:latin typeface="Arial" charset="0"/>
              </a:rPr>
              <a:t>Les SI et les TI sont indispensables pour faire des affaires...</a:t>
            </a:r>
          </a:p>
          <a:p>
            <a:r>
              <a:rPr lang="fr-FR" sz="2000" dirty="0">
                <a:latin typeface="Arial" charset="0"/>
              </a:rPr>
              <a:t>… parce que :</a:t>
            </a:r>
          </a:p>
          <a:p>
            <a:pPr lvl="1"/>
            <a:r>
              <a:rPr lang="fr-FR" sz="1800" dirty="0">
                <a:latin typeface="Arial" charset="0"/>
              </a:rPr>
              <a:t>Ils sont devenus une norme dans </a:t>
            </a:r>
            <a:r>
              <a:rPr lang="fr-FR" sz="1800" dirty="0" smtClean="0">
                <a:latin typeface="Arial" charset="0"/>
              </a:rPr>
              <a:t>l</a:t>
            </a:r>
            <a:r>
              <a:rPr lang="fr-CA" sz="1800" dirty="0" smtClean="0">
                <a:latin typeface="Arial" charset="0"/>
              </a:rPr>
              <a:t>’</a:t>
            </a:r>
            <a:r>
              <a:rPr lang="fr-FR" sz="1800" dirty="0" smtClean="0">
                <a:latin typeface="Arial" charset="0"/>
              </a:rPr>
              <a:t>industrie</a:t>
            </a:r>
            <a:r>
              <a:rPr lang="fr-FR" sz="1800" dirty="0">
                <a:latin typeface="Arial" charset="0"/>
              </a:rPr>
              <a:t>.</a:t>
            </a:r>
          </a:p>
          <a:p>
            <a:pPr lvl="2"/>
            <a:r>
              <a:rPr lang="fr-FR" sz="1600" dirty="0">
                <a:latin typeface="Arial" charset="0"/>
              </a:rPr>
              <a:t>Exemple : Les guichets automatiques des banques, introduits en 1977 par la Citibank.</a:t>
            </a:r>
          </a:p>
          <a:p>
            <a:pPr lvl="1"/>
            <a:r>
              <a:rPr lang="fr-FR" sz="1800" dirty="0">
                <a:latin typeface="Arial" charset="0"/>
              </a:rPr>
              <a:t>Des lois ou des règlements obligent les sociétés à conserver leurs documents numériques.</a:t>
            </a:r>
          </a:p>
          <a:p>
            <a:pPr lvl="2"/>
            <a:r>
              <a:rPr lang="fr-FR" sz="1600" dirty="0">
                <a:latin typeface="Arial" charset="0"/>
              </a:rPr>
              <a:t>Exemples : </a:t>
            </a:r>
            <a:r>
              <a:rPr lang="fr-FR" sz="1600" i="1" dirty="0" err="1">
                <a:latin typeface="Arial" charset="0"/>
              </a:rPr>
              <a:t>Toxic</a:t>
            </a:r>
            <a:r>
              <a:rPr lang="fr-FR" sz="1600" i="1" dirty="0">
                <a:latin typeface="Arial" charset="0"/>
              </a:rPr>
              <a:t> Substances Control </a:t>
            </a:r>
            <a:r>
              <a:rPr lang="fr-FR" sz="1600" i="1" dirty="0" err="1">
                <a:latin typeface="Arial" charset="0"/>
              </a:rPr>
              <a:t>Act</a:t>
            </a:r>
            <a:r>
              <a:rPr lang="fr-FR" sz="1600" dirty="0" smtClean="0">
                <a:latin typeface="Arial" charset="0"/>
              </a:rPr>
              <a:t>, </a:t>
            </a:r>
            <a:r>
              <a:rPr lang="fr-FR" sz="1600" i="1" dirty="0" err="1" smtClean="0">
                <a:latin typeface="Arial" charset="0"/>
              </a:rPr>
              <a:t>Sarbanes</a:t>
            </a:r>
            <a:r>
              <a:rPr lang="fr-FR" sz="1600" i="1" dirty="0">
                <a:latin typeface="Arial" charset="0"/>
              </a:rPr>
              <a:t>-Oxley </a:t>
            </a:r>
            <a:r>
              <a:rPr lang="fr-FR" sz="1600" i="1" dirty="0" err="1">
                <a:latin typeface="Arial" charset="0"/>
              </a:rPr>
              <a:t>Act</a:t>
            </a:r>
            <a:r>
              <a:rPr lang="fr-FR" sz="1600" dirty="0">
                <a:latin typeface="Arial" charset="0"/>
              </a:rPr>
              <a:t>.</a:t>
            </a:r>
          </a:p>
          <a:p>
            <a:pPr lvl="1"/>
            <a:endParaRPr lang="fr-FR" sz="2000" dirty="0">
              <a:latin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F0EC0-8E15-4193-B387-6EE52045529D}" type="slidenum">
              <a:rPr lang="en-CA" smtClean="0"/>
              <a:t>18</a:t>
            </a:fld>
            <a:endParaRPr lang="en-CA" dirty="0"/>
          </a:p>
        </p:txBody>
      </p:sp>
      <p:sp>
        <p:nvSpPr>
          <p:cNvPr id="4" name="Placeholder 2"/>
          <p:cNvSpPr txBox="1">
            <a:spLocks noChangeArrowheads="1"/>
          </p:cNvSpPr>
          <p:nvPr/>
        </p:nvSpPr>
        <p:spPr>
          <a:xfrm>
            <a:off x="457200" y="501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z="4000" b="1" dirty="0" smtClean="0">
                <a:solidFill>
                  <a:srgbClr val="800000"/>
                </a:solidFill>
              </a:rPr>
              <a:t>Le rôle stratégique des SI</a:t>
            </a:r>
            <a:endParaRPr lang="fr-CA" sz="4000" b="1" dirty="0">
              <a:solidFill>
                <a:srgbClr val="800000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5324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2865437"/>
            <a:ext cx="7772400" cy="1470025"/>
          </a:xfrm>
        </p:spPr>
        <p:txBody>
          <a:bodyPr/>
          <a:lstStyle/>
          <a:p>
            <a:r>
              <a:rPr lang="fr-CA" dirty="0" smtClean="0"/>
              <a:t>1.2 (suite) </a:t>
            </a:r>
            <a:br>
              <a:rPr lang="fr-CA" dirty="0" smtClean="0"/>
            </a:br>
            <a:r>
              <a:rPr lang="fr-CA" dirty="0" smtClean="0"/>
              <a:t>Création de valeur par les SI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7918893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EFB09-BA45-4B14-B45F-E470D17B9EDD}" type="slidenum">
              <a:rPr lang="fr-CA" smtClean="0"/>
              <a:pPr/>
              <a:t>20</a:t>
            </a:fld>
            <a:endParaRPr lang="fr-CA"/>
          </a:p>
        </p:txBody>
      </p:sp>
      <p:pic>
        <p:nvPicPr>
          <p:cNvPr id="6" name="Picture 5" descr="Screen Shot 2014-01-03 at 10.16.33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3910"/>
            <a:ext cx="9144000" cy="4939037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611462" y="1846044"/>
            <a:ext cx="7384576" cy="1328683"/>
            <a:chOff x="611462" y="1846044"/>
            <a:chExt cx="7384576" cy="1328683"/>
          </a:xfrm>
        </p:grpSpPr>
        <p:sp>
          <p:nvSpPr>
            <p:cNvPr id="7" name="Rectangle 6"/>
            <p:cNvSpPr/>
            <p:nvPr/>
          </p:nvSpPr>
          <p:spPr>
            <a:xfrm>
              <a:off x="3433593" y="1846044"/>
              <a:ext cx="4562445" cy="1328683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CA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11462" y="1846044"/>
              <a:ext cx="2822131" cy="646331"/>
            </a:xfrm>
            <a:prstGeom prst="rect">
              <a:avLst/>
            </a:prstGeom>
            <a:solidFill>
              <a:schemeClr val="tx2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r"/>
              <a:r>
                <a:rPr lang="fr-CA" dirty="0" smtClean="0"/>
                <a:t>Processus plus efficients et efficaces</a:t>
              </a:r>
              <a:endParaRPr lang="fr-CA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375789" y="4326578"/>
            <a:ext cx="6620249" cy="1328683"/>
            <a:chOff x="1375789" y="4326578"/>
            <a:chExt cx="6620249" cy="1328683"/>
          </a:xfrm>
        </p:grpSpPr>
        <p:sp>
          <p:nvSpPr>
            <p:cNvPr id="9" name="Rectangle 8"/>
            <p:cNvSpPr/>
            <p:nvPr/>
          </p:nvSpPr>
          <p:spPr>
            <a:xfrm>
              <a:off x="3433593" y="4326578"/>
              <a:ext cx="4562445" cy="1328683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CA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375789" y="4972909"/>
              <a:ext cx="2057804" cy="646331"/>
            </a:xfrm>
            <a:prstGeom prst="rect">
              <a:avLst/>
            </a:prstGeom>
            <a:solidFill>
              <a:schemeClr val="tx2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r"/>
              <a:r>
                <a:rPr lang="fr-CA" dirty="0" smtClean="0"/>
                <a:t>Meilleure prise de décision</a:t>
              </a:r>
              <a:endParaRPr lang="fr-CA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503157" y="3174727"/>
            <a:ext cx="3640843" cy="1151851"/>
            <a:chOff x="5503157" y="3174727"/>
            <a:chExt cx="3640843" cy="1151851"/>
          </a:xfrm>
        </p:grpSpPr>
        <p:sp>
          <p:nvSpPr>
            <p:cNvPr id="11" name="Rectangle 10"/>
            <p:cNvSpPr/>
            <p:nvPr/>
          </p:nvSpPr>
          <p:spPr>
            <a:xfrm>
              <a:off x="7560961" y="3174727"/>
              <a:ext cx="1583039" cy="1151851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CA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503157" y="3355876"/>
              <a:ext cx="2057804" cy="646331"/>
            </a:xfrm>
            <a:prstGeom prst="rect">
              <a:avLst/>
            </a:prstGeom>
            <a:solidFill>
              <a:schemeClr val="tx2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r"/>
              <a:r>
                <a:rPr lang="fr-CA" dirty="0" smtClean="0"/>
                <a:t>Plus grande profitabilité</a:t>
              </a:r>
              <a:endParaRPr lang="fr-CA" dirty="0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120296" y="621421"/>
            <a:ext cx="5003870" cy="646331"/>
          </a:xfrm>
          <a:prstGeom prst="rect">
            <a:avLst/>
          </a:prstGeom>
          <a:solidFill>
            <a:schemeClr val="tx2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CA" b="1" dirty="0" smtClean="0"/>
              <a:t>Les SI peuvent ajouter de la valeur à l’organisation de 3 façons</a:t>
            </a:r>
            <a:endParaRPr lang="fr-CA" b="1" dirty="0"/>
          </a:p>
        </p:txBody>
      </p:sp>
    </p:spTree>
    <p:extLst>
      <p:ext uri="{BB962C8B-B14F-4D97-AF65-F5344CB8AC3E}">
        <p14:creationId xmlns:p14="http://schemas.microsoft.com/office/powerpoint/2010/main" val="1744198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Image 5" descr="008_Figure_1-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018"/>
          <a:stretch>
            <a:fillRect/>
          </a:stretch>
        </p:blipFill>
        <p:spPr bwMode="auto">
          <a:xfrm>
            <a:off x="2182813" y="1571726"/>
            <a:ext cx="4751387" cy="495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 smtClean="0"/>
              <a:t>Les investissements en TI valent-ils la peine?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F0EC0-8E15-4193-B387-6EE52045529D}" type="slidenum">
              <a:rPr lang="fr-CA" smtClean="0"/>
              <a:t>21</a:t>
            </a:fld>
            <a:endParaRPr lang="fr-CA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635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Placeholder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350838" indent="-350838">
              <a:spcAft>
                <a:spcPts val="600"/>
              </a:spcAft>
              <a:buFontTx/>
              <a:buNone/>
            </a:pPr>
            <a:r>
              <a:rPr lang="fr-CA" sz="2400" b="1" smtClean="0">
                <a:latin typeface="Arial" charset="0"/>
              </a:rPr>
              <a:t>Les actifs complémentaires</a:t>
            </a:r>
            <a:endParaRPr lang="fr-CA" sz="2800" b="1" smtClean="0">
              <a:latin typeface="Arial" charset="0"/>
            </a:endParaRPr>
          </a:p>
          <a:p>
            <a:pPr marL="350838" indent="-350838">
              <a:buFontTx/>
              <a:buNone/>
            </a:pPr>
            <a:endParaRPr lang="fr-CA" sz="900" smtClean="0">
              <a:latin typeface="Arial" charset="0"/>
            </a:endParaRPr>
          </a:p>
          <a:p>
            <a:pPr marL="350838" indent="-350838">
              <a:spcAft>
                <a:spcPts val="1200"/>
              </a:spcAft>
            </a:pPr>
            <a:r>
              <a:rPr lang="fr-CA" sz="2200" i="1" smtClean="0">
                <a:latin typeface="Arial" charset="0"/>
              </a:rPr>
              <a:t>Définition :</a:t>
            </a:r>
            <a:r>
              <a:rPr lang="fr-CA" sz="2200" smtClean="0">
                <a:latin typeface="Arial" charset="0"/>
              </a:rPr>
              <a:t> Actifs supplémentaires nécessaires pour tirer de la valeur d’un investissement primaire.</a:t>
            </a:r>
          </a:p>
          <a:p>
            <a:pPr marL="350838" indent="-350838">
              <a:spcAft>
                <a:spcPts val="1200"/>
              </a:spcAft>
            </a:pPr>
            <a:r>
              <a:rPr lang="fr-CA" sz="2200" smtClean="0">
                <a:latin typeface="Arial" charset="0"/>
              </a:rPr>
              <a:t>Les entreprises qui complètent leurs investissements dans la TI par des actifs complémentaires en tirent un grand bénéfice.</a:t>
            </a:r>
          </a:p>
          <a:p>
            <a:pPr marL="350838" indent="-350838"/>
            <a:r>
              <a:rPr lang="fr-CA" sz="2200" smtClean="0">
                <a:latin typeface="Arial" charset="0"/>
              </a:rPr>
              <a:t>Investir dans la technologie </a:t>
            </a:r>
            <a:r>
              <a:rPr lang="fr-CA" sz="2200" u="sng" smtClean="0">
                <a:latin typeface="Arial" charset="0"/>
              </a:rPr>
              <a:t>et</a:t>
            </a:r>
            <a:r>
              <a:rPr lang="fr-CA" sz="2200" smtClean="0">
                <a:latin typeface="Arial" charset="0"/>
              </a:rPr>
              <a:t> dans le capital humain favorise le succès.</a:t>
            </a:r>
            <a:endParaRPr lang="fr-CA" sz="2200">
              <a:latin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F0EC0-8E15-4193-B387-6EE52045529D}" type="slidenum">
              <a:rPr lang="fr-CA" smtClean="0"/>
              <a:t>22</a:t>
            </a:fld>
            <a:endParaRPr lang="fr-CA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 smtClean="0"/>
              <a:t>Qu’est-ce qui explique cette variation?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0396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Placeholder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350838" indent="-350838">
              <a:spcAft>
                <a:spcPts val="1200"/>
              </a:spcAft>
              <a:buFontTx/>
              <a:buNone/>
            </a:pPr>
            <a:r>
              <a:rPr lang="fr-CA" sz="2400" b="1">
                <a:latin typeface="Arial" charset="0"/>
              </a:rPr>
              <a:t>Les actifs complémentaires incluent :</a:t>
            </a:r>
            <a:endParaRPr lang="fr-CA" sz="2800" b="1">
              <a:latin typeface="Arial" charset="0"/>
            </a:endParaRPr>
          </a:p>
          <a:p>
            <a:pPr marL="350838" indent="-350838">
              <a:spcBef>
                <a:spcPct val="0"/>
              </a:spcBef>
              <a:spcAft>
                <a:spcPts val="600"/>
              </a:spcAft>
            </a:pPr>
            <a:r>
              <a:rPr lang="fr-CA" sz="2200">
                <a:latin typeface="Arial" charset="0"/>
              </a:rPr>
              <a:t>Investissements organisationnels :</a:t>
            </a:r>
          </a:p>
          <a:p>
            <a:pPr marL="719138" lvl="1" indent="-330200">
              <a:spcBef>
                <a:spcPct val="0"/>
              </a:spcBef>
            </a:pPr>
            <a:r>
              <a:rPr lang="fr-CA" sz="2000">
                <a:latin typeface="Arial" charset="0"/>
              </a:rPr>
              <a:t>Modèle d’affaires approprié</a:t>
            </a:r>
          </a:p>
          <a:p>
            <a:pPr marL="719138" lvl="1" indent="-330200">
              <a:spcBef>
                <a:spcPct val="0"/>
              </a:spcBef>
            </a:pPr>
            <a:r>
              <a:rPr lang="fr-CA" sz="2000">
                <a:latin typeface="Arial" charset="0"/>
              </a:rPr>
              <a:t>Processus d’affaires efficaces</a:t>
            </a:r>
          </a:p>
          <a:p>
            <a:pPr marL="350838" indent="-350838">
              <a:spcBef>
                <a:spcPts val="1200"/>
              </a:spcBef>
            </a:pPr>
            <a:r>
              <a:rPr lang="fr-CA" sz="2400">
                <a:latin typeface="Arial" charset="0"/>
              </a:rPr>
              <a:t>Investissements dans la gestion :</a:t>
            </a:r>
          </a:p>
          <a:p>
            <a:pPr marL="719138" lvl="1" indent="-330200">
              <a:spcBef>
                <a:spcPct val="0"/>
              </a:spcBef>
            </a:pPr>
            <a:r>
              <a:rPr lang="fr-CA" sz="2000">
                <a:latin typeface="Arial" charset="0"/>
              </a:rPr>
              <a:t>Incitations à l’innovation en gestion</a:t>
            </a:r>
          </a:p>
          <a:p>
            <a:pPr marL="719138" lvl="1" indent="-330200">
              <a:spcBef>
                <a:spcPct val="0"/>
              </a:spcBef>
            </a:pPr>
            <a:r>
              <a:rPr lang="fr-CA" sz="2000">
                <a:latin typeface="Arial" charset="0"/>
              </a:rPr>
              <a:t>Travail d’équipe et environnements coopératifs</a:t>
            </a:r>
          </a:p>
          <a:p>
            <a:pPr marL="350838" indent="-350838">
              <a:spcBef>
                <a:spcPts val="1200"/>
              </a:spcBef>
              <a:spcAft>
                <a:spcPts val="600"/>
              </a:spcAft>
            </a:pPr>
            <a:r>
              <a:rPr lang="fr-CA" sz="2400">
                <a:latin typeface="Arial" charset="0"/>
              </a:rPr>
              <a:t>Investissements sociaux :</a:t>
            </a:r>
          </a:p>
          <a:p>
            <a:pPr marL="719138" lvl="1" indent="-330200">
              <a:spcBef>
                <a:spcPct val="0"/>
              </a:spcBef>
            </a:pPr>
            <a:r>
              <a:rPr lang="fr-CA" sz="2000">
                <a:latin typeface="Arial" charset="0"/>
              </a:rPr>
              <a:t>Internet et infrastructure de télécommunications</a:t>
            </a:r>
          </a:p>
          <a:p>
            <a:pPr marL="719138" lvl="1" indent="-330200">
              <a:spcBef>
                <a:spcPct val="0"/>
              </a:spcBef>
            </a:pPr>
            <a:r>
              <a:rPr lang="en-CA" sz="2000">
                <a:latin typeface="Arial" charset="0"/>
              </a:rPr>
              <a:t>Programmes de formation</a:t>
            </a:r>
            <a:endParaRPr lang="fr-CA" sz="2600">
              <a:latin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F0EC0-8E15-4193-B387-6EE52045529D}" type="slidenum">
              <a:rPr lang="en-CA" smtClean="0"/>
              <a:t>23</a:t>
            </a:fld>
            <a:endParaRPr lang="en-CA" dirty="0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rmAutofit fontScale="90000"/>
          </a:bodyPr>
          <a:lstStyle/>
          <a:p>
            <a:r>
              <a:rPr lang="fr-CA" dirty="0" smtClean="0"/>
              <a:t>Qu’est-ce qui explique cette variation?</a:t>
            </a:r>
            <a:endParaRPr lang="fr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4356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4000" b="1" dirty="0" smtClean="0">
                <a:solidFill>
                  <a:srgbClr val="800000"/>
                </a:solidFill>
              </a:rPr>
              <a:t>Aujourd’hui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33400" indent="-533400">
              <a:spcBef>
                <a:spcPct val="35000"/>
              </a:spcBef>
              <a:buFont typeface="+mj-ea"/>
              <a:buAutoNum type="circleNumDbPlain"/>
              <a:defRPr/>
            </a:pPr>
            <a:r>
              <a:rPr lang="fr-CA" sz="2900" dirty="0"/>
              <a:t>Description du cours, objectifs</a:t>
            </a:r>
          </a:p>
          <a:p>
            <a:pPr marL="533400" indent="-533400">
              <a:spcBef>
                <a:spcPct val="35000"/>
              </a:spcBef>
              <a:buFont typeface="+mj-ea"/>
              <a:buAutoNum type="circleNumDbPlain"/>
              <a:defRPr/>
            </a:pPr>
            <a:r>
              <a:rPr lang="fr-CA" sz="2900" dirty="0"/>
              <a:t>Évaluation</a:t>
            </a:r>
          </a:p>
          <a:p>
            <a:pPr marL="533400" lvl="0" indent="-533400">
              <a:spcBef>
                <a:spcPct val="35000"/>
              </a:spcBef>
              <a:buFont typeface="+mj-ea"/>
              <a:buAutoNum type="circleNumDbPlain"/>
              <a:defRPr/>
            </a:pPr>
            <a:r>
              <a:rPr lang="fr-CA" sz="2900" dirty="0"/>
              <a:t>Ressources</a:t>
            </a:r>
          </a:p>
          <a:p>
            <a:pPr marL="533400" indent="-533400">
              <a:spcBef>
                <a:spcPct val="35000"/>
              </a:spcBef>
              <a:buFont typeface="+mj-ea"/>
              <a:buAutoNum type="circleNumDbPlain"/>
              <a:defRPr/>
            </a:pPr>
            <a:r>
              <a:rPr lang="fr-CA" sz="2900" dirty="0"/>
              <a:t>Présentations, expériences, attentes</a:t>
            </a:r>
          </a:p>
          <a:p>
            <a:pPr marL="533400" lvl="0" indent="-533400">
              <a:spcBef>
                <a:spcPct val="35000"/>
              </a:spcBef>
              <a:buFont typeface="+mj-ea"/>
              <a:buAutoNum type="circleNumDbPlain"/>
              <a:defRPr/>
            </a:pPr>
            <a:r>
              <a:rPr lang="fr-CA" sz="2900" dirty="0">
                <a:sym typeface="Wingdings" pitchFamily="2" charset="2"/>
              </a:rPr>
              <a:t>Systèmes d’information et technologies de l’information, qu’est-ce que c’est </a:t>
            </a:r>
            <a:r>
              <a:rPr lang="fr-CA" sz="2900" dirty="0" smtClean="0">
                <a:sym typeface="Wingdings" pitchFamily="2" charset="2"/>
              </a:rPr>
              <a:t>?</a:t>
            </a:r>
          </a:p>
          <a:p>
            <a:pPr marL="533400" lvl="0" indent="-533400">
              <a:spcBef>
                <a:spcPct val="35000"/>
              </a:spcBef>
              <a:buFont typeface="+mj-ea"/>
              <a:buAutoNum type="circleNumDbPlain"/>
              <a:defRPr/>
            </a:pPr>
            <a:r>
              <a:rPr lang="fr-CA" sz="2900" dirty="0">
                <a:sym typeface="Wingdings" pitchFamily="2" charset="2"/>
              </a:rPr>
              <a:t>Exercice </a:t>
            </a:r>
            <a:r>
              <a:rPr lang="fr-CA" sz="2900" dirty="0" smtClean="0">
                <a:sym typeface="Wingdings" pitchFamily="2" charset="2"/>
              </a:rPr>
              <a:t>UPS</a:t>
            </a:r>
            <a:endParaRPr lang="fr-CA" sz="2900" dirty="0">
              <a:sym typeface="Wingdings" pitchFamily="2" charset="2"/>
            </a:endParaRPr>
          </a:p>
          <a:p>
            <a:pPr marL="533400" indent="-533400">
              <a:spcBef>
                <a:spcPct val="35000"/>
              </a:spcBef>
              <a:buFont typeface="+mj-ea"/>
              <a:buAutoNum type="circleNumDbPlain"/>
              <a:defRPr/>
            </a:pPr>
            <a:r>
              <a:rPr lang="fr-CA" sz="2900" b="1" dirty="0">
                <a:solidFill>
                  <a:srgbClr val="800000"/>
                </a:solidFill>
                <a:sym typeface="Wingdings" pitchFamily="2" charset="2"/>
              </a:rPr>
              <a:t>Prochain cours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F0EC0-8E15-4193-B387-6EE52045529D}" type="slidenum">
              <a:rPr lang="en-CA" smtClean="0"/>
              <a:t>24</a:t>
            </a:fld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3383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447800"/>
            <a:ext cx="8202613" cy="4048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CA" sz="4000" b="1" dirty="0" smtClean="0">
                <a:solidFill>
                  <a:srgbClr val="800000"/>
                </a:solidFill>
              </a:rPr>
              <a:t>Pour le prochain cours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56163"/>
            <a:ext cx="8229600" cy="4081149"/>
          </a:xfrm>
        </p:spPr>
        <p:txBody>
          <a:bodyPr>
            <a:normAutofit/>
          </a:bodyPr>
          <a:lstStyle/>
          <a:p>
            <a:r>
              <a:rPr lang="fr-CA" sz="2800" dirty="0" smtClean="0"/>
              <a:t>Lire le chapitre 2 (et 1 si ce n’est pas déjà fait)</a:t>
            </a:r>
          </a:p>
          <a:p>
            <a:r>
              <a:rPr lang="fr-CA" sz="2800" dirty="0" smtClean="0"/>
              <a:t>Commencez à créer vos équipes</a:t>
            </a:r>
          </a:p>
          <a:p>
            <a:r>
              <a:rPr lang="fr-CA" sz="2800" dirty="0" smtClean="0"/>
              <a:t>Consulter vos courriels!</a:t>
            </a:r>
            <a:endParaRPr lang="fr-CA" sz="2800" dirty="0"/>
          </a:p>
          <a:p>
            <a:endParaRPr lang="fr-CA" sz="2800" dirty="0" smtClean="0"/>
          </a:p>
          <a:p>
            <a:endParaRPr lang="fr-CA" sz="2800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 smtClean="0"/>
              <a:t>L. Lessard, ADM2772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54DF3-62AD-EF4D-A62C-CC04172BDAF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78464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Style-A-Telfer-PPT-Templates-Teaching-2013">
  <a:themeElements>
    <a:clrScheme name="Telfer">
      <a:dk1>
        <a:srgbClr val="000000"/>
      </a:dk1>
      <a:lt1>
        <a:sysClr val="window" lastClr="FFFFFF"/>
      </a:lt1>
      <a:dk2>
        <a:srgbClr val="771025"/>
      </a:dk2>
      <a:lt2>
        <a:srgbClr val="EEECE1"/>
      </a:lt2>
      <a:accent1>
        <a:srgbClr val="273F6A"/>
      </a:accent1>
      <a:accent2>
        <a:srgbClr val="3A75C4"/>
      </a:accent2>
      <a:accent3>
        <a:srgbClr val="006B77"/>
      </a:accent3>
      <a:accent4>
        <a:srgbClr val="696F2B"/>
      </a:accent4>
      <a:accent5>
        <a:srgbClr val="406B2E"/>
      </a:accent5>
      <a:accent6>
        <a:srgbClr val="BF910C"/>
      </a:accent6>
      <a:hlink>
        <a:srgbClr val="771025"/>
      </a:hlink>
      <a:folHlink>
        <a:srgbClr val="A61635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Style-A-Telfer-PPT-Templates-Teaching-2013.potx</Template>
  <TotalTime>732</TotalTime>
  <Words>1706</Words>
  <Application>Microsoft Macintosh PowerPoint</Application>
  <PresentationFormat>On-screen Show (4:3)</PresentationFormat>
  <Paragraphs>239</Paragraphs>
  <Slides>26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Style-A-Telfer-PPT-Templates-Teaching-2013</vt:lpstr>
      <vt:lpstr>PowerPoint Presentation</vt:lpstr>
      <vt:lpstr>Aujourd’hui</vt:lpstr>
      <vt:lpstr>1.2 Qu’est-ce qu’un système d’information?</vt:lpstr>
      <vt:lpstr>SI et TI, qu’est-ce que c’est?</vt:lpstr>
      <vt:lpstr>SI et TI, qu’est-ce que c’est?</vt:lpstr>
      <vt:lpstr>…Ensemble de composantes interreliées… </vt:lpstr>
      <vt:lpstr>…recueillent de l’information, la traitent, la stockent et la diffusent… </vt:lpstr>
      <vt:lpstr>…aider à la prise de décision, au contrôle et à la coordination…</vt:lpstr>
      <vt:lpstr>…aider à la prise de décision, au contrôle et à la coordination…</vt:lpstr>
      <vt:lpstr>…aider à la prise de décision, au contrôle et à la coordination…</vt:lpstr>
      <vt:lpstr>1.1 Le rôle des SI dans l’organisation</vt:lpstr>
      <vt:lpstr>Nouveautés en SI</vt:lpstr>
      <vt:lpstr>L’entreprise numérique</vt:lpstr>
      <vt:lpstr>Le rôle stratégique des 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1.2 (suite)  Création de valeur par les SI</vt:lpstr>
      <vt:lpstr>PowerPoint Presentation</vt:lpstr>
      <vt:lpstr>Les investissements en TI valent-ils la peine?</vt:lpstr>
      <vt:lpstr>Qu’est-ce qui explique cette variation?</vt:lpstr>
      <vt:lpstr>Qu’est-ce qui explique cette variation?</vt:lpstr>
      <vt:lpstr>Aujourd’hui</vt:lpstr>
      <vt:lpstr>Pour le prochain cours</vt:lpstr>
    </vt:vector>
  </TitlesOfParts>
  <Company>Telfer School of Management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Lysanne Lessard</dc:creator>
  <cp:lastModifiedBy>Youssef Jabbour</cp:lastModifiedBy>
  <cp:revision>99</cp:revision>
  <dcterms:created xsi:type="dcterms:W3CDTF">2014-08-27T02:32:06Z</dcterms:created>
  <dcterms:modified xsi:type="dcterms:W3CDTF">2015-01-13T00:41:04Z</dcterms:modified>
</cp:coreProperties>
</file>