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6" d="100"/>
          <a:sy n="76" d="100"/>
        </p:scale>
        <p:origin x="-202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994C1640-915A-C64B-958B-D05F04A0A831}" type="datetimeFigureOut">
              <a:rPr lang="en-US" smtClean="0"/>
              <a:t>12-10-08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189274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94C1640-915A-C64B-958B-D05F04A0A831}" type="datetimeFigureOut">
              <a:rPr lang="en-US" smtClean="0"/>
              <a:t>12-10-08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232624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994C1640-915A-C64B-958B-D05F04A0A831}" type="datetimeFigureOut">
              <a:rPr lang="en-US" smtClean="0"/>
              <a:t>12-10-08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3743578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994C1640-915A-C64B-958B-D05F04A0A831}" type="datetimeFigureOut">
              <a:rPr lang="en-US" smtClean="0"/>
              <a:t>12-10-08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21717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994C1640-915A-C64B-958B-D05F04A0A831}" type="datetimeFigureOut">
              <a:rPr lang="en-US" smtClean="0"/>
              <a:t>12-10-08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642412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994C1640-915A-C64B-958B-D05F04A0A831}" type="datetimeFigureOut">
              <a:rPr lang="en-US" smtClean="0"/>
              <a:t>12-10-08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628997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4C1640-915A-C64B-958B-D05F04A0A831}" type="datetimeFigureOut">
              <a:rPr lang="en-US" smtClean="0"/>
              <a:t>12-10-08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1051011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94C1640-915A-C64B-958B-D05F04A0A831}" type="datetimeFigureOut">
              <a:rPr lang="en-US" smtClean="0"/>
              <a:t>12-10-08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2838053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94C1640-915A-C64B-958B-D05F04A0A831}" type="datetimeFigureOut">
              <a:rPr lang="en-US" smtClean="0"/>
              <a:t>12-10-08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2371093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94C1640-915A-C64B-958B-D05F04A0A831}" type="datetimeFigureOut">
              <a:rPr lang="en-US" smtClean="0"/>
              <a:t>12-10-08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1796509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94C1640-915A-C64B-958B-D05F04A0A831}" type="datetimeFigureOut">
              <a:rPr lang="en-US" smtClean="0"/>
              <a:t>12-10-08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84D43-34CB-3C4F-B0FC-C61936D730E1}" type="slidenum">
              <a:rPr lang="en-US" smtClean="0"/>
              <a:t>‹#›</a:t>
            </a:fld>
            <a:endParaRPr lang="en-US"/>
          </a:p>
        </p:txBody>
      </p:sp>
    </p:spTree>
    <p:extLst>
      <p:ext uri="{BB962C8B-B14F-4D97-AF65-F5344CB8AC3E}">
        <p14:creationId xmlns:p14="http://schemas.microsoft.com/office/powerpoint/2010/main" val="18824644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4C1640-915A-C64B-958B-D05F04A0A831}" type="datetimeFigureOut">
              <a:rPr lang="en-US" smtClean="0"/>
              <a:t>12-10-08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84D43-34CB-3C4F-B0FC-C61936D730E1}" type="slidenum">
              <a:rPr lang="en-US" smtClean="0"/>
              <a:t>‹#›</a:t>
            </a:fld>
            <a:endParaRPr lang="en-US"/>
          </a:p>
        </p:txBody>
      </p:sp>
    </p:spTree>
    <p:extLst>
      <p:ext uri="{BB962C8B-B14F-4D97-AF65-F5344CB8AC3E}">
        <p14:creationId xmlns:p14="http://schemas.microsoft.com/office/powerpoint/2010/main" val="2439051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i="1" dirty="0" smtClean="0">
                <a:latin typeface="+mn-lt"/>
              </a:rPr>
              <a:t>Chapter One</a:t>
            </a:r>
            <a:endParaRPr lang="en-US" sz="7200" i="1" dirty="0">
              <a:latin typeface="+mn-lt"/>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937642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marL="0" indent="0">
              <a:buNone/>
            </a:pPr>
            <a:endParaRPr lang="en-US" dirty="0"/>
          </a:p>
          <a:p>
            <a:r>
              <a:rPr lang="en-US" dirty="0" smtClean="0"/>
              <a:t>Communication is the act of making something common between 2 people</a:t>
            </a:r>
            <a:endParaRPr lang="en-US" dirty="0"/>
          </a:p>
          <a:p>
            <a:r>
              <a:rPr lang="en-US" dirty="0" smtClean="0"/>
              <a:t>In 2009, a poll concluded that Canadians spend approximately 38 hours per week either watching television or online </a:t>
            </a:r>
          </a:p>
          <a:p>
            <a:r>
              <a:rPr lang="en-US" dirty="0" smtClean="0"/>
              <a:t>8.9 hours per week listening to the radio </a:t>
            </a:r>
          </a:p>
          <a:p>
            <a:r>
              <a:rPr lang="en-US" dirty="0" smtClean="0"/>
              <a:t>2.9 hours a week reading newspapers </a:t>
            </a:r>
          </a:p>
          <a:p>
            <a:r>
              <a:rPr lang="en-US" dirty="0" smtClean="0"/>
              <a:t>1.4 hours reading magazines </a:t>
            </a:r>
          </a:p>
          <a:p>
            <a:r>
              <a:rPr lang="en-US" dirty="0" smtClean="0"/>
              <a:t>To a total of approximately 50 hours a week of media consumption </a:t>
            </a:r>
          </a:p>
          <a:p>
            <a:r>
              <a:rPr lang="en-US" dirty="0" smtClean="0"/>
              <a:t>2010/2011- Canadians spent 43.5 hours a month on the internet, which is almost twice the worldwide average of 23.1 hours </a:t>
            </a:r>
          </a:p>
        </p:txBody>
      </p:sp>
    </p:spTree>
    <p:extLst>
      <p:ext uri="{BB962C8B-B14F-4D97-AF65-F5344CB8AC3E}">
        <p14:creationId xmlns:p14="http://schemas.microsoft.com/office/powerpoint/2010/main" val="526925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Media is the major means through which governments communicate with their residents and citizens </a:t>
            </a:r>
          </a:p>
          <a:p>
            <a:r>
              <a:rPr lang="en-US" dirty="0" smtClean="0"/>
              <a:t>Media is also the primary way that businesses develop and communicate with customers</a:t>
            </a:r>
          </a:p>
          <a:p>
            <a:r>
              <a:rPr lang="en-US" dirty="0" smtClean="0"/>
              <a:t>Media also works to generate a global culture consciousness through celebratory media events such as the Olympics </a:t>
            </a:r>
            <a:endParaRPr lang="en-US" dirty="0" smtClean="0"/>
          </a:p>
        </p:txBody>
      </p:sp>
    </p:spTree>
    <p:extLst>
      <p:ext uri="{BB962C8B-B14F-4D97-AF65-F5344CB8AC3E}">
        <p14:creationId xmlns:p14="http://schemas.microsoft.com/office/powerpoint/2010/main" val="73394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r>
              <a:rPr lang="en-US" dirty="0" smtClean="0"/>
              <a:t>Telegraphs were one of the most revolutionary forms of communication media</a:t>
            </a:r>
          </a:p>
          <a:p>
            <a:r>
              <a:rPr lang="en-US" dirty="0" smtClean="0"/>
              <a:t>It permitted for the first time the effective separation of communication from transportation </a:t>
            </a:r>
          </a:p>
          <a:p>
            <a:r>
              <a:rPr lang="en-US" dirty="0" smtClean="0"/>
              <a:t>Letters no longer needed to be transported physically, such as by horse, carrier pigeon or ship </a:t>
            </a:r>
          </a:p>
          <a:p>
            <a:r>
              <a:rPr lang="en-US" dirty="0" smtClean="0"/>
              <a:t>These messages were considered to be transported at the speed of light- the speed at which electricity travels across vast distances</a:t>
            </a:r>
          </a:p>
          <a:p>
            <a:r>
              <a:rPr lang="en-US" dirty="0" smtClean="0"/>
              <a:t>The invention of the telegraph spurned other advances such as standard time and modern markets  </a:t>
            </a:r>
          </a:p>
          <a:p>
            <a:r>
              <a:rPr lang="en-US" dirty="0" smtClean="0"/>
              <a:t>The first successful telegraphs were established in the 1830’s and became common in the 1850’s </a:t>
            </a:r>
          </a:p>
        </p:txBody>
      </p:sp>
    </p:spTree>
    <p:extLst>
      <p:ext uri="{BB962C8B-B14F-4D97-AF65-F5344CB8AC3E}">
        <p14:creationId xmlns:p14="http://schemas.microsoft.com/office/powerpoint/2010/main" val="2406631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The telegraph and telephone were considered as technologies of “shrinking space” </a:t>
            </a:r>
          </a:p>
          <a:p>
            <a:r>
              <a:rPr lang="en-US" dirty="0" smtClean="0"/>
              <a:t>The telephone was originally marketed as a tool for business </a:t>
            </a:r>
          </a:p>
          <a:p>
            <a:r>
              <a:rPr lang="en-US" dirty="0" smtClean="0"/>
              <a:t>Radio was seen as a means of creating common perspective and understanding and creating a common consciousness between people </a:t>
            </a:r>
          </a:p>
        </p:txBody>
      </p:sp>
    </p:spTree>
    <p:extLst>
      <p:ext uri="{BB962C8B-B14F-4D97-AF65-F5344CB8AC3E}">
        <p14:creationId xmlns:p14="http://schemas.microsoft.com/office/powerpoint/2010/main" val="3572460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en-US" dirty="0" smtClean="0"/>
              <a:t>Television helped to extend and deepen social ties </a:t>
            </a:r>
          </a:p>
          <a:p>
            <a:r>
              <a:rPr lang="en-US" dirty="0" smtClean="0"/>
              <a:t>Television was first demonstrated in the mid 1920’s, but it wasn’t until 1950 that it began to replace radio across Canada </a:t>
            </a:r>
          </a:p>
          <a:p>
            <a:r>
              <a:rPr lang="en-US" dirty="0" smtClean="0"/>
              <a:t>Co-axial cable television technology first found application in the late 1940’s and early 1950’s </a:t>
            </a:r>
          </a:p>
          <a:p>
            <a:r>
              <a:rPr lang="en-US" dirty="0" smtClean="0"/>
              <a:t>Co-axial cables carry much more information that regular copper wire and were used to bring multiple television channels to places where over the air signals were blocked by buildings or natural barriers </a:t>
            </a:r>
          </a:p>
          <a:p>
            <a:r>
              <a:rPr lang="en-US" dirty="0" smtClean="0"/>
              <a:t>Created the notion of the “wired city”, which would materialize fully in the 1990’s with the advent of computers, digitized information and the internet </a:t>
            </a:r>
          </a:p>
          <a:p>
            <a:r>
              <a:rPr lang="en-US" dirty="0" smtClean="0"/>
              <a:t>Development and change of media are ongoing processes </a:t>
            </a:r>
          </a:p>
        </p:txBody>
      </p:sp>
    </p:spTree>
    <p:extLst>
      <p:ext uri="{BB962C8B-B14F-4D97-AF65-F5344CB8AC3E}">
        <p14:creationId xmlns:p14="http://schemas.microsoft.com/office/powerpoint/2010/main" val="4198916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0751" y="781447"/>
            <a:ext cx="8287195" cy="5144517"/>
          </a:xfrm>
        </p:spPr>
        <p:txBody>
          <a:bodyPr>
            <a:normAutofit fontScale="70000" lnSpcReduction="20000"/>
          </a:bodyPr>
          <a:lstStyle/>
          <a:p>
            <a:r>
              <a:rPr lang="en-US" i="1" dirty="0" smtClean="0"/>
              <a:t>Shannon and Weaver’s mathematical model of communication </a:t>
            </a:r>
            <a:r>
              <a:rPr lang="en-US" dirty="0" smtClean="0"/>
              <a:t>– makes reference to the basic technological characteristics of the process of sending and receiving messages </a:t>
            </a:r>
          </a:p>
          <a:p>
            <a:r>
              <a:rPr lang="en-US" dirty="0" smtClean="0"/>
              <a:t>Embodies </a:t>
            </a:r>
            <a:r>
              <a:rPr lang="en-US" dirty="0"/>
              <a:t>the concepts of </a:t>
            </a:r>
            <a:r>
              <a:rPr lang="en-US" dirty="0" smtClean="0"/>
              <a:t>information source, message, transmitter, signal, channel, noise, receiver, information destination, probability of error, encoding, decoding, information rate, channel capacity etc. </a:t>
            </a:r>
          </a:p>
          <a:p>
            <a:r>
              <a:rPr lang="en-US" dirty="0" smtClean="0"/>
              <a:t>Any interference that prevents the signal from travelling from point A to point B is referred to as ‘noise’ ie. A heavy accent, static on a telephone line, typographical error in a text message or email </a:t>
            </a:r>
          </a:p>
          <a:p>
            <a:r>
              <a:rPr lang="en-US" dirty="0" smtClean="0"/>
              <a:t>Person </a:t>
            </a:r>
            <a:r>
              <a:rPr lang="en-US" dirty="0" smtClean="0">
                <a:sym typeface="Wingdings"/>
              </a:rPr>
              <a:t> encodes a message  signals sent through a channel or medium  the decoder on the receiving end of the message interprets the signals and formulates meaningful content  the decoder can then provide the encoder with feedback or a response</a:t>
            </a:r>
          </a:p>
          <a:p>
            <a:r>
              <a:rPr lang="en-US" dirty="0" smtClean="0">
                <a:sym typeface="Wingdings"/>
              </a:rPr>
              <a:t>ie. Encoder – what are you doing?</a:t>
            </a:r>
          </a:p>
          <a:p>
            <a:pPr marL="0" indent="0">
              <a:buNone/>
            </a:pPr>
            <a:r>
              <a:rPr lang="en-US" dirty="0" smtClean="0">
                <a:sym typeface="Wingdings"/>
              </a:rPr>
              <a:t>          Decoder-  studying!</a:t>
            </a:r>
          </a:p>
          <a:p>
            <a:pPr marL="0" indent="0">
              <a:buNone/>
            </a:pPr>
            <a:r>
              <a:rPr lang="en-US" dirty="0" smtClean="0">
                <a:sym typeface="Wingdings"/>
              </a:rPr>
              <a:t>  </a:t>
            </a:r>
            <a:endParaRPr lang="en-US" dirty="0" smtClean="0"/>
          </a:p>
        </p:txBody>
      </p:sp>
    </p:spTree>
    <p:extLst>
      <p:ext uri="{BB962C8B-B14F-4D97-AF65-F5344CB8AC3E}">
        <p14:creationId xmlns:p14="http://schemas.microsoft.com/office/powerpoint/2010/main" val="2795481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hannon and Weaver Model.jpg"/>
          <p:cNvPicPr>
            <a:picLocks noGrp="1" noChangeAspect="1"/>
          </p:cNvPicPr>
          <p:nvPr>
            <p:ph idx="1"/>
          </p:nvPr>
        </p:nvPicPr>
        <p:blipFill>
          <a:blip r:embed="rId2">
            <a:extLst>
              <a:ext uri="{28A0092B-C50C-407E-A947-70E740481C1C}">
                <a14:useLocalDpi xmlns:a14="http://schemas.microsoft.com/office/drawing/2010/main" val="0"/>
              </a:ext>
            </a:extLst>
          </a:blip>
          <a:srcRect t="8178" b="8178"/>
          <a:stretch>
            <a:fillRect/>
          </a:stretch>
        </p:blipFill>
        <p:spPr>
          <a:xfrm>
            <a:off x="0" y="504684"/>
            <a:ext cx="9144000" cy="5898242"/>
          </a:xfrm>
          <a:prstGeom prst="rect">
            <a:avLst/>
          </a:prstGeom>
        </p:spPr>
      </p:pic>
    </p:spTree>
    <p:extLst>
      <p:ext uri="{BB962C8B-B14F-4D97-AF65-F5344CB8AC3E}">
        <p14:creationId xmlns:p14="http://schemas.microsoft.com/office/powerpoint/2010/main" val="794839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7867"/>
            <a:ext cx="8229600" cy="4525963"/>
          </a:xfrm>
        </p:spPr>
        <p:txBody>
          <a:bodyPr>
            <a:noAutofit/>
          </a:bodyPr>
          <a:lstStyle/>
          <a:p>
            <a:r>
              <a:rPr lang="en-US" sz="2400" dirty="0" smtClean="0"/>
              <a:t>A medium is any vehicle that conveys information </a:t>
            </a:r>
            <a:endParaRPr lang="en-US" sz="2400" dirty="0"/>
          </a:p>
          <a:p>
            <a:r>
              <a:rPr lang="en-US" sz="2400" dirty="0" smtClean="0"/>
              <a:t>ie. Language </a:t>
            </a:r>
          </a:p>
          <a:p>
            <a:r>
              <a:rPr lang="en-US" sz="2400" dirty="0" smtClean="0"/>
              <a:t>Media is the plural of medium </a:t>
            </a:r>
          </a:p>
          <a:p>
            <a:r>
              <a:rPr lang="en-US" sz="2400" dirty="0" smtClean="0"/>
              <a:t>Mass media- media involved in mass communication; any kind of vehicle that conveys information on a large scale </a:t>
            </a:r>
          </a:p>
          <a:p>
            <a:r>
              <a:rPr lang="en-US" sz="2400" dirty="0" smtClean="0"/>
              <a:t>Mass media is the vehicle through which mass communication takes place </a:t>
            </a:r>
          </a:p>
          <a:p>
            <a:r>
              <a:rPr lang="en-US" sz="2400" dirty="0" smtClean="0"/>
              <a:t>One form of mass communication can involve a range of different types of media</a:t>
            </a:r>
          </a:p>
          <a:p>
            <a:r>
              <a:rPr lang="en-US" sz="2400" dirty="0" smtClean="0"/>
              <a:t>ie. Watching a video on YouTube of someone singing a song</a:t>
            </a:r>
          </a:p>
          <a:p>
            <a:pPr marL="0" indent="0">
              <a:buNone/>
            </a:pPr>
            <a:r>
              <a:rPr lang="en-US" sz="2400" dirty="0"/>
              <a:t> </a:t>
            </a:r>
            <a:r>
              <a:rPr lang="en-US" sz="2400" dirty="0" smtClean="0"/>
              <a:t>         - The language in which the song is written</a:t>
            </a:r>
          </a:p>
          <a:p>
            <a:pPr marL="0" indent="0">
              <a:buNone/>
            </a:pPr>
            <a:r>
              <a:rPr lang="en-US" sz="2400" dirty="0"/>
              <a:t> </a:t>
            </a:r>
            <a:r>
              <a:rPr lang="en-US" sz="2400" dirty="0" smtClean="0"/>
              <a:t>         - The person’s voice</a:t>
            </a:r>
          </a:p>
          <a:p>
            <a:pPr marL="0" indent="0">
              <a:buNone/>
            </a:pPr>
            <a:r>
              <a:rPr lang="en-US" sz="2400" dirty="0"/>
              <a:t> </a:t>
            </a:r>
            <a:r>
              <a:rPr lang="en-US" sz="2400" dirty="0" smtClean="0"/>
              <a:t>         - Musical instruments </a:t>
            </a:r>
          </a:p>
          <a:p>
            <a:pPr marL="0" indent="0">
              <a:buNone/>
            </a:pPr>
            <a:r>
              <a:rPr lang="en-US" sz="2400" dirty="0"/>
              <a:t> </a:t>
            </a:r>
            <a:r>
              <a:rPr lang="en-US" sz="2400" dirty="0" smtClean="0"/>
              <a:t>         - The video itself</a:t>
            </a:r>
          </a:p>
          <a:p>
            <a:pPr marL="0" indent="0">
              <a:buNone/>
            </a:pPr>
            <a:r>
              <a:rPr lang="en-US" sz="2400" dirty="0"/>
              <a:t> </a:t>
            </a:r>
            <a:r>
              <a:rPr lang="en-US" sz="2400" dirty="0" smtClean="0"/>
              <a:t>         - The internet </a:t>
            </a:r>
          </a:p>
        </p:txBody>
      </p:sp>
    </p:spTree>
    <p:extLst>
      <p:ext uri="{BB962C8B-B14F-4D97-AF65-F5344CB8AC3E}">
        <p14:creationId xmlns:p14="http://schemas.microsoft.com/office/powerpoint/2010/main" val="1171036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smtClean="0"/>
              <a:t>Convergence- the merging or bringing together of a wide range of previously separate and distinct communication technologies; the coming </a:t>
            </a:r>
            <a:r>
              <a:rPr lang="en-US" dirty="0"/>
              <a:t>together of telecommunications, computing and broadcasting into a single digital bit-</a:t>
            </a:r>
            <a:r>
              <a:rPr lang="en-US" dirty="0" smtClean="0"/>
              <a:t>stream</a:t>
            </a:r>
          </a:p>
          <a:p>
            <a:r>
              <a:rPr lang="en-US" dirty="0" smtClean="0"/>
              <a:t>ie. Music in the past being distributed via tapes, </a:t>
            </a:r>
            <a:r>
              <a:rPr lang="en-US" dirty="0" err="1" smtClean="0"/>
              <a:t>cds</a:t>
            </a:r>
            <a:r>
              <a:rPr lang="en-US" dirty="0" smtClean="0"/>
              <a:t>, vinyl </a:t>
            </a:r>
            <a:r>
              <a:rPr lang="en-US" dirty="0" err="1" smtClean="0"/>
              <a:t>etc</a:t>
            </a:r>
            <a:r>
              <a:rPr lang="en-US" dirty="0" smtClean="0"/>
              <a:t>, now in the digital age everything can be found on a computer without the need for a separate medium </a:t>
            </a:r>
            <a:endParaRPr lang="en-US" dirty="0"/>
          </a:p>
        </p:txBody>
      </p:sp>
    </p:spTree>
    <p:extLst>
      <p:ext uri="{BB962C8B-B14F-4D97-AF65-F5344CB8AC3E}">
        <p14:creationId xmlns:p14="http://schemas.microsoft.com/office/powerpoint/2010/main" val="1899354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r>
              <a:rPr lang="en-US" dirty="0" smtClean="0"/>
              <a:t>The social model of the media stresses that the transmission function accented by the Shannon and Weaver model is also integrated into a larger set of social ideas, values and actions</a:t>
            </a:r>
          </a:p>
          <a:p>
            <a:r>
              <a:rPr lang="en-US" dirty="0" smtClean="0"/>
              <a:t>It also suggests that the communicators themselves are active in creating messages that provide perspectives and understandings of the world </a:t>
            </a:r>
          </a:p>
          <a:p>
            <a:r>
              <a:rPr lang="en-US" dirty="0" smtClean="0"/>
              <a:t>ie. The news </a:t>
            </a:r>
            <a:r>
              <a:rPr lang="en-US" dirty="0" err="1" smtClean="0"/>
              <a:t>doesn</a:t>
            </a:r>
            <a:r>
              <a:rPr lang="fr-FR" dirty="0" smtClean="0"/>
              <a:t>’</a:t>
            </a:r>
            <a:r>
              <a:rPr lang="en-US" dirty="0" smtClean="0"/>
              <a:t>t just tell inform us of particular events, it also tells us which of them are perceived as the most important events of the day</a:t>
            </a:r>
          </a:p>
          <a:p>
            <a:r>
              <a:rPr lang="en-US" dirty="0" smtClean="0"/>
              <a:t>Usually draws our attention away from other important issues with large- scale tragedies, accidents, celebrity stories, violence etc.  </a:t>
            </a:r>
            <a:endParaRPr lang="en-US" dirty="0"/>
          </a:p>
        </p:txBody>
      </p:sp>
    </p:spTree>
    <p:extLst>
      <p:ext uri="{BB962C8B-B14F-4D97-AF65-F5344CB8AC3E}">
        <p14:creationId xmlns:p14="http://schemas.microsoft.com/office/powerpoint/2010/main" val="4069486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6830"/>
            <a:ext cx="8229600" cy="5499334"/>
          </a:xfrm>
        </p:spPr>
        <p:txBody>
          <a:bodyPr>
            <a:normAutofit fontScale="85000" lnSpcReduction="20000"/>
          </a:bodyPr>
          <a:lstStyle/>
          <a:p>
            <a:r>
              <a:rPr lang="en-US" dirty="0" smtClean="0"/>
              <a:t>Privately owned new media (YouTube, Facebook) have been struggling to turn what they do into a business model that can both pay for the operation of the company and return a profit to its owners </a:t>
            </a:r>
          </a:p>
          <a:p>
            <a:r>
              <a:rPr lang="en-US" dirty="0" smtClean="0"/>
              <a:t>Canadian television is dominated by American television programs not because Canadians prefer necessarily to watch American programs, but because it is much cheaper to buy American programs that attract large scale audiences than it is to produce Canadian programs that will attract large audiences </a:t>
            </a:r>
          </a:p>
          <a:p>
            <a:r>
              <a:rPr lang="en-US" dirty="0" smtClean="0"/>
              <a:t>American producers sell their shows to Canadian networks at a fraction of the cost of their production </a:t>
            </a:r>
          </a:p>
          <a:p>
            <a:r>
              <a:rPr lang="en-US" dirty="0" smtClean="0"/>
              <a:t>ie. Buying episodes of The Simpsons that would of cost several million dollars to produce for thousands of dollars </a:t>
            </a:r>
            <a:endParaRPr lang="en-US" dirty="0"/>
          </a:p>
        </p:txBody>
      </p:sp>
    </p:spTree>
    <p:extLst>
      <p:ext uri="{BB962C8B-B14F-4D97-AF65-F5344CB8AC3E}">
        <p14:creationId xmlns:p14="http://schemas.microsoft.com/office/powerpoint/2010/main" val="2587668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58930"/>
            <a:ext cx="8229600" cy="4525963"/>
          </a:xfrm>
        </p:spPr>
        <p:txBody>
          <a:bodyPr>
            <a:normAutofit fontScale="92500" lnSpcReduction="20000"/>
          </a:bodyPr>
          <a:lstStyle/>
          <a:p>
            <a:r>
              <a:rPr lang="en-US" dirty="0" smtClean="0"/>
              <a:t>Many media institutions are formulated to create private profits, which impacts the character of the products they offer </a:t>
            </a:r>
          </a:p>
          <a:p>
            <a:r>
              <a:rPr lang="en-US" dirty="0" smtClean="0"/>
              <a:t>Not-for-profit media is mandate driven as opposed to profit driven; their primary purpose exists outside just generating a profit</a:t>
            </a:r>
          </a:p>
          <a:p>
            <a:r>
              <a:rPr lang="en-US" dirty="0" smtClean="0"/>
              <a:t>ie. The CBC </a:t>
            </a:r>
          </a:p>
          <a:p>
            <a:r>
              <a:rPr lang="en-US" dirty="0" smtClean="0"/>
              <a:t>Organizations such as the CBC generally operate at arms’ length from the government and are protected through legislation from its interference or influence </a:t>
            </a:r>
          </a:p>
          <a:p>
            <a:endParaRPr lang="en-US" dirty="0"/>
          </a:p>
        </p:txBody>
      </p:sp>
    </p:spTree>
    <p:extLst>
      <p:ext uri="{BB962C8B-B14F-4D97-AF65-F5344CB8AC3E}">
        <p14:creationId xmlns:p14="http://schemas.microsoft.com/office/powerpoint/2010/main" val="3672796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302" y="742434"/>
            <a:ext cx="8862051" cy="5525852"/>
          </a:xfrm>
        </p:spPr>
        <p:txBody>
          <a:bodyPr>
            <a:normAutofit lnSpcReduction="10000"/>
          </a:bodyPr>
          <a:lstStyle/>
          <a:p>
            <a:r>
              <a:rPr lang="en-US" i="1" dirty="0" smtClean="0"/>
              <a:t>The Broadcasting Act (1991) </a:t>
            </a:r>
            <a:r>
              <a:rPr lang="en-US" dirty="0" smtClean="0"/>
              <a:t>– the pre-eminent statue controlling broadcasting</a:t>
            </a:r>
          </a:p>
          <a:p>
            <a:r>
              <a:rPr lang="en-US" dirty="0" smtClean="0"/>
              <a:t>Broadcasting is important to creating a sense of nation building, and organizations such as CBC have distinct responsibilities such as being predominantly and distinctively Canadian, and contributing to a shared national consciousness and identity </a:t>
            </a:r>
          </a:p>
          <a:p>
            <a:r>
              <a:rPr lang="en-US" dirty="0" smtClean="0"/>
              <a:t>The Broadcasting Act outlines what broadcasting should do for society and provides a framework for policy </a:t>
            </a:r>
          </a:p>
          <a:p>
            <a:endParaRPr lang="en-US" dirty="0"/>
          </a:p>
        </p:txBody>
      </p:sp>
    </p:spTree>
    <p:extLst>
      <p:ext uri="{BB962C8B-B14F-4D97-AF65-F5344CB8AC3E}">
        <p14:creationId xmlns:p14="http://schemas.microsoft.com/office/powerpoint/2010/main" val="1115124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dirty="0" smtClean="0"/>
              <a:t>The Telecommunications Act- focuses on the infrastructure underlying the transmission of messages, such as who owns and controls service provision, what services are offered, to whom they are sold and on what terms etc. </a:t>
            </a:r>
          </a:p>
          <a:p>
            <a:r>
              <a:rPr lang="en-US" dirty="0" smtClean="0"/>
              <a:t>The regulations prior to the 1980’s regarding the prices charged and what territories they could service were strict, but since then they have considerably relaxed  </a:t>
            </a:r>
          </a:p>
          <a:p>
            <a:r>
              <a:rPr lang="en-US" dirty="0" smtClean="0"/>
              <a:t>The Canadian Radio-television and Telecommunications Commission (CRTC) administers the policies and provisions outlined in the Broadcasting and Telecommunications Act</a:t>
            </a:r>
          </a:p>
          <a:p>
            <a:endParaRPr lang="en-US" dirty="0"/>
          </a:p>
        </p:txBody>
      </p:sp>
    </p:spTree>
    <p:extLst>
      <p:ext uri="{BB962C8B-B14F-4D97-AF65-F5344CB8AC3E}">
        <p14:creationId xmlns:p14="http://schemas.microsoft.com/office/powerpoint/2010/main" val="1634647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Meaning in media messages is not always clear or pre-determined: images and words and other media content have at least two possible types or levels of meaning </a:t>
            </a:r>
          </a:p>
          <a:p>
            <a:r>
              <a:rPr lang="en-US" dirty="0" smtClean="0"/>
              <a:t>1. Denotative- the obvious, literal or readily apparent meaning, ie. apple</a:t>
            </a:r>
          </a:p>
          <a:p>
            <a:r>
              <a:rPr lang="en-US" dirty="0" smtClean="0"/>
              <a:t>2. Connotative- the secondary, figurative or associated meaning, ie. The Apple Company, Adam and Eve, knowledge </a:t>
            </a:r>
          </a:p>
        </p:txBody>
      </p:sp>
    </p:spTree>
    <p:extLst>
      <p:ext uri="{BB962C8B-B14F-4D97-AF65-F5344CB8AC3E}">
        <p14:creationId xmlns:p14="http://schemas.microsoft.com/office/powerpoint/2010/main" val="1456161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A mass audience is NOT to be thought of as a mob or as an unthinking mass of individuals vulnerable to the intentional or unintentional manipulations of media practitioners</a:t>
            </a:r>
          </a:p>
          <a:p>
            <a:r>
              <a:rPr lang="en-US" dirty="0" smtClean="0"/>
              <a:t>Audiences can form around events (The Olympics), books and films (The Harry Potter series), around sporting events (NHL) or around news coverage such as an election or a natural disaster  </a:t>
            </a:r>
            <a:endParaRPr lang="en-US" dirty="0"/>
          </a:p>
        </p:txBody>
      </p:sp>
    </p:spTree>
    <p:extLst>
      <p:ext uri="{BB962C8B-B14F-4D97-AF65-F5344CB8AC3E}">
        <p14:creationId xmlns:p14="http://schemas.microsoft.com/office/powerpoint/2010/main" val="11190753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266</TotalTime>
  <Words>1313</Words>
  <Application>Microsoft Macintosh PowerPoint</Application>
  <PresentationFormat>On-screen Show (4:3)</PresentationFormat>
  <Paragraphs>71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Chapter 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One</dc:title>
  <dc:creator>Belinda Mae Garcia-Breadmore</dc:creator>
  <cp:lastModifiedBy>Belinda Mae Garcia-Breadmore</cp:lastModifiedBy>
  <cp:revision>27</cp:revision>
  <dcterms:created xsi:type="dcterms:W3CDTF">2012-10-09T00:49:59Z</dcterms:created>
  <dcterms:modified xsi:type="dcterms:W3CDTF">2012-10-09T05:16:27Z</dcterms:modified>
</cp:coreProperties>
</file>