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75" r:id="rId3"/>
    <p:sldId id="276" r:id="rId4"/>
    <p:sldId id="277" r:id="rId5"/>
    <p:sldId id="278" r:id="rId6"/>
    <p:sldId id="279" r:id="rId7"/>
    <p:sldId id="280" r:id="rId8"/>
    <p:sldId id="281" r:id="rId9"/>
    <p:sldId id="282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808" y="-1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notesMaster" Target="notesMasters/notesMaster1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549398-01C2-42A4-8C25-03BF2F58D481}" type="datetimeFigureOut">
              <a:rPr lang="en-CA" smtClean="0"/>
              <a:t>16-09-20</a:t>
            </a:fld>
            <a:endParaRPr lang="en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FDD92C-2443-4685-888F-06B43259CF2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338930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FDD92C-2443-4685-888F-06B43259CF2C}" type="slidenum">
              <a:rPr lang="en-CA" smtClean="0"/>
              <a:t>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48948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/>
              <a:buChar char="•"/>
            </a:pPr>
            <a:r>
              <a:rPr lang="en-US" b="0" i="0" dirty="0" smtClean="0">
                <a:latin typeface="Arial"/>
                <a:cs typeface="Arial"/>
              </a:rPr>
              <a:t>Prisms-</a:t>
            </a:r>
            <a:r>
              <a:rPr lang="en-US" b="0" i="0" baseline="0" dirty="0" smtClean="0">
                <a:latin typeface="Arial"/>
                <a:cs typeface="Arial"/>
              </a:rPr>
              <a:t> different </a:t>
            </a:r>
            <a:r>
              <a:rPr lang="fr-CA" b="0" i="0" baseline="0" noProof="0" dirty="0" smtClean="0">
                <a:latin typeface="Arial"/>
                <a:cs typeface="Arial"/>
              </a:rPr>
              <a:t>couleurs</a:t>
            </a:r>
          </a:p>
          <a:p>
            <a:pPr marL="171450" indent="-171450">
              <a:buFont typeface="Arial"/>
              <a:buChar char="•"/>
            </a:pPr>
            <a:r>
              <a:rPr lang="en-US" b="0" i="0" baseline="0" noProof="0" dirty="0" smtClean="0">
                <a:latin typeface="Arial"/>
                <a:cs typeface="Arial"/>
              </a:rPr>
              <a:t>D</a:t>
            </a:r>
            <a:r>
              <a:rPr lang="fr-CA" b="0" i="0" baseline="0" noProof="0" dirty="0" err="1" smtClean="0">
                <a:latin typeface="Arial"/>
                <a:cs typeface="Arial"/>
              </a:rPr>
              <a:t>escriptive</a:t>
            </a:r>
            <a:r>
              <a:rPr lang="fr-CA" b="0" i="0" baseline="0" noProof="0" dirty="0" smtClean="0">
                <a:latin typeface="Arial"/>
                <a:cs typeface="Arial"/>
              </a:rPr>
              <a:t>-  explique la réalité tel qu’elle est</a:t>
            </a:r>
          </a:p>
          <a:p>
            <a:pPr marL="171450" indent="-171450">
              <a:buFont typeface="Arial"/>
              <a:buChar char="•"/>
            </a:pPr>
            <a:r>
              <a:rPr lang="fr-CA" b="0" i="0" baseline="0" noProof="0" dirty="0" smtClean="0">
                <a:latin typeface="Arial"/>
                <a:cs typeface="Arial"/>
              </a:rPr>
              <a:t>Normative- décrire une idéale </a:t>
            </a:r>
            <a:endParaRPr lang="fr-CA" b="0" i="0" noProof="0" dirty="0">
              <a:latin typeface="Arial"/>
              <a:cs typeface="Aria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FDD92C-2443-4685-888F-06B43259CF2C}" type="slidenum">
              <a:rPr lang="en-CA" smtClean="0"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149067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/>
              <a:buChar char="•"/>
            </a:pPr>
            <a:r>
              <a:rPr lang="en-US" b="0" i="0" dirty="0" smtClean="0">
                <a:latin typeface="Arial"/>
                <a:cs typeface="Arial"/>
              </a:rPr>
              <a:t>École</a:t>
            </a:r>
            <a:r>
              <a:rPr lang="en-US" b="0" i="0" baseline="0" dirty="0" smtClean="0">
                <a:latin typeface="Arial"/>
                <a:cs typeface="Arial"/>
              </a:rPr>
              <a:t> de penser dominant</a:t>
            </a:r>
          </a:p>
          <a:p>
            <a:pPr marL="0" indent="0">
              <a:buFont typeface="Arial"/>
              <a:buNone/>
            </a:pPr>
            <a:r>
              <a:rPr lang="en-US" b="0" i="0" baseline="0" dirty="0" smtClean="0">
                <a:latin typeface="Arial"/>
                <a:cs typeface="Arial"/>
              </a:rPr>
              <a:t> </a:t>
            </a:r>
            <a:r>
              <a:rPr lang="en-US" b="0" i="0" baseline="0" dirty="0" err="1" smtClean="0">
                <a:latin typeface="Arial"/>
                <a:cs typeface="Arial"/>
              </a:rPr>
              <a:t>Thucyclide</a:t>
            </a:r>
            <a:r>
              <a:rPr lang="en-US" b="0" i="0" baseline="0" dirty="0" smtClean="0">
                <a:latin typeface="Arial"/>
                <a:cs typeface="Arial"/>
              </a:rPr>
              <a:t>-Les puissant font </a:t>
            </a:r>
            <a:r>
              <a:rPr lang="en-US" b="0" i="0" baseline="0" dirty="0" err="1" smtClean="0">
                <a:latin typeface="Arial"/>
                <a:cs typeface="Arial"/>
              </a:rPr>
              <a:t>ce</a:t>
            </a:r>
            <a:r>
              <a:rPr lang="en-US" b="0" i="0" baseline="0" dirty="0" smtClean="0">
                <a:latin typeface="Arial"/>
                <a:cs typeface="Arial"/>
              </a:rPr>
              <a:t> </a:t>
            </a:r>
            <a:r>
              <a:rPr lang="en-US" b="0" i="0" baseline="0" dirty="0" err="1" smtClean="0">
                <a:latin typeface="Arial"/>
                <a:cs typeface="Arial"/>
              </a:rPr>
              <a:t>qu’il</a:t>
            </a:r>
            <a:r>
              <a:rPr lang="en-US" b="0" i="0" baseline="0" dirty="0" smtClean="0">
                <a:latin typeface="Arial"/>
                <a:cs typeface="Arial"/>
              </a:rPr>
              <a:t> </a:t>
            </a:r>
            <a:r>
              <a:rPr lang="en-US" b="0" i="0" baseline="0" dirty="0" err="1" smtClean="0">
                <a:latin typeface="Arial"/>
                <a:cs typeface="Arial"/>
              </a:rPr>
              <a:t>veut</a:t>
            </a:r>
            <a:r>
              <a:rPr lang="en-US" b="0" i="0" baseline="0" dirty="0" smtClean="0">
                <a:latin typeface="Arial"/>
                <a:cs typeface="Arial"/>
              </a:rPr>
              <a:t> </a:t>
            </a:r>
            <a:r>
              <a:rPr lang="en-US" b="0" i="0" baseline="0" dirty="0" err="1" smtClean="0">
                <a:latin typeface="Arial"/>
                <a:cs typeface="Arial"/>
              </a:rPr>
              <a:t>quand</a:t>
            </a:r>
            <a:r>
              <a:rPr lang="en-US" b="0" i="0" baseline="0" dirty="0" smtClean="0">
                <a:latin typeface="Arial"/>
                <a:cs typeface="Arial"/>
              </a:rPr>
              <a:t> </a:t>
            </a:r>
            <a:r>
              <a:rPr lang="en-US" b="0" i="0" baseline="0" dirty="0" err="1" smtClean="0">
                <a:latin typeface="Arial"/>
                <a:cs typeface="Arial"/>
              </a:rPr>
              <a:t>il</a:t>
            </a:r>
            <a:r>
              <a:rPr lang="en-US" b="0" i="0" baseline="0" dirty="0" smtClean="0">
                <a:latin typeface="Arial"/>
                <a:cs typeface="Arial"/>
              </a:rPr>
              <a:t> </a:t>
            </a:r>
            <a:r>
              <a:rPr lang="fr-CA" b="0" i="0" baseline="0" noProof="0" dirty="0" smtClean="0">
                <a:latin typeface="Arial"/>
                <a:cs typeface="Arial"/>
              </a:rPr>
              <a:t>peuvent</a:t>
            </a:r>
            <a:r>
              <a:rPr lang="en-US" b="0" i="0" baseline="0" dirty="0" smtClean="0">
                <a:latin typeface="Arial"/>
                <a:cs typeface="Arial"/>
              </a:rPr>
              <a:t>, les </a:t>
            </a:r>
            <a:r>
              <a:rPr lang="en-US" b="0" i="0" baseline="0" dirty="0" err="1" smtClean="0">
                <a:latin typeface="Arial"/>
                <a:cs typeface="Arial"/>
              </a:rPr>
              <a:t>faibles</a:t>
            </a:r>
            <a:r>
              <a:rPr lang="en-US" b="0" i="0" baseline="0" dirty="0" smtClean="0">
                <a:latin typeface="Arial"/>
                <a:cs typeface="Arial"/>
              </a:rPr>
              <a:t> endure </a:t>
            </a:r>
            <a:r>
              <a:rPr lang="en-US" b="0" i="0" baseline="0" dirty="0" err="1" smtClean="0">
                <a:latin typeface="Arial"/>
                <a:cs typeface="Arial"/>
              </a:rPr>
              <a:t>ce</a:t>
            </a:r>
            <a:r>
              <a:rPr lang="en-US" b="0" i="0" baseline="0" dirty="0" smtClean="0">
                <a:latin typeface="Arial"/>
                <a:cs typeface="Arial"/>
              </a:rPr>
              <a:t> </a:t>
            </a:r>
            <a:r>
              <a:rPr lang="en-US" b="0" i="0" baseline="0" dirty="0" err="1" smtClean="0">
                <a:latin typeface="Arial"/>
                <a:cs typeface="Arial"/>
              </a:rPr>
              <a:t>qu’ils</a:t>
            </a:r>
            <a:r>
              <a:rPr lang="en-US" b="0" i="0" baseline="0" dirty="0" smtClean="0">
                <a:latin typeface="Arial"/>
                <a:cs typeface="Arial"/>
              </a:rPr>
              <a:t> </a:t>
            </a:r>
            <a:r>
              <a:rPr lang="en-US" b="0" i="0" baseline="0" dirty="0" err="1" smtClean="0">
                <a:latin typeface="Arial"/>
                <a:cs typeface="Arial"/>
              </a:rPr>
              <a:t>doivent</a:t>
            </a:r>
            <a:r>
              <a:rPr lang="en-US" b="0" i="0" baseline="0" dirty="0" smtClean="0">
                <a:latin typeface="Arial"/>
                <a:cs typeface="Arial"/>
              </a:rPr>
              <a:t> </a:t>
            </a:r>
          </a:p>
          <a:p>
            <a:pPr marL="171450" indent="-171450">
              <a:buFont typeface="Arial"/>
              <a:buChar char="•"/>
            </a:pPr>
            <a:r>
              <a:rPr lang="en-US" b="0" i="0" baseline="0" dirty="0" smtClean="0">
                <a:latin typeface="Arial"/>
                <a:cs typeface="Arial"/>
              </a:rPr>
              <a:t>Hobbes- pas the police, pas the </a:t>
            </a:r>
            <a:r>
              <a:rPr lang="en-US" b="0" i="0" baseline="0" dirty="0" err="1" smtClean="0">
                <a:latin typeface="Arial"/>
                <a:cs typeface="Arial"/>
              </a:rPr>
              <a:t>govt</a:t>
            </a:r>
            <a:r>
              <a:rPr lang="en-US" b="0" i="0" baseline="0" dirty="0" smtClean="0">
                <a:latin typeface="Arial"/>
                <a:cs typeface="Arial"/>
              </a:rPr>
              <a:t>//nasty, brutish, and violent</a:t>
            </a:r>
          </a:p>
          <a:p>
            <a:pPr marL="171450" indent="-171450">
              <a:buFont typeface="Arial"/>
              <a:buChar char="•"/>
            </a:pPr>
            <a:r>
              <a:rPr lang="en-US" b="0" i="0" baseline="0" dirty="0" err="1" smtClean="0">
                <a:latin typeface="Arial"/>
                <a:cs typeface="Arial"/>
              </a:rPr>
              <a:t>Machiavel</a:t>
            </a:r>
            <a:r>
              <a:rPr lang="en-US" b="0" i="0" baseline="0" dirty="0" smtClean="0">
                <a:latin typeface="Arial"/>
                <a:cs typeface="Arial"/>
              </a:rPr>
              <a:t>- </a:t>
            </a:r>
            <a:r>
              <a:rPr lang="fr-CA" b="0" i="0" baseline="0" noProof="0" dirty="0" smtClean="0">
                <a:latin typeface="Arial"/>
                <a:cs typeface="Arial"/>
              </a:rPr>
              <a:t>l’</a:t>
            </a:r>
            <a:r>
              <a:rPr lang="fr-CA" b="0" i="0" baseline="0" noProof="0" dirty="0" err="1" smtClean="0">
                <a:latin typeface="Arial"/>
                <a:cs typeface="Arial"/>
              </a:rPr>
              <a:t>interet</a:t>
            </a:r>
            <a:r>
              <a:rPr lang="en-US" b="0" i="0" baseline="0" dirty="0" smtClean="0">
                <a:latin typeface="Arial"/>
                <a:cs typeface="Arial"/>
              </a:rPr>
              <a:t> international </a:t>
            </a:r>
          </a:p>
          <a:p>
            <a:pPr marL="171450" indent="-171450">
              <a:buFont typeface="Arial"/>
              <a:buChar char="•"/>
            </a:pPr>
            <a:r>
              <a:rPr lang="en-US" b="0" i="0" baseline="0" noProof="0" dirty="0" smtClean="0">
                <a:latin typeface="Arial"/>
                <a:cs typeface="Arial"/>
              </a:rPr>
              <a:t>P</a:t>
            </a:r>
            <a:r>
              <a:rPr lang="fr-CA" b="0" i="0" baseline="0" noProof="0" dirty="0" err="1" smtClean="0">
                <a:latin typeface="Arial"/>
                <a:cs typeface="Arial"/>
              </a:rPr>
              <a:t>eur</a:t>
            </a:r>
            <a:r>
              <a:rPr lang="fr-CA" b="0" i="0" baseline="0" noProof="0" dirty="0" smtClean="0">
                <a:latin typeface="Arial"/>
                <a:cs typeface="Arial"/>
              </a:rPr>
              <a:t> car le système </a:t>
            </a:r>
            <a:r>
              <a:rPr lang="fr-CA" b="0" i="0" baseline="0" noProof="0" dirty="0" err="1" smtClean="0">
                <a:latin typeface="Arial"/>
                <a:cs typeface="Arial"/>
              </a:rPr>
              <a:t>intl</a:t>
            </a:r>
            <a:r>
              <a:rPr lang="fr-CA" b="0" i="0" baseline="0" noProof="0" dirty="0" smtClean="0">
                <a:latin typeface="Arial"/>
                <a:cs typeface="Arial"/>
              </a:rPr>
              <a:t> est anarchique</a:t>
            </a:r>
          </a:p>
          <a:p>
            <a:pPr marL="171450" indent="-171450">
              <a:buFont typeface="Arial"/>
              <a:buChar char="•"/>
            </a:pPr>
            <a:r>
              <a:rPr lang="fr-CA" b="0" i="0" baseline="0" noProof="0" dirty="0" smtClean="0">
                <a:latin typeface="Arial"/>
                <a:cs typeface="Arial"/>
              </a:rPr>
              <a:t>La possibilité de la guerre est permanent</a:t>
            </a:r>
          </a:p>
          <a:p>
            <a:pPr marL="171450" indent="-171450">
              <a:buFont typeface="Arial"/>
              <a:buChar char="•"/>
            </a:pPr>
            <a:r>
              <a:rPr lang="en-US" b="0" i="0" baseline="0" noProof="0" dirty="0" smtClean="0">
                <a:latin typeface="Arial"/>
                <a:cs typeface="Arial"/>
              </a:rPr>
              <a:t>C</a:t>
            </a:r>
            <a:r>
              <a:rPr lang="fr-CA" b="0" i="0" baseline="0" noProof="0" dirty="0" err="1" smtClean="0">
                <a:latin typeface="Arial"/>
                <a:cs typeface="Arial"/>
              </a:rPr>
              <a:t>hacun</a:t>
            </a:r>
            <a:r>
              <a:rPr lang="fr-CA" b="0" i="0" baseline="0" noProof="0" dirty="0" smtClean="0">
                <a:latin typeface="Arial"/>
                <a:cs typeface="Arial"/>
              </a:rPr>
              <a:t> pour soi- les états n’ont pas des amies, mais que des intérêts</a:t>
            </a:r>
          </a:p>
          <a:p>
            <a:pPr marL="171450" indent="-171450">
              <a:buFont typeface="Arial"/>
              <a:buChar char="•"/>
            </a:pPr>
            <a:r>
              <a:rPr lang="fr-CA" b="0" i="0" baseline="0" noProof="0" dirty="0" smtClean="0">
                <a:latin typeface="Arial"/>
                <a:cs typeface="Arial"/>
              </a:rPr>
              <a:t>Se sont pas réaliste</a:t>
            </a:r>
          </a:p>
          <a:p>
            <a:pPr marL="171450" indent="-171450">
              <a:buFont typeface="Arial"/>
              <a:buChar char="•"/>
            </a:pPr>
            <a:r>
              <a:rPr lang="fr-CA" b="0" i="0" baseline="0" noProof="0" dirty="0" smtClean="0">
                <a:latin typeface="Arial"/>
                <a:cs typeface="Arial"/>
              </a:rPr>
              <a:t>Distinction </a:t>
            </a:r>
            <a:r>
              <a:rPr lang="en-US" b="0" i="0" baseline="0" noProof="0" dirty="0" smtClean="0">
                <a:latin typeface="Arial"/>
                <a:cs typeface="Arial"/>
              </a:rPr>
              <a:t>–</a:t>
            </a:r>
            <a:r>
              <a:rPr lang="fr-CA" b="0" i="0" baseline="0" noProof="0" dirty="0" smtClean="0">
                <a:latin typeface="Arial"/>
                <a:cs typeface="Arial"/>
              </a:rPr>
              <a:t> tout est inévitable </a:t>
            </a:r>
          </a:p>
          <a:p>
            <a:pPr marL="171450" indent="-171450">
              <a:buFont typeface="Arial"/>
              <a:buChar char="•"/>
            </a:pPr>
            <a:r>
              <a:rPr lang="fr-CA" b="0" i="0" baseline="0" noProof="0" dirty="0" smtClean="0">
                <a:latin typeface="Arial"/>
                <a:cs typeface="Arial"/>
              </a:rPr>
              <a:t>Polarité? </a:t>
            </a:r>
          </a:p>
          <a:p>
            <a:pPr marL="171450" indent="-171450">
              <a:buFont typeface="Arial"/>
              <a:buChar char="•"/>
            </a:pPr>
            <a:endParaRPr lang="fr-CA" b="0" i="0" noProof="0" dirty="0">
              <a:latin typeface="Arial"/>
              <a:cs typeface="Aria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FDD92C-2443-4685-888F-06B43259CF2C}" type="slidenum">
              <a:rPr lang="en-CA" smtClean="0"/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054874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/>
              <a:buChar char="•"/>
            </a:pPr>
            <a:r>
              <a:rPr lang="en-US" dirty="0" smtClean="0"/>
              <a:t>Invers de </a:t>
            </a:r>
            <a:r>
              <a:rPr lang="en-US" dirty="0" err="1" smtClean="0"/>
              <a:t>l’ecole</a:t>
            </a:r>
            <a:r>
              <a:rPr lang="en-US" dirty="0" smtClean="0"/>
              <a:t> </a:t>
            </a:r>
            <a:r>
              <a:rPr lang="en-US" dirty="0" err="1" smtClean="0"/>
              <a:t>realiste</a:t>
            </a:r>
            <a:r>
              <a:rPr lang="en-US" dirty="0" smtClean="0"/>
              <a:t> </a:t>
            </a:r>
          </a:p>
          <a:p>
            <a:pPr marL="171450" indent="-171450">
              <a:buFont typeface="Arial"/>
              <a:buChar char="•"/>
            </a:pPr>
            <a:r>
              <a:rPr lang="en-US" dirty="0" err="1" smtClean="0"/>
              <a:t>Oui</a:t>
            </a:r>
            <a:r>
              <a:rPr lang="en-US" dirty="0" smtClean="0"/>
              <a:t>, on </a:t>
            </a:r>
            <a:r>
              <a:rPr lang="en-US" dirty="0" err="1" smtClean="0"/>
              <a:t>peut</a:t>
            </a:r>
            <a:r>
              <a:rPr lang="en-US" dirty="0" smtClean="0"/>
              <a:t> faire </a:t>
            </a:r>
            <a:r>
              <a:rPr lang="en-US" dirty="0" err="1" smtClean="0"/>
              <a:t>quelque</a:t>
            </a:r>
            <a:r>
              <a:rPr lang="en-US" dirty="0" smtClean="0"/>
              <a:t> chose et DOIT faire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quelque</a:t>
            </a:r>
            <a:r>
              <a:rPr lang="en-US" baseline="0" dirty="0" smtClean="0"/>
              <a:t> chose (</a:t>
            </a:r>
            <a:r>
              <a:rPr lang="en-US" baseline="0" dirty="0" err="1" smtClean="0"/>
              <a:t>moralement</a:t>
            </a:r>
            <a:r>
              <a:rPr lang="en-US" baseline="0" dirty="0" smtClean="0"/>
              <a:t>) </a:t>
            </a:r>
          </a:p>
          <a:p>
            <a:pPr marL="171450" indent="-171450">
              <a:buFont typeface="Arial"/>
              <a:buChar char="•"/>
            </a:pPr>
            <a:r>
              <a:rPr lang="en-US" baseline="0" dirty="0" smtClean="0"/>
              <a:t>Age </a:t>
            </a:r>
            <a:r>
              <a:rPr lang="en-US" baseline="0" dirty="0" err="1" smtClean="0"/>
              <a:t>d’or</a:t>
            </a:r>
            <a:r>
              <a:rPr lang="en-US" baseline="0" dirty="0" smtClean="0"/>
              <a:t> – </a:t>
            </a:r>
            <a:r>
              <a:rPr lang="en-US" baseline="0" dirty="0" err="1" smtClean="0"/>
              <a:t>apres</a:t>
            </a:r>
            <a:r>
              <a:rPr lang="en-US" baseline="0" dirty="0" smtClean="0"/>
              <a:t> WWI, car </a:t>
            </a:r>
            <a:r>
              <a:rPr lang="en-US" baseline="0" dirty="0" err="1" smtClean="0"/>
              <a:t>il</a:t>
            </a:r>
            <a:r>
              <a:rPr lang="en-US" baseline="0" dirty="0" smtClean="0"/>
              <a:t> y </a:t>
            </a:r>
            <a:r>
              <a:rPr lang="en-US" baseline="0" dirty="0" err="1" smtClean="0"/>
              <a:t>avait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bcp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personnes</a:t>
            </a:r>
            <a:r>
              <a:rPr lang="en-US" baseline="0" dirty="0" smtClean="0"/>
              <a:t> qui </a:t>
            </a:r>
            <a:r>
              <a:rPr lang="en-US" baseline="0" dirty="0" err="1" smtClean="0"/>
              <a:t>cherchaient</a:t>
            </a:r>
            <a:r>
              <a:rPr lang="en-US" baseline="0" dirty="0" smtClean="0"/>
              <a:t> des </a:t>
            </a:r>
            <a:r>
              <a:rPr lang="en-US" baseline="0" dirty="0" err="1" smtClean="0"/>
              <a:t>methodes</a:t>
            </a:r>
            <a:r>
              <a:rPr lang="en-US" baseline="0" dirty="0" smtClean="0"/>
              <a:t> pour </a:t>
            </a:r>
            <a:r>
              <a:rPr lang="en-US" baseline="0" dirty="0" err="1" smtClean="0"/>
              <a:t>que</a:t>
            </a:r>
            <a:r>
              <a:rPr lang="en-US" baseline="0" dirty="0" smtClean="0"/>
              <a:t> la guerre </a:t>
            </a:r>
            <a:r>
              <a:rPr lang="en-US" baseline="0" dirty="0" err="1" smtClean="0"/>
              <a:t>n’arrivent</a:t>
            </a:r>
            <a:r>
              <a:rPr lang="en-US" baseline="0" dirty="0" smtClean="0"/>
              <a:t> pas </a:t>
            </a:r>
            <a:r>
              <a:rPr lang="en-US" baseline="0" dirty="0" err="1" smtClean="0"/>
              <a:t>encors</a:t>
            </a:r>
            <a:endParaRPr lang="en-US" baseline="0" dirty="0" smtClean="0"/>
          </a:p>
          <a:p>
            <a:pPr marL="171450" indent="-171450">
              <a:buFont typeface="Arial"/>
              <a:buChar char="•"/>
            </a:pPr>
            <a:r>
              <a:rPr lang="en-US" baseline="0" dirty="0" smtClean="0"/>
              <a:t>Il </a:t>
            </a:r>
            <a:r>
              <a:rPr lang="en-US" baseline="0" dirty="0" err="1" smtClean="0"/>
              <a:t>faut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eliminer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l’anachie</a:t>
            </a:r>
            <a:endParaRPr lang="en-US" baseline="0" dirty="0" smtClean="0"/>
          </a:p>
          <a:p>
            <a:pPr marL="171450" indent="-171450">
              <a:buFont typeface="Arial"/>
              <a:buChar char="•"/>
            </a:pPr>
            <a:r>
              <a:rPr lang="en-US" baseline="0" dirty="0" smtClean="0"/>
              <a:t>Imposer les </a:t>
            </a:r>
            <a:r>
              <a:rPr lang="en-US" baseline="0" dirty="0" err="1" smtClean="0"/>
              <a:t>regles</a:t>
            </a:r>
            <a:r>
              <a:rPr lang="en-US" baseline="0" dirty="0" smtClean="0"/>
              <a:t> international, promotion de </a:t>
            </a:r>
            <a:r>
              <a:rPr lang="en-US" baseline="0" dirty="0" err="1" smtClean="0"/>
              <a:t>l’harmonie</a:t>
            </a:r>
            <a:endParaRPr lang="en-US" baseline="0" dirty="0" smtClean="0"/>
          </a:p>
          <a:p>
            <a:pPr marL="171450" indent="-171450">
              <a:buFont typeface="Arial"/>
              <a:buChar char="•"/>
            </a:pPr>
            <a:r>
              <a:rPr lang="fr-CA" baseline="0" noProof="0" dirty="0" smtClean="0"/>
              <a:t>Un </a:t>
            </a:r>
            <a:r>
              <a:rPr lang="fr-CA" baseline="0" noProof="0" dirty="0" err="1" smtClean="0"/>
              <a:t>govt</a:t>
            </a:r>
            <a:r>
              <a:rPr lang="fr-CA" baseline="0" noProof="0" dirty="0" smtClean="0"/>
              <a:t> mondiale</a:t>
            </a:r>
          </a:p>
          <a:p>
            <a:pPr marL="171450" indent="-171450">
              <a:buFont typeface="Arial"/>
              <a:buChar char="•"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FDD92C-2443-4685-888F-06B43259CF2C}" type="slidenum">
              <a:rPr lang="en-CA" smtClean="0"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172142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/>
              <a:buChar char="•"/>
            </a:pPr>
            <a:r>
              <a:rPr lang="en-US" dirty="0" smtClean="0"/>
              <a:t>Au </a:t>
            </a:r>
            <a:r>
              <a:rPr lang="en-US" dirty="0" err="1" smtClean="0"/>
              <a:t>miilieu</a:t>
            </a:r>
            <a:r>
              <a:rPr lang="en-US" dirty="0" smtClean="0"/>
              <a:t> de </a:t>
            </a:r>
            <a:r>
              <a:rPr lang="en-US" dirty="0" err="1" smtClean="0"/>
              <a:t>realiste</a:t>
            </a:r>
            <a:r>
              <a:rPr lang="en-US" baseline="0" dirty="0" smtClean="0"/>
              <a:t> et </a:t>
            </a:r>
            <a:r>
              <a:rPr lang="en-US" baseline="0" dirty="0" err="1" smtClean="0"/>
              <a:t>idealiste</a:t>
            </a:r>
            <a:r>
              <a:rPr lang="en-US" baseline="0" dirty="0" smtClean="0"/>
              <a:t> </a:t>
            </a:r>
          </a:p>
          <a:p>
            <a:pPr marL="171450" indent="-171450">
              <a:buFont typeface="Arial"/>
              <a:buChar char="•"/>
            </a:pPr>
            <a:r>
              <a:rPr lang="en-US" baseline="0" dirty="0" err="1" smtClean="0"/>
              <a:t>Reconaissent</a:t>
            </a:r>
            <a:r>
              <a:rPr lang="en-US" baseline="0" dirty="0" smtClean="0"/>
              <a:t> la </a:t>
            </a:r>
            <a:r>
              <a:rPr lang="en-US" baseline="0" dirty="0" err="1" smtClean="0"/>
              <a:t>brutalite</a:t>
            </a:r>
            <a:r>
              <a:rPr lang="en-US" baseline="0" dirty="0" smtClean="0"/>
              <a:t> du monde(</a:t>
            </a:r>
            <a:r>
              <a:rPr lang="en-US" baseline="0" dirty="0" err="1" smtClean="0"/>
              <a:t>realiste</a:t>
            </a:r>
            <a:r>
              <a:rPr lang="en-US" baseline="0" dirty="0" smtClean="0"/>
              <a:t>), </a:t>
            </a:r>
            <a:r>
              <a:rPr lang="en-US" baseline="0" dirty="0" err="1" smtClean="0"/>
              <a:t>mais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ils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veulent</a:t>
            </a:r>
            <a:r>
              <a:rPr lang="en-US" baseline="0" dirty="0" smtClean="0"/>
              <a:t> du </a:t>
            </a:r>
            <a:r>
              <a:rPr lang="en-US" baseline="0" dirty="0" err="1" smtClean="0"/>
              <a:t>changement</a:t>
            </a:r>
            <a:r>
              <a:rPr lang="en-US" baseline="0" dirty="0" smtClean="0"/>
              <a:t> (</a:t>
            </a:r>
            <a:r>
              <a:rPr lang="en-US" baseline="0" dirty="0" err="1" smtClean="0"/>
              <a:t>idealiste</a:t>
            </a:r>
            <a:r>
              <a:rPr lang="en-US" baseline="0" dirty="0" smtClean="0"/>
              <a:t>)</a:t>
            </a:r>
          </a:p>
          <a:p>
            <a:pPr marL="171450" indent="-171450">
              <a:buFont typeface="Arial"/>
              <a:buChar char="•"/>
            </a:pPr>
            <a:r>
              <a:rPr lang="en-US" dirty="0" smtClean="0"/>
              <a:t>Penser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politique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propre</a:t>
            </a:r>
            <a:endParaRPr lang="en-US" baseline="0" dirty="0" smtClean="0"/>
          </a:p>
          <a:p>
            <a:pPr marL="171450" indent="-171450">
              <a:buFont typeface="Arial"/>
              <a:buChar char="•"/>
            </a:pPr>
            <a:r>
              <a:rPr lang="en-US" baseline="0" dirty="0" smtClean="0"/>
              <a:t>Le </a:t>
            </a:r>
            <a:r>
              <a:rPr lang="en-US" baseline="0" dirty="0" err="1" smtClean="0"/>
              <a:t>liberalisme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comme</a:t>
            </a:r>
            <a:r>
              <a:rPr lang="en-US" baseline="0" dirty="0" smtClean="0"/>
              <a:t> philosophy </a:t>
            </a:r>
            <a:r>
              <a:rPr lang="en-US" baseline="0" dirty="0" err="1" smtClean="0"/>
              <a:t>politique</a:t>
            </a:r>
            <a:r>
              <a:rPr lang="en-US" baseline="0" dirty="0" smtClean="0"/>
              <a:t>- </a:t>
            </a:r>
            <a:r>
              <a:rPr lang="en-US" baseline="0" dirty="0" err="1" smtClean="0"/>
              <a:t>locke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voltaire</a:t>
            </a:r>
            <a:r>
              <a:rPr lang="en-US" baseline="0" dirty="0" smtClean="0"/>
              <a:t>// la </a:t>
            </a:r>
            <a:r>
              <a:rPr lang="en-US" baseline="0" dirty="0" err="1" smtClean="0"/>
              <a:t>liberte</a:t>
            </a:r>
            <a:r>
              <a:rPr lang="en-US" baseline="0" dirty="0" smtClean="0"/>
              <a:t> </a:t>
            </a:r>
          </a:p>
          <a:p>
            <a:pPr marL="0" indent="0">
              <a:buFont typeface="Arial"/>
              <a:buNone/>
            </a:pPr>
            <a:r>
              <a:rPr lang="en-US" baseline="0" dirty="0" smtClean="0"/>
              <a:t>Le </a:t>
            </a:r>
            <a:r>
              <a:rPr lang="en-US" baseline="0" dirty="0" err="1" smtClean="0"/>
              <a:t>liberalisme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prends</a:t>
            </a:r>
            <a:r>
              <a:rPr lang="en-US" baseline="0" dirty="0" smtClean="0"/>
              <a:t> la </a:t>
            </a:r>
            <a:r>
              <a:rPr lang="en-US" baseline="0" dirty="0" err="1" smtClean="0"/>
              <a:t>liberte</a:t>
            </a:r>
            <a:r>
              <a:rPr lang="en-US" baseline="0" dirty="0" smtClean="0"/>
              <a:t> des </a:t>
            </a:r>
            <a:r>
              <a:rPr lang="en-US" baseline="0" dirty="0" err="1" smtClean="0"/>
              <a:t>individus</a:t>
            </a:r>
            <a:endParaRPr lang="en-US" baseline="0" dirty="0" smtClean="0"/>
          </a:p>
          <a:p>
            <a:pPr marL="171450" indent="-171450">
              <a:buFont typeface="Arial"/>
              <a:buChar char="•"/>
            </a:pPr>
            <a:r>
              <a:rPr lang="en-US" baseline="0" dirty="0" smtClean="0"/>
              <a:t>Le </a:t>
            </a:r>
            <a:r>
              <a:rPr lang="en-US" baseline="0" dirty="0" err="1" smtClean="0"/>
              <a:t>liberalisme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est</a:t>
            </a:r>
            <a:r>
              <a:rPr lang="en-US" baseline="0" dirty="0" smtClean="0"/>
              <a:t> a la base de la </a:t>
            </a:r>
            <a:r>
              <a:rPr lang="en-US" baseline="0" dirty="0" err="1" smtClean="0"/>
              <a:t>democratie</a:t>
            </a:r>
            <a:endParaRPr lang="en-US" baseline="0" dirty="0" smtClean="0"/>
          </a:p>
          <a:p>
            <a:pPr marL="171450" indent="-171450">
              <a:buFont typeface="Arial"/>
              <a:buChar char="•"/>
            </a:pPr>
            <a:r>
              <a:rPr lang="en-US" baseline="0" dirty="0" smtClean="0"/>
              <a:t>Les </a:t>
            </a:r>
            <a:r>
              <a:rPr lang="en-US" baseline="0" dirty="0" err="1" smtClean="0"/>
              <a:t>etats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sont</a:t>
            </a:r>
            <a:r>
              <a:rPr lang="en-US" baseline="0" dirty="0" smtClean="0"/>
              <a:t> TRES important et les </a:t>
            </a:r>
            <a:r>
              <a:rPr lang="en-US" baseline="0" dirty="0" err="1" smtClean="0"/>
              <a:t>acteurs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transnationaux</a:t>
            </a:r>
            <a:endParaRPr lang="en-US" baseline="0" dirty="0" smtClean="0"/>
          </a:p>
          <a:p>
            <a:pPr marL="171450" indent="-171450">
              <a:buFont typeface="Arial"/>
              <a:buChar char="•"/>
            </a:pPr>
            <a:r>
              <a:rPr lang="en-US" baseline="0" dirty="0" err="1" smtClean="0"/>
              <a:t>Accepte</a:t>
            </a:r>
            <a:r>
              <a:rPr lang="en-US" baseline="0" dirty="0" smtClean="0"/>
              <a:t> la </a:t>
            </a:r>
            <a:r>
              <a:rPr lang="en-US" baseline="0" dirty="0" err="1" smtClean="0"/>
              <a:t>realite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l’anachie</a:t>
            </a:r>
            <a:r>
              <a:rPr lang="en-US" baseline="0" dirty="0" smtClean="0"/>
              <a:t> du system </a:t>
            </a:r>
            <a:r>
              <a:rPr lang="en-US" baseline="0" dirty="0" err="1" smtClean="0"/>
              <a:t>intl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mais</a:t>
            </a:r>
            <a:r>
              <a:rPr lang="en-US" baseline="0" dirty="0" smtClean="0"/>
              <a:t>  </a:t>
            </a:r>
            <a:r>
              <a:rPr lang="en-US" baseline="0" dirty="0" err="1" smtClean="0"/>
              <a:t>ils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acceptent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qu’il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peut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etre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mitiger</a:t>
            </a:r>
            <a:r>
              <a:rPr lang="en-US" baseline="0" dirty="0" smtClean="0"/>
              <a:t>(changer, </a:t>
            </a:r>
            <a:r>
              <a:rPr lang="en-US" baseline="0" dirty="0" err="1" smtClean="0"/>
              <a:t>ameliorer</a:t>
            </a:r>
            <a:r>
              <a:rPr lang="en-US" baseline="0" dirty="0" smtClean="0"/>
              <a:t> un </a:t>
            </a:r>
            <a:r>
              <a:rPr lang="en-US" baseline="0" dirty="0" err="1" smtClean="0"/>
              <a:t>peu</a:t>
            </a:r>
            <a:r>
              <a:rPr lang="en-US" baseline="0" dirty="0" smtClean="0"/>
              <a:t>)</a:t>
            </a:r>
          </a:p>
          <a:p>
            <a:pPr marL="171450" indent="-171450">
              <a:buFont typeface="Arial"/>
              <a:buChar char="•"/>
            </a:pPr>
            <a:r>
              <a:rPr lang="en-US" baseline="0" dirty="0" smtClean="0"/>
              <a:t>Triangle liberal: pour </a:t>
            </a:r>
            <a:r>
              <a:rPr lang="en-US" baseline="0" dirty="0" err="1" smtClean="0"/>
              <a:t>ameliorer</a:t>
            </a:r>
            <a:r>
              <a:rPr lang="en-US" baseline="0" dirty="0" smtClean="0"/>
              <a:t> la </a:t>
            </a:r>
            <a:r>
              <a:rPr lang="en-US" baseline="0" dirty="0" err="1" smtClean="0"/>
              <a:t>qualite</a:t>
            </a:r>
            <a:r>
              <a:rPr lang="en-US" baseline="0" dirty="0" smtClean="0"/>
              <a:t> de vie</a:t>
            </a:r>
          </a:p>
          <a:p>
            <a:pPr marL="171450" indent="-171450">
              <a:buFont typeface="Arial"/>
              <a:buChar char="•"/>
            </a:pPr>
            <a:r>
              <a:rPr lang="en-US" baseline="0" dirty="0" smtClean="0"/>
              <a:t>Commerce- pro-</a:t>
            </a:r>
            <a:r>
              <a:rPr lang="en-US" baseline="0" dirty="0" err="1" smtClean="0"/>
              <a:t>libre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echange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ca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augumente</a:t>
            </a:r>
            <a:r>
              <a:rPr lang="en-US" baseline="0" dirty="0" smtClean="0"/>
              <a:t> la </a:t>
            </a:r>
            <a:r>
              <a:rPr lang="en-US" baseline="0" dirty="0" err="1" smtClean="0"/>
              <a:t>propesrite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intl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interdepence</a:t>
            </a:r>
            <a:r>
              <a:rPr lang="en-US" baseline="0" dirty="0" smtClean="0"/>
              <a:t> des pays(</a:t>
            </a:r>
            <a:r>
              <a:rPr lang="en-US" baseline="0" dirty="0" err="1" smtClean="0"/>
              <a:t>ce</a:t>
            </a:r>
            <a:r>
              <a:rPr lang="en-US" baseline="0" dirty="0" smtClean="0"/>
              <a:t> qui </a:t>
            </a:r>
            <a:r>
              <a:rPr lang="en-US" baseline="0" dirty="0" err="1" smtClean="0"/>
              <a:t>reduit</a:t>
            </a:r>
            <a:r>
              <a:rPr lang="en-US" baseline="0" dirty="0" smtClean="0"/>
              <a:t> la chance de </a:t>
            </a:r>
            <a:r>
              <a:rPr lang="en-US" baseline="0" dirty="0" err="1" smtClean="0"/>
              <a:t>conflit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moins</a:t>
            </a:r>
            <a:r>
              <a:rPr lang="en-US" baseline="0" dirty="0" smtClean="0"/>
              <a:t> de incentive </a:t>
            </a:r>
            <a:r>
              <a:rPr lang="en-US" baseline="0" dirty="0" err="1" smtClean="0"/>
              <a:t>d’aller</a:t>
            </a:r>
            <a:r>
              <a:rPr lang="en-US" baseline="0" dirty="0" smtClean="0"/>
              <a:t> en guerre)</a:t>
            </a:r>
          </a:p>
          <a:p>
            <a:pPr marL="171450" indent="-171450">
              <a:buFont typeface="Arial"/>
              <a:buChar char="•"/>
            </a:pPr>
            <a:r>
              <a:rPr lang="en-US" baseline="0" dirty="0" err="1" smtClean="0"/>
              <a:t>Democratie</a:t>
            </a:r>
            <a:r>
              <a:rPr lang="en-US" baseline="0" dirty="0" smtClean="0"/>
              <a:t>- 2 pays </a:t>
            </a:r>
            <a:r>
              <a:rPr lang="en-US" baseline="0" dirty="0" err="1" smtClean="0"/>
              <a:t>democratics</a:t>
            </a:r>
            <a:r>
              <a:rPr lang="en-US" baseline="0" dirty="0" smtClean="0"/>
              <a:t> se </a:t>
            </a:r>
            <a:r>
              <a:rPr lang="en-US" baseline="0" dirty="0" err="1" smtClean="0"/>
              <a:t>sont</a:t>
            </a:r>
            <a:r>
              <a:rPr lang="en-US" baseline="0" dirty="0" smtClean="0"/>
              <a:t> JAMAIS </a:t>
            </a:r>
            <a:r>
              <a:rPr lang="en-US" baseline="0" dirty="0" err="1" smtClean="0"/>
              <a:t>aller</a:t>
            </a:r>
            <a:r>
              <a:rPr lang="en-US" baseline="0" dirty="0" smtClean="0"/>
              <a:t> en guerre, </a:t>
            </a:r>
            <a:r>
              <a:rPr lang="en-US" baseline="0" dirty="0" err="1" smtClean="0"/>
              <a:t>donc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n’y</a:t>
            </a:r>
            <a:r>
              <a:rPr lang="en-US" baseline="0" dirty="0" smtClean="0"/>
              <a:t> aura plus de guerre</a:t>
            </a:r>
          </a:p>
          <a:p>
            <a:pPr marL="171450" indent="-171450">
              <a:buFont typeface="Arial"/>
              <a:buChar char="•"/>
            </a:pPr>
            <a:r>
              <a:rPr lang="en-US" baseline="0" dirty="0" smtClean="0"/>
              <a:t>Institutions- ONU, </a:t>
            </a:r>
            <a:r>
              <a:rPr lang="en-US" baseline="0" dirty="0" err="1" smtClean="0"/>
              <a:t>l’union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europeean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permets</a:t>
            </a:r>
            <a:r>
              <a:rPr lang="en-US" baseline="0" dirty="0" smtClean="0"/>
              <a:t> les nations a se </a:t>
            </a:r>
            <a:r>
              <a:rPr lang="en-US" baseline="0" dirty="0" err="1" smtClean="0"/>
              <a:t>cooperer</a:t>
            </a:r>
            <a:r>
              <a:rPr lang="en-US" baseline="0" dirty="0" smtClean="0"/>
              <a:t> et se </a:t>
            </a:r>
            <a:r>
              <a:rPr lang="en-US" baseline="0" dirty="0" err="1" smtClean="0"/>
              <a:t>rapprocher</a:t>
            </a:r>
            <a:endParaRPr lang="en-US" baseline="0" dirty="0" smtClean="0"/>
          </a:p>
          <a:p>
            <a:pPr marL="171450" indent="-171450">
              <a:buFont typeface="Arial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FDD92C-2443-4685-888F-06B43259CF2C}" type="slidenum">
              <a:rPr lang="en-CA" smtClean="0"/>
              <a:t>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862320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/>
              <a:buChar char="•"/>
            </a:pPr>
            <a:r>
              <a:rPr lang="en-US" dirty="0" err="1" smtClean="0"/>
              <a:t>Realite</a:t>
            </a:r>
            <a:r>
              <a:rPr lang="en-US" dirty="0" smtClean="0"/>
              <a:t> </a:t>
            </a:r>
            <a:r>
              <a:rPr lang="en-US" dirty="0" err="1" smtClean="0"/>
              <a:t>est</a:t>
            </a:r>
            <a:r>
              <a:rPr lang="en-US" dirty="0" smtClean="0"/>
              <a:t> </a:t>
            </a:r>
            <a:r>
              <a:rPr lang="en-US" dirty="0" err="1" smtClean="0"/>
              <a:t>materielle</a:t>
            </a:r>
            <a:r>
              <a:rPr lang="en-US" dirty="0" smtClean="0"/>
              <a:t>? </a:t>
            </a:r>
            <a:r>
              <a:rPr lang="en-US" dirty="0" err="1" smtClean="0"/>
              <a:t>Ou</a:t>
            </a:r>
            <a:r>
              <a:rPr lang="en-US" dirty="0" smtClean="0"/>
              <a:t> des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idees</a:t>
            </a:r>
            <a:endParaRPr lang="en-US" baseline="0" dirty="0" smtClean="0"/>
          </a:p>
          <a:p>
            <a:pPr marL="171450" indent="-171450">
              <a:buFont typeface="Arial"/>
              <a:buChar char="•"/>
            </a:pPr>
            <a:r>
              <a:rPr lang="en-US" baseline="0" dirty="0" smtClean="0"/>
              <a:t>Example des fusils(</a:t>
            </a:r>
            <a:r>
              <a:rPr lang="en-US" baseline="0" dirty="0" err="1" smtClean="0"/>
              <a:t>amies</a:t>
            </a:r>
            <a:r>
              <a:rPr lang="en-US" baseline="0" dirty="0" smtClean="0"/>
              <a:t>/</a:t>
            </a:r>
            <a:r>
              <a:rPr lang="en-US" baseline="0" dirty="0" err="1" smtClean="0"/>
              <a:t>etranger</a:t>
            </a:r>
            <a:r>
              <a:rPr lang="en-US" baseline="0" dirty="0" smtClean="0"/>
              <a:t>)</a:t>
            </a:r>
          </a:p>
          <a:p>
            <a:pPr marL="171450" indent="-171450">
              <a:buFont typeface="Arial"/>
              <a:buChar char="•"/>
            </a:pPr>
            <a:r>
              <a:rPr lang="en-US" baseline="0" dirty="0" smtClean="0"/>
              <a:t>Les </a:t>
            </a:r>
            <a:r>
              <a:rPr lang="en-US" baseline="0" dirty="0" err="1" smtClean="0"/>
              <a:t>acteurs</a:t>
            </a:r>
            <a:r>
              <a:rPr lang="en-US" baseline="0" dirty="0" smtClean="0"/>
              <a:t> plus </a:t>
            </a:r>
            <a:r>
              <a:rPr lang="en-US" baseline="0" dirty="0" err="1" smtClean="0"/>
              <a:t>puissants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imposent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leurs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idees</a:t>
            </a:r>
            <a:r>
              <a:rPr lang="en-US" baseline="0" dirty="0" smtClean="0"/>
              <a:t> aux </a:t>
            </a:r>
            <a:r>
              <a:rPr lang="en-US" baseline="0" dirty="0" err="1" smtClean="0"/>
              <a:t>autres</a:t>
            </a:r>
            <a:endParaRPr lang="en-US" baseline="0" dirty="0" smtClean="0"/>
          </a:p>
          <a:p>
            <a:pPr marL="171450" indent="-171450">
              <a:buFont typeface="Arial"/>
              <a:buChar char="•"/>
            </a:pPr>
            <a:r>
              <a:rPr lang="en-US" baseline="0" dirty="0" smtClean="0"/>
              <a:t>Les </a:t>
            </a:r>
            <a:r>
              <a:rPr lang="en-US" baseline="0" dirty="0" err="1" smtClean="0"/>
              <a:t>changements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sont</a:t>
            </a:r>
            <a:r>
              <a:rPr lang="en-US" baseline="0" dirty="0" smtClean="0"/>
              <a:t> possible car on </a:t>
            </a:r>
            <a:r>
              <a:rPr lang="en-US" baseline="0" dirty="0" err="1" smtClean="0"/>
              <a:t>peut</a:t>
            </a:r>
            <a:r>
              <a:rPr lang="en-US" baseline="0" dirty="0" smtClean="0"/>
              <a:t> changer les </a:t>
            </a:r>
            <a:r>
              <a:rPr lang="en-US" baseline="0" dirty="0" err="1" smtClean="0"/>
              <a:t>idees</a:t>
            </a:r>
            <a:endParaRPr lang="en-US" baseline="0" dirty="0" smtClean="0"/>
          </a:p>
          <a:p>
            <a:pPr marL="171450" indent="-171450">
              <a:buFont typeface="Arial"/>
              <a:buChar char="•"/>
            </a:pPr>
            <a:r>
              <a:rPr lang="en-US" baseline="0" dirty="0" err="1" smtClean="0"/>
              <a:t>Tabou</a:t>
            </a:r>
            <a:r>
              <a:rPr lang="en-US" baseline="0" dirty="0" smtClean="0"/>
              <a:t>-</a:t>
            </a:r>
          </a:p>
          <a:p>
            <a:pPr marL="171450" indent="-171450">
              <a:buFont typeface="Arial"/>
              <a:buChar char="•"/>
            </a:pPr>
            <a:endParaRPr lang="fr-CA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FDD92C-2443-4685-888F-06B43259CF2C}" type="slidenum">
              <a:rPr lang="en-CA" smtClean="0"/>
              <a:t>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661739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/>
              <a:buChar char="•"/>
            </a:pPr>
            <a:r>
              <a:rPr lang="en-US" dirty="0" err="1" smtClean="0"/>
              <a:t>Prolongement</a:t>
            </a:r>
            <a:r>
              <a:rPr lang="en-US" baseline="0" dirty="0" smtClean="0"/>
              <a:t> des </a:t>
            </a:r>
            <a:r>
              <a:rPr lang="en-US" baseline="0" dirty="0" err="1" smtClean="0"/>
              <a:t>idealistes</a:t>
            </a:r>
            <a:endParaRPr lang="en-US" baseline="0" dirty="0" smtClean="0"/>
          </a:p>
          <a:p>
            <a:pPr marL="171450" indent="-171450">
              <a:buFont typeface="Arial"/>
              <a:buChar char="•"/>
            </a:pPr>
            <a:r>
              <a:rPr lang="en-US" baseline="0" dirty="0" smtClean="0"/>
              <a:t>Critiques plus </a:t>
            </a:r>
            <a:r>
              <a:rPr lang="en-US" baseline="0" dirty="0" err="1" smtClean="0"/>
              <a:t>intelligents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deconstruisent</a:t>
            </a:r>
            <a:r>
              <a:rPr lang="en-US" baseline="0" dirty="0" smtClean="0"/>
              <a:t> la </a:t>
            </a:r>
            <a:r>
              <a:rPr lang="en-US" baseline="0" dirty="0" err="1" smtClean="0"/>
              <a:t>realite</a:t>
            </a:r>
            <a:r>
              <a:rPr lang="en-US" baseline="0" dirty="0" smtClean="0"/>
              <a:t> pour </a:t>
            </a:r>
            <a:r>
              <a:rPr lang="en-US" baseline="0" dirty="0" err="1" smtClean="0"/>
              <a:t>comprendre</a:t>
            </a:r>
            <a:endParaRPr lang="en-US" baseline="0" dirty="0" smtClean="0"/>
          </a:p>
          <a:p>
            <a:pPr marL="171450" indent="-171450">
              <a:buFont typeface="Arial"/>
              <a:buChar char="•"/>
            </a:pPr>
            <a:r>
              <a:rPr lang="en-US" baseline="0" dirty="0" err="1" smtClean="0"/>
              <a:t>Detestes</a:t>
            </a:r>
            <a:r>
              <a:rPr lang="en-US" baseline="0" dirty="0" smtClean="0"/>
              <a:t> les </a:t>
            </a:r>
            <a:r>
              <a:rPr lang="en-US" baseline="0" dirty="0" err="1" smtClean="0"/>
              <a:t>realiste</a:t>
            </a:r>
            <a:endParaRPr lang="en-US" baseline="0" dirty="0" smtClean="0"/>
          </a:p>
          <a:p>
            <a:pPr marL="171450" indent="-171450">
              <a:buFont typeface="Arial"/>
              <a:buChar char="•"/>
            </a:pPr>
            <a:r>
              <a:rPr lang="en-US" baseline="0" dirty="0" err="1" smtClean="0"/>
              <a:t>Critiquer</a:t>
            </a:r>
            <a:r>
              <a:rPr lang="en-US" baseline="0" dirty="0" smtClean="0"/>
              <a:t> la </a:t>
            </a:r>
            <a:r>
              <a:rPr lang="en-US" baseline="0" dirty="0" err="1" smtClean="0"/>
              <a:t>realite</a:t>
            </a:r>
            <a:r>
              <a:rPr lang="en-US" baseline="0" dirty="0" smtClean="0"/>
              <a:t> des </a:t>
            </a:r>
            <a:r>
              <a:rPr lang="en-US" baseline="0" dirty="0" err="1" smtClean="0"/>
              <a:t>idealistes</a:t>
            </a:r>
            <a:r>
              <a:rPr lang="en-US" baseline="0" dirty="0" smtClean="0"/>
              <a:t>, et faire des </a:t>
            </a:r>
            <a:r>
              <a:rPr lang="en-US" baseline="0" dirty="0" err="1" smtClean="0"/>
              <a:t>debats</a:t>
            </a:r>
            <a:endParaRPr lang="en-US" baseline="0" dirty="0" smtClean="0"/>
          </a:p>
          <a:p>
            <a:pPr marL="171450" indent="-171450">
              <a:buFont typeface="Arial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FDD92C-2443-4685-888F-06B43259CF2C}" type="slidenum">
              <a:rPr lang="en-CA" smtClean="0"/>
              <a:t>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994323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baseline="0" dirty="0" err="1" smtClean="0"/>
              <a:t>L’etat</a:t>
            </a:r>
            <a:r>
              <a:rPr lang="en-US" baseline="0" dirty="0" smtClean="0"/>
              <a:t>: le </a:t>
            </a:r>
            <a:r>
              <a:rPr lang="en-US" baseline="0" dirty="0" err="1" smtClean="0"/>
              <a:t>probleme</a:t>
            </a:r>
            <a:r>
              <a:rPr lang="en-US" baseline="0" dirty="0" smtClean="0"/>
              <a:t>, la source de </a:t>
            </a:r>
            <a:r>
              <a:rPr lang="en-US" baseline="0" dirty="0" err="1" smtClean="0"/>
              <a:t>l’insecurite</a:t>
            </a:r>
            <a:r>
              <a:rPr lang="en-US" baseline="0" dirty="0" smtClean="0"/>
              <a:t> des </a:t>
            </a:r>
            <a:r>
              <a:rPr lang="en-US" baseline="0" dirty="0" err="1" smtClean="0"/>
              <a:t>humains</a:t>
            </a:r>
            <a:endParaRPr lang="en-US" baseline="0" dirty="0" smtClean="0"/>
          </a:p>
          <a:p>
            <a:pPr marL="171450" indent="-171450">
              <a:buFont typeface="Arial"/>
              <a:buChar char="•"/>
            </a:pPr>
            <a:r>
              <a:rPr lang="en-US" dirty="0" err="1" smtClean="0"/>
              <a:t>Feministes</a:t>
            </a:r>
            <a:r>
              <a:rPr lang="en-US" dirty="0" smtClean="0"/>
              <a:t>: </a:t>
            </a:r>
            <a:r>
              <a:rPr lang="en-US" dirty="0" err="1" smtClean="0"/>
              <a:t>fondamentalement</a:t>
            </a:r>
            <a:r>
              <a:rPr lang="en-US" baseline="0" dirty="0" smtClean="0"/>
              <a:t> changer le structure </a:t>
            </a:r>
            <a:r>
              <a:rPr lang="en-US" baseline="0" dirty="0" err="1" smtClean="0"/>
              <a:t>sociale</a:t>
            </a:r>
            <a:r>
              <a:rPr lang="en-US" baseline="0" dirty="0" smtClean="0"/>
              <a:t>, pour </a:t>
            </a:r>
            <a:r>
              <a:rPr lang="en-US" baseline="0" dirty="0" err="1" smtClean="0"/>
              <a:t>reconnaitre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l’egalite</a:t>
            </a:r>
            <a:r>
              <a:rPr lang="en-US" baseline="0" dirty="0" smtClean="0"/>
              <a:t>, sans </a:t>
            </a:r>
            <a:r>
              <a:rPr lang="en-US" baseline="0" dirty="0" err="1" smtClean="0"/>
              <a:t>cela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il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n’y</a:t>
            </a:r>
            <a:r>
              <a:rPr lang="en-US" baseline="0" dirty="0" smtClean="0"/>
              <a:t> aura pas de </a:t>
            </a:r>
            <a:r>
              <a:rPr lang="en-US" baseline="0" dirty="0" err="1" smtClean="0"/>
              <a:t>vrai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securite</a:t>
            </a:r>
            <a:r>
              <a:rPr lang="en-US" baseline="0" dirty="0" smtClean="0"/>
              <a:t> pour </a:t>
            </a:r>
            <a:r>
              <a:rPr lang="en-US" baseline="0" smtClean="0"/>
              <a:t>des femme</a:t>
            </a:r>
            <a:r>
              <a:rPr lang="en-US" baseline="0" dirty="0" smtClean="0"/>
              <a:t>s</a:t>
            </a:r>
            <a:endParaRPr lang="en-US" baseline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FDD92C-2443-4685-888F-06B43259CF2C}" type="slidenum">
              <a:rPr lang="en-CA" smtClean="0"/>
              <a:t>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839083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6A7A8-9B63-4349-B955-22DF8BD317E9}" type="datetimeFigureOut">
              <a:rPr lang="en-CA" smtClean="0"/>
              <a:t>16-09-20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C8848-D98E-4B14-95E5-23F452FCF2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693521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6A7A8-9B63-4349-B955-22DF8BD317E9}" type="datetimeFigureOut">
              <a:rPr lang="en-CA" smtClean="0"/>
              <a:t>16-09-20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C8848-D98E-4B14-95E5-23F452FCF2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235409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6A7A8-9B63-4349-B955-22DF8BD317E9}" type="datetimeFigureOut">
              <a:rPr lang="en-CA" smtClean="0"/>
              <a:t>16-09-20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C8848-D98E-4B14-95E5-23F452FCF2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179052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6A7A8-9B63-4349-B955-22DF8BD317E9}" type="datetimeFigureOut">
              <a:rPr lang="en-CA" smtClean="0"/>
              <a:t>16-09-20</a:t>
            </a:fld>
            <a:endParaRPr lang="en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C8848-D98E-4B14-95E5-23F452FCF2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96688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6A7A8-9B63-4349-B955-22DF8BD317E9}" type="datetimeFigureOut">
              <a:rPr lang="en-CA" smtClean="0"/>
              <a:t>16-09-20</a:t>
            </a:fld>
            <a:endParaRPr lang="en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C8848-D98E-4B14-95E5-23F452FCF2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695547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6A7A8-9B63-4349-B955-22DF8BD317E9}" type="datetimeFigureOut">
              <a:rPr lang="en-CA" smtClean="0"/>
              <a:t>16-09-20</a:t>
            </a:fld>
            <a:endParaRPr lang="en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C8848-D98E-4B14-95E5-23F452FCF2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37674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6A7A8-9B63-4349-B955-22DF8BD317E9}" type="datetimeFigureOut">
              <a:rPr lang="en-CA" smtClean="0"/>
              <a:t>16-09-20</a:t>
            </a:fld>
            <a:endParaRPr lang="en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C8848-D98E-4B14-95E5-23F452FCF2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42404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6A7A8-9B63-4349-B955-22DF8BD317E9}" type="datetimeFigureOut">
              <a:rPr lang="en-CA" smtClean="0"/>
              <a:t>16-09-20</a:t>
            </a:fld>
            <a:endParaRPr lang="en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C8848-D98E-4B14-95E5-23F452FCF2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1179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6A7A8-9B63-4349-B955-22DF8BD317E9}" type="datetimeFigureOut">
              <a:rPr lang="en-CA" smtClean="0"/>
              <a:t>16-09-20</a:t>
            </a:fld>
            <a:endParaRPr lang="en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C8848-D98E-4B14-95E5-23F452FCF2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2661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6A7A8-9B63-4349-B955-22DF8BD317E9}" type="datetimeFigureOut">
              <a:rPr lang="en-CA" smtClean="0"/>
              <a:t>16-09-20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C8848-D98E-4B14-95E5-23F452FCF2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904866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6A7A8-9B63-4349-B955-22DF8BD317E9}" type="datetimeFigureOut">
              <a:rPr lang="en-CA" smtClean="0"/>
              <a:t>16-09-20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C8848-D98E-4B14-95E5-23F452FCF2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515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16A7A8-9B63-4349-B955-22DF8BD317E9}" type="datetimeFigureOut">
              <a:rPr lang="en-CA" smtClean="0"/>
              <a:t>16-09-20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4C8848-D98E-4B14-95E5-23F452FCF2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4956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CA" b="1" dirty="0" smtClean="0">
                <a:latin typeface="Aharoni" pitchFamily="2" charset="-79"/>
                <a:cs typeface="Aharoni" pitchFamily="2" charset="-79"/>
              </a:rPr>
              <a:t>ECH 1500</a:t>
            </a:r>
            <a:br>
              <a:rPr lang="en-CA" b="1" dirty="0" smtClean="0">
                <a:latin typeface="Aharoni" pitchFamily="2" charset="-79"/>
                <a:cs typeface="Aharoni" pitchFamily="2" charset="-79"/>
              </a:rPr>
            </a:br>
            <a:r>
              <a:rPr lang="en-CA" b="1" dirty="0" smtClean="0">
                <a:latin typeface="Aharoni" pitchFamily="2" charset="-79"/>
                <a:cs typeface="Aharoni" pitchFamily="2" charset="-79"/>
              </a:rPr>
              <a:t>Introduction à </a:t>
            </a:r>
            <a:r>
              <a:rPr lang="en-CA" b="1" dirty="0" err="1" smtClean="0">
                <a:latin typeface="Aharoni" pitchFamily="2" charset="-79"/>
                <a:cs typeface="Aharoni" pitchFamily="2" charset="-79"/>
              </a:rPr>
              <a:t>l’étude</a:t>
            </a:r>
            <a:r>
              <a:rPr lang="en-CA" b="1" dirty="0" smtClean="0">
                <a:latin typeface="Aharoni" pitchFamily="2" charset="-79"/>
                <a:cs typeface="Aharoni" pitchFamily="2" charset="-79"/>
              </a:rPr>
              <a:t> des </a:t>
            </a:r>
            <a:r>
              <a:rPr lang="en-CA" b="1" dirty="0" err="1" smtClean="0">
                <a:latin typeface="Aharoni" pitchFamily="2" charset="-79"/>
                <a:cs typeface="Aharoni" pitchFamily="2" charset="-79"/>
              </a:rPr>
              <a:t>conflits</a:t>
            </a:r>
            <a:r>
              <a:rPr lang="en-CA" b="1" dirty="0" smtClean="0">
                <a:latin typeface="Aharoni" pitchFamily="2" charset="-79"/>
                <a:cs typeface="Aharoni" pitchFamily="2" charset="-79"/>
              </a:rPr>
              <a:t> et droits </a:t>
            </a:r>
            <a:r>
              <a:rPr lang="en-CA" b="1" dirty="0" err="1" smtClean="0">
                <a:latin typeface="Aharoni" pitchFamily="2" charset="-79"/>
                <a:cs typeface="Aharoni" pitchFamily="2" charset="-79"/>
              </a:rPr>
              <a:t>humains</a:t>
            </a:r>
            <a:r>
              <a:rPr lang="en-CA" b="1" dirty="0" smtClean="0">
                <a:latin typeface="Aharoni" pitchFamily="2" charset="-79"/>
                <a:cs typeface="Aharoni" pitchFamily="2" charset="-79"/>
              </a:rPr>
              <a:t/>
            </a:r>
            <a:br>
              <a:rPr lang="en-CA" b="1" dirty="0" smtClean="0">
                <a:latin typeface="Aharoni" pitchFamily="2" charset="-79"/>
                <a:cs typeface="Aharoni" pitchFamily="2" charset="-79"/>
              </a:rPr>
            </a:br>
            <a:r>
              <a:rPr lang="en-CA" b="1" dirty="0" err="1" smtClean="0">
                <a:latin typeface="Aharoni" pitchFamily="2" charset="-79"/>
                <a:cs typeface="Aharoni" pitchFamily="2" charset="-79"/>
              </a:rPr>
              <a:t>Cours</a:t>
            </a:r>
            <a:r>
              <a:rPr lang="en-CA" b="1" dirty="0" smtClean="0">
                <a:latin typeface="Aharoni" pitchFamily="2" charset="-79"/>
                <a:cs typeface="Aharoni" pitchFamily="2" charset="-79"/>
              </a:rPr>
              <a:t> 4 – 20 </a:t>
            </a:r>
            <a:r>
              <a:rPr lang="en-CA" b="1" dirty="0" err="1" smtClean="0">
                <a:latin typeface="Aharoni" pitchFamily="2" charset="-79"/>
                <a:cs typeface="Aharoni" pitchFamily="2" charset="-79"/>
              </a:rPr>
              <a:t>septembre</a:t>
            </a:r>
            <a:endParaRPr lang="en-CA" b="1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CA" b="1" dirty="0" smtClean="0">
              <a:solidFill>
                <a:schemeClr val="tx1"/>
              </a:solidFill>
            </a:endParaRPr>
          </a:p>
          <a:p>
            <a:r>
              <a:rPr lang="en-CA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Thomas Juneau</a:t>
            </a:r>
            <a:endParaRPr lang="en-CA" b="1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9573326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/>
              <a:t>Aujourd’hui</a:t>
            </a:r>
            <a:endParaRPr lang="en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Questions?</a:t>
            </a:r>
          </a:p>
          <a:p>
            <a:r>
              <a:rPr lang="en-CA" dirty="0" err="1" smtClean="0"/>
              <a:t>Écoles</a:t>
            </a:r>
            <a:r>
              <a:rPr lang="en-CA" dirty="0" smtClean="0"/>
              <a:t> de </a:t>
            </a:r>
            <a:r>
              <a:rPr lang="en-CA" dirty="0" err="1" smtClean="0"/>
              <a:t>pensée</a:t>
            </a:r>
            <a:r>
              <a:rPr lang="en-CA" dirty="0" smtClean="0"/>
              <a:t>	</a:t>
            </a:r>
          </a:p>
          <a:p>
            <a:pPr lvl="1"/>
            <a:r>
              <a:rPr lang="en-CA" dirty="0" err="1" smtClean="0"/>
              <a:t>Définition</a:t>
            </a:r>
            <a:endParaRPr lang="en-CA" dirty="0" smtClean="0"/>
          </a:p>
          <a:p>
            <a:pPr lvl="1"/>
            <a:r>
              <a:rPr lang="en-CA" dirty="0" err="1" smtClean="0"/>
              <a:t>Réaliste</a:t>
            </a:r>
            <a:endParaRPr lang="en-CA" dirty="0" smtClean="0"/>
          </a:p>
          <a:p>
            <a:pPr lvl="1"/>
            <a:r>
              <a:rPr lang="en-CA" dirty="0" err="1" smtClean="0"/>
              <a:t>Idéaliste</a:t>
            </a:r>
            <a:r>
              <a:rPr lang="en-CA" dirty="0" smtClean="0"/>
              <a:t> </a:t>
            </a:r>
          </a:p>
          <a:p>
            <a:pPr lvl="1"/>
            <a:r>
              <a:rPr lang="en-CA" dirty="0" err="1" smtClean="0"/>
              <a:t>Libérale</a:t>
            </a:r>
            <a:endParaRPr lang="en-CA" dirty="0" smtClean="0"/>
          </a:p>
          <a:p>
            <a:pPr lvl="1"/>
            <a:r>
              <a:rPr lang="en-CA" dirty="0" err="1" smtClean="0"/>
              <a:t>Constructiviste</a:t>
            </a:r>
            <a:endParaRPr lang="en-CA" dirty="0" smtClean="0"/>
          </a:p>
          <a:p>
            <a:pPr lvl="1"/>
            <a:r>
              <a:rPr lang="en-CA" dirty="0" smtClean="0"/>
              <a:t>Critique</a:t>
            </a:r>
          </a:p>
        </p:txBody>
      </p:sp>
    </p:spTree>
    <p:extLst>
      <p:ext uri="{BB962C8B-B14F-4D97-AF65-F5344CB8AC3E}">
        <p14:creationId xmlns:p14="http://schemas.microsoft.com/office/powerpoint/2010/main" val="29914004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/>
              <a:t>Écoles</a:t>
            </a:r>
            <a:r>
              <a:rPr lang="en-CA" dirty="0" smtClean="0"/>
              <a:t> de </a:t>
            </a:r>
            <a:r>
              <a:rPr lang="en-CA" dirty="0" err="1" smtClean="0"/>
              <a:t>pensées</a:t>
            </a:r>
            <a:endParaRPr lang="en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Une</a:t>
            </a:r>
            <a:r>
              <a:rPr lang="en-CA" dirty="0" smtClean="0"/>
              <a:t> </a:t>
            </a:r>
            <a:r>
              <a:rPr lang="en-CA" dirty="0" err="1" smtClean="0"/>
              <a:t>façon</a:t>
            </a:r>
            <a:r>
              <a:rPr lang="en-CA" dirty="0" smtClean="0"/>
              <a:t> de </a:t>
            </a:r>
            <a:r>
              <a:rPr lang="en-CA" dirty="0" err="1" smtClean="0"/>
              <a:t>penser</a:t>
            </a:r>
            <a:r>
              <a:rPr lang="en-CA" dirty="0" smtClean="0"/>
              <a:t>, un </a:t>
            </a:r>
            <a:r>
              <a:rPr lang="en-CA" dirty="0" err="1" smtClean="0"/>
              <a:t>prisme</a:t>
            </a:r>
            <a:r>
              <a:rPr lang="en-CA" dirty="0" smtClean="0"/>
              <a:t> pour </a:t>
            </a:r>
            <a:r>
              <a:rPr lang="en-CA" dirty="0" err="1" smtClean="0"/>
              <a:t>voir</a:t>
            </a:r>
            <a:r>
              <a:rPr lang="en-CA" dirty="0" smtClean="0"/>
              <a:t> le monde, </a:t>
            </a:r>
            <a:r>
              <a:rPr lang="en-CA" dirty="0" err="1" smtClean="0"/>
              <a:t>l’interpréter</a:t>
            </a:r>
            <a:r>
              <a:rPr lang="en-CA" dirty="0" smtClean="0"/>
              <a:t>, le </a:t>
            </a:r>
            <a:r>
              <a:rPr lang="en-CA" dirty="0" err="1" smtClean="0"/>
              <a:t>comprendre</a:t>
            </a:r>
            <a:endParaRPr lang="en-CA" dirty="0" smtClean="0"/>
          </a:p>
          <a:p>
            <a:r>
              <a:rPr lang="en-CA" dirty="0" err="1" smtClean="0"/>
              <a:t>Acteurs</a:t>
            </a:r>
            <a:r>
              <a:rPr lang="en-CA" dirty="0" smtClean="0"/>
              <a:t> </a:t>
            </a:r>
            <a:r>
              <a:rPr lang="en-CA" dirty="0" err="1" smtClean="0"/>
              <a:t>principaux</a:t>
            </a:r>
            <a:r>
              <a:rPr lang="en-CA" dirty="0" smtClean="0"/>
              <a:t>? </a:t>
            </a:r>
            <a:r>
              <a:rPr lang="en-CA" dirty="0" err="1" smtClean="0"/>
              <a:t>Principes</a:t>
            </a:r>
            <a:r>
              <a:rPr lang="en-CA" dirty="0" smtClean="0"/>
              <a:t> </a:t>
            </a:r>
            <a:r>
              <a:rPr lang="en-CA" dirty="0" err="1" smtClean="0"/>
              <a:t>guidant</a:t>
            </a:r>
            <a:r>
              <a:rPr lang="en-CA" dirty="0" smtClean="0"/>
              <a:t> </a:t>
            </a:r>
            <a:r>
              <a:rPr lang="en-CA" dirty="0" err="1" smtClean="0"/>
              <a:t>leurs</a:t>
            </a:r>
            <a:r>
              <a:rPr lang="en-CA" dirty="0" smtClean="0"/>
              <a:t> actions? </a:t>
            </a:r>
            <a:r>
              <a:rPr lang="en-CA" dirty="0" err="1" smtClean="0"/>
              <a:t>Règles</a:t>
            </a:r>
            <a:r>
              <a:rPr lang="en-CA" dirty="0" smtClean="0"/>
              <a:t> </a:t>
            </a:r>
            <a:r>
              <a:rPr lang="en-CA" dirty="0" err="1" smtClean="0"/>
              <a:t>régissant</a:t>
            </a:r>
            <a:r>
              <a:rPr lang="en-CA" dirty="0" smtClean="0"/>
              <a:t> </a:t>
            </a:r>
            <a:r>
              <a:rPr lang="en-CA" dirty="0" err="1" smtClean="0"/>
              <a:t>leurs</a:t>
            </a:r>
            <a:r>
              <a:rPr lang="en-CA" dirty="0" smtClean="0"/>
              <a:t> interactions?</a:t>
            </a:r>
          </a:p>
          <a:p>
            <a:r>
              <a:rPr lang="en-CA" dirty="0" err="1" smtClean="0"/>
              <a:t>Une</a:t>
            </a:r>
            <a:r>
              <a:rPr lang="en-CA" dirty="0" smtClean="0"/>
              <a:t> </a:t>
            </a:r>
            <a:r>
              <a:rPr lang="en-CA" dirty="0" err="1" smtClean="0"/>
              <a:t>théorie</a:t>
            </a:r>
            <a:r>
              <a:rPr lang="en-CA" dirty="0" smtClean="0"/>
              <a:t> </a:t>
            </a:r>
            <a:r>
              <a:rPr lang="en-CA" dirty="0" err="1" smtClean="0"/>
              <a:t>peut</a:t>
            </a:r>
            <a:r>
              <a:rPr lang="en-CA" dirty="0" smtClean="0"/>
              <a:t> </a:t>
            </a:r>
            <a:r>
              <a:rPr lang="en-CA" dirty="0" err="1" smtClean="0"/>
              <a:t>être</a:t>
            </a:r>
            <a:r>
              <a:rPr lang="en-CA" dirty="0" smtClean="0"/>
              <a:t> descriptive </a:t>
            </a:r>
            <a:r>
              <a:rPr lang="en-CA" dirty="0" err="1" smtClean="0"/>
              <a:t>ou</a:t>
            </a:r>
            <a:r>
              <a:rPr lang="en-CA" dirty="0" smtClean="0"/>
              <a:t> normative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758190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/>
              <a:t>École</a:t>
            </a:r>
            <a:r>
              <a:rPr lang="en-CA" dirty="0" smtClean="0"/>
              <a:t> </a:t>
            </a:r>
            <a:r>
              <a:rPr lang="en-CA" dirty="0" err="1" smtClean="0"/>
              <a:t>réaliste</a:t>
            </a:r>
            <a:endParaRPr lang="en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err="1" smtClean="0"/>
              <a:t>Associée</a:t>
            </a:r>
            <a:r>
              <a:rPr lang="en-CA" dirty="0" smtClean="0"/>
              <a:t> à </a:t>
            </a:r>
            <a:r>
              <a:rPr lang="en-CA" dirty="0" err="1" smtClean="0"/>
              <a:t>l’approche</a:t>
            </a:r>
            <a:r>
              <a:rPr lang="en-CA" dirty="0" smtClean="0"/>
              <a:t> </a:t>
            </a:r>
            <a:r>
              <a:rPr lang="en-CA" dirty="0" err="1" smtClean="0"/>
              <a:t>traditionnelle</a:t>
            </a:r>
            <a:endParaRPr lang="en-CA" dirty="0" smtClean="0"/>
          </a:p>
          <a:p>
            <a:pPr lvl="1"/>
            <a:r>
              <a:rPr lang="en-CA" dirty="0" err="1" smtClean="0"/>
              <a:t>État</a:t>
            </a:r>
            <a:r>
              <a:rPr lang="en-CA" dirty="0" smtClean="0"/>
              <a:t>, </a:t>
            </a:r>
            <a:r>
              <a:rPr lang="en-CA" dirty="0" err="1" smtClean="0"/>
              <a:t>domaine</a:t>
            </a:r>
            <a:r>
              <a:rPr lang="en-CA" dirty="0" smtClean="0"/>
              <a:t> </a:t>
            </a:r>
            <a:r>
              <a:rPr lang="en-CA" dirty="0" err="1" smtClean="0"/>
              <a:t>militaire</a:t>
            </a:r>
            <a:endParaRPr lang="en-CA" dirty="0" smtClean="0"/>
          </a:p>
          <a:p>
            <a:r>
              <a:rPr lang="en-CA" dirty="0" err="1" smtClean="0"/>
              <a:t>Thucydide</a:t>
            </a:r>
            <a:r>
              <a:rPr lang="en-CA" dirty="0" smtClean="0"/>
              <a:t>, Hobbes, Machiavel…</a:t>
            </a:r>
          </a:p>
          <a:p>
            <a:r>
              <a:rPr lang="en-CA" dirty="0" smtClean="0"/>
              <a:t>Concepts </a:t>
            </a:r>
            <a:r>
              <a:rPr lang="en-CA" dirty="0" err="1" smtClean="0"/>
              <a:t>clés</a:t>
            </a:r>
            <a:r>
              <a:rPr lang="en-CA" dirty="0" smtClean="0"/>
              <a:t>: </a:t>
            </a:r>
            <a:r>
              <a:rPr lang="en-CA" dirty="0" err="1" smtClean="0"/>
              <a:t>peur</a:t>
            </a:r>
            <a:r>
              <a:rPr lang="en-CA" dirty="0" smtClean="0"/>
              <a:t>, </a:t>
            </a:r>
            <a:r>
              <a:rPr lang="en-CA" dirty="0" err="1" smtClean="0"/>
              <a:t>anarchie</a:t>
            </a:r>
            <a:r>
              <a:rPr lang="en-CA" dirty="0" smtClean="0"/>
              <a:t>, </a:t>
            </a:r>
            <a:r>
              <a:rPr lang="en-CA" dirty="0" err="1" smtClean="0"/>
              <a:t>état</a:t>
            </a:r>
            <a:r>
              <a:rPr lang="en-CA" dirty="0" smtClean="0"/>
              <a:t> de guerre, puissance </a:t>
            </a:r>
            <a:r>
              <a:rPr lang="en-CA" dirty="0" err="1" smtClean="0"/>
              <a:t>militaire</a:t>
            </a:r>
            <a:r>
              <a:rPr lang="en-CA" dirty="0" smtClean="0"/>
              <a:t>, </a:t>
            </a:r>
            <a:r>
              <a:rPr lang="en-CA" dirty="0" err="1" smtClean="0"/>
              <a:t>chacun</a:t>
            </a:r>
            <a:r>
              <a:rPr lang="en-CA" dirty="0" smtClean="0"/>
              <a:t> pour </a:t>
            </a:r>
            <a:r>
              <a:rPr lang="en-CA" dirty="0" err="1" smtClean="0"/>
              <a:t>soi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617012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/>
              <a:t>École</a:t>
            </a:r>
            <a:r>
              <a:rPr lang="en-CA" dirty="0" smtClean="0"/>
              <a:t> </a:t>
            </a:r>
            <a:r>
              <a:rPr lang="en-CA" dirty="0" err="1" smtClean="0"/>
              <a:t>idéaliste</a:t>
            </a:r>
            <a:endParaRPr lang="en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err="1" smtClean="0"/>
              <a:t>Prévenir</a:t>
            </a:r>
            <a:r>
              <a:rPr lang="en-CA" dirty="0" smtClean="0"/>
              <a:t> la guerre/</a:t>
            </a:r>
            <a:r>
              <a:rPr lang="en-CA" dirty="0" err="1" smtClean="0"/>
              <a:t>construire</a:t>
            </a:r>
            <a:r>
              <a:rPr lang="en-CA" dirty="0" smtClean="0"/>
              <a:t> </a:t>
            </a:r>
            <a:r>
              <a:rPr lang="en-CA" dirty="0" err="1" smtClean="0"/>
              <a:t>une</a:t>
            </a:r>
            <a:r>
              <a:rPr lang="en-CA" dirty="0" smtClean="0"/>
              <a:t> </a:t>
            </a:r>
            <a:r>
              <a:rPr lang="en-CA" dirty="0" err="1" smtClean="0"/>
              <a:t>paix</a:t>
            </a:r>
            <a:r>
              <a:rPr lang="en-CA" dirty="0" smtClean="0"/>
              <a:t> durable </a:t>
            </a:r>
            <a:r>
              <a:rPr lang="en-CA" dirty="0" err="1" smtClean="0"/>
              <a:t>basée</a:t>
            </a:r>
            <a:r>
              <a:rPr lang="en-CA" dirty="0" smtClean="0"/>
              <a:t> sur le respect de la </a:t>
            </a:r>
            <a:r>
              <a:rPr lang="en-CA" dirty="0" err="1" smtClean="0"/>
              <a:t>règle</a:t>
            </a:r>
            <a:r>
              <a:rPr lang="en-CA" dirty="0" smtClean="0"/>
              <a:t> du droit</a:t>
            </a:r>
          </a:p>
          <a:p>
            <a:r>
              <a:rPr lang="en-CA" dirty="0" err="1" smtClean="0"/>
              <a:t>Instaurer</a:t>
            </a:r>
            <a:r>
              <a:rPr lang="en-CA" dirty="0" smtClean="0"/>
              <a:t> </a:t>
            </a:r>
            <a:r>
              <a:rPr lang="en-CA" dirty="0" err="1" smtClean="0"/>
              <a:t>une</a:t>
            </a:r>
            <a:r>
              <a:rPr lang="en-CA" dirty="0" smtClean="0"/>
              <a:t> </a:t>
            </a:r>
            <a:r>
              <a:rPr lang="en-CA" dirty="0" err="1" smtClean="0"/>
              <a:t>gouvernance</a:t>
            </a:r>
            <a:r>
              <a:rPr lang="en-CA" dirty="0" smtClean="0"/>
              <a:t> </a:t>
            </a:r>
            <a:r>
              <a:rPr lang="en-CA" dirty="0" err="1" smtClean="0"/>
              <a:t>mondiale</a:t>
            </a:r>
            <a:endParaRPr lang="en-CA" dirty="0" smtClean="0"/>
          </a:p>
          <a:p>
            <a:r>
              <a:rPr lang="en-CA" dirty="0" err="1" smtClean="0"/>
              <a:t>Une</a:t>
            </a:r>
            <a:r>
              <a:rPr lang="en-CA" dirty="0" smtClean="0"/>
              <a:t> </a:t>
            </a:r>
            <a:r>
              <a:rPr lang="en-CA" dirty="0" err="1" smtClean="0"/>
              <a:t>utopie</a:t>
            </a:r>
            <a:r>
              <a:rPr lang="en-CA" dirty="0" smtClean="0"/>
              <a:t>, </a:t>
            </a:r>
            <a:r>
              <a:rPr lang="en-CA" dirty="0" err="1" smtClean="0"/>
              <a:t>ou</a:t>
            </a:r>
            <a:r>
              <a:rPr lang="en-CA" dirty="0" smtClean="0"/>
              <a:t> un </a:t>
            </a:r>
            <a:r>
              <a:rPr lang="en-CA" dirty="0" err="1" smtClean="0"/>
              <a:t>idéal</a:t>
            </a:r>
            <a:r>
              <a:rPr lang="en-CA" dirty="0" smtClean="0"/>
              <a:t> à </a:t>
            </a:r>
            <a:r>
              <a:rPr lang="en-CA" dirty="0" err="1" smtClean="0"/>
              <a:t>poursuivre</a:t>
            </a:r>
            <a:r>
              <a:rPr lang="en-CA" dirty="0" smtClean="0"/>
              <a:t>?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9632315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/>
              <a:t>École</a:t>
            </a:r>
            <a:r>
              <a:rPr lang="en-CA" dirty="0" smtClean="0"/>
              <a:t> </a:t>
            </a:r>
            <a:r>
              <a:rPr lang="en-CA" dirty="0" err="1" smtClean="0"/>
              <a:t>libérale</a:t>
            </a:r>
            <a:endParaRPr lang="en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err="1" smtClean="0"/>
              <a:t>Sujet</a:t>
            </a:r>
            <a:r>
              <a:rPr lang="en-CA" dirty="0" smtClean="0"/>
              <a:t>: </a:t>
            </a:r>
            <a:r>
              <a:rPr lang="en-CA" dirty="0" err="1" smtClean="0"/>
              <a:t>état</a:t>
            </a:r>
            <a:r>
              <a:rPr lang="en-CA" dirty="0" smtClean="0"/>
              <a:t>, </a:t>
            </a:r>
            <a:r>
              <a:rPr lang="en-CA" dirty="0" err="1" smtClean="0"/>
              <a:t>mais</a:t>
            </a:r>
            <a:r>
              <a:rPr lang="en-CA" dirty="0" smtClean="0"/>
              <a:t> </a:t>
            </a:r>
            <a:r>
              <a:rPr lang="en-CA" dirty="0" err="1" smtClean="0"/>
              <a:t>aussi</a:t>
            </a:r>
            <a:r>
              <a:rPr lang="en-CA" dirty="0" smtClean="0"/>
              <a:t> </a:t>
            </a:r>
            <a:r>
              <a:rPr lang="en-CA" dirty="0" err="1" smtClean="0"/>
              <a:t>acteurs</a:t>
            </a:r>
            <a:r>
              <a:rPr lang="en-CA" dirty="0" smtClean="0"/>
              <a:t> </a:t>
            </a:r>
            <a:r>
              <a:rPr lang="en-CA" dirty="0" err="1" smtClean="0"/>
              <a:t>transnationaux</a:t>
            </a:r>
            <a:r>
              <a:rPr lang="en-CA" dirty="0"/>
              <a:t> </a:t>
            </a:r>
            <a:r>
              <a:rPr lang="en-CA" dirty="0" smtClean="0"/>
              <a:t>(ONU, ONG </a:t>
            </a:r>
            <a:r>
              <a:rPr lang="en-CA" dirty="0" err="1" smtClean="0"/>
              <a:t>internationales</a:t>
            </a:r>
            <a:r>
              <a:rPr lang="en-CA" dirty="0" smtClean="0"/>
              <a:t>…)</a:t>
            </a:r>
          </a:p>
          <a:p>
            <a:r>
              <a:rPr lang="en-CA" dirty="0" smtClean="0"/>
              <a:t>Domaine: </a:t>
            </a:r>
            <a:r>
              <a:rPr lang="en-CA" dirty="0" err="1" smtClean="0"/>
              <a:t>militaire</a:t>
            </a:r>
            <a:r>
              <a:rPr lang="en-CA" dirty="0" smtClean="0"/>
              <a:t>; </a:t>
            </a:r>
            <a:r>
              <a:rPr lang="en-CA" dirty="0" err="1" smtClean="0"/>
              <a:t>aussi</a:t>
            </a:r>
            <a:r>
              <a:rPr lang="en-CA" dirty="0" smtClean="0"/>
              <a:t> </a:t>
            </a:r>
            <a:r>
              <a:rPr lang="en-CA" dirty="0" err="1" smtClean="0"/>
              <a:t>économique</a:t>
            </a:r>
            <a:endParaRPr lang="en-CA" dirty="0" smtClean="0"/>
          </a:p>
          <a:p>
            <a:r>
              <a:rPr lang="en-CA" dirty="0" smtClean="0"/>
              <a:t>Trois </a:t>
            </a:r>
            <a:r>
              <a:rPr lang="en-CA" dirty="0" err="1" smtClean="0"/>
              <a:t>piliers</a:t>
            </a:r>
            <a:r>
              <a:rPr lang="en-CA" dirty="0" smtClean="0"/>
              <a:t> pour </a:t>
            </a:r>
            <a:r>
              <a:rPr lang="en-CA" dirty="0" err="1" smtClean="0"/>
              <a:t>construire</a:t>
            </a:r>
            <a:r>
              <a:rPr lang="en-CA" dirty="0" smtClean="0"/>
              <a:t> la </a:t>
            </a:r>
            <a:r>
              <a:rPr lang="en-CA" dirty="0" err="1" smtClean="0"/>
              <a:t>paix</a:t>
            </a:r>
            <a:r>
              <a:rPr lang="en-CA" dirty="0" smtClean="0"/>
              <a:t>:</a:t>
            </a:r>
          </a:p>
          <a:p>
            <a:pPr lvl="1"/>
            <a:r>
              <a:rPr lang="en-CA" dirty="0" smtClean="0"/>
              <a:t>Commerce</a:t>
            </a:r>
          </a:p>
          <a:p>
            <a:pPr lvl="1"/>
            <a:r>
              <a:rPr lang="en-CA" dirty="0" err="1" smtClean="0"/>
              <a:t>Démocratie</a:t>
            </a:r>
            <a:endParaRPr lang="en-CA" dirty="0" smtClean="0"/>
          </a:p>
          <a:p>
            <a:pPr lvl="1"/>
            <a:r>
              <a:rPr lang="en-CA" dirty="0" smtClean="0"/>
              <a:t>Institutions </a:t>
            </a:r>
          </a:p>
        </p:txBody>
      </p:sp>
    </p:spTree>
    <p:extLst>
      <p:ext uri="{BB962C8B-B14F-4D97-AF65-F5344CB8AC3E}">
        <p14:creationId xmlns:p14="http://schemas.microsoft.com/office/powerpoint/2010/main" val="38437498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/>
              <a:t>École</a:t>
            </a:r>
            <a:r>
              <a:rPr lang="en-CA" dirty="0" smtClean="0"/>
              <a:t> </a:t>
            </a:r>
            <a:r>
              <a:rPr lang="en-CA" dirty="0" err="1" smtClean="0"/>
              <a:t>constructiviste</a:t>
            </a:r>
            <a:endParaRPr lang="en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dirty="0" smtClean="0"/>
              <a:t>Ce </a:t>
            </a:r>
            <a:r>
              <a:rPr lang="fr-FR" dirty="0"/>
              <a:t>sont les idées qui construisent la réalité, pas la dimension matérielle (militaire), comme le croient réalistes et </a:t>
            </a:r>
            <a:r>
              <a:rPr lang="fr-FR" dirty="0" smtClean="0"/>
              <a:t>libéraux</a:t>
            </a:r>
          </a:p>
          <a:p>
            <a:pPr lvl="1"/>
            <a:r>
              <a:rPr lang="fr-FR" dirty="0" smtClean="0"/>
              <a:t>La réalité: produit d’une compréhension mutuelle des idées dominantes</a:t>
            </a:r>
          </a:p>
          <a:p>
            <a:r>
              <a:rPr lang="fr-FR" dirty="0" smtClean="0"/>
              <a:t>Le </a:t>
            </a:r>
            <a:r>
              <a:rPr lang="fr-FR" dirty="0"/>
              <a:t>changement est possible : des normes positives peuvent émerger et changer la réalité progressivement</a:t>
            </a:r>
            <a:endParaRPr lang="fr-FR" dirty="0" smtClean="0"/>
          </a:p>
          <a:p>
            <a:r>
              <a:rPr lang="fr-FR" dirty="0" smtClean="0"/>
              <a:t>Le tabou contre l’esclavage, contre l’utilisation de l’arme nucléaire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18229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/>
              <a:t>Écoles</a:t>
            </a:r>
            <a:r>
              <a:rPr lang="en-CA" dirty="0" smtClean="0"/>
              <a:t> critiques (1)</a:t>
            </a:r>
            <a:endParaRPr lang="en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4525963"/>
          </a:xfrm>
        </p:spPr>
        <p:txBody>
          <a:bodyPr>
            <a:normAutofit/>
          </a:bodyPr>
          <a:lstStyle/>
          <a:p>
            <a:r>
              <a:rPr lang="fr-FR" dirty="0" smtClean="0"/>
              <a:t>La </a:t>
            </a:r>
            <a:r>
              <a:rPr lang="fr-FR" dirty="0"/>
              <a:t>critique est une première étape nécessaire pour souligner les défauts de la pensée réaliste dominante, </a:t>
            </a:r>
            <a:r>
              <a:rPr lang="fr-FR" dirty="0" smtClean="0"/>
              <a:t>provoquer </a:t>
            </a:r>
            <a:r>
              <a:rPr lang="fr-FR" dirty="0"/>
              <a:t>le débat, et disséminer des idées émancipatrices </a:t>
            </a:r>
            <a:r>
              <a:rPr lang="fr-FR" dirty="0" smtClean="0"/>
              <a:t>nouvelles</a:t>
            </a:r>
          </a:p>
          <a:p>
            <a:r>
              <a:rPr lang="fr-FR" dirty="0" smtClean="0"/>
              <a:t>Celles-ci pourront changer </a:t>
            </a:r>
            <a:r>
              <a:rPr lang="fr-FR" dirty="0"/>
              <a:t>les idées dominantes, les actions, et éventuellement la nature même du </a:t>
            </a:r>
            <a:r>
              <a:rPr lang="fr-FR" dirty="0" smtClean="0"/>
              <a:t>système international</a:t>
            </a:r>
            <a:endParaRPr lang="en-CA" sz="1800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6022701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/>
              <a:t>Écoles</a:t>
            </a:r>
            <a:r>
              <a:rPr lang="en-CA" dirty="0"/>
              <a:t> </a:t>
            </a:r>
            <a:r>
              <a:rPr lang="en-CA" dirty="0" smtClean="0"/>
              <a:t>critiques (2)</a:t>
            </a:r>
            <a:endParaRPr lang="en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 err="1" smtClean="0"/>
              <a:t>L’état</a:t>
            </a:r>
            <a:r>
              <a:rPr lang="en-CA" dirty="0" smtClean="0"/>
              <a:t> ne </a:t>
            </a:r>
            <a:r>
              <a:rPr lang="en-CA" dirty="0" err="1" smtClean="0"/>
              <a:t>doit</a:t>
            </a:r>
            <a:r>
              <a:rPr lang="en-CA" dirty="0" smtClean="0"/>
              <a:t> pas </a:t>
            </a:r>
            <a:r>
              <a:rPr lang="en-CA" dirty="0" err="1" smtClean="0"/>
              <a:t>être</a:t>
            </a:r>
            <a:r>
              <a:rPr lang="en-CA" dirty="0" smtClean="0"/>
              <a:t> le </a:t>
            </a:r>
            <a:r>
              <a:rPr lang="en-CA" dirty="0" err="1" smtClean="0"/>
              <a:t>sujet</a:t>
            </a:r>
            <a:r>
              <a:rPr lang="en-CA" dirty="0" smtClean="0"/>
              <a:t> de la </a:t>
            </a:r>
            <a:r>
              <a:rPr lang="en-CA" dirty="0" err="1" smtClean="0"/>
              <a:t>sécurité</a:t>
            </a:r>
            <a:r>
              <a:rPr lang="en-CA" dirty="0" smtClean="0"/>
              <a:t>; </a:t>
            </a:r>
            <a:r>
              <a:rPr lang="en-CA" dirty="0" err="1" smtClean="0"/>
              <a:t>c’est</a:t>
            </a:r>
            <a:r>
              <a:rPr lang="en-CA" dirty="0" smtClean="0"/>
              <a:t> la source des </a:t>
            </a:r>
            <a:r>
              <a:rPr lang="en-CA" dirty="0" err="1" smtClean="0"/>
              <a:t>principales</a:t>
            </a:r>
            <a:r>
              <a:rPr lang="en-CA" dirty="0" smtClean="0"/>
              <a:t> menaces</a:t>
            </a:r>
          </a:p>
          <a:p>
            <a:r>
              <a:rPr lang="en-CA" dirty="0" smtClean="0"/>
              <a:t>Le </a:t>
            </a:r>
            <a:r>
              <a:rPr lang="en-CA" dirty="0" err="1" smtClean="0"/>
              <a:t>sujet</a:t>
            </a:r>
            <a:r>
              <a:rPr lang="en-CA" dirty="0" smtClean="0"/>
              <a:t>: </a:t>
            </a:r>
            <a:r>
              <a:rPr lang="en-CA" dirty="0" err="1" smtClean="0"/>
              <a:t>individu</a:t>
            </a:r>
            <a:r>
              <a:rPr lang="en-CA" dirty="0" smtClean="0"/>
              <a:t> (</a:t>
            </a:r>
            <a:r>
              <a:rPr lang="en-CA" dirty="0" err="1" smtClean="0"/>
              <a:t>sécurité</a:t>
            </a:r>
            <a:r>
              <a:rPr lang="en-CA" dirty="0" smtClean="0"/>
              <a:t> </a:t>
            </a:r>
            <a:r>
              <a:rPr lang="en-CA" dirty="0" err="1" smtClean="0"/>
              <a:t>humaine</a:t>
            </a:r>
            <a:r>
              <a:rPr lang="en-CA" dirty="0" smtClean="0"/>
              <a:t>), </a:t>
            </a:r>
            <a:r>
              <a:rPr lang="en-CA" dirty="0" err="1" smtClean="0"/>
              <a:t>société</a:t>
            </a:r>
            <a:r>
              <a:rPr lang="en-CA" dirty="0" smtClean="0"/>
              <a:t>, </a:t>
            </a:r>
            <a:r>
              <a:rPr lang="en-CA" dirty="0" err="1" smtClean="0"/>
              <a:t>environnement</a:t>
            </a:r>
            <a:r>
              <a:rPr lang="en-CA" dirty="0" smtClean="0"/>
              <a:t>…</a:t>
            </a:r>
          </a:p>
          <a:p>
            <a:r>
              <a:rPr lang="en-CA" dirty="0" err="1" smtClean="0"/>
              <a:t>Études</a:t>
            </a:r>
            <a:r>
              <a:rPr lang="en-CA" dirty="0" smtClean="0"/>
              <a:t> </a:t>
            </a:r>
            <a:r>
              <a:rPr lang="en-CA" dirty="0" err="1" smtClean="0"/>
              <a:t>féministes</a:t>
            </a:r>
            <a:r>
              <a:rPr lang="en-CA" dirty="0" smtClean="0"/>
              <a:t>: la </a:t>
            </a:r>
            <a:r>
              <a:rPr lang="en-CA" dirty="0" err="1" smtClean="0"/>
              <a:t>victime</a:t>
            </a:r>
            <a:r>
              <a:rPr lang="en-CA" dirty="0" smtClean="0"/>
              <a:t> </a:t>
            </a:r>
            <a:r>
              <a:rPr lang="en-CA" dirty="0" err="1" smtClean="0"/>
              <a:t>principale</a:t>
            </a:r>
            <a:r>
              <a:rPr lang="en-CA" dirty="0" smtClean="0"/>
              <a:t> de la menace que pose </a:t>
            </a:r>
            <a:r>
              <a:rPr lang="en-CA" dirty="0" err="1" smtClean="0"/>
              <a:t>l’état</a:t>
            </a:r>
            <a:r>
              <a:rPr lang="en-CA" dirty="0" smtClean="0"/>
              <a:t> = la femme (et </a:t>
            </a:r>
            <a:r>
              <a:rPr lang="en-CA" dirty="0" err="1" smtClean="0"/>
              <a:t>autres</a:t>
            </a:r>
            <a:r>
              <a:rPr lang="en-CA" dirty="0" smtClean="0"/>
              <a:t> </a:t>
            </a:r>
            <a:r>
              <a:rPr lang="en-CA" dirty="0" err="1" smtClean="0"/>
              <a:t>groupes</a:t>
            </a:r>
            <a:r>
              <a:rPr lang="en-CA" dirty="0" smtClean="0"/>
              <a:t> </a:t>
            </a:r>
            <a:r>
              <a:rPr lang="en-CA" dirty="0" err="1" smtClean="0"/>
              <a:t>vulnérables</a:t>
            </a:r>
            <a:r>
              <a:rPr lang="en-CA" dirty="0" smtClean="0"/>
              <a:t>)</a:t>
            </a:r>
          </a:p>
          <a:p>
            <a:pPr lvl="1"/>
            <a:r>
              <a:rPr lang="en-CA" dirty="0" smtClean="0"/>
              <a:t>Structures du </a:t>
            </a:r>
            <a:r>
              <a:rPr lang="en-CA" dirty="0" err="1" smtClean="0"/>
              <a:t>système</a:t>
            </a:r>
            <a:r>
              <a:rPr lang="en-CA" dirty="0" smtClean="0"/>
              <a:t> international </a:t>
            </a:r>
            <a:r>
              <a:rPr lang="en-CA" dirty="0" err="1" smtClean="0"/>
              <a:t>sont</a:t>
            </a:r>
            <a:r>
              <a:rPr lang="en-CA" dirty="0" smtClean="0"/>
              <a:t> </a:t>
            </a:r>
            <a:r>
              <a:rPr lang="en-CA" dirty="0" err="1" smtClean="0"/>
              <a:t>oppressives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016447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571</TotalTime>
  <Words>727</Words>
  <Application>Microsoft Macintosh PowerPoint</Application>
  <PresentationFormat>On-screen Show (4:3)</PresentationFormat>
  <Paragraphs>95</Paragraphs>
  <Slides>9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Thème Office</vt:lpstr>
      <vt:lpstr>ECH 1500 Introduction à l’étude des conflits et droits humains Cours 4 – 20 septembre</vt:lpstr>
      <vt:lpstr>Aujourd’hui</vt:lpstr>
      <vt:lpstr>Écoles de pensées</vt:lpstr>
      <vt:lpstr>École réaliste</vt:lpstr>
      <vt:lpstr>École idéaliste</vt:lpstr>
      <vt:lpstr>École libérale</vt:lpstr>
      <vt:lpstr>École constructiviste</vt:lpstr>
      <vt:lpstr>Écoles critiques (1)</vt:lpstr>
      <vt:lpstr>Écoles critiques (2)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PSCI 3203 Government and Politics in the Middle East</dc:title>
  <dc:creator>Thomas Juneau</dc:creator>
  <cp:lastModifiedBy>Umme</cp:lastModifiedBy>
  <cp:revision>70</cp:revision>
  <dcterms:created xsi:type="dcterms:W3CDTF">2012-01-02T13:40:31Z</dcterms:created>
  <dcterms:modified xsi:type="dcterms:W3CDTF">2016-09-20T16:45:08Z</dcterms:modified>
</cp:coreProperties>
</file>