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89" r:id="rId2"/>
    <p:sldId id="317" r:id="rId3"/>
    <p:sldId id="318" r:id="rId4"/>
    <p:sldId id="312" r:id="rId5"/>
    <p:sldId id="313" r:id="rId6"/>
    <p:sldId id="311" r:id="rId7"/>
    <p:sldId id="278" r:id="rId8"/>
    <p:sldId id="276" r:id="rId9"/>
    <p:sldId id="314" r:id="rId10"/>
    <p:sldId id="315" r:id="rId11"/>
    <p:sldId id="316" r:id="rId12"/>
    <p:sldId id="320" r:id="rId13"/>
    <p:sldId id="297" r:id="rId14"/>
    <p:sldId id="319" r:id="rId15"/>
    <p:sldId id="321" r:id="rId16"/>
    <p:sldId id="301" r:id="rId17"/>
    <p:sldId id="303" r:id="rId18"/>
    <p:sldId id="304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2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28" autoAdjust="0"/>
    <p:restoredTop sz="94660"/>
  </p:normalViewPr>
  <p:slideViewPr>
    <p:cSldViewPr>
      <p:cViewPr varScale="1">
        <p:scale>
          <a:sx n="64" d="100"/>
          <a:sy n="64" d="100"/>
        </p:scale>
        <p:origin x="10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D0D65C-F5F5-4F5D-A64C-7221FB7EAA81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A1FDBF4-23A7-4C80-9D59-D910143E3C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6913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6403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6096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2. Because they are more likely to do it again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833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B35B8AA-59A6-4C4D-9EB1-D883CE045D0A}" type="slidenum">
              <a:rPr lang="en-US" altLang="en-US" smtClean="0">
                <a:latin typeface="Calibri" panose="020F0502020204030204" pitchFamily="34" charset="0"/>
              </a:rPr>
              <a:pPr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850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6219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0181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60909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1FDBF4-23A7-4C80-9D59-D910143E3C21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3752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3BBE9-6D94-42CE-B2AD-AADBBD47082F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AB264BF-B64E-4756-8DE9-78270E9955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6387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FE350-FC3E-4834-913B-1F0A47CD000B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9B23D-DBA6-4F27-B1D2-3A81209D30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900564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08D14-11C5-4D8C-BDFB-1DE8A7E8D634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A77579-5CC1-4651-A439-B87B4655B1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954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D9AC8-CA8D-46E6-BA57-3F172C61070E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F382A-DB35-4BC8-A12F-1B9E81344C8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34624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7EE21-D9D2-4261-AA02-B023D2CF50E7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DF306-CBB6-4C48-B2D0-FD847A5EA4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6100299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773D0-8C10-48CF-B957-56DD7A05C08F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CC484-4C32-4561-B7A4-AA74F83C81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20094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57F6F-956E-47B8-8F1F-22B83CC81B45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7FBE3-3AA1-4A61-BF3F-A7E2CA4218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25947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CA255-DFB5-4BEF-8972-9C39746B5892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CE706-95CF-4912-AF9A-8C6B1DE0F5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59029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1A62A-D922-4044-9427-344A6BE9D1AF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E8870-C08E-44BD-B339-A6E84A66FD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5086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FC0B6-9668-48F5-BC71-FC761E82FFFE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0DB07-60C6-430E-BFDF-2F44B2345F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570219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D2E01-C391-4883-B84F-8DE8995B2122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20661-E6C6-4E69-AEF5-6789E1B569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877985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80AE1-B1F5-44E3-BF50-B1099787FB5D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964402382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rtlCol="0">
            <a:normAutofit/>
          </a:bodyPr>
          <a:lstStyle/>
          <a:p>
            <a:pPr lvl="0"/>
            <a:endParaRPr lang="en-CA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DD84E-0425-4FFC-BDE6-6C7B55765513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30224130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9CACE72-D658-41A0-8356-660766E76718}" type="datetimeFigureOut">
              <a:rPr lang="en-US"/>
              <a:pPr>
                <a:defRPr/>
              </a:pPr>
              <a:t>2/2/2017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3F3F3F"/>
                </a:solidFill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60EB05ED-58E9-4D95-9CCB-8A82F2A855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9" r:id="rId1"/>
    <p:sldLayoutId id="2147484053" r:id="rId2"/>
    <p:sldLayoutId id="2147484060" r:id="rId3"/>
    <p:sldLayoutId id="2147484054" r:id="rId4"/>
    <p:sldLayoutId id="2147484055" r:id="rId5"/>
    <p:sldLayoutId id="2147484056" r:id="rId6"/>
    <p:sldLayoutId id="2147484057" r:id="rId7"/>
    <p:sldLayoutId id="2147484061" r:id="rId8"/>
    <p:sldLayoutId id="2147484062" r:id="rId9"/>
    <p:sldLayoutId id="2147484058" r:id="rId10"/>
    <p:sldLayoutId id="2147484063" r:id="rId11"/>
    <p:sldLayoutId id="2147484065" r:id="rId12"/>
    <p:sldLayoutId id="2147484066" r:id="rId13"/>
  </p:sldLayoutIdLst>
  <p:transition>
    <p:random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347F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Font typeface="Arial" panose="020B0604020202020204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Font typeface="Arial" panose="020B0604020202020204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4BACC6"/>
        </a:buClr>
        <a:buFont typeface="Wingdings 3" panose="05040102010807070707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8077200" cy="18288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dirty="0">
                <a:solidFill>
                  <a:schemeClr val="accent1">
                    <a:satMod val="150000"/>
                  </a:schemeClr>
                </a:solidFill>
              </a:rPr>
              <a:t>THE NATURE AND EXTENT OF CRIME IN CANADA</a:t>
            </a:r>
          </a:p>
        </p:txBody>
      </p:sp>
      <p:sp>
        <p:nvSpPr>
          <p:cNvPr id="10243" name="Subtitle 4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500188"/>
          </a:xfrm>
        </p:spPr>
        <p:txBody>
          <a:bodyPr/>
          <a:lstStyle/>
          <a:p>
            <a:pPr eaLnBrk="1" hangingPunct="1"/>
            <a:endParaRPr lang="en-US" altLang="en-US" sz="2400" b="1" dirty="0"/>
          </a:p>
        </p:txBody>
      </p:sp>
      <p:pic>
        <p:nvPicPr>
          <p:cNvPr id="10244" name="Picture 4" descr="detect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875088"/>
            <a:ext cx="4038600" cy="298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 wrap="square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sz="3600" dirty="0">
                <a:solidFill>
                  <a:srgbClr val="FF33CC"/>
                </a:solidFill>
              </a:rPr>
              <a:t>IS THE RATE OF CRIME INCREASING OR DECREASING? Decreasing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altLang="en-US" sz="2400" dirty="0">
                <a:solidFill>
                  <a:schemeClr val="bg1"/>
                </a:solidFill>
              </a:rPr>
              <a:t>Is the fear of crime increasing or decreasing in society?</a:t>
            </a:r>
          </a:p>
          <a:p>
            <a:pPr eaLnBrk="1" hangingPunct="1">
              <a:lnSpc>
                <a:spcPct val="90000"/>
              </a:lnSpc>
            </a:pPr>
            <a:endParaRPr lang="en-CA" altLang="en-US" sz="2400" b="1" dirty="0">
              <a:solidFill>
                <a:srgbClr val="00B0F0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altLang="en-US" sz="2400" b="1" dirty="0">
                <a:solidFill>
                  <a:srgbClr val="00B0F0"/>
                </a:solidFill>
              </a:rPr>
              <a:t>Fear-inducing activities?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400" b="1" dirty="0">
                <a:solidFill>
                  <a:schemeClr val="bg1"/>
                </a:solidFill>
              </a:rPr>
              <a:t>Walking alone at night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400" b="1" dirty="0">
                <a:solidFill>
                  <a:schemeClr val="bg1"/>
                </a:solidFill>
              </a:rPr>
              <a:t>In da hood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400" b="1" dirty="0">
                <a:solidFill>
                  <a:schemeClr val="bg1"/>
                </a:solidFill>
              </a:rPr>
              <a:t>Being home alone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400" b="1" dirty="0">
                <a:solidFill>
                  <a:schemeClr val="bg1"/>
                </a:solidFill>
              </a:rPr>
              <a:t>Taking public transportation at night</a:t>
            </a:r>
          </a:p>
          <a:p>
            <a:pPr eaLnBrk="1" hangingPunct="1">
              <a:lnSpc>
                <a:spcPct val="70000"/>
              </a:lnSpc>
            </a:pPr>
            <a:endParaRPr lang="en-US" altLang="en-US" sz="2400" b="1" dirty="0">
              <a:solidFill>
                <a:srgbClr val="00B0F0"/>
              </a:solidFill>
            </a:endParaRPr>
          </a:p>
          <a:p>
            <a:pPr lvl="1" eaLnBrk="1" hangingPunct="1">
              <a:lnSpc>
                <a:spcPct val="70000"/>
              </a:lnSpc>
            </a:pPr>
            <a:endParaRPr lang="en-US" altLang="en-US" sz="24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CA" altLang="en-US" sz="24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CA" altLang="en-US" sz="2400" dirty="0"/>
          </a:p>
        </p:txBody>
      </p:sp>
      <p:sp>
        <p:nvSpPr>
          <p:cNvPr id="16388" name="Rectangle 5"/>
          <p:cNvSpPr>
            <a:spLocks noGrp="1"/>
          </p:cNvSpPr>
          <p:nvPr>
            <p:ph type="body" sz="half" idx="4294967295"/>
          </p:nvPr>
        </p:nvSpPr>
        <p:spPr>
          <a:xfrm>
            <a:off x="9826625" y="5480050"/>
            <a:ext cx="38100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CA" altLang="en-US" sz="2400">
              <a:solidFill>
                <a:schemeClr val="bg1"/>
              </a:solidFill>
            </a:endParaRPr>
          </a:p>
          <a:p>
            <a:pPr eaLnBrk="1" hangingPunct="1"/>
            <a:endParaRPr lang="en-GB" altLang="en-US" sz="2600"/>
          </a:p>
        </p:txBody>
      </p:sp>
      <p:pic>
        <p:nvPicPr>
          <p:cNvPr id="16389" name="Picture 9" descr="https://encrypted-tbn1.gstatic.com/images?q=tbn:ANd9GcQkaEZJ3ALmuG3lYBT5VBJO14weowueHWAiz9_ht0VFTfmxumWFH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362200"/>
            <a:ext cx="3910013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60596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33CC"/>
                </a:solidFill>
                <a:latin typeface="Tahoma" charset="0"/>
              </a:rPr>
              <a:t>DO YOU ENGAGE IN ANY. . .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25963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rgbClr val="61B6FF"/>
                </a:solidFill>
                <a:latin typeface="Arial" charset="0"/>
              </a:rPr>
              <a:t>AVOIDANCE BEHAVIOURS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chemeClr val="bg1"/>
                </a:solidFill>
                <a:latin typeface="Arial" charset="0"/>
              </a:rPr>
              <a:t>Lifestyle changes designed to reduce one’s risk of becoming a victim of crime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CA" sz="9600" b="1" dirty="0">
              <a:solidFill>
                <a:srgbClr val="61B6FF"/>
              </a:solidFill>
              <a:latin typeface="Arial" charset="0"/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rgbClr val="61B6FF"/>
                </a:solidFill>
                <a:latin typeface="Arial" charset="0"/>
              </a:rPr>
              <a:t>DEFENSIVE BEHAVIOURS 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chemeClr val="bg1"/>
                </a:solidFill>
                <a:latin typeface="Arial" charset="0"/>
              </a:rPr>
              <a:t>Specific anti-crime measures designed to reduce one’s risk of becoming a victim of crime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000" dirty="0">
              <a:latin typeface="Arial" charset="0"/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000" dirty="0">
              <a:latin typeface="Arial" charset="0"/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000" dirty="0">
              <a:latin typeface="Arial" charset="0"/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000" dirty="0">
              <a:latin typeface="Arial" charset="0"/>
            </a:endParaRPr>
          </a:p>
        </p:txBody>
      </p:sp>
      <p:sp>
        <p:nvSpPr>
          <p:cNvPr id="17412" name="Rectangle 4"/>
          <p:cNvSpPr>
            <a:spLocks noGrp="1" noChangeArrowheads="1" noTextEdit="1"/>
          </p:cNvSpPr>
          <p:nvPr>
            <p:ph type="clipArt" sz="half" idx="2"/>
          </p:nvPr>
        </p:nvSpPr>
        <p:spPr>
          <a:xfrm>
            <a:off x="4649788" y="1600200"/>
            <a:ext cx="4037012" cy="4525963"/>
          </a:xfrm>
        </p:spPr>
      </p:sp>
      <p:pic>
        <p:nvPicPr>
          <p:cNvPr id="17413" name="Picture 5" descr="edblair-gr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84313"/>
            <a:ext cx="3346450" cy="500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05732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HMMM. . . 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00600"/>
          </a:xfrm>
        </p:spPr>
        <p:txBody>
          <a:bodyPr/>
          <a:lstStyle/>
          <a:p>
            <a:r>
              <a:rPr lang="en-CA" sz="2800" dirty="0">
                <a:solidFill>
                  <a:schemeClr val="bg1"/>
                </a:solidFill>
              </a:rPr>
              <a:t>What is the most common offence reported to the police?</a:t>
            </a:r>
          </a:p>
          <a:p>
            <a:endParaRPr lang="en-CA" sz="2800" dirty="0">
              <a:solidFill>
                <a:schemeClr val="bg1"/>
              </a:solidFill>
            </a:endParaRPr>
          </a:p>
          <a:p>
            <a:r>
              <a:rPr lang="en-CA" sz="2800" dirty="0">
                <a:solidFill>
                  <a:schemeClr val="bg1"/>
                </a:solidFill>
              </a:rPr>
              <a:t>1. Theft</a:t>
            </a:r>
          </a:p>
          <a:p>
            <a:r>
              <a:rPr lang="en-CA" sz="2800" dirty="0">
                <a:solidFill>
                  <a:schemeClr val="bg1"/>
                </a:solidFill>
              </a:rPr>
              <a:t>2.mischief</a:t>
            </a:r>
          </a:p>
          <a:p>
            <a:r>
              <a:rPr lang="en-CA" sz="2800" dirty="0">
                <a:solidFill>
                  <a:schemeClr val="bg1"/>
                </a:solidFill>
              </a:rPr>
              <a:t>3.assualt</a:t>
            </a:r>
          </a:p>
          <a:p>
            <a:endParaRPr lang="en-CA" sz="2800" dirty="0">
              <a:solidFill>
                <a:schemeClr val="bg1"/>
              </a:solidFill>
            </a:endParaRPr>
          </a:p>
          <a:p>
            <a:r>
              <a:rPr lang="en-CA" sz="2800" dirty="0">
                <a:solidFill>
                  <a:schemeClr val="bg1"/>
                </a:solidFill>
              </a:rPr>
              <a:t>What are the top 3 offences heard in court?</a:t>
            </a:r>
          </a:p>
          <a:p>
            <a:r>
              <a:rPr lang="en-CA" sz="2800" dirty="0">
                <a:solidFill>
                  <a:schemeClr val="bg1"/>
                </a:solidFill>
              </a:rPr>
              <a:t>1.  DUI ( impaired driving)</a:t>
            </a:r>
          </a:p>
          <a:p>
            <a:r>
              <a:rPr lang="en-CA" sz="2800" dirty="0">
                <a:solidFill>
                  <a:schemeClr val="bg1"/>
                </a:solidFill>
              </a:rPr>
              <a:t>2. Theft</a:t>
            </a:r>
          </a:p>
          <a:p>
            <a:r>
              <a:rPr lang="en-CA" sz="2800" dirty="0">
                <a:solidFill>
                  <a:schemeClr val="bg1"/>
                </a:solidFill>
              </a:rPr>
              <a:t>3. Failure to comply </a:t>
            </a:r>
          </a:p>
        </p:txBody>
      </p:sp>
    </p:spTree>
    <p:extLst>
      <p:ext uri="{BB962C8B-B14F-4D97-AF65-F5344CB8AC3E}">
        <p14:creationId xmlns:p14="http://schemas.microsoft.com/office/powerpoint/2010/main" val="248618651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CA" dirty="0"/>
              <a:t>WHAT ARE 4 TYPES OF CRIMES AGAINST THE PERSON?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1. Sexual assault</a:t>
            </a:r>
          </a:p>
          <a:p>
            <a:r>
              <a:rPr lang="en-CA" dirty="0">
                <a:solidFill>
                  <a:schemeClr val="bg1"/>
                </a:solidFill>
              </a:rPr>
              <a:t>2. Robbery</a:t>
            </a:r>
          </a:p>
          <a:p>
            <a:r>
              <a:rPr lang="en-CA" dirty="0">
                <a:solidFill>
                  <a:schemeClr val="bg1"/>
                </a:solidFill>
              </a:rPr>
              <a:t>3.  Assault</a:t>
            </a:r>
          </a:p>
          <a:p>
            <a:r>
              <a:rPr lang="en-CA" dirty="0">
                <a:solidFill>
                  <a:schemeClr val="bg1"/>
                </a:solidFill>
              </a:rPr>
              <a:t>4. Homicide</a:t>
            </a:r>
          </a:p>
          <a:p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7" name="Picture 5" descr="http://i3.manchestereveningnews.co.uk/incoming/article664966.ece/alternates/s615/C_71_article_1593510_image_list_image_list_item_1_imag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742515"/>
            <a:ext cx="4038600" cy="2685833"/>
          </a:xfrm>
          <a:noFill/>
        </p:spPr>
      </p:pic>
    </p:spTree>
    <p:extLst>
      <p:ext uri="{BB962C8B-B14F-4D97-AF65-F5344CB8AC3E}">
        <p14:creationId xmlns:p14="http://schemas.microsoft.com/office/powerpoint/2010/main" val="2766123983"/>
      </p:ext>
    </p:extLst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304800"/>
            <a:ext cx="7010400" cy="1082675"/>
          </a:xfrm>
        </p:spPr>
        <p:txBody>
          <a:bodyPr/>
          <a:lstStyle/>
          <a:p>
            <a:pPr algn="ctr"/>
            <a:r>
              <a:rPr lang="en-CA" dirty="0"/>
              <a:t>HOMICIDE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620086" y="777875"/>
            <a:ext cx="5638800" cy="54546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altLang="en-US" sz="2200" dirty="0">
                <a:solidFill>
                  <a:schemeClr val="bg1"/>
                </a:solidFill>
              </a:rPr>
              <a:t>Directly or indirectly, by any means, causes the death of a human being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CA" altLang="en-US" sz="22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1</a:t>
            </a:r>
            <a:r>
              <a:rPr lang="en-CA" altLang="en-US" sz="2200" b="1" baseline="30000" dirty="0">
                <a:solidFill>
                  <a:srgbClr val="FF0000"/>
                </a:solidFill>
              </a:rPr>
              <a:t>ST</a:t>
            </a:r>
            <a:r>
              <a:rPr lang="en-CA" altLang="en-US" sz="2200" b="1" dirty="0">
                <a:solidFill>
                  <a:srgbClr val="FF0000"/>
                </a:solidFill>
              </a:rPr>
              <a:t> Degree Murder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>
                <a:solidFill>
                  <a:schemeClr val="bg1"/>
                </a:solidFill>
              </a:rPr>
              <a:t>Killing a police officer, peace officer or correctional guard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>
                <a:solidFill>
                  <a:schemeClr val="bg1"/>
                </a:solidFill>
              </a:rPr>
              <a:t>Planned and deliberate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>
                <a:solidFill>
                  <a:schemeClr val="bg1"/>
                </a:solidFill>
              </a:rPr>
              <a:t>During Kidnapping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>
                <a:solidFill>
                  <a:schemeClr val="bg1"/>
                </a:solidFill>
              </a:rPr>
              <a:t>25 years before eligible for parole </a:t>
            </a:r>
          </a:p>
          <a:p>
            <a:pPr eaLnBrk="1" hangingPunct="1">
              <a:lnSpc>
                <a:spcPct val="80000"/>
              </a:lnSpc>
            </a:pPr>
            <a:endParaRPr lang="en-CA" altLang="en-US" sz="22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2</a:t>
            </a:r>
            <a:r>
              <a:rPr lang="en-CA" altLang="en-US" sz="2200" b="1" baseline="30000" dirty="0">
                <a:solidFill>
                  <a:srgbClr val="FF0000"/>
                </a:solidFill>
              </a:rPr>
              <a:t>nd</a:t>
            </a:r>
            <a:r>
              <a:rPr lang="en-CA" altLang="en-US" sz="2200" b="1" dirty="0">
                <a:solidFill>
                  <a:srgbClr val="FF0000"/>
                </a:solidFill>
              </a:rPr>
              <a:t> Degree Murder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Intent to harm (malice) but not </a:t>
            </a:r>
            <a:r>
              <a:rPr lang="en-CA" altLang="en-US" sz="2200" b="1" dirty="0">
                <a:solidFill>
                  <a:schemeClr val="bg1"/>
                </a:solidFill>
              </a:rPr>
              <a:t>premeditated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chemeClr val="bg1"/>
                </a:solidFill>
              </a:rPr>
              <a:t>10-25 years before eligible for parole</a:t>
            </a:r>
            <a:endParaRPr lang="en-CA" altLang="en-US" sz="22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22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Manslaughter: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Not intended to cause death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Criminal negligence </a:t>
            </a:r>
          </a:p>
          <a:p>
            <a:pPr eaLnBrk="1" hangingPunct="1">
              <a:lnSpc>
                <a:spcPct val="80000"/>
              </a:lnSpc>
            </a:pPr>
            <a:endParaRPr lang="en-CA" altLang="en-US" sz="22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Infanticide :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b="1" dirty="0">
                <a:solidFill>
                  <a:srgbClr val="FF0000"/>
                </a:solidFill>
              </a:rPr>
              <a:t>Death of child (under 1) by biological mother</a:t>
            </a:r>
          </a:p>
          <a:p>
            <a:endParaRPr lang="en-CA" dirty="0"/>
          </a:p>
          <a:p>
            <a:endParaRPr lang="en-CA" dirty="0"/>
          </a:p>
        </p:txBody>
      </p:sp>
      <p:pic>
        <p:nvPicPr>
          <p:cNvPr id="6" name="Content Placeholder 5" descr="murder_scen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3" y="2590800"/>
            <a:ext cx="3547367" cy="26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581622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 wrap="square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rgbClr val="E933CF"/>
                </a:solidFill>
              </a:rPr>
              <a:t>HMMM. . . .</a:t>
            </a:r>
            <a:r>
              <a:rPr lang="en-GB">
                <a:solidFill>
                  <a:schemeClr val="accent1">
                    <a:satMod val="150000"/>
                  </a:schemeClr>
                </a:solidFill>
              </a:rPr>
              <a:t> 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97425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Why are violent crimes more likely to be solved than property crimes?  </a:t>
            </a:r>
          </a:p>
          <a:p>
            <a:pPr marL="119062" indent="0" eaLnBrk="1" hangingPunct="1">
              <a:buNone/>
            </a:pPr>
            <a:endParaRPr lang="en-US" altLang="en-US" dirty="0">
              <a:solidFill>
                <a:schemeClr val="bg1"/>
              </a:solidFill>
            </a:endParaRPr>
          </a:p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Why are adults convicted of property crimes more likely to receive prison sentences than those convicted of violent crimes?</a:t>
            </a:r>
          </a:p>
          <a:p>
            <a:pPr eaLnBrk="1" hangingPunct="1"/>
            <a:endParaRPr lang="en-US" altLang="en-US" dirty="0">
              <a:solidFill>
                <a:schemeClr val="bg1"/>
              </a:solidFill>
            </a:endParaRPr>
          </a:p>
          <a:p>
            <a:pPr eaLnBrk="1" hangingPunct="1"/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14342" name="Picture 6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766077"/>
            <a:ext cx="4038600" cy="263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33CC"/>
                </a:solidFill>
                <a:latin typeface="Franklin Gothic Medium" pitchFamily="34" charset="0"/>
              </a:rPr>
              <a:t>PROPERTY CRIME</a:t>
            </a:r>
            <a:endParaRPr lang="en-CA" dirty="0">
              <a:solidFill>
                <a:srgbClr val="FF33CC"/>
              </a:solidFill>
              <a:latin typeface="Franklin Gothic Medium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524000"/>
            <a:ext cx="4038600" cy="4873625"/>
          </a:xfrm>
        </p:spPr>
        <p:txBody>
          <a:bodyPr/>
          <a:lstStyle/>
          <a:p>
            <a:pPr eaLnBrk="1" hangingPunct="1">
              <a:defRPr/>
            </a:pPr>
            <a:r>
              <a:rPr lang="en-CA" altLang="en-US" sz="2400" b="1" dirty="0">
                <a:solidFill>
                  <a:srgbClr val="FF0000"/>
                </a:solidFill>
              </a:rPr>
              <a:t>Committed with the intent to acquire property without violence or the threat of violence</a:t>
            </a:r>
          </a:p>
          <a:p>
            <a:pPr eaLnBrk="1" hangingPunct="1">
              <a:defRPr/>
            </a:pPr>
            <a:endParaRPr lang="en-CA" altLang="en-US" dirty="0">
              <a:solidFill>
                <a:schemeClr val="bg1"/>
              </a:solidFill>
            </a:endParaRPr>
          </a:p>
          <a:p>
            <a:pPr eaLnBrk="1" hangingPunct="1">
              <a:defRPr/>
            </a:pPr>
            <a:r>
              <a:rPr lang="en-CA" altLang="en-US" dirty="0">
                <a:solidFill>
                  <a:schemeClr val="bg1"/>
                </a:solidFill>
              </a:rPr>
              <a:t>1.</a:t>
            </a:r>
          </a:p>
          <a:p>
            <a:pPr eaLnBrk="1" hangingPunct="1">
              <a:defRPr/>
            </a:pPr>
            <a:r>
              <a:rPr lang="en-CA" altLang="en-US" dirty="0">
                <a:solidFill>
                  <a:schemeClr val="bg1"/>
                </a:solidFill>
              </a:rPr>
              <a:t>2.</a:t>
            </a:r>
          </a:p>
          <a:p>
            <a:pPr eaLnBrk="1" hangingPunct="1">
              <a:defRPr/>
            </a:pPr>
            <a:r>
              <a:rPr lang="en-CA" altLang="en-US" dirty="0">
                <a:solidFill>
                  <a:schemeClr val="bg1"/>
                </a:solidFill>
              </a:rPr>
              <a:t>3.</a:t>
            </a:r>
          </a:p>
          <a:p>
            <a:pPr eaLnBrk="1" hangingPunct="1">
              <a:defRPr/>
            </a:pPr>
            <a:endParaRPr lang="en-CA" altLang="en-US" dirty="0">
              <a:solidFill>
                <a:schemeClr val="bg1"/>
              </a:solidFill>
            </a:endParaRPr>
          </a:p>
        </p:txBody>
      </p:sp>
      <p:pic>
        <p:nvPicPr>
          <p:cNvPr id="12294" name="Picture 6" descr="Image result for property crim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949622"/>
            <a:ext cx="4038600" cy="227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CRIMES OF THE POWERFUL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1.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2.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3.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4.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58372" name="Picture 4" descr="Image result for ford pint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56037"/>
            <a:ext cx="4038600" cy="325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565589"/>
      </p:ext>
    </p:extLst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dirty="0"/>
              <a:t>ORGANIZED CRIME </a:t>
            </a:r>
          </a:p>
        </p:txBody>
      </p:sp>
      <p:pic>
        <p:nvPicPr>
          <p:cNvPr id="59394" name="Picture 2" descr="Image result for hells angel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587625"/>
            <a:ext cx="571500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18073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ANTI-SOCIAL BEHAVIOUR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2057400"/>
            <a:ext cx="4038600" cy="4623816"/>
          </a:xfrm>
        </p:spPr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Conduct that can be disruptive and reduce our quality of life 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1. </a:t>
            </a:r>
          </a:p>
          <a:p>
            <a:r>
              <a:rPr lang="en-CA" dirty="0">
                <a:solidFill>
                  <a:schemeClr val="bg1"/>
                </a:solidFill>
              </a:rPr>
              <a:t>2. </a:t>
            </a:r>
          </a:p>
          <a:p>
            <a:r>
              <a:rPr lang="en-CA" dirty="0">
                <a:solidFill>
                  <a:schemeClr val="bg1"/>
                </a:solidFill>
              </a:rPr>
              <a:t>3. </a:t>
            </a:r>
          </a:p>
        </p:txBody>
      </p:sp>
      <p:pic>
        <p:nvPicPr>
          <p:cNvPr id="60418" name="Picture 2" descr="Image result for public drink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73851"/>
            <a:ext cx="4038600" cy="242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721634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HMMM. . 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What Canadian city has the highest rate of homicide? Highest rate of crime? Winnipeg, Regina</a:t>
            </a: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What Canadian city has the lowest rate of homicide? Lowest rate of crime? St johns, Toronto</a:t>
            </a:r>
          </a:p>
        </p:txBody>
      </p:sp>
      <p:pic>
        <p:nvPicPr>
          <p:cNvPr id="61442" name="Picture 2" descr="Image result for canadian city ma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483844"/>
            <a:ext cx="4592052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10676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33CC"/>
                </a:solidFill>
              </a:rPr>
              <a:t>THE UNIFORM CRIME REPORTING SYSTEM (UCR)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242986"/>
            <a:ext cx="4265612" cy="6767414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Why do victims report to the police?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The crime must be reported/discovered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justice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Offence most reported to the police?</a:t>
            </a:r>
          </a:p>
          <a:p>
            <a:pPr marL="119062" indent="0" eaLnBrk="1" hangingPunct="1">
              <a:lnSpc>
                <a:spcPct val="80000"/>
              </a:lnSpc>
              <a:buNone/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Limitations?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Dark figure of crime ( undetected crimes)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Police discretion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>
                <a:solidFill>
                  <a:schemeClr val="bg1"/>
                </a:solidFill>
              </a:rPr>
              <a:t>Only  most serious offence counted (one with most severe sentence)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marL="411163" eaLnBrk="1" hangingPunct="1">
              <a:lnSpc>
                <a:spcPct val="80000"/>
              </a:lnSpc>
              <a:buFont typeface="Wingdings" pitchFamily="2" charset="2"/>
              <a:buChar char=""/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marL="411163" eaLnBrk="1" hangingPunct="1">
              <a:lnSpc>
                <a:spcPct val="80000"/>
              </a:lnSpc>
              <a:buFont typeface="Wingdings" pitchFamily="2" charset="2"/>
              <a:buChar char=""/>
              <a:defRPr/>
            </a:pPr>
            <a:endParaRPr lang="en-US" sz="2600" dirty="0">
              <a:solidFill>
                <a:schemeClr val="bg1"/>
              </a:solidFill>
            </a:endParaRPr>
          </a:p>
          <a:p>
            <a:pPr marL="411163" eaLnBrk="1" hangingPunct="1">
              <a:lnSpc>
                <a:spcPct val="80000"/>
              </a:lnSpc>
              <a:buFont typeface="Wingdings" pitchFamily="2" charset="2"/>
              <a:buChar char=""/>
              <a:defRPr/>
            </a:pPr>
            <a:endParaRPr lang="en-CA" sz="2600" dirty="0"/>
          </a:p>
        </p:txBody>
      </p:sp>
      <p:pic>
        <p:nvPicPr>
          <p:cNvPr id="6" name="Online Image Placeholder 5" descr="http://www.frumforum.com/wp-content/uploads/2011/04/911-landline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06" y="2605881"/>
            <a:ext cx="3810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1250950"/>
          </a:xfrm>
        </p:spPr>
        <p:txBody>
          <a:bodyPr wrap="square" tIns="4572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en-GB" sz="4100" dirty="0">
                <a:solidFill>
                  <a:srgbClr val="E428AE"/>
                </a:solidFill>
              </a:rPr>
              <a:t>HOW TO CALCULATE THE CRIME RATE</a:t>
            </a:r>
            <a:r>
              <a:rPr lang="en-GB" sz="4100" dirty="0"/>
              <a:t> </a:t>
            </a:r>
          </a:p>
        </p:txBody>
      </p:sp>
      <p:sp>
        <p:nvSpPr>
          <p:cNvPr id="757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altLang="en-US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ahoma" panose="020B0604030504040204" pitchFamily="34" charset="0"/>
              </a:rPr>
              <a:t># of offences * 100,000</a:t>
            </a: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ahoma" panose="020B0604030504040204" pitchFamily="34" charset="0"/>
              </a:rPr>
              <a:t>------------------------------------</a:t>
            </a:r>
          </a:p>
          <a:p>
            <a:pPr lvl="8"/>
            <a:r>
              <a:rPr lang="en-CA" altLang="en-US" sz="2800" dirty="0">
                <a:solidFill>
                  <a:schemeClr val="bg1"/>
                </a:solidFill>
              </a:rPr>
              <a:t>Population 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CA" altLang="en-US" sz="2800" dirty="0">
              <a:solidFill>
                <a:schemeClr val="bg1"/>
              </a:solidFill>
            </a:endParaRPr>
          </a:p>
          <a:p>
            <a:pPr eaLnBrk="1" hangingPunct="1"/>
            <a:r>
              <a:rPr lang="en-CA" altLang="en-US" sz="2800" dirty="0">
                <a:solidFill>
                  <a:schemeClr val="bg1"/>
                </a:solidFill>
              </a:rPr>
              <a:t>Halifax: 5 homicide * 100,000/ 414000 = 1.2</a:t>
            </a:r>
          </a:p>
          <a:p>
            <a:pPr eaLnBrk="1" hangingPunct="1"/>
            <a:endParaRPr lang="en-CA" altLang="en-US" sz="2800" dirty="0">
              <a:solidFill>
                <a:schemeClr val="bg1"/>
              </a:solidFill>
            </a:endParaRPr>
          </a:p>
          <a:p>
            <a:pPr eaLnBrk="1" hangingPunct="1"/>
            <a:r>
              <a:rPr lang="en-CA" altLang="en-US" sz="2800" dirty="0">
                <a:solidFill>
                  <a:schemeClr val="bg1"/>
                </a:solidFill>
              </a:rPr>
              <a:t>Montreal: 39 homicides * 100,000/40271000</a:t>
            </a:r>
          </a:p>
        </p:txBody>
      </p:sp>
    </p:spTree>
    <p:extLst>
      <p:ext uri="{BB962C8B-B14F-4D97-AF65-F5344CB8AC3E}">
        <p14:creationId xmlns:p14="http://schemas.microsoft.com/office/powerpoint/2010/main" val="779950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CRIME SEVERITY INDEX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sz="2400" dirty="0">
                <a:solidFill>
                  <a:schemeClr val="bg1"/>
                </a:solidFill>
              </a:rPr>
              <a:t>Measures the volume of crime reported to the police</a:t>
            </a:r>
          </a:p>
          <a:p>
            <a:r>
              <a:rPr lang="en-CA" sz="2400" dirty="0">
                <a:solidFill>
                  <a:schemeClr val="bg1"/>
                </a:solidFill>
              </a:rPr>
              <a:t>Applies a weight to different types of crime</a:t>
            </a:r>
          </a:p>
          <a:p>
            <a:endParaRPr lang="en-CA" sz="2400" dirty="0">
              <a:solidFill>
                <a:schemeClr val="bg1"/>
              </a:solidFill>
            </a:endParaRPr>
          </a:p>
        </p:txBody>
      </p:sp>
      <p:pic>
        <p:nvPicPr>
          <p:cNvPr id="66562" name="Picture 2" descr="Image result for CRIME SEVERITY INDEX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630851"/>
            <a:ext cx="4038600" cy="290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39031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12763"/>
            <a:ext cx="82296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33CC"/>
                </a:solidFill>
                <a:latin typeface="Tahoma" charset="0"/>
              </a:rPr>
              <a:t>VICTMIZATION SURVEYS</a:t>
            </a:r>
            <a:r>
              <a:rPr lang="en-CA" dirty="0">
                <a:solidFill>
                  <a:schemeClr val="tx2">
                    <a:satMod val="200000"/>
                  </a:schemeClr>
                </a:solidFill>
              </a:rPr>
              <a:t> </a:t>
            </a:r>
          </a:p>
        </p:txBody>
      </p:sp>
      <p:sp>
        <p:nvSpPr>
          <p:cNvPr id="23555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65138" y="1770063"/>
            <a:ext cx="4038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CA" altLang="en-US" sz="24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CA" altLang="en-US" sz="2400" dirty="0">
                <a:solidFill>
                  <a:schemeClr val="bg1"/>
                </a:solidFill>
              </a:rPr>
              <a:t>Collected every 5 yrs. for those 15 years and older</a:t>
            </a:r>
          </a:p>
          <a:p>
            <a:pPr eaLnBrk="1" hangingPunct="1">
              <a:lnSpc>
                <a:spcPct val="90000"/>
              </a:lnSpc>
            </a:pPr>
            <a:endParaRPr lang="en-CA" altLang="en-US" sz="24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CA" altLang="en-US" sz="2400" dirty="0">
                <a:solidFill>
                  <a:schemeClr val="bg1"/>
                </a:solidFill>
              </a:rPr>
              <a:t>Top 2 reasons why people would not report crime to the police?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400" dirty="0">
                <a:solidFill>
                  <a:schemeClr val="bg1"/>
                </a:solidFill>
              </a:rPr>
              <a:t>Police would not consider incident serious enough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CA" altLang="en-US" sz="2400" dirty="0">
                <a:solidFill>
                  <a:schemeClr val="bg1"/>
                </a:solidFill>
              </a:rPr>
              <a:t>     Lack of evidence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400" dirty="0">
                <a:solidFill>
                  <a:schemeClr val="bg1"/>
                </a:solidFill>
              </a:rPr>
              <a:t>Advantages-Limitations?</a:t>
            </a:r>
            <a:r>
              <a:rPr lang="en-CA" altLang="en-US" dirty="0">
                <a:solidFill>
                  <a:schemeClr val="bg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800" dirty="0">
                <a:solidFill>
                  <a:schemeClr val="bg1"/>
                </a:solidFill>
                <a:latin typeface="Tahoma" panose="020B0604030504040204" pitchFamily="34" charset="0"/>
              </a:rPr>
              <a:t>Addresses the dark figures of crime</a:t>
            </a:r>
          </a:p>
          <a:p>
            <a:pPr eaLnBrk="1" hangingPunct="1">
              <a:lnSpc>
                <a:spcPct val="90000"/>
              </a:lnSpc>
            </a:pPr>
            <a:endParaRPr lang="en-CA" altLang="en-US" dirty="0">
              <a:latin typeface="Tahoma" panose="020B0604030504040204" pitchFamily="34" charset="0"/>
            </a:endParaRPr>
          </a:p>
        </p:txBody>
      </p:sp>
      <p:pic>
        <p:nvPicPr>
          <p:cNvPr id="23559" name="Picture 7" descr="Image result for completing surve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86844"/>
            <a:ext cx="4038600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33CC"/>
                </a:solidFill>
                <a:latin typeface="Tahoma" charset="0"/>
              </a:rPr>
              <a:t>RISK FACTORS ASSOCIATED WITH VICTIMIZATION</a:t>
            </a:r>
            <a:r>
              <a:rPr lang="en-CA" dirty="0">
                <a:solidFill>
                  <a:schemeClr val="tx2">
                    <a:satMod val="200000"/>
                  </a:schemeClr>
                </a:solidFill>
                <a:latin typeface="Tahoma" charset="0"/>
              </a:rPr>
              <a:t> 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72062" y="457200"/>
            <a:ext cx="4037012" cy="4525963"/>
          </a:xfrm>
        </p:spPr>
        <p:txBody>
          <a:bodyPr/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Relationship status</a:t>
            </a:r>
          </a:p>
          <a:p>
            <a:pPr marL="119062" indent="0">
              <a:buNone/>
              <a:defRPr/>
            </a:pPr>
            <a:endParaRPr lang="en-US" altLang="en-US" sz="28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Age</a:t>
            </a:r>
          </a:p>
          <a:p>
            <a:pPr>
              <a:defRPr/>
            </a:pPr>
            <a:endParaRPr lang="en-US" altLang="en-US" sz="28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Gender</a:t>
            </a: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Males are more likely to be victims of crimes</a:t>
            </a:r>
          </a:p>
          <a:p>
            <a:pPr marL="119062" indent="0">
              <a:buNone/>
              <a:defRPr/>
            </a:pPr>
            <a:endParaRPr lang="en-US" altLang="en-US" sz="28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Residence status </a:t>
            </a: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Renter is meant to be the victim of crime</a:t>
            </a:r>
          </a:p>
          <a:p>
            <a:pPr marL="119062" indent="0">
              <a:buNone/>
              <a:defRPr/>
            </a:pPr>
            <a:endParaRPr lang="en-US" altLang="en-US" sz="28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Season : summer</a:t>
            </a:r>
          </a:p>
          <a:p>
            <a:pPr>
              <a:defRPr/>
            </a:pPr>
            <a:endParaRPr lang="en-US" altLang="en-US" sz="2600" dirty="0"/>
          </a:p>
          <a:p>
            <a:pPr eaLnBrk="1" hangingPunct="1">
              <a:defRPr/>
            </a:pPr>
            <a:endParaRPr lang="en-US" altLang="en-US" sz="2400" dirty="0">
              <a:latin typeface="Tahoma" panose="020B0604030504040204" pitchFamily="34" charset="0"/>
            </a:endParaRPr>
          </a:p>
          <a:p>
            <a:pPr eaLnBrk="1" hangingPunct="1">
              <a:defRPr/>
            </a:pPr>
            <a:endParaRPr lang="en-US" altLang="en-US" sz="2400" dirty="0"/>
          </a:p>
          <a:p>
            <a:pPr lvl="1" eaLnBrk="1" hangingPunct="1">
              <a:defRPr/>
            </a:pPr>
            <a:endParaRPr lang="en-US" altLang="en-US" sz="2200" dirty="0"/>
          </a:p>
          <a:p>
            <a:pPr eaLnBrk="1" hangingPunct="1">
              <a:defRPr/>
            </a:pPr>
            <a:endParaRPr lang="en-US" altLang="en-US" sz="2400" dirty="0"/>
          </a:p>
          <a:p>
            <a:pPr eaLnBrk="1" hangingPunct="1">
              <a:defRPr/>
            </a:pPr>
            <a:endParaRPr lang="en-CA" altLang="en-US" sz="2400" dirty="0"/>
          </a:p>
        </p:txBody>
      </p:sp>
      <p:pic>
        <p:nvPicPr>
          <p:cNvPr id="24585" name="Picture 9" descr="Image result for STRANGER DANGER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94968"/>
            <a:ext cx="4038600" cy="353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12763"/>
            <a:ext cx="82296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33CC"/>
                </a:solidFill>
                <a:latin typeface="Tahoma" charset="0"/>
              </a:rPr>
              <a:t>SELF-REPORT SURVEYS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65138" y="1770063"/>
            <a:ext cx="4038600" cy="4525962"/>
          </a:xfrm>
        </p:spPr>
        <p:txBody>
          <a:bodyPr/>
          <a:lstStyle/>
          <a:p>
            <a:pPr marL="119062" indent="0" eaLnBrk="1" hangingPunct="1">
              <a:buFont typeface="Wingdings 2" panose="05020102010507070707" pitchFamily="18" charset="2"/>
              <a:buNone/>
              <a:defRPr/>
            </a:pPr>
            <a:endParaRPr lang="en-US" altLang="en-US" sz="24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endParaRPr lang="en-US" altLang="en-US" sz="24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eaLnBrk="1" hangingPunct="1">
              <a:defRPr/>
            </a:pPr>
            <a:endParaRPr lang="en-CA" altLang="en-US" sz="2400" dirty="0">
              <a:latin typeface="Tahoma" panose="020B0604030504040204" pitchFamily="34" charset="0"/>
            </a:endParaRPr>
          </a:p>
        </p:txBody>
      </p:sp>
      <p:sp>
        <p:nvSpPr>
          <p:cNvPr id="25604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56138" y="1770063"/>
            <a:ext cx="4038600" cy="4525962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25605" name="Picture 5" descr="Surv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1676400"/>
            <a:ext cx="4010025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4109</TotalTime>
  <Words>574</Words>
  <Application>Microsoft Office PowerPoint</Application>
  <PresentationFormat>On-screen Show (4:3)</PresentationFormat>
  <Paragraphs>151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Corbel</vt:lpstr>
      <vt:lpstr>Franklin Gothic Medium</vt:lpstr>
      <vt:lpstr>Tahoma</vt:lpstr>
      <vt:lpstr>Wingdings</vt:lpstr>
      <vt:lpstr>Wingdings 2</vt:lpstr>
      <vt:lpstr>Wingdings 3</vt:lpstr>
      <vt:lpstr>Module</vt:lpstr>
      <vt:lpstr>THE NATURE AND EXTENT OF CRIME IN CANADA</vt:lpstr>
      <vt:lpstr>IS THE RATE OF CRIME INCREASING OR DECREASING? Decreasing</vt:lpstr>
      <vt:lpstr>DO YOU ENGAGE IN ANY. . . </vt:lpstr>
      <vt:lpstr>HMMM. . . .</vt:lpstr>
      <vt:lpstr>WHAT ARE 4 TYPES OF CRIMES AGAINST THE PERSON?</vt:lpstr>
      <vt:lpstr>HOMICIDE </vt:lpstr>
      <vt:lpstr>HMMM. . . . </vt:lpstr>
      <vt:lpstr>PROPERTY CRIME</vt:lpstr>
      <vt:lpstr>CRIMES OF THE POWERFUL </vt:lpstr>
      <vt:lpstr>ORGANIZED CRIME </vt:lpstr>
      <vt:lpstr>ANTI-SOCIAL BEHAVIOUR </vt:lpstr>
      <vt:lpstr>HMMM. . . </vt:lpstr>
      <vt:lpstr>THE UNIFORM CRIME REPORTING SYSTEM (UCR)</vt:lpstr>
      <vt:lpstr>HOW TO CALCULATE THE CRIME RATE </vt:lpstr>
      <vt:lpstr>CRIME SEVERITY INDEX </vt:lpstr>
      <vt:lpstr>VICTMIZATION SURVEYS </vt:lpstr>
      <vt:lpstr>RISK FACTORS ASSOCIATED WITH VICTIMIZATION </vt:lpstr>
      <vt:lpstr>SELF-REPORT SURVEYS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Carolyn</dc:creator>
  <cp:lastModifiedBy>Timi Aladesawe</cp:lastModifiedBy>
  <cp:revision>135</cp:revision>
  <dcterms:created xsi:type="dcterms:W3CDTF">2011-01-31T00:43:04Z</dcterms:created>
  <dcterms:modified xsi:type="dcterms:W3CDTF">2017-02-02T19:06:24Z</dcterms:modified>
</cp:coreProperties>
</file>