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4" r:id="rId8"/>
    <p:sldId id="265" r:id="rId9"/>
    <p:sldId id="263" r:id="rId10"/>
    <p:sldId id="268" r:id="rId11"/>
    <p:sldId id="262" r:id="rId12"/>
    <p:sldId id="266" r:id="rId13"/>
    <p:sldId id="274" r:id="rId14"/>
    <p:sldId id="276" r:id="rId15"/>
    <p:sldId id="275" r:id="rId16"/>
    <p:sldId id="272" r:id="rId17"/>
    <p:sldId id="277" r:id="rId18"/>
    <p:sldId id="278" r:id="rId19"/>
    <p:sldId id="273" r:id="rId20"/>
    <p:sldId id="279"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1D8BD707-D9CF-40AE-B4C6-C98DA3205C09}" type="datetimeFigureOut">
              <a:rPr lang="en-US" smtClean="0"/>
              <a:pPr/>
              <a:t>9/5/2014</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1D8BD707-D9CF-40AE-B4C6-C98DA3205C09}" type="datetimeFigureOut">
              <a:rPr lang="en-US" smtClean="0"/>
              <a:pPr/>
              <a:t>9/5/2014</a:t>
            </a:fld>
            <a:endParaRPr lang="en-US"/>
          </a:p>
        </p:txBody>
      </p:sp>
      <p:sp>
        <p:nvSpPr>
          <p:cNvPr id="9" name="Slide Number Placeholder 8"/>
          <p:cNvSpPr>
            <a:spLocks noGrp="1"/>
          </p:cNvSpPr>
          <p:nvPr>
            <p:ph type="sldNum" sz="quarter" idx="15"/>
          </p:nvPr>
        </p:nvSpPr>
        <p:spPr/>
        <p:txBody>
          <a:bodyPr rtlCol="0"/>
          <a:lstStyle/>
          <a:p>
            <a:fld id="{B6F15528-21DE-4FAA-801E-634DDDAF4B2B}"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1D8BD707-D9CF-40AE-B4C6-C98DA3205C09}" type="datetimeFigureOut">
              <a:rPr lang="en-US" smtClean="0"/>
              <a:pPr/>
              <a:t>9/5/2014</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9/5/2014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9/5/2014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1D8BD707-D9CF-40AE-B4C6-C98DA3205C09}" type="datetimeFigureOut">
              <a:rPr lang="en-US" smtClean="0"/>
              <a:pPr/>
              <a:t>9/5/2014</a:t>
            </a:fld>
            <a:endParaRPr lang="en-US"/>
          </a:p>
        </p:txBody>
      </p:sp>
      <p:sp>
        <p:nvSpPr>
          <p:cNvPr id="7" name="Slide Number Placeholder 6"/>
          <p:cNvSpPr>
            <a:spLocks noGrp="1"/>
          </p:cNvSpPr>
          <p:nvPr>
            <p:ph type="sldNum" sz="quarter" idx="11"/>
          </p:nvPr>
        </p:nvSpPr>
        <p:spPr/>
        <p:txBody>
          <a:bodyPr rtlCol="0"/>
          <a:lstStyle/>
          <a:p>
            <a:fld id="{B6F15528-21DE-4FAA-801E-634DDDAF4B2B}"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9/5/2014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1D8BD707-D9CF-40AE-B4C6-C98DA3205C09}" type="datetimeFigureOut">
              <a:rPr lang="en-US" smtClean="0"/>
              <a:pPr/>
              <a:t>9/5/2014</a:t>
            </a:fld>
            <a:endParaRPr lang="en-US"/>
          </a:p>
        </p:txBody>
      </p:sp>
      <p:sp>
        <p:nvSpPr>
          <p:cNvPr id="22" name="Slide Number Placeholder 21"/>
          <p:cNvSpPr>
            <a:spLocks noGrp="1"/>
          </p:cNvSpPr>
          <p:nvPr>
            <p:ph type="sldNum" sz="quarter" idx="15"/>
          </p:nvPr>
        </p:nvSpPr>
        <p:spPr/>
        <p:txBody>
          <a:bodyPr rtlCol="0"/>
          <a:lstStyle/>
          <a:p>
            <a:fld id="{B6F15528-21DE-4FAA-801E-634DDDAF4B2B}"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1D8BD707-D9CF-40AE-B4C6-C98DA3205C09}" type="datetimeFigureOut">
              <a:rPr lang="en-US" smtClean="0"/>
              <a:pPr/>
              <a:t>9/5/2014</a:t>
            </a:fld>
            <a:endParaRPr lang="en-US"/>
          </a:p>
        </p:txBody>
      </p:sp>
      <p:sp>
        <p:nvSpPr>
          <p:cNvPr id="18" name="Slide Number Placeholder 17"/>
          <p:cNvSpPr>
            <a:spLocks noGrp="1"/>
          </p:cNvSpPr>
          <p:nvPr>
            <p:ph type="sldNum" sz="quarter" idx="11"/>
          </p:nvPr>
        </p:nvSpPr>
        <p:spPr/>
        <p:txBody>
          <a:bodyPr rtlCol="0"/>
          <a:lstStyle/>
          <a:p>
            <a:fld id="{B6F15528-21DE-4FAA-801E-634DDDAF4B2B}"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9/5/2014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9/5/2014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1D8BD707-D9CF-40AE-B4C6-C98DA3205C09}" type="datetimeFigureOut">
              <a:rPr lang="en-US" smtClean="0"/>
              <a:pPr/>
              <a:t>9/5/2014</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Building Medical Words</a:t>
            </a:r>
            <a:endParaRPr lang="en-CA" dirty="0"/>
          </a:p>
        </p:txBody>
      </p:sp>
      <p:sp>
        <p:nvSpPr>
          <p:cNvPr id="3" name="Subtitle 2"/>
          <p:cNvSpPr>
            <a:spLocks noGrp="1"/>
          </p:cNvSpPr>
          <p:nvPr>
            <p:ph type="subTitle" idx="1"/>
          </p:nvPr>
        </p:nvSpPr>
        <p:spPr/>
        <p:txBody>
          <a:bodyPr/>
          <a:lstStyle/>
          <a:p>
            <a:r>
              <a:rPr lang="en-CA" dirty="0" smtClean="0"/>
              <a:t>Word formation from Latin and Greek roots</a:t>
            </a:r>
            <a:endParaRPr lang="en-CA"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Word origins</a:t>
            </a:r>
            <a:endParaRPr lang="en-CA" dirty="0"/>
          </a:p>
        </p:txBody>
      </p:sp>
      <p:sp>
        <p:nvSpPr>
          <p:cNvPr id="3" name="Content Placeholder 2"/>
          <p:cNvSpPr>
            <a:spLocks noGrp="1"/>
          </p:cNvSpPr>
          <p:nvPr>
            <p:ph sz="quarter" idx="1"/>
          </p:nvPr>
        </p:nvSpPr>
        <p:spPr/>
        <p:txBody>
          <a:bodyPr/>
          <a:lstStyle/>
          <a:p>
            <a:r>
              <a:rPr lang="en-CA" dirty="0" smtClean="0"/>
              <a:t>Most medical words derive from either Greek or Latin roots, because both the ancient Greeks and the ancient Romans made significant contributions to the development of medicine in Europe.</a:t>
            </a:r>
          </a:p>
          <a:p>
            <a:r>
              <a:rPr lang="en-CA" dirty="0" smtClean="0"/>
              <a:t>In order to understand and form medical words, you need to learn both the roots that form those words and the grammatical rules that govern their formation.</a:t>
            </a:r>
            <a:endParaRPr lang="en-C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Word types</a:t>
            </a:r>
            <a:endParaRPr lang="en-CA" dirty="0"/>
          </a:p>
        </p:txBody>
      </p:sp>
      <p:sp>
        <p:nvSpPr>
          <p:cNvPr id="3" name="Content Placeholder 2"/>
          <p:cNvSpPr>
            <a:spLocks noGrp="1"/>
          </p:cNvSpPr>
          <p:nvPr>
            <p:ph sz="quarter" idx="1"/>
          </p:nvPr>
        </p:nvSpPr>
        <p:spPr>
          <a:xfrm>
            <a:off x="457200" y="1600200"/>
            <a:ext cx="7467600" cy="1752600"/>
          </a:xfrm>
        </p:spPr>
        <p:txBody>
          <a:bodyPr/>
          <a:lstStyle/>
          <a:p>
            <a:r>
              <a:rPr lang="en-CA" dirty="0" smtClean="0"/>
              <a:t>Words fall into different categories depending on their use within a sentence.  In this course, you may be asked to form or recognize several different types of words.</a:t>
            </a:r>
            <a:endParaRPr lang="en-CA" dirty="0"/>
          </a:p>
        </p:txBody>
      </p:sp>
      <p:graphicFrame>
        <p:nvGraphicFramePr>
          <p:cNvPr id="4" name="Table 3"/>
          <p:cNvGraphicFramePr>
            <a:graphicFrameLocks noGrp="1"/>
          </p:cNvGraphicFramePr>
          <p:nvPr/>
        </p:nvGraphicFramePr>
        <p:xfrm>
          <a:off x="533400" y="3505200"/>
          <a:ext cx="7162800" cy="2971800"/>
        </p:xfrm>
        <a:graphic>
          <a:graphicData uri="http://schemas.openxmlformats.org/drawingml/2006/table">
            <a:tbl>
              <a:tblPr firstCol="1" bandRow="1">
                <a:tableStyleId>{6E25E649-3F16-4E02-A733-19D2CDBF48F0}</a:tableStyleId>
              </a:tblPr>
              <a:tblGrid>
                <a:gridCol w="2971800"/>
                <a:gridCol w="4191000"/>
              </a:tblGrid>
              <a:tr h="742950">
                <a:tc>
                  <a:txBody>
                    <a:bodyPr/>
                    <a:lstStyle/>
                    <a:p>
                      <a:pPr algn="ctr"/>
                      <a:r>
                        <a:rPr lang="en-CA" sz="3600" dirty="0" smtClean="0"/>
                        <a:t>noun</a:t>
                      </a:r>
                      <a:endParaRPr lang="en-CA" sz="3600" dirty="0"/>
                    </a:p>
                  </a:txBody>
                  <a:tcPr anchor="ctr"/>
                </a:tc>
                <a:tc>
                  <a:txBody>
                    <a:bodyPr/>
                    <a:lstStyle/>
                    <a:p>
                      <a:pPr algn="ctr"/>
                      <a:r>
                        <a:rPr lang="en-CA" sz="2000" dirty="0" smtClean="0"/>
                        <a:t>A noun describes</a:t>
                      </a:r>
                      <a:r>
                        <a:rPr lang="en-CA" sz="2000" baseline="0" dirty="0" smtClean="0"/>
                        <a:t> a person, place, or thing.</a:t>
                      </a:r>
                      <a:endParaRPr lang="en-CA" sz="2000" dirty="0"/>
                    </a:p>
                  </a:txBody>
                  <a:tcPr anchor="ctr"/>
                </a:tc>
              </a:tr>
              <a:tr h="742950">
                <a:tc>
                  <a:txBody>
                    <a:bodyPr/>
                    <a:lstStyle/>
                    <a:p>
                      <a:pPr algn="ctr"/>
                      <a:r>
                        <a:rPr lang="en-CA" sz="3600" dirty="0" smtClean="0"/>
                        <a:t>verb</a:t>
                      </a:r>
                      <a:endParaRPr lang="en-CA" sz="3600" dirty="0"/>
                    </a:p>
                  </a:txBody>
                  <a:tcPr anchor="ctr"/>
                </a:tc>
                <a:tc>
                  <a:txBody>
                    <a:bodyPr/>
                    <a:lstStyle/>
                    <a:p>
                      <a:pPr algn="ctr"/>
                      <a:r>
                        <a:rPr lang="en-CA" sz="2000" dirty="0" smtClean="0"/>
                        <a:t>A verb describes</a:t>
                      </a:r>
                      <a:r>
                        <a:rPr lang="en-CA" sz="2000" baseline="0" dirty="0" smtClean="0"/>
                        <a:t> an action.</a:t>
                      </a:r>
                      <a:endParaRPr lang="en-CA" sz="2000" dirty="0"/>
                    </a:p>
                  </a:txBody>
                  <a:tcPr anchor="ctr"/>
                </a:tc>
              </a:tr>
              <a:tr h="742950">
                <a:tc>
                  <a:txBody>
                    <a:bodyPr/>
                    <a:lstStyle/>
                    <a:p>
                      <a:pPr algn="ctr"/>
                      <a:r>
                        <a:rPr lang="en-CA" sz="3600" dirty="0" smtClean="0"/>
                        <a:t>adjective</a:t>
                      </a:r>
                      <a:endParaRPr lang="en-CA" sz="3600" dirty="0"/>
                    </a:p>
                  </a:txBody>
                  <a:tcPr anchor="ctr"/>
                </a:tc>
                <a:tc>
                  <a:txBody>
                    <a:bodyPr/>
                    <a:lstStyle/>
                    <a:p>
                      <a:pPr algn="ctr"/>
                      <a:r>
                        <a:rPr lang="en-CA" sz="2000" dirty="0" smtClean="0"/>
                        <a:t>An adjective provides more information about a noun.</a:t>
                      </a:r>
                      <a:endParaRPr lang="en-CA" sz="2000" dirty="0"/>
                    </a:p>
                  </a:txBody>
                  <a:tcPr anchor="ctr"/>
                </a:tc>
              </a:tr>
              <a:tr h="742950">
                <a:tc>
                  <a:txBody>
                    <a:bodyPr/>
                    <a:lstStyle/>
                    <a:p>
                      <a:pPr algn="ctr"/>
                      <a:r>
                        <a:rPr lang="en-CA" sz="3600" dirty="0" smtClean="0"/>
                        <a:t>adverb</a:t>
                      </a:r>
                      <a:endParaRPr lang="en-CA" sz="3600" dirty="0"/>
                    </a:p>
                  </a:txBody>
                  <a:tcPr anchor="ctr"/>
                </a:tc>
                <a:tc>
                  <a:txBody>
                    <a:bodyPr/>
                    <a:lstStyle/>
                    <a:p>
                      <a:pPr algn="ctr"/>
                      <a:r>
                        <a:rPr lang="en-CA" sz="2000" dirty="0" smtClean="0"/>
                        <a:t>An adverb</a:t>
                      </a:r>
                      <a:r>
                        <a:rPr lang="en-CA" sz="2000" baseline="0" dirty="0" smtClean="0"/>
                        <a:t> provides more information about a verb.</a:t>
                      </a:r>
                      <a:endParaRPr lang="en-CA" sz="2000" dirty="0"/>
                    </a:p>
                  </a:txBody>
                  <a:tcPr anchor="ct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Singulars and plurals</a:t>
            </a:r>
            <a:endParaRPr lang="en-CA" dirty="0"/>
          </a:p>
        </p:txBody>
      </p:sp>
      <p:sp>
        <p:nvSpPr>
          <p:cNvPr id="5" name="Content Placeholder 4"/>
          <p:cNvSpPr>
            <a:spLocks noGrp="1"/>
          </p:cNvSpPr>
          <p:nvPr>
            <p:ph sz="quarter" idx="1"/>
          </p:nvPr>
        </p:nvSpPr>
        <p:spPr/>
        <p:txBody>
          <a:bodyPr>
            <a:normAutofit/>
          </a:bodyPr>
          <a:lstStyle/>
          <a:p>
            <a:r>
              <a:rPr lang="en-CA" dirty="0" smtClean="0"/>
              <a:t>Nouns can be singular or plural.</a:t>
            </a:r>
          </a:p>
          <a:p>
            <a:pPr lvl="1"/>
            <a:r>
              <a:rPr lang="en-CA" dirty="0" smtClean="0"/>
              <a:t>Singular nouns refer to only one person, place, or thing (e.g., “the house”).</a:t>
            </a:r>
          </a:p>
          <a:p>
            <a:pPr lvl="1"/>
            <a:r>
              <a:rPr lang="en-CA" dirty="0" smtClean="0"/>
              <a:t>Plural nouns refer to more than one person, place, or thing (e.g., “the houses”).</a:t>
            </a:r>
          </a:p>
          <a:p>
            <a:r>
              <a:rPr lang="en-CA" dirty="0" smtClean="0"/>
              <a:t>Some medical words use English rules to make plurals, while others use Latin or Greek rules.</a:t>
            </a:r>
          </a:p>
          <a:p>
            <a:pPr lvl="1"/>
            <a:r>
              <a:rPr lang="en-CA" dirty="0" smtClean="0"/>
              <a:t>In English, you usually make a singular noun plural by adding -s to the end.</a:t>
            </a:r>
          </a:p>
          <a:p>
            <a:pPr lvl="1"/>
            <a:r>
              <a:rPr lang="en-CA" dirty="0" smtClean="0"/>
              <a:t>The table on the next slide summarizes the most common ways of making a Latin or Greek word plural.</a:t>
            </a:r>
            <a:endParaRPr lang="en-CA"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Plurals</a:t>
            </a:r>
            <a:endParaRPr lang="en-CA" dirty="0"/>
          </a:p>
        </p:txBody>
      </p:sp>
      <p:graphicFrame>
        <p:nvGraphicFramePr>
          <p:cNvPr id="4" name="Content Placeholder 3"/>
          <p:cNvGraphicFramePr>
            <a:graphicFrameLocks noGrp="1"/>
          </p:cNvGraphicFramePr>
          <p:nvPr>
            <p:ph sz="quarter" idx="1"/>
          </p:nvPr>
        </p:nvGraphicFramePr>
        <p:xfrm>
          <a:off x="457200" y="1600200"/>
          <a:ext cx="7467599" cy="5090160"/>
        </p:xfrm>
        <a:graphic>
          <a:graphicData uri="http://schemas.openxmlformats.org/drawingml/2006/table">
            <a:tbl>
              <a:tblPr firstRow="1" firstCol="1" bandRow="1">
                <a:tableStyleId>{5C22544A-7EE6-4342-B048-85BDC9FD1C3A}</a:tableStyleId>
              </a:tblPr>
              <a:tblGrid>
                <a:gridCol w="635540"/>
                <a:gridCol w="1968230"/>
                <a:gridCol w="1968230"/>
                <a:gridCol w="2895599"/>
              </a:tblGrid>
              <a:tr h="487680">
                <a:tc>
                  <a:txBody>
                    <a:bodyPr/>
                    <a:lstStyle/>
                    <a:p>
                      <a:pPr algn="ctr"/>
                      <a:endParaRPr lang="en-CA" dirty="0"/>
                    </a:p>
                  </a:txBody>
                  <a:tcPr anchor="ctr">
                    <a:solidFill>
                      <a:schemeClr val="bg1"/>
                    </a:solidFill>
                  </a:tcPr>
                </a:tc>
                <a:tc>
                  <a:txBody>
                    <a:bodyPr/>
                    <a:lstStyle/>
                    <a:p>
                      <a:pPr algn="ctr"/>
                      <a:r>
                        <a:rPr lang="en-CA" sz="2000" dirty="0" smtClean="0"/>
                        <a:t>singular ending</a:t>
                      </a:r>
                      <a:endParaRPr lang="en-CA" sz="2000" dirty="0"/>
                    </a:p>
                  </a:txBody>
                  <a:tcPr anchor="ctr"/>
                </a:tc>
                <a:tc>
                  <a:txBody>
                    <a:bodyPr/>
                    <a:lstStyle/>
                    <a:p>
                      <a:pPr algn="ctr"/>
                      <a:r>
                        <a:rPr lang="en-CA" sz="2000" dirty="0" smtClean="0"/>
                        <a:t>plural ending</a:t>
                      </a:r>
                      <a:endParaRPr lang="en-CA" sz="2000" dirty="0"/>
                    </a:p>
                  </a:txBody>
                  <a:tcPr anchor="ctr"/>
                </a:tc>
                <a:tc>
                  <a:txBody>
                    <a:bodyPr/>
                    <a:lstStyle/>
                    <a:p>
                      <a:pPr algn="ctr"/>
                      <a:r>
                        <a:rPr lang="en-CA" sz="2000" dirty="0" smtClean="0"/>
                        <a:t>example</a:t>
                      </a:r>
                      <a:endParaRPr lang="en-CA" sz="2000" dirty="0"/>
                    </a:p>
                  </a:txBody>
                  <a:tcPr anchor="ctr"/>
                </a:tc>
              </a:tr>
              <a:tr h="487680">
                <a:tc rowSpan="5">
                  <a:txBody>
                    <a:bodyPr/>
                    <a:lstStyle/>
                    <a:p>
                      <a:pPr algn="ctr"/>
                      <a:r>
                        <a:rPr lang="en-CA" sz="3200" dirty="0" smtClean="0"/>
                        <a:t>Latin</a:t>
                      </a:r>
                      <a:endParaRPr lang="en-CA" sz="3200" dirty="0"/>
                    </a:p>
                  </a:txBody>
                  <a:tcPr vert="vert270" anchor="ctr"/>
                </a:tc>
                <a:tc>
                  <a:txBody>
                    <a:bodyPr/>
                    <a:lstStyle/>
                    <a:p>
                      <a:pPr algn="ctr"/>
                      <a:r>
                        <a:rPr lang="en-CA" dirty="0" smtClean="0"/>
                        <a:t>-a</a:t>
                      </a:r>
                      <a:endParaRPr lang="en-CA" dirty="0"/>
                    </a:p>
                  </a:txBody>
                  <a:tcPr anchor="ctr"/>
                </a:tc>
                <a:tc>
                  <a:txBody>
                    <a:bodyPr/>
                    <a:lstStyle/>
                    <a:p>
                      <a:pPr algn="ctr"/>
                      <a:r>
                        <a:rPr lang="en-CA" dirty="0" smtClean="0"/>
                        <a:t>-</a:t>
                      </a:r>
                      <a:r>
                        <a:rPr lang="en-CA" dirty="0" err="1" smtClean="0"/>
                        <a:t>ae</a:t>
                      </a:r>
                      <a:endParaRPr lang="en-CA" dirty="0"/>
                    </a:p>
                  </a:txBody>
                  <a:tcPr anchor="ctr"/>
                </a:tc>
                <a:tc>
                  <a:txBody>
                    <a:bodyPr/>
                    <a:lstStyle/>
                    <a:p>
                      <a:pPr algn="ctr"/>
                      <a:r>
                        <a:rPr lang="en-CA" dirty="0" smtClean="0"/>
                        <a:t>vertebra,</a:t>
                      </a:r>
                      <a:r>
                        <a:rPr lang="en-CA" baseline="0" dirty="0" smtClean="0"/>
                        <a:t> vertebrae</a:t>
                      </a:r>
                      <a:endParaRPr lang="en-CA" dirty="0"/>
                    </a:p>
                  </a:txBody>
                  <a:tcPr anchor="ctr"/>
                </a:tc>
              </a:tr>
              <a:tr h="487680">
                <a:tc vMerge="1">
                  <a:txBody>
                    <a:bodyPr/>
                    <a:lstStyle/>
                    <a:p>
                      <a:endParaRPr lang="en-CA" dirty="0"/>
                    </a:p>
                  </a:txBody>
                  <a:tcPr/>
                </a:tc>
                <a:tc>
                  <a:txBody>
                    <a:bodyPr/>
                    <a:lstStyle/>
                    <a:p>
                      <a:pPr algn="ctr"/>
                      <a:r>
                        <a:rPr lang="en-CA" dirty="0" smtClean="0"/>
                        <a:t>-us</a:t>
                      </a:r>
                      <a:endParaRPr lang="en-CA" dirty="0"/>
                    </a:p>
                  </a:txBody>
                  <a:tcPr anchor="ctr"/>
                </a:tc>
                <a:tc>
                  <a:txBody>
                    <a:bodyPr/>
                    <a:lstStyle/>
                    <a:p>
                      <a:pPr algn="ctr"/>
                      <a:r>
                        <a:rPr lang="en-CA" dirty="0" smtClean="0"/>
                        <a:t>-</a:t>
                      </a:r>
                      <a:r>
                        <a:rPr lang="en-CA" dirty="0" err="1" smtClean="0"/>
                        <a:t>i</a:t>
                      </a:r>
                      <a:endParaRPr lang="en-CA" dirty="0"/>
                    </a:p>
                  </a:txBody>
                  <a:tcPr anchor="ctr"/>
                </a:tc>
                <a:tc>
                  <a:txBody>
                    <a:bodyPr/>
                    <a:lstStyle/>
                    <a:p>
                      <a:pPr algn="ctr"/>
                      <a:r>
                        <a:rPr lang="en-CA" dirty="0" smtClean="0"/>
                        <a:t>nucleus, nuclei</a:t>
                      </a:r>
                      <a:endParaRPr lang="en-CA" dirty="0"/>
                    </a:p>
                  </a:txBody>
                  <a:tcPr anchor="ctr"/>
                </a:tc>
              </a:tr>
              <a:tr h="487680">
                <a:tc vMerge="1">
                  <a:txBody>
                    <a:bodyPr/>
                    <a:lstStyle/>
                    <a:p>
                      <a:endParaRPr lang="en-CA" dirty="0"/>
                    </a:p>
                  </a:txBody>
                  <a:tcPr/>
                </a:tc>
                <a:tc>
                  <a:txBody>
                    <a:bodyPr/>
                    <a:lstStyle/>
                    <a:p>
                      <a:pPr algn="ctr"/>
                      <a:r>
                        <a:rPr lang="en-CA" dirty="0" smtClean="0"/>
                        <a:t>-um</a:t>
                      </a:r>
                      <a:endParaRPr lang="en-CA" dirty="0"/>
                    </a:p>
                  </a:txBody>
                  <a:tcPr anchor="ctr"/>
                </a:tc>
                <a:tc>
                  <a:txBody>
                    <a:bodyPr/>
                    <a:lstStyle/>
                    <a:p>
                      <a:pPr algn="ctr"/>
                      <a:r>
                        <a:rPr lang="en-CA" dirty="0" smtClean="0"/>
                        <a:t>-a</a:t>
                      </a:r>
                      <a:endParaRPr lang="en-CA" dirty="0"/>
                    </a:p>
                  </a:txBody>
                  <a:tcPr anchor="ctr"/>
                </a:tc>
                <a:tc>
                  <a:txBody>
                    <a:bodyPr/>
                    <a:lstStyle/>
                    <a:p>
                      <a:pPr algn="ctr"/>
                      <a:r>
                        <a:rPr lang="en-CA" dirty="0" smtClean="0"/>
                        <a:t>bacterium, bacteria</a:t>
                      </a:r>
                      <a:endParaRPr lang="en-CA" dirty="0"/>
                    </a:p>
                  </a:txBody>
                  <a:tcPr anchor="ctr"/>
                </a:tc>
              </a:tr>
              <a:tr h="487680">
                <a:tc vMerge="1">
                  <a:txBody>
                    <a:bodyPr/>
                    <a:lstStyle/>
                    <a:p>
                      <a:endParaRPr lang="en-CA" dirty="0"/>
                    </a:p>
                  </a:txBody>
                  <a:tcPr/>
                </a:tc>
                <a:tc>
                  <a:txBody>
                    <a:bodyPr/>
                    <a:lstStyle/>
                    <a:p>
                      <a:pPr algn="ctr"/>
                      <a:r>
                        <a:rPr lang="en-CA" dirty="0" smtClean="0"/>
                        <a:t>-is</a:t>
                      </a:r>
                      <a:endParaRPr lang="en-CA" dirty="0"/>
                    </a:p>
                  </a:txBody>
                  <a:tcPr anchor="ctr"/>
                </a:tc>
                <a:tc>
                  <a:txBody>
                    <a:bodyPr/>
                    <a:lstStyle/>
                    <a:p>
                      <a:pPr algn="ctr"/>
                      <a:r>
                        <a:rPr lang="en-CA" dirty="0" smtClean="0"/>
                        <a:t>-</a:t>
                      </a:r>
                      <a:r>
                        <a:rPr lang="en-CA" dirty="0" err="1" smtClean="0"/>
                        <a:t>es</a:t>
                      </a:r>
                      <a:endParaRPr lang="en-CA" dirty="0"/>
                    </a:p>
                  </a:txBody>
                  <a:tcPr anchor="ctr"/>
                </a:tc>
                <a:tc>
                  <a:txBody>
                    <a:bodyPr/>
                    <a:lstStyle/>
                    <a:p>
                      <a:pPr algn="ctr"/>
                      <a:r>
                        <a:rPr lang="en-CA" dirty="0" smtClean="0"/>
                        <a:t>diagnosis, diagnoses</a:t>
                      </a:r>
                    </a:p>
                  </a:txBody>
                  <a:tcPr anchor="ctr"/>
                </a:tc>
              </a:tr>
              <a:tr h="487680">
                <a:tc vMerge="1">
                  <a:txBody>
                    <a:bodyPr/>
                    <a:lstStyle/>
                    <a:p>
                      <a:endParaRPr lang="en-CA" dirty="0"/>
                    </a:p>
                  </a:txBody>
                  <a:tcPr/>
                </a:tc>
                <a:tc>
                  <a:txBody>
                    <a:bodyPr/>
                    <a:lstStyle/>
                    <a:p>
                      <a:pPr algn="ctr"/>
                      <a:r>
                        <a:rPr lang="en-CA" dirty="0" smtClean="0"/>
                        <a:t>-ex</a:t>
                      </a:r>
                      <a:endParaRPr lang="en-CA" dirty="0"/>
                    </a:p>
                  </a:txBody>
                  <a:tcPr anchor="ctr"/>
                </a:tc>
                <a:tc>
                  <a:txBody>
                    <a:bodyPr/>
                    <a:lstStyle/>
                    <a:p>
                      <a:pPr algn="ctr"/>
                      <a:r>
                        <a:rPr lang="en-CA" dirty="0" smtClean="0"/>
                        <a:t>-ices</a:t>
                      </a:r>
                      <a:endParaRPr lang="en-CA" dirty="0"/>
                    </a:p>
                  </a:txBody>
                  <a:tcPr anchor="ctr"/>
                </a:tc>
                <a:tc>
                  <a:txBody>
                    <a:bodyPr/>
                    <a:lstStyle/>
                    <a:p>
                      <a:pPr algn="ctr"/>
                      <a:r>
                        <a:rPr lang="en-CA" dirty="0" smtClean="0"/>
                        <a:t>index, indices</a:t>
                      </a:r>
                      <a:endParaRPr lang="en-CA" dirty="0"/>
                    </a:p>
                  </a:txBody>
                  <a:tcPr anchor="ctr"/>
                </a:tc>
              </a:tr>
              <a:tr h="487680">
                <a:tc rowSpan="4">
                  <a:txBody>
                    <a:bodyPr/>
                    <a:lstStyle/>
                    <a:p>
                      <a:pPr algn="ctr"/>
                      <a:r>
                        <a:rPr lang="en-CA" sz="3200" dirty="0" smtClean="0"/>
                        <a:t>Greek</a:t>
                      </a:r>
                      <a:endParaRPr lang="en-CA" sz="3200" dirty="0"/>
                    </a:p>
                  </a:txBody>
                  <a:tcPr vert="vert270" anchor="ctr"/>
                </a:tc>
                <a:tc>
                  <a:txBody>
                    <a:bodyPr/>
                    <a:lstStyle/>
                    <a:p>
                      <a:pPr algn="ctr"/>
                      <a:r>
                        <a:rPr lang="en-CA" dirty="0" smtClean="0"/>
                        <a:t>-is</a:t>
                      </a:r>
                      <a:endParaRPr lang="en-CA" dirty="0"/>
                    </a:p>
                  </a:txBody>
                  <a:tcPr anchor="ctr"/>
                </a:tc>
                <a:tc>
                  <a:txBody>
                    <a:bodyPr/>
                    <a:lstStyle/>
                    <a:p>
                      <a:pPr algn="ctr"/>
                      <a:r>
                        <a:rPr lang="en-CA" dirty="0" smtClean="0"/>
                        <a:t>-ides</a:t>
                      </a:r>
                      <a:endParaRPr lang="en-CA" dirty="0"/>
                    </a:p>
                  </a:txBody>
                  <a:tcPr anchor="ctr"/>
                </a:tc>
                <a:tc>
                  <a:txBody>
                    <a:bodyPr/>
                    <a:lstStyle/>
                    <a:p>
                      <a:pPr algn="ctr"/>
                      <a:r>
                        <a:rPr lang="en-CA" dirty="0" smtClean="0"/>
                        <a:t>iris,</a:t>
                      </a:r>
                      <a:r>
                        <a:rPr lang="en-CA" baseline="0" dirty="0" smtClean="0"/>
                        <a:t> </a:t>
                      </a:r>
                      <a:r>
                        <a:rPr lang="en-CA" baseline="0" dirty="0" err="1" smtClean="0"/>
                        <a:t>irides</a:t>
                      </a:r>
                      <a:endParaRPr lang="en-CA" dirty="0"/>
                    </a:p>
                  </a:txBody>
                  <a:tcPr anchor="ctr"/>
                </a:tc>
              </a:tr>
              <a:tr h="487680">
                <a:tc vMerge="1">
                  <a:txBody>
                    <a:bodyPr/>
                    <a:lstStyle/>
                    <a:p>
                      <a:pPr algn="ctr"/>
                      <a:endParaRPr lang="en-CA" dirty="0"/>
                    </a:p>
                  </a:txBody>
                  <a:tcPr vert="vert270" anchor="ctr"/>
                </a:tc>
                <a:tc>
                  <a:txBody>
                    <a:bodyPr/>
                    <a:lstStyle/>
                    <a:p>
                      <a:pPr algn="ctr"/>
                      <a:r>
                        <a:rPr lang="en-CA" dirty="0" smtClean="0"/>
                        <a:t>-</a:t>
                      </a:r>
                      <a:r>
                        <a:rPr lang="en-CA" dirty="0" err="1" smtClean="0"/>
                        <a:t>nx</a:t>
                      </a:r>
                      <a:endParaRPr lang="en-CA" dirty="0"/>
                    </a:p>
                  </a:txBody>
                  <a:tcPr anchor="ctr"/>
                </a:tc>
                <a:tc>
                  <a:txBody>
                    <a:bodyPr/>
                    <a:lstStyle/>
                    <a:p>
                      <a:pPr algn="ctr"/>
                      <a:r>
                        <a:rPr lang="en-CA" dirty="0" smtClean="0"/>
                        <a:t>-</a:t>
                      </a:r>
                      <a:r>
                        <a:rPr lang="en-CA" dirty="0" err="1" smtClean="0"/>
                        <a:t>nges</a:t>
                      </a:r>
                      <a:endParaRPr lang="en-CA" dirty="0"/>
                    </a:p>
                  </a:txBody>
                  <a:tcPr anchor="ctr"/>
                </a:tc>
                <a:tc>
                  <a:txBody>
                    <a:bodyPr/>
                    <a:lstStyle/>
                    <a:p>
                      <a:pPr algn="ctr"/>
                      <a:r>
                        <a:rPr lang="en-CA" dirty="0" smtClean="0"/>
                        <a:t>phalanx, phalanges</a:t>
                      </a:r>
                      <a:endParaRPr lang="en-CA" dirty="0"/>
                    </a:p>
                  </a:txBody>
                  <a:tcPr anchor="ctr"/>
                </a:tc>
              </a:tr>
              <a:tr h="487680">
                <a:tc vMerge="1">
                  <a:txBody>
                    <a:bodyPr/>
                    <a:lstStyle/>
                    <a:p>
                      <a:pPr algn="ctr"/>
                      <a:endParaRPr lang="en-CA" dirty="0"/>
                    </a:p>
                  </a:txBody>
                  <a:tcPr vert="vert270" anchor="ctr"/>
                </a:tc>
                <a:tc>
                  <a:txBody>
                    <a:bodyPr/>
                    <a:lstStyle/>
                    <a:p>
                      <a:pPr algn="ctr"/>
                      <a:r>
                        <a:rPr lang="en-CA" dirty="0" smtClean="0"/>
                        <a:t>-</a:t>
                      </a:r>
                      <a:r>
                        <a:rPr lang="en-CA" dirty="0" err="1" smtClean="0"/>
                        <a:t>oma</a:t>
                      </a:r>
                      <a:endParaRPr lang="en-CA" dirty="0"/>
                    </a:p>
                  </a:txBody>
                  <a:tcPr anchor="ctr"/>
                </a:tc>
                <a:tc>
                  <a:txBody>
                    <a:bodyPr/>
                    <a:lstStyle/>
                    <a:p>
                      <a:pPr algn="ctr"/>
                      <a:r>
                        <a:rPr lang="en-CA" dirty="0" smtClean="0"/>
                        <a:t>-</a:t>
                      </a:r>
                      <a:r>
                        <a:rPr lang="en-CA" dirty="0" err="1" smtClean="0"/>
                        <a:t>omata</a:t>
                      </a:r>
                      <a:endParaRPr lang="en-CA" dirty="0"/>
                    </a:p>
                  </a:txBody>
                  <a:tcPr anchor="ctr"/>
                </a:tc>
                <a:tc>
                  <a:txBody>
                    <a:bodyPr/>
                    <a:lstStyle/>
                    <a:p>
                      <a:pPr algn="ctr"/>
                      <a:r>
                        <a:rPr lang="en-CA" dirty="0" smtClean="0"/>
                        <a:t>carcinoma, </a:t>
                      </a:r>
                      <a:r>
                        <a:rPr lang="en-CA" dirty="0" err="1" smtClean="0"/>
                        <a:t>carcinomata</a:t>
                      </a:r>
                      <a:endParaRPr lang="en-CA" dirty="0"/>
                    </a:p>
                  </a:txBody>
                  <a:tcPr anchor="ctr"/>
                </a:tc>
              </a:tr>
              <a:tr h="487680">
                <a:tc vMerge="1">
                  <a:txBody>
                    <a:bodyPr/>
                    <a:lstStyle/>
                    <a:p>
                      <a:pPr algn="ctr"/>
                      <a:endParaRPr lang="en-CA" dirty="0"/>
                    </a:p>
                  </a:txBody>
                  <a:tcPr vert="vert270" anchor="ctr"/>
                </a:tc>
                <a:tc>
                  <a:txBody>
                    <a:bodyPr/>
                    <a:lstStyle/>
                    <a:p>
                      <a:pPr algn="ctr"/>
                      <a:r>
                        <a:rPr lang="en-CA" dirty="0" smtClean="0"/>
                        <a:t>-on</a:t>
                      </a:r>
                      <a:endParaRPr lang="en-CA" dirty="0"/>
                    </a:p>
                  </a:txBody>
                  <a:tcPr anchor="ctr"/>
                </a:tc>
                <a:tc>
                  <a:txBody>
                    <a:bodyPr/>
                    <a:lstStyle/>
                    <a:p>
                      <a:pPr algn="ctr"/>
                      <a:r>
                        <a:rPr lang="en-CA" dirty="0" smtClean="0"/>
                        <a:t>-a</a:t>
                      </a:r>
                      <a:endParaRPr lang="en-CA" dirty="0"/>
                    </a:p>
                  </a:txBody>
                  <a:tcPr anchor="ctr"/>
                </a:tc>
                <a:tc>
                  <a:txBody>
                    <a:bodyPr/>
                    <a:lstStyle/>
                    <a:p>
                      <a:pPr algn="ctr"/>
                      <a:r>
                        <a:rPr lang="en-CA" dirty="0" smtClean="0"/>
                        <a:t>ganglion, ganglia</a:t>
                      </a:r>
                      <a:endParaRPr lang="en-CA" dirty="0"/>
                    </a:p>
                  </a:txBody>
                  <a:tcPr anchor="ct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Word parts</a:t>
            </a:r>
            <a:endParaRPr lang="en-CA" dirty="0"/>
          </a:p>
        </p:txBody>
      </p:sp>
      <p:sp>
        <p:nvSpPr>
          <p:cNvPr id="3" name="Content Placeholder 2"/>
          <p:cNvSpPr>
            <a:spLocks noGrp="1"/>
          </p:cNvSpPr>
          <p:nvPr>
            <p:ph sz="quarter" idx="1"/>
          </p:nvPr>
        </p:nvSpPr>
        <p:spPr>
          <a:xfrm>
            <a:off x="457200" y="1600200"/>
            <a:ext cx="7467600" cy="4953000"/>
          </a:xfrm>
        </p:spPr>
        <p:txBody>
          <a:bodyPr/>
          <a:lstStyle/>
          <a:p>
            <a:r>
              <a:rPr lang="en-CA" dirty="0" smtClean="0"/>
              <a:t>Many medical words contain more than one word part.  These word parts fit together like puzzle pieces in order to make a whole word.  There are three different word parts that you might find within a medical word: prefixes, suffixes, and combining forms.</a:t>
            </a:r>
          </a:p>
          <a:p>
            <a:r>
              <a:rPr lang="en-CA" dirty="0" smtClean="0"/>
              <a:t>Be careful!  The number of word parts within a medical word isn’t limited to three.  Some medical words can contain more than one prefix, suffix, or combining form.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Combining forms</a:t>
            </a:r>
            <a:endParaRPr lang="en-CA" dirty="0"/>
          </a:p>
        </p:txBody>
      </p:sp>
      <p:sp>
        <p:nvSpPr>
          <p:cNvPr id="3" name="Content Placeholder 2"/>
          <p:cNvSpPr>
            <a:spLocks noGrp="1"/>
          </p:cNvSpPr>
          <p:nvPr>
            <p:ph sz="quarter" idx="1"/>
          </p:nvPr>
        </p:nvSpPr>
        <p:spPr>
          <a:xfrm>
            <a:off x="457200" y="1600200"/>
            <a:ext cx="7467600" cy="1219200"/>
          </a:xfrm>
        </p:spPr>
        <p:txBody>
          <a:bodyPr/>
          <a:lstStyle/>
          <a:p>
            <a:r>
              <a:rPr lang="en-CA" dirty="0" smtClean="0"/>
              <a:t>Combining forms are the foundation of a word.  They give the word its main medical meaning.</a:t>
            </a:r>
          </a:p>
          <a:p>
            <a:endParaRPr lang="en-CA" dirty="0"/>
          </a:p>
        </p:txBody>
      </p:sp>
      <p:pic>
        <p:nvPicPr>
          <p:cNvPr id="4" name="Picture 4" descr="AAJCZPZ0.jpg"/>
          <p:cNvPicPr>
            <a:picLocks noChangeAspect="1"/>
          </p:cNvPicPr>
          <p:nvPr/>
        </p:nvPicPr>
        <p:blipFill>
          <a:blip r:embed="rId2" cstate="print"/>
          <a:srcRect/>
          <a:stretch>
            <a:fillRect/>
          </a:stretch>
        </p:blipFill>
        <p:spPr bwMode="auto">
          <a:xfrm>
            <a:off x="1295400" y="2819400"/>
            <a:ext cx="6400800" cy="3363384"/>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Why the /o-?</a:t>
            </a:r>
            <a:endParaRPr lang="en-CA" dirty="0"/>
          </a:p>
        </p:txBody>
      </p:sp>
      <p:sp>
        <p:nvSpPr>
          <p:cNvPr id="3" name="Content Placeholder 2"/>
          <p:cNvSpPr>
            <a:spLocks noGrp="1"/>
          </p:cNvSpPr>
          <p:nvPr>
            <p:ph sz="quarter" idx="1"/>
          </p:nvPr>
        </p:nvSpPr>
        <p:spPr>
          <a:xfrm>
            <a:off x="457200" y="1752600"/>
            <a:ext cx="7467600" cy="2057400"/>
          </a:xfrm>
        </p:spPr>
        <p:txBody>
          <a:bodyPr/>
          <a:lstStyle/>
          <a:p>
            <a:r>
              <a:rPr lang="en-CA" dirty="0" smtClean="0"/>
              <a:t>Combining forms have a combining vowel after the root, often an /o-.  These vowels stay with the combining form when the next part of the word begins with a consonant, but disappear when it begins with a vowel.</a:t>
            </a:r>
            <a:endParaRPr lang="en-CA" dirty="0"/>
          </a:p>
        </p:txBody>
      </p:sp>
      <p:sp>
        <p:nvSpPr>
          <p:cNvPr id="17" name="TextBox 16"/>
          <p:cNvSpPr txBox="1"/>
          <p:nvPr/>
        </p:nvSpPr>
        <p:spPr>
          <a:xfrm>
            <a:off x="1066800" y="4648200"/>
            <a:ext cx="6172200" cy="1077218"/>
          </a:xfrm>
          <a:prstGeom prst="rect">
            <a:avLst/>
          </a:prstGeom>
          <a:noFill/>
        </p:spPr>
        <p:txBody>
          <a:bodyPr wrap="square" rtlCol="0">
            <a:spAutoFit/>
          </a:bodyPr>
          <a:lstStyle/>
          <a:p>
            <a:r>
              <a:rPr lang="en-CA" sz="3200" b="1" dirty="0" err="1" smtClean="0"/>
              <a:t>cardi</a:t>
            </a:r>
            <a:r>
              <a:rPr lang="en-CA" sz="3200" b="1" dirty="0" smtClean="0"/>
              <a:t>/o- + -logy = cardiology</a:t>
            </a:r>
          </a:p>
          <a:p>
            <a:r>
              <a:rPr lang="en-CA" sz="3200" b="1" dirty="0" err="1" smtClean="0"/>
              <a:t>cardi</a:t>
            </a:r>
            <a:r>
              <a:rPr lang="en-CA" sz="3200" b="1" dirty="0" smtClean="0"/>
              <a:t>/o + -ac = cardiac</a:t>
            </a:r>
            <a:endParaRPr lang="en-CA" sz="32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Suffixes</a:t>
            </a:r>
            <a:endParaRPr lang="en-CA" dirty="0"/>
          </a:p>
        </p:txBody>
      </p:sp>
      <p:sp>
        <p:nvSpPr>
          <p:cNvPr id="3" name="Content Placeholder 2"/>
          <p:cNvSpPr>
            <a:spLocks noGrp="1"/>
          </p:cNvSpPr>
          <p:nvPr>
            <p:ph sz="quarter" idx="1"/>
          </p:nvPr>
        </p:nvSpPr>
        <p:spPr>
          <a:xfrm>
            <a:off x="457200" y="3657600"/>
            <a:ext cx="7467600" cy="2895600"/>
          </a:xfrm>
        </p:spPr>
        <p:txBody>
          <a:bodyPr/>
          <a:lstStyle/>
          <a:p>
            <a:r>
              <a:rPr lang="en-CA" dirty="0" smtClean="0"/>
              <a:t>Suffixes come at the end of a word.  They modify or clarify the medical meaning of the combining form.  Suffixes will always begin with a hyphen.</a:t>
            </a:r>
          </a:p>
          <a:p>
            <a:r>
              <a:rPr lang="en-CA" dirty="0" smtClean="0"/>
              <a:t>If you look at the glossary at the back of the textbook, you’ll quickly notice that many suffixes mean either “pertaining to” or “condition.”  How do you know which one to choose?</a:t>
            </a:r>
          </a:p>
        </p:txBody>
      </p:sp>
      <p:pic>
        <p:nvPicPr>
          <p:cNvPr id="4" name="Picture 5" descr="D:\AAJCZQA0.jpg"/>
          <p:cNvPicPr>
            <a:picLocks noChangeAspect="1" noChangeArrowheads="1"/>
          </p:cNvPicPr>
          <p:nvPr/>
        </p:nvPicPr>
        <p:blipFill>
          <a:blip r:embed="rId2" cstate="print"/>
          <a:srcRect/>
          <a:stretch>
            <a:fillRect/>
          </a:stretch>
        </p:blipFill>
        <p:spPr bwMode="auto">
          <a:xfrm>
            <a:off x="3124200" y="1600200"/>
            <a:ext cx="2362200" cy="1718872"/>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Choosing a suffix</a:t>
            </a:r>
            <a:endParaRPr lang="en-CA" dirty="0"/>
          </a:p>
        </p:txBody>
      </p:sp>
      <p:sp>
        <p:nvSpPr>
          <p:cNvPr id="3" name="Content Placeholder 2"/>
          <p:cNvSpPr>
            <a:spLocks noGrp="1"/>
          </p:cNvSpPr>
          <p:nvPr>
            <p:ph sz="quarter" idx="1"/>
          </p:nvPr>
        </p:nvSpPr>
        <p:spPr/>
        <p:txBody>
          <a:bodyPr>
            <a:normAutofit/>
          </a:bodyPr>
          <a:lstStyle/>
          <a:p>
            <a:r>
              <a:rPr lang="en-CA" dirty="0" smtClean="0"/>
              <a:t>Unfortunately, there’s no hard and fast rule, but there are a few tips to help you out.</a:t>
            </a:r>
          </a:p>
          <a:p>
            <a:pPr lvl="1"/>
            <a:r>
              <a:rPr lang="en-CA" dirty="0" smtClean="0"/>
              <a:t>If you’re trying to form a noun, you’re going to want a “condition” suffix; if you’re trying to form an adjective, you’re going to want a “pertaining to” suffix.</a:t>
            </a:r>
          </a:p>
          <a:p>
            <a:pPr lvl="1"/>
            <a:r>
              <a:rPr lang="en-CA" dirty="0" smtClean="0"/>
              <a:t>Most combining </a:t>
            </a:r>
            <a:r>
              <a:rPr lang="en-CA" dirty="0" smtClean="0"/>
              <a:t>forms use the same few suffixes over and over again, so pay attention to which suffixes are used when </a:t>
            </a:r>
            <a:r>
              <a:rPr lang="en-CA" dirty="0" smtClean="0"/>
              <a:t>each new combining form </a:t>
            </a:r>
            <a:r>
              <a:rPr lang="en-CA" dirty="0" smtClean="0"/>
              <a:t>is </a:t>
            </a:r>
            <a:r>
              <a:rPr lang="en-CA" dirty="0" smtClean="0"/>
              <a:t>introduced in your textbook.</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Prefixes</a:t>
            </a:r>
            <a:endParaRPr lang="en-CA" dirty="0"/>
          </a:p>
        </p:txBody>
      </p:sp>
      <p:sp>
        <p:nvSpPr>
          <p:cNvPr id="3" name="Content Placeholder 2"/>
          <p:cNvSpPr>
            <a:spLocks noGrp="1"/>
          </p:cNvSpPr>
          <p:nvPr>
            <p:ph sz="quarter" idx="1"/>
          </p:nvPr>
        </p:nvSpPr>
        <p:spPr>
          <a:xfrm>
            <a:off x="457200" y="4648200"/>
            <a:ext cx="7467600" cy="1825752"/>
          </a:xfrm>
        </p:spPr>
        <p:txBody>
          <a:bodyPr/>
          <a:lstStyle/>
          <a:p>
            <a:r>
              <a:rPr lang="en-CA" dirty="0" smtClean="0"/>
              <a:t>Prefixes come at the beginning of a word, and like suffixes, they modify or clarify the meaning of a medical word.  Prefixes will always end with a hyphen.</a:t>
            </a:r>
            <a:endParaRPr lang="en-CA" dirty="0"/>
          </a:p>
        </p:txBody>
      </p:sp>
      <p:pic>
        <p:nvPicPr>
          <p:cNvPr id="4" name="Picture 5" descr="D:\AAJCZQB0.jpg"/>
          <p:cNvPicPr>
            <a:picLocks noChangeAspect="1" noChangeArrowheads="1"/>
          </p:cNvPicPr>
          <p:nvPr/>
        </p:nvPicPr>
        <p:blipFill>
          <a:blip r:embed="rId2" cstate="print"/>
          <a:srcRect/>
          <a:stretch>
            <a:fillRect/>
          </a:stretch>
        </p:blipFill>
        <p:spPr bwMode="auto">
          <a:xfrm>
            <a:off x="1981200" y="1905000"/>
            <a:ext cx="4612196" cy="23622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Changing letters</a:t>
            </a:r>
            <a:endParaRPr lang="en-CA" dirty="0"/>
          </a:p>
        </p:txBody>
      </p:sp>
      <p:sp>
        <p:nvSpPr>
          <p:cNvPr id="3" name="Content Placeholder 2"/>
          <p:cNvSpPr>
            <a:spLocks noGrp="1"/>
          </p:cNvSpPr>
          <p:nvPr>
            <p:ph sz="quarter" idx="1"/>
          </p:nvPr>
        </p:nvSpPr>
        <p:spPr/>
        <p:txBody>
          <a:bodyPr/>
          <a:lstStyle/>
          <a:p>
            <a:r>
              <a:rPr lang="en-CA" dirty="0" smtClean="0"/>
              <a:t>Just as the /o- or other vowel at the end of a combining form can appear or disappear depending on what follows it, the same is true of letters in prefixes.</a:t>
            </a:r>
          </a:p>
          <a:p>
            <a:r>
              <a:rPr lang="en-CA" dirty="0" smtClean="0"/>
              <a:t>You need to take this into account when you’re splitting words into their component parts, because prefixes can look identical to one another once they’ve changed.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Prefixes before vowels or H</a:t>
            </a:r>
            <a:endParaRPr lang="en-CA" dirty="0"/>
          </a:p>
        </p:txBody>
      </p:sp>
      <p:sp>
        <p:nvSpPr>
          <p:cNvPr id="6" name="Content Placeholder 5"/>
          <p:cNvSpPr>
            <a:spLocks noGrp="1"/>
          </p:cNvSpPr>
          <p:nvPr>
            <p:ph sz="quarter" idx="1"/>
          </p:nvPr>
        </p:nvSpPr>
        <p:spPr>
          <a:xfrm>
            <a:off x="457200" y="1600200"/>
            <a:ext cx="7467600" cy="1828800"/>
          </a:xfrm>
        </p:spPr>
        <p:txBody>
          <a:bodyPr>
            <a:normAutofit lnSpcReduction="10000"/>
          </a:bodyPr>
          <a:lstStyle/>
          <a:p>
            <a:r>
              <a:rPr lang="en-CA" dirty="0" smtClean="0"/>
              <a:t>Many prefixes end in a vowel, and when the combining form that follows starts with a vowel or an H, the prefix’s vowel may disappear or a consonant may be added to smooth out the word.</a:t>
            </a:r>
          </a:p>
          <a:p>
            <a:r>
              <a:rPr lang="en-CA" dirty="0" smtClean="0"/>
              <a:t>Let’s look at an example:</a:t>
            </a:r>
          </a:p>
        </p:txBody>
      </p:sp>
      <p:sp>
        <p:nvSpPr>
          <p:cNvPr id="8" name="TextBox 7"/>
          <p:cNvSpPr txBox="1"/>
          <p:nvPr/>
        </p:nvSpPr>
        <p:spPr>
          <a:xfrm>
            <a:off x="685800" y="4648200"/>
            <a:ext cx="7239000" cy="523220"/>
          </a:xfrm>
          <a:prstGeom prst="rect">
            <a:avLst/>
          </a:prstGeom>
          <a:noFill/>
        </p:spPr>
        <p:txBody>
          <a:bodyPr wrap="square" rtlCol="0">
            <a:spAutoFit/>
          </a:bodyPr>
          <a:lstStyle/>
          <a:p>
            <a:pPr algn="ctr"/>
            <a:r>
              <a:rPr lang="en-CA" sz="2800" dirty="0" smtClean="0"/>
              <a:t>an- + </a:t>
            </a:r>
            <a:r>
              <a:rPr lang="en-CA" sz="2800" dirty="0" err="1" smtClean="0"/>
              <a:t>symptomat</a:t>
            </a:r>
            <a:r>
              <a:rPr lang="en-CA" sz="2800" dirty="0" smtClean="0"/>
              <a:t>/o- + -</a:t>
            </a:r>
            <a:r>
              <a:rPr lang="en-CA" sz="2800" dirty="0" err="1" smtClean="0"/>
              <a:t>ic</a:t>
            </a:r>
            <a:r>
              <a:rPr lang="en-CA" sz="2800" dirty="0" smtClean="0"/>
              <a:t> = asymptomatic </a:t>
            </a:r>
            <a:endParaRPr lang="en-CA" sz="2800" dirty="0"/>
          </a:p>
        </p:txBody>
      </p:sp>
      <p:sp>
        <p:nvSpPr>
          <p:cNvPr id="9" name="Rectangular Callout 8"/>
          <p:cNvSpPr/>
          <p:nvPr/>
        </p:nvSpPr>
        <p:spPr>
          <a:xfrm>
            <a:off x="609600" y="3962400"/>
            <a:ext cx="1295400" cy="609600"/>
          </a:xfrm>
          <a:prstGeom prst="wedgeRectCallout">
            <a:avLst>
              <a:gd name="adj1" fmla="val -11059"/>
              <a:gd name="adj2" fmla="val 8788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without; not</a:t>
            </a:r>
            <a:endParaRPr lang="en-CA" dirty="0"/>
          </a:p>
        </p:txBody>
      </p:sp>
      <p:sp>
        <p:nvSpPr>
          <p:cNvPr id="12" name="Rectangular Callout 11"/>
          <p:cNvSpPr/>
          <p:nvPr/>
        </p:nvSpPr>
        <p:spPr>
          <a:xfrm>
            <a:off x="2286000" y="3962400"/>
            <a:ext cx="1752600" cy="609600"/>
          </a:xfrm>
          <a:prstGeom prst="wedgeRectCallout">
            <a:avLst>
              <a:gd name="adj1" fmla="val -11059"/>
              <a:gd name="adj2" fmla="val 8788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collection of symptoms</a:t>
            </a:r>
            <a:endParaRPr lang="en-CA" dirty="0"/>
          </a:p>
        </p:txBody>
      </p:sp>
      <p:sp>
        <p:nvSpPr>
          <p:cNvPr id="13" name="Rectangular Callout 12"/>
          <p:cNvSpPr/>
          <p:nvPr/>
        </p:nvSpPr>
        <p:spPr>
          <a:xfrm>
            <a:off x="4343400" y="3962400"/>
            <a:ext cx="1752600" cy="609600"/>
          </a:xfrm>
          <a:prstGeom prst="wedgeRectCallout">
            <a:avLst>
              <a:gd name="adj1" fmla="val -25507"/>
              <a:gd name="adj2" fmla="val 855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pertaining to</a:t>
            </a:r>
            <a:endParaRPr lang="en-CA" dirty="0"/>
          </a:p>
        </p:txBody>
      </p:sp>
      <p:sp>
        <p:nvSpPr>
          <p:cNvPr id="14" name="Rectangular Callout 13"/>
          <p:cNvSpPr/>
          <p:nvPr/>
        </p:nvSpPr>
        <p:spPr>
          <a:xfrm>
            <a:off x="1905000" y="5638800"/>
            <a:ext cx="4572000" cy="762000"/>
          </a:xfrm>
          <a:prstGeom prst="wedgeRectCallout">
            <a:avLst>
              <a:gd name="adj1" fmla="val 49517"/>
              <a:gd name="adj2" fmla="val -110577"/>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CA" dirty="0" smtClean="0"/>
              <a:t>pertaining to being without a collection of symptoms</a:t>
            </a:r>
            <a:endParaRPr lang="en-CA"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smtClean="0"/>
              <a:t>Prefixes before vowels or H</a:t>
            </a:r>
            <a:endParaRPr lang="en-CA" dirty="0"/>
          </a:p>
        </p:txBody>
      </p:sp>
      <p:graphicFrame>
        <p:nvGraphicFramePr>
          <p:cNvPr id="7" name="Content Placeholder 3"/>
          <p:cNvGraphicFramePr>
            <a:graphicFrameLocks noGrp="1"/>
          </p:cNvGraphicFramePr>
          <p:nvPr>
            <p:ph sz="quarter" idx="1"/>
          </p:nvPr>
        </p:nvGraphicFramePr>
        <p:xfrm>
          <a:off x="457200" y="1600200"/>
          <a:ext cx="7391400" cy="5029206"/>
        </p:xfrm>
        <a:graphic>
          <a:graphicData uri="http://schemas.openxmlformats.org/drawingml/2006/table">
            <a:tbl>
              <a:tblPr firstRow="1" bandRow="1">
                <a:tableStyleId>{5C22544A-7EE6-4342-B048-85BDC9FD1C3A}</a:tableStyleId>
              </a:tblPr>
              <a:tblGrid>
                <a:gridCol w="1433027"/>
                <a:gridCol w="2329868"/>
                <a:gridCol w="3628505"/>
              </a:tblGrid>
              <a:tr h="359229">
                <a:tc>
                  <a:txBody>
                    <a:bodyPr/>
                    <a:lstStyle/>
                    <a:p>
                      <a:pPr algn="ctr"/>
                      <a:r>
                        <a:rPr lang="en-CA" sz="1400" dirty="0" smtClean="0"/>
                        <a:t>prefix</a:t>
                      </a:r>
                      <a:endParaRPr lang="en-CA" sz="1400" dirty="0"/>
                    </a:p>
                  </a:txBody>
                  <a:tcPr marL="44787" marR="44787" anchor="ctr"/>
                </a:tc>
                <a:tc>
                  <a:txBody>
                    <a:bodyPr/>
                    <a:lstStyle/>
                    <a:p>
                      <a:pPr algn="ctr"/>
                      <a:r>
                        <a:rPr lang="en-CA" sz="1400" baseline="0" dirty="0" smtClean="0"/>
                        <a:t>before vowels or H</a:t>
                      </a:r>
                      <a:endParaRPr lang="en-CA" sz="1400" dirty="0"/>
                    </a:p>
                  </a:txBody>
                  <a:tcPr marL="44787" marR="44787" anchor="ctr"/>
                </a:tc>
                <a:tc>
                  <a:txBody>
                    <a:bodyPr/>
                    <a:lstStyle/>
                    <a:p>
                      <a:pPr algn="ctr"/>
                      <a:r>
                        <a:rPr lang="en-CA" sz="1400" dirty="0" smtClean="0"/>
                        <a:t>meaning</a:t>
                      </a:r>
                      <a:endParaRPr lang="en-CA" sz="1400" dirty="0"/>
                    </a:p>
                  </a:txBody>
                  <a:tcPr marL="44787" marR="44787" anchor="ctr"/>
                </a:tc>
              </a:tr>
              <a:tr h="359229">
                <a:tc>
                  <a:txBody>
                    <a:bodyPr/>
                    <a:lstStyle/>
                    <a:p>
                      <a:pPr algn="ctr"/>
                      <a:r>
                        <a:rPr lang="en-CA" sz="1400" dirty="0" smtClean="0"/>
                        <a:t>a-</a:t>
                      </a:r>
                      <a:endParaRPr lang="en-CA" sz="1400" dirty="0"/>
                    </a:p>
                  </a:txBody>
                  <a:tcPr marL="44787" marR="44787" anchor="ctr"/>
                </a:tc>
                <a:tc>
                  <a:txBody>
                    <a:bodyPr/>
                    <a:lstStyle/>
                    <a:p>
                      <a:pPr algn="ctr"/>
                      <a:r>
                        <a:rPr lang="en-CA" sz="1400" dirty="0" smtClean="0"/>
                        <a:t>an-</a:t>
                      </a:r>
                      <a:endParaRPr lang="en-CA" sz="1400" dirty="0"/>
                    </a:p>
                  </a:txBody>
                  <a:tcPr marL="44787" marR="44787" anchor="ctr"/>
                </a:tc>
                <a:tc>
                  <a:txBody>
                    <a:bodyPr/>
                    <a:lstStyle/>
                    <a:p>
                      <a:pPr algn="ctr"/>
                      <a:r>
                        <a:rPr lang="en-CA" sz="1400" dirty="0" smtClean="0"/>
                        <a:t>without;</a:t>
                      </a:r>
                      <a:r>
                        <a:rPr lang="en-CA" sz="1400" baseline="0" dirty="0" smtClean="0"/>
                        <a:t> not</a:t>
                      </a:r>
                      <a:endParaRPr lang="en-CA" sz="1400" dirty="0"/>
                    </a:p>
                  </a:txBody>
                  <a:tcPr marL="44787" marR="44787" anchor="ctr"/>
                </a:tc>
              </a:tr>
              <a:tr h="359229">
                <a:tc>
                  <a:txBody>
                    <a:bodyPr/>
                    <a:lstStyle/>
                    <a:p>
                      <a:pPr algn="ctr"/>
                      <a:r>
                        <a:rPr lang="en-CA" sz="1400" dirty="0" err="1" smtClean="0"/>
                        <a:t>ana</a:t>
                      </a:r>
                      <a:r>
                        <a:rPr lang="en-CA" sz="1400" dirty="0" smtClean="0"/>
                        <a:t>-</a:t>
                      </a:r>
                      <a:endParaRPr lang="en-CA" sz="1400" dirty="0"/>
                    </a:p>
                  </a:txBody>
                  <a:tcPr marL="44787" marR="44787" anchor="ctr"/>
                </a:tc>
                <a:tc>
                  <a:txBody>
                    <a:bodyPr/>
                    <a:lstStyle/>
                    <a:p>
                      <a:pPr algn="ctr"/>
                      <a:r>
                        <a:rPr lang="en-CA" sz="1400" dirty="0" smtClean="0"/>
                        <a:t>an-</a:t>
                      </a:r>
                      <a:endParaRPr lang="en-CA" sz="1400" dirty="0"/>
                    </a:p>
                  </a:txBody>
                  <a:tcPr marL="44787" marR="44787" anchor="ctr"/>
                </a:tc>
                <a:tc>
                  <a:txBody>
                    <a:bodyPr/>
                    <a:lstStyle/>
                    <a:p>
                      <a:pPr algn="ctr"/>
                      <a:r>
                        <a:rPr lang="en-CA" sz="1400" dirty="0" smtClean="0"/>
                        <a:t>apart; excessive</a:t>
                      </a:r>
                      <a:endParaRPr lang="en-CA" sz="1400" dirty="0"/>
                    </a:p>
                  </a:txBody>
                  <a:tcPr marL="44787" marR="44787" anchor="ctr"/>
                </a:tc>
              </a:tr>
              <a:tr h="359229">
                <a:tc>
                  <a:txBody>
                    <a:bodyPr/>
                    <a:lstStyle/>
                    <a:p>
                      <a:pPr algn="ctr"/>
                      <a:r>
                        <a:rPr lang="en-CA" sz="1400" dirty="0" err="1" smtClean="0"/>
                        <a:t>ab</a:t>
                      </a:r>
                      <a:r>
                        <a:rPr lang="en-CA" sz="1400" dirty="0" smtClean="0"/>
                        <a:t>-</a:t>
                      </a:r>
                      <a:endParaRPr lang="en-CA" sz="1400" dirty="0"/>
                    </a:p>
                  </a:txBody>
                  <a:tcPr marL="44787" marR="44787" anchor="ctr"/>
                </a:tc>
                <a:tc>
                  <a:txBody>
                    <a:bodyPr/>
                    <a:lstStyle/>
                    <a:p>
                      <a:pPr algn="ctr"/>
                      <a:r>
                        <a:rPr lang="en-CA" sz="1400" dirty="0" smtClean="0"/>
                        <a:t>abs-</a:t>
                      </a:r>
                      <a:endParaRPr lang="en-CA" sz="1400" dirty="0"/>
                    </a:p>
                  </a:txBody>
                  <a:tcPr marL="44787" marR="44787" anchor="ctr"/>
                </a:tc>
                <a:tc>
                  <a:txBody>
                    <a:bodyPr/>
                    <a:lstStyle/>
                    <a:p>
                      <a:pPr algn="ctr"/>
                      <a:r>
                        <a:rPr lang="en-CA" sz="1400" dirty="0" smtClean="0"/>
                        <a:t>away</a:t>
                      </a:r>
                      <a:r>
                        <a:rPr lang="en-CA" sz="1400" baseline="0" dirty="0" smtClean="0"/>
                        <a:t> from</a:t>
                      </a:r>
                      <a:endParaRPr lang="en-CA" sz="1400" dirty="0"/>
                    </a:p>
                  </a:txBody>
                  <a:tcPr marL="44787" marR="44787" anchor="ctr"/>
                </a:tc>
              </a:tr>
              <a:tr h="359229">
                <a:tc>
                  <a:txBody>
                    <a:bodyPr/>
                    <a:lstStyle/>
                    <a:p>
                      <a:pPr algn="ctr"/>
                      <a:r>
                        <a:rPr lang="en-CA" sz="1400" dirty="0" smtClean="0"/>
                        <a:t>anti-</a:t>
                      </a:r>
                      <a:endParaRPr lang="en-CA" sz="1400" dirty="0"/>
                    </a:p>
                  </a:txBody>
                  <a:tcPr marL="44787" marR="44787" anchor="ctr"/>
                </a:tc>
                <a:tc>
                  <a:txBody>
                    <a:bodyPr/>
                    <a:lstStyle/>
                    <a:p>
                      <a:pPr algn="ctr"/>
                      <a:r>
                        <a:rPr lang="en-CA" sz="1400" dirty="0" smtClean="0"/>
                        <a:t>ant-</a:t>
                      </a:r>
                      <a:endParaRPr lang="en-CA" sz="1400" dirty="0"/>
                    </a:p>
                  </a:txBody>
                  <a:tcPr marL="44787" marR="44787" anchor="ctr"/>
                </a:tc>
                <a:tc>
                  <a:txBody>
                    <a:bodyPr/>
                    <a:lstStyle/>
                    <a:p>
                      <a:pPr algn="ctr"/>
                      <a:r>
                        <a:rPr lang="en-CA" sz="1400" dirty="0" smtClean="0"/>
                        <a:t>against</a:t>
                      </a:r>
                      <a:endParaRPr lang="en-CA" sz="1400" dirty="0"/>
                    </a:p>
                  </a:txBody>
                  <a:tcPr marL="44787" marR="44787" anchor="ctr"/>
                </a:tc>
              </a:tr>
              <a:tr h="359229">
                <a:tc>
                  <a:txBody>
                    <a:bodyPr/>
                    <a:lstStyle/>
                    <a:p>
                      <a:pPr algn="ctr"/>
                      <a:r>
                        <a:rPr lang="en-CA" sz="1400" dirty="0" err="1" smtClean="0"/>
                        <a:t>apo</a:t>
                      </a:r>
                      <a:r>
                        <a:rPr lang="en-CA" sz="1400" dirty="0" smtClean="0"/>
                        <a:t>-</a:t>
                      </a:r>
                      <a:endParaRPr lang="en-CA" sz="1400" dirty="0"/>
                    </a:p>
                  </a:txBody>
                  <a:tcPr marL="44787" marR="44787" anchor="ctr"/>
                </a:tc>
                <a:tc>
                  <a:txBody>
                    <a:bodyPr/>
                    <a:lstStyle/>
                    <a:p>
                      <a:pPr algn="ctr"/>
                      <a:r>
                        <a:rPr lang="en-CA" sz="1400" dirty="0" err="1" smtClean="0"/>
                        <a:t>ap</a:t>
                      </a:r>
                      <a:r>
                        <a:rPr lang="en-CA" sz="1400" dirty="0" smtClean="0"/>
                        <a:t>-</a:t>
                      </a:r>
                      <a:endParaRPr lang="en-CA" sz="1400" dirty="0"/>
                    </a:p>
                  </a:txBody>
                  <a:tcPr marL="44787" marR="44787" anchor="ctr"/>
                </a:tc>
                <a:tc>
                  <a:txBody>
                    <a:bodyPr/>
                    <a:lstStyle/>
                    <a:p>
                      <a:pPr algn="ctr"/>
                      <a:r>
                        <a:rPr lang="en-CA" sz="1400" dirty="0" smtClean="0"/>
                        <a:t>away from</a:t>
                      </a:r>
                      <a:endParaRPr lang="en-CA" sz="1400" dirty="0"/>
                    </a:p>
                  </a:txBody>
                  <a:tcPr marL="44787" marR="44787" anchor="ctr"/>
                </a:tc>
              </a:tr>
              <a:tr h="359229">
                <a:tc>
                  <a:txBody>
                    <a:bodyPr/>
                    <a:lstStyle/>
                    <a:p>
                      <a:pPr algn="ctr"/>
                      <a:r>
                        <a:rPr lang="en-CA" sz="1400" dirty="0" err="1" smtClean="0"/>
                        <a:t>cata</a:t>
                      </a:r>
                      <a:r>
                        <a:rPr lang="en-CA" sz="1400" dirty="0" smtClean="0"/>
                        <a:t>-</a:t>
                      </a:r>
                      <a:endParaRPr lang="en-CA" sz="1400" dirty="0"/>
                    </a:p>
                  </a:txBody>
                  <a:tcPr marL="44787" marR="44787" anchor="ctr"/>
                </a:tc>
                <a:tc>
                  <a:txBody>
                    <a:bodyPr/>
                    <a:lstStyle/>
                    <a:p>
                      <a:pPr algn="ctr"/>
                      <a:r>
                        <a:rPr lang="en-CA" sz="1400" dirty="0" smtClean="0"/>
                        <a:t>cat-</a:t>
                      </a:r>
                      <a:endParaRPr lang="en-CA" sz="1400" dirty="0"/>
                    </a:p>
                  </a:txBody>
                  <a:tcPr marL="44787" marR="44787" anchor="ctr"/>
                </a:tc>
                <a:tc>
                  <a:txBody>
                    <a:bodyPr/>
                    <a:lstStyle/>
                    <a:p>
                      <a:pPr algn="ctr"/>
                      <a:r>
                        <a:rPr lang="en-CA" sz="1400" dirty="0" smtClean="0"/>
                        <a:t>down</a:t>
                      </a:r>
                      <a:endParaRPr lang="en-CA" sz="1400" dirty="0"/>
                    </a:p>
                  </a:txBody>
                  <a:tcPr marL="44787" marR="44787" anchor="ctr"/>
                </a:tc>
              </a:tr>
              <a:tr h="359229">
                <a:tc>
                  <a:txBody>
                    <a:bodyPr/>
                    <a:lstStyle/>
                    <a:p>
                      <a:pPr algn="ctr"/>
                      <a:r>
                        <a:rPr lang="en-CA" sz="1400" dirty="0" err="1" smtClean="0"/>
                        <a:t>dia</a:t>
                      </a:r>
                      <a:r>
                        <a:rPr lang="en-CA" sz="1400" dirty="0" smtClean="0"/>
                        <a:t>-</a:t>
                      </a:r>
                      <a:endParaRPr lang="en-CA" sz="1400" dirty="0"/>
                    </a:p>
                  </a:txBody>
                  <a:tcPr marL="44787" marR="44787" anchor="ctr"/>
                </a:tc>
                <a:tc>
                  <a:txBody>
                    <a:bodyPr/>
                    <a:lstStyle/>
                    <a:p>
                      <a:pPr algn="ctr"/>
                      <a:r>
                        <a:rPr lang="en-CA" sz="1400" dirty="0" err="1" smtClean="0"/>
                        <a:t>di</a:t>
                      </a:r>
                      <a:r>
                        <a:rPr lang="en-CA" sz="1400" dirty="0" smtClean="0"/>
                        <a:t>-</a:t>
                      </a:r>
                      <a:endParaRPr lang="en-CA" sz="1400" dirty="0"/>
                    </a:p>
                  </a:txBody>
                  <a:tcPr marL="44787" marR="44787" anchor="ctr"/>
                </a:tc>
                <a:tc>
                  <a:txBody>
                    <a:bodyPr/>
                    <a:lstStyle/>
                    <a:p>
                      <a:pPr algn="ctr"/>
                      <a:r>
                        <a:rPr lang="en-CA" sz="1400" dirty="0" smtClean="0"/>
                        <a:t>complete;</a:t>
                      </a:r>
                      <a:r>
                        <a:rPr lang="en-CA" sz="1400" baseline="0" dirty="0" smtClean="0"/>
                        <a:t> completely through</a:t>
                      </a:r>
                      <a:endParaRPr lang="en-CA" sz="1400" dirty="0"/>
                    </a:p>
                  </a:txBody>
                  <a:tcPr marL="44787" marR="44787" anchor="ctr"/>
                </a:tc>
              </a:tr>
              <a:tr h="359229">
                <a:tc>
                  <a:txBody>
                    <a:bodyPr/>
                    <a:lstStyle/>
                    <a:p>
                      <a:pPr algn="ctr"/>
                      <a:r>
                        <a:rPr lang="en-CA" sz="1400" dirty="0" err="1" smtClean="0"/>
                        <a:t>ec</a:t>
                      </a:r>
                      <a:r>
                        <a:rPr lang="en-CA" sz="1400" dirty="0" smtClean="0"/>
                        <a:t>-</a:t>
                      </a:r>
                      <a:endParaRPr lang="en-CA" sz="1400" dirty="0"/>
                    </a:p>
                  </a:txBody>
                  <a:tcPr marL="44787" marR="44787" anchor="ctr"/>
                </a:tc>
                <a:tc>
                  <a:txBody>
                    <a:bodyPr/>
                    <a:lstStyle/>
                    <a:p>
                      <a:pPr algn="ctr"/>
                      <a:r>
                        <a:rPr lang="en-CA" sz="1400" dirty="0" smtClean="0"/>
                        <a:t>ex-</a:t>
                      </a:r>
                      <a:endParaRPr lang="en-CA" sz="1400" dirty="0"/>
                    </a:p>
                  </a:txBody>
                  <a:tcPr marL="44787" marR="44787" anchor="ctr"/>
                </a:tc>
                <a:tc>
                  <a:txBody>
                    <a:bodyPr/>
                    <a:lstStyle/>
                    <a:p>
                      <a:pPr algn="ctr"/>
                      <a:r>
                        <a:rPr lang="en-CA" sz="1400" dirty="0" smtClean="0"/>
                        <a:t>out; outward</a:t>
                      </a:r>
                      <a:endParaRPr lang="en-CA" sz="1400" dirty="0"/>
                    </a:p>
                  </a:txBody>
                  <a:tcPr marL="44787" marR="44787" anchor="ctr"/>
                </a:tc>
              </a:tr>
              <a:tr h="359229">
                <a:tc>
                  <a:txBody>
                    <a:bodyPr/>
                    <a:lstStyle/>
                    <a:p>
                      <a:pPr algn="ctr"/>
                      <a:r>
                        <a:rPr lang="en-CA" sz="1400" dirty="0" err="1" smtClean="0"/>
                        <a:t>endo</a:t>
                      </a:r>
                      <a:r>
                        <a:rPr lang="en-CA" sz="1400" dirty="0" smtClean="0"/>
                        <a:t>-</a:t>
                      </a:r>
                      <a:endParaRPr lang="en-CA" sz="1400" dirty="0"/>
                    </a:p>
                  </a:txBody>
                  <a:tcPr marL="44787" marR="44787" anchor="ctr"/>
                </a:tc>
                <a:tc>
                  <a:txBody>
                    <a:bodyPr/>
                    <a:lstStyle/>
                    <a:p>
                      <a:pPr algn="ctr"/>
                      <a:r>
                        <a:rPr lang="en-CA" sz="1400" dirty="0" smtClean="0"/>
                        <a:t>end-</a:t>
                      </a:r>
                      <a:endParaRPr lang="en-CA" sz="1400" dirty="0"/>
                    </a:p>
                  </a:txBody>
                  <a:tcPr marL="44787" marR="44787" anchor="ctr"/>
                </a:tc>
                <a:tc>
                  <a:txBody>
                    <a:bodyPr/>
                    <a:lstStyle/>
                    <a:p>
                      <a:pPr algn="ctr"/>
                      <a:r>
                        <a:rPr lang="en-CA" sz="1400" dirty="0" smtClean="0"/>
                        <a:t>innermost; within</a:t>
                      </a:r>
                      <a:endParaRPr lang="en-CA" sz="1400" dirty="0"/>
                    </a:p>
                  </a:txBody>
                  <a:tcPr marL="44787" marR="44787" anchor="ctr"/>
                </a:tc>
              </a:tr>
              <a:tr h="359229">
                <a:tc>
                  <a:txBody>
                    <a:bodyPr/>
                    <a:lstStyle/>
                    <a:p>
                      <a:pPr algn="ctr"/>
                      <a:r>
                        <a:rPr lang="en-CA" sz="1400" dirty="0" err="1" smtClean="0"/>
                        <a:t>epi</a:t>
                      </a:r>
                      <a:r>
                        <a:rPr lang="en-CA" sz="1400" dirty="0" smtClean="0"/>
                        <a:t>-</a:t>
                      </a:r>
                      <a:endParaRPr lang="en-CA" sz="1400" dirty="0"/>
                    </a:p>
                  </a:txBody>
                  <a:tcPr marL="44787" marR="44787" anchor="ctr"/>
                </a:tc>
                <a:tc>
                  <a:txBody>
                    <a:bodyPr/>
                    <a:lstStyle/>
                    <a:p>
                      <a:pPr algn="ctr"/>
                      <a:r>
                        <a:rPr lang="en-CA" sz="1400" dirty="0" err="1" smtClean="0"/>
                        <a:t>ep</a:t>
                      </a:r>
                      <a:r>
                        <a:rPr lang="en-CA" sz="1400" dirty="0" smtClean="0"/>
                        <a:t>-</a:t>
                      </a:r>
                      <a:endParaRPr lang="en-CA" sz="1400" dirty="0"/>
                    </a:p>
                  </a:txBody>
                  <a:tcPr marL="44787" marR="44787" anchor="ctr"/>
                </a:tc>
                <a:tc>
                  <a:txBody>
                    <a:bodyPr/>
                    <a:lstStyle/>
                    <a:p>
                      <a:pPr algn="ctr"/>
                      <a:r>
                        <a:rPr lang="en-CA" sz="1400" dirty="0" smtClean="0"/>
                        <a:t>upon; above</a:t>
                      </a:r>
                      <a:endParaRPr lang="en-CA" sz="1400" dirty="0"/>
                    </a:p>
                  </a:txBody>
                  <a:tcPr marL="44787" marR="44787" anchor="ctr"/>
                </a:tc>
              </a:tr>
              <a:tr h="359229">
                <a:tc>
                  <a:txBody>
                    <a:bodyPr/>
                    <a:lstStyle/>
                    <a:p>
                      <a:pPr algn="ctr"/>
                      <a:r>
                        <a:rPr lang="en-CA" sz="1400" dirty="0" smtClean="0"/>
                        <a:t>hypo-</a:t>
                      </a:r>
                      <a:endParaRPr lang="en-CA" sz="1400" dirty="0"/>
                    </a:p>
                  </a:txBody>
                  <a:tcPr marL="44787" marR="44787" anchor="ctr"/>
                </a:tc>
                <a:tc>
                  <a:txBody>
                    <a:bodyPr/>
                    <a:lstStyle/>
                    <a:p>
                      <a:pPr algn="ctr"/>
                      <a:r>
                        <a:rPr lang="en-CA" sz="1400" dirty="0" err="1" smtClean="0"/>
                        <a:t>hyp</a:t>
                      </a:r>
                      <a:r>
                        <a:rPr lang="en-CA" sz="1400" dirty="0" smtClean="0"/>
                        <a:t>-</a:t>
                      </a:r>
                      <a:endParaRPr lang="en-CA" sz="1400" dirty="0"/>
                    </a:p>
                  </a:txBody>
                  <a:tcPr marL="44787" marR="44787" anchor="ctr"/>
                </a:tc>
                <a:tc>
                  <a:txBody>
                    <a:bodyPr/>
                    <a:lstStyle/>
                    <a:p>
                      <a:pPr algn="ctr"/>
                      <a:r>
                        <a:rPr lang="en-CA" sz="1400" dirty="0" smtClean="0"/>
                        <a:t>below; deficient</a:t>
                      </a:r>
                      <a:endParaRPr lang="en-CA" sz="1400" dirty="0"/>
                    </a:p>
                  </a:txBody>
                  <a:tcPr marL="44787" marR="44787" anchor="ctr"/>
                </a:tc>
              </a:tr>
              <a:tr h="359229">
                <a:tc>
                  <a:txBody>
                    <a:bodyPr/>
                    <a:lstStyle/>
                    <a:p>
                      <a:pPr algn="ctr"/>
                      <a:r>
                        <a:rPr lang="en-CA" sz="1400" dirty="0" smtClean="0"/>
                        <a:t>meta-</a:t>
                      </a:r>
                      <a:endParaRPr lang="en-CA" sz="1400" dirty="0"/>
                    </a:p>
                  </a:txBody>
                  <a:tcPr marL="44787" marR="44787" anchor="ctr"/>
                </a:tc>
                <a:tc>
                  <a:txBody>
                    <a:bodyPr/>
                    <a:lstStyle/>
                    <a:p>
                      <a:pPr algn="ctr"/>
                      <a:r>
                        <a:rPr lang="en-CA" sz="1400" dirty="0" smtClean="0"/>
                        <a:t>met-</a:t>
                      </a:r>
                      <a:endParaRPr lang="en-CA" sz="1400" dirty="0"/>
                    </a:p>
                  </a:txBody>
                  <a:tcPr marL="44787" marR="44787" anchor="ctr"/>
                </a:tc>
                <a:tc>
                  <a:txBody>
                    <a:bodyPr/>
                    <a:lstStyle/>
                    <a:p>
                      <a:pPr algn="ctr"/>
                      <a:r>
                        <a:rPr lang="en-CA" sz="1400" dirty="0" smtClean="0"/>
                        <a:t>after;</a:t>
                      </a:r>
                      <a:r>
                        <a:rPr lang="en-CA" sz="1400" baseline="0" dirty="0" smtClean="0"/>
                        <a:t> subsequent to; transition; change</a:t>
                      </a:r>
                      <a:endParaRPr lang="en-CA" sz="1400" dirty="0"/>
                    </a:p>
                  </a:txBody>
                  <a:tcPr marL="44787" marR="44787" anchor="ctr"/>
                </a:tc>
              </a:tr>
              <a:tr h="359229">
                <a:tc>
                  <a:txBody>
                    <a:bodyPr/>
                    <a:lstStyle/>
                    <a:p>
                      <a:pPr algn="ctr"/>
                      <a:r>
                        <a:rPr lang="en-CA" sz="1400" dirty="0" err="1" smtClean="0"/>
                        <a:t>para</a:t>
                      </a:r>
                      <a:r>
                        <a:rPr lang="en-CA" sz="1400" dirty="0" smtClean="0"/>
                        <a:t>-</a:t>
                      </a:r>
                      <a:endParaRPr lang="en-CA" sz="1400" dirty="0"/>
                    </a:p>
                  </a:txBody>
                  <a:tcPr marL="44787" marR="44787" anchor="ctr"/>
                </a:tc>
                <a:tc>
                  <a:txBody>
                    <a:bodyPr/>
                    <a:lstStyle/>
                    <a:p>
                      <a:pPr algn="ctr"/>
                      <a:r>
                        <a:rPr lang="en-CA" sz="1400" dirty="0" smtClean="0"/>
                        <a:t>par-</a:t>
                      </a:r>
                      <a:endParaRPr lang="en-CA" sz="1400" dirty="0"/>
                    </a:p>
                  </a:txBody>
                  <a:tcPr marL="44787" marR="44787" anchor="ctr"/>
                </a:tc>
                <a:tc>
                  <a:txBody>
                    <a:bodyPr/>
                    <a:lstStyle/>
                    <a:p>
                      <a:pPr algn="ctr"/>
                      <a:r>
                        <a:rPr lang="en-CA" sz="1400" dirty="0" smtClean="0"/>
                        <a:t>beside</a:t>
                      </a:r>
                      <a:endParaRPr lang="en-CA" sz="1400" dirty="0"/>
                    </a:p>
                  </a:txBody>
                  <a:tcPr marL="44787" marR="44787" anchor="ct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Prefixes with assimilation</a:t>
            </a:r>
            <a:endParaRPr lang="en-CA" dirty="0"/>
          </a:p>
        </p:txBody>
      </p:sp>
      <p:sp>
        <p:nvSpPr>
          <p:cNvPr id="3" name="Content Placeholder 2"/>
          <p:cNvSpPr>
            <a:spLocks noGrp="1"/>
          </p:cNvSpPr>
          <p:nvPr>
            <p:ph sz="quarter" idx="1"/>
          </p:nvPr>
        </p:nvSpPr>
        <p:spPr/>
        <p:txBody>
          <a:bodyPr>
            <a:normAutofit/>
          </a:bodyPr>
          <a:lstStyle/>
          <a:p>
            <a:r>
              <a:rPr lang="en-CA" dirty="0" smtClean="0"/>
              <a:t>In other cases, the consonant at the end of a prefix may change when the combining form that follows it begins with a consonant itself.</a:t>
            </a:r>
          </a:p>
          <a:p>
            <a:r>
              <a:rPr lang="en-CA" dirty="0" smtClean="0"/>
              <a:t>This is called assimilation, because the consonants often match. </a:t>
            </a:r>
          </a:p>
          <a:p>
            <a:r>
              <a:rPr lang="en-CA" dirty="0" smtClean="0"/>
              <a:t>Fortunately for you, your textbook lists these as separate prefixes.</a:t>
            </a:r>
          </a:p>
          <a:p>
            <a:pPr lvl="1"/>
            <a:r>
              <a:rPr lang="en-CA" dirty="0" smtClean="0"/>
              <a:t>That’s one of the reasons that similar-looking prefixes (</a:t>
            </a:r>
            <a:r>
              <a:rPr lang="en-CA" dirty="0" err="1" smtClean="0"/>
              <a:t>em</a:t>
            </a:r>
            <a:r>
              <a:rPr lang="en-CA" dirty="0" smtClean="0"/>
              <a:t>- and en-, sym- and </a:t>
            </a:r>
            <a:r>
              <a:rPr lang="en-CA" dirty="0" err="1" smtClean="0"/>
              <a:t>syn</a:t>
            </a:r>
            <a:r>
              <a:rPr lang="en-CA" dirty="0" smtClean="0"/>
              <a:t>-) can have identical meanings.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Definitions</a:t>
            </a:r>
            <a:endParaRPr lang="en-CA" dirty="0"/>
          </a:p>
        </p:txBody>
      </p:sp>
      <p:sp>
        <p:nvSpPr>
          <p:cNvPr id="3" name="Content Placeholder 2"/>
          <p:cNvSpPr>
            <a:spLocks noGrp="1"/>
          </p:cNvSpPr>
          <p:nvPr>
            <p:ph sz="quarter" idx="1"/>
          </p:nvPr>
        </p:nvSpPr>
        <p:spPr>
          <a:xfrm>
            <a:off x="457200" y="1600200"/>
            <a:ext cx="7467600" cy="1447800"/>
          </a:xfrm>
        </p:spPr>
        <p:txBody>
          <a:bodyPr/>
          <a:lstStyle/>
          <a:p>
            <a:r>
              <a:rPr lang="en-CA" dirty="0" smtClean="0"/>
              <a:t>Now that you know how to make a new word from its definition, let’s try it the opposite way: taking a new word apart to find its definition.</a:t>
            </a:r>
          </a:p>
        </p:txBody>
      </p:sp>
      <p:sp>
        <p:nvSpPr>
          <p:cNvPr id="4" name="Rectangle 3"/>
          <p:cNvSpPr/>
          <p:nvPr/>
        </p:nvSpPr>
        <p:spPr>
          <a:xfrm>
            <a:off x="914400" y="3886200"/>
            <a:ext cx="6477000" cy="10668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CA" sz="4800" b="1" dirty="0" err="1" smtClean="0"/>
              <a:t>polyneuropathy</a:t>
            </a:r>
            <a:endParaRPr lang="en-CA" sz="4800" b="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Breaking down words</a:t>
            </a:r>
            <a:endParaRPr lang="en-CA" dirty="0"/>
          </a:p>
        </p:txBody>
      </p:sp>
      <p:sp>
        <p:nvSpPr>
          <p:cNvPr id="3" name="Content Placeholder 2"/>
          <p:cNvSpPr>
            <a:spLocks noGrp="1"/>
          </p:cNvSpPr>
          <p:nvPr>
            <p:ph sz="quarter" idx="1"/>
          </p:nvPr>
        </p:nvSpPr>
        <p:spPr>
          <a:xfrm>
            <a:off x="457200" y="1600200"/>
            <a:ext cx="7467600" cy="1447800"/>
          </a:xfrm>
        </p:spPr>
        <p:txBody>
          <a:bodyPr/>
          <a:lstStyle/>
          <a:p>
            <a:r>
              <a:rPr lang="en-CA" dirty="0" smtClean="0"/>
              <a:t>Start by splitting a word into its component parts: look for prefixes, combining forms, and suffixes.</a:t>
            </a:r>
            <a:endParaRPr lang="en-CA" dirty="0"/>
          </a:p>
        </p:txBody>
      </p:sp>
      <p:sp>
        <p:nvSpPr>
          <p:cNvPr id="4" name="Rectangle 3"/>
          <p:cNvSpPr/>
          <p:nvPr/>
        </p:nvSpPr>
        <p:spPr>
          <a:xfrm>
            <a:off x="914400" y="3505200"/>
            <a:ext cx="6477000" cy="9144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CA" sz="4800" b="1" dirty="0" err="1" smtClean="0"/>
              <a:t>polyneuropathy</a:t>
            </a:r>
            <a:endParaRPr lang="en-CA" sz="4800" b="1" dirty="0"/>
          </a:p>
        </p:txBody>
      </p:sp>
      <p:sp>
        <p:nvSpPr>
          <p:cNvPr id="5" name="Down Arrow 4"/>
          <p:cNvSpPr/>
          <p:nvPr/>
        </p:nvSpPr>
        <p:spPr>
          <a:xfrm>
            <a:off x="3962400" y="4648200"/>
            <a:ext cx="457200" cy="533400"/>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CA"/>
          </a:p>
        </p:txBody>
      </p:sp>
      <p:sp>
        <p:nvSpPr>
          <p:cNvPr id="6" name="Rectangle 5"/>
          <p:cNvSpPr/>
          <p:nvPr/>
        </p:nvSpPr>
        <p:spPr>
          <a:xfrm>
            <a:off x="457200" y="5257800"/>
            <a:ext cx="23622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b="1" dirty="0" smtClean="0"/>
              <a:t>poly-</a:t>
            </a:r>
            <a:endParaRPr lang="en-CA" sz="2800" b="1" dirty="0"/>
          </a:p>
        </p:txBody>
      </p:sp>
      <p:sp>
        <p:nvSpPr>
          <p:cNvPr id="8" name="Rectangle 7"/>
          <p:cNvSpPr/>
          <p:nvPr/>
        </p:nvSpPr>
        <p:spPr>
          <a:xfrm>
            <a:off x="2971800" y="5257800"/>
            <a:ext cx="23622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b="1" dirty="0" err="1" smtClean="0"/>
              <a:t>neur</a:t>
            </a:r>
            <a:r>
              <a:rPr lang="en-CA" sz="2800" b="1" dirty="0" smtClean="0"/>
              <a:t>/o-</a:t>
            </a:r>
            <a:endParaRPr lang="en-CA" sz="2800" b="1" dirty="0"/>
          </a:p>
        </p:txBody>
      </p:sp>
      <p:sp>
        <p:nvSpPr>
          <p:cNvPr id="9" name="Rectangle 8"/>
          <p:cNvSpPr/>
          <p:nvPr/>
        </p:nvSpPr>
        <p:spPr>
          <a:xfrm>
            <a:off x="5486400" y="5257800"/>
            <a:ext cx="23622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b="1" dirty="0" smtClean="0"/>
              <a:t>-</a:t>
            </a:r>
            <a:r>
              <a:rPr lang="en-CA" sz="2800" b="1" dirty="0" err="1" smtClean="0"/>
              <a:t>pathy</a:t>
            </a:r>
            <a:endParaRPr lang="en-CA" sz="2800" b="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Breaking down words</a:t>
            </a:r>
            <a:endParaRPr lang="en-CA" dirty="0"/>
          </a:p>
        </p:txBody>
      </p:sp>
      <p:sp>
        <p:nvSpPr>
          <p:cNvPr id="3" name="Content Placeholder 2"/>
          <p:cNvSpPr>
            <a:spLocks noGrp="1"/>
          </p:cNvSpPr>
          <p:nvPr>
            <p:ph sz="quarter" idx="1"/>
          </p:nvPr>
        </p:nvSpPr>
        <p:spPr>
          <a:xfrm>
            <a:off x="457200" y="1600200"/>
            <a:ext cx="7467600" cy="990600"/>
          </a:xfrm>
        </p:spPr>
        <p:txBody>
          <a:bodyPr/>
          <a:lstStyle/>
          <a:p>
            <a:r>
              <a:rPr lang="en-CA" dirty="0" smtClean="0"/>
              <a:t>Define each part separately, then put the definitions together.</a:t>
            </a:r>
            <a:endParaRPr lang="en-CA" dirty="0"/>
          </a:p>
        </p:txBody>
      </p:sp>
      <p:sp>
        <p:nvSpPr>
          <p:cNvPr id="4" name="Rectangle 3"/>
          <p:cNvSpPr/>
          <p:nvPr/>
        </p:nvSpPr>
        <p:spPr>
          <a:xfrm>
            <a:off x="990600" y="2514600"/>
            <a:ext cx="6477000" cy="9144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CA" sz="4800" b="1" dirty="0" err="1" smtClean="0"/>
              <a:t>polyneuropathy</a:t>
            </a:r>
            <a:endParaRPr lang="en-CA" sz="4800" b="1" dirty="0"/>
          </a:p>
        </p:txBody>
      </p:sp>
      <p:sp>
        <p:nvSpPr>
          <p:cNvPr id="5" name="Down Arrow 4"/>
          <p:cNvSpPr/>
          <p:nvPr/>
        </p:nvSpPr>
        <p:spPr>
          <a:xfrm>
            <a:off x="4038600" y="3505200"/>
            <a:ext cx="457200" cy="381000"/>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CA"/>
          </a:p>
        </p:txBody>
      </p:sp>
      <p:sp>
        <p:nvSpPr>
          <p:cNvPr id="6" name="Rectangle 5"/>
          <p:cNvSpPr/>
          <p:nvPr/>
        </p:nvSpPr>
        <p:spPr>
          <a:xfrm>
            <a:off x="533400" y="3962400"/>
            <a:ext cx="23622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b="1" dirty="0" smtClean="0"/>
              <a:t>poly-</a:t>
            </a:r>
            <a:endParaRPr lang="en-CA" sz="2800" b="1" dirty="0"/>
          </a:p>
        </p:txBody>
      </p:sp>
      <p:sp>
        <p:nvSpPr>
          <p:cNvPr id="7" name="Rectangle 6"/>
          <p:cNvSpPr/>
          <p:nvPr/>
        </p:nvSpPr>
        <p:spPr>
          <a:xfrm>
            <a:off x="3048000" y="3962400"/>
            <a:ext cx="23622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b="1" dirty="0" err="1" smtClean="0"/>
              <a:t>neur</a:t>
            </a:r>
            <a:r>
              <a:rPr lang="en-CA" sz="2800" b="1" dirty="0" smtClean="0"/>
              <a:t>/o-</a:t>
            </a:r>
            <a:endParaRPr lang="en-CA" sz="2800" b="1" dirty="0"/>
          </a:p>
        </p:txBody>
      </p:sp>
      <p:sp>
        <p:nvSpPr>
          <p:cNvPr id="8" name="Rectangle 7"/>
          <p:cNvSpPr/>
          <p:nvPr/>
        </p:nvSpPr>
        <p:spPr>
          <a:xfrm>
            <a:off x="5562600" y="3962400"/>
            <a:ext cx="23622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800" b="1" dirty="0" smtClean="0"/>
              <a:t>-</a:t>
            </a:r>
            <a:r>
              <a:rPr lang="en-CA" sz="2800" b="1" dirty="0" err="1" smtClean="0"/>
              <a:t>pathy</a:t>
            </a:r>
            <a:endParaRPr lang="en-CA" sz="2800" b="1" dirty="0"/>
          </a:p>
        </p:txBody>
      </p:sp>
      <p:sp>
        <p:nvSpPr>
          <p:cNvPr id="9" name="Rectangle 8"/>
          <p:cNvSpPr/>
          <p:nvPr/>
        </p:nvSpPr>
        <p:spPr>
          <a:xfrm>
            <a:off x="533400" y="4724400"/>
            <a:ext cx="2362200" cy="60960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CA" sz="2000" b="1" dirty="0" smtClean="0">
                <a:solidFill>
                  <a:schemeClr val="tx1"/>
                </a:solidFill>
              </a:rPr>
              <a:t>many; much</a:t>
            </a:r>
            <a:endParaRPr lang="en-CA" sz="2000" b="1" dirty="0">
              <a:solidFill>
                <a:schemeClr val="tx1"/>
              </a:solidFill>
            </a:endParaRPr>
          </a:p>
        </p:txBody>
      </p:sp>
      <p:sp>
        <p:nvSpPr>
          <p:cNvPr id="10" name="Rectangle 9"/>
          <p:cNvSpPr/>
          <p:nvPr/>
        </p:nvSpPr>
        <p:spPr>
          <a:xfrm>
            <a:off x="3048000" y="4724400"/>
            <a:ext cx="2362200" cy="60960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CA" sz="2000" b="1" dirty="0" smtClean="0">
                <a:solidFill>
                  <a:schemeClr val="tx1"/>
                </a:solidFill>
              </a:rPr>
              <a:t>nerve</a:t>
            </a:r>
            <a:endParaRPr lang="en-CA" sz="2000" b="1" dirty="0">
              <a:solidFill>
                <a:schemeClr val="tx1"/>
              </a:solidFill>
            </a:endParaRPr>
          </a:p>
        </p:txBody>
      </p:sp>
      <p:sp>
        <p:nvSpPr>
          <p:cNvPr id="11" name="Rectangle 10"/>
          <p:cNvSpPr/>
          <p:nvPr/>
        </p:nvSpPr>
        <p:spPr>
          <a:xfrm>
            <a:off x="5562600" y="4724400"/>
            <a:ext cx="2362200" cy="60960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CA" sz="2000" b="1" dirty="0" smtClean="0">
                <a:solidFill>
                  <a:schemeClr val="tx1"/>
                </a:solidFill>
              </a:rPr>
              <a:t>disease</a:t>
            </a:r>
            <a:endParaRPr lang="en-CA" sz="2000" b="1" dirty="0">
              <a:solidFill>
                <a:schemeClr val="tx1"/>
              </a:solidFill>
            </a:endParaRPr>
          </a:p>
        </p:txBody>
      </p:sp>
      <p:sp>
        <p:nvSpPr>
          <p:cNvPr id="12" name="Down Arrow 11"/>
          <p:cNvSpPr/>
          <p:nvPr/>
        </p:nvSpPr>
        <p:spPr>
          <a:xfrm>
            <a:off x="4038600" y="5410200"/>
            <a:ext cx="457200" cy="381000"/>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CA"/>
          </a:p>
        </p:txBody>
      </p:sp>
      <p:sp>
        <p:nvSpPr>
          <p:cNvPr id="13" name="Rectangle 12"/>
          <p:cNvSpPr/>
          <p:nvPr/>
        </p:nvSpPr>
        <p:spPr>
          <a:xfrm>
            <a:off x="457200" y="5943600"/>
            <a:ext cx="75438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CA" sz="3200" b="1" dirty="0" smtClean="0"/>
              <a:t>a disease affecting many nerves</a:t>
            </a:r>
            <a:endParaRPr lang="en-CA" sz="6000" b="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Context</a:t>
            </a:r>
            <a:endParaRPr lang="en-CA" dirty="0"/>
          </a:p>
        </p:txBody>
      </p:sp>
      <p:sp>
        <p:nvSpPr>
          <p:cNvPr id="3" name="Content Placeholder 2"/>
          <p:cNvSpPr>
            <a:spLocks noGrp="1"/>
          </p:cNvSpPr>
          <p:nvPr>
            <p:ph sz="quarter" idx="1"/>
          </p:nvPr>
        </p:nvSpPr>
        <p:spPr/>
        <p:txBody>
          <a:bodyPr/>
          <a:lstStyle/>
          <a:p>
            <a:r>
              <a:rPr lang="en-CA" dirty="0" smtClean="0"/>
              <a:t>Be careful!  Language is both a science and an art.  You’re going to need to supply words to create a definition that makes sense in English, because not every word in the definition will necessarily be represented in the word itself.</a:t>
            </a:r>
          </a:p>
          <a:p>
            <a:r>
              <a:rPr lang="en-CA" dirty="0" smtClean="0"/>
              <a:t>That means that you’re also going to have to use context to figure out which meaning of a prefix, suffix, or combining form you should use.</a:t>
            </a:r>
            <a:endParaRPr lang="en-CA"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Practice</a:t>
            </a:r>
            <a:endParaRPr lang="en-CA" dirty="0"/>
          </a:p>
        </p:txBody>
      </p:sp>
      <p:sp>
        <p:nvSpPr>
          <p:cNvPr id="3" name="Content Placeholder 2"/>
          <p:cNvSpPr>
            <a:spLocks noGrp="1"/>
          </p:cNvSpPr>
          <p:nvPr>
            <p:ph sz="quarter" idx="1"/>
          </p:nvPr>
        </p:nvSpPr>
        <p:spPr/>
        <p:txBody>
          <a:bodyPr/>
          <a:lstStyle/>
          <a:p>
            <a:r>
              <a:rPr lang="en-CA" dirty="0" smtClean="0"/>
              <a:t>There’s only one way to be certain that you know how to break down words and put words together, what words to add, and which definitions to use when: practice!</a:t>
            </a:r>
          </a:p>
          <a:p>
            <a:pPr lvl="1"/>
            <a:r>
              <a:rPr lang="en-CA" dirty="0" smtClean="0"/>
              <a:t>Your textbook has extensive exercises at the end of each chapter to help you with all these things.</a:t>
            </a:r>
          </a:p>
          <a:p>
            <a:r>
              <a:rPr lang="en-CA" dirty="0" smtClean="0"/>
              <a:t>You’ll also be much faster if you memorize word components instead of looking them up every time you encounter them.</a:t>
            </a:r>
          </a:p>
          <a:p>
            <a:pPr lvl="1"/>
            <a:r>
              <a:rPr lang="en-CA" dirty="0" smtClean="0"/>
              <a:t>This is easier than it sounds: English has many non-medical words with Greek and Latin roots, and you already know what they mean.  You just don’t realize it yet.</a:t>
            </a:r>
            <a:endParaRPr lang="en-CA"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76</TotalTime>
  <Words>1237</Words>
  <Application>Microsoft Office PowerPoint</Application>
  <PresentationFormat>On-screen Show (4:3)</PresentationFormat>
  <Paragraphs>159</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Oriel</vt:lpstr>
      <vt:lpstr>Building Medical Words</vt:lpstr>
      <vt:lpstr>Word origins</vt:lpstr>
      <vt:lpstr>Word types</vt:lpstr>
      <vt:lpstr>Singulars and plurals</vt:lpstr>
      <vt:lpstr>Plurals</vt:lpstr>
      <vt:lpstr>Word parts</vt:lpstr>
      <vt:lpstr>Combining forms</vt:lpstr>
      <vt:lpstr>Why the /o-?</vt:lpstr>
      <vt:lpstr>Suffixes</vt:lpstr>
      <vt:lpstr>Choosing a suffix</vt:lpstr>
      <vt:lpstr>Prefixes</vt:lpstr>
      <vt:lpstr>Changing letters</vt:lpstr>
      <vt:lpstr>Prefixes before vowels or H</vt:lpstr>
      <vt:lpstr>Prefixes before vowels or H</vt:lpstr>
      <vt:lpstr>Prefixes with assimilation</vt:lpstr>
      <vt:lpstr>Definitions</vt:lpstr>
      <vt:lpstr>Breaking down words</vt:lpstr>
      <vt:lpstr>Breaking down words</vt:lpstr>
      <vt:lpstr>Context</vt:lpstr>
      <vt:lpstr>Practice</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Building Medical Words</dc:title>
  <dc:creator>Linds</dc:creator>
  <cp:lastModifiedBy>Linds</cp:lastModifiedBy>
  <cp:revision>13</cp:revision>
  <dcterms:created xsi:type="dcterms:W3CDTF">2006-08-16T00:00:00Z</dcterms:created>
  <dcterms:modified xsi:type="dcterms:W3CDTF">2014-09-05T16:24:45Z</dcterms:modified>
</cp:coreProperties>
</file>