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5"/>
  </p:notesMasterIdLst>
  <p:sldIdLst>
    <p:sldId id="260"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5" r:id="rId28"/>
    <p:sldId id="283" r:id="rId29"/>
    <p:sldId id="284" r:id="rId30"/>
    <p:sldId id="286" r:id="rId31"/>
    <p:sldId id="287" r:id="rId32"/>
    <p:sldId id="288" r:id="rId33"/>
    <p:sldId id="289" r:id="rId34"/>
    <p:sldId id="290" r:id="rId35"/>
    <p:sldId id="294" r:id="rId36"/>
    <p:sldId id="291" r:id="rId37"/>
    <p:sldId id="292" r:id="rId38"/>
    <p:sldId id="293"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31" autoAdjust="0"/>
    <p:restoredTop sz="94660"/>
  </p:normalViewPr>
  <p:slideViewPr>
    <p:cSldViewPr>
      <p:cViewPr varScale="1">
        <p:scale>
          <a:sx n="69" d="100"/>
          <a:sy n="69" d="100"/>
        </p:scale>
        <p:origin x="-142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94E650-6381-4466-A7ED-476CDAB94923}" type="datetimeFigureOut">
              <a:rPr lang="en-CA" smtClean="0"/>
              <a:t>10/12/2012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6EFCA0-7F7A-49E9-BD0F-1A75F00781C3}" type="slidenum">
              <a:rPr lang="en-CA" smtClean="0"/>
              <a:t>‹#›</a:t>
            </a:fld>
            <a:endParaRPr lang="en-CA"/>
          </a:p>
        </p:txBody>
      </p:sp>
    </p:spTree>
    <p:extLst>
      <p:ext uri="{BB962C8B-B14F-4D97-AF65-F5344CB8AC3E}">
        <p14:creationId xmlns:p14="http://schemas.microsoft.com/office/powerpoint/2010/main" val="4262851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9</a:t>
            </a:fld>
            <a:endParaRPr lang="fr-CA"/>
          </a:p>
        </p:txBody>
      </p:sp>
    </p:spTree>
    <p:extLst>
      <p:ext uri="{BB962C8B-B14F-4D97-AF65-F5344CB8AC3E}">
        <p14:creationId xmlns:p14="http://schemas.microsoft.com/office/powerpoint/2010/main" val="2105754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fld id="{BE6F8679-F354-4E7D-B3AB-6AF94DD03C0C}" type="slidenum">
              <a:rPr lang="en-US">
                <a:latin typeface="Times New Roman" pitchFamily="18" charset="0"/>
              </a:rPr>
              <a:pPr eaLnBrk="1" hangingPunct="1"/>
              <a:t>16</a:t>
            </a:fld>
            <a:endParaRPr lang="en-US">
              <a:latin typeface="Times New Roman" pitchFamily="18" charset="0"/>
            </a:endParaRPr>
          </a:p>
        </p:txBody>
      </p:sp>
      <p:sp>
        <p:nvSpPr>
          <p:cNvPr id="58371" name="Rectangle 2"/>
          <p:cNvSpPr>
            <a:spLocks noGrp="1" noRot="1" noChangeAspect="1" noChangeArrowheads="1" noTextEdit="1"/>
          </p:cNvSpPr>
          <p:nvPr>
            <p:ph type="sldImg"/>
          </p:nvPr>
        </p:nvSpPr>
        <p:spPr>
          <a:solidFill>
            <a:srgbClr val="FFFFFF"/>
          </a:solidFill>
          <a:ln/>
        </p:spPr>
      </p:sp>
      <p:sp>
        <p:nvSpPr>
          <p:cNvPr id="5837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dirty="0" smtClean="0">
                <a:latin typeface="Arial" pitchFamily="34" charset="0"/>
              </a:rPr>
              <a:t>-Mo tries to give my</a:t>
            </a:r>
            <a:r>
              <a:rPr lang="en-US" baseline="0" dirty="0" smtClean="0">
                <a:latin typeface="Arial" pitchFamily="34" charset="0"/>
              </a:rPr>
              <a:t> students all the questions for the final exam. I’m ok with this strategy, this is the </a:t>
            </a:r>
            <a:r>
              <a:rPr lang="en-CA" baseline="0" dirty="0" smtClean="0">
                <a:latin typeface="Arial" pitchFamily="34" charset="0"/>
              </a:rPr>
              <a:t>“</a:t>
            </a:r>
            <a:r>
              <a:rPr lang="en-CA" baseline="0" dirty="0" err="1" smtClean="0">
                <a:latin typeface="Arial" pitchFamily="34" charset="0"/>
              </a:rPr>
              <a:t>Movember</a:t>
            </a:r>
            <a:r>
              <a:rPr lang="en-CA" baseline="0" dirty="0" smtClean="0">
                <a:latin typeface="Arial" pitchFamily="34" charset="0"/>
              </a:rPr>
              <a:t>” month after all… </a:t>
            </a:r>
          </a:p>
          <a:p>
            <a:pPr eaLnBrk="1" hangingPunct="1"/>
            <a:r>
              <a:rPr lang="en-CA" baseline="0" dirty="0" smtClean="0">
                <a:latin typeface="Arial" pitchFamily="34" charset="0"/>
              </a:rPr>
              <a:t>-Well, ok … But,</a:t>
            </a:r>
            <a:r>
              <a:rPr lang="en-US" baseline="0" dirty="0" smtClean="0">
                <a:latin typeface="Arial" pitchFamily="34" charset="0"/>
              </a:rPr>
              <a:t> I’m sure they are to busy to start studying my final exam right now. </a:t>
            </a:r>
          </a:p>
          <a:p>
            <a:pPr eaLnBrk="1" hangingPunct="1"/>
            <a:r>
              <a:rPr lang="en-US" baseline="0" dirty="0" smtClean="0">
                <a:latin typeface="Arial" pitchFamily="34" charset="0"/>
              </a:rPr>
              <a:t>-You shouldn’t be so worry even if some students are </a:t>
            </a:r>
            <a:r>
              <a:rPr lang="fr-CA" dirty="0" err="1" smtClean="0">
                <a:effectLst/>
              </a:rPr>
              <a:t>hypnotized</a:t>
            </a:r>
            <a:r>
              <a:rPr lang="fr-CA" dirty="0" smtClean="0">
                <a:effectLst/>
              </a:rPr>
              <a:t> by Facebook </a:t>
            </a:r>
            <a:r>
              <a:rPr lang="fr-CA" dirty="0" err="1" smtClean="0">
                <a:effectLst/>
              </a:rPr>
              <a:t>while</a:t>
            </a:r>
            <a:r>
              <a:rPr lang="fr-CA" dirty="0" smtClean="0">
                <a:effectLst/>
              </a:rPr>
              <a:t> </a:t>
            </a:r>
            <a:r>
              <a:rPr lang="fr-CA" dirty="0" err="1" smtClean="0">
                <a:effectLst/>
              </a:rPr>
              <a:t>they</a:t>
            </a:r>
            <a:r>
              <a:rPr lang="fr-CA" dirty="0" smtClean="0">
                <a:effectLst/>
              </a:rPr>
              <a:t> are in class; </a:t>
            </a:r>
            <a:r>
              <a:rPr lang="fr-CA" dirty="0" err="1" smtClean="0">
                <a:effectLst/>
              </a:rPr>
              <a:t>e</a:t>
            </a:r>
            <a:r>
              <a:rPr lang="fr-CA" baseline="0" dirty="0" err="1" smtClean="0">
                <a:effectLst/>
              </a:rPr>
              <a:t>ven</a:t>
            </a:r>
            <a:r>
              <a:rPr lang="fr-CA" baseline="0" dirty="0" smtClean="0">
                <a:effectLst/>
              </a:rPr>
              <a:t> if </a:t>
            </a:r>
            <a:r>
              <a:rPr lang="fr-CA" baseline="0" dirty="0" err="1" smtClean="0">
                <a:effectLst/>
              </a:rPr>
              <a:t>some</a:t>
            </a:r>
            <a:r>
              <a:rPr lang="fr-CA" baseline="0" dirty="0" smtClean="0">
                <a:effectLst/>
              </a:rPr>
              <a:t> are </a:t>
            </a:r>
            <a:r>
              <a:rPr lang="en-US" baseline="0" dirty="0" smtClean="0">
                <a:latin typeface="Arial" pitchFamily="34" charset="0"/>
              </a:rPr>
              <a:t>still texting and/or playing those “video games” in class... </a:t>
            </a:r>
          </a:p>
          <a:p>
            <a:pPr eaLnBrk="1" hangingPunct="1"/>
            <a:r>
              <a:rPr lang="en-US" baseline="0" dirty="0" smtClean="0">
                <a:latin typeface="Arial" pitchFamily="34" charset="0"/>
              </a:rPr>
              <a:t>-Ah! I wish they will realize that they can get 100% for their final exam if they </a:t>
            </a:r>
            <a:r>
              <a:rPr lang="en-CA" dirty="0" smtClean="0">
                <a:effectLst/>
              </a:rPr>
              <a:t>remain attentive to all the clues revealed in class!</a:t>
            </a:r>
          </a:p>
          <a:p>
            <a:pPr eaLnBrk="1" hangingPunct="1"/>
            <a:r>
              <a:rPr lang="en-CA" dirty="0" smtClean="0">
                <a:effectLst/>
                <a:latin typeface="Arial" pitchFamily="34" charset="0"/>
              </a:rPr>
              <a:t>-You’ll really give them all the questions (for the final exam)?</a:t>
            </a:r>
          </a:p>
          <a:p>
            <a:pPr eaLnBrk="1" hangingPunct="1"/>
            <a:r>
              <a:rPr lang="en-CA" dirty="0" smtClean="0">
                <a:effectLst/>
                <a:latin typeface="Arial" pitchFamily="34" charset="0"/>
              </a:rPr>
              <a:t>-You</a:t>
            </a:r>
            <a:r>
              <a:rPr lang="en-CA" baseline="0" dirty="0" smtClean="0">
                <a:effectLst/>
                <a:latin typeface="Arial" pitchFamily="34" charset="0"/>
              </a:rPr>
              <a:t> </a:t>
            </a:r>
            <a:r>
              <a:rPr lang="en-CA" baseline="0" dirty="0" err="1" smtClean="0">
                <a:effectLst/>
                <a:latin typeface="Arial" pitchFamily="34" charset="0"/>
              </a:rPr>
              <a:t>wanna</a:t>
            </a:r>
            <a:r>
              <a:rPr lang="en-CA" baseline="0" dirty="0" smtClean="0">
                <a:effectLst/>
                <a:latin typeface="Arial" pitchFamily="34" charset="0"/>
              </a:rPr>
              <a:t> bet?</a:t>
            </a:r>
          </a:p>
          <a:p>
            <a:pPr eaLnBrk="1" hangingPunct="1"/>
            <a:r>
              <a:rPr lang="en-CA" baseline="0" dirty="0" smtClean="0">
                <a:effectLst/>
                <a:latin typeface="Arial" pitchFamily="34" charset="0"/>
              </a:rPr>
              <a:t>-Nope. I know you will! Good luck then!</a:t>
            </a:r>
          </a:p>
          <a:p>
            <a:pPr eaLnBrk="1" hangingPunct="1"/>
            <a:r>
              <a:rPr lang="en-CA" baseline="0" dirty="0" smtClean="0">
                <a:effectLst/>
                <a:latin typeface="Arial" pitchFamily="34" charset="0"/>
              </a:rPr>
              <a:t>-</a:t>
            </a:r>
            <a:r>
              <a:rPr lang="en-CA" baseline="0" dirty="0" err="1" smtClean="0">
                <a:effectLst/>
                <a:latin typeface="Arial" pitchFamily="34" charset="0"/>
              </a:rPr>
              <a:t>LoL</a:t>
            </a:r>
            <a:r>
              <a:rPr lang="en-CA" baseline="0" dirty="0" smtClean="0">
                <a:effectLst/>
                <a:latin typeface="Arial" pitchFamily="34" charset="0"/>
              </a:rPr>
              <a:t> </a:t>
            </a:r>
            <a:r>
              <a:rPr lang="en-CA" baseline="0" dirty="0" smtClean="0">
                <a:effectLst/>
                <a:latin typeface="Arial" pitchFamily="34" charset="0"/>
                <a:sym typeface="Wingdings" pitchFamily="2" charset="2"/>
              </a:rPr>
              <a:t> Thanks!</a:t>
            </a:r>
            <a:endParaRPr lang="en-CA" baseline="0" dirty="0" smtClean="0">
              <a:effectLst/>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4EFC24-0A24-4EEA-A90C-69C7507CF86C}" type="slidenum">
              <a:rPr lang="fr-CA" smtClean="0"/>
              <a:pPr/>
              <a:t>26</a:t>
            </a:fld>
            <a:endParaRPr lang="fr-CA"/>
          </a:p>
        </p:txBody>
      </p:sp>
    </p:spTree>
    <p:extLst>
      <p:ext uri="{BB962C8B-B14F-4D97-AF65-F5344CB8AC3E}">
        <p14:creationId xmlns:p14="http://schemas.microsoft.com/office/powerpoint/2010/main" val="5135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EFF572-58E7-4043-A076-8E117CE585FA}" type="slidenum">
              <a:rPr lang="en-US"/>
              <a:pPr/>
              <a:t>36</a:t>
            </a:fld>
            <a:endParaRPr lang="en-US"/>
          </a:p>
        </p:txBody>
      </p:sp>
      <p:sp>
        <p:nvSpPr>
          <p:cNvPr id="466946"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669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666FA0-0A60-4BE0-B206-A3D4138AB8A6}" type="slidenum">
              <a:rPr lang="en-US"/>
              <a:pPr/>
              <a:t>37</a:t>
            </a:fld>
            <a:endParaRPr lang="en-US"/>
          </a:p>
        </p:txBody>
      </p:sp>
      <p:sp>
        <p:nvSpPr>
          <p:cNvPr id="472066" name="Rectangle 2"/>
          <p:cNvSpPr>
            <a:spLocks noGrp="1" noRot="1" noChangeAspect="1" noChangeArrowheads="1" noTextEdit="1"/>
          </p:cNvSpPr>
          <p:nvPr>
            <p:ph type="sldImg"/>
          </p:nvPr>
        </p:nvSpPr>
        <p:spPr>
          <a:ln/>
        </p:spPr>
      </p:sp>
      <p:sp>
        <p:nvSpPr>
          <p:cNvPr id="4720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D5BE89-70FF-4169-8039-680A2A4E8112}" type="slidenum">
              <a:rPr lang="en-US"/>
              <a:pPr/>
              <a:t>38</a:t>
            </a:fld>
            <a:endParaRPr lang="en-US"/>
          </a:p>
        </p:txBody>
      </p:sp>
      <p:sp>
        <p:nvSpPr>
          <p:cNvPr id="474114" name="Rectangle 2"/>
          <p:cNvSpPr>
            <a:spLocks noGrp="1" noRot="1" noChangeAspect="1" noChangeArrowheads="1" noTextEdit="1"/>
          </p:cNvSpPr>
          <p:nvPr>
            <p:ph type="sldImg"/>
          </p:nvPr>
        </p:nvSpPr>
        <p:spPr>
          <a:ln/>
        </p:spPr>
      </p:sp>
      <p:sp>
        <p:nvSpPr>
          <p:cNvPr id="47411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481335-DD09-44B4-9E06-3E30CF9DBC05}" type="slidenum">
              <a:rPr lang="en-US"/>
              <a:pPr/>
              <a:t>39</a:t>
            </a:fld>
            <a:endParaRPr lang="en-US"/>
          </a:p>
        </p:txBody>
      </p:sp>
      <p:sp>
        <p:nvSpPr>
          <p:cNvPr id="479234"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7923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smtClean="0"/>
              <a:t>That is a </a:t>
            </a:r>
            <a:r>
              <a:rPr lang="en-US" dirty="0"/>
              <a:t>model for how these factors relate to one another and ultimately to higher employee motivation and performance.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D13448-648F-4FC4-90CA-4723BB66C840}" type="slidenum">
              <a:rPr lang="en-US"/>
              <a:pPr/>
              <a:t>40</a:t>
            </a:fld>
            <a:endParaRPr lang="en-US" dirty="0"/>
          </a:p>
        </p:txBody>
      </p:sp>
      <p:sp>
        <p:nvSpPr>
          <p:cNvPr id="48640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640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24598E-0175-4D89-ACC1-BD6918312B4D}" type="slidenum">
              <a:rPr lang="en-US"/>
              <a:pPr/>
              <a:t>41</a:t>
            </a:fld>
            <a:endParaRPr lang="en-US" dirty="0"/>
          </a:p>
        </p:txBody>
      </p:sp>
      <p:sp>
        <p:nvSpPr>
          <p:cNvPr id="488450"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845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CD1E32-5F4C-4FF6-AD40-E8C9C1F0C849}" type="slidenum">
              <a:rPr lang="en-US"/>
              <a:pPr/>
              <a:t>42</a:t>
            </a:fld>
            <a:endParaRPr lang="en-US" dirty="0"/>
          </a:p>
        </p:txBody>
      </p:sp>
      <p:sp>
        <p:nvSpPr>
          <p:cNvPr id="535554" name="Rectangle 2"/>
          <p:cNvSpPr>
            <a:spLocks noGrp="1" noRot="1" noChangeAspect="1" noChangeArrowheads="1" noTextEdit="1"/>
          </p:cNvSpPr>
          <p:nvPr>
            <p:ph type="sldImg"/>
          </p:nvPr>
        </p:nvSpPr>
        <p:spPr>
          <a:ln/>
        </p:spPr>
      </p:sp>
      <p:sp>
        <p:nvSpPr>
          <p:cNvPr id="535555"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9C3154-4B63-4200-A874-670B4622F295}" type="slidenum">
              <a:rPr lang="en-US"/>
              <a:pPr/>
              <a:t>43</a:t>
            </a:fld>
            <a:endParaRPr lang="en-US" dirty="0"/>
          </a:p>
        </p:txBody>
      </p:sp>
      <p:sp>
        <p:nvSpPr>
          <p:cNvPr id="500738" name="Rectangle 2"/>
          <p:cNvSpPr>
            <a:spLocks noGrp="1" noRot="1" noChangeAspect="1" noChangeArrowheads="1" noTextEdit="1"/>
          </p:cNvSpPr>
          <p:nvPr>
            <p:ph type="sldImg"/>
          </p:nvPr>
        </p:nvSpPr>
        <p:spPr>
          <a:ln/>
        </p:spPr>
      </p:sp>
      <p:sp>
        <p:nvSpPr>
          <p:cNvPr id="500739" name="Rectangle 3"/>
          <p:cNvSpPr>
            <a:spLocks noGrp="1" noChangeArrowheads="1"/>
          </p:cNvSpPr>
          <p:nvPr>
            <p:ph type="body" idx="1"/>
          </p:nvPr>
        </p:nvSpPr>
        <p:spPr>
          <a:xfrm>
            <a:off x="609600" y="4343400"/>
            <a:ext cx="5943600" cy="4114800"/>
          </a:xfrm>
        </p:spPr>
        <p:txBody>
          <a:bodyPr/>
          <a:lstStyle/>
          <a:p>
            <a:r>
              <a:rPr lang="en-US" dirty="0"/>
              <a:t>Four factors that increase self-efficacy are enactive mastery, vicarious learning, physiological or psychological arousal and verbal persuasion</a:t>
            </a:r>
            <a:r>
              <a:rPr lang="en-US" dirty="0" smtClean="0"/>
              <a:t>.</a:t>
            </a:r>
          </a:p>
          <a:p>
            <a:r>
              <a:rPr lang="en-US" dirty="0" smtClean="0"/>
              <a:t>Each </a:t>
            </a:r>
            <a:r>
              <a:rPr lang="en-US" dirty="0"/>
              <a:t>of these factors enhances self-efficacy on its own merits. </a:t>
            </a:r>
            <a:endParaRPr lang="en-US" dirty="0" smtClean="0"/>
          </a:p>
          <a:p>
            <a:endParaRPr lang="en-US" i="1" dirty="0" smtClean="0">
              <a:solidFill>
                <a:srgbClr val="000000"/>
              </a:solidFill>
              <a:latin typeface="FranklinGothic-BookCndItal" charset="0"/>
            </a:endParaRPr>
          </a:p>
          <a:p>
            <a:r>
              <a:rPr lang="en-US" i="1" dirty="0" smtClean="0">
                <a:solidFill>
                  <a:srgbClr val="000000"/>
                </a:solidFill>
                <a:latin typeface="FranklinGothic-BookCndItal" charset="0"/>
              </a:rPr>
              <a:t>Enactive </a:t>
            </a:r>
            <a:r>
              <a:rPr lang="en-US" i="1" dirty="0">
                <a:solidFill>
                  <a:srgbClr val="000000"/>
                </a:solidFill>
                <a:latin typeface="FranklinGothic-BookCndItal" charset="0"/>
              </a:rPr>
              <a:t>Mastery Experience: </a:t>
            </a:r>
            <a:r>
              <a:rPr lang="en-US" dirty="0">
                <a:solidFill>
                  <a:srgbClr val="000000"/>
                </a:solidFill>
                <a:latin typeface="FranklinGothic-BookCnd" charset="0"/>
              </a:rPr>
              <a:t>Succeeding on a similar prior task </a:t>
            </a:r>
            <a:r>
              <a:rPr lang="en-US" i="1" dirty="0">
                <a:solidFill>
                  <a:srgbClr val="000000"/>
                </a:solidFill>
                <a:latin typeface="FranklinGothic-BookCndItal" charset="0"/>
              </a:rPr>
              <a:t>and </a:t>
            </a:r>
            <a:r>
              <a:rPr lang="en-US" dirty="0">
                <a:solidFill>
                  <a:srgbClr val="000000"/>
                </a:solidFill>
                <a:latin typeface="FranklinGothic-BookCnd" charset="0"/>
              </a:rPr>
              <a:t>attributing that success to one’s own capabilities rather than to luck or circumstances: for example, “I have the skill that it takes to succeed on this task,” rather than, say, “I was lucky,” or “I only did what was expected.</a:t>
            </a:r>
            <a:r>
              <a:rPr lang="en-US" dirty="0" smtClean="0">
                <a:solidFill>
                  <a:srgbClr val="000000"/>
                </a:solidFill>
                <a:latin typeface="FranklinGothic-BookCnd" charset="0"/>
              </a:rPr>
              <a:t>”</a:t>
            </a:r>
          </a:p>
          <a:p>
            <a:endParaRPr lang="en-US" dirty="0">
              <a:solidFill>
                <a:srgbClr val="FF1A0D"/>
              </a:solidFill>
              <a:latin typeface="ZapfDingbats" charset="0"/>
            </a:endParaRPr>
          </a:p>
          <a:p>
            <a:r>
              <a:rPr lang="en-US" i="1" dirty="0">
                <a:solidFill>
                  <a:srgbClr val="000000"/>
                </a:solidFill>
                <a:latin typeface="FranklinGothic-BookCndItal" charset="0"/>
              </a:rPr>
              <a:t>Vicarious Learning/Modeling: </a:t>
            </a:r>
            <a:r>
              <a:rPr lang="en-US" dirty="0">
                <a:solidFill>
                  <a:srgbClr val="000000"/>
                </a:solidFill>
                <a:latin typeface="FranklinGothic-BookCnd" charset="0"/>
              </a:rPr>
              <a:t>Knowledge gained by observing or learning how others successfully perform a task and then modeling one’s own </a:t>
            </a:r>
            <a:r>
              <a:rPr lang="en-US" dirty="0" err="1">
                <a:solidFill>
                  <a:srgbClr val="000000"/>
                </a:solidFill>
                <a:latin typeface="FranklinGothic-BookCnd" charset="0"/>
              </a:rPr>
              <a:t>behaviour</a:t>
            </a:r>
            <a:r>
              <a:rPr lang="en-US" dirty="0">
                <a:solidFill>
                  <a:srgbClr val="000000"/>
                </a:solidFill>
                <a:latin typeface="FranklinGothic-BookCnd" charset="0"/>
              </a:rPr>
              <a:t> in a similar manner.</a:t>
            </a:r>
          </a:p>
          <a:p>
            <a:endParaRPr lang="en-US" dirty="0">
              <a:solidFill>
                <a:srgbClr val="000000"/>
              </a:solidFill>
              <a:latin typeface="FranklinGothic-BookCnd" charset="0"/>
            </a:endParaRPr>
          </a:p>
          <a:p>
            <a:r>
              <a:rPr lang="en-US" i="1" dirty="0">
                <a:solidFill>
                  <a:srgbClr val="000000"/>
                </a:solidFill>
                <a:latin typeface="FranklinGothic-BookCndItal" charset="0"/>
              </a:rPr>
              <a:t>Verbal Persuasion: </a:t>
            </a:r>
            <a:r>
              <a:rPr lang="en-US" dirty="0">
                <a:solidFill>
                  <a:srgbClr val="000000"/>
                </a:solidFill>
                <a:latin typeface="FranklinGothic-BookCnd" charset="0"/>
              </a:rPr>
              <a:t>Statements from others that convince a person that he or she can successfully perform the task. For instance, “As your manager, I have full confidence that you have the ability to perform this task quite successfully.”</a:t>
            </a:r>
          </a:p>
          <a:p>
            <a:endParaRPr lang="en-US" i="1" dirty="0">
              <a:solidFill>
                <a:srgbClr val="000000"/>
              </a:solidFill>
              <a:latin typeface="FranklinGothic-BookCndItal" charset="0"/>
            </a:endParaRPr>
          </a:p>
          <a:p>
            <a:r>
              <a:rPr lang="en-US" i="1" dirty="0">
                <a:solidFill>
                  <a:srgbClr val="000000"/>
                </a:solidFill>
                <a:latin typeface="FranklinGothic-BookCndItal" charset="0"/>
              </a:rPr>
              <a:t>Physiological and Psychological Arousal: </a:t>
            </a:r>
            <a:r>
              <a:rPr lang="en-US" dirty="0">
                <a:solidFill>
                  <a:srgbClr val="000000"/>
                </a:solidFill>
                <a:latin typeface="FranklinGothic-BookCnd" charset="0"/>
              </a:rPr>
              <a:t>Potential energizing forces that can increase self-efficacy beliefs if the focus is directed to the task. For example, generating expressions of enthusiasm from colleagues can raise the arousal level of an individual. However, if such heightened arousal is focused on one’s self—as is often the case, for example, when one is giving a speech—rather than on the task, it can be distracting and thus detrimental to self-efficacy and subsequent performance.</a:t>
            </a:r>
            <a:endParaRPr lang="en-US" dirty="0">
              <a:solidFill>
                <a:srgbClr val="000000"/>
              </a:solidFill>
              <a:latin typeface="FranklinGothic-BookCndItal" charset="0"/>
            </a:endParaRPr>
          </a:p>
          <a:p>
            <a:endParaRPr lang="en-US" dirty="0">
              <a:solidFill>
                <a:srgbClr val="000000"/>
              </a:solidFill>
              <a:latin typeface="FranklinGothic-BookCndItal" charset="0"/>
            </a:endParaRPr>
          </a:p>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67DBC5-6D7E-4394-8EF5-140507E70188}" type="slidenum">
              <a:rPr lang="en-US"/>
              <a:pPr/>
              <a:t>44</a:t>
            </a:fld>
            <a:endParaRPr lang="en-US"/>
          </a:p>
        </p:txBody>
      </p:sp>
      <p:sp>
        <p:nvSpPr>
          <p:cNvPr id="503810"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0381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This slide presents the two conclusions seen in the text regarding goals as a source of motivation. I have elicited from students personal experiences regarding goal difficulty and specificity, especially in terms of goals they have in mind for a course grade and how that affects their motivation.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3DE59B-8598-46C1-95FA-C42B13C34F87}" type="slidenum">
              <a:rPr lang="en-US"/>
              <a:pPr/>
              <a:t>45</a:t>
            </a:fld>
            <a:endParaRPr lang="en-US"/>
          </a:p>
        </p:txBody>
      </p:sp>
      <p:sp>
        <p:nvSpPr>
          <p:cNvPr id="520194" name="Rectangle 2"/>
          <p:cNvSpPr>
            <a:spLocks noGrp="1" noRot="1" noChangeAspect="1" noChangeArrowheads="1" noTextEdit="1"/>
          </p:cNvSpPr>
          <p:nvPr>
            <p:ph type="sldImg"/>
          </p:nvPr>
        </p:nvSpPr>
        <p:spPr>
          <a:ln/>
        </p:spPr>
      </p:sp>
      <p:sp>
        <p:nvSpPr>
          <p:cNvPr id="520195" name="Rectangle 3"/>
          <p:cNvSpPr>
            <a:spLocks noGrp="1" noChangeArrowheads="1"/>
          </p:cNvSpPr>
          <p:nvPr>
            <p:ph type="body" idx="1"/>
          </p:nvPr>
        </p:nvSpPr>
        <p:spPr/>
        <p:txBody>
          <a:bodyPr/>
          <a:lstStyle/>
          <a:p>
            <a:r>
              <a:rPr lang="en-US" dirty="0"/>
              <a:t>Reinforcement </a:t>
            </a:r>
            <a:r>
              <a:rPr lang="en-US" dirty="0" smtClean="0"/>
              <a:t>theory… This </a:t>
            </a:r>
            <a:r>
              <a:rPr lang="en-US" dirty="0"/>
              <a:t>slide presents four aspects of reinforcement theory that are obvious in relation to motivation.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2F34DB-DCAD-4724-98E4-0F77DCB7F7EF}" type="slidenum">
              <a:rPr lang="en-US"/>
              <a:pPr/>
              <a:t>46</a:t>
            </a:fld>
            <a:endParaRPr lang="en-US"/>
          </a:p>
        </p:txBody>
      </p:sp>
      <p:sp>
        <p:nvSpPr>
          <p:cNvPr id="51200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1200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smtClean="0"/>
              <a:t>In short…</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3123C8-DBA7-42C7-A968-0007C1FCDF3A}" type="slidenum">
              <a:rPr lang="en-US"/>
              <a:pPr/>
              <a:t>47</a:t>
            </a:fld>
            <a:endParaRPr lang="en-US"/>
          </a:p>
        </p:txBody>
      </p:sp>
      <p:sp>
        <p:nvSpPr>
          <p:cNvPr id="514050"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1405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9924FF-FDE2-4DA5-A587-5643459D3FEE}" type="slidenum">
              <a:rPr lang="en-US"/>
              <a:pPr/>
              <a:t>48</a:t>
            </a:fld>
            <a:endParaRPr lang="en-US"/>
          </a:p>
        </p:txBody>
      </p:sp>
      <p:sp>
        <p:nvSpPr>
          <p:cNvPr id="524290" name="Rectangle 2"/>
          <p:cNvSpPr>
            <a:spLocks noGrp="1" noRot="1" noChangeAspect="1" noChangeArrowheads="1" noTextEdit="1"/>
          </p:cNvSpPr>
          <p:nvPr>
            <p:ph type="sldImg"/>
          </p:nvPr>
        </p:nvSpPr>
        <p:spPr>
          <a:ln/>
        </p:spPr>
      </p:sp>
      <p:sp>
        <p:nvSpPr>
          <p:cNvPr id="524291" name="Rectangle 3"/>
          <p:cNvSpPr>
            <a:spLocks noGrp="1" noChangeArrowheads="1"/>
          </p:cNvSpPr>
          <p:nvPr>
            <p:ph type="body" idx="1"/>
          </p:nvPr>
        </p:nvSpPr>
        <p:spPr/>
        <p:txBody>
          <a:bodyPr/>
          <a:lstStyle/>
          <a:p>
            <a:r>
              <a:rPr lang="en-US" dirty="0"/>
              <a:t>This discussion is not based on a “formal theory” of motivation, but is instead based on other things we know about motivation in work settings.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6D439B-99FC-43E8-9DD4-D6FC5540FB87}" type="slidenum">
              <a:rPr lang="en-US"/>
              <a:pPr/>
              <a:t>49</a:t>
            </a:fld>
            <a:endParaRPr lang="en-US"/>
          </a:p>
        </p:txBody>
      </p:sp>
      <p:sp>
        <p:nvSpPr>
          <p:cNvPr id="543746" name="Rectangle 2"/>
          <p:cNvSpPr>
            <a:spLocks noGrp="1" noRot="1" noChangeAspect="1" noChangeArrowheads="1" noTextEdit="1"/>
          </p:cNvSpPr>
          <p:nvPr>
            <p:ph type="sldImg"/>
          </p:nvPr>
        </p:nvSpPr>
        <p:spPr>
          <a:ln/>
        </p:spPr>
      </p:sp>
      <p:sp>
        <p:nvSpPr>
          <p:cNvPr id="54374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033807-42BF-4E45-BCC5-A90D27ECF8E6}" type="slidenum">
              <a:rPr lang="en-US"/>
              <a:pPr/>
              <a:t>50</a:t>
            </a:fld>
            <a:endParaRPr lang="en-US"/>
          </a:p>
        </p:txBody>
      </p:sp>
      <p:sp>
        <p:nvSpPr>
          <p:cNvPr id="544770" name="Rectangle 2"/>
          <p:cNvSpPr>
            <a:spLocks noGrp="1" noRot="1" noChangeAspect="1" noChangeArrowheads="1" noTextEdit="1"/>
          </p:cNvSpPr>
          <p:nvPr>
            <p:ph type="sldImg"/>
          </p:nvPr>
        </p:nvSpPr>
        <p:spPr>
          <a:ln/>
        </p:spPr>
      </p:sp>
      <p:sp>
        <p:nvSpPr>
          <p:cNvPr id="544771"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F78579-028D-46DD-AA11-51C486CAD67E}" type="slidenum">
              <a:rPr lang="en-US"/>
              <a:pPr/>
              <a:t>51</a:t>
            </a:fld>
            <a:endParaRPr lang="en-US"/>
          </a:p>
        </p:txBody>
      </p:sp>
      <p:sp>
        <p:nvSpPr>
          <p:cNvPr id="545794" name="Rectangle 2"/>
          <p:cNvSpPr>
            <a:spLocks noGrp="1" noRot="1" noChangeAspect="1" noChangeArrowheads="1" noTextEdit="1"/>
          </p:cNvSpPr>
          <p:nvPr>
            <p:ph type="sldImg"/>
          </p:nvPr>
        </p:nvSpPr>
        <p:spPr>
          <a:ln/>
        </p:spPr>
      </p:sp>
      <p:sp>
        <p:nvSpPr>
          <p:cNvPr id="54579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7CC28D-3A7C-46BA-96CE-C468A7B22F5A}" type="slidenum">
              <a:rPr lang="en-US"/>
              <a:pPr/>
              <a:t>52</a:t>
            </a:fld>
            <a:endParaRPr lang="en-US"/>
          </a:p>
        </p:txBody>
      </p:sp>
      <p:sp>
        <p:nvSpPr>
          <p:cNvPr id="547842" name="Rectangle 2"/>
          <p:cNvSpPr>
            <a:spLocks noGrp="1" noRot="1" noChangeAspect="1" noChangeArrowheads="1" noTextEdit="1"/>
          </p:cNvSpPr>
          <p:nvPr>
            <p:ph type="sldImg"/>
          </p:nvPr>
        </p:nvSpPr>
        <p:spPr>
          <a:ln/>
        </p:spPr>
      </p:sp>
      <p:sp>
        <p:nvSpPr>
          <p:cNvPr id="547843"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B1DE76-BD70-447A-84F3-00A78A5B8B6A}" type="slidenum">
              <a:rPr lang="en-US"/>
              <a:pPr/>
              <a:t>53</a:t>
            </a:fld>
            <a:endParaRPr lang="en-US"/>
          </a:p>
        </p:txBody>
      </p:sp>
      <p:sp>
        <p:nvSpPr>
          <p:cNvPr id="483330" name="Rectangle 2"/>
          <p:cNvSpPr>
            <a:spLocks noGrp="1" noRot="1" noChangeAspect="1" noChangeArrowheads="1" noTextEdit="1"/>
          </p:cNvSpPr>
          <p:nvPr>
            <p:ph type="sldImg"/>
          </p:nvPr>
        </p:nvSpPr>
        <p:spPr>
          <a:ln/>
        </p:spPr>
      </p:sp>
      <p:sp>
        <p:nvSpPr>
          <p:cNvPr id="4833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3BEE3F-5B08-4EC5-9DC7-AB027F12A681}" type="slidenum">
              <a:rPr lang="en-US"/>
              <a:pPr/>
              <a:t>54</a:t>
            </a:fld>
            <a:endParaRPr lang="en-US"/>
          </a:p>
        </p:txBody>
      </p:sp>
      <p:sp>
        <p:nvSpPr>
          <p:cNvPr id="486402" name="Rectangle 2"/>
          <p:cNvSpPr>
            <a:spLocks noGrp="1" noRot="1" noChangeAspect="1" noChangeArrowheads="1" noTextEdit="1"/>
          </p:cNvSpPr>
          <p:nvPr>
            <p:ph type="sldImg"/>
          </p:nvPr>
        </p:nvSpPr>
        <p:spPr>
          <a:ln/>
        </p:spPr>
      </p:sp>
      <p:sp>
        <p:nvSpPr>
          <p:cNvPr id="48640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6933C1-2A2A-4973-A6CC-54FE07DCD9DB}" type="slidenum">
              <a:rPr lang="en-US"/>
              <a:pPr/>
              <a:t>55</a:t>
            </a:fld>
            <a:endParaRPr lang="en-US"/>
          </a:p>
        </p:txBody>
      </p:sp>
      <p:sp>
        <p:nvSpPr>
          <p:cNvPr id="481282" name="Rectangle 1026"/>
          <p:cNvSpPr>
            <a:spLocks noGrp="1" noRot="1" noChangeAspect="1" noChangeArrowheads="1" noTextEdit="1"/>
          </p:cNvSpPr>
          <p:nvPr>
            <p:ph type="sldImg"/>
          </p:nvPr>
        </p:nvSpPr>
        <p:spPr>
          <a:ln/>
        </p:spPr>
      </p:sp>
      <p:sp>
        <p:nvSpPr>
          <p:cNvPr id="481283" name="Rectangle 1027"/>
          <p:cNvSpPr>
            <a:spLocks noGrp="1" noChangeArrowheads="1"/>
          </p:cNvSpPr>
          <p:nvPr>
            <p:ph type="body" idx="1"/>
          </p:nvPr>
        </p:nvSpPr>
        <p:spPr/>
        <p:txBody>
          <a:bodyP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02646C-3EE5-4899-B89E-184FC9F691F3}" type="slidenum">
              <a:rPr lang="en-US"/>
              <a:pPr/>
              <a:t>56</a:t>
            </a:fld>
            <a:endParaRPr lang="en-US"/>
          </a:p>
        </p:txBody>
      </p:sp>
      <p:sp>
        <p:nvSpPr>
          <p:cNvPr id="52633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2633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a:t>This and the next slide present ideas regarding “charismatic” leadership, more of a personality approach.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B43F83-DA79-4131-8EDC-BBE0CD0600FA}" type="slidenum">
              <a:rPr lang="en-US"/>
              <a:pPr/>
              <a:t>57</a:t>
            </a:fld>
            <a:endParaRPr lang="en-US"/>
          </a:p>
        </p:txBody>
      </p:sp>
      <p:sp>
        <p:nvSpPr>
          <p:cNvPr id="530434"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3043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smtClean="0"/>
              <a:t>Transformational </a:t>
            </a:r>
            <a:r>
              <a:rPr lang="en-US" dirty="0"/>
              <a:t>leaders intrinsically motivate followers to accept needed organizational changes, whereas transactional leadership is more about using contingent rewards for motivating followers.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042D7D-B536-4061-A54B-F56E50482CFC}" type="slidenum">
              <a:rPr lang="en-US"/>
              <a:pPr/>
              <a:t>58</a:t>
            </a:fld>
            <a:endParaRPr lang="en-US"/>
          </a:p>
        </p:txBody>
      </p:sp>
      <p:sp>
        <p:nvSpPr>
          <p:cNvPr id="553986" name="Rectangle 2"/>
          <p:cNvSpPr>
            <a:spLocks noGrp="1" noRot="1" noChangeAspect="1" noChangeArrowheads="1" noTextEdit="1"/>
          </p:cNvSpPr>
          <p:nvPr>
            <p:ph type="sldImg"/>
          </p:nvPr>
        </p:nvSpPr>
        <p:spPr>
          <a:ln/>
        </p:spPr>
      </p:sp>
      <p:sp>
        <p:nvSpPr>
          <p:cNvPr id="55398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042D7D-B536-4061-A54B-F56E50482CFC}" type="slidenum">
              <a:rPr lang="en-US"/>
              <a:pPr/>
              <a:t>59</a:t>
            </a:fld>
            <a:endParaRPr lang="en-US"/>
          </a:p>
        </p:txBody>
      </p:sp>
      <p:sp>
        <p:nvSpPr>
          <p:cNvPr id="553986" name="Rectangle 2"/>
          <p:cNvSpPr>
            <a:spLocks noGrp="1" noRot="1" noChangeAspect="1" noChangeArrowheads="1" noTextEdit="1"/>
          </p:cNvSpPr>
          <p:nvPr>
            <p:ph type="sldImg"/>
          </p:nvPr>
        </p:nvSpPr>
        <p:spPr>
          <a:ln/>
        </p:spPr>
      </p:sp>
      <p:sp>
        <p:nvSpPr>
          <p:cNvPr id="55398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F87685-5601-4F2B-8DB6-A7F7ED0F163E}" type="slidenum">
              <a:rPr lang="en-US"/>
              <a:pPr/>
              <a:t>60</a:t>
            </a:fld>
            <a:endParaRPr lang="en-US"/>
          </a:p>
        </p:txBody>
      </p:sp>
      <p:sp>
        <p:nvSpPr>
          <p:cNvPr id="535554"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3555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B06292-9A45-4C02-836D-E772094B1936}" type="slidenum">
              <a:rPr lang="en-US"/>
              <a:pPr/>
              <a:t>62</a:t>
            </a:fld>
            <a:endParaRPr lang="en-US"/>
          </a:p>
        </p:txBody>
      </p:sp>
      <p:sp>
        <p:nvSpPr>
          <p:cNvPr id="464898" name="Rectangle 2"/>
          <p:cNvSpPr>
            <a:spLocks noGrp="1" noRot="1" noChangeAspect="1" noChangeArrowheads="1" noTextEdit="1"/>
          </p:cNvSpPr>
          <p:nvPr>
            <p:ph type="sldImg"/>
          </p:nvPr>
        </p:nvSpPr>
        <p:spPr>
          <a:ln/>
        </p:spPr>
      </p:sp>
      <p:sp>
        <p:nvSpPr>
          <p:cNvPr id="464899" name="Rectangle 3"/>
          <p:cNvSpPr>
            <a:spLocks noGrp="1" noChangeArrowheads="1"/>
          </p:cNvSpPr>
          <p:nvPr>
            <p:ph type="body" idx="1"/>
          </p:nvPr>
        </p:nvSpPr>
        <p:spPr/>
        <p:txBody>
          <a:bodyPr/>
          <a:lstStyle/>
          <a:p>
            <a:r>
              <a:rPr lang="en-US" dirty="0">
                <a:solidFill>
                  <a:srgbClr val="FF1A0D"/>
                </a:solidFill>
                <a:latin typeface="Times New Roman" pitchFamily="18" charset="0"/>
              </a:rPr>
              <a:t>Definitions for the four terms in this slide are given below</a:t>
            </a:r>
          </a:p>
          <a:p>
            <a:endParaRPr lang="en-US" dirty="0">
              <a:solidFill>
                <a:srgbClr val="FF1A0D"/>
              </a:solidFill>
              <a:latin typeface="Times New Roman" pitchFamily="18" charset="0"/>
            </a:endParaRPr>
          </a:p>
          <a:p>
            <a:r>
              <a:rPr lang="en-US" b="1" dirty="0">
                <a:solidFill>
                  <a:srgbClr val="FF1A0D"/>
                </a:solidFill>
                <a:latin typeface="Times New Roman" pitchFamily="18" charset="0"/>
              </a:rPr>
              <a:t>Encoding</a:t>
            </a:r>
            <a:r>
              <a:rPr lang="en-US" dirty="0">
                <a:solidFill>
                  <a:srgbClr val="FF1A0D"/>
                </a:solidFill>
                <a:latin typeface="Times New Roman" pitchFamily="18" charset="0"/>
              </a:rPr>
              <a:t>: </a:t>
            </a:r>
            <a:r>
              <a:rPr lang="en-US" dirty="0">
                <a:solidFill>
                  <a:srgbClr val="000000"/>
                </a:solidFill>
                <a:latin typeface="Times New Roman" pitchFamily="18" charset="0"/>
              </a:rPr>
              <a:t>the act of constructing a message</a:t>
            </a:r>
          </a:p>
          <a:p>
            <a:r>
              <a:rPr lang="en-US" b="1" dirty="0">
                <a:solidFill>
                  <a:srgbClr val="FF1A0D"/>
                </a:solidFill>
                <a:latin typeface="Times New Roman" pitchFamily="18" charset="0"/>
              </a:rPr>
              <a:t>Medium</a:t>
            </a:r>
            <a:r>
              <a:rPr lang="en-US" dirty="0">
                <a:solidFill>
                  <a:srgbClr val="FF1A0D"/>
                </a:solidFill>
                <a:latin typeface="Times New Roman" pitchFamily="18" charset="0"/>
              </a:rPr>
              <a:t>: </a:t>
            </a:r>
            <a:r>
              <a:rPr lang="en-US" dirty="0">
                <a:solidFill>
                  <a:srgbClr val="000000"/>
                </a:solidFill>
                <a:latin typeface="Times New Roman" pitchFamily="18" charset="0"/>
              </a:rPr>
              <a:t>the mode or form of transmission of a message</a:t>
            </a:r>
          </a:p>
          <a:p>
            <a:r>
              <a:rPr lang="en-US" b="1" dirty="0">
                <a:solidFill>
                  <a:srgbClr val="FF1A0D"/>
                </a:solidFill>
                <a:latin typeface="Times New Roman" pitchFamily="18" charset="0"/>
              </a:rPr>
              <a:t>Decoding</a:t>
            </a:r>
            <a:r>
              <a:rPr lang="en-US" dirty="0">
                <a:solidFill>
                  <a:srgbClr val="FF1A0D"/>
                </a:solidFill>
                <a:latin typeface="Times New Roman" pitchFamily="18" charset="0"/>
              </a:rPr>
              <a:t>: </a:t>
            </a:r>
            <a:r>
              <a:rPr lang="en-US" dirty="0">
                <a:solidFill>
                  <a:srgbClr val="000000"/>
                </a:solidFill>
                <a:latin typeface="Times New Roman" pitchFamily="18" charset="0"/>
              </a:rPr>
              <a:t>the act of interpreting a message</a:t>
            </a:r>
          </a:p>
          <a:p>
            <a:r>
              <a:rPr lang="en-US" b="1" dirty="0">
                <a:solidFill>
                  <a:srgbClr val="FF1A0D"/>
                </a:solidFill>
                <a:latin typeface="Times New Roman" pitchFamily="18" charset="0"/>
              </a:rPr>
              <a:t>Noise</a:t>
            </a:r>
            <a:r>
              <a:rPr lang="en-US" dirty="0">
                <a:solidFill>
                  <a:srgbClr val="FF1A0D"/>
                </a:solidFill>
                <a:latin typeface="Times New Roman" pitchFamily="18" charset="0"/>
              </a:rPr>
              <a:t>: </a:t>
            </a:r>
            <a:r>
              <a:rPr lang="en-US" dirty="0">
                <a:solidFill>
                  <a:srgbClr val="000000"/>
                </a:solidFill>
                <a:latin typeface="Times New Roman" pitchFamily="18" charset="0"/>
              </a:rPr>
              <a:t>potential interference with the</a:t>
            </a:r>
          </a:p>
          <a:p>
            <a:r>
              <a:rPr lang="en-US" dirty="0">
                <a:solidFill>
                  <a:srgbClr val="000000"/>
                </a:solidFill>
                <a:latin typeface="Times New Roman" pitchFamily="18" charset="0"/>
              </a:rPr>
              <a:t>transmission or decoding of a message</a:t>
            </a:r>
            <a:endParaRPr lang="en-US" dirty="0">
              <a:latin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7BBC47-16BD-47E8-A812-FAC7A5134F21}" type="slidenum">
              <a:rPr lang="en-US"/>
              <a:pPr/>
              <a:t>63</a:t>
            </a:fld>
            <a:endParaRPr lang="en-US"/>
          </a:p>
        </p:txBody>
      </p:sp>
      <p:sp>
        <p:nvSpPr>
          <p:cNvPr id="468994"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689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1725F2-EDFF-4B4C-B524-170AE95D30AA}" type="slidenum">
              <a:rPr lang="en-US"/>
              <a:pPr/>
              <a:t>64</a:t>
            </a:fld>
            <a:endParaRPr lang="en-US"/>
          </a:p>
        </p:txBody>
      </p:sp>
      <p:sp>
        <p:nvSpPr>
          <p:cNvPr id="47104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7104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AE49C0-3E6D-4705-8A39-6C1131D86D59}" type="slidenum">
              <a:rPr lang="en-US"/>
              <a:pPr/>
              <a:t>65</a:t>
            </a:fld>
            <a:endParaRPr lang="en-US"/>
          </a:p>
        </p:txBody>
      </p:sp>
      <p:sp>
        <p:nvSpPr>
          <p:cNvPr id="527362" name="Rectangle 2"/>
          <p:cNvSpPr>
            <a:spLocks noGrp="1" noRot="1" noChangeAspect="1" noChangeArrowheads="1" noTextEdit="1"/>
          </p:cNvSpPr>
          <p:nvPr>
            <p:ph type="sldImg"/>
          </p:nvPr>
        </p:nvSpPr>
        <p:spPr>
          <a:ln/>
        </p:spPr>
      </p:sp>
      <p:sp>
        <p:nvSpPr>
          <p:cNvPr id="527363" name="Rectangle 3"/>
          <p:cNvSpPr>
            <a:spLocks noGrp="1" noChangeArrowheads="1"/>
          </p:cNvSpPr>
          <p:nvPr>
            <p:ph type="body" idx="1"/>
          </p:nvPr>
        </p:nvSpPr>
        <p:spPr/>
        <p:txBody>
          <a:bodyPr/>
          <a:lstStyle/>
          <a:p>
            <a:endParaRPr lang="fr-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6BBF89-35EC-4751-9249-F79479ADD3C3}" type="slidenum">
              <a:rPr lang="en-US"/>
              <a:pPr/>
              <a:t>66</a:t>
            </a:fld>
            <a:endParaRPr lang="en-US"/>
          </a:p>
        </p:txBody>
      </p:sp>
      <p:sp>
        <p:nvSpPr>
          <p:cNvPr id="475138" name="Rectangle 2"/>
          <p:cNvSpPr>
            <a:spLocks noGrp="1" noRot="1" noChangeAspect="1" noChangeArrowheads="1" noTextEdit="1"/>
          </p:cNvSpPr>
          <p:nvPr>
            <p:ph type="sldImg"/>
          </p:nvPr>
        </p:nvSpPr>
        <p:spPr>
          <a:ln/>
        </p:spPr>
      </p:sp>
      <p:sp>
        <p:nvSpPr>
          <p:cNvPr id="475139" name="Rectangle 3"/>
          <p:cNvSpPr>
            <a:spLocks noGrp="1" noChangeArrowheads="1"/>
          </p:cNvSpPr>
          <p:nvPr>
            <p:ph type="body" idx="1"/>
          </p:nvPr>
        </p:nvSpPr>
        <p:spPr/>
        <p:txBody>
          <a:bodyPr/>
          <a:lstStyle/>
          <a:p>
            <a:r>
              <a:rPr lang="en-US" dirty="0" smtClean="0">
                <a:latin typeface="Times New Roman" pitchFamily="18" charset="0"/>
              </a:rPr>
              <a:t>The definitions in the textbook are listed below for your convenience.</a:t>
            </a:r>
          </a:p>
          <a:p>
            <a:endParaRPr lang="en-US" dirty="0" smtClean="0">
              <a:latin typeface="Times New Roman" pitchFamily="18" charset="0"/>
            </a:endParaRPr>
          </a:p>
          <a:p>
            <a:r>
              <a:rPr lang="en-US" b="1" dirty="0" smtClean="0">
                <a:solidFill>
                  <a:srgbClr val="FF1A0D"/>
                </a:solidFill>
                <a:latin typeface="Times New Roman" pitchFamily="18" charset="0"/>
              </a:rPr>
              <a:t>Downward communication:</a:t>
            </a:r>
            <a:r>
              <a:rPr lang="en-US" dirty="0" smtClean="0">
                <a:solidFill>
                  <a:srgbClr val="FF1A0D"/>
                </a:solidFill>
                <a:latin typeface="Times New Roman" pitchFamily="18" charset="0"/>
              </a:rPr>
              <a:t> </a:t>
            </a:r>
            <a:r>
              <a:rPr lang="en-US" dirty="0" smtClean="0">
                <a:solidFill>
                  <a:srgbClr val="000000"/>
                </a:solidFill>
                <a:latin typeface="Times New Roman" pitchFamily="18" charset="0"/>
              </a:rPr>
              <a:t>messages sent from higher organizational levels to lower levels</a:t>
            </a:r>
          </a:p>
          <a:p>
            <a:r>
              <a:rPr lang="en-US" b="1" dirty="0" smtClean="0">
                <a:solidFill>
                  <a:srgbClr val="FF1A0D"/>
                </a:solidFill>
                <a:latin typeface="Times New Roman" pitchFamily="18" charset="0"/>
              </a:rPr>
              <a:t>Upward communication:</a:t>
            </a:r>
            <a:r>
              <a:rPr lang="en-US" dirty="0" smtClean="0">
                <a:solidFill>
                  <a:srgbClr val="FF1A0D"/>
                </a:solidFill>
                <a:latin typeface="Times New Roman" pitchFamily="18" charset="0"/>
              </a:rPr>
              <a:t> </a:t>
            </a:r>
            <a:r>
              <a:rPr lang="en-US" dirty="0" smtClean="0">
                <a:solidFill>
                  <a:srgbClr val="000000"/>
                </a:solidFill>
                <a:latin typeface="Times New Roman" pitchFamily="18" charset="0"/>
              </a:rPr>
              <a:t>messages sent from lower organizational levels to higher levels</a:t>
            </a:r>
          </a:p>
          <a:p>
            <a:r>
              <a:rPr lang="en-US" b="1" dirty="0" smtClean="0">
                <a:solidFill>
                  <a:srgbClr val="FF1A0D"/>
                </a:solidFill>
                <a:latin typeface="Times New Roman" pitchFamily="18" charset="0"/>
              </a:rPr>
              <a:t>Lateral communication:</a:t>
            </a:r>
            <a:r>
              <a:rPr lang="en-US" dirty="0" smtClean="0">
                <a:solidFill>
                  <a:srgbClr val="FF1A0D"/>
                </a:solidFill>
                <a:latin typeface="Times New Roman" pitchFamily="18" charset="0"/>
              </a:rPr>
              <a:t> </a:t>
            </a:r>
            <a:r>
              <a:rPr lang="en-US" dirty="0" smtClean="0">
                <a:solidFill>
                  <a:srgbClr val="000000"/>
                </a:solidFill>
                <a:latin typeface="Times New Roman" pitchFamily="18" charset="0"/>
              </a:rPr>
              <a:t>messages sent across essentially equivalent levels of an organization</a:t>
            </a:r>
          </a:p>
          <a:p>
            <a:endParaRPr lang="en-US" dirty="0">
              <a:solidFill>
                <a:srgbClr val="000000"/>
              </a:solidFill>
              <a:latin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E756C1-CB72-4695-B262-6883C48F3FAC}" type="slidenum">
              <a:rPr lang="en-US"/>
              <a:pPr/>
              <a:t>67</a:t>
            </a:fld>
            <a:endParaRPr lang="en-US"/>
          </a:p>
        </p:txBody>
      </p:sp>
      <p:sp>
        <p:nvSpPr>
          <p:cNvPr id="478210" name="Rectangle 2"/>
          <p:cNvSpPr>
            <a:spLocks noGrp="1" noRot="1" noChangeAspect="1" noChangeArrowheads="1" noTextEdit="1"/>
          </p:cNvSpPr>
          <p:nvPr>
            <p:ph type="sldImg"/>
          </p:nvPr>
        </p:nvSpPr>
        <p:spPr>
          <a:ln/>
        </p:spPr>
      </p:sp>
      <p:sp>
        <p:nvSpPr>
          <p:cNvPr id="4782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329EC4-4C47-4B81-8EC9-F4A4F6D27765}" type="slidenum">
              <a:rPr lang="en-US"/>
              <a:pPr/>
              <a:t>68</a:t>
            </a:fld>
            <a:endParaRPr lang="en-US"/>
          </a:p>
        </p:txBody>
      </p:sp>
      <p:sp>
        <p:nvSpPr>
          <p:cNvPr id="476162" name="Rectangle 2"/>
          <p:cNvSpPr>
            <a:spLocks noGrp="1" noRot="1" noChangeAspect="1" noChangeArrowheads="1" noTextEdit="1"/>
          </p:cNvSpPr>
          <p:nvPr>
            <p:ph type="sldImg"/>
          </p:nvPr>
        </p:nvSpPr>
        <p:spPr>
          <a:ln/>
        </p:spPr>
      </p:sp>
      <p:sp>
        <p:nvSpPr>
          <p:cNvPr id="476163" name="Rectangle 3"/>
          <p:cNvSpPr>
            <a:spLocks noGrp="1" noChangeArrowheads="1"/>
          </p:cNvSpPr>
          <p:nvPr>
            <p:ph type="body" idx="1"/>
          </p:nvPr>
        </p:nvSpPr>
        <p:spPr/>
        <p:txBody>
          <a:bodyPr/>
          <a:lstStyle/>
          <a:p>
            <a:r>
              <a:rPr lang="en-US" dirty="0" smtClean="0">
                <a:latin typeface="Times New Roman" pitchFamily="18" charset="0"/>
              </a:rPr>
              <a:t>Definitions from the text are provide below. </a:t>
            </a:r>
          </a:p>
          <a:p>
            <a:r>
              <a:rPr lang="en-US" b="1" dirty="0" smtClean="0">
                <a:solidFill>
                  <a:srgbClr val="FF1A0D"/>
                </a:solidFill>
                <a:latin typeface="Times New Roman" pitchFamily="18" charset="0"/>
              </a:rPr>
              <a:t>Formal communication</a:t>
            </a:r>
            <a:r>
              <a:rPr lang="en-US" dirty="0" smtClean="0">
                <a:solidFill>
                  <a:srgbClr val="FF1A0D"/>
                </a:solidFill>
                <a:latin typeface="Times New Roman" pitchFamily="18" charset="0"/>
              </a:rPr>
              <a:t> </a:t>
            </a:r>
            <a:r>
              <a:rPr lang="en-US" b="1" dirty="0" smtClean="0">
                <a:solidFill>
                  <a:srgbClr val="FF1A0D"/>
                </a:solidFill>
                <a:latin typeface="Times New Roman" pitchFamily="18" charset="0"/>
              </a:rPr>
              <a:t>channels</a:t>
            </a:r>
            <a:r>
              <a:rPr lang="en-US" dirty="0" smtClean="0">
                <a:solidFill>
                  <a:srgbClr val="FF1A0D"/>
                </a:solidFill>
                <a:latin typeface="Times New Roman" pitchFamily="18" charset="0"/>
              </a:rPr>
              <a:t> </a:t>
            </a:r>
            <a:r>
              <a:rPr lang="en-US" dirty="0" smtClean="0">
                <a:solidFill>
                  <a:srgbClr val="000000"/>
                </a:solidFill>
                <a:latin typeface="Times New Roman" pitchFamily="18" charset="0"/>
              </a:rPr>
              <a:t>routes that are authorized, planned and regulated by the organization and that are directly connected to its official structure</a:t>
            </a:r>
          </a:p>
          <a:p>
            <a:r>
              <a:rPr lang="en-US" b="1" dirty="0" smtClean="0">
                <a:solidFill>
                  <a:srgbClr val="FF1A0D"/>
                </a:solidFill>
                <a:latin typeface="Times New Roman" pitchFamily="18" charset="0"/>
              </a:rPr>
              <a:t>Informal communication channels</a:t>
            </a:r>
            <a:r>
              <a:rPr lang="en-US" dirty="0" smtClean="0">
                <a:solidFill>
                  <a:srgbClr val="FF1A0D"/>
                </a:solidFill>
                <a:latin typeface="Times New Roman" pitchFamily="18" charset="0"/>
              </a:rPr>
              <a:t>: </a:t>
            </a:r>
            <a:r>
              <a:rPr lang="en-US" dirty="0" smtClean="0">
                <a:solidFill>
                  <a:srgbClr val="000000"/>
                </a:solidFill>
                <a:latin typeface="Times New Roman" pitchFamily="18" charset="0"/>
              </a:rPr>
              <a:t>routes that are not pre-specified by the organization but that develop through typical and customary activities of people at work</a:t>
            </a:r>
            <a:endParaRPr lang="en-US" dirty="0">
              <a:solidFill>
                <a:srgbClr val="000000"/>
              </a:solidFill>
              <a:latin typeface="Times New Roman" pitchFamily="18"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B56971-FF7E-45AE-8C31-D9403113CCED}" type="slidenum">
              <a:rPr lang="en-US"/>
              <a:pPr/>
              <a:t>69</a:t>
            </a:fld>
            <a:endParaRPr lang="en-US"/>
          </a:p>
        </p:txBody>
      </p:sp>
      <p:sp>
        <p:nvSpPr>
          <p:cNvPr id="48025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025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56C09A-3523-49EF-BE39-86A6580DBEB2}" type="slidenum">
              <a:rPr lang="en-US"/>
              <a:pPr/>
              <a:t>70</a:t>
            </a:fld>
            <a:endParaRPr lang="en-US"/>
          </a:p>
        </p:txBody>
      </p:sp>
      <p:sp>
        <p:nvSpPr>
          <p:cNvPr id="528386" name="Rectangle 2"/>
          <p:cNvSpPr>
            <a:spLocks noGrp="1" noRot="1" noChangeAspect="1" noChangeArrowheads="1" noTextEdit="1"/>
          </p:cNvSpPr>
          <p:nvPr>
            <p:ph type="sldImg"/>
          </p:nvPr>
        </p:nvSpPr>
        <p:spPr>
          <a:ln/>
        </p:spPr>
      </p:sp>
      <p:sp>
        <p:nvSpPr>
          <p:cNvPr id="52838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2419F8-9625-479F-A1D3-003CD58A1134}" type="slidenum">
              <a:rPr lang="en-US"/>
              <a:pPr/>
              <a:t>71</a:t>
            </a:fld>
            <a:endParaRPr lang="en-US"/>
          </a:p>
        </p:txBody>
      </p:sp>
      <p:sp>
        <p:nvSpPr>
          <p:cNvPr id="483330"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3331" name="Rectangle 3"/>
          <p:cNvSpPr>
            <a:spLocks noGrp="1" noChangeArrowheads="1"/>
          </p:cNvSpPr>
          <p:nvPr>
            <p:ph type="body" idx="1"/>
          </p:nvPr>
        </p:nvSpPr>
        <p:spPr bwMode="auto">
          <a:xfrm>
            <a:off x="914400" y="4343400"/>
            <a:ext cx="5029200" cy="4495800"/>
          </a:xfrm>
          <a:prstGeom prst="rect">
            <a:avLst/>
          </a:prstGeom>
          <a:solidFill>
            <a:srgbClr val="FFFFFF"/>
          </a:solidFill>
          <a:ln>
            <a:solidFill>
              <a:srgbClr val="000000"/>
            </a:solidFill>
            <a:miter lim="800000"/>
            <a:headEnd/>
            <a:tailEnd/>
          </a:ln>
        </p:spPr>
        <p:txBody>
          <a:bodyPr/>
          <a:lstStyle/>
          <a:p>
            <a:r>
              <a:rPr lang="en-US" dirty="0" smtClean="0">
                <a:latin typeface="Times New Roman" pitchFamily="18" charset="0"/>
              </a:rPr>
              <a:t>Definitions </a:t>
            </a:r>
            <a:r>
              <a:rPr lang="en-US" dirty="0">
                <a:latin typeface="Times New Roman" pitchFamily="18" charset="0"/>
              </a:rPr>
              <a:t>for this section of the text which might be useful are provided below</a:t>
            </a:r>
            <a:r>
              <a:rPr lang="en-US" dirty="0" smtClean="0">
                <a:latin typeface="Times New Roman" pitchFamily="18" charset="0"/>
              </a:rPr>
              <a:t>.</a:t>
            </a:r>
          </a:p>
          <a:p>
            <a:endParaRPr lang="en-US" dirty="0">
              <a:latin typeface="Times New Roman" pitchFamily="18" charset="0"/>
            </a:endParaRPr>
          </a:p>
          <a:p>
            <a:r>
              <a:rPr lang="en-US" b="1" dirty="0">
                <a:solidFill>
                  <a:srgbClr val="FF1A0D"/>
                </a:solidFill>
                <a:latin typeface="Times New Roman" pitchFamily="18" charset="0"/>
              </a:rPr>
              <a:t>Selective perception:</a:t>
            </a:r>
            <a:r>
              <a:rPr lang="en-US" dirty="0">
                <a:solidFill>
                  <a:srgbClr val="FF1A0D"/>
                </a:solidFill>
                <a:latin typeface="Times New Roman" pitchFamily="18" charset="0"/>
              </a:rPr>
              <a:t> </a:t>
            </a:r>
            <a:r>
              <a:rPr lang="en-US" dirty="0">
                <a:solidFill>
                  <a:srgbClr val="000000"/>
                </a:solidFill>
                <a:latin typeface="Times New Roman" pitchFamily="18" charset="0"/>
              </a:rPr>
              <a:t>the process of screening out some parts of an intended message because they contradict our beliefs or desires</a:t>
            </a:r>
          </a:p>
          <a:p>
            <a:r>
              <a:rPr lang="en-US" b="1" dirty="0">
                <a:solidFill>
                  <a:srgbClr val="FF1A0D"/>
                </a:solidFill>
                <a:latin typeface="Times New Roman" pitchFamily="18" charset="0"/>
              </a:rPr>
              <a:t>Frames of reference:</a:t>
            </a:r>
            <a:r>
              <a:rPr lang="en-US" dirty="0">
                <a:solidFill>
                  <a:srgbClr val="FF1A0D"/>
                </a:solidFill>
                <a:latin typeface="Times New Roman" pitchFamily="18" charset="0"/>
              </a:rPr>
              <a:t> </a:t>
            </a:r>
            <a:r>
              <a:rPr lang="en-US" dirty="0">
                <a:solidFill>
                  <a:srgbClr val="000000"/>
                </a:solidFill>
                <a:latin typeface="Times New Roman" pitchFamily="18" charset="0"/>
              </a:rPr>
              <a:t>existing sets of attitudes that provide quick ways of interpreting complex </a:t>
            </a:r>
            <a:r>
              <a:rPr lang="en-US" dirty="0" smtClean="0">
                <a:solidFill>
                  <a:srgbClr val="000000"/>
                </a:solidFill>
                <a:latin typeface="Times New Roman" pitchFamily="18" charset="0"/>
              </a:rPr>
              <a:t>messages</a:t>
            </a:r>
          </a:p>
          <a:p>
            <a:endParaRPr lang="en-US" dirty="0" smtClean="0">
              <a:solidFill>
                <a:srgbClr val="000000"/>
              </a:solidFill>
              <a:latin typeface="Times New Roman"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F28255-0C81-4492-B0E8-861681D5A268}" type="slidenum">
              <a:rPr lang="en-US"/>
              <a:pPr/>
              <a:t>72</a:t>
            </a:fld>
            <a:endParaRPr lang="en-US"/>
          </a:p>
        </p:txBody>
      </p:sp>
      <p:sp>
        <p:nvSpPr>
          <p:cNvPr id="48537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537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CA"/>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C10B09-3728-45B1-BD9C-202C67CBBBDF}" type="slidenum">
              <a:rPr lang="en-US"/>
              <a:pPr/>
              <a:t>73</a:t>
            </a:fld>
            <a:endParaRPr lang="en-US"/>
          </a:p>
        </p:txBody>
      </p:sp>
      <p:sp>
        <p:nvSpPr>
          <p:cNvPr id="529410" name="Rectangle 2"/>
          <p:cNvSpPr>
            <a:spLocks noGrp="1" noRot="1" noChangeAspect="1" noChangeArrowheads="1" noTextEdit="1"/>
          </p:cNvSpPr>
          <p:nvPr>
            <p:ph type="sldImg"/>
          </p:nvPr>
        </p:nvSpPr>
        <p:spPr>
          <a:ln/>
        </p:spPr>
      </p:sp>
      <p:sp>
        <p:nvSpPr>
          <p:cNvPr id="529411" name="Rectangle 3"/>
          <p:cNvSpPr>
            <a:spLocks noGrp="1" noChangeArrowheads="1"/>
          </p:cNvSpPr>
          <p:nvPr>
            <p:ph type="body" idx="1"/>
          </p:nvPr>
        </p:nvSpPr>
        <p:spPr/>
        <p:txBody>
          <a:bodyPr/>
          <a:lstStyle/>
          <a:p>
            <a:endParaRPr lang="fr-CA"/>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D98BA3-C1D0-4AD0-8511-C47F985533DD}" type="slidenum">
              <a:rPr lang="en-US"/>
              <a:pPr/>
              <a:t>74</a:t>
            </a:fld>
            <a:endParaRPr lang="en-US"/>
          </a:p>
        </p:txBody>
      </p:sp>
      <p:sp>
        <p:nvSpPr>
          <p:cNvPr id="490498" name="Rectangle 2"/>
          <p:cNvSpPr>
            <a:spLocks noGrp="1" noRot="1" noChangeAspect="1" noChangeArrowheads="1" noTextEdit="1"/>
          </p:cNvSpPr>
          <p:nvPr>
            <p:ph type="sldImg"/>
          </p:nvPr>
        </p:nvSpPr>
        <p:spPr>
          <a:ln/>
        </p:spPr>
      </p:sp>
      <p:sp>
        <p:nvSpPr>
          <p:cNvPr id="490499" name="Rectangle 3"/>
          <p:cNvSpPr>
            <a:spLocks noGrp="1" noChangeArrowheads="1"/>
          </p:cNvSpPr>
          <p:nvPr>
            <p:ph type="body" idx="1"/>
          </p:nvPr>
        </p:nvSpPr>
        <p:spPr/>
        <p:txBody>
          <a:bodyPr/>
          <a:lstStyle/>
          <a:p>
            <a:r>
              <a:rPr lang="en-US" dirty="0"/>
              <a:t>Three additional concepts discussed in the section on cultural barriers were ethnocentrism, stereotyping and cultural differences. In our growing global business world, these barriers become increasingly important. Many of </a:t>
            </a:r>
            <a:r>
              <a:rPr lang="en-US" dirty="0" smtClean="0"/>
              <a:t>you will </a:t>
            </a:r>
            <a:r>
              <a:rPr lang="en-US" dirty="0"/>
              <a:t>work in the global sector, and exploring </a:t>
            </a:r>
            <a:r>
              <a:rPr lang="en-US" dirty="0" smtClean="0"/>
              <a:t>your </a:t>
            </a:r>
            <a:r>
              <a:rPr lang="en-US" dirty="0"/>
              <a:t>beliefs about workers and managers from other cultures will probably yield benefits for </a:t>
            </a:r>
            <a:r>
              <a:rPr lang="en-US" dirty="0" smtClean="0"/>
              <a:t>you.</a:t>
            </a:r>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B0095E-BD4E-47BF-8CD9-A56D976B9550}" type="slidenum">
              <a:rPr lang="en-US"/>
              <a:pPr/>
              <a:t>75</a:t>
            </a:fld>
            <a:endParaRPr lang="en-US"/>
          </a:p>
        </p:txBody>
      </p:sp>
      <p:sp>
        <p:nvSpPr>
          <p:cNvPr id="492546"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925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9D4E94-9FF9-4015-B34D-A5472076023D}" type="slidenum">
              <a:rPr lang="en-US"/>
              <a:pPr/>
              <a:t>76</a:t>
            </a:fld>
            <a:endParaRPr lang="en-US"/>
          </a:p>
        </p:txBody>
      </p:sp>
      <p:sp>
        <p:nvSpPr>
          <p:cNvPr id="494594"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9459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FC361A-C27B-4E78-835F-DA97B0B0EF4D}" type="slidenum">
              <a:rPr lang="en-US"/>
              <a:pPr/>
              <a:t>77</a:t>
            </a:fld>
            <a:endParaRPr lang="en-US"/>
          </a:p>
        </p:txBody>
      </p:sp>
      <p:sp>
        <p:nvSpPr>
          <p:cNvPr id="49664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9664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a:t>The basic means for improving communication at the organization level, recommended in the text, is the use of gatekeepers. That term is defined on the </a:t>
            </a:r>
            <a:r>
              <a:rPr lang="en-US" dirty="0" smtClean="0"/>
              <a:t>slide.</a:t>
            </a:r>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08FC34-1AF3-44E2-BFB7-27432B761CD6}" type="slidenum">
              <a:rPr lang="en-US"/>
              <a:pPr/>
              <a:t>78</a:t>
            </a:fld>
            <a:endParaRPr lang="en-US"/>
          </a:p>
        </p:txBody>
      </p:sp>
      <p:sp>
        <p:nvSpPr>
          <p:cNvPr id="530434" name="Rectangle 2"/>
          <p:cNvSpPr>
            <a:spLocks noGrp="1" noRot="1" noChangeAspect="1" noChangeArrowheads="1" noTextEdit="1"/>
          </p:cNvSpPr>
          <p:nvPr>
            <p:ph type="sldImg"/>
          </p:nvPr>
        </p:nvSpPr>
        <p:spPr>
          <a:ln/>
        </p:spPr>
      </p:sp>
      <p:sp>
        <p:nvSpPr>
          <p:cNvPr id="53043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71DE1F-FC37-4A30-A4E9-3475E993189E}" type="slidenum">
              <a:rPr lang="en-US"/>
              <a:pPr/>
              <a:t>79</a:t>
            </a:fld>
            <a:endParaRPr lang="en-US"/>
          </a:p>
        </p:txBody>
      </p:sp>
      <p:sp>
        <p:nvSpPr>
          <p:cNvPr id="502786" name="Rectangle 2"/>
          <p:cNvSpPr>
            <a:spLocks noGrp="1" noRot="1" noChangeAspect="1" noChangeArrowheads="1" noTextEdit="1"/>
          </p:cNvSpPr>
          <p:nvPr>
            <p:ph type="sldImg"/>
          </p:nvPr>
        </p:nvSpPr>
        <p:spPr>
          <a:ln/>
        </p:spPr>
      </p:sp>
      <p:sp>
        <p:nvSpPr>
          <p:cNvPr id="502787" name="Rectangle 3"/>
          <p:cNvSpPr>
            <a:spLocks noGrp="1" noChangeArrowheads="1"/>
          </p:cNvSpPr>
          <p:nvPr>
            <p:ph type="body" idx="1"/>
          </p:nvPr>
        </p:nvSpPr>
        <p:spPr/>
        <p:txBody>
          <a:bodyPr/>
          <a:lstStyle/>
          <a:p>
            <a:r>
              <a:rPr lang="en-US"/>
              <a:t>This is the first of two slides presenting three key factors in cross-national negotiations. </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1332B1-A361-4FA0-8587-6F38BA212183}" type="slidenum">
              <a:rPr lang="en-US"/>
              <a:pPr/>
              <a:t>80</a:t>
            </a:fld>
            <a:endParaRPr lang="en-US"/>
          </a:p>
        </p:txBody>
      </p:sp>
      <p:sp>
        <p:nvSpPr>
          <p:cNvPr id="506882" name="Rectangle 2"/>
          <p:cNvSpPr>
            <a:spLocks noGrp="1" noRot="1" noChangeAspect="1" noChangeArrowheads="1" noTextEdit="1"/>
          </p:cNvSpPr>
          <p:nvPr>
            <p:ph type="sldImg"/>
          </p:nvPr>
        </p:nvSpPr>
        <p:spPr>
          <a:ln/>
        </p:spPr>
      </p:sp>
      <p:sp>
        <p:nvSpPr>
          <p:cNvPr id="5068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B00B21-CD84-423A-BBAA-7390CF16D4B7}" type="slidenum">
              <a:rPr lang="en-US"/>
              <a:pPr/>
              <a:t>81</a:t>
            </a:fld>
            <a:endParaRPr lang="en-US"/>
          </a:p>
        </p:txBody>
      </p:sp>
      <p:sp>
        <p:nvSpPr>
          <p:cNvPr id="507906" name="Rectangle 2"/>
          <p:cNvSpPr>
            <a:spLocks noGrp="1" noRot="1" noChangeAspect="1" noChangeArrowheads="1" noTextEdit="1"/>
          </p:cNvSpPr>
          <p:nvPr>
            <p:ph type="sldImg"/>
          </p:nvPr>
        </p:nvSpPr>
        <p:spPr>
          <a:ln/>
        </p:spPr>
      </p:sp>
      <p:sp>
        <p:nvSpPr>
          <p:cNvPr id="5079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D14BBC-ED28-4C3F-A984-99BE9D11E302}" type="slidenum">
              <a:rPr lang="en-US"/>
              <a:pPr/>
              <a:t>82</a:t>
            </a:fld>
            <a:endParaRPr lang="en-US"/>
          </a:p>
        </p:txBody>
      </p:sp>
      <p:sp>
        <p:nvSpPr>
          <p:cNvPr id="509954" name="Rectangle 2"/>
          <p:cNvSpPr>
            <a:spLocks noGrp="1" noRot="1" noChangeAspect="1" noChangeArrowheads="1" noTextEdit="1"/>
          </p:cNvSpPr>
          <p:nvPr>
            <p:ph type="sldImg"/>
          </p:nvPr>
        </p:nvSpPr>
        <p:spPr>
          <a:ln/>
        </p:spPr>
      </p:sp>
      <p:sp>
        <p:nvSpPr>
          <p:cNvPr id="5099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8DC822-BE5B-4F0C-B879-002B18A37106}" type="slidenum">
              <a:rPr lang="en-US"/>
              <a:pPr/>
              <a:t>83</a:t>
            </a:fld>
            <a:endParaRPr lang="en-US"/>
          </a:p>
        </p:txBody>
      </p:sp>
      <p:sp>
        <p:nvSpPr>
          <p:cNvPr id="512002" name="Rectangle 2"/>
          <p:cNvSpPr>
            <a:spLocks noGrp="1" noRot="1" noChangeAspect="1" noChangeArrowheads="1" noTextEdit="1"/>
          </p:cNvSpPr>
          <p:nvPr>
            <p:ph type="sldImg"/>
          </p:nvPr>
        </p:nvSpPr>
        <p:spPr>
          <a:ln/>
        </p:spPr>
      </p:sp>
      <p:sp>
        <p:nvSpPr>
          <p:cNvPr id="51200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35D55C-0E59-468B-9654-F8D668680ED4}" type="slidenum">
              <a:rPr lang="en-US"/>
              <a:pPr/>
              <a:t>84</a:t>
            </a:fld>
            <a:endParaRPr lang="en-US"/>
          </a:p>
        </p:txBody>
      </p:sp>
      <p:sp>
        <p:nvSpPr>
          <p:cNvPr id="514050" name="Rectangle 2"/>
          <p:cNvSpPr>
            <a:spLocks noGrp="1" noRot="1" noChangeAspect="1" noChangeArrowheads="1" noTextEdit="1"/>
          </p:cNvSpPr>
          <p:nvPr>
            <p:ph type="sldImg"/>
          </p:nvPr>
        </p:nvSpPr>
        <p:spPr>
          <a:ln/>
        </p:spPr>
      </p:sp>
      <p:sp>
        <p:nvSpPr>
          <p:cNvPr id="5140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C19E46-9DCD-4D31-9C0B-52B04ED66092}" type="slidenum">
              <a:rPr lang="en-US"/>
              <a:pPr/>
              <a:t>85</a:t>
            </a:fld>
            <a:endParaRPr lang="en-US"/>
          </a:p>
        </p:txBody>
      </p:sp>
      <p:sp>
        <p:nvSpPr>
          <p:cNvPr id="516098" name="Rectangle 2"/>
          <p:cNvSpPr>
            <a:spLocks noGrp="1" noRot="1" noChangeAspect="1" noChangeArrowheads="1" noTextEdit="1"/>
          </p:cNvSpPr>
          <p:nvPr>
            <p:ph type="sldImg"/>
          </p:nvPr>
        </p:nvSpPr>
        <p:spPr>
          <a:ln/>
        </p:spPr>
      </p:sp>
      <p:sp>
        <p:nvSpPr>
          <p:cNvPr id="5160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64CC18-7021-41BD-A6B6-5916A22C21B6}" type="slidenum">
              <a:rPr lang="en-US"/>
              <a:pPr/>
              <a:t>88</a:t>
            </a:fld>
            <a:endParaRPr lang="en-US"/>
          </a:p>
        </p:txBody>
      </p:sp>
      <p:sp>
        <p:nvSpPr>
          <p:cNvPr id="532482" name="Rectangle 2"/>
          <p:cNvSpPr>
            <a:spLocks noGrp="1" noRot="1" noChangeAspect="1" noChangeArrowheads="1" noTextEdit="1"/>
          </p:cNvSpPr>
          <p:nvPr>
            <p:ph type="sldImg"/>
          </p:nvPr>
        </p:nvSpPr>
        <p:spPr>
          <a:ln/>
        </p:spPr>
      </p:sp>
      <p:sp>
        <p:nvSpPr>
          <p:cNvPr id="532483" name="Rectangle 3"/>
          <p:cNvSpPr>
            <a:spLocks noGrp="1" noChangeArrowheads="1"/>
          </p:cNvSpPr>
          <p:nvPr>
            <p:ph type="body" idx="1"/>
          </p:nvPr>
        </p:nvSpPr>
        <p:spPr/>
        <p:txBody>
          <a:bodyPr/>
          <a:lstStyle/>
          <a:p>
            <a:endParaRPr lang="fr-CA"/>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A3B88D-C8F8-43D0-ADC0-178F13BA71D7}" type="slidenum">
              <a:rPr lang="en-US"/>
              <a:pPr/>
              <a:t>89</a:t>
            </a:fld>
            <a:endParaRPr lang="en-US"/>
          </a:p>
        </p:txBody>
      </p:sp>
      <p:sp>
        <p:nvSpPr>
          <p:cNvPr id="484354" name="Rectangle 2"/>
          <p:cNvSpPr>
            <a:spLocks noGrp="1" noRot="1" noChangeAspect="1" noChangeArrowheads="1" noTextEdit="1"/>
          </p:cNvSpPr>
          <p:nvPr>
            <p:ph type="sldImg"/>
          </p:nvPr>
        </p:nvSpPr>
        <p:spPr>
          <a:ln/>
        </p:spPr>
      </p:sp>
      <p:sp>
        <p:nvSpPr>
          <p:cNvPr id="4843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3CBF94-8DBB-4952-9038-A2F7D83DEA71}" type="slidenum">
              <a:rPr lang="en-US"/>
              <a:pPr/>
              <a:t>90</a:t>
            </a:fld>
            <a:endParaRPr lang="en-US"/>
          </a:p>
        </p:txBody>
      </p:sp>
      <p:sp>
        <p:nvSpPr>
          <p:cNvPr id="515074" name="Rectangle 2"/>
          <p:cNvSpPr>
            <a:spLocks noGrp="1" noRot="1" noChangeAspect="1" noChangeArrowheads="1" noTextEdit="1"/>
          </p:cNvSpPr>
          <p:nvPr>
            <p:ph type="sldImg"/>
          </p:nvPr>
        </p:nvSpPr>
        <p:spPr>
          <a:ln/>
        </p:spPr>
      </p:sp>
      <p:sp>
        <p:nvSpPr>
          <p:cNvPr id="5150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20616C-9575-4973-BB48-17463AC284FD}" type="slidenum">
              <a:rPr lang="en-US"/>
              <a:pPr/>
              <a:t>91</a:t>
            </a:fld>
            <a:endParaRPr lang="en-US"/>
          </a:p>
        </p:txBody>
      </p:sp>
      <p:sp>
        <p:nvSpPr>
          <p:cNvPr id="521218" name="Rectangle 2"/>
          <p:cNvSpPr>
            <a:spLocks noGrp="1" noRot="1" noChangeAspect="1" noChangeArrowheads="1" noTextEdit="1"/>
          </p:cNvSpPr>
          <p:nvPr>
            <p:ph type="sldImg"/>
          </p:nvPr>
        </p:nvSpPr>
        <p:spPr>
          <a:ln/>
        </p:spPr>
      </p:sp>
      <p:sp>
        <p:nvSpPr>
          <p:cNvPr id="52121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DB7702-DA17-48B8-95CC-2070E6EC3FC1}" type="slidenum">
              <a:rPr lang="en-US"/>
              <a:pPr/>
              <a:t>92</a:t>
            </a:fld>
            <a:endParaRPr lang="en-US"/>
          </a:p>
        </p:txBody>
      </p:sp>
      <p:sp>
        <p:nvSpPr>
          <p:cNvPr id="533506" name="Rectangle 2"/>
          <p:cNvSpPr>
            <a:spLocks noGrp="1" noRot="1" noChangeAspect="1" noChangeArrowheads="1" noTextEdit="1"/>
          </p:cNvSpPr>
          <p:nvPr>
            <p:ph type="sldImg"/>
          </p:nvPr>
        </p:nvSpPr>
        <p:spPr>
          <a:ln/>
        </p:spPr>
      </p:sp>
      <p:sp>
        <p:nvSpPr>
          <p:cNvPr id="53350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A8E96F-FCEB-4ABF-9594-362ECCE7B732}" type="slidenum">
              <a:rPr lang="en-US"/>
              <a:pPr/>
              <a:t>93</a:t>
            </a:fld>
            <a:endParaRPr lang="en-US"/>
          </a:p>
        </p:txBody>
      </p:sp>
      <p:sp>
        <p:nvSpPr>
          <p:cNvPr id="498690"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9869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5324FA-B0A9-4AB1-8992-46876D0FA168}" type="slidenum">
              <a:rPr lang="en-US"/>
              <a:pPr/>
              <a:t>94</a:t>
            </a:fld>
            <a:endParaRPr lang="en-US"/>
          </a:p>
        </p:txBody>
      </p:sp>
      <p:sp>
        <p:nvSpPr>
          <p:cNvPr id="50073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0073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3917D3-9DC2-4F8A-968E-05464865A757}" type="slidenum">
              <a:rPr lang="en-US"/>
              <a:pPr/>
              <a:t>95</a:t>
            </a:fld>
            <a:endParaRPr lang="en-US"/>
          </a:p>
        </p:txBody>
      </p:sp>
      <p:sp>
        <p:nvSpPr>
          <p:cNvPr id="522242" name="Rectangle 2"/>
          <p:cNvSpPr>
            <a:spLocks noGrp="1" noRot="1" noChangeAspect="1" noChangeArrowheads="1" noTextEdit="1"/>
          </p:cNvSpPr>
          <p:nvPr>
            <p:ph type="sldImg"/>
          </p:nvPr>
        </p:nvSpPr>
        <p:spPr>
          <a:ln/>
        </p:spPr>
      </p:sp>
      <p:sp>
        <p:nvSpPr>
          <p:cNvPr id="52224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C6ED4F-3AD3-4519-A3CC-A497F1204827}" type="slidenum">
              <a:rPr lang="en-US"/>
              <a:pPr/>
              <a:t>96</a:t>
            </a:fld>
            <a:endParaRPr lang="en-US"/>
          </a:p>
        </p:txBody>
      </p:sp>
      <p:sp>
        <p:nvSpPr>
          <p:cNvPr id="50688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0688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514D85-7ACD-44E0-A105-7E8AF7BE09C4}" type="slidenum">
              <a:rPr lang="en-US"/>
              <a:pPr/>
              <a:t>98</a:t>
            </a:fld>
            <a:endParaRPr lang="en-US"/>
          </a:p>
        </p:txBody>
      </p:sp>
      <p:sp>
        <p:nvSpPr>
          <p:cNvPr id="535554" name="Rectangle 2"/>
          <p:cNvSpPr>
            <a:spLocks noGrp="1" noRot="1" noChangeAspect="1" noChangeArrowheads="1" noTextEdit="1"/>
          </p:cNvSpPr>
          <p:nvPr>
            <p:ph type="sldImg"/>
          </p:nvPr>
        </p:nvSpPr>
        <p:spPr>
          <a:ln/>
        </p:spPr>
      </p:sp>
      <p:sp>
        <p:nvSpPr>
          <p:cNvPr id="53555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8084EA-0893-4838-A099-0C0993A7067A}" type="slidenum">
              <a:rPr lang="en-US"/>
              <a:pPr/>
              <a:t>99</a:t>
            </a:fld>
            <a:endParaRPr lang="en-US"/>
          </a:p>
        </p:txBody>
      </p:sp>
      <p:sp>
        <p:nvSpPr>
          <p:cNvPr id="536578" name="Rectangle 2"/>
          <p:cNvSpPr>
            <a:spLocks noGrp="1" noRot="1" noChangeAspect="1" noChangeArrowheads="1" noTextEdit="1"/>
          </p:cNvSpPr>
          <p:nvPr>
            <p:ph type="sldImg"/>
          </p:nvPr>
        </p:nvSpPr>
        <p:spPr>
          <a:ln/>
        </p:spPr>
      </p:sp>
      <p:sp>
        <p:nvSpPr>
          <p:cNvPr id="536579" name="Rectangle 3"/>
          <p:cNvSpPr>
            <a:spLocks noGrp="1" noChangeArrowheads="1"/>
          </p:cNvSpPr>
          <p:nvPr>
            <p:ph type="body" idx="1"/>
          </p:nvPr>
        </p:nvSpPr>
        <p:spPr/>
        <p:txBody>
          <a:bodyPr/>
          <a:lstStyle/>
          <a:p>
            <a:endParaRPr lang="fr-CA"/>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9ED55B-D1F8-47AB-B856-20B2469D7F4B}" type="slidenum">
              <a:rPr lang="en-US"/>
              <a:pPr/>
              <a:t>100</a:t>
            </a:fld>
            <a:endParaRPr lang="en-US"/>
          </a:p>
        </p:txBody>
      </p:sp>
      <p:sp>
        <p:nvSpPr>
          <p:cNvPr id="526338" name="Rectangle 2"/>
          <p:cNvSpPr>
            <a:spLocks noGrp="1" noRot="1" noChangeAspect="1" noChangeArrowheads="1" noTextEdit="1"/>
          </p:cNvSpPr>
          <p:nvPr>
            <p:ph type="sldImg"/>
          </p:nvPr>
        </p:nvSpPr>
        <p:spPr>
          <a:ln/>
        </p:spPr>
      </p:sp>
      <p:sp>
        <p:nvSpPr>
          <p:cNvPr id="526339" name="Rectangle 3"/>
          <p:cNvSpPr>
            <a:spLocks noGrp="1" noChangeArrowheads="1"/>
          </p:cNvSpPr>
          <p:nvPr>
            <p:ph type="body" idx="1"/>
          </p:nvPr>
        </p:nvSpPr>
        <p:spPr/>
        <p:txBody>
          <a:bodyPr/>
          <a:lstStyle/>
          <a:p>
            <a:r>
              <a:rPr lang="en-US" dirty="0">
                <a:solidFill>
                  <a:srgbClr val="FF1A0D"/>
                </a:solidFill>
                <a:latin typeface="FranklinGothic-Demi" charset="0"/>
              </a:rPr>
              <a:t>Useful definitions are provided below for your convenience.</a:t>
            </a:r>
          </a:p>
          <a:p>
            <a:endParaRPr lang="en-US" b="1" dirty="0">
              <a:solidFill>
                <a:srgbClr val="FF1A0D"/>
              </a:solidFill>
              <a:latin typeface="FranklinGothic-Demi" charset="0"/>
            </a:endParaRPr>
          </a:p>
          <a:p>
            <a:r>
              <a:rPr lang="en-US" b="1" dirty="0">
                <a:solidFill>
                  <a:srgbClr val="FF1A0D"/>
                </a:solidFill>
                <a:latin typeface="FranklinGothic-Demi" charset="0"/>
              </a:rPr>
              <a:t>Job analysis</a:t>
            </a:r>
            <a:r>
              <a:rPr lang="en-US" dirty="0">
                <a:solidFill>
                  <a:srgbClr val="FF1A0D"/>
                </a:solidFill>
                <a:latin typeface="FranklinGothic-Demi" charset="0"/>
              </a:rPr>
              <a:t> </a:t>
            </a:r>
            <a:r>
              <a:rPr lang="en-US" dirty="0">
                <a:solidFill>
                  <a:srgbClr val="000000"/>
                </a:solidFill>
                <a:latin typeface="FranklinGothic-BookCnd" charset="0"/>
              </a:rPr>
              <a:t>determination of the scope and depth of jobs and the requisite skills, abilities, and knowledge that people need to perform their jobs successfully.</a:t>
            </a:r>
            <a:endParaRPr lang="en-US" dirty="0">
              <a:solidFill>
                <a:srgbClr val="000000"/>
              </a:solidFill>
              <a:latin typeface="FranklinGothic-Demi" charset="0"/>
            </a:endParaRPr>
          </a:p>
          <a:p>
            <a:r>
              <a:rPr lang="en-US" b="1" dirty="0">
                <a:latin typeface="Garamond-LightItalic" charset="0"/>
              </a:rPr>
              <a:t>Job description</a:t>
            </a:r>
            <a:r>
              <a:rPr lang="en-US" dirty="0">
                <a:latin typeface="Garamond-Light" charset="0"/>
              </a:rPr>
              <a:t>, or a list of duties and capabilities required for the job. Typically, this leads to a </a:t>
            </a:r>
            <a:r>
              <a:rPr lang="en-US" b="1" dirty="0">
                <a:latin typeface="Garamond-LightItalic" charset="0"/>
              </a:rPr>
              <a:t>job specification</a:t>
            </a:r>
            <a:r>
              <a:rPr lang="en-US" dirty="0">
                <a:latin typeface="Garamond-Light" charset="0"/>
              </a:rPr>
              <a:t>, or a statement that describes the skills, experience, and education that a candidate should have to perform the job.</a:t>
            </a:r>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D20B04-D69D-4421-9239-E26817FD7398}" type="slidenum">
              <a:rPr lang="en-US"/>
              <a:pPr/>
              <a:t>101</a:t>
            </a:fld>
            <a:endParaRPr lang="en-US"/>
          </a:p>
        </p:txBody>
      </p:sp>
      <p:sp>
        <p:nvSpPr>
          <p:cNvPr id="531458" name="Rectangle 2"/>
          <p:cNvSpPr>
            <a:spLocks noGrp="1" noRot="1" noChangeAspect="1" noChangeArrowheads="1" noTextEdit="1"/>
          </p:cNvSpPr>
          <p:nvPr>
            <p:ph type="sldImg"/>
          </p:nvPr>
        </p:nvSpPr>
        <p:spPr>
          <a:ln/>
        </p:spPr>
      </p:sp>
      <p:sp>
        <p:nvSpPr>
          <p:cNvPr id="5314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C4190F-4CF2-4FC0-8782-963505B517F3}" type="slidenum">
              <a:rPr lang="en-US"/>
              <a:pPr/>
              <a:t>102</a:t>
            </a:fld>
            <a:endParaRPr lang="en-US"/>
          </a:p>
        </p:txBody>
      </p:sp>
      <p:sp>
        <p:nvSpPr>
          <p:cNvPr id="483330" name="Rectangle 1026"/>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3331" name="Rectangle 1027"/>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24C34D-4A45-4596-A869-703EFC90CD44}" type="slidenum">
              <a:rPr lang="en-US"/>
              <a:pPr/>
              <a:t>103</a:t>
            </a:fld>
            <a:endParaRPr lang="en-US"/>
          </a:p>
        </p:txBody>
      </p:sp>
      <p:sp>
        <p:nvSpPr>
          <p:cNvPr id="48537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8537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CA"/>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83F74A-3425-496A-A83C-1D23D1492032}" type="slidenum">
              <a:rPr lang="en-US"/>
              <a:pPr/>
              <a:t>104</a:t>
            </a:fld>
            <a:endParaRPr lang="en-US"/>
          </a:p>
        </p:txBody>
      </p:sp>
      <p:sp>
        <p:nvSpPr>
          <p:cNvPr id="538626" name="Rectangle 2"/>
          <p:cNvSpPr>
            <a:spLocks noGrp="1" noRot="1" noChangeAspect="1" noChangeArrowheads="1" noTextEdit="1"/>
          </p:cNvSpPr>
          <p:nvPr>
            <p:ph type="sldImg"/>
          </p:nvPr>
        </p:nvSpPr>
        <p:spPr>
          <a:ln/>
        </p:spPr>
      </p:sp>
      <p:sp>
        <p:nvSpPr>
          <p:cNvPr id="53862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4ED58A-C50A-4C8F-AF06-089FE9BF5FC3}" type="slidenum">
              <a:rPr lang="en-US"/>
              <a:pPr/>
              <a:t>105</a:t>
            </a:fld>
            <a:endParaRPr lang="en-US"/>
          </a:p>
        </p:txBody>
      </p:sp>
      <p:sp>
        <p:nvSpPr>
          <p:cNvPr id="525314" name="Rectangle 2"/>
          <p:cNvSpPr>
            <a:spLocks noGrp="1" noRot="1" noChangeAspect="1" noChangeArrowheads="1" noTextEdit="1"/>
          </p:cNvSpPr>
          <p:nvPr>
            <p:ph type="sldImg"/>
          </p:nvPr>
        </p:nvSpPr>
        <p:spPr>
          <a:ln/>
        </p:spPr>
      </p:sp>
      <p:sp>
        <p:nvSpPr>
          <p:cNvPr id="52531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AA3232-1A6F-4393-A350-E50378B62F7B}" type="slidenum">
              <a:rPr lang="en-US"/>
              <a:pPr/>
              <a:t>106</a:t>
            </a:fld>
            <a:endParaRPr lang="en-US"/>
          </a:p>
        </p:txBody>
      </p:sp>
      <p:sp>
        <p:nvSpPr>
          <p:cNvPr id="497666" name="Rectangle 2"/>
          <p:cNvSpPr>
            <a:spLocks noGrp="1" noRot="1" noChangeAspect="1" noChangeArrowheads="1" noTextEdit="1"/>
          </p:cNvSpPr>
          <p:nvPr>
            <p:ph type="sldImg"/>
          </p:nvPr>
        </p:nvSpPr>
        <p:spPr>
          <a:ln/>
        </p:spPr>
      </p:sp>
      <p:sp>
        <p:nvSpPr>
          <p:cNvPr id="497667" name="Rectangle 3"/>
          <p:cNvSpPr>
            <a:spLocks noGrp="1" noChangeArrowheads="1"/>
          </p:cNvSpPr>
          <p:nvPr>
            <p:ph type="body" idx="1"/>
          </p:nvPr>
        </p:nvSpPr>
        <p:spPr/>
        <p:txBody>
          <a:bodyPr/>
          <a:lstStyle/>
          <a:p>
            <a:r>
              <a:rPr lang="en-US" dirty="0"/>
              <a:t>Definitions for terms in this slide are provided below</a:t>
            </a:r>
          </a:p>
          <a:p>
            <a:r>
              <a:rPr lang="en-US" b="1" dirty="0">
                <a:solidFill>
                  <a:srgbClr val="FF1A0D"/>
                </a:solidFill>
              </a:rPr>
              <a:t>Job design:</a:t>
            </a:r>
            <a:r>
              <a:rPr lang="en-US" dirty="0">
                <a:solidFill>
                  <a:srgbClr val="FF1A0D"/>
                </a:solidFill>
              </a:rPr>
              <a:t> </a:t>
            </a:r>
            <a:r>
              <a:rPr lang="en-US" dirty="0">
                <a:solidFill>
                  <a:srgbClr val="000000"/>
                </a:solidFill>
              </a:rPr>
              <a:t>the structuring or restructuring of key job components</a:t>
            </a:r>
          </a:p>
          <a:p>
            <a:r>
              <a:rPr lang="en-US" b="1" dirty="0">
                <a:solidFill>
                  <a:srgbClr val="FF1A0D"/>
                </a:solidFill>
              </a:rPr>
              <a:t>Job sharing:</a:t>
            </a:r>
            <a:r>
              <a:rPr lang="en-US" dirty="0">
                <a:solidFill>
                  <a:srgbClr val="FF1A0D"/>
                </a:solidFill>
              </a:rPr>
              <a:t> </a:t>
            </a:r>
            <a:r>
              <a:rPr lang="en-US" dirty="0">
                <a:solidFill>
                  <a:srgbClr val="000000"/>
                </a:solidFill>
              </a:rPr>
              <a:t>situation in which two people share the same job by each working part-time</a:t>
            </a:r>
          </a:p>
          <a:p>
            <a:r>
              <a:rPr lang="en-US" b="1" dirty="0">
                <a:solidFill>
                  <a:srgbClr val="FF1A0D"/>
                </a:solidFill>
              </a:rPr>
              <a:t>Reengineering:</a:t>
            </a:r>
            <a:r>
              <a:rPr lang="en-US" dirty="0">
                <a:solidFill>
                  <a:srgbClr val="FF1A0D"/>
                </a:solidFill>
              </a:rPr>
              <a:t> </a:t>
            </a:r>
            <a:r>
              <a:rPr lang="en-US" dirty="0">
                <a:solidFill>
                  <a:srgbClr val="000000"/>
                </a:solidFill>
              </a:rPr>
              <a:t>fundamental rethinking and radical redesign of business processes to achieve dramatic improvements in critical, contemporary measures of performance, such as cost, quality, service, or speed</a:t>
            </a:r>
          </a:p>
          <a:p>
            <a:r>
              <a:rPr lang="en-US" b="1" dirty="0">
                <a:solidFill>
                  <a:srgbClr val="FF0000"/>
                </a:solidFill>
              </a:rPr>
              <a:t>Graphic rating scale</a:t>
            </a:r>
            <a:r>
              <a:rPr lang="en-US" b="1" dirty="0"/>
              <a:t>:</a:t>
            </a:r>
            <a:r>
              <a:rPr lang="en-US" dirty="0"/>
              <a:t> typically lists a set of qualities on which the employee is evaluated. The level of performance on each of these items is then rated in terms of a graduated scale (e.g. 1-5)</a:t>
            </a:r>
          </a:p>
          <a:p>
            <a:r>
              <a:rPr lang="en-US" b="1" dirty="0">
                <a:solidFill>
                  <a:srgbClr val="FF1A0D"/>
                </a:solidFill>
              </a:rPr>
              <a:t>Behaviorally anchored rating scales (BARS):</a:t>
            </a:r>
            <a:r>
              <a:rPr lang="en-US" dirty="0">
                <a:solidFill>
                  <a:srgbClr val="FF1A0D"/>
                </a:solidFill>
              </a:rPr>
              <a:t> </a:t>
            </a:r>
            <a:r>
              <a:rPr lang="en-US" dirty="0">
                <a:solidFill>
                  <a:srgbClr val="000000"/>
                </a:solidFill>
              </a:rPr>
              <a:t>a performance appraisal system in which the rater places detailed employee characteristics on a rating scale</a:t>
            </a:r>
          </a:p>
          <a:p>
            <a:r>
              <a:rPr lang="en-US" b="1" dirty="0">
                <a:solidFill>
                  <a:srgbClr val="FF1A0D"/>
                </a:solidFill>
              </a:rPr>
              <a:t>360-degree feedback:</a:t>
            </a:r>
            <a:r>
              <a:rPr lang="en-US" dirty="0">
                <a:solidFill>
                  <a:srgbClr val="FF1A0D"/>
                </a:solidFill>
              </a:rPr>
              <a:t> </a:t>
            </a:r>
            <a:r>
              <a:rPr lang="en-US" dirty="0">
                <a:solidFill>
                  <a:srgbClr val="000000"/>
                </a:solidFill>
              </a:rPr>
              <a:t>performance appraisal system in which information is gathered from supervisors, co-workers, subordinates, and sometimes suppliers and customers</a:t>
            </a:r>
          </a:p>
          <a:p>
            <a:r>
              <a:rPr lang="en-US" b="1" dirty="0">
                <a:solidFill>
                  <a:srgbClr val="FF1A0D"/>
                </a:solidFill>
              </a:rPr>
              <a:t>Critical incidents:</a:t>
            </a:r>
            <a:r>
              <a:rPr lang="en-US" dirty="0">
                <a:solidFill>
                  <a:srgbClr val="FF1A0D"/>
                </a:solidFill>
              </a:rPr>
              <a:t> </a:t>
            </a:r>
            <a:r>
              <a:rPr lang="en-US" dirty="0">
                <a:solidFill>
                  <a:srgbClr val="000000"/>
                </a:solidFill>
              </a:rPr>
              <a:t>recording of specific incidents in which the employee’s </a:t>
            </a:r>
            <a:r>
              <a:rPr lang="en-US" dirty="0" err="1">
                <a:solidFill>
                  <a:srgbClr val="000000"/>
                </a:solidFill>
              </a:rPr>
              <a:t>behaviour</a:t>
            </a:r>
            <a:r>
              <a:rPr lang="en-US" dirty="0">
                <a:solidFill>
                  <a:srgbClr val="000000"/>
                </a:solidFill>
              </a:rPr>
              <a:t> and performance were above or below expectations</a:t>
            </a:r>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52C20C-C768-4C09-A704-7157C8AA79B0}" type="slidenum">
              <a:rPr lang="en-US"/>
              <a:pPr/>
              <a:t>107</a:t>
            </a:fld>
            <a:endParaRPr lang="en-US"/>
          </a:p>
        </p:txBody>
      </p:sp>
      <p:sp>
        <p:nvSpPr>
          <p:cNvPr id="546818" name="Rectangle 2"/>
          <p:cNvSpPr>
            <a:spLocks noGrp="1" noRot="1" noChangeAspect="1" noChangeArrowheads="1" noTextEdit="1"/>
          </p:cNvSpPr>
          <p:nvPr>
            <p:ph type="sldImg"/>
          </p:nvPr>
        </p:nvSpPr>
        <p:spPr>
          <a:ln/>
        </p:spPr>
      </p:sp>
      <p:sp>
        <p:nvSpPr>
          <p:cNvPr id="546819" name="Rectangle 3"/>
          <p:cNvSpPr>
            <a:spLocks noGrp="1" noChangeArrowheads="1"/>
          </p:cNvSpPr>
          <p:nvPr>
            <p:ph type="body" idx="1"/>
          </p:nvPr>
        </p:nvSpPr>
        <p:spPr/>
        <p:txBody>
          <a:bodyPr/>
          <a:lstStyle/>
          <a:p>
            <a:endParaRPr lang="fr-CA"/>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E19205-A546-487C-A9ED-A6AB5D84CAD2}" type="slidenum">
              <a:rPr lang="en-US"/>
              <a:pPr/>
              <a:t>108</a:t>
            </a:fld>
            <a:endParaRPr lang="en-US"/>
          </a:p>
        </p:txBody>
      </p:sp>
      <p:sp>
        <p:nvSpPr>
          <p:cNvPr id="50688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0688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dirty="0" smtClean="0"/>
              <a:t>Definitions </a:t>
            </a:r>
            <a:r>
              <a:rPr lang="en-US" dirty="0"/>
              <a:t>for other terms are provided below for your convenience</a:t>
            </a:r>
            <a:r>
              <a:rPr lang="en-US" dirty="0" smtClean="0"/>
              <a:t>.</a:t>
            </a:r>
          </a:p>
          <a:p>
            <a:endParaRPr lang="en-US" dirty="0"/>
          </a:p>
          <a:p>
            <a:r>
              <a:rPr lang="en-US" b="1" dirty="0">
                <a:solidFill>
                  <a:srgbClr val="FF1A0D"/>
                </a:solidFill>
                <a:latin typeface="FranklinGothic-Demi" charset="0"/>
              </a:rPr>
              <a:t>Pay structure:</a:t>
            </a:r>
            <a:r>
              <a:rPr lang="en-US" dirty="0">
                <a:solidFill>
                  <a:srgbClr val="FF1A0D"/>
                </a:solidFill>
                <a:latin typeface="FranklinGothic-Demi" charset="0"/>
              </a:rPr>
              <a:t> </a:t>
            </a:r>
            <a:r>
              <a:rPr lang="en-US" dirty="0">
                <a:solidFill>
                  <a:srgbClr val="000000"/>
                </a:solidFill>
                <a:latin typeface="FranklinGothic-BookCnd" charset="0"/>
              </a:rPr>
              <a:t>a range of pay for a particular position or classification of positions</a:t>
            </a:r>
          </a:p>
          <a:p>
            <a:r>
              <a:rPr lang="en-US" b="1" dirty="0">
                <a:solidFill>
                  <a:srgbClr val="FF1A0D"/>
                </a:solidFill>
                <a:latin typeface="FranklinGothic-Demi" charset="0"/>
              </a:rPr>
              <a:t>Broad band systems:</a:t>
            </a:r>
            <a:r>
              <a:rPr lang="en-US" dirty="0">
                <a:solidFill>
                  <a:srgbClr val="FF1A0D"/>
                </a:solidFill>
                <a:latin typeface="FranklinGothic-Demi" charset="0"/>
              </a:rPr>
              <a:t> </a:t>
            </a:r>
            <a:r>
              <a:rPr lang="en-US" dirty="0">
                <a:solidFill>
                  <a:srgbClr val="000000"/>
                </a:solidFill>
                <a:latin typeface="FranklinGothic-BookCnd" charset="0"/>
              </a:rPr>
              <a:t>pay structures in which the range of pay is large and covers a wide variety of jobs</a:t>
            </a:r>
            <a:endParaRPr lang="en-US" dirty="0">
              <a:solidFill>
                <a:srgbClr val="000000"/>
              </a:solidFill>
              <a:latin typeface="FranklinGothic-Demi" charset="0"/>
            </a:endParaRPr>
          </a:p>
          <a:p>
            <a:r>
              <a:rPr lang="en-US" b="1" dirty="0">
                <a:solidFill>
                  <a:srgbClr val="FF1A0D"/>
                </a:solidFill>
                <a:latin typeface="FranklinGothic-Demi" charset="0"/>
              </a:rPr>
              <a:t>At-risk compensation:</a:t>
            </a:r>
            <a:r>
              <a:rPr lang="en-US" dirty="0">
                <a:solidFill>
                  <a:srgbClr val="FF1A0D"/>
                </a:solidFill>
                <a:latin typeface="FranklinGothic-Demi" charset="0"/>
              </a:rPr>
              <a:t> </a:t>
            </a:r>
            <a:r>
              <a:rPr lang="en-US" dirty="0">
                <a:solidFill>
                  <a:srgbClr val="000000"/>
                </a:solidFill>
                <a:latin typeface="FranklinGothic-BookCnd" charset="0"/>
              </a:rPr>
              <a:t>pay that varies depending on specified conditions, including the profitability of the company; hitting particular budget, revenue, or cost savings targets for a unit; or meeting specified individual performance targets</a:t>
            </a:r>
            <a:endParaRPr lang="en-US" dirty="0">
              <a:solidFill>
                <a:srgbClr val="000000"/>
              </a:solidFill>
              <a:latin typeface="FranklinGothic-Demi" charset="0"/>
            </a:endParaRPr>
          </a:p>
          <a:p>
            <a:r>
              <a:rPr lang="en-US" b="1" dirty="0">
                <a:solidFill>
                  <a:srgbClr val="FF1A0D"/>
                </a:solidFill>
                <a:latin typeface="FranklinGothic-Demi" charset="0"/>
              </a:rPr>
              <a:t>Incentive plans:</a:t>
            </a:r>
            <a:r>
              <a:rPr lang="en-US" dirty="0">
                <a:solidFill>
                  <a:srgbClr val="FF1A0D"/>
                </a:solidFill>
                <a:latin typeface="FranklinGothic-Demi" charset="0"/>
              </a:rPr>
              <a:t> </a:t>
            </a:r>
            <a:r>
              <a:rPr lang="en-US" dirty="0">
                <a:solidFill>
                  <a:srgbClr val="000000"/>
                </a:solidFill>
                <a:latin typeface="FranklinGothic-BookCnd" charset="0"/>
              </a:rPr>
              <a:t>systems that tie some compensation to performance</a:t>
            </a:r>
            <a:endParaRPr lang="en-US" dirty="0">
              <a:solidFill>
                <a:srgbClr val="000000"/>
              </a:solidFill>
              <a:latin typeface="FranklinGothic-Demi" charset="0"/>
            </a:endParaRPr>
          </a:p>
          <a:p>
            <a:r>
              <a:rPr lang="en-US" b="1" dirty="0">
                <a:solidFill>
                  <a:srgbClr val="FF1A0D"/>
                </a:solidFill>
                <a:latin typeface="FranklinGothic-Demi" charset="0"/>
              </a:rPr>
              <a:t>Cafeteria-style</a:t>
            </a:r>
            <a:r>
              <a:rPr lang="en-US" dirty="0">
                <a:solidFill>
                  <a:srgbClr val="FF1A0D"/>
                </a:solidFill>
                <a:latin typeface="FranklinGothic-Demi" charset="0"/>
              </a:rPr>
              <a:t> </a:t>
            </a:r>
            <a:r>
              <a:rPr lang="en-US" b="1" dirty="0">
                <a:solidFill>
                  <a:srgbClr val="FF1A0D"/>
                </a:solidFill>
                <a:latin typeface="FranklinGothic-Demi" charset="0"/>
              </a:rPr>
              <a:t>plans</a:t>
            </a:r>
            <a:r>
              <a:rPr lang="en-US" dirty="0">
                <a:solidFill>
                  <a:srgbClr val="FF1A0D"/>
                </a:solidFill>
                <a:latin typeface="FranklinGothic-Demi" charset="0"/>
              </a:rPr>
              <a:t>: </a:t>
            </a:r>
            <a:r>
              <a:rPr lang="en-US" dirty="0">
                <a:solidFill>
                  <a:srgbClr val="000000"/>
                </a:solidFill>
                <a:latin typeface="FranklinGothic-BookCnd" charset="0"/>
              </a:rPr>
              <a:t>benefit plans in which employees have a set number of “benefit dollars” that they can use to purchase benefits that fit their particular needs</a:t>
            </a:r>
            <a:endParaRPr lang="en-US" dirty="0">
              <a:solidFill>
                <a:srgbClr val="000000"/>
              </a:solidFill>
              <a:latin typeface="FranklinGothic-Demi" charset="0"/>
            </a:endParaRPr>
          </a:p>
          <a:p>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C77739-87E8-485A-BF90-1C3C04140E68}" type="slidenum">
              <a:rPr lang="en-US"/>
              <a:pPr/>
              <a:t>109</a:t>
            </a:fld>
            <a:endParaRPr lang="en-US"/>
          </a:p>
        </p:txBody>
      </p:sp>
      <p:sp>
        <p:nvSpPr>
          <p:cNvPr id="521218" name="Rectangle 2"/>
          <p:cNvSpPr>
            <a:spLocks noGrp="1" noRot="1" noChangeAspect="1" noChangeArrowheads="1" noTextEdit="1"/>
          </p:cNvSpPr>
          <p:nvPr>
            <p:ph type="sldImg"/>
          </p:nvPr>
        </p:nvSpPr>
        <p:spPr>
          <a:ln/>
        </p:spPr>
      </p:sp>
      <p:sp>
        <p:nvSpPr>
          <p:cNvPr id="521219" name="Rectangle 3"/>
          <p:cNvSpPr>
            <a:spLocks noGrp="1" noChangeArrowheads="1"/>
          </p:cNvSpPr>
          <p:nvPr>
            <p:ph type="body" idx="1"/>
          </p:nvPr>
        </p:nvSpPr>
        <p:spPr>
          <a:xfrm>
            <a:off x="762000" y="4267200"/>
            <a:ext cx="5486400" cy="4191000"/>
          </a:xfrm>
        </p:spPr>
        <p:txBody>
          <a:bodyPr/>
          <a:lstStyle/>
          <a:p>
            <a:r>
              <a:rPr lang="en-US" dirty="0" smtClean="0"/>
              <a:t>For </a:t>
            </a:r>
            <a:r>
              <a:rPr lang="en-US" dirty="0"/>
              <a:t>your information, find some definitions below.</a:t>
            </a:r>
          </a:p>
          <a:p>
            <a:r>
              <a:rPr lang="en-US" b="1" dirty="0">
                <a:solidFill>
                  <a:srgbClr val="FF1A0D"/>
                </a:solidFill>
                <a:latin typeface="FranklinGothic-Demi" charset="0"/>
              </a:rPr>
              <a:t>Affirmative action programs:</a:t>
            </a:r>
            <a:r>
              <a:rPr lang="en-US" dirty="0">
                <a:solidFill>
                  <a:srgbClr val="FF1A0D"/>
                </a:solidFill>
                <a:latin typeface="FranklinGothic-Demi" charset="0"/>
              </a:rPr>
              <a:t> </a:t>
            </a:r>
            <a:r>
              <a:rPr lang="en-US" dirty="0">
                <a:solidFill>
                  <a:srgbClr val="000000"/>
                </a:solidFill>
                <a:latin typeface="FranklinGothic-BookCnd" charset="0"/>
              </a:rPr>
              <a:t>hiring and training programs intended to correct past inequalities for certain categories of people based on gender, race and ethnicity, age, or religion</a:t>
            </a:r>
            <a:endParaRPr lang="en-US" dirty="0">
              <a:solidFill>
                <a:srgbClr val="000000"/>
              </a:solidFill>
              <a:latin typeface="FranklinGothic-Demi" charset="0"/>
            </a:endParaRPr>
          </a:p>
          <a:p>
            <a:r>
              <a:rPr lang="en-US" b="1" dirty="0">
                <a:solidFill>
                  <a:srgbClr val="FF1A0D"/>
                </a:solidFill>
                <a:latin typeface="FranklinGothic-Demi" charset="0"/>
              </a:rPr>
              <a:t>Expatriate employees:</a:t>
            </a:r>
            <a:r>
              <a:rPr lang="en-US" dirty="0">
                <a:solidFill>
                  <a:srgbClr val="FF1A0D"/>
                </a:solidFill>
                <a:latin typeface="FranklinGothic-Demi" charset="0"/>
              </a:rPr>
              <a:t> </a:t>
            </a:r>
            <a:r>
              <a:rPr lang="en-US" dirty="0">
                <a:solidFill>
                  <a:srgbClr val="000000"/>
                </a:solidFill>
                <a:latin typeface="FranklinGothic-BookCnd" charset="0"/>
              </a:rPr>
              <a:t>employees sent overseas on temporary assignments of three to five years</a:t>
            </a:r>
            <a:r>
              <a:rPr lang="en-US" dirty="0">
                <a:solidFill>
                  <a:srgbClr val="000000"/>
                </a:solidFill>
                <a:latin typeface="FranklinGothic-Demi" charset="0"/>
              </a:rPr>
              <a:t> </a:t>
            </a:r>
          </a:p>
          <a:p>
            <a:r>
              <a:rPr lang="en-US" b="1" dirty="0">
                <a:solidFill>
                  <a:srgbClr val="FF1A0D"/>
                </a:solidFill>
                <a:latin typeface="FranklinGothic-Demi" charset="0"/>
              </a:rPr>
              <a:t>Glass ceiling:</a:t>
            </a:r>
            <a:r>
              <a:rPr lang="en-US" dirty="0">
                <a:solidFill>
                  <a:srgbClr val="FF1A0D"/>
                </a:solidFill>
                <a:latin typeface="FranklinGothic-Demi" charset="0"/>
              </a:rPr>
              <a:t> </a:t>
            </a:r>
            <a:r>
              <a:rPr lang="en-US" dirty="0">
                <a:solidFill>
                  <a:srgbClr val="000000"/>
                </a:solidFill>
                <a:latin typeface="FranklinGothic-BookCnd" charset="0"/>
              </a:rPr>
              <a:t>an invisible barrier that prevents women from promotion to the highest executive ranks</a:t>
            </a:r>
            <a:endParaRPr lang="en-US" dirty="0">
              <a:solidFill>
                <a:srgbClr val="FF1A0D"/>
              </a:solidFill>
              <a:latin typeface="FranklinGothic-Demi" charset="0"/>
            </a:endParaRPr>
          </a:p>
          <a:p>
            <a:r>
              <a:rPr lang="en-US" b="1" dirty="0">
                <a:solidFill>
                  <a:srgbClr val="FF1A0D"/>
                </a:solidFill>
                <a:latin typeface="FranklinGothic-Demi" charset="0"/>
              </a:rPr>
              <a:t>Bona fide occupational qualifications (BFOQ):</a:t>
            </a:r>
            <a:r>
              <a:rPr lang="en-US" dirty="0">
                <a:solidFill>
                  <a:srgbClr val="FF1A0D"/>
                </a:solidFill>
                <a:latin typeface="FranklinGothic-Demi" charset="0"/>
              </a:rPr>
              <a:t> </a:t>
            </a:r>
            <a:r>
              <a:rPr lang="en-US" dirty="0">
                <a:solidFill>
                  <a:srgbClr val="000000"/>
                </a:solidFill>
                <a:latin typeface="FranklinGothic-BookCnd" charset="0"/>
              </a:rPr>
              <a:t>qualifications that have a direct and material impact on job performance and outcomes</a:t>
            </a:r>
            <a:endParaRPr lang="en-US" dirty="0">
              <a:solidFill>
                <a:srgbClr val="000000"/>
              </a:solidFill>
              <a:latin typeface="FranklinGothic-Demi" charset="0"/>
            </a:endParaRPr>
          </a:p>
          <a:p>
            <a:endParaRPr lang="en-US" dirty="0">
              <a:solidFill>
                <a:srgbClr val="000000"/>
              </a:solidFill>
              <a:latin typeface="Garamond-Light" charset="0"/>
            </a:endParaRPr>
          </a:p>
          <a:p>
            <a:r>
              <a:rPr lang="en-US" b="1" dirty="0">
                <a:solidFill>
                  <a:srgbClr val="000000"/>
                </a:solidFill>
                <a:latin typeface="Garamond-Light" charset="0"/>
              </a:rPr>
              <a:t>Business reasons that justify effective management of workforce diversity</a:t>
            </a:r>
            <a:r>
              <a:rPr lang="en-US" dirty="0">
                <a:solidFill>
                  <a:srgbClr val="000000"/>
                </a:solidFill>
                <a:latin typeface="Garamond-Light" charset="0"/>
              </a:rPr>
              <a:t>, given in the text, include the following:</a:t>
            </a:r>
          </a:p>
          <a:p>
            <a:r>
              <a:rPr lang="en-US" dirty="0">
                <a:solidFill>
                  <a:srgbClr val="000000"/>
                </a:solidFill>
                <a:latin typeface="FranklinGothic-BookCnd" charset="0"/>
              </a:rPr>
              <a:t>Need to attract enough capable workers to meet turnover and growth demands of the business.</a:t>
            </a:r>
          </a:p>
          <a:p>
            <a:r>
              <a:rPr lang="en-US" dirty="0">
                <a:solidFill>
                  <a:srgbClr val="000000"/>
                </a:solidFill>
                <a:latin typeface="FranklinGothic-BookCnd" charset="0"/>
              </a:rPr>
              <a:t>Enhanced creativity and innovation when solving problems.</a:t>
            </a:r>
          </a:p>
          <a:p>
            <a:r>
              <a:rPr lang="en-US" dirty="0">
                <a:solidFill>
                  <a:srgbClr val="000000"/>
                </a:solidFill>
                <a:latin typeface="FranklinGothic-BookCnd" charset="0"/>
              </a:rPr>
              <a:t>Knowledge and understanding of the diverse marketplace and customers.</a:t>
            </a:r>
          </a:p>
          <a:p>
            <a:endParaRPr lang="en-US" dirty="0">
              <a:solidFill>
                <a:srgbClr val="000000"/>
              </a:solidFill>
              <a:latin typeface="Garamond-Light" charset="0"/>
            </a:endParaRPr>
          </a:p>
          <a:p>
            <a:r>
              <a:rPr lang="en-US" dirty="0">
                <a:solidFill>
                  <a:srgbClr val="000000"/>
                </a:solidFill>
                <a:latin typeface="Garamond-Light" charset="0"/>
              </a:rPr>
              <a:t>The textbook described </a:t>
            </a:r>
            <a:r>
              <a:rPr lang="en-US" b="1" dirty="0">
                <a:solidFill>
                  <a:srgbClr val="000000"/>
                </a:solidFill>
                <a:latin typeface="Garamond-Light" charset="0"/>
              </a:rPr>
              <a:t>problems faced by diverse workgroups</a:t>
            </a:r>
            <a:r>
              <a:rPr lang="en-US" dirty="0">
                <a:solidFill>
                  <a:srgbClr val="000000"/>
                </a:solidFill>
                <a:latin typeface="Garamond-Light" charset="0"/>
              </a:rPr>
              <a:t> as:</a:t>
            </a:r>
          </a:p>
          <a:p>
            <a:r>
              <a:rPr lang="en-US" dirty="0">
                <a:solidFill>
                  <a:srgbClr val="000000"/>
                </a:solidFill>
                <a:latin typeface="FranklinGothic-BookCnd" charset="0"/>
              </a:rPr>
              <a:t>Communication problems and misunderstandings.</a:t>
            </a:r>
          </a:p>
          <a:p>
            <a:r>
              <a:rPr lang="en-US" dirty="0">
                <a:solidFill>
                  <a:srgbClr val="000000"/>
                </a:solidFill>
                <a:latin typeface="FranklinGothic-BookCnd" charset="0"/>
              </a:rPr>
              <a:t>Mistrust.</a:t>
            </a:r>
          </a:p>
          <a:p>
            <a:r>
              <a:rPr lang="en-US" dirty="0">
                <a:solidFill>
                  <a:srgbClr val="000000"/>
                </a:solidFill>
                <a:latin typeface="FranklinGothic-BookCnd" charset="0"/>
              </a:rPr>
              <a:t>Conflict and incompatible approaches to resolving the conflict.</a:t>
            </a:r>
          </a:p>
          <a:p>
            <a:r>
              <a:rPr lang="en-US" dirty="0">
                <a:solidFill>
                  <a:srgbClr val="000000"/>
                </a:solidFill>
                <a:latin typeface="FranklinGothic-BookCnd" charset="0"/>
              </a:rPr>
              <a:t>Lower group cohesiveness and greater subgroup formation based on elements of diversity such as language, race, or gender.</a:t>
            </a:r>
            <a:endParaRPr lang="en-US" dirty="0">
              <a:solidFill>
                <a:srgbClr val="000000"/>
              </a:solidFill>
              <a:latin typeface="FranklinGothic-Heavy" charset="0"/>
            </a:endParaRPr>
          </a:p>
          <a:p>
            <a:endParaRPr lang="en-US" dirty="0">
              <a:solidFill>
                <a:srgbClr val="000000"/>
              </a:solidFill>
              <a:latin typeface="FranklinGothic-BookCndItal" charset="0"/>
            </a:endParaRPr>
          </a:p>
          <a:p>
            <a:r>
              <a:rPr lang="en-US" b="1" dirty="0">
                <a:solidFill>
                  <a:srgbClr val="000000"/>
                </a:solidFill>
                <a:latin typeface="FranklinGothic-BookCndItal" charset="0"/>
              </a:rPr>
              <a:t>Advice given to managers</a:t>
            </a:r>
            <a:r>
              <a:rPr lang="en-US" dirty="0">
                <a:solidFill>
                  <a:srgbClr val="000000"/>
                </a:solidFill>
                <a:latin typeface="FranklinGothic-BookCndItal" charset="0"/>
              </a:rPr>
              <a:t> in the textbook included:</a:t>
            </a:r>
            <a:endParaRPr lang="en-US" i="1" dirty="0">
              <a:solidFill>
                <a:srgbClr val="000000"/>
              </a:solidFill>
              <a:latin typeface="FranklinGothic-BookCndItal" charset="0"/>
            </a:endParaRPr>
          </a:p>
          <a:p>
            <a:r>
              <a:rPr lang="en-US" i="1" dirty="0">
                <a:solidFill>
                  <a:srgbClr val="000000"/>
                </a:solidFill>
                <a:latin typeface="FranklinGothic-BookCndItal" charset="0"/>
              </a:rPr>
              <a:t>Know yourself. </a:t>
            </a:r>
            <a:r>
              <a:rPr lang="en-US" dirty="0">
                <a:solidFill>
                  <a:srgbClr val="000000"/>
                </a:solidFill>
                <a:latin typeface="FranklinGothic-BookCnd" charset="0"/>
              </a:rPr>
              <a:t>How much exposure have you had to people with different ethnic, racial, religious, educational, or cultural backgrounds from your own? How tolerant and understanding of the differences have you been? How comfortable were you? How curious were you?</a:t>
            </a:r>
          </a:p>
          <a:p>
            <a:r>
              <a:rPr lang="en-US" i="1" dirty="0">
                <a:solidFill>
                  <a:srgbClr val="000000"/>
                </a:solidFill>
                <a:latin typeface="FranklinGothic-BookCndItal" charset="0"/>
              </a:rPr>
              <a:t>Prepare yourself and your employees. </a:t>
            </a:r>
            <a:r>
              <a:rPr lang="en-US" dirty="0">
                <a:solidFill>
                  <a:srgbClr val="000000"/>
                </a:solidFill>
                <a:latin typeface="FranklinGothic-BookCnd" charset="0"/>
              </a:rPr>
              <a:t>How skilled are you and your employees at listening, conflict resolution, negotiation, and communication?</a:t>
            </a:r>
          </a:p>
          <a:p>
            <a:r>
              <a:rPr lang="en-US" i="1" dirty="0">
                <a:solidFill>
                  <a:srgbClr val="000000"/>
                </a:solidFill>
                <a:latin typeface="FranklinGothic-BookCndItal" charset="0"/>
              </a:rPr>
              <a:t>Provide support. </a:t>
            </a:r>
            <a:r>
              <a:rPr lang="en-US" dirty="0">
                <a:solidFill>
                  <a:srgbClr val="000000"/>
                </a:solidFill>
                <a:latin typeface="FranklinGothic-BookCnd" charset="0"/>
              </a:rPr>
              <a:t>To what extent are there support groups for employees with minority backgrounds to keep them from feeling unappreciated and wanting to leave the organization? To what extent do minority employees have mentors who can help them understand and become an effective part of the organization?</a:t>
            </a:r>
          </a:p>
          <a:p>
            <a:r>
              <a:rPr lang="en-US" i="1" dirty="0">
                <a:solidFill>
                  <a:srgbClr val="000000"/>
                </a:solidFill>
                <a:latin typeface="FranklinGothic-BookCndItal" charset="0"/>
              </a:rPr>
              <a:t>Guide </a:t>
            </a:r>
            <a:r>
              <a:rPr lang="en-US" i="1" dirty="0" err="1">
                <a:solidFill>
                  <a:srgbClr val="000000"/>
                </a:solidFill>
                <a:latin typeface="FranklinGothic-BookCndItal" charset="0"/>
              </a:rPr>
              <a:t>behaviour</a:t>
            </a:r>
            <a:r>
              <a:rPr lang="en-US" i="1" dirty="0">
                <a:solidFill>
                  <a:srgbClr val="000000"/>
                </a:solidFill>
                <a:latin typeface="FranklinGothic-BookCndItal" charset="0"/>
              </a:rPr>
              <a:t>. </a:t>
            </a:r>
            <a:r>
              <a:rPr lang="en-US" dirty="0">
                <a:solidFill>
                  <a:srgbClr val="000000"/>
                </a:solidFill>
                <a:latin typeface="FranklinGothic-BookCnd" charset="0"/>
              </a:rPr>
              <a:t>To what extent do you monitor the </a:t>
            </a:r>
            <a:r>
              <a:rPr lang="en-US" dirty="0" err="1">
                <a:solidFill>
                  <a:srgbClr val="000000"/>
                </a:solidFill>
                <a:latin typeface="FranklinGothic-BookCnd" charset="0"/>
              </a:rPr>
              <a:t>behaviour</a:t>
            </a:r>
            <a:r>
              <a:rPr lang="en-US" dirty="0">
                <a:solidFill>
                  <a:srgbClr val="000000"/>
                </a:solidFill>
                <a:latin typeface="FranklinGothic-BookCnd" charset="0"/>
              </a:rPr>
              <a:t> of your subordinates and peers? How consistent are you in providing positive reinforcement of </a:t>
            </a:r>
            <a:r>
              <a:rPr lang="en-US" dirty="0" err="1">
                <a:solidFill>
                  <a:srgbClr val="000000"/>
                </a:solidFill>
                <a:latin typeface="FranklinGothic-BookCnd" charset="0"/>
              </a:rPr>
              <a:t>behaviours</a:t>
            </a:r>
            <a:r>
              <a:rPr lang="en-US" dirty="0">
                <a:solidFill>
                  <a:srgbClr val="000000"/>
                </a:solidFill>
                <a:latin typeface="FranklinGothic-BookCnd" charset="0"/>
              </a:rPr>
              <a:t> that foster tolerance of and effective use of diversity? To what extent do you privately provide negative feedback to individuals who display intolerance or other problem </a:t>
            </a:r>
            <a:r>
              <a:rPr lang="en-US" dirty="0" err="1">
                <a:solidFill>
                  <a:srgbClr val="000000"/>
                </a:solidFill>
                <a:latin typeface="FranklinGothic-BookCnd" charset="0"/>
              </a:rPr>
              <a:t>behaviours</a:t>
            </a:r>
            <a:r>
              <a:rPr lang="en-US" dirty="0">
                <a:solidFill>
                  <a:srgbClr val="000000"/>
                </a:solidFill>
                <a:latin typeface="FranklinGothic-BookCnd" charset="0"/>
              </a:rPr>
              <a:t>?</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5A8170FF-D1F4-4FA5-B226-19C88CB39E25}" type="slidenum">
              <a:rPr lang="en-US" smtClean="0"/>
              <a:pPr/>
              <a:t>111</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r>
              <a:rPr lang="fr-FR" dirty="0" err="1" smtClean="0">
                <a:latin typeface="Arial" pitchFamily="34" charset="0"/>
              </a:rPr>
              <a:t>See</a:t>
            </a:r>
            <a:r>
              <a:rPr lang="fr-FR" dirty="0" smtClean="0">
                <a:latin typeface="Arial" pitchFamily="34" charset="0"/>
              </a:rPr>
              <a:t> page 532.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7C00F1E3-EC0D-4947-A99E-A1A29CC3010C}" type="datetimeFigureOut">
              <a:rPr lang="en-CA" smtClean="0"/>
              <a:t>10/12/2012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6085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C00F1E3-EC0D-4947-A99E-A1A29CC3010C}" type="datetimeFigureOut">
              <a:rPr lang="en-CA" smtClean="0"/>
              <a:t>10/12/2012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943099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00F1E3-EC0D-4947-A99E-A1A29CC3010C}" type="datetimeFigureOut">
              <a:rPr lang="en-CA" smtClean="0"/>
              <a:t>10/12/2012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76529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7C00F1E3-EC0D-4947-A99E-A1A29CC3010C}" type="datetimeFigureOut">
              <a:rPr lang="en-CA" smtClean="0"/>
              <a:t>10/12/2012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75988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7C00F1E3-EC0D-4947-A99E-A1A29CC3010C}" type="datetimeFigureOut">
              <a:rPr lang="en-CA" smtClean="0"/>
              <a:t>10/12/2012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3240270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7C00F1E3-EC0D-4947-A99E-A1A29CC3010C}" type="datetimeFigureOut">
              <a:rPr lang="en-CA" smtClean="0"/>
              <a:t>10/12/2012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962762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0F1E3-EC0D-4947-A99E-A1A29CC3010C}" type="datetimeFigureOut">
              <a:rPr lang="en-CA" smtClean="0"/>
              <a:t>10/12/2012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362692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00F1E3-EC0D-4947-A99E-A1A29CC3010C}" type="datetimeFigureOut">
              <a:rPr lang="en-CA" smtClean="0"/>
              <a:t>10/12/2012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197068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00F1E3-EC0D-4947-A99E-A1A29CC3010C}" type="datetimeFigureOut">
              <a:rPr lang="en-CA" smtClean="0"/>
              <a:t>10/12/2012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3885091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C00F1E3-EC0D-4947-A99E-A1A29CC3010C}" type="datetimeFigureOut">
              <a:rPr lang="en-CA" smtClean="0"/>
              <a:t>10/12/2012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2316143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C00F1E3-EC0D-4947-A99E-A1A29CC3010C}" type="datetimeFigureOut">
              <a:rPr lang="en-CA" smtClean="0"/>
              <a:t>10/12/2012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188CB5C-E7F6-4A30-872D-2BB808803C25}" type="slidenum">
              <a:rPr lang="en-CA" smtClean="0"/>
              <a:t>‹#›</a:t>
            </a:fld>
            <a:endParaRPr lang="en-CA"/>
          </a:p>
        </p:txBody>
      </p:sp>
    </p:spTree>
    <p:extLst>
      <p:ext uri="{BB962C8B-B14F-4D97-AF65-F5344CB8AC3E}">
        <p14:creationId xmlns:p14="http://schemas.microsoft.com/office/powerpoint/2010/main" val="31452741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1863" y="96838"/>
            <a:ext cx="7158037" cy="1412875"/>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949325" y="1981200"/>
            <a:ext cx="3754438"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56163" y="1981200"/>
            <a:ext cx="3754437"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C0496C1E-EB25-46E4-97B9-BF580629CED5}" type="slidenum">
              <a:rPr lang="en-US"/>
              <a:pPr>
                <a:defRPr/>
              </a:pPr>
              <a:t>‹#›</a:t>
            </a:fld>
            <a:endParaRPr lang="en-US"/>
          </a:p>
        </p:txBody>
      </p:sp>
    </p:spTree>
    <p:extLst>
      <p:ext uri="{BB962C8B-B14F-4D97-AF65-F5344CB8AC3E}">
        <p14:creationId xmlns:p14="http://schemas.microsoft.com/office/powerpoint/2010/main" val="87557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7813"/>
            <a:ext cx="8229600" cy="113982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116D9FF3-C8AA-4FDF-A94C-B76D90591A34}" type="slidenum">
              <a:rPr lang="en-US" altLang="en-US"/>
              <a:pPr>
                <a:defRPr/>
              </a:pPr>
              <a:t>‹#›</a:t>
            </a:fld>
            <a:endParaRPr lang="en-US" altLang="en-US"/>
          </a:p>
        </p:txBody>
      </p:sp>
    </p:spTree>
    <p:extLst>
      <p:ext uri="{BB962C8B-B14F-4D97-AF65-F5344CB8AC3E}">
        <p14:creationId xmlns:p14="http://schemas.microsoft.com/office/powerpoint/2010/main" val="57769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00F1E3-EC0D-4947-A99E-A1A29CC3010C}" type="datetimeFigureOut">
              <a:rPr lang="en-CA" smtClean="0"/>
              <a:t>10/12/2012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88CB5C-E7F6-4A30-872D-2BB808803C25}" type="slidenum">
              <a:rPr lang="en-CA" smtClean="0"/>
              <a:t>‹#›</a:t>
            </a:fld>
            <a:endParaRPr lang="en-CA"/>
          </a:p>
        </p:txBody>
      </p:sp>
    </p:spTree>
    <p:extLst>
      <p:ext uri="{BB962C8B-B14F-4D97-AF65-F5344CB8AC3E}">
        <p14:creationId xmlns:p14="http://schemas.microsoft.com/office/powerpoint/2010/main" val="3414227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wmf"/></Relationships>
</file>

<file path=ppt/slides/_rels/slide6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1.wmf"/></Relationships>
</file>

<file path=ppt/slides/_rels/slide9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1.wmf"/></Relationships>
</file>

<file path=ppt/slides/_rels/slide9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4.xml"/><Relationship Id="rId1" Type="http://schemas.openxmlformats.org/officeDocument/2006/relationships/slideLayout" Target="../slideLayouts/slideLayout2.xml"/><Relationship Id="rId5" Type="http://schemas.openxmlformats.org/officeDocument/2006/relationships/image" Target="../media/image1.wmf"/><Relationship Id="rId4" Type="http://schemas.microsoft.com/office/2007/relationships/hdphoto" Target="../media/hdphoto1.wdp"/></Relationships>
</file>

<file path=ppt/slides/_rels/slide10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0.xml"/><Relationship Id="rId1" Type="http://schemas.openxmlformats.org/officeDocument/2006/relationships/slideLayout" Target="../slideLayouts/slideLayout2.xml"/><Relationship Id="rId5" Type="http://schemas.openxmlformats.org/officeDocument/2006/relationships/image" Target="../media/image1.wmf"/><Relationship Id="rId4" Type="http://schemas.microsoft.com/office/2007/relationships/hdphoto" Target="../media/hdphoto1.wdp"/></Relationships>
</file>

<file path=ppt/slides/_rels/slide10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1.wmf"/><Relationship Id="rId4" Type="http://schemas.microsoft.com/office/2007/relationships/hdphoto" Target="../media/hdphoto1.wdp"/></Relationships>
</file>

<file path=ppt/slides/_rels/slide10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3.xml"/><Relationship Id="rId1" Type="http://schemas.openxmlformats.org/officeDocument/2006/relationships/slideLayout" Target="../slideLayouts/slideLayout2.xml"/><Relationship Id="rId5" Type="http://schemas.openxmlformats.org/officeDocument/2006/relationships/image" Target="../media/image1.wmf"/><Relationship Id="rId4" Type="http://schemas.microsoft.com/office/2007/relationships/hdphoto" Target="../media/hdphoto1.wdp"/></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4.xml"/><Relationship Id="rId1" Type="http://schemas.openxmlformats.org/officeDocument/2006/relationships/slideLayout" Target="../slideLayouts/slideLayout12.xml"/><Relationship Id="rId5" Type="http://schemas.openxmlformats.org/officeDocument/2006/relationships/image" Target="../media/image1.wmf"/><Relationship Id="rId4" Type="http://schemas.microsoft.com/office/2007/relationships/hdphoto" Target="../media/hdphoto2.wdp"/></Relationships>
</file>

<file path=ppt/slides/_rels/slide11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3.xml"/></Relationships>
</file>

<file path=ppt/slides/_rels/slide11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CA" dirty="0" smtClean="0"/>
              <a:t>CH 8</a:t>
            </a:r>
            <a:endParaRPr lang="en-CA" dirty="0"/>
          </a:p>
        </p:txBody>
      </p:sp>
    </p:spTree>
    <p:extLst>
      <p:ext uri="{BB962C8B-B14F-4D97-AF65-F5344CB8AC3E}">
        <p14:creationId xmlns:p14="http://schemas.microsoft.com/office/powerpoint/2010/main" val="3235493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lstStyle/>
          <a:p>
            <a:r>
              <a:rPr lang="en-CA" dirty="0" smtClean="0">
                <a:solidFill>
                  <a:srgbClr val="FFFF00"/>
                </a:solidFill>
              </a:rPr>
              <a:t>What are the key functions of setting objectives?</a:t>
            </a:r>
          </a:p>
          <a:p>
            <a:pPr lvl="1"/>
            <a:r>
              <a:rPr lang="en-CA" dirty="0" smtClean="0">
                <a:solidFill>
                  <a:srgbClr val="FFFF00"/>
                </a:solidFill>
              </a:rPr>
              <a:t>Organizational </a:t>
            </a:r>
            <a:r>
              <a:rPr lang="en-CA" b="1" dirty="0" smtClean="0">
                <a:solidFill>
                  <a:srgbClr val="FFFF00"/>
                </a:solidFill>
              </a:rPr>
              <a:t>objectives</a:t>
            </a:r>
            <a:r>
              <a:rPr lang="en-CA" dirty="0" smtClean="0">
                <a:solidFill>
                  <a:srgbClr val="FFFF00"/>
                </a:solidFill>
              </a:rPr>
              <a:t> are the end states or targets that managers aim for, while </a:t>
            </a:r>
            <a:r>
              <a:rPr lang="en-CA" b="1" dirty="0" smtClean="0">
                <a:solidFill>
                  <a:srgbClr val="FFFF00"/>
                </a:solidFill>
              </a:rPr>
              <a:t>plans</a:t>
            </a:r>
            <a:r>
              <a:rPr lang="en-CA" dirty="0" smtClean="0">
                <a:solidFill>
                  <a:srgbClr val="FFFF00"/>
                </a:solidFill>
              </a:rPr>
              <a:t> are the means by which managers hope to hit the desired targets.</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a:t>
            </a:fld>
            <a:endParaRPr lang="fr-CA"/>
          </a:p>
        </p:txBody>
      </p:sp>
      <p:pic>
        <p:nvPicPr>
          <p:cNvPr id="1027" name="Picture 3"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851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lstStyle/>
          <a:p>
            <a:r>
              <a:rPr lang="en-CA" smtClean="0">
                <a:solidFill>
                  <a:srgbClr val="FFFF00"/>
                </a:solidFill>
              </a:rPr>
              <a:t>Define strategic plans</a:t>
            </a:r>
          </a:p>
          <a:p>
            <a:pPr lvl="1"/>
            <a:r>
              <a:rPr lang="en-CA" smtClean="0">
                <a:solidFill>
                  <a:srgbClr val="FFFF00"/>
                </a:solidFill>
              </a:rPr>
              <a:t>Strategic plans focus on the broad future of the organization and incorporate both external environmental demands and internal resources into the actions managers need to take to achieve the long-term goals of the organization</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a:t>
            </a:fld>
            <a:endParaRPr lang="fr-CA"/>
          </a:p>
        </p:txBody>
      </p:sp>
      <p:pic>
        <p:nvPicPr>
          <p:cNvPr id="2050"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907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lnSpcReduction="10000"/>
          </a:bodyPr>
          <a:lstStyle/>
          <a:p>
            <a:r>
              <a:rPr lang="en-CA" dirty="0" smtClean="0">
                <a:solidFill>
                  <a:srgbClr val="FFFF00"/>
                </a:solidFill>
              </a:rPr>
              <a:t>What are the key elements of operational plans?</a:t>
            </a:r>
          </a:p>
          <a:p>
            <a:pPr lvl="1"/>
            <a:r>
              <a:rPr lang="en-CA" dirty="0" smtClean="0">
                <a:solidFill>
                  <a:srgbClr val="FFFF00"/>
                </a:solidFill>
              </a:rPr>
              <a:t>Operational plans translate tactical plans into specific goals and actions for small units of the organization and focus on the near term</a:t>
            </a:r>
          </a:p>
          <a:p>
            <a:pPr lvl="1"/>
            <a:r>
              <a:rPr lang="en-CA" dirty="0" smtClean="0">
                <a:solidFill>
                  <a:srgbClr val="FFFF00"/>
                </a:solidFill>
              </a:rPr>
              <a:t>The near term is typically 12 months of less</a:t>
            </a:r>
          </a:p>
          <a:p>
            <a:pPr lvl="1"/>
            <a:r>
              <a:rPr lang="en-CA" dirty="0" smtClean="0">
                <a:solidFill>
                  <a:srgbClr val="FFFF00"/>
                </a:solidFill>
              </a:rPr>
              <a:t>There plans are the least complex of the three and rarely have a direct impact beyond the department or unit for which the plan was developed</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4</a:t>
            </a:fld>
            <a:endParaRPr lang="fr-CA"/>
          </a:p>
        </p:txBody>
      </p:sp>
      <p:pic>
        <p:nvPicPr>
          <p:cNvPr id="7"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088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lstStyle/>
          <a:p>
            <a:r>
              <a:rPr lang="en-CA" dirty="0" smtClean="0">
                <a:solidFill>
                  <a:srgbClr val="FFFF00"/>
                </a:solidFill>
              </a:rPr>
              <a:t>What are the key issues that managers at the corporate level focus on relative to planning?</a:t>
            </a:r>
          </a:p>
          <a:p>
            <a:pPr lvl="1"/>
            <a:r>
              <a:rPr lang="en-CA" dirty="0" smtClean="0">
                <a:solidFill>
                  <a:srgbClr val="FFFF00"/>
                </a:solidFill>
              </a:rPr>
              <a:t>Corporate-level executives would primarily focus on questions such as the following:</a:t>
            </a:r>
          </a:p>
          <a:p>
            <a:pPr lvl="2"/>
            <a:r>
              <a:rPr lang="en-CA" dirty="0" smtClean="0">
                <a:solidFill>
                  <a:srgbClr val="FFFF00"/>
                </a:solidFill>
              </a:rPr>
              <a:t>What industries would we get into or out of?</a:t>
            </a:r>
          </a:p>
          <a:p>
            <a:pPr lvl="2"/>
            <a:r>
              <a:rPr lang="en-CA" dirty="0" smtClean="0">
                <a:solidFill>
                  <a:srgbClr val="FFFF00"/>
                </a:solidFill>
              </a:rPr>
              <a:t>What markets should the firm be in?</a:t>
            </a:r>
          </a:p>
          <a:p>
            <a:pPr lvl="2"/>
            <a:r>
              <a:rPr lang="en-CA" dirty="0" smtClean="0">
                <a:solidFill>
                  <a:srgbClr val="FFFF00"/>
                </a:solidFill>
              </a:rPr>
              <a:t>In which businesses should the corporation invest money?</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5</a:t>
            </a:fld>
            <a:endParaRPr lang="fr-CA"/>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528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lstStyle/>
          <a:p>
            <a:r>
              <a:rPr lang="en-CA" dirty="0" smtClean="0">
                <a:solidFill>
                  <a:srgbClr val="FFFF00"/>
                </a:solidFill>
              </a:rPr>
              <a:t>What type of plans do people at the business level primarily undertake</a:t>
            </a:r>
          </a:p>
          <a:p>
            <a:pPr lvl="1"/>
            <a:r>
              <a:rPr lang="en-CA" dirty="0" smtClean="0">
                <a:solidFill>
                  <a:srgbClr val="FFFF00"/>
                </a:solidFill>
              </a:rPr>
              <a:t>At this level, managers focus on determining how they are going to compete effectively in the market</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6</a:t>
            </a:fld>
            <a:endParaRPr lang="fr-CA"/>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79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lstStyle/>
          <a:p>
            <a:r>
              <a:rPr lang="en-CA" dirty="0" smtClean="0">
                <a:solidFill>
                  <a:srgbClr val="FFFF00"/>
                </a:solidFill>
              </a:rPr>
              <a:t>Why is forecasting critical to the planning process?</a:t>
            </a:r>
          </a:p>
          <a:p>
            <a:pPr lvl="1"/>
            <a:r>
              <a:rPr lang="en-CA" dirty="0" smtClean="0">
                <a:solidFill>
                  <a:srgbClr val="FFFF00"/>
                </a:solidFill>
              </a:rPr>
              <a:t>Forecasts are or can be made about virtually every critical element in the environment that managers believe could affect the organization or their area of responsibility</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7</a:t>
            </a:fld>
            <a:endParaRPr lang="fr-CA"/>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244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fontScale="92500" lnSpcReduction="10000"/>
          </a:bodyPr>
          <a:lstStyle/>
          <a:p>
            <a:r>
              <a:rPr lang="en-CA" dirty="0" smtClean="0">
                <a:solidFill>
                  <a:srgbClr val="FFFF00"/>
                </a:solidFill>
              </a:rPr>
              <a:t>What is benchmarking and what role does it play in planning?</a:t>
            </a:r>
          </a:p>
          <a:p>
            <a:pPr lvl="1"/>
            <a:r>
              <a:rPr lang="en-CA" dirty="0" smtClean="0">
                <a:solidFill>
                  <a:srgbClr val="FFFF00"/>
                </a:solidFill>
              </a:rPr>
              <a:t>Benchmarking is the investigation of the best results among competitors and non-competitors and the practices that lead to those results</a:t>
            </a:r>
          </a:p>
          <a:p>
            <a:pPr lvl="1"/>
            <a:r>
              <a:rPr lang="en-CA" dirty="0" smtClean="0">
                <a:solidFill>
                  <a:srgbClr val="FFFF00"/>
                </a:solidFill>
              </a:rPr>
              <a:t>In terms of results, managers might assess competitors that have the highest revenue-to-employee ratio as a means of assessing productivity</a:t>
            </a:r>
          </a:p>
          <a:p>
            <a:pPr lvl="1"/>
            <a:r>
              <a:rPr lang="en-CA" dirty="0" smtClean="0">
                <a:solidFill>
                  <a:srgbClr val="FFFF00"/>
                </a:solidFill>
              </a:rPr>
              <a:t>For examples, managers would then compare their own revenue-to-employee ratio to get an idea of where they stood relative to competitors</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8</a:t>
            </a:fld>
            <a:endParaRPr lang="fr-CA"/>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80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lstStyle/>
          <a:p>
            <a:r>
              <a:rPr lang="en-CA" dirty="0" smtClean="0">
                <a:solidFill>
                  <a:srgbClr val="FFFF00"/>
                </a:solidFill>
              </a:rPr>
              <a:t>Why is determining the priority of objectives important?</a:t>
            </a:r>
          </a:p>
          <a:p>
            <a:pPr lvl="1"/>
            <a:r>
              <a:rPr lang="en-CA" dirty="0" smtClean="0">
                <a:solidFill>
                  <a:srgbClr val="FFFF00"/>
                </a:solidFill>
              </a:rPr>
              <a:t>Not all objectives are of equal importance or value</a:t>
            </a:r>
          </a:p>
          <a:p>
            <a:pPr lvl="1"/>
            <a:r>
              <a:rPr lang="en-CA" dirty="0" smtClean="0">
                <a:solidFill>
                  <a:srgbClr val="FFFF00"/>
                </a:solidFill>
              </a:rPr>
              <a:t>Furthermore, some objectives might be important now and less important later</a:t>
            </a:r>
          </a:p>
          <a:p>
            <a:pPr lvl="1"/>
            <a:r>
              <a:rPr lang="en-CA" dirty="0" smtClean="0">
                <a:solidFill>
                  <a:srgbClr val="FFFF00"/>
                </a:solidFill>
              </a:rPr>
              <a:t>Without a clear understanding of which objectives are most important and temporal priorities, employees may be working at odds with each other or create unnecessary conflicts</a:t>
            </a:r>
          </a:p>
          <a:p>
            <a:pPr lvl="1"/>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9</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401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a:bodyPr>
          <a:lstStyle/>
          <a:p>
            <a:r>
              <a:rPr lang="en-CA" dirty="0" smtClean="0">
                <a:solidFill>
                  <a:srgbClr val="FFFF00"/>
                </a:solidFill>
              </a:rPr>
              <a:t>What is the difference between defining requirements and assessing resources in the planning process?</a:t>
            </a:r>
          </a:p>
          <a:p>
            <a:pPr lvl="1"/>
            <a:r>
              <a:rPr lang="en-CA" dirty="0" smtClean="0">
                <a:solidFill>
                  <a:srgbClr val="FFFF00"/>
                </a:solidFill>
              </a:rPr>
              <a:t>In </a:t>
            </a:r>
            <a:r>
              <a:rPr lang="en-CA" b="1" dirty="0" smtClean="0">
                <a:solidFill>
                  <a:srgbClr val="FFFF00"/>
                </a:solidFill>
              </a:rPr>
              <a:t>determining resources</a:t>
            </a:r>
            <a:r>
              <a:rPr lang="en-CA" dirty="0" smtClean="0">
                <a:solidFill>
                  <a:srgbClr val="FFFF00"/>
                </a:solidFill>
              </a:rPr>
              <a:t>, mangers are determining the key drivers of specific goals/plans;</a:t>
            </a:r>
          </a:p>
          <a:p>
            <a:pPr lvl="2"/>
            <a:r>
              <a:rPr lang="en-CA" dirty="0">
                <a:solidFill>
                  <a:srgbClr val="FFFF00"/>
                </a:solidFill>
              </a:rPr>
              <a:t>This determines what is </a:t>
            </a:r>
            <a:r>
              <a:rPr lang="en-CA" dirty="0" smtClean="0">
                <a:solidFill>
                  <a:srgbClr val="FFFF00"/>
                </a:solidFill>
              </a:rPr>
              <a:t>needed</a:t>
            </a:r>
          </a:p>
          <a:p>
            <a:pPr lvl="1"/>
            <a:r>
              <a:rPr lang="en-CA" b="1" dirty="0" smtClean="0">
                <a:solidFill>
                  <a:srgbClr val="FFFF00"/>
                </a:solidFill>
              </a:rPr>
              <a:t>Assessing resources </a:t>
            </a:r>
            <a:r>
              <a:rPr lang="en-CA" dirty="0" smtClean="0">
                <a:solidFill>
                  <a:srgbClr val="FFFF00"/>
                </a:solidFill>
              </a:rPr>
              <a:t>involves determining how much of a resource is needed</a:t>
            </a:r>
            <a:endParaRPr lang="en-CA" b="1" dirty="0" smtClean="0">
              <a:solidFill>
                <a:srgbClr val="FFFF00"/>
              </a:solidFill>
            </a:endParaRPr>
          </a:p>
          <a:p>
            <a:pPr lvl="2"/>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10</a:t>
            </a:fld>
            <a:endParaRPr lang="fr-CA"/>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157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fontScale="92500"/>
          </a:bodyPr>
          <a:lstStyle/>
          <a:p>
            <a:r>
              <a:rPr lang="en-CA" dirty="0" smtClean="0">
                <a:solidFill>
                  <a:srgbClr val="FFFF00"/>
                </a:solidFill>
              </a:rPr>
              <a:t>How can a Gantt Chart facilitate the sequence and timing issues in planning?</a:t>
            </a:r>
          </a:p>
          <a:p>
            <a:pPr lvl="1"/>
            <a:r>
              <a:rPr lang="en-CA" dirty="0" smtClean="0">
                <a:solidFill>
                  <a:srgbClr val="FFFF00"/>
                </a:solidFill>
              </a:rPr>
              <a:t>The chart shows </a:t>
            </a:r>
            <a:r>
              <a:rPr lang="en-CA" b="1" dirty="0" smtClean="0">
                <a:solidFill>
                  <a:srgbClr val="FFFF00"/>
                </a:solidFill>
              </a:rPr>
              <a:t>when</a:t>
            </a:r>
            <a:r>
              <a:rPr lang="en-CA" dirty="0" smtClean="0">
                <a:solidFill>
                  <a:srgbClr val="FFFF00"/>
                </a:solidFill>
              </a:rPr>
              <a:t> </a:t>
            </a:r>
            <a:r>
              <a:rPr lang="en-CA" b="1" dirty="0" smtClean="0">
                <a:solidFill>
                  <a:srgbClr val="FFFF00"/>
                </a:solidFill>
              </a:rPr>
              <a:t>actions</a:t>
            </a:r>
            <a:r>
              <a:rPr lang="en-CA" dirty="0" smtClean="0">
                <a:solidFill>
                  <a:srgbClr val="FFFF00"/>
                </a:solidFill>
              </a:rPr>
              <a:t> are to be started and </a:t>
            </a:r>
            <a:r>
              <a:rPr lang="en-CA" b="1" dirty="0" smtClean="0">
                <a:solidFill>
                  <a:srgbClr val="FFFF00"/>
                </a:solidFill>
              </a:rPr>
              <a:t>how long</a:t>
            </a:r>
            <a:r>
              <a:rPr lang="en-CA" dirty="0" smtClean="0">
                <a:solidFill>
                  <a:srgbClr val="FFFF00"/>
                </a:solidFill>
              </a:rPr>
              <a:t> they are expected to take for completion</a:t>
            </a:r>
          </a:p>
          <a:p>
            <a:pPr lvl="1"/>
            <a:r>
              <a:rPr lang="en-CA" dirty="0" smtClean="0">
                <a:solidFill>
                  <a:srgbClr val="FFFF00"/>
                </a:solidFill>
              </a:rPr>
              <a:t>It shows </a:t>
            </a:r>
            <a:r>
              <a:rPr lang="en-CA" b="1" dirty="0" smtClean="0">
                <a:solidFill>
                  <a:srgbClr val="FFFF00"/>
                </a:solidFill>
              </a:rPr>
              <a:t>which actions are first, second, or last in the process</a:t>
            </a:r>
            <a:r>
              <a:rPr lang="en-CA" dirty="0" smtClean="0">
                <a:solidFill>
                  <a:srgbClr val="FFFF00"/>
                </a:solidFill>
              </a:rPr>
              <a:t>;</a:t>
            </a:r>
          </a:p>
          <a:p>
            <a:pPr lvl="1"/>
            <a:r>
              <a:rPr lang="en-CA" dirty="0" smtClean="0">
                <a:solidFill>
                  <a:srgbClr val="FFFF00"/>
                </a:solidFill>
              </a:rPr>
              <a:t>And </a:t>
            </a:r>
            <a:r>
              <a:rPr lang="en-CA" b="1" dirty="0" smtClean="0">
                <a:solidFill>
                  <a:srgbClr val="FFFF00"/>
                </a:solidFill>
              </a:rPr>
              <a:t>whether a preceding action must be completed before a subsequent one can be started</a:t>
            </a:r>
            <a:r>
              <a:rPr lang="en-CA" dirty="0" smtClean="0">
                <a:solidFill>
                  <a:srgbClr val="FFFF00"/>
                </a:solidFill>
              </a:rPr>
              <a:t>;</a:t>
            </a:r>
          </a:p>
          <a:p>
            <a:pPr lvl="1"/>
            <a:r>
              <a:rPr lang="en-CA" dirty="0" smtClean="0">
                <a:solidFill>
                  <a:srgbClr val="FFFF00"/>
                </a:solidFill>
              </a:rPr>
              <a:t>Or whether there is </a:t>
            </a:r>
            <a:r>
              <a:rPr lang="en-CA" b="1" dirty="0" smtClean="0">
                <a:solidFill>
                  <a:srgbClr val="FFFF00"/>
                </a:solidFill>
              </a:rPr>
              <a:t>expected overlap in the timing</a:t>
            </a:r>
            <a:r>
              <a:rPr lang="en-CA" dirty="0" smtClean="0">
                <a:solidFill>
                  <a:srgbClr val="FFFF00"/>
                </a:solidFill>
              </a:rPr>
              <a:t> of </a:t>
            </a:r>
            <a:r>
              <a:rPr lang="en-CA" b="1" dirty="0" smtClean="0">
                <a:solidFill>
                  <a:srgbClr val="FFFF00"/>
                </a:solidFill>
              </a:rPr>
              <a:t> specific actions</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11</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945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fontScale="92500"/>
          </a:bodyPr>
          <a:lstStyle/>
          <a:p>
            <a:r>
              <a:rPr lang="en-CA" dirty="0" smtClean="0">
                <a:solidFill>
                  <a:srgbClr val="FFFF00"/>
                </a:solidFill>
              </a:rPr>
              <a:t>What are the seven elements in the planning process?</a:t>
            </a:r>
          </a:p>
          <a:p>
            <a:pPr lvl="1"/>
            <a:r>
              <a:rPr lang="en-CA" dirty="0" smtClean="0">
                <a:solidFill>
                  <a:srgbClr val="FFFF00"/>
                </a:solidFill>
              </a:rPr>
              <a:t>The seven elements in the planning process include:</a:t>
            </a:r>
          </a:p>
          <a:p>
            <a:pPr lvl="2"/>
            <a:r>
              <a:rPr lang="en-CA" dirty="0" smtClean="0">
                <a:solidFill>
                  <a:srgbClr val="FFFF00"/>
                </a:solidFill>
              </a:rPr>
              <a:t>Analyze the environment</a:t>
            </a:r>
          </a:p>
          <a:p>
            <a:pPr lvl="2"/>
            <a:r>
              <a:rPr lang="en-CA" dirty="0" smtClean="0">
                <a:solidFill>
                  <a:srgbClr val="FFFF00"/>
                </a:solidFill>
              </a:rPr>
              <a:t>Set objectives</a:t>
            </a:r>
          </a:p>
          <a:p>
            <a:pPr lvl="2"/>
            <a:r>
              <a:rPr lang="en-CA" dirty="0" smtClean="0">
                <a:solidFill>
                  <a:srgbClr val="FFFF00"/>
                </a:solidFill>
              </a:rPr>
              <a:t>Determine requirements</a:t>
            </a:r>
          </a:p>
          <a:p>
            <a:pPr lvl="2"/>
            <a:r>
              <a:rPr lang="en-CA" dirty="0" smtClean="0">
                <a:solidFill>
                  <a:srgbClr val="FFFF00"/>
                </a:solidFill>
              </a:rPr>
              <a:t>Assess resources</a:t>
            </a:r>
          </a:p>
          <a:p>
            <a:pPr lvl="2"/>
            <a:r>
              <a:rPr lang="en-CA" dirty="0" smtClean="0">
                <a:solidFill>
                  <a:srgbClr val="FFFF00"/>
                </a:solidFill>
              </a:rPr>
              <a:t>Develop action plans</a:t>
            </a:r>
          </a:p>
          <a:p>
            <a:pPr lvl="2"/>
            <a:r>
              <a:rPr lang="en-CA" dirty="0" smtClean="0">
                <a:solidFill>
                  <a:srgbClr val="FFFF00"/>
                </a:solidFill>
              </a:rPr>
              <a:t>Implement plans</a:t>
            </a:r>
          </a:p>
          <a:p>
            <a:pPr lvl="2"/>
            <a:r>
              <a:rPr lang="en-CA" dirty="0" smtClean="0">
                <a:solidFill>
                  <a:srgbClr val="FFFF00"/>
                </a:solidFill>
              </a:rPr>
              <a:t>And monitor outcomes</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12</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126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a:bodyPr>
          <a:lstStyle/>
          <a:p>
            <a:r>
              <a:rPr lang="en-CA" dirty="0" smtClean="0">
                <a:solidFill>
                  <a:srgbClr val="FFFF00"/>
                </a:solidFill>
              </a:rPr>
              <a:t>How can budgeting be used as a planning tool?</a:t>
            </a:r>
          </a:p>
          <a:p>
            <a:pPr lvl="1"/>
            <a:r>
              <a:rPr lang="en-CA" dirty="0" smtClean="0">
                <a:solidFill>
                  <a:srgbClr val="FFFF00"/>
                </a:solidFill>
              </a:rPr>
              <a:t>Budgets are used to </a:t>
            </a:r>
            <a:r>
              <a:rPr lang="en-CA" b="1" dirty="0" smtClean="0">
                <a:solidFill>
                  <a:srgbClr val="FFFF00"/>
                </a:solidFill>
              </a:rPr>
              <a:t>quantify and allocate resources</a:t>
            </a:r>
            <a:r>
              <a:rPr lang="en-CA" dirty="0" smtClean="0">
                <a:solidFill>
                  <a:srgbClr val="FFFF00"/>
                </a:solidFill>
              </a:rPr>
              <a:t> to specific activities</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13</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082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a:bodyPr>
          <a:lstStyle/>
          <a:p>
            <a:r>
              <a:rPr lang="en-CA" dirty="0" smtClean="0">
                <a:solidFill>
                  <a:srgbClr val="FFFF00"/>
                </a:solidFill>
              </a:rPr>
              <a:t>What are the five key elements in effective goal setting?</a:t>
            </a:r>
          </a:p>
          <a:p>
            <a:pPr lvl="1"/>
            <a:r>
              <a:rPr lang="en-CA" dirty="0" smtClean="0">
                <a:solidFill>
                  <a:srgbClr val="FFFF00"/>
                </a:solidFill>
              </a:rPr>
              <a:t>Effective goals are specific, measured, agreed, realistic, and time bound</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14</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945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4" name="Content Placeholder 3"/>
          <p:cNvSpPr>
            <a:spLocks noGrp="1"/>
          </p:cNvSpPr>
          <p:nvPr>
            <p:ph idx="1"/>
          </p:nvPr>
        </p:nvSpPr>
        <p:spPr/>
        <p:txBody>
          <a:bodyPr>
            <a:normAutofit fontScale="92500" lnSpcReduction="10000"/>
          </a:bodyPr>
          <a:lstStyle/>
          <a:p>
            <a:r>
              <a:rPr lang="en-CA" dirty="0" smtClean="0">
                <a:solidFill>
                  <a:srgbClr val="FFFF00"/>
                </a:solidFill>
              </a:rPr>
              <a:t>What is the role of MBO in strategy formulation and implementation?</a:t>
            </a:r>
          </a:p>
          <a:p>
            <a:pPr lvl="1"/>
            <a:r>
              <a:rPr lang="en-CA" dirty="0" smtClean="0">
                <a:solidFill>
                  <a:srgbClr val="FFFF00"/>
                </a:solidFill>
              </a:rPr>
              <a:t>With MBO, specific goals are set</a:t>
            </a:r>
          </a:p>
          <a:p>
            <a:pPr lvl="1"/>
            <a:r>
              <a:rPr lang="en-CA" dirty="0" smtClean="0">
                <a:solidFill>
                  <a:srgbClr val="FFFF00"/>
                </a:solidFill>
              </a:rPr>
              <a:t>Participation by subordinates in setting their goals tends to lead to difficult but achievable goals</a:t>
            </a:r>
          </a:p>
          <a:p>
            <a:pPr lvl="1"/>
            <a:r>
              <a:rPr lang="en-CA" dirty="0" smtClean="0">
                <a:solidFill>
                  <a:srgbClr val="FFFF00"/>
                </a:solidFill>
              </a:rPr>
              <a:t>In addition, the goals need to be accepted by subordinates</a:t>
            </a:r>
          </a:p>
          <a:p>
            <a:pPr lvl="1"/>
            <a:r>
              <a:rPr lang="en-CA" dirty="0" smtClean="0">
                <a:solidFill>
                  <a:srgbClr val="FFFF00"/>
                </a:solidFill>
              </a:rPr>
              <a:t>Goal acceptance has a positive impact on both motivation to perform and actual performance</a:t>
            </a:r>
          </a:p>
          <a:p>
            <a:pPr lvl="1"/>
            <a:r>
              <a:rPr lang="en-CA" dirty="0" smtClean="0">
                <a:solidFill>
                  <a:srgbClr val="FFFF00"/>
                </a:solidFill>
              </a:rPr>
              <a:t>Subordinate performance improves according to the quality of feedback given to subordinates</a:t>
            </a:r>
            <a:endParaRPr lang="en-CA" dirty="0">
              <a:solidFill>
                <a:srgbClr val="FFFF00"/>
              </a:solidFill>
            </a:endParaRPr>
          </a:p>
        </p:txBody>
      </p:sp>
      <p:sp>
        <p:nvSpPr>
          <p:cNvPr id="3" name="Slide Number Placeholder 2"/>
          <p:cNvSpPr>
            <a:spLocks noGrp="1"/>
          </p:cNvSpPr>
          <p:nvPr>
            <p:ph type="sldNum" sz="quarter" idx="12"/>
          </p:nvPr>
        </p:nvSpPr>
        <p:spPr/>
        <p:txBody>
          <a:bodyPr/>
          <a:lstStyle/>
          <a:p>
            <a:fld id="{D09AD961-9A2E-4382-944C-BCFD3EEF94AE}" type="slidenum">
              <a:rPr lang="fr-CA" smtClean="0"/>
              <a:pPr/>
              <a:t>15</a:t>
            </a:fld>
            <a:endParaRPr lang="fr-CA" dirty="0"/>
          </a:p>
        </p:txBody>
      </p:sp>
      <p:pic>
        <p:nvPicPr>
          <p:cNvPr id="5" name="Picture 2" descr="C:\Users\Dennis Zhang\AppData\Local\Microsoft\Windows\Temporary Internet Files\Content.IE5\LX1YTG9P\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691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9700" name="Rectangle 2"/>
          <p:cNvSpPr>
            <a:spLocks noGrp="1" noChangeArrowheads="1"/>
          </p:cNvSpPr>
          <p:nvPr>
            <p:ph type="title"/>
          </p:nvPr>
        </p:nvSpPr>
        <p:spPr>
          <a:xfrm>
            <a:off x="1475656" y="274638"/>
            <a:ext cx="7211144" cy="1143000"/>
          </a:xfrm>
        </p:spPr>
        <p:txBody>
          <a:bodyPr>
            <a:noAutofit/>
          </a:bodyPr>
          <a:lstStyle/>
          <a:p>
            <a:pPr algn="l" eaLnBrk="1" hangingPunct="1"/>
            <a:r>
              <a:rPr lang="en-US" sz="2400" dirty="0" smtClean="0">
                <a:solidFill>
                  <a:srgbClr val="FFFF00"/>
                </a:solidFill>
                <a:latin typeface="Copperplate Gothic Bold" pitchFamily="34" charset="0"/>
              </a:rPr>
              <a:t>Hello busy people! Here are The first 15 Key Questions from the final exam!!!</a:t>
            </a:r>
          </a:p>
        </p:txBody>
      </p:sp>
      <p:sp>
        <p:nvSpPr>
          <p:cNvPr id="29701" name="Rectangle 3"/>
          <p:cNvSpPr>
            <a:spLocks noGrp="1" noChangeArrowheads="1"/>
          </p:cNvSpPr>
          <p:nvPr>
            <p:ph type="body" idx="1"/>
          </p:nvPr>
        </p:nvSpPr>
        <p:spPr>
          <a:xfrm>
            <a:off x="457200" y="1600200"/>
            <a:ext cx="8229600" cy="4565104"/>
          </a:xfrm>
        </p:spPr>
        <p:txBody>
          <a:bodyPr>
            <a:noAutofit/>
          </a:bodyPr>
          <a:lstStyle/>
          <a:p>
            <a:pPr eaLnBrk="1" hangingPunct="1"/>
            <a:r>
              <a:rPr lang="en-US" sz="2800" b="1" dirty="0" smtClean="0">
                <a:solidFill>
                  <a:srgbClr val="FFFF00"/>
                </a:solidFill>
                <a:latin typeface="Copperplate Gothic Light" pitchFamily="34" charset="0"/>
              </a:rPr>
              <a:t>Go on page 288;</a:t>
            </a:r>
          </a:p>
          <a:p>
            <a:pPr eaLnBrk="1" hangingPunct="1"/>
            <a:r>
              <a:rPr lang="en-US" sz="2800" b="1" dirty="0" smtClean="0">
                <a:solidFill>
                  <a:srgbClr val="FFFF00"/>
                </a:solidFill>
                <a:latin typeface="Copperplate Gothic Light" pitchFamily="34" charset="0"/>
              </a:rPr>
              <a:t>Answer the questions 1/2/4;</a:t>
            </a:r>
          </a:p>
          <a:p>
            <a:pPr eaLnBrk="1" hangingPunct="1"/>
            <a:r>
              <a:rPr lang="en-US" sz="2800" b="1" dirty="0" smtClean="0">
                <a:solidFill>
                  <a:srgbClr val="FFFF00"/>
                </a:solidFill>
                <a:latin typeface="Copperplate Gothic Light" pitchFamily="34" charset="0"/>
              </a:rPr>
              <a:t>And then the question 6 to 10;</a:t>
            </a:r>
          </a:p>
          <a:p>
            <a:pPr eaLnBrk="1" hangingPunct="1"/>
            <a:r>
              <a:rPr lang="en-US" sz="2800" b="1" dirty="0" smtClean="0">
                <a:solidFill>
                  <a:srgbClr val="FFFF00"/>
                </a:solidFill>
                <a:latin typeface="Copperplate Gothic Light" pitchFamily="34" charset="0"/>
              </a:rPr>
              <a:t>Oh! Questions 12 and 13 as well…</a:t>
            </a:r>
          </a:p>
          <a:p>
            <a:pPr eaLnBrk="1" hangingPunct="1"/>
            <a:r>
              <a:rPr lang="en-US" sz="2800" b="1" dirty="0" smtClean="0">
                <a:solidFill>
                  <a:srgbClr val="FFFF00"/>
                </a:solidFill>
                <a:latin typeface="Copperplate Gothic Light" pitchFamily="34" charset="0"/>
              </a:rPr>
              <a:t>It appears that the questions 15 to 17 might be important  too!</a:t>
            </a:r>
          </a:p>
          <a:p>
            <a:pPr eaLnBrk="1" hangingPunct="1"/>
            <a:r>
              <a:rPr lang="en-US" sz="2800" b="1" dirty="0" smtClean="0">
                <a:solidFill>
                  <a:srgbClr val="FFFF00"/>
                </a:solidFill>
                <a:latin typeface="Copperplate Gothic Light" pitchFamily="34" charset="0"/>
              </a:rPr>
              <a:t>Let</a:t>
            </a:r>
            <a:r>
              <a:rPr lang="en-CA" sz="2800" b="1" dirty="0" smtClean="0">
                <a:solidFill>
                  <a:srgbClr val="FFFF00"/>
                </a:solidFill>
                <a:latin typeface="Copperplate Gothic Light" pitchFamily="34" charset="0"/>
              </a:rPr>
              <a:t>’s complete our review of the chapter 8 by the questions 20 and 21</a:t>
            </a:r>
            <a:r>
              <a:rPr lang="en-CA" sz="2800" dirty="0" smtClean="0">
                <a:solidFill>
                  <a:srgbClr val="FFFF00"/>
                </a:solidFill>
                <a:latin typeface="Copperplate Gothic Light" pitchFamily="34" charset="0"/>
              </a:rPr>
              <a:t>.</a:t>
            </a:r>
            <a:endParaRPr lang="en-US" sz="2800" dirty="0" smtClean="0">
              <a:solidFill>
                <a:srgbClr val="FFFF00"/>
              </a:solidFill>
              <a:latin typeface="Copperplate Gothic Light" pitchFamily="34" charset="0"/>
            </a:endParaRPr>
          </a:p>
        </p:txBody>
      </p:sp>
      <p:pic>
        <p:nvPicPr>
          <p:cNvPr id="5" name="Picture 2" descr="C:\Users\Dennis Zhang\AppData\Local\Microsoft\Windows\Temporary Internet Files\Content.IE5\LX1YTG9P\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2411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9</a:t>
            </a:r>
            <a:endParaRPr lang="en-CA" dirty="0"/>
          </a:p>
        </p:txBody>
      </p:sp>
    </p:spTree>
    <p:extLst>
      <p:ext uri="{BB962C8B-B14F-4D97-AF65-F5344CB8AC3E}">
        <p14:creationId xmlns:p14="http://schemas.microsoft.com/office/powerpoint/2010/main" val="20117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rmAutofit/>
          </a:bodyPr>
          <a:lstStyle/>
          <a:p>
            <a:pPr marL="0" lvl="0" indent="0">
              <a:buNone/>
            </a:pPr>
            <a:r>
              <a:rPr lang="en-US" dirty="0">
                <a:solidFill>
                  <a:srgbClr val="FFFF00"/>
                </a:solidFill>
                <a:latin typeface="Copperplate Gothic Bold" pitchFamily="34" charset="0"/>
              </a:rPr>
              <a:t>Define organizational structure.  </a:t>
            </a:r>
            <a:endParaRPr lang="en-US" dirty="0" smtClean="0">
              <a:solidFill>
                <a:srgbClr val="FFFF00"/>
              </a:solidFill>
              <a:latin typeface="Copperplate Gothic Bold" pitchFamily="34" charset="0"/>
            </a:endParaRPr>
          </a:p>
          <a:p>
            <a:pPr marL="0" lvl="0" indent="0">
              <a:buNone/>
            </a:pPr>
            <a:endParaRPr lang="fr-CA" sz="1800" dirty="0">
              <a:solidFill>
                <a:srgbClr val="FFFF00"/>
              </a:solidFill>
              <a:latin typeface="Cooper Black" pitchFamily="18" charset="0"/>
            </a:endParaRPr>
          </a:p>
          <a:p>
            <a:r>
              <a:rPr lang="en-US" dirty="0">
                <a:solidFill>
                  <a:srgbClr val="FFFF00"/>
                </a:solidFill>
                <a:latin typeface="Copperplate Gothic Light" pitchFamily="34" charset="0"/>
              </a:rPr>
              <a:t>Organizational structure can be defined as the </a:t>
            </a:r>
            <a:r>
              <a:rPr lang="en-US" b="1" dirty="0">
                <a:solidFill>
                  <a:srgbClr val="FFFF00"/>
                </a:solidFill>
                <a:latin typeface="Copperplate Gothic Bold" pitchFamily="34" charset="0"/>
              </a:rPr>
              <a:t>sum of the ways</a:t>
            </a:r>
            <a:r>
              <a:rPr lang="en-US" dirty="0">
                <a:solidFill>
                  <a:srgbClr val="FFFF00"/>
                </a:solidFill>
                <a:latin typeface="Copperplate Gothic Bold" pitchFamily="34" charset="0"/>
              </a:rPr>
              <a:t> </a:t>
            </a:r>
            <a:r>
              <a:rPr lang="en-US" dirty="0">
                <a:solidFill>
                  <a:srgbClr val="FFFF00"/>
                </a:solidFill>
                <a:latin typeface="Copperplate Gothic Light" pitchFamily="34" charset="0"/>
              </a:rPr>
              <a:t>an organization divides its labor into </a:t>
            </a:r>
            <a:r>
              <a:rPr lang="en-US" b="1" dirty="0">
                <a:solidFill>
                  <a:srgbClr val="FFFF00"/>
                </a:solidFill>
                <a:latin typeface="Copperplate Gothic Bold" pitchFamily="34" charset="0"/>
              </a:rPr>
              <a:t>distinct tasks </a:t>
            </a:r>
            <a:r>
              <a:rPr lang="en-US" dirty="0">
                <a:solidFill>
                  <a:srgbClr val="FFFF00"/>
                </a:solidFill>
                <a:latin typeface="Copperplate Gothic Light" pitchFamily="34" charset="0"/>
              </a:rPr>
              <a:t>and then </a:t>
            </a:r>
            <a:r>
              <a:rPr lang="en-US" b="1" dirty="0">
                <a:solidFill>
                  <a:srgbClr val="FFFF00"/>
                </a:solidFill>
                <a:latin typeface="Copperplate Gothic Bold" pitchFamily="34" charset="0"/>
              </a:rPr>
              <a:t>coordinates them</a:t>
            </a:r>
            <a:r>
              <a:rPr lang="en-US" dirty="0">
                <a:solidFill>
                  <a:srgbClr val="FFFF00"/>
                </a:solidFill>
                <a:latin typeface="Copperplate Gothic Bold" pitchFamily="34" charset="0"/>
              </a:rPr>
              <a:t>.  </a:t>
            </a:r>
            <a:endParaRPr lang="en-US" dirty="0" smtClean="0">
              <a:solidFill>
                <a:srgbClr val="FFFF00"/>
              </a:solidFill>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18</a:t>
            </a:fld>
            <a:endParaRPr lang="fr-CA"/>
          </a:p>
        </p:txBody>
      </p:sp>
      <p:pic>
        <p:nvPicPr>
          <p:cNvPr id="2050"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9585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rmAutofit/>
          </a:bodyPr>
          <a:lstStyle/>
          <a:p>
            <a:pPr marL="0" lvl="0" indent="0">
              <a:buNone/>
            </a:pPr>
            <a:r>
              <a:rPr lang="en-US" dirty="0">
                <a:solidFill>
                  <a:srgbClr val="FFFF00"/>
                </a:solidFill>
                <a:latin typeface="Copperplate Gothic Bold" pitchFamily="34" charset="0"/>
              </a:rPr>
              <a:t>What is the main purpose of organizational charts?</a:t>
            </a:r>
            <a:endParaRPr lang="fr-CA" dirty="0">
              <a:solidFill>
                <a:srgbClr val="FFFF00"/>
              </a:solidFill>
              <a:latin typeface="Copperplate Gothic Bold" pitchFamily="34" charset="0"/>
            </a:endParaRPr>
          </a:p>
          <a:p>
            <a:endParaRPr lang="fr-CA" sz="1600" dirty="0">
              <a:solidFill>
                <a:srgbClr val="FFFF00"/>
              </a:solidFill>
              <a:latin typeface="Copperplate Gothic Bold" pitchFamily="34" charset="0"/>
            </a:endParaRPr>
          </a:p>
          <a:p>
            <a:r>
              <a:rPr lang="en-US" sz="2800" dirty="0">
                <a:solidFill>
                  <a:srgbClr val="FFFF00"/>
                </a:solidFill>
                <a:latin typeface="Copperplate Gothic Light" pitchFamily="34" charset="0"/>
              </a:rPr>
              <a:t>Organizational charts illustrate </a:t>
            </a:r>
            <a:r>
              <a:rPr lang="en-US" sz="2800" b="1" dirty="0">
                <a:solidFill>
                  <a:srgbClr val="FFFF00"/>
                </a:solidFill>
                <a:latin typeface="Copperplate Gothic Bold" pitchFamily="34" charset="0"/>
              </a:rPr>
              <a:t>relationships among units and lines of authority among supervisors and subordinates</a:t>
            </a:r>
            <a:r>
              <a:rPr lang="en-US" sz="2800" dirty="0">
                <a:solidFill>
                  <a:srgbClr val="FFFF00"/>
                </a:solidFill>
                <a:latin typeface="Copperplate Gothic Bold" pitchFamily="34" charset="0"/>
              </a:rPr>
              <a:t> </a:t>
            </a:r>
            <a:r>
              <a:rPr lang="en-US" sz="2800" dirty="0">
                <a:solidFill>
                  <a:srgbClr val="FFFF00"/>
                </a:solidFill>
                <a:latin typeface="Copperplate Gothic Light" pitchFamily="34" charset="0"/>
              </a:rPr>
              <a:t>through the use of labeled boxes and connecting lines.</a:t>
            </a:r>
            <a:endParaRPr lang="fr-CA" sz="2800" dirty="0">
              <a:solidFill>
                <a:srgbClr val="FFFF00"/>
              </a:solidFill>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19</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934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dirty="0">
                <a:solidFill>
                  <a:srgbClr val="FFFF00"/>
                </a:solidFill>
                <a:latin typeface="Copperplate Gothic Light" pitchFamily="34" charset="0"/>
              </a:rPr>
              <a:t>What are the key advantages and disadvantages of the functional structure</a:t>
            </a:r>
            <a:r>
              <a:rPr lang="en-US" dirty="0" smtClean="0">
                <a:solidFill>
                  <a:srgbClr val="FFFF00"/>
                </a:solidFill>
                <a:latin typeface="Copperplate Gothic Light" pitchFamily="34" charset="0"/>
              </a:rPr>
              <a:t>?</a:t>
            </a:r>
          </a:p>
          <a:p>
            <a:pPr marL="0" lvl="0" indent="0">
              <a:buNone/>
            </a:pPr>
            <a:endParaRPr lang="en-US" b="1" dirty="0">
              <a:solidFill>
                <a:srgbClr val="FFFF00"/>
              </a:solidFill>
              <a:latin typeface="Copperplate Gothic Light" pitchFamily="34" charset="0"/>
            </a:endParaRPr>
          </a:p>
          <a:p>
            <a:pPr marL="0" lvl="0" indent="0">
              <a:buNone/>
            </a:pPr>
            <a:r>
              <a:rPr lang="en-US" b="1" dirty="0" smtClean="0">
                <a:solidFill>
                  <a:srgbClr val="FFFF00"/>
                </a:solidFill>
                <a:latin typeface="Copperplate Gothic Light" pitchFamily="34" charset="0"/>
              </a:rPr>
              <a:t>(Next slide)</a:t>
            </a:r>
            <a:endParaRPr lang="fr-CA" dirty="0">
              <a:solidFill>
                <a:srgbClr val="FFFF00"/>
              </a:solidFill>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20</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1218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dirty="0">
                <a:solidFill>
                  <a:srgbClr val="FFFF00"/>
                </a:solidFill>
                <a:latin typeface="Copperplate Gothic Light" pitchFamily="34" charset="0"/>
              </a:rPr>
              <a:t>What are the key advantages and disadvantages of the </a:t>
            </a:r>
            <a:r>
              <a:rPr lang="en-US" dirty="0" smtClean="0">
                <a:solidFill>
                  <a:srgbClr val="FFFF00"/>
                </a:solidFill>
                <a:latin typeface="Copperplate Gothic Light" pitchFamily="34" charset="0"/>
              </a:rPr>
              <a:t>product </a:t>
            </a:r>
            <a:r>
              <a:rPr lang="en-US" dirty="0">
                <a:solidFill>
                  <a:srgbClr val="FFFF00"/>
                </a:solidFill>
                <a:latin typeface="Copperplate Gothic Light" pitchFamily="34" charset="0"/>
              </a:rPr>
              <a:t>structure</a:t>
            </a:r>
            <a:r>
              <a:rPr lang="en-US" dirty="0" smtClean="0">
                <a:solidFill>
                  <a:srgbClr val="FFFF00"/>
                </a:solidFill>
                <a:latin typeface="Copperplate Gothic Light" pitchFamily="34" charset="0"/>
              </a:rPr>
              <a:t>?</a:t>
            </a:r>
          </a:p>
          <a:p>
            <a:pPr marL="0" lvl="0" indent="0">
              <a:buNone/>
            </a:pPr>
            <a:endParaRPr lang="en-US" b="1" dirty="0">
              <a:solidFill>
                <a:srgbClr val="FFFF00"/>
              </a:solidFill>
              <a:latin typeface="Copperplate Gothic Light" pitchFamily="34" charset="0"/>
            </a:endParaRPr>
          </a:p>
          <a:p>
            <a:pPr marL="0" lvl="0" indent="0">
              <a:buNone/>
            </a:pPr>
            <a:r>
              <a:rPr lang="en-US" b="1" dirty="0" smtClean="0">
                <a:solidFill>
                  <a:srgbClr val="FFFF00"/>
                </a:solidFill>
                <a:latin typeface="Copperplate Gothic Light" pitchFamily="34" charset="0"/>
              </a:rPr>
              <a:t>(Next slide)</a:t>
            </a:r>
            <a:endParaRPr lang="fr-CA" dirty="0">
              <a:solidFill>
                <a:srgbClr val="FFFF00"/>
              </a:solidFill>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21</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2488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rmAutofit/>
          </a:bodyPr>
          <a:lstStyle/>
          <a:p>
            <a:pPr marL="0" lvl="0" indent="0">
              <a:buNone/>
            </a:pPr>
            <a:r>
              <a:rPr lang="en-US" b="1" dirty="0">
                <a:solidFill>
                  <a:srgbClr val="FFFF00"/>
                </a:solidFill>
                <a:latin typeface="Copperplate Gothic Bold" pitchFamily="34" charset="0"/>
              </a:rPr>
              <a:t>How is line of authority different from chain of command?</a:t>
            </a:r>
            <a:endParaRPr lang="fr-CA" dirty="0">
              <a:solidFill>
                <a:srgbClr val="FFFF00"/>
              </a:solidFill>
              <a:latin typeface="Copperplate Gothic Bold" pitchFamily="34" charset="0"/>
            </a:endParaRPr>
          </a:p>
          <a:p>
            <a:endParaRPr lang="fr-CA" sz="1400" dirty="0">
              <a:solidFill>
                <a:srgbClr val="FFFF00"/>
              </a:solidFill>
              <a:latin typeface="Copperplate Gothic Bold" pitchFamily="34" charset="0"/>
            </a:endParaRPr>
          </a:p>
          <a:p>
            <a:r>
              <a:rPr lang="en-US" dirty="0">
                <a:solidFill>
                  <a:srgbClr val="FFFF00"/>
                </a:solidFill>
                <a:latin typeface="Copperplate Gothic Light" pitchFamily="34" charset="0"/>
              </a:rPr>
              <a:t>Line of authority essentially specifies</a:t>
            </a:r>
            <a:r>
              <a:rPr lang="en-US" dirty="0">
                <a:solidFill>
                  <a:srgbClr val="FFFF00"/>
                </a:solidFill>
                <a:latin typeface="Copperplate Gothic Bold" pitchFamily="34" charset="0"/>
              </a:rPr>
              <a:t> </a:t>
            </a:r>
            <a:r>
              <a:rPr lang="en-US" b="1" dirty="0">
                <a:solidFill>
                  <a:srgbClr val="FFFF00"/>
                </a:solidFill>
                <a:latin typeface="Copperplate Gothic Bold" pitchFamily="34" charset="0"/>
              </a:rPr>
              <a:t>who reports to whom </a:t>
            </a:r>
            <a:r>
              <a:rPr lang="en-US" dirty="0">
                <a:solidFill>
                  <a:srgbClr val="FFFF00"/>
                </a:solidFill>
                <a:latin typeface="Copperplate Gothic Bold" pitchFamily="34" charset="0"/>
              </a:rPr>
              <a:t>in </a:t>
            </a:r>
            <a:r>
              <a:rPr lang="en-US" dirty="0">
                <a:solidFill>
                  <a:srgbClr val="FFFF00"/>
                </a:solidFill>
                <a:latin typeface="Copperplate Gothic Light" pitchFamily="34" charset="0"/>
              </a:rPr>
              <a:t>the organization</a:t>
            </a:r>
            <a:r>
              <a:rPr lang="en-US" dirty="0">
                <a:solidFill>
                  <a:srgbClr val="FFFF00"/>
                </a:solidFill>
                <a:latin typeface="Copperplate Gothic Bold" pitchFamily="34" charset="0"/>
              </a:rPr>
              <a:t>.</a:t>
            </a:r>
            <a:endParaRPr lang="fr-CA" dirty="0">
              <a:solidFill>
                <a:srgbClr val="FFFF00"/>
              </a:solidFill>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22</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984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sz="2400" b="1" dirty="0">
                <a:solidFill>
                  <a:srgbClr val="FFFF00"/>
                </a:solidFill>
                <a:latin typeface="Copperplate Gothic Bold" pitchFamily="34" charset="0"/>
              </a:rPr>
              <a:t>What are the key pros and cons for both centralization and decentralization in organizational structure?</a:t>
            </a:r>
            <a:endParaRPr lang="fr-CA" sz="2400" dirty="0">
              <a:solidFill>
                <a:srgbClr val="FFFF00"/>
              </a:solidFill>
              <a:latin typeface="Copperplate Gothic Bold" pitchFamily="34" charset="0"/>
            </a:endParaRPr>
          </a:p>
          <a:p>
            <a:endParaRPr lang="fr-CA" sz="1400" dirty="0">
              <a:solidFill>
                <a:srgbClr val="FFFF00"/>
              </a:solidFill>
              <a:latin typeface="Copperplate Gothic Bold" pitchFamily="34" charset="0"/>
            </a:endParaRPr>
          </a:p>
          <a:p>
            <a:r>
              <a:rPr lang="en-US" sz="2400" dirty="0">
                <a:solidFill>
                  <a:srgbClr val="FFFF00"/>
                </a:solidFill>
                <a:latin typeface="Copperplate Gothic Bold" pitchFamily="34" charset="0"/>
              </a:rPr>
              <a:t>Centralized organizations restrict decision making to fewer individuals, </a:t>
            </a:r>
            <a:r>
              <a:rPr lang="en-US" sz="2400" u="sng" dirty="0">
                <a:solidFill>
                  <a:srgbClr val="FFFF00"/>
                </a:solidFill>
                <a:latin typeface="Copperplate Gothic Bold" pitchFamily="34" charset="0"/>
              </a:rPr>
              <a:t>usually at the top</a:t>
            </a:r>
            <a:r>
              <a:rPr lang="en-US" sz="2400" dirty="0">
                <a:solidFill>
                  <a:srgbClr val="FFFF00"/>
                </a:solidFill>
                <a:latin typeface="Copperplate Gothic Bold" pitchFamily="34" charset="0"/>
              </a:rPr>
              <a:t> of the organization. </a:t>
            </a:r>
            <a:endParaRPr lang="en-US" sz="2400" dirty="0" smtClean="0">
              <a:solidFill>
                <a:srgbClr val="FFFF00"/>
              </a:solidFill>
              <a:latin typeface="Copperplate Gothic Bold" pitchFamily="34" charset="0"/>
            </a:endParaRPr>
          </a:p>
          <a:p>
            <a:endParaRPr lang="en-US" sz="2400" dirty="0" smtClean="0">
              <a:solidFill>
                <a:srgbClr val="FFFF00"/>
              </a:solidFill>
              <a:latin typeface="Copperplate Gothic Bold" pitchFamily="34" charset="0"/>
            </a:endParaRPr>
          </a:p>
          <a:p>
            <a:r>
              <a:rPr lang="en-US" sz="2400" dirty="0" smtClean="0">
                <a:solidFill>
                  <a:srgbClr val="FFFF00"/>
                </a:solidFill>
                <a:latin typeface="Copperplate Gothic Bold" pitchFamily="34" charset="0"/>
              </a:rPr>
              <a:t>Decentralized </a:t>
            </a:r>
            <a:r>
              <a:rPr lang="en-US" sz="2400" dirty="0">
                <a:solidFill>
                  <a:srgbClr val="FFFF00"/>
                </a:solidFill>
                <a:latin typeface="Copperplate Gothic Bold" pitchFamily="34" charset="0"/>
              </a:rPr>
              <a:t>organizations tend to </a:t>
            </a:r>
            <a:r>
              <a:rPr lang="en-US" sz="2400" b="1" dirty="0">
                <a:solidFill>
                  <a:srgbClr val="FFFF00"/>
                </a:solidFill>
                <a:latin typeface="Copperplate Gothic Bold" pitchFamily="34" charset="0"/>
              </a:rPr>
              <a:t>push decision-making authority</a:t>
            </a:r>
            <a:r>
              <a:rPr lang="en-US" sz="2400" dirty="0">
                <a:solidFill>
                  <a:srgbClr val="FFFF00"/>
                </a:solidFill>
                <a:latin typeface="Copperplate Gothic Bold" pitchFamily="34" charset="0"/>
              </a:rPr>
              <a:t> down to the </a:t>
            </a:r>
            <a:r>
              <a:rPr lang="en-US" sz="2400" u="sng" dirty="0">
                <a:solidFill>
                  <a:srgbClr val="FFFF00"/>
                </a:solidFill>
                <a:latin typeface="Copperplate Gothic Bold" pitchFamily="34" charset="0"/>
              </a:rPr>
              <a:t>lowest level possible</a:t>
            </a:r>
            <a:r>
              <a:rPr lang="en-US" sz="2400" dirty="0">
                <a:solidFill>
                  <a:srgbClr val="FFFF00"/>
                </a:solidFill>
                <a:latin typeface="Copperplate Gothic Bold" pitchFamily="34" charset="0"/>
              </a:rPr>
              <a:t>.</a:t>
            </a:r>
            <a:endParaRPr lang="fr-CA" sz="2400" dirty="0">
              <a:solidFill>
                <a:srgbClr val="FFFF00"/>
              </a:solidFill>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23</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3489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sz="2400" b="1" dirty="0">
                <a:solidFill>
                  <a:srgbClr val="FFFF00"/>
                </a:solidFill>
                <a:latin typeface="Copperplate Gothic Bold" pitchFamily="34" charset="0"/>
              </a:rPr>
              <a:t>What are the critical elements of an organization’s internal and external environments that a manager should assess in considering a new organizational structure?</a:t>
            </a:r>
            <a:endParaRPr lang="fr-CA" sz="2400" dirty="0">
              <a:solidFill>
                <a:srgbClr val="FFFF00"/>
              </a:solidFill>
              <a:latin typeface="Copperplate Gothic Bold" pitchFamily="34" charset="0"/>
            </a:endParaRPr>
          </a:p>
          <a:p>
            <a:r>
              <a:rPr lang="en-US" sz="2400" dirty="0" smtClean="0">
                <a:solidFill>
                  <a:srgbClr val="FFFF00"/>
                </a:solidFill>
                <a:latin typeface="Copperplate Gothic Light" pitchFamily="34" charset="0"/>
              </a:rPr>
              <a:t>In </a:t>
            </a:r>
            <a:r>
              <a:rPr lang="en-US" sz="2400" dirty="0">
                <a:solidFill>
                  <a:srgbClr val="FFFF00"/>
                </a:solidFill>
                <a:latin typeface="Copperplate Gothic Light" pitchFamily="34" charset="0"/>
              </a:rPr>
              <a:t>designing organizations, managers face the challenge of capturing both specialization and integration advantages. </a:t>
            </a:r>
            <a:endParaRPr lang="en-US" sz="2400" dirty="0" smtClean="0">
              <a:solidFill>
                <a:srgbClr val="FFFF00"/>
              </a:solidFill>
              <a:latin typeface="Copperplate Gothic Light" pitchFamily="34" charset="0"/>
            </a:endParaRPr>
          </a:p>
          <a:p>
            <a:r>
              <a:rPr lang="en-US" sz="2400" dirty="0" smtClean="0">
                <a:solidFill>
                  <a:srgbClr val="FFFF00"/>
                </a:solidFill>
                <a:latin typeface="Copperplate Gothic Light" pitchFamily="34" charset="0"/>
              </a:rPr>
              <a:t>A </a:t>
            </a:r>
            <a:r>
              <a:rPr lang="en-US" sz="2400" dirty="0">
                <a:solidFill>
                  <a:srgbClr val="FFFF00"/>
                </a:solidFill>
                <a:latin typeface="Copperplate Gothic Light" pitchFamily="34" charset="0"/>
              </a:rPr>
              <a:t>key factor in </a:t>
            </a:r>
            <a:r>
              <a:rPr lang="en-US" sz="2400" b="1" dirty="0">
                <a:solidFill>
                  <a:srgbClr val="FFFF00"/>
                </a:solidFill>
                <a:latin typeface="Copperplate Gothic Bold" pitchFamily="34" charset="0"/>
              </a:rPr>
              <a:t>determining the match between the environment and organizational structure is environmental uncertainty</a:t>
            </a:r>
            <a:r>
              <a:rPr lang="en-US" sz="2400" dirty="0">
                <a:solidFill>
                  <a:srgbClr val="FFFF00"/>
                </a:solidFill>
                <a:latin typeface="Copperplate Gothic Bold" pitchFamily="34" charset="0"/>
              </a:rPr>
              <a:t>.</a:t>
            </a:r>
            <a:endParaRPr lang="fr-CA" sz="2400" dirty="0">
              <a:solidFill>
                <a:srgbClr val="FFFF00"/>
              </a:solidFill>
              <a:latin typeface="Copperplate Gothic Bold"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24</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9314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sz="2400" b="1" dirty="0">
                <a:solidFill>
                  <a:srgbClr val="FFFF00"/>
                </a:solidFill>
                <a:latin typeface="Copperplate Gothic Light" pitchFamily="34" charset="0"/>
              </a:rPr>
              <a:t>What role does information play in the context of organizational uncertainty?</a:t>
            </a:r>
            <a:endParaRPr lang="fr-CA" sz="2400" dirty="0">
              <a:solidFill>
                <a:srgbClr val="FFFF00"/>
              </a:solidFill>
              <a:latin typeface="Copperplate Gothic Light" pitchFamily="34" charset="0"/>
            </a:endParaRPr>
          </a:p>
          <a:p>
            <a:pPr marL="0" indent="0">
              <a:buNone/>
            </a:pPr>
            <a:endParaRPr lang="fr-CA" sz="1100" dirty="0">
              <a:solidFill>
                <a:srgbClr val="FFFF00"/>
              </a:solidFill>
              <a:latin typeface="Copperplate Gothic Light" pitchFamily="34" charset="0"/>
            </a:endParaRPr>
          </a:p>
          <a:p>
            <a:r>
              <a:rPr lang="en-US" sz="2400" dirty="0">
                <a:solidFill>
                  <a:srgbClr val="FFFF00"/>
                </a:solidFill>
                <a:latin typeface="Copperplate Gothic Light" pitchFamily="34" charset="0"/>
              </a:rPr>
              <a:t>Information can play a critical role in organizational uncertainty from a number of perspectives.  </a:t>
            </a:r>
            <a:endParaRPr lang="en-US" sz="2400" dirty="0" smtClean="0">
              <a:solidFill>
                <a:srgbClr val="FFFF00"/>
              </a:solidFill>
              <a:latin typeface="Copperplate Gothic Light" pitchFamily="34" charset="0"/>
            </a:endParaRPr>
          </a:p>
          <a:p>
            <a:r>
              <a:rPr lang="en-US" sz="2400" dirty="0" smtClean="0">
                <a:solidFill>
                  <a:srgbClr val="FFFF00"/>
                </a:solidFill>
                <a:latin typeface="Copperplate Gothic Light" pitchFamily="34" charset="0"/>
              </a:rPr>
              <a:t>Information </a:t>
            </a:r>
            <a:r>
              <a:rPr lang="en-US" sz="2400" dirty="0">
                <a:solidFill>
                  <a:srgbClr val="FFFF00"/>
                </a:solidFill>
                <a:latin typeface="Copperplate Gothic Light" pitchFamily="34" charset="0"/>
              </a:rPr>
              <a:t>or a lack of it can </a:t>
            </a:r>
            <a:r>
              <a:rPr lang="en-US" sz="2400" b="1" dirty="0">
                <a:solidFill>
                  <a:srgbClr val="FFFF00"/>
                </a:solidFill>
                <a:latin typeface="Copperplate Gothic Bold" pitchFamily="34" charset="0"/>
              </a:rPr>
              <a:t>impact product creation and production, supplier and customer communication, technology, and competitor intent</a:t>
            </a:r>
            <a:r>
              <a:rPr lang="en-US" sz="2400" b="1" dirty="0">
                <a:solidFill>
                  <a:srgbClr val="FFFF00"/>
                </a:solidFill>
                <a:latin typeface="Copperplate Gothic Light" pitchFamily="34" charset="0"/>
              </a:rPr>
              <a:t>.</a:t>
            </a:r>
            <a:endParaRPr lang="fr-CA" sz="2400" b="1" dirty="0">
              <a:solidFill>
                <a:srgbClr val="FFFF00"/>
              </a:solidFill>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25</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4837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rgbClr val="FFFF00"/>
                </a:solidFill>
                <a:latin typeface="Cooper Black" pitchFamily="18" charset="0"/>
              </a:rPr>
              <a:t>Mo’s Question for the Final</a:t>
            </a:r>
            <a:endParaRPr lang="fr-CA" dirty="0">
              <a:solidFill>
                <a:srgbClr val="FFFF00"/>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Autofit/>
          </a:bodyPr>
          <a:lstStyle/>
          <a:p>
            <a:pPr marL="0" lvl="0" indent="0">
              <a:buNone/>
            </a:pPr>
            <a:r>
              <a:rPr lang="en-US" sz="2400" b="1" dirty="0">
                <a:solidFill>
                  <a:srgbClr val="FFFF00"/>
                </a:solidFill>
                <a:latin typeface="Copperplate Gothic Light" pitchFamily="34" charset="0"/>
              </a:rPr>
              <a:t>What are some of the key warning signs of a poor structure-environment fit?</a:t>
            </a:r>
            <a:endParaRPr lang="fr-CA" sz="2400" dirty="0">
              <a:solidFill>
                <a:srgbClr val="FFFF00"/>
              </a:solidFill>
              <a:latin typeface="Copperplate Gothic Light" pitchFamily="34" charset="0"/>
            </a:endParaRPr>
          </a:p>
          <a:p>
            <a:endParaRPr lang="fr-CA" sz="1400" dirty="0">
              <a:solidFill>
                <a:srgbClr val="FFFF00"/>
              </a:solidFill>
              <a:latin typeface="Copperplate Gothic Light" pitchFamily="34" charset="0"/>
            </a:endParaRPr>
          </a:p>
          <a:p>
            <a:r>
              <a:rPr lang="en-US" sz="2400" dirty="0">
                <a:solidFill>
                  <a:srgbClr val="FFFF00"/>
                </a:solidFill>
                <a:latin typeface="Copperplate Gothic Light" pitchFamily="34" charset="0"/>
              </a:rPr>
              <a:t>One of the first warning signs is decision makers’ </a:t>
            </a:r>
            <a:r>
              <a:rPr lang="en-US" sz="2400" b="1" dirty="0">
                <a:solidFill>
                  <a:srgbClr val="FFFF00"/>
                </a:solidFill>
                <a:latin typeface="Copperplate Gothic Bold" pitchFamily="34" charset="0"/>
              </a:rPr>
              <a:t>inability to anticipate problems</a:t>
            </a:r>
            <a:r>
              <a:rPr lang="en-US" sz="2400" dirty="0">
                <a:solidFill>
                  <a:srgbClr val="FFFF00"/>
                </a:solidFill>
                <a:latin typeface="Copperplate Gothic Light" pitchFamily="34" charset="0"/>
              </a:rPr>
              <a:t>.  </a:t>
            </a:r>
            <a:endParaRPr lang="en-US" sz="2400" dirty="0" smtClean="0">
              <a:solidFill>
                <a:srgbClr val="FFFF00"/>
              </a:solidFill>
              <a:latin typeface="Copperplate Gothic Light" pitchFamily="34" charset="0"/>
            </a:endParaRPr>
          </a:p>
          <a:p>
            <a:r>
              <a:rPr lang="en-US" sz="2400" dirty="0" smtClean="0">
                <a:solidFill>
                  <a:srgbClr val="FFFF00"/>
                </a:solidFill>
                <a:latin typeface="Copperplate Gothic Light" pitchFamily="34" charset="0"/>
              </a:rPr>
              <a:t>Another </a:t>
            </a:r>
            <a:r>
              <a:rPr lang="en-US" sz="2400" dirty="0">
                <a:solidFill>
                  <a:srgbClr val="FFFF00"/>
                </a:solidFill>
                <a:latin typeface="Copperplate Gothic Light" pitchFamily="34" charset="0"/>
              </a:rPr>
              <a:t>key warning sign is an </a:t>
            </a:r>
            <a:r>
              <a:rPr lang="en-US" sz="2400" dirty="0">
                <a:solidFill>
                  <a:srgbClr val="FFFF00"/>
                </a:solidFill>
                <a:latin typeface="Copperplate Gothic Bold" pitchFamily="34" charset="0"/>
              </a:rPr>
              <a:t>increase in conflict </a:t>
            </a:r>
            <a:r>
              <a:rPr lang="en-US" sz="2400" dirty="0">
                <a:solidFill>
                  <a:srgbClr val="FFFF00"/>
                </a:solidFill>
                <a:latin typeface="Copperplate Gothic Light" pitchFamily="34" charset="0"/>
              </a:rPr>
              <a:t>that prevents effective implementation.  </a:t>
            </a:r>
            <a:endParaRPr lang="en-US" sz="2400" dirty="0" smtClean="0">
              <a:solidFill>
                <a:srgbClr val="FFFF00"/>
              </a:solidFill>
              <a:latin typeface="Copperplate Gothic Light" pitchFamily="34" charset="0"/>
            </a:endParaRPr>
          </a:p>
          <a:p>
            <a:r>
              <a:rPr lang="en-US" sz="2400" dirty="0" smtClean="0">
                <a:solidFill>
                  <a:srgbClr val="FFFF00"/>
                </a:solidFill>
                <a:latin typeface="Copperplate Gothic Light" pitchFamily="34" charset="0"/>
              </a:rPr>
              <a:t>There </a:t>
            </a:r>
            <a:r>
              <a:rPr lang="en-US" sz="2400" dirty="0">
                <a:solidFill>
                  <a:srgbClr val="FFFF00"/>
                </a:solidFill>
                <a:latin typeface="Copperplate Gothic Light" pitchFamily="34" charset="0"/>
              </a:rPr>
              <a:t>may also be </a:t>
            </a:r>
            <a:r>
              <a:rPr lang="en-US" sz="2400" b="1" dirty="0">
                <a:solidFill>
                  <a:srgbClr val="FFFF00"/>
                </a:solidFill>
                <a:latin typeface="Copperplate Gothic Bold" pitchFamily="34" charset="0"/>
              </a:rPr>
              <a:t>signs at the individual level</a:t>
            </a:r>
            <a:r>
              <a:rPr lang="en-US" sz="2400" dirty="0">
                <a:solidFill>
                  <a:srgbClr val="FFFF00"/>
                </a:solidFill>
                <a:latin typeface="Copperplate Gothic Light" pitchFamily="34" charset="0"/>
              </a:rPr>
              <a:t>.</a:t>
            </a:r>
            <a:endParaRPr lang="fr-CA" sz="2400" dirty="0">
              <a:solidFill>
                <a:srgbClr val="FFFF00"/>
              </a:solidFill>
              <a:latin typeface="Copperplate Gothic Light" pitchFamily="34" charset="0"/>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26</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3818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10</a:t>
            </a:r>
            <a:endParaRPr lang="en-CA" dirty="0"/>
          </a:p>
        </p:txBody>
      </p:sp>
    </p:spTree>
    <p:extLst>
      <p:ext uri="{BB962C8B-B14F-4D97-AF65-F5344CB8AC3E}">
        <p14:creationId xmlns:p14="http://schemas.microsoft.com/office/powerpoint/2010/main" val="2722491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lstStyle/>
          <a:p>
            <a:r>
              <a:rPr lang="en-CA" dirty="0" smtClean="0">
                <a:solidFill>
                  <a:srgbClr val="FFFF00"/>
                </a:solidFill>
              </a:rPr>
              <a:t>Define Culture</a:t>
            </a:r>
          </a:p>
          <a:p>
            <a:pPr lvl="1"/>
            <a:r>
              <a:rPr lang="en-CA" dirty="0" smtClean="0">
                <a:solidFill>
                  <a:srgbClr val="FFFF00"/>
                </a:solidFill>
              </a:rPr>
              <a:t>Culture is a learned set of assumptions, values, and behaviours that have been </a:t>
            </a:r>
            <a:r>
              <a:rPr lang="en-CA" u="sng" dirty="0" smtClean="0">
                <a:solidFill>
                  <a:srgbClr val="FFFF00"/>
                </a:solidFill>
              </a:rPr>
              <a:t>accepted as successful</a:t>
            </a:r>
            <a:r>
              <a:rPr lang="en-CA" dirty="0" smtClean="0">
                <a:solidFill>
                  <a:srgbClr val="FFFF00"/>
                </a:solidFill>
              </a:rPr>
              <a:t> enough to be passed on to newcomers</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28</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8053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lnSpcReduction="10000"/>
          </a:bodyPr>
          <a:lstStyle/>
          <a:p>
            <a:r>
              <a:rPr lang="en-CA" dirty="0" smtClean="0">
                <a:solidFill>
                  <a:srgbClr val="FFFF00"/>
                </a:solidFill>
              </a:rPr>
              <a:t>Describe the three levels of culture</a:t>
            </a:r>
          </a:p>
          <a:p>
            <a:pPr lvl="1"/>
            <a:r>
              <a:rPr lang="en-CA" dirty="0" smtClean="0">
                <a:solidFill>
                  <a:srgbClr val="FFFF00"/>
                </a:solidFill>
              </a:rPr>
              <a:t>Culture consists of three distinct but related levels</a:t>
            </a:r>
          </a:p>
          <a:p>
            <a:pPr lvl="1"/>
            <a:r>
              <a:rPr lang="en-CA" dirty="0" smtClean="0">
                <a:solidFill>
                  <a:srgbClr val="FFFF00"/>
                </a:solidFill>
              </a:rPr>
              <a:t>Artifacts are visible manifestations of a culture such as its art, clothing, food, architecture, and customs</a:t>
            </a:r>
          </a:p>
          <a:p>
            <a:pPr lvl="1"/>
            <a:r>
              <a:rPr lang="en-CA" dirty="0" smtClean="0">
                <a:solidFill>
                  <a:srgbClr val="FFFF00"/>
                </a:solidFill>
              </a:rPr>
              <a:t>Values are the enduring beliefs that specific conduct or end states are personally or socially preferred to others</a:t>
            </a:r>
          </a:p>
          <a:p>
            <a:pPr lvl="1"/>
            <a:r>
              <a:rPr lang="en-CA" dirty="0" smtClean="0">
                <a:solidFill>
                  <a:srgbClr val="FFFF00"/>
                </a:solidFill>
              </a:rPr>
              <a:t>Assumptions are beliefs about fundamental aspects of life</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29</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730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a:bodyPr>
          <a:lstStyle/>
          <a:p>
            <a:r>
              <a:rPr lang="en-CA" dirty="0" smtClean="0">
                <a:solidFill>
                  <a:srgbClr val="FFFF00"/>
                </a:solidFill>
              </a:rPr>
              <a:t>Describe the six basic assumptions</a:t>
            </a:r>
          </a:p>
          <a:p>
            <a:pPr lvl="1"/>
            <a:r>
              <a:rPr lang="en-CA" dirty="0" smtClean="0">
                <a:solidFill>
                  <a:srgbClr val="FFFF00"/>
                </a:solidFill>
              </a:rPr>
              <a:t>Different groups make assumptions about humanity’s relationships to the environment, human nature, human relationships, human activity, truth and reality, and time</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30</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3215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a:bodyPr>
          <a:lstStyle/>
          <a:p>
            <a:r>
              <a:rPr lang="en-CA" dirty="0" smtClean="0">
                <a:solidFill>
                  <a:srgbClr val="FFFF00"/>
                </a:solidFill>
              </a:rPr>
              <a:t>What are the key differences between theory X and theory Y managers?</a:t>
            </a:r>
          </a:p>
          <a:p>
            <a:pPr lvl="1"/>
            <a:r>
              <a:rPr lang="en-CA" dirty="0" smtClean="0">
                <a:solidFill>
                  <a:srgbClr val="FFFF00"/>
                </a:solidFill>
              </a:rPr>
              <a:t>Theory X managers assume that the average human being has inherent dislike for work and will avoid it if possible</a:t>
            </a:r>
          </a:p>
          <a:p>
            <a:pPr lvl="1"/>
            <a:r>
              <a:rPr lang="en-CA" dirty="0">
                <a:solidFill>
                  <a:srgbClr val="FFFF00"/>
                </a:solidFill>
              </a:rPr>
              <a:t>Theory y managers assume that work is as natural as play </a:t>
            </a:r>
            <a:r>
              <a:rPr lang="en-CA" dirty="0" smtClean="0">
                <a:solidFill>
                  <a:srgbClr val="FFFF00"/>
                </a:solidFill>
              </a:rPr>
              <a:t>or rest</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31</a:t>
            </a:fld>
            <a:endParaRPr lang="fr-CA"/>
          </a:p>
        </p:txBody>
      </p:sp>
      <p:pic>
        <p:nvPicPr>
          <p:cNvPr id="6" name="Picture 2" descr="C:\Users\Dennis Zhang\AppData\Local\Microsoft\Windows\Temporary Internet Files\Content.IE5\P500M7OD\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384" y="332656"/>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610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lstStyle/>
          <a:p>
            <a:r>
              <a:rPr lang="en-CA" dirty="0" smtClean="0">
                <a:solidFill>
                  <a:srgbClr val="FFFF00"/>
                </a:solidFill>
              </a:rPr>
              <a:t>What is a subculture?</a:t>
            </a:r>
          </a:p>
          <a:p>
            <a:pPr lvl="1"/>
            <a:r>
              <a:rPr lang="en-CA" dirty="0" smtClean="0">
                <a:solidFill>
                  <a:srgbClr val="FFFF00"/>
                </a:solidFill>
              </a:rPr>
              <a:t>A subculture is a part of a culture in which values are deeply held but not widely shared</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32</a:t>
            </a:fld>
            <a:endParaRPr lang="fr-CA"/>
          </a:p>
        </p:txBody>
      </p:sp>
      <p:pic>
        <p:nvPicPr>
          <p:cNvPr id="5" name="Picture 2" descr="C:\Users\Dennis Zhang\AppData\Local\Microsoft\Windows\Temporary Internet Files\Content.IE5\JHYC4L04\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519"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333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fontScale="70000" lnSpcReduction="20000"/>
          </a:bodyPr>
          <a:lstStyle/>
          <a:p>
            <a:r>
              <a:rPr lang="en-CA" dirty="0" smtClean="0">
                <a:solidFill>
                  <a:srgbClr val="FFFF00"/>
                </a:solidFill>
              </a:rPr>
              <a:t>What strategies can managers use to create or change culture?</a:t>
            </a:r>
          </a:p>
          <a:p>
            <a:pPr lvl="1"/>
            <a:r>
              <a:rPr lang="en-CA" dirty="0" smtClean="0">
                <a:solidFill>
                  <a:srgbClr val="FFFF00"/>
                </a:solidFill>
              </a:rPr>
              <a:t>There are at least five critical strategies for effectively managing organizational culture</a:t>
            </a:r>
          </a:p>
          <a:p>
            <a:pPr lvl="1"/>
            <a:r>
              <a:rPr lang="en-CA" dirty="0" smtClean="0">
                <a:solidFill>
                  <a:srgbClr val="FFFF00"/>
                </a:solidFill>
              </a:rPr>
              <a:t>One way to create or change a culture is to select individuals whose assumptions, </a:t>
            </a:r>
            <a:r>
              <a:rPr lang="en-CA" dirty="0">
                <a:solidFill>
                  <a:srgbClr val="FFFF00"/>
                </a:solidFill>
              </a:rPr>
              <a:t>v</a:t>
            </a:r>
            <a:r>
              <a:rPr lang="en-CA" dirty="0" smtClean="0">
                <a:solidFill>
                  <a:srgbClr val="FFFF00"/>
                </a:solidFill>
              </a:rPr>
              <a:t>alues, and behaviours already match those that you desire</a:t>
            </a:r>
          </a:p>
          <a:p>
            <a:pPr lvl="1"/>
            <a:r>
              <a:rPr lang="en-CA" dirty="0" smtClean="0">
                <a:solidFill>
                  <a:srgbClr val="FFFF00"/>
                </a:solidFill>
              </a:rPr>
              <a:t>Even if selection is not perfect, congruent cultural values can be introduced and reinforced in new hires through socialization</a:t>
            </a:r>
          </a:p>
          <a:p>
            <a:pPr lvl="1"/>
            <a:r>
              <a:rPr lang="en-CA" dirty="0" smtClean="0">
                <a:solidFill>
                  <a:srgbClr val="FFFF00"/>
                </a:solidFill>
              </a:rPr>
              <a:t>In addition, employee evaluation reinforces culture</a:t>
            </a:r>
          </a:p>
          <a:p>
            <a:pPr lvl="1"/>
            <a:r>
              <a:rPr lang="en-CA" dirty="0" smtClean="0">
                <a:solidFill>
                  <a:srgbClr val="FFFF00"/>
                </a:solidFill>
              </a:rPr>
              <a:t>Further, rewards and compensation may be among the most powerful means of signaling what the organization values and reinforcing desired behaviours in newcomers</a:t>
            </a:r>
          </a:p>
          <a:p>
            <a:pPr lvl="1"/>
            <a:r>
              <a:rPr lang="en-CA" dirty="0" smtClean="0">
                <a:solidFill>
                  <a:srgbClr val="FFFF00"/>
                </a:solidFill>
              </a:rPr>
              <a:t>Organizational culture is also </a:t>
            </a:r>
            <a:r>
              <a:rPr lang="en-CA" dirty="0">
                <a:solidFill>
                  <a:srgbClr val="FFFF00"/>
                </a:solidFill>
              </a:rPr>
              <a:t>c</a:t>
            </a:r>
            <a:r>
              <a:rPr lang="en-CA" dirty="0" smtClean="0">
                <a:solidFill>
                  <a:srgbClr val="FFFF00"/>
                </a:solidFill>
              </a:rPr>
              <a:t>reated and reinforced through a variety of symbols</a:t>
            </a:r>
            <a:endParaRPr lang="en-CA"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33</a:t>
            </a:fld>
            <a:endParaRPr lang="fr-CA"/>
          </a:p>
        </p:txBody>
      </p:sp>
      <p:pic>
        <p:nvPicPr>
          <p:cNvPr id="5" name="Picture 2" descr="C:\Users\Dennis Zhang\AppData\Local\Microsoft\Windows\Temporary Internet Files\Content.IE5\JHYC4L04\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519"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7738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rgbClr val="FFFF00"/>
                </a:solidFill>
              </a:rPr>
              <a:t>Mo’s Question for the Final</a:t>
            </a:r>
            <a:endParaRPr lang="en-CA" dirty="0">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CA" dirty="0" smtClean="0">
                <a:solidFill>
                  <a:srgbClr val="FFFF00"/>
                </a:solidFill>
              </a:rPr>
              <a:t>What are the key differences between high and low context cultures? How do they affect managerial behaviour?</a:t>
            </a:r>
          </a:p>
          <a:p>
            <a:pPr lvl="1"/>
            <a:r>
              <a:rPr lang="en-CA" dirty="0" smtClean="0">
                <a:solidFill>
                  <a:srgbClr val="FFFF00"/>
                </a:solidFill>
              </a:rPr>
              <a:t>In high context cultures, people pay close attention to the situation and its various elements</a:t>
            </a:r>
          </a:p>
          <a:p>
            <a:pPr lvl="1"/>
            <a:r>
              <a:rPr lang="en-CA" dirty="0" smtClean="0">
                <a:solidFill>
                  <a:srgbClr val="FFFF00"/>
                </a:solidFill>
              </a:rPr>
              <a:t>Key contextual variables are used to determine appropriate an inappropriate behaviour</a:t>
            </a:r>
          </a:p>
          <a:p>
            <a:pPr lvl="1"/>
            <a:r>
              <a:rPr lang="en-CA" dirty="0" smtClean="0">
                <a:solidFill>
                  <a:srgbClr val="FFFF00"/>
                </a:solidFill>
              </a:rPr>
              <a:t>In low context cultures, contextual variables have much less impact on the determination of appropriate behaviours</a:t>
            </a:r>
          </a:p>
          <a:p>
            <a:pPr lvl="1"/>
            <a:r>
              <a:rPr lang="en-CA" b="1" dirty="0" smtClean="0">
                <a:solidFill>
                  <a:srgbClr val="FFFF00"/>
                </a:solidFill>
              </a:rPr>
              <a:t>In other words, in low context cultures, the situation may or may not make a difference in what is considered appropriate behaviours, but…</a:t>
            </a:r>
          </a:p>
          <a:p>
            <a:pPr lvl="1"/>
            <a:r>
              <a:rPr lang="en-CA" b="1" dirty="0" smtClean="0">
                <a:solidFill>
                  <a:srgbClr val="FFFF00"/>
                </a:solidFill>
              </a:rPr>
              <a:t>In high context cultures, the context makes all the difference</a:t>
            </a:r>
            <a:endParaRPr lang="en-CA" b="1" dirty="0">
              <a:solidFill>
                <a:srgbClr val="FFFF00"/>
              </a:solidFill>
            </a:endParaRPr>
          </a:p>
        </p:txBody>
      </p:sp>
      <p:sp>
        <p:nvSpPr>
          <p:cNvPr id="4" name="Slide Number Placeholder 3"/>
          <p:cNvSpPr>
            <a:spLocks noGrp="1"/>
          </p:cNvSpPr>
          <p:nvPr>
            <p:ph type="sldNum" sz="quarter" idx="12"/>
          </p:nvPr>
        </p:nvSpPr>
        <p:spPr/>
        <p:txBody>
          <a:bodyPr/>
          <a:lstStyle/>
          <a:p>
            <a:fld id="{D09AD961-9A2E-4382-944C-BCFD3EEF94AE}" type="slidenum">
              <a:rPr lang="fr-CA" smtClean="0"/>
              <a:pPr/>
              <a:t>34</a:t>
            </a:fld>
            <a:endParaRPr lang="fr-CA"/>
          </a:p>
        </p:txBody>
      </p:sp>
      <p:pic>
        <p:nvPicPr>
          <p:cNvPr id="5" name="Picture 2" descr="C:\Users\Dennis Zhang\AppData\Local\Microsoft\Windows\Temporary Internet Files\Content.IE5\JHYC4L04\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519"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9763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12</a:t>
            </a:r>
            <a:endParaRPr lang="en-CA" dirty="0"/>
          </a:p>
        </p:txBody>
      </p:sp>
    </p:spTree>
    <p:extLst>
      <p:ext uri="{BB962C8B-B14F-4D97-AF65-F5344CB8AC3E}">
        <p14:creationId xmlns:p14="http://schemas.microsoft.com/office/powerpoint/2010/main" val="15269368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65949" name="Rectangle 29"/>
          <p:cNvSpPr>
            <a:spLocks noChangeArrowheads="1"/>
          </p:cNvSpPr>
          <p:nvPr/>
        </p:nvSpPr>
        <p:spPr bwMode="auto">
          <a:xfrm>
            <a:off x="0" y="1585913"/>
            <a:ext cx="4559300" cy="152400"/>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65934" name="Rectangle 14"/>
          <p:cNvSpPr>
            <a:spLocks noGrp="1" noChangeArrowheads="1"/>
          </p:cNvSpPr>
          <p:nvPr>
            <p:ph type="title"/>
          </p:nvPr>
        </p:nvSpPr>
        <p:spPr>
          <a:xfrm>
            <a:off x="533400" y="393700"/>
            <a:ext cx="8153400" cy="762000"/>
          </a:xfrm>
        </p:spPr>
        <p:txBody>
          <a:bodyPr/>
          <a:lstStyle/>
          <a:p>
            <a:r>
              <a:rPr lang="en-US"/>
              <a:t>Sources of Motivation</a:t>
            </a:r>
          </a:p>
        </p:txBody>
      </p:sp>
      <p:sp>
        <p:nvSpPr>
          <p:cNvPr id="465935" name="Text Box 15"/>
          <p:cNvSpPr txBox="1">
            <a:spLocks noChangeArrowheads="1"/>
          </p:cNvSpPr>
          <p:nvPr/>
        </p:nvSpPr>
        <p:spPr bwMode="auto">
          <a:xfrm>
            <a:off x="2667000" y="602615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12.1</a:t>
            </a:r>
            <a:r>
              <a:rPr lang="en-US" sz="1000" dirty="0">
                <a:latin typeface="Times New Roman" pitchFamily="18" charset="0"/>
              </a:rPr>
              <a:t>: Key Variables that Influence Motivation</a:t>
            </a:r>
          </a:p>
        </p:txBody>
      </p:sp>
      <p:sp>
        <p:nvSpPr>
          <p:cNvPr id="465948" name="Rectangle 28"/>
          <p:cNvSpPr>
            <a:spLocks noGrp="1" noChangeArrowheads="1"/>
          </p:cNvSpPr>
          <p:nvPr>
            <p:ph type="body" idx="1"/>
          </p:nvPr>
        </p:nvSpPr>
        <p:spPr>
          <a:xfrm>
            <a:off x="477838" y="3162300"/>
            <a:ext cx="2532062" cy="3536950"/>
          </a:xfrm>
        </p:spPr>
        <p:txBody>
          <a:bodyPr/>
          <a:lstStyle/>
          <a:p>
            <a:pPr marL="0" indent="0">
              <a:lnSpc>
                <a:spcPct val="90000"/>
              </a:lnSpc>
              <a:buFont typeface="Wingdings" pitchFamily="2" charset="2"/>
              <a:buNone/>
            </a:pPr>
            <a:r>
              <a:rPr lang="en-US" sz="1400" b="1"/>
              <a:t>Needs</a:t>
            </a:r>
          </a:p>
          <a:p>
            <a:pPr marL="279400" lvl="1" indent="-165100">
              <a:lnSpc>
                <a:spcPct val="90000"/>
              </a:lnSpc>
            </a:pPr>
            <a:r>
              <a:rPr lang="en-US" sz="1200" b="1"/>
              <a:t>For security</a:t>
            </a:r>
          </a:p>
          <a:p>
            <a:pPr marL="279400" lvl="1" indent="-165100">
              <a:lnSpc>
                <a:spcPct val="90000"/>
              </a:lnSpc>
            </a:pPr>
            <a:r>
              <a:rPr lang="en-US" sz="1200" b="1"/>
              <a:t>For self-esteem</a:t>
            </a:r>
          </a:p>
          <a:p>
            <a:pPr marL="279400" lvl="1" indent="-165100">
              <a:lnSpc>
                <a:spcPct val="90000"/>
              </a:lnSpc>
            </a:pPr>
            <a:r>
              <a:rPr lang="en-US" sz="1200" b="1"/>
              <a:t>For achievement</a:t>
            </a:r>
          </a:p>
          <a:p>
            <a:pPr marL="279400" lvl="1" indent="-165100">
              <a:lnSpc>
                <a:spcPct val="90000"/>
              </a:lnSpc>
            </a:pPr>
            <a:r>
              <a:rPr lang="en-US" sz="1200" b="1"/>
              <a:t>For power</a:t>
            </a:r>
          </a:p>
          <a:p>
            <a:pPr marL="0" indent="0">
              <a:lnSpc>
                <a:spcPct val="90000"/>
              </a:lnSpc>
              <a:buFont typeface="Wingdings" pitchFamily="2" charset="2"/>
              <a:buNone/>
            </a:pPr>
            <a:r>
              <a:rPr lang="en-US" sz="1400" b="1"/>
              <a:t>Attitudes</a:t>
            </a:r>
          </a:p>
          <a:p>
            <a:pPr marL="279400" lvl="1" indent="-165100">
              <a:lnSpc>
                <a:spcPct val="90000"/>
              </a:lnSpc>
            </a:pPr>
            <a:r>
              <a:rPr lang="en-US" sz="1200" b="1"/>
              <a:t>About self</a:t>
            </a:r>
          </a:p>
          <a:p>
            <a:pPr marL="279400" lvl="1" indent="-165100">
              <a:lnSpc>
                <a:spcPct val="90000"/>
              </a:lnSpc>
            </a:pPr>
            <a:r>
              <a:rPr lang="en-US" sz="1200" b="1"/>
              <a:t>About job</a:t>
            </a:r>
          </a:p>
          <a:p>
            <a:pPr marL="279400" lvl="1" indent="-165100">
              <a:lnSpc>
                <a:spcPct val="90000"/>
              </a:lnSpc>
            </a:pPr>
            <a:r>
              <a:rPr lang="en-US" sz="1200" b="1"/>
              <a:t>About supervisor</a:t>
            </a:r>
          </a:p>
          <a:p>
            <a:pPr marL="279400" lvl="1" indent="-165100">
              <a:lnSpc>
                <a:spcPct val="90000"/>
              </a:lnSpc>
            </a:pPr>
            <a:r>
              <a:rPr lang="en-US" sz="1200" b="1"/>
              <a:t>About organization</a:t>
            </a:r>
          </a:p>
          <a:p>
            <a:pPr marL="0" indent="0">
              <a:lnSpc>
                <a:spcPct val="90000"/>
              </a:lnSpc>
              <a:buFont typeface="Wingdings" pitchFamily="2" charset="2"/>
              <a:buNone/>
            </a:pPr>
            <a:r>
              <a:rPr lang="en-US" sz="1400" b="1"/>
              <a:t>Goals</a:t>
            </a:r>
          </a:p>
          <a:p>
            <a:pPr marL="279400" lvl="1" indent="-165100">
              <a:lnSpc>
                <a:spcPct val="90000"/>
              </a:lnSpc>
            </a:pPr>
            <a:r>
              <a:rPr lang="en-US" sz="1200" b="1"/>
              <a:t>Task completion</a:t>
            </a:r>
          </a:p>
          <a:p>
            <a:pPr marL="279400" lvl="1" indent="-165100">
              <a:lnSpc>
                <a:spcPct val="90000"/>
              </a:lnSpc>
            </a:pPr>
            <a:r>
              <a:rPr lang="en-US" sz="1200" b="1"/>
              <a:t>Performance level</a:t>
            </a:r>
          </a:p>
          <a:p>
            <a:pPr marL="279400" lvl="1" indent="-165100">
              <a:lnSpc>
                <a:spcPct val="90000"/>
              </a:lnSpc>
            </a:pPr>
            <a:r>
              <a:rPr lang="en-US" sz="1200" b="1"/>
              <a:t>Career advancement</a:t>
            </a:r>
          </a:p>
        </p:txBody>
      </p:sp>
      <p:sp>
        <p:nvSpPr>
          <p:cNvPr id="465950" name="Rectangle 30"/>
          <p:cNvSpPr>
            <a:spLocks noChangeArrowheads="1"/>
          </p:cNvSpPr>
          <p:nvPr/>
        </p:nvSpPr>
        <p:spPr bwMode="auto">
          <a:xfrm>
            <a:off x="558800" y="1538288"/>
            <a:ext cx="193198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algn="ctr"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INTERNAL</a:t>
            </a:r>
          </a:p>
          <a:p>
            <a:pPr marL="109538" algn="ctr"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(PUSH FORCES)</a:t>
            </a:r>
            <a:endParaRPr lang="en-US" sz="1600">
              <a:latin typeface="Arial" pitchFamily="34" charset="0"/>
            </a:endParaRPr>
          </a:p>
        </p:txBody>
      </p:sp>
      <p:sp>
        <p:nvSpPr>
          <p:cNvPr id="465951" name="Rectangle 31"/>
          <p:cNvSpPr>
            <a:spLocks noChangeArrowheads="1"/>
          </p:cNvSpPr>
          <p:nvPr/>
        </p:nvSpPr>
        <p:spPr bwMode="auto">
          <a:xfrm>
            <a:off x="6111875" y="1647825"/>
            <a:ext cx="193198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algn="ctr"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EXTERNAL</a:t>
            </a:r>
          </a:p>
          <a:p>
            <a:pPr marL="109538" algn="ctr"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(PULL FORCES)</a:t>
            </a:r>
            <a:endParaRPr lang="en-US" sz="1600">
              <a:latin typeface="Arial" pitchFamily="34" charset="0"/>
            </a:endParaRPr>
          </a:p>
        </p:txBody>
      </p:sp>
      <p:sp>
        <p:nvSpPr>
          <p:cNvPr id="465952" name="Rectangle 32"/>
          <p:cNvSpPr>
            <a:spLocks noChangeArrowheads="1"/>
          </p:cNvSpPr>
          <p:nvPr/>
        </p:nvSpPr>
        <p:spPr bwMode="auto">
          <a:xfrm>
            <a:off x="487363" y="2251075"/>
            <a:ext cx="20732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Characteristics of THE INDIVIDUAL</a:t>
            </a:r>
          </a:p>
        </p:txBody>
      </p:sp>
      <p:sp>
        <p:nvSpPr>
          <p:cNvPr id="465953" name="Rectangle 33"/>
          <p:cNvSpPr>
            <a:spLocks noChangeArrowheads="1"/>
          </p:cNvSpPr>
          <p:nvPr/>
        </p:nvSpPr>
        <p:spPr bwMode="auto">
          <a:xfrm>
            <a:off x="477838" y="2770188"/>
            <a:ext cx="19319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(examples)</a:t>
            </a:r>
            <a:endParaRPr lang="en-US" sz="1600">
              <a:latin typeface="Arial" pitchFamily="34" charset="0"/>
            </a:endParaRPr>
          </a:p>
        </p:txBody>
      </p:sp>
      <p:sp>
        <p:nvSpPr>
          <p:cNvPr id="465954" name="Rectangle 34"/>
          <p:cNvSpPr>
            <a:spLocks noChangeArrowheads="1"/>
          </p:cNvSpPr>
          <p:nvPr/>
        </p:nvSpPr>
        <p:spPr bwMode="auto">
          <a:xfrm>
            <a:off x="3292475" y="2197100"/>
            <a:ext cx="20732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Characteristics of THE JOB</a:t>
            </a:r>
          </a:p>
        </p:txBody>
      </p:sp>
      <p:sp>
        <p:nvSpPr>
          <p:cNvPr id="465955" name="Rectangle 35"/>
          <p:cNvSpPr>
            <a:spLocks noChangeArrowheads="1"/>
          </p:cNvSpPr>
          <p:nvPr/>
        </p:nvSpPr>
        <p:spPr bwMode="auto">
          <a:xfrm>
            <a:off x="5991225" y="2271713"/>
            <a:ext cx="2608263"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Characteristics of</a:t>
            </a:r>
          </a:p>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THE WORK SITUATION</a:t>
            </a:r>
          </a:p>
        </p:txBody>
      </p:sp>
      <p:sp>
        <p:nvSpPr>
          <p:cNvPr id="465956" name="Rectangle 36"/>
          <p:cNvSpPr>
            <a:spLocks noChangeArrowheads="1"/>
          </p:cNvSpPr>
          <p:nvPr/>
        </p:nvSpPr>
        <p:spPr bwMode="auto">
          <a:xfrm>
            <a:off x="3303588" y="2727325"/>
            <a:ext cx="193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(examples)</a:t>
            </a:r>
            <a:endParaRPr lang="en-US" sz="1600">
              <a:latin typeface="Arial" pitchFamily="34" charset="0"/>
            </a:endParaRPr>
          </a:p>
        </p:txBody>
      </p:sp>
      <p:sp>
        <p:nvSpPr>
          <p:cNvPr id="465957" name="Rectangle 37"/>
          <p:cNvSpPr>
            <a:spLocks noChangeArrowheads="1"/>
          </p:cNvSpPr>
          <p:nvPr/>
        </p:nvSpPr>
        <p:spPr bwMode="auto">
          <a:xfrm>
            <a:off x="6022975" y="2716213"/>
            <a:ext cx="19319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9538" defTabSz="971550">
              <a:spcBef>
                <a:spcPct val="5000"/>
              </a:spcBef>
              <a:buClr>
                <a:schemeClr val="tx1"/>
              </a:buClr>
              <a:buSzPct val="70000"/>
              <a:buFont typeface="Wingdings" pitchFamily="2" charset="2"/>
              <a:buNone/>
              <a:tabLst>
                <a:tab pos="3025775" algn="l"/>
                <a:tab pos="5770563" algn="l"/>
              </a:tabLst>
            </a:pPr>
            <a:r>
              <a:rPr lang="en-US" sz="1600" b="1">
                <a:latin typeface="Arial" pitchFamily="34" charset="0"/>
              </a:rPr>
              <a:t>(examples)</a:t>
            </a:r>
            <a:endParaRPr lang="en-US" sz="1600">
              <a:latin typeface="Arial" pitchFamily="34" charset="0"/>
            </a:endParaRPr>
          </a:p>
        </p:txBody>
      </p:sp>
      <p:sp>
        <p:nvSpPr>
          <p:cNvPr id="465959" name="Rectangle 39"/>
          <p:cNvSpPr>
            <a:spLocks noChangeArrowheads="1"/>
          </p:cNvSpPr>
          <p:nvPr/>
        </p:nvSpPr>
        <p:spPr bwMode="auto">
          <a:xfrm>
            <a:off x="3336925" y="3271838"/>
            <a:ext cx="2349500" cy="243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tx1"/>
              </a:buClr>
              <a:buSzPct val="85000"/>
              <a:buFont typeface="Wingdings" pitchFamily="2" charset="2"/>
              <a:buNone/>
            </a:pPr>
            <a:r>
              <a:rPr lang="en-US" sz="1600" b="1">
                <a:latin typeface="Arial" pitchFamily="34" charset="0"/>
              </a:rPr>
              <a:t>Feedback</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Amount</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Timing</a:t>
            </a:r>
            <a:endParaRPr lang="en-US" sz="1600" b="1">
              <a:latin typeface="Arial" pitchFamily="34" charset="0"/>
            </a:endParaRPr>
          </a:p>
          <a:p>
            <a:pPr>
              <a:lnSpc>
                <a:spcPct val="90000"/>
              </a:lnSpc>
              <a:spcBef>
                <a:spcPct val="20000"/>
              </a:spcBef>
              <a:buClr>
                <a:schemeClr val="tx1"/>
              </a:buClr>
              <a:buSzPct val="85000"/>
              <a:buFont typeface="Wingdings" pitchFamily="2" charset="2"/>
              <a:buNone/>
            </a:pPr>
            <a:r>
              <a:rPr lang="en-CA" sz="1600" b="1">
                <a:latin typeface="Arial" pitchFamily="34" charset="0"/>
              </a:rPr>
              <a:t>Work Load</a:t>
            </a:r>
            <a:endParaRPr lang="en-US" sz="1600" b="1">
              <a:latin typeface="Arial" pitchFamily="34" charset="0"/>
            </a:endParaRPr>
          </a:p>
          <a:p>
            <a:pPr>
              <a:lnSpc>
                <a:spcPct val="90000"/>
              </a:lnSpc>
              <a:spcBef>
                <a:spcPct val="20000"/>
              </a:spcBef>
              <a:buClr>
                <a:schemeClr val="tx1"/>
              </a:buClr>
              <a:buSzPct val="85000"/>
              <a:buFont typeface="Wingdings" pitchFamily="2" charset="2"/>
              <a:buNone/>
            </a:pPr>
            <a:r>
              <a:rPr lang="en-US" sz="1600" b="1">
                <a:latin typeface="Arial" pitchFamily="34" charset="0"/>
              </a:rPr>
              <a:t>Tasks</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Variety</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Scope</a:t>
            </a:r>
          </a:p>
          <a:p>
            <a:r>
              <a:rPr lang="en-CA" sz="1600" b="1">
                <a:latin typeface="Arial Unicode MS" pitchFamily="34" charset="-128"/>
              </a:rPr>
              <a:t>Discretion</a:t>
            </a:r>
          </a:p>
          <a:p>
            <a:pPr marL="279400" lvl="1" indent="-165100"/>
            <a:r>
              <a:rPr lang="en-US" sz="1200" b="1">
                <a:latin typeface="Arial Unicode MS" pitchFamily="34" charset="-128"/>
              </a:rPr>
              <a:t>How job is performed</a:t>
            </a:r>
          </a:p>
        </p:txBody>
      </p:sp>
      <p:sp>
        <p:nvSpPr>
          <p:cNvPr id="465960" name="Rectangle 40"/>
          <p:cNvSpPr>
            <a:spLocks noChangeArrowheads="1"/>
          </p:cNvSpPr>
          <p:nvPr/>
        </p:nvSpPr>
        <p:spPr bwMode="auto">
          <a:xfrm>
            <a:off x="6045200" y="3205163"/>
            <a:ext cx="2532063" cy="298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tx1"/>
              </a:buClr>
              <a:buSzPct val="85000"/>
              <a:buFont typeface="Wingdings" pitchFamily="2" charset="2"/>
              <a:buNone/>
            </a:pPr>
            <a:r>
              <a:rPr lang="en-US" sz="1600" b="1">
                <a:latin typeface="Arial" pitchFamily="34" charset="0"/>
              </a:rPr>
              <a:t>Immediate Social Environment</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Supervisor(s)</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Workgroup members</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Subordinates</a:t>
            </a:r>
          </a:p>
          <a:p>
            <a:pPr marL="279400" lvl="1" indent="-165100">
              <a:lnSpc>
                <a:spcPct val="90000"/>
              </a:lnSpc>
              <a:spcBef>
                <a:spcPct val="20000"/>
              </a:spcBef>
              <a:buClr>
                <a:schemeClr val="tx1"/>
              </a:buClr>
              <a:buSzPct val="85000"/>
              <a:buFont typeface="Wingdings" pitchFamily="2" charset="2"/>
              <a:buChar char="n"/>
            </a:pPr>
            <a:endParaRPr lang="en-US" sz="1400" b="1">
              <a:latin typeface="Arial" pitchFamily="34" charset="0"/>
            </a:endParaRPr>
          </a:p>
          <a:p>
            <a:pPr>
              <a:lnSpc>
                <a:spcPct val="90000"/>
              </a:lnSpc>
              <a:spcBef>
                <a:spcPct val="20000"/>
              </a:spcBef>
              <a:buClr>
                <a:schemeClr val="tx1"/>
              </a:buClr>
              <a:buSzPct val="85000"/>
              <a:buFont typeface="Wingdings" pitchFamily="2" charset="2"/>
              <a:buNone/>
            </a:pPr>
            <a:r>
              <a:rPr lang="en-US" sz="1400" b="1">
                <a:latin typeface="Arial" pitchFamily="34" charset="0"/>
              </a:rPr>
              <a:t>Organizational actions</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Rewards &amp; compensation</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Availability of training</a:t>
            </a:r>
          </a:p>
          <a:p>
            <a:pPr marL="279400" lvl="1" indent="-165100">
              <a:lnSpc>
                <a:spcPct val="90000"/>
              </a:lnSpc>
              <a:spcBef>
                <a:spcPct val="20000"/>
              </a:spcBef>
              <a:buClr>
                <a:schemeClr val="tx1"/>
              </a:buClr>
              <a:buSzPct val="85000"/>
              <a:buFont typeface="Wingdings" pitchFamily="2" charset="2"/>
              <a:buChar char="n"/>
            </a:pPr>
            <a:r>
              <a:rPr lang="en-US" sz="1400" b="1">
                <a:latin typeface="Arial" pitchFamily="34" charset="0"/>
              </a:rPr>
              <a:t>Pressure for high levels of output</a:t>
            </a:r>
          </a:p>
        </p:txBody>
      </p:sp>
      <p:sp>
        <p:nvSpPr>
          <p:cNvPr id="2" name="Slide Number Placeholder 1"/>
          <p:cNvSpPr>
            <a:spLocks noGrp="1"/>
          </p:cNvSpPr>
          <p:nvPr>
            <p:ph type="sldNum" sz="quarter" idx="12"/>
          </p:nvPr>
        </p:nvSpPr>
        <p:spPr/>
        <p:txBody>
          <a:bodyPr/>
          <a:lstStyle/>
          <a:p>
            <a:fld id="{D09AD961-9A2E-4382-944C-BCFD3EEF94AE}" type="slidenum">
              <a:rPr lang="fr-CA" smtClean="0"/>
              <a:pPr/>
              <a:t>36</a:t>
            </a:fld>
            <a:endParaRPr lang="fr-CA"/>
          </a:p>
        </p:txBody>
      </p:sp>
      <p:pic>
        <p:nvPicPr>
          <p:cNvPr id="80899"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53513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a:xfrm>
            <a:off x="1403648" y="109538"/>
            <a:ext cx="7283152" cy="1431925"/>
          </a:xfrm>
        </p:spPr>
        <p:txBody>
          <a:bodyPr>
            <a:normAutofit fontScale="90000"/>
          </a:bodyPr>
          <a:lstStyle/>
          <a:p>
            <a:r>
              <a:rPr lang="en-US" dirty="0"/>
              <a:t>Content Theories of Motivation</a:t>
            </a:r>
            <a:br>
              <a:rPr lang="en-US" dirty="0"/>
            </a:br>
            <a:r>
              <a:rPr lang="en-US" dirty="0">
                <a:solidFill>
                  <a:schemeClr val="folHlink"/>
                </a:solidFill>
              </a:rPr>
              <a:t>Need Hierarchy</a:t>
            </a:r>
          </a:p>
        </p:txBody>
      </p:sp>
      <p:sp>
        <p:nvSpPr>
          <p:cNvPr id="471043" name="Rectangle 3"/>
          <p:cNvSpPr>
            <a:spLocks noGrp="1" noChangeArrowheads="1"/>
          </p:cNvSpPr>
          <p:nvPr>
            <p:ph type="body" idx="1"/>
          </p:nvPr>
        </p:nvSpPr>
        <p:spPr>
          <a:xfrm>
            <a:off x="457200" y="1738312"/>
            <a:ext cx="8229600" cy="833437"/>
          </a:xfrm>
        </p:spPr>
        <p:txBody>
          <a:bodyPr/>
          <a:lstStyle/>
          <a:p>
            <a:pPr>
              <a:lnSpc>
                <a:spcPct val="90000"/>
              </a:lnSpc>
            </a:pPr>
            <a:r>
              <a:rPr lang="en-US" sz="2400" dirty="0"/>
              <a:t>Five needs arranged in a hierarchy of strength and influence</a:t>
            </a:r>
          </a:p>
        </p:txBody>
      </p:sp>
      <p:sp>
        <p:nvSpPr>
          <p:cNvPr id="471158" name="Rectangle 118"/>
          <p:cNvSpPr>
            <a:spLocks noChangeArrowheads="1"/>
          </p:cNvSpPr>
          <p:nvPr/>
        </p:nvSpPr>
        <p:spPr bwMode="auto">
          <a:xfrm>
            <a:off x="527050" y="4799013"/>
            <a:ext cx="8004175"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tx1"/>
              </a:buClr>
              <a:buSzPct val="85000"/>
              <a:buFont typeface="Wingdings" pitchFamily="2" charset="2"/>
              <a:buChar char="n"/>
            </a:pPr>
            <a:r>
              <a:rPr lang="en-US" sz="2800">
                <a:latin typeface="Arial" pitchFamily="34" charset="0"/>
              </a:rPr>
              <a:t>Satisfy most basic (prepotent) needs first</a:t>
            </a:r>
          </a:p>
          <a:p>
            <a:pPr marL="342900" indent="-342900">
              <a:lnSpc>
                <a:spcPct val="90000"/>
              </a:lnSpc>
              <a:spcBef>
                <a:spcPct val="20000"/>
              </a:spcBef>
              <a:buClr>
                <a:schemeClr val="tx1"/>
              </a:buClr>
              <a:buSzPct val="85000"/>
              <a:buFont typeface="Wingdings" pitchFamily="2" charset="2"/>
              <a:buChar char="n"/>
            </a:pPr>
            <a:r>
              <a:rPr lang="en-US" sz="2800">
                <a:latin typeface="Arial" pitchFamily="34" charset="0"/>
              </a:rPr>
              <a:t>Move to the next level of needs after preceding needs are satisfied</a:t>
            </a:r>
          </a:p>
        </p:txBody>
      </p:sp>
      <p:sp>
        <p:nvSpPr>
          <p:cNvPr id="471159" name="Rectangle 119"/>
          <p:cNvSpPr>
            <a:spLocks noChangeArrowheads="1"/>
          </p:cNvSpPr>
          <p:nvPr/>
        </p:nvSpPr>
        <p:spPr bwMode="auto">
          <a:xfrm>
            <a:off x="558800" y="2420888"/>
            <a:ext cx="4545013" cy="262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a:lnSpc>
                <a:spcPct val="90000"/>
              </a:lnSpc>
              <a:spcBef>
                <a:spcPct val="20000"/>
              </a:spcBef>
              <a:buClr>
                <a:schemeClr val="tx1"/>
              </a:buClr>
              <a:buSzPct val="85000"/>
              <a:buFont typeface="Wingdings" pitchFamily="2" charset="2"/>
              <a:buChar char="n"/>
            </a:pPr>
            <a:r>
              <a:rPr lang="en-US" sz="2400" dirty="0">
                <a:solidFill>
                  <a:srgbClr val="000000"/>
                </a:solidFill>
                <a:latin typeface="Arial" pitchFamily="34" charset="0"/>
              </a:rPr>
              <a:t>Physiological</a:t>
            </a:r>
            <a:endParaRPr lang="en-US" sz="2400" dirty="0">
              <a:solidFill>
                <a:srgbClr val="FF1A0D"/>
              </a:solidFill>
              <a:latin typeface="Arial" pitchFamily="34" charset="0"/>
            </a:endParaRPr>
          </a:p>
          <a:p>
            <a:pPr marL="742950" lvl="1" indent="-285750">
              <a:lnSpc>
                <a:spcPct val="90000"/>
              </a:lnSpc>
              <a:spcBef>
                <a:spcPct val="20000"/>
              </a:spcBef>
              <a:buClr>
                <a:schemeClr val="tx1"/>
              </a:buClr>
              <a:buSzPct val="85000"/>
              <a:buFont typeface="Wingdings" pitchFamily="2" charset="2"/>
              <a:buChar char="n"/>
            </a:pPr>
            <a:r>
              <a:rPr lang="en-US" sz="2400" dirty="0">
                <a:solidFill>
                  <a:srgbClr val="000000"/>
                </a:solidFill>
                <a:latin typeface="Arial" pitchFamily="34" charset="0"/>
              </a:rPr>
              <a:t>Security (safety)</a:t>
            </a:r>
          </a:p>
          <a:p>
            <a:pPr marL="742950" lvl="1" indent="-285750">
              <a:lnSpc>
                <a:spcPct val="90000"/>
              </a:lnSpc>
              <a:spcBef>
                <a:spcPct val="20000"/>
              </a:spcBef>
              <a:buClr>
                <a:schemeClr val="tx1"/>
              </a:buClr>
              <a:buSzPct val="85000"/>
              <a:buFont typeface="Wingdings" pitchFamily="2" charset="2"/>
              <a:buChar char="n"/>
            </a:pPr>
            <a:r>
              <a:rPr lang="en-US" sz="2400" dirty="0">
                <a:solidFill>
                  <a:srgbClr val="000000"/>
                </a:solidFill>
                <a:latin typeface="Arial" pitchFamily="34" charset="0"/>
              </a:rPr>
              <a:t>Social (belongingness)</a:t>
            </a:r>
            <a:endParaRPr lang="en-US" sz="2400" dirty="0">
              <a:solidFill>
                <a:srgbClr val="FF1A0D"/>
              </a:solidFill>
              <a:latin typeface="Arial" pitchFamily="34" charset="0"/>
            </a:endParaRPr>
          </a:p>
          <a:p>
            <a:pPr marL="742950" lvl="1" indent="-285750">
              <a:lnSpc>
                <a:spcPct val="90000"/>
              </a:lnSpc>
              <a:spcBef>
                <a:spcPct val="20000"/>
              </a:spcBef>
              <a:buClr>
                <a:schemeClr val="tx1"/>
              </a:buClr>
              <a:buSzPct val="85000"/>
              <a:buFont typeface="Wingdings" pitchFamily="2" charset="2"/>
              <a:buChar char="n"/>
            </a:pPr>
            <a:r>
              <a:rPr lang="en-US" sz="2400" dirty="0">
                <a:solidFill>
                  <a:srgbClr val="000000"/>
                </a:solidFill>
                <a:latin typeface="Arial" pitchFamily="34" charset="0"/>
              </a:rPr>
              <a:t>Esteem</a:t>
            </a:r>
          </a:p>
          <a:p>
            <a:pPr marL="742950" lvl="1" indent="-285750">
              <a:lnSpc>
                <a:spcPct val="90000"/>
              </a:lnSpc>
              <a:spcBef>
                <a:spcPct val="20000"/>
              </a:spcBef>
              <a:buClr>
                <a:schemeClr val="tx1"/>
              </a:buClr>
              <a:buSzPct val="85000"/>
              <a:buFont typeface="Wingdings" pitchFamily="2" charset="2"/>
              <a:buChar char="n"/>
            </a:pPr>
            <a:r>
              <a:rPr lang="en-US" sz="2400" dirty="0">
                <a:solidFill>
                  <a:srgbClr val="000000"/>
                </a:solidFill>
                <a:latin typeface="Arial" pitchFamily="34" charset="0"/>
              </a:rPr>
              <a:t>Self-actualization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37</a:t>
            </a:fld>
            <a:endParaRPr lang="fr-CA"/>
          </a:p>
        </p:txBody>
      </p:sp>
      <p:pic>
        <p:nvPicPr>
          <p:cNvPr id="8"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08436"/>
      </p:ext>
    </p:extLst>
  </p:cSld>
  <p:clrMapOvr>
    <a:masterClrMapping/>
  </p:clrMapOvr>
  <p:transition>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3090" name="Rectangle 2"/>
          <p:cNvSpPr>
            <a:spLocks noGrp="1" noChangeArrowheads="1"/>
          </p:cNvSpPr>
          <p:nvPr>
            <p:ph type="title"/>
          </p:nvPr>
        </p:nvSpPr>
        <p:spPr>
          <a:xfrm>
            <a:off x="1475656" y="109538"/>
            <a:ext cx="7211144" cy="1431925"/>
          </a:xfrm>
        </p:spPr>
        <p:txBody>
          <a:bodyPr>
            <a:normAutofit fontScale="90000"/>
          </a:bodyPr>
          <a:lstStyle/>
          <a:p>
            <a:r>
              <a:rPr lang="en-US" dirty="0"/>
              <a:t>Content Theories of Motivation</a:t>
            </a:r>
            <a:br>
              <a:rPr lang="en-US" dirty="0"/>
            </a:br>
            <a:r>
              <a:rPr lang="en-US" dirty="0">
                <a:solidFill>
                  <a:schemeClr val="folHlink"/>
                </a:solidFill>
              </a:rPr>
              <a:t>ERG Theory</a:t>
            </a:r>
          </a:p>
        </p:txBody>
      </p:sp>
      <p:sp>
        <p:nvSpPr>
          <p:cNvPr id="473091" name="Rectangle 3"/>
          <p:cNvSpPr>
            <a:spLocks noGrp="1" noChangeArrowheads="1"/>
          </p:cNvSpPr>
          <p:nvPr>
            <p:ph type="body" idx="1"/>
          </p:nvPr>
        </p:nvSpPr>
        <p:spPr>
          <a:xfrm>
            <a:off x="533400" y="1941513"/>
            <a:ext cx="8205788" cy="4130675"/>
          </a:xfrm>
        </p:spPr>
        <p:txBody>
          <a:bodyPr>
            <a:normAutofit/>
          </a:bodyPr>
          <a:lstStyle/>
          <a:p>
            <a:r>
              <a:rPr lang="en-US" sz="2800" dirty="0"/>
              <a:t>Three classifications of needs</a:t>
            </a:r>
          </a:p>
          <a:p>
            <a:pPr lvl="1"/>
            <a:r>
              <a:rPr lang="en-US" sz="2400" dirty="0"/>
              <a:t>Existence</a:t>
            </a:r>
          </a:p>
          <a:p>
            <a:pPr lvl="1"/>
            <a:r>
              <a:rPr lang="en-US" sz="2400" dirty="0"/>
              <a:t>Relatedness</a:t>
            </a:r>
          </a:p>
          <a:p>
            <a:pPr lvl="1"/>
            <a:r>
              <a:rPr lang="en-US" sz="2400" dirty="0"/>
              <a:t>Growth</a:t>
            </a:r>
          </a:p>
          <a:p>
            <a:r>
              <a:rPr lang="en-US" sz="2800" dirty="0"/>
              <a:t>Different levels of the needs can be active at the same time</a:t>
            </a:r>
          </a:p>
          <a:p>
            <a:r>
              <a:rPr lang="en-US" sz="2800" dirty="0"/>
              <a:t>Person may revert to focusing on a level, if frustrated by trying to attain the next higher level</a:t>
            </a:r>
          </a:p>
        </p:txBody>
      </p:sp>
      <p:sp>
        <p:nvSpPr>
          <p:cNvPr id="2" name="Slide Number Placeholder 1"/>
          <p:cNvSpPr>
            <a:spLocks noGrp="1"/>
          </p:cNvSpPr>
          <p:nvPr>
            <p:ph type="sldNum" sz="quarter" idx="12"/>
          </p:nvPr>
        </p:nvSpPr>
        <p:spPr/>
        <p:txBody>
          <a:bodyPr/>
          <a:lstStyle/>
          <a:p>
            <a:fld id="{D09AD961-9A2E-4382-944C-BCFD3EEF94AE}" type="slidenum">
              <a:rPr lang="fr-CA" smtClean="0"/>
              <a:pPr/>
              <a:t>38</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54376"/>
      </p:ext>
    </p:extLst>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a:xfrm>
            <a:off x="1475656" y="109538"/>
            <a:ext cx="7211143" cy="1431925"/>
          </a:xfrm>
        </p:spPr>
        <p:txBody>
          <a:bodyPr>
            <a:normAutofit fontScale="90000"/>
          </a:bodyPr>
          <a:lstStyle/>
          <a:p>
            <a:r>
              <a:rPr lang="en-US" dirty="0"/>
              <a:t>Content Theories of Motivation</a:t>
            </a:r>
            <a:br>
              <a:rPr lang="en-US" dirty="0"/>
            </a:br>
            <a:r>
              <a:rPr lang="en-US" dirty="0">
                <a:solidFill>
                  <a:schemeClr val="folHlink"/>
                </a:solidFill>
              </a:rPr>
              <a:t>Two-Factor Theory</a:t>
            </a:r>
          </a:p>
        </p:txBody>
      </p:sp>
      <p:sp>
        <p:nvSpPr>
          <p:cNvPr id="478211" name="Rectangle 3"/>
          <p:cNvSpPr>
            <a:spLocks noGrp="1" noChangeArrowheads="1"/>
          </p:cNvSpPr>
          <p:nvPr>
            <p:ph type="body" idx="1"/>
          </p:nvPr>
        </p:nvSpPr>
        <p:spPr>
          <a:xfrm>
            <a:off x="533400" y="1941513"/>
            <a:ext cx="8145463" cy="4143375"/>
          </a:xfrm>
        </p:spPr>
        <p:txBody>
          <a:bodyPr>
            <a:normAutofit lnSpcReduction="10000"/>
          </a:bodyPr>
          <a:lstStyle/>
          <a:p>
            <a:pPr>
              <a:lnSpc>
                <a:spcPct val="90000"/>
              </a:lnSpc>
            </a:pPr>
            <a:r>
              <a:rPr lang="en-US" sz="2800" dirty="0"/>
              <a:t>Motivators</a:t>
            </a:r>
          </a:p>
          <a:p>
            <a:pPr lvl="1">
              <a:lnSpc>
                <a:spcPct val="90000"/>
              </a:lnSpc>
            </a:pPr>
            <a:r>
              <a:rPr lang="en-US" sz="2400" dirty="0"/>
              <a:t>Can increase job satisfaction</a:t>
            </a:r>
          </a:p>
          <a:p>
            <a:pPr lvl="1">
              <a:lnSpc>
                <a:spcPct val="90000"/>
              </a:lnSpc>
            </a:pPr>
            <a:r>
              <a:rPr lang="en-US" sz="2400" dirty="0"/>
              <a:t>Factors related to doing the job (work itself, responsibility, personal growth, sense of achievement, recognition)</a:t>
            </a:r>
          </a:p>
          <a:p>
            <a:pPr>
              <a:lnSpc>
                <a:spcPct val="90000"/>
              </a:lnSpc>
            </a:pPr>
            <a:endParaRPr lang="en-US" sz="2800" dirty="0" smtClean="0"/>
          </a:p>
          <a:p>
            <a:pPr>
              <a:lnSpc>
                <a:spcPct val="90000"/>
              </a:lnSpc>
            </a:pPr>
            <a:r>
              <a:rPr lang="en-US" sz="2800" dirty="0" smtClean="0"/>
              <a:t>Hygiene </a:t>
            </a:r>
            <a:r>
              <a:rPr lang="en-US" sz="2800" dirty="0"/>
              <a:t>factors</a:t>
            </a:r>
          </a:p>
          <a:p>
            <a:pPr lvl="1">
              <a:lnSpc>
                <a:spcPct val="90000"/>
              </a:lnSpc>
            </a:pPr>
            <a:r>
              <a:rPr lang="en-US" sz="2400" dirty="0"/>
              <a:t>Can prevent dissatisfaction, but cannot increase satisfaction</a:t>
            </a:r>
          </a:p>
          <a:p>
            <a:pPr lvl="1">
              <a:lnSpc>
                <a:spcPct val="90000"/>
              </a:lnSpc>
            </a:pPr>
            <a:r>
              <a:rPr lang="en-US" sz="2400" dirty="0"/>
              <a:t>Factors extrinsic to or surrounding the job (supervision, relations with co-workers, working conditions, company policies and practices</a:t>
            </a:r>
            <a:r>
              <a:rPr lang="en-US" sz="2000" dirty="0"/>
              <a:t>)</a:t>
            </a:r>
          </a:p>
        </p:txBody>
      </p:sp>
      <p:sp>
        <p:nvSpPr>
          <p:cNvPr id="2" name="Slide Number Placeholder 1"/>
          <p:cNvSpPr>
            <a:spLocks noGrp="1"/>
          </p:cNvSpPr>
          <p:nvPr>
            <p:ph type="sldNum" sz="quarter" idx="12"/>
          </p:nvPr>
        </p:nvSpPr>
        <p:spPr/>
        <p:txBody>
          <a:bodyPr/>
          <a:lstStyle/>
          <a:p>
            <a:fld id="{D09AD961-9A2E-4382-944C-BCFD3EEF94AE}" type="slidenum">
              <a:rPr lang="fr-CA" smtClean="0"/>
              <a:pPr/>
              <a:t>39</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28774"/>
      </p:ext>
    </p:extLst>
  </p:cSld>
  <p:clrMapOvr>
    <a:masterClrMapping/>
  </p:clrMapOvr>
  <p:transition>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5378" name="Rectangle 2"/>
          <p:cNvSpPr>
            <a:spLocks noChangeArrowheads="1"/>
          </p:cNvSpPr>
          <p:nvPr/>
        </p:nvSpPr>
        <p:spPr bwMode="auto">
          <a:xfrm>
            <a:off x="2838450" y="6159500"/>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dirty="0"/>
          </a:p>
        </p:txBody>
      </p:sp>
      <p:sp useBgFill="1">
        <p:nvSpPr>
          <p:cNvPr id="485404" name="Rectangle 28"/>
          <p:cNvSpPr>
            <a:spLocks noChangeArrowheads="1"/>
          </p:cNvSpPr>
          <p:nvPr/>
        </p:nvSpPr>
        <p:spPr bwMode="auto">
          <a:xfrm>
            <a:off x="0" y="1612900"/>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dirty="0"/>
          </a:p>
        </p:txBody>
      </p:sp>
      <p:sp>
        <p:nvSpPr>
          <p:cNvPr id="485389" name="Rectangle 13"/>
          <p:cNvSpPr>
            <a:spLocks noGrp="1" noChangeArrowheads="1"/>
          </p:cNvSpPr>
          <p:nvPr>
            <p:ph type="body" idx="1"/>
          </p:nvPr>
        </p:nvSpPr>
        <p:spPr>
          <a:xfrm>
            <a:off x="223838" y="2455863"/>
            <a:ext cx="1482725" cy="327025"/>
          </a:xfrm>
        </p:spPr>
        <p:txBody>
          <a:bodyPr>
            <a:noAutofit/>
          </a:bodyPr>
          <a:lstStyle/>
          <a:p>
            <a:pPr>
              <a:lnSpc>
                <a:spcPct val="90000"/>
              </a:lnSpc>
              <a:buFont typeface="Wingdings" pitchFamily="2" charset="2"/>
              <a:buNone/>
            </a:pPr>
            <a:r>
              <a:rPr lang="en-US" sz="1800" b="1" dirty="0"/>
              <a:t>Skill variety</a:t>
            </a:r>
          </a:p>
        </p:txBody>
      </p:sp>
      <p:sp>
        <p:nvSpPr>
          <p:cNvPr id="485390" name="Rectangle 14"/>
          <p:cNvSpPr>
            <a:spLocks noGrp="1" noChangeArrowheads="1"/>
          </p:cNvSpPr>
          <p:nvPr>
            <p:ph type="title"/>
          </p:nvPr>
        </p:nvSpPr>
        <p:spPr>
          <a:xfrm>
            <a:off x="955674" y="265113"/>
            <a:ext cx="7731125" cy="762000"/>
          </a:xfrm>
        </p:spPr>
        <p:txBody>
          <a:bodyPr/>
          <a:lstStyle/>
          <a:p>
            <a:r>
              <a:rPr lang="en-US" dirty="0"/>
              <a:t>Core Job Characteristics</a:t>
            </a:r>
          </a:p>
        </p:txBody>
      </p:sp>
      <p:sp>
        <p:nvSpPr>
          <p:cNvPr id="485391" name="Text Box 15"/>
          <p:cNvSpPr txBox="1">
            <a:spLocks noChangeArrowheads="1"/>
          </p:cNvSpPr>
          <p:nvPr/>
        </p:nvSpPr>
        <p:spPr bwMode="auto">
          <a:xfrm>
            <a:off x="2643188" y="602773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12.7</a:t>
            </a:r>
            <a:r>
              <a:rPr lang="en-US" sz="1000" dirty="0">
                <a:latin typeface="Times New Roman" pitchFamily="18" charset="0"/>
              </a:rPr>
              <a:t>: Core Job Characteristics in Job Characteristics Model</a:t>
            </a:r>
          </a:p>
        </p:txBody>
      </p:sp>
      <p:sp>
        <p:nvSpPr>
          <p:cNvPr id="485392" name="Rectangle 16"/>
          <p:cNvSpPr>
            <a:spLocks noChangeArrowheads="1"/>
          </p:cNvSpPr>
          <p:nvPr/>
        </p:nvSpPr>
        <p:spPr bwMode="auto">
          <a:xfrm>
            <a:off x="295275" y="1674020"/>
            <a:ext cx="8443913" cy="542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71550">
              <a:spcBef>
                <a:spcPct val="5000"/>
              </a:spcBef>
              <a:buClr>
                <a:schemeClr val="tx1"/>
              </a:buClr>
              <a:buSzPct val="70000"/>
              <a:buFont typeface="Wingdings" pitchFamily="2" charset="2"/>
              <a:buNone/>
              <a:tabLst>
                <a:tab pos="2520950" algn="l"/>
                <a:tab pos="5827713" algn="l"/>
              </a:tabLst>
            </a:pPr>
            <a:r>
              <a:rPr lang="en-US" b="1" dirty="0">
                <a:solidFill>
                  <a:schemeClr val="accent1">
                    <a:lumMod val="75000"/>
                  </a:schemeClr>
                </a:solidFill>
                <a:latin typeface="Arial" pitchFamily="34" charset="0"/>
              </a:rPr>
              <a:t>Core Job 	Definition	Example</a:t>
            </a:r>
          </a:p>
          <a:p>
            <a:pPr defTabSz="971550">
              <a:spcBef>
                <a:spcPct val="5000"/>
              </a:spcBef>
              <a:buClr>
                <a:schemeClr val="tx1"/>
              </a:buClr>
              <a:buSzPct val="70000"/>
              <a:buFont typeface="Wingdings" pitchFamily="2" charset="2"/>
              <a:buNone/>
              <a:tabLst>
                <a:tab pos="2520950" algn="l"/>
                <a:tab pos="5827713" algn="l"/>
              </a:tabLst>
            </a:pPr>
            <a:r>
              <a:rPr lang="en-US" b="1" dirty="0">
                <a:solidFill>
                  <a:schemeClr val="accent1">
                    <a:lumMod val="75000"/>
                  </a:schemeClr>
                </a:solidFill>
                <a:latin typeface="Arial" pitchFamily="34" charset="0"/>
              </a:rPr>
              <a:t>Characteristics</a:t>
            </a:r>
          </a:p>
        </p:txBody>
      </p:sp>
      <p:sp>
        <p:nvSpPr>
          <p:cNvPr id="485393" name="Rectangle 17"/>
          <p:cNvSpPr>
            <a:spLocks noChangeArrowheads="1"/>
          </p:cNvSpPr>
          <p:nvPr/>
        </p:nvSpPr>
        <p:spPr bwMode="auto">
          <a:xfrm>
            <a:off x="214313" y="3805238"/>
            <a:ext cx="1482725" cy="32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tx1"/>
              </a:buClr>
              <a:buSzPct val="85000"/>
              <a:buFont typeface="Wingdings" pitchFamily="2" charset="2"/>
              <a:buNone/>
            </a:pPr>
            <a:r>
              <a:rPr lang="en-US" sz="1600" b="1" dirty="0">
                <a:latin typeface="Arial" pitchFamily="34" charset="0"/>
              </a:rPr>
              <a:t>Task identity</a:t>
            </a:r>
            <a:endParaRPr lang="en-US" sz="1600" dirty="0">
              <a:latin typeface="Arial" pitchFamily="34" charset="0"/>
            </a:endParaRPr>
          </a:p>
        </p:txBody>
      </p:sp>
      <p:sp>
        <p:nvSpPr>
          <p:cNvPr id="485394" name="Rectangle 18"/>
          <p:cNvSpPr>
            <a:spLocks noChangeArrowheads="1"/>
          </p:cNvSpPr>
          <p:nvPr/>
        </p:nvSpPr>
        <p:spPr bwMode="auto">
          <a:xfrm>
            <a:off x="158750" y="4695825"/>
            <a:ext cx="148272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tx1"/>
              </a:buClr>
              <a:buSzPct val="85000"/>
              <a:buFont typeface="Wingdings" pitchFamily="2" charset="2"/>
              <a:buNone/>
            </a:pPr>
            <a:r>
              <a:rPr lang="en-US" sz="1600" b="1" dirty="0">
                <a:latin typeface="Arial" pitchFamily="34" charset="0"/>
              </a:rPr>
              <a:t>Task significance</a:t>
            </a:r>
            <a:endParaRPr lang="en-US" sz="1600" dirty="0">
              <a:latin typeface="Arial" pitchFamily="34" charset="0"/>
            </a:endParaRPr>
          </a:p>
        </p:txBody>
      </p:sp>
      <p:sp>
        <p:nvSpPr>
          <p:cNvPr id="485395" name="Text Box 19"/>
          <p:cNvSpPr txBox="1">
            <a:spLocks noChangeArrowheads="1"/>
          </p:cNvSpPr>
          <p:nvPr/>
        </p:nvSpPr>
        <p:spPr bwMode="auto">
          <a:xfrm>
            <a:off x="1752600" y="2309813"/>
            <a:ext cx="33909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degree to which a job requires a variety of different activities in carrying out the work, involving the use of a number of different skills and talents of the person.</a:t>
            </a:r>
          </a:p>
        </p:txBody>
      </p:sp>
      <p:sp>
        <p:nvSpPr>
          <p:cNvPr id="485407" name="Text Box 31"/>
          <p:cNvSpPr txBox="1">
            <a:spLocks noChangeArrowheads="1"/>
          </p:cNvSpPr>
          <p:nvPr/>
        </p:nvSpPr>
        <p:spPr bwMode="auto">
          <a:xfrm>
            <a:off x="5257800" y="2430463"/>
            <a:ext cx="355441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aerospace engineer must be able to create blueprints, calculate tolerances, provide leadership to the work group, and give presentations to upper management.</a:t>
            </a:r>
          </a:p>
        </p:txBody>
      </p:sp>
      <p:sp>
        <p:nvSpPr>
          <p:cNvPr id="485409" name="Text Box 33"/>
          <p:cNvSpPr txBox="1">
            <a:spLocks noChangeArrowheads="1"/>
          </p:cNvSpPr>
          <p:nvPr/>
        </p:nvSpPr>
        <p:spPr bwMode="auto">
          <a:xfrm>
            <a:off x="1819275" y="3662363"/>
            <a:ext cx="33909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degree to which a job requires completion of a “whole” and identifiable piece of work, that is, doing a job from beginning to end with a viable outcome.</a:t>
            </a:r>
          </a:p>
        </p:txBody>
      </p:sp>
      <p:sp>
        <p:nvSpPr>
          <p:cNvPr id="485410" name="Text Box 34"/>
          <p:cNvSpPr txBox="1">
            <a:spLocks noChangeArrowheads="1"/>
          </p:cNvSpPr>
          <p:nvPr/>
        </p:nvSpPr>
        <p:spPr bwMode="auto">
          <a:xfrm>
            <a:off x="5327650" y="3848100"/>
            <a:ext cx="355441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event manager handles all the plans for the annual executive retreat, attends the retreat, and receives information on its success from the participants.</a:t>
            </a:r>
          </a:p>
        </p:txBody>
      </p:sp>
      <p:sp>
        <p:nvSpPr>
          <p:cNvPr id="485411" name="Text Box 35"/>
          <p:cNvSpPr txBox="1">
            <a:spLocks noChangeArrowheads="1"/>
          </p:cNvSpPr>
          <p:nvPr/>
        </p:nvSpPr>
        <p:spPr bwMode="auto">
          <a:xfrm>
            <a:off x="1743075" y="4924425"/>
            <a:ext cx="33909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degree to which a job has a substantial impact on the lives of other people, whether those people are in the immediate organization or in the world at large.</a:t>
            </a:r>
          </a:p>
        </p:txBody>
      </p:sp>
      <p:sp>
        <p:nvSpPr>
          <p:cNvPr id="485412" name="Text Box 36"/>
          <p:cNvSpPr txBox="1">
            <a:spLocks noChangeArrowheads="1"/>
          </p:cNvSpPr>
          <p:nvPr/>
        </p:nvSpPr>
        <p:spPr bwMode="auto">
          <a:xfrm>
            <a:off x="5291138" y="5153025"/>
            <a:ext cx="3554412"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finance manager devises a new benefits plan to improve health coverage for all employees.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40</a:t>
            </a:fld>
            <a:endParaRPr lang="fr-CA" dirty="0"/>
          </a:p>
        </p:txBody>
      </p:sp>
      <p:pic>
        <p:nvPicPr>
          <p:cNvPr id="18"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2202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7426" name="Rectangle 2"/>
          <p:cNvSpPr>
            <a:spLocks noChangeArrowheads="1"/>
          </p:cNvSpPr>
          <p:nvPr/>
        </p:nvSpPr>
        <p:spPr bwMode="auto">
          <a:xfrm>
            <a:off x="2838450" y="6159500"/>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dirty="0"/>
          </a:p>
        </p:txBody>
      </p:sp>
      <p:sp useBgFill="1">
        <p:nvSpPr>
          <p:cNvPr id="487427" name="Rectangle 3"/>
          <p:cNvSpPr>
            <a:spLocks noChangeArrowheads="1"/>
          </p:cNvSpPr>
          <p:nvPr/>
        </p:nvSpPr>
        <p:spPr bwMode="auto">
          <a:xfrm>
            <a:off x="0" y="1612900"/>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dirty="0"/>
          </a:p>
        </p:txBody>
      </p:sp>
      <p:sp>
        <p:nvSpPr>
          <p:cNvPr id="487436" name="Rectangle 12"/>
          <p:cNvSpPr>
            <a:spLocks noGrp="1" noChangeArrowheads="1"/>
          </p:cNvSpPr>
          <p:nvPr>
            <p:ph type="body" idx="1"/>
          </p:nvPr>
        </p:nvSpPr>
        <p:spPr>
          <a:xfrm>
            <a:off x="256552" y="2348880"/>
            <a:ext cx="1482725" cy="327025"/>
          </a:xfrm>
        </p:spPr>
        <p:txBody>
          <a:bodyPr>
            <a:normAutofit/>
          </a:bodyPr>
          <a:lstStyle/>
          <a:p>
            <a:pPr>
              <a:lnSpc>
                <a:spcPct val="90000"/>
              </a:lnSpc>
              <a:buFont typeface="Wingdings" pitchFamily="2" charset="2"/>
              <a:buNone/>
            </a:pPr>
            <a:r>
              <a:rPr lang="en-US" sz="1600" b="1" dirty="0"/>
              <a:t>Autonomy</a:t>
            </a:r>
          </a:p>
        </p:txBody>
      </p:sp>
      <p:sp>
        <p:nvSpPr>
          <p:cNvPr id="487437" name="Rectangle 13"/>
          <p:cNvSpPr>
            <a:spLocks noGrp="1" noChangeArrowheads="1"/>
          </p:cNvSpPr>
          <p:nvPr>
            <p:ph type="title"/>
          </p:nvPr>
        </p:nvSpPr>
        <p:spPr>
          <a:xfrm>
            <a:off x="533400" y="265113"/>
            <a:ext cx="8153400" cy="762000"/>
          </a:xfrm>
        </p:spPr>
        <p:txBody>
          <a:bodyPr/>
          <a:lstStyle/>
          <a:p>
            <a:r>
              <a:rPr lang="en-US" dirty="0"/>
              <a:t>Core Job Characteristics</a:t>
            </a:r>
          </a:p>
        </p:txBody>
      </p:sp>
      <p:sp>
        <p:nvSpPr>
          <p:cNvPr id="487438" name="Text Box 14"/>
          <p:cNvSpPr txBox="1">
            <a:spLocks noChangeArrowheads="1"/>
          </p:cNvSpPr>
          <p:nvPr/>
        </p:nvSpPr>
        <p:spPr bwMode="auto">
          <a:xfrm>
            <a:off x="2667000" y="606425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12.7</a:t>
            </a:r>
            <a:r>
              <a:rPr lang="en-US" sz="1000" dirty="0">
                <a:latin typeface="Times New Roman" pitchFamily="18" charset="0"/>
              </a:rPr>
              <a:t>: Core Job Characteristics in Job Characteristics Model</a:t>
            </a:r>
          </a:p>
        </p:txBody>
      </p:sp>
      <p:sp>
        <p:nvSpPr>
          <p:cNvPr id="487442" name="Text Box 18"/>
          <p:cNvSpPr txBox="1">
            <a:spLocks noChangeArrowheads="1"/>
          </p:cNvSpPr>
          <p:nvPr/>
        </p:nvSpPr>
        <p:spPr bwMode="auto">
          <a:xfrm>
            <a:off x="1917700" y="2317750"/>
            <a:ext cx="3405188"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degree to which a job provides substantial freedom, independence, and discretion to the individual in scheduling the work and in determining the procedures to be used in carrying it out.</a:t>
            </a:r>
          </a:p>
        </p:txBody>
      </p:sp>
      <p:sp>
        <p:nvSpPr>
          <p:cNvPr id="487444" name="Rectangle 20"/>
          <p:cNvSpPr>
            <a:spLocks noChangeArrowheads="1"/>
          </p:cNvSpPr>
          <p:nvPr/>
        </p:nvSpPr>
        <p:spPr bwMode="auto">
          <a:xfrm>
            <a:off x="268288" y="4003675"/>
            <a:ext cx="1512887"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tx1"/>
              </a:buClr>
              <a:buSzPct val="85000"/>
              <a:buFont typeface="Wingdings" pitchFamily="2" charset="2"/>
              <a:buNone/>
            </a:pPr>
            <a:r>
              <a:rPr lang="en-US" sz="1600" b="1" dirty="0">
                <a:latin typeface="Arial" pitchFamily="34" charset="0"/>
              </a:rPr>
              <a:t>Feedback from job</a:t>
            </a:r>
            <a:endParaRPr lang="en-US" sz="1600" dirty="0">
              <a:latin typeface="Arial" pitchFamily="34" charset="0"/>
            </a:endParaRPr>
          </a:p>
        </p:txBody>
      </p:sp>
      <p:sp>
        <p:nvSpPr>
          <p:cNvPr id="487445" name="Text Box 21"/>
          <p:cNvSpPr txBox="1">
            <a:spLocks noChangeArrowheads="1"/>
          </p:cNvSpPr>
          <p:nvPr/>
        </p:nvSpPr>
        <p:spPr bwMode="auto">
          <a:xfrm>
            <a:off x="5291138" y="2317749"/>
            <a:ext cx="3554412"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R&amp;D scientists are linked via the company intranet, allowing them to post their ideas, ask questions, and propose solutions at any hour of the day, whether at the office, at home, or on the road.</a:t>
            </a:r>
          </a:p>
        </p:txBody>
      </p:sp>
      <p:sp>
        <p:nvSpPr>
          <p:cNvPr id="487447" name="Text Box 23"/>
          <p:cNvSpPr txBox="1">
            <a:spLocks noChangeArrowheads="1"/>
          </p:cNvSpPr>
          <p:nvPr/>
        </p:nvSpPr>
        <p:spPr bwMode="auto">
          <a:xfrm>
            <a:off x="1852613" y="3908425"/>
            <a:ext cx="3390900"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degree to which carrying out the work activities required by the job provides the individual with direct and clear information about the effectiveness of his or her performance.</a:t>
            </a:r>
          </a:p>
        </p:txBody>
      </p:sp>
      <p:sp>
        <p:nvSpPr>
          <p:cNvPr id="487448" name="Text Box 24"/>
          <p:cNvSpPr txBox="1">
            <a:spLocks noChangeArrowheads="1"/>
          </p:cNvSpPr>
          <p:nvPr/>
        </p:nvSpPr>
        <p:spPr bwMode="auto">
          <a:xfrm>
            <a:off x="5280025" y="3876675"/>
            <a:ext cx="3554413"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dirty="0">
                <a:latin typeface="Arial" pitchFamily="34" charset="0"/>
              </a:rPr>
              <a:t>The lathe operator knows he is cutting his pieces correctly, as very few are rejected by the workers in the next production area.</a:t>
            </a:r>
          </a:p>
        </p:txBody>
      </p:sp>
      <p:sp>
        <p:nvSpPr>
          <p:cNvPr id="487449" name="Text Box 25"/>
          <p:cNvSpPr txBox="1">
            <a:spLocks noChangeArrowheads="1"/>
          </p:cNvSpPr>
          <p:nvPr/>
        </p:nvSpPr>
        <p:spPr bwMode="auto">
          <a:xfrm>
            <a:off x="481013" y="5646738"/>
            <a:ext cx="81883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200" i="1" dirty="0">
                <a:latin typeface="Times New Roman" pitchFamily="18" charset="0"/>
              </a:rPr>
              <a:t>Source: </a:t>
            </a:r>
            <a:r>
              <a:rPr lang="en-US" sz="1200" dirty="0">
                <a:latin typeface="Times New Roman" pitchFamily="18" charset="0"/>
              </a:rPr>
              <a:t>Adapted from J. Richard Hackman and Greg R. Oldham, </a:t>
            </a:r>
            <a:r>
              <a:rPr lang="en-US" sz="1200" i="1" dirty="0">
                <a:latin typeface="Times New Roman" pitchFamily="18" charset="0"/>
              </a:rPr>
              <a:t>Work Redesign </a:t>
            </a:r>
            <a:r>
              <a:rPr lang="en-US" sz="1200" dirty="0">
                <a:latin typeface="Times New Roman" pitchFamily="18" charset="0"/>
              </a:rPr>
              <a:t>(Reading, MA: Addison-Wesley, 1980).</a:t>
            </a:r>
          </a:p>
        </p:txBody>
      </p:sp>
      <p:sp>
        <p:nvSpPr>
          <p:cNvPr id="487454" name="Rectangle 30"/>
          <p:cNvSpPr>
            <a:spLocks noChangeArrowheads="1"/>
          </p:cNvSpPr>
          <p:nvPr/>
        </p:nvSpPr>
        <p:spPr bwMode="auto">
          <a:xfrm>
            <a:off x="273050" y="1674018"/>
            <a:ext cx="8443913" cy="365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71550">
              <a:spcBef>
                <a:spcPct val="5000"/>
              </a:spcBef>
              <a:buClr>
                <a:schemeClr val="tx1"/>
              </a:buClr>
              <a:buSzPct val="70000"/>
              <a:buFont typeface="Wingdings" pitchFamily="2" charset="2"/>
              <a:buNone/>
              <a:tabLst>
                <a:tab pos="2520950" algn="l"/>
                <a:tab pos="5827713" algn="l"/>
              </a:tabLst>
            </a:pPr>
            <a:r>
              <a:rPr lang="en-US" b="1" dirty="0">
                <a:solidFill>
                  <a:schemeClr val="accent1">
                    <a:lumMod val="75000"/>
                  </a:schemeClr>
                </a:solidFill>
                <a:latin typeface="Arial" pitchFamily="34" charset="0"/>
              </a:rPr>
              <a:t>Core Job 	Definition	Example</a:t>
            </a:r>
          </a:p>
          <a:p>
            <a:pPr defTabSz="971550">
              <a:spcBef>
                <a:spcPct val="5000"/>
              </a:spcBef>
              <a:buClr>
                <a:schemeClr val="tx1"/>
              </a:buClr>
              <a:buSzPct val="70000"/>
              <a:buFont typeface="Wingdings" pitchFamily="2" charset="2"/>
              <a:buNone/>
              <a:tabLst>
                <a:tab pos="2520950" algn="l"/>
                <a:tab pos="5827713" algn="l"/>
              </a:tabLst>
            </a:pPr>
            <a:r>
              <a:rPr lang="en-US" b="1" dirty="0">
                <a:solidFill>
                  <a:schemeClr val="accent1">
                    <a:lumMod val="75000"/>
                  </a:schemeClr>
                </a:solidFill>
                <a:latin typeface="Arial" pitchFamily="34" charset="0"/>
              </a:rPr>
              <a:t>Characteristics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41</a:t>
            </a:fld>
            <a:endParaRPr lang="fr-CA" dirty="0"/>
          </a:p>
        </p:txBody>
      </p:sp>
      <p:pic>
        <p:nvPicPr>
          <p:cNvPr id="1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537595"/>
      </p:ext>
    </p:extLst>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9474" name="Rectangle 2"/>
          <p:cNvSpPr>
            <a:spLocks noGrp="1" noChangeArrowheads="1"/>
          </p:cNvSpPr>
          <p:nvPr>
            <p:ph type="title"/>
          </p:nvPr>
        </p:nvSpPr>
        <p:spPr>
          <a:xfrm>
            <a:off x="1475656" y="109538"/>
            <a:ext cx="7211144" cy="1431925"/>
          </a:xfrm>
        </p:spPr>
        <p:txBody>
          <a:bodyPr>
            <a:normAutofit fontScale="90000"/>
          </a:bodyPr>
          <a:lstStyle/>
          <a:p>
            <a:r>
              <a:rPr lang="en-US" dirty="0"/>
              <a:t>Process Theories of Motivation</a:t>
            </a:r>
          </a:p>
        </p:txBody>
      </p:sp>
      <p:sp>
        <p:nvSpPr>
          <p:cNvPr id="489475" name="Rectangle 3"/>
          <p:cNvSpPr>
            <a:spLocks noGrp="1" noChangeArrowheads="1"/>
          </p:cNvSpPr>
          <p:nvPr>
            <p:ph type="body" idx="1"/>
          </p:nvPr>
        </p:nvSpPr>
        <p:spPr/>
        <p:txBody>
          <a:bodyPr/>
          <a:lstStyle/>
          <a:p>
            <a:r>
              <a:rPr lang="en-US" dirty="0">
                <a:solidFill>
                  <a:schemeClr val="accent1">
                    <a:lumMod val="75000"/>
                  </a:schemeClr>
                </a:solidFill>
              </a:rPr>
              <a:t>Deal with the way different variables combine to influence the amount of effort people put forth</a:t>
            </a:r>
          </a:p>
          <a:p>
            <a:pPr lvl="1"/>
            <a:r>
              <a:rPr lang="en-US" dirty="0"/>
              <a:t>Equity theory</a:t>
            </a:r>
          </a:p>
          <a:p>
            <a:pPr lvl="1"/>
            <a:r>
              <a:rPr lang="en-US" dirty="0"/>
              <a:t>Expectancy theory</a:t>
            </a:r>
          </a:p>
          <a:p>
            <a:pPr lvl="1"/>
            <a:r>
              <a:rPr lang="en-US" dirty="0"/>
              <a:t>Social cognitive theory</a:t>
            </a:r>
          </a:p>
          <a:p>
            <a:pPr lvl="1"/>
            <a:r>
              <a:rPr lang="en-US" dirty="0"/>
              <a:t>Goal-setting theory</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42</a:t>
            </a:fld>
            <a:endParaRPr lang="fr-CA" dirty="0"/>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0114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4956" name="Group 60"/>
          <p:cNvGrpSpPr>
            <a:grpSpLocks/>
          </p:cNvGrpSpPr>
          <p:nvPr/>
        </p:nvGrpSpPr>
        <p:grpSpPr bwMode="auto">
          <a:xfrm>
            <a:off x="3373438" y="3643313"/>
            <a:ext cx="2035175" cy="569912"/>
            <a:chOff x="1831" y="2224"/>
            <a:chExt cx="1810" cy="507"/>
          </a:xfrm>
        </p:grpSpPr>
        <p:sp>
          <p:nvSpPr>
            <p:cNvPr id="464957" name="Oval 61"/>
            <p:cNvSpPr>
              <a:spLocks noChangeArrowheads="1"/>
            </p:cNvSpPr>
            <p:nvPr/>
          </p:nvSpPr>
          <p:spPr bwMode="auto">
            <a:xfrm>
              <a:off x="1831" y="2224"/>
              <a:ext cx="1762" cy="459"/>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dirty="0">
                <a:latin typeface="Arial" pitchFamily="34" charset="0"/>
              </a:endParaRPr>
            </a:p>
          </p:txBody>
        </p:sp>
        <p:sp>
          <p:nvSpPr>
            <p:cNvPr id="464958" name="Oval 62"/>
            <p:cNvSpPr>
              <a:spLocks noChangeArrowheads="1"/>
            </p:cNvSpPr>
            <p:nvPr/>
          </p:nvSpPr>
          <p:spPr bwMode="auto">
            <a:xfrm>
              <a:off x="1879" y="2272"/>
              <a:ext cx="1762" cy="459"/>
            </a:xfrm>
            <a:prstGeom prst="ellipse">
              <a:avLst/>
            </a:prstGeom>
            <a:solidFill>
              <a:srgbClr val="33CC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dirty="0">
                  <a:latin typeface="Arial" pitchFamily="34" charset="0"/>
                </a:rPr>
                <a:t>Self-efficacy</a:t>
              </a:r>
            </a:p>
          </p:txBody>
        </p:sp>
      </p:grpSp>
      <p:grpSp>
        <p:nvGrpSpPr>
          <p:cNvPr id="464953" name="Group 57"/>
          <p:cNvGrpSpPr>
            <a:grpSpLocks/>
          </p:cNvGrpSpPr>
          <p:nvPr/>
        </p:nvGrpSpPr>
        <p:grpSpPr bwMode="auto">
          <a:xfrm>
            <a:off x="3214688" y="3598863"/>
            <a:ext cx="2352675" cy="658812"/>
            <a:chOff x="1831" y="2224"/>
            <a:chExt cx="1810" cy="507"/>
          </a:xfrm>
        </p:grpSpPr>
        <p:sp>
          <p:nvSpPr>
            <p:cNvPr id="464954" name="Oval 58"/>
            <p:cNvSpPr>
              <a:spLocks noChangeArrowheads="1"/>
            </p:cNvSpPr>
            <p:nvPr/>
          </p:nvSpPr>
          <p:spPr bwMode="auto">
            <a:xfrm>
              <a:off x="1831" y="2224"/>
              <a:ext cx="1762" cy="459"/>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dirty="0">
                <a:latin typeface="Arial" pitchFamily="34" charset="0"/>
              </a:endParaRPr>
            </a:p>
          </p:txBody>
        </p:sp>
        <p:sp>
          <p:nvSpPr>
            <p:cNvPr id="464955" name="Oval 59"/>
            <p:cNvSpPr>
              <a:spLocks noChangeArrowheads="1"/>
            </p:cNvSpPr>
            <p:nvPr/>
          </p:nvSpPr>
          <p:spPr bwMode="auto">
            <a:xfrm>
              <a:off x="1879" y="2272"/>
              <a:ext cx="1762" cy="459"/>
            </a:xfrm>
            <a:prstGeom prst="ellipse">
              <a:avLst/>
            </a:prstGeom>
            <a:solidFill>
              <a:srgbClr val="33CC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dirty="0">
                  <a:latin typeface="Arial" pitchFamily="34" charset="0"/>
                </a:rPr>
                <a:t>Self-efficacy</a:t>
              </a:r>
            </a:p>
          </p:txBody>
        </p:sp>
      </p:grpSp>
      <p:grpSp>
        <p:nvGrpSpPr>
          <p:cNvPr id="464950" name="Group 54"/>
          <p:cNvGrpSpPr>
            <a:grpSpLocks/>
          </p:cNvGrpSpPr>
          <p:nvPr/>
        </p:nvGrpSpPr>
        <p:grpSpPr bwMode="auto">
          <a:xfrm>
            <a:off x="3116263" y="3571875"/>
            <a:ext cx="2549525" cy="714375"/>
            <a:chOff x="1831" y="2224"/>
            <a:chExt cx="1810" cy="507"/>
          </a:xfrm>
        </p:grpSpPr>
        <p:sp>
          <p:nvSpPr>
            <p:cNvPr id="464951" name="Oval 55"/>
            <p:cNvSpPr>
              <a:spLocks noChangeArrowheads="1"/>
            </p:cNvSpPr>
            <p:nvPr/>
          </p:nvSpPr>
          <p:spPr bwMode="auto">
            <a:xfrm>
              <a:off x="1831" y="2224"/>
              <a:ext cx="1762" cy="459"/>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dirty="0">
                <a:latin typeface="Arial" pitchFamily="34" charset="0"/>
              </a:endParaRPr>
            </a:p>
          </p:txBody>
        </p:sp>
        <p:sp>
          <p:nvSpPr>
            <p:cNvPr id="464952" name="Oval 56"/>
            <p:cNvSpPr>
              <a:spLocks noChangeArrowheads="1"/>
            </p:cNvSpPr>
            <p:nvPr/>
          </p:nvSpPr>
          <p:spPr bwMode="auto">
            <a:xfrm>
              <a:off x="1879" y="2272"/>
              <a:ext cx="1762" cy="459"/>
            </a:xfrm>
            <a:prstGeom prst="ellipse">
              <a:avLst/>
            </a:prstGeom>
            <a:solidFill>
              <a:srgbClr val="33CC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dirty="0">
                  <a:latin typeface="Arial" pitchFamily="34" charset="0"/>
                </a:rPr>
                <a:t>Self-efficacy</a:t>
              </a:r>
            </a:p>
          </p:txBody>
        </p:sp>
      </p:grpSp>
      <p:sp>
        <p:nvSpPr>
          <p:cNvPr id="464909" name="Rectangle 13"/>
          <p:cNvSpPr>
            <a:spLocks noGrp="1" noChangeArrowheads="1"/>
          </p:cNvSpPr>
          <p:nvPr>
            <p:ph type="title"/>
          </p:nvPr>
        </p:nvSpPr>
        <p:spPr/>
        <p:txBody>
          <a:bodyPr/>
          <a:lstStyle/>
          <a:p>
            <a:r>
              <a:rPr lang="en-US" dirty="0"/>
              <a:t>Self-Efficacy</a:t>
            </a:r>
          </a:p>
        </p:txBody>
      </p:sp>
      <p:sp>
        <p:nvSpPr>
          <p:cNvPr id="464920" name="Text Box 24"/>
          <p:cNvSpPr txBox="1">
            <a:spLocks noChangeArrowheads="1"/>
          </p:cNvSpPr>
          <p:nvPr/>
        </p:nvSpPr>
        <p:spPr bwMode="auto">
          <a:xfrm>
            <a:off x="6392863" y="3603625"/>
            <a:ext cx="2493962"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12.10</a:t>
            </a:r>
            <a:r>
              <a:rPr lang="en-US" sz="1000" dirty="0">
                <a:latin typeface="Times New Roman" pitchFamily="18" charset="0"/>
              </a:rPr>
              <a:t>:  Social Cognitive Theory: Methods to Increase an Individual’s Feelings of Self-efficacy</a:t>
            </a:r>
          </a:p>
          <a:p>
            <a:pPr>
              <a:spcBef>
                <a:spcPct val="50000"/>
              </a:spcBef>
            </a:pPr>
            <a:endParaRPr lang="en-US" sz="1000" dirty="0">
              <a:latin typeface="Times New Roman" pitchFamily="18" charset="0"/>
            </a:endParaRPr>
          </a:p>
        </p:txBody>
      </p:sp>
      <p:grpSp>
        <p:nvGrpSpPr>
          <p:cNvPr id="464938" name="Group 42"/>
          <p:cNvGrpSpPr>
            <a:grpSpLocks/>
          </p:cNvGrpSpPr>
          <p:nvPr/>
        </p:nvGrpSpPr>
        <p:grpSpPr bwMode="auto">
          <a:xfrm>
            <a:off x="5030788" y="1836738"/>
            <a:ext cx="2255837" cy="1441450"/>
            <a:chOff x="3169" y="1157"/>
            <a:chExt cx="1421" cy="908"/>
          </a:xfrm>
        </p:grpSpPr>
        <p:sp>
          <p:nvSpPr>
            <p:cNvPr id="464933" name="Rectangle 37"/>
            <p:cNvSpPr>
              <a:spLocks noChangeArrowheads="1"/>
            </p:cNvSpPr>
            <p:nvPr/>
          </p:nvSpPr>
          <p:spPr bwMode="auto">
            <a:xfrm>
              <a:off x="3169" y="1157"/>
              <a:ext cx="1373" cy="86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dirty="0">
                <a:latin typeface="Arial" pitchFamily="34" charset="0"/>
              </a:endParaRPr>
            </a:p>
          </p:txBody>
        </p:sp>
        <p:sp>
          <p:nvSpPr>
            <p:cNvPr id="464926" name="Rectangle 30"/>
            <p:cNvSpPr>
              <a:spLocks noChangeArrowheads="1"/>
            </p:cNvSpPr>
            <p:nvPr/>
          </p:nvSpPr>
          <p:spPr bwMode="auto">
            <a:xfrm>
              <a:off x="3217" y="1205"/>
              <a:ext cx="1373" cy="86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dirty="0">
                  <a:latin typeface="Arial" pitchFamily="34" charset="0"/>
                </a:rPr>
                <a:t>Vicarious</a:t>
              </a:r>
            </a:p>
            <a:p>
              <a:pPr algn="ctr"/>
              <a:r>
                <a:rPr lang="en-US" sz="2000" dirty="0">
                  <a:latin typeface="Arial" pitchFamily="34" charset="0"/>
                </a:rPr>
                <a:t>Learning</a:t>
              </a:r>
            </a:p>
          </p:txBody>
        </p:sp>
      </p:grpSp>
      <p:grpSp>
        <p:nvGrpSpPr>
          <p:cNvPr id="464939" name="Group 43"/>
          <p:cNvGrpSpPr>
            <a:grpSpLocks/>
          </p:cNvGrpSpPr>
          <p:nvPr/>
        </p:nvGrpSpPr>
        <p:grpSpPr bwMode="auto">
          <a:xfrm>
            <a:off x="5030788" y="4586288"/>
            <a:ext cx="2255837" cy="1441450"/>
            <a:chOff x="3169" y="2889"/>
            <a:chExt cx="1421" cy="908"/>
          </a:xfrm>
        </p:grpSpPr>
        <p:sp>
          <p:nvSpPr>
            <p:cNvPr id="464934" name="Rectangle 38"/>
            <p:cNvSpPr>
              <a:spLocks noChangeArrowheads="1"/>
            </p:cNvSpPr>
            <p:nvPr/>
          </p:nvSpPr>
          <p:spPr bwMode="auto">
            <a:xfrm>
              <a:off x="3169" y="2889"/>
              <a:ext cx="1373" cy="86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sz="2000" dirty="0">
                <a:latin typeface="Arial" pitchFamily="34" charset="0"/>
              </a:endParaRPr>
            </a:p>
          </p:txBody>
        </p:sp>
        <p:sp>
          <p:nvSpPr>
            <p:cNvPr id="464927" name="Rectangle 31"/>
            <p:cNvSpPr>
              <a:spLocks noChangeArrowheads="1"/>
            </p:cNvSpPr>
            <p:nvPr/>
          </p:nvSpPr>
          <p:spPr bwMode="auto">
            <a:xfrm>
              <a:off x="3217" y="2937"/>
              <a:ext cx="1373" cy="86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dirty="0">
                  <a:latin typeface="Arial" pitchFamily="34" charset="0"/>
                </a:rPr>
                <a:t>Physiological or</a:t>
              </a:r>
            </a:p>
            <a:p>
              <a:pPr algn="ctr"/>
              <a:r>
                <a:rPr lang="en-US" sz="2000" dirty="0">
                  <a:latin typeface="Arial" pitchFamily="34" charset="0"/>
                </a:rPr>
                <a:t>Psychological</a:t>
              </a:r>
            </a:p>
            <a:p>
              <a:pPr algn="ctr"/>
              <a:r>
                <a:rPr lang="en-US" sz="2000" dirty="0">
                  <a:latin typeface="Arial" pitchFamily="34" charset="0"/>
                </a:rPr>
                <a:t>Arousal</a:t>
              </a:r>
            </a:p>
          </p:txBody>
        </p:sp>
      </p:grpSp>
      <p:grpSp>
        <p:nvGrpSpPr>
          <p:cNvPr id="464940" name="Group 44"/>
          <p:cNvGrpSpPr>
            <a:grpSpLocks/>
          </p:cNvGrpSpPr>
          <p:nvPr/>
        </p:nvGrpSpPr>
        <p:grpSpPr bwMode="auto">
          <a:xfrm>
            <a:off x="1400175" y="4586288"/>
            <a:ext cx="2255838" cy="1441450"/>
            <a:chOff x="882" y="2889"/>
            <a:chExt cx="1421" cy="908"/>
          </a:xfrm>
        </p:grpSpPr>
        <p:sp>
          <p:nvSpPr>
            <p:cNvPr id="464935" name="Rectangle 39"/>
            <p:cNvSpPr>
              <a:spLocks noChangeArrowheads="1"/>
            </p:cNvSpPr>
            <p:nvPr/>
          </p:nvSpPr>
          <p:spPr bwMode="auto">
            <a:xfrm>
              <a:off x="882" y="2889"/>
              <a:ext cx="1373" cy="86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sz="2000" dirty="0">
                <a:latin typeface="Arial" pitchFamily="34" charset="0"/>
              </a:endParaRPr>
            </a:p>
          </p:txBody>
        </p:sp>
        <p:sp>
          <p:nvSpPr>
            <p:cNvPr id="464928" name="Rectangle 32"/>
            <p:cNvSpPr>
              <a:spLocks noChangeArrowheads="1"/>
            </p:cNvSpPr>
            <p:nvPr/>
          </p:nvSpPr>
          <p:spPr bwMode="auto">
            <a:xfrm>
              <a:off x="930" y="2937"/>
              <a:ext cx="1373" cy="86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dirty="0">
                  <a:latin typeface="Arial" pitchFamily="34" charset="0"/>
                </a:rPr>
                <a:t>Verbal</a:t>
              </a:r>
            </a:p>
            <a:p>
              <a:pPr algn="ctr"/>
              <a:r>
                <a:rPr lang="en-US" sz="2000" dirty="0">
                  <a:latin typeface="Arial" pitchFamily="34" charset="0"/>
                </a:rPr>
                <a:t>Persuasion</a:t>
              </a:r>
            </a:p>
          </p:txBody>
        </p:sp>
      </p:grpSp>
      <p:grpSp>
        <p:nvGrpSpPr>
          <p:cNvPr id="464941" name="Group 45"/>
          <p:cNvGrpSpPr>
            <a:grpSpLocks/>
          </p:cNvGrpSpPr>
          <p:nvPr/>
        </p:nvGrpSpPr>
        <p:grpSpPr bwMode="auto">
          <a:xfrm>
            <a:off x="1400175" y="1836738"/>
            <a:ext cx="2255838" cy="1441450"/>
            <a:chOff x="882" y="1157"/>
            <a:chExt cx="1421" cy="908"/>
          </a:xfrm>
        </p:grpSpPr>
        <p:sp>
          <p:nvSpPr>
            <p:cNvPr id="464936" name="Rectangle 40"/>
            <p:cNvSpPr>
              <a:spLocks noChangeArrowheads="1"/>
            </p:cNvSpPr>
            <p:nvPr/>
          </p:nvSpPr>
          <p:spPr bwMode="auto">
            <a:xfrm>
              <a:off x="882" y="1157"/>
              <a:ext cx="1373" cy="86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sz="2000" dirty="0">
                <a:latin typeface="Arial" pitchFamily="34" charset="0"/>
              </a:endParaRPr>
            </a:p>
          </p:txBody>
        </p:sp>
        <p:sp>
          <p:nvSpPr>
            <p:cNvPr id="464929" name="Rectangle 33"/>
            <p:cNvSpPr>
              <a:spLocks noChangeArrowheads="1"/>
            </p:cNvSpPr>
            <p:nvPr/>
          </p:nvSpPr>
          <p:spPr bwMode="auto">
            <a:xfrm>
              <a:off x="930" y="1205"/>
              <a:ext cx="1373" cy="86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dirty="0">
                  <a:latin typeface="Arial" pitchFamily="34" charset="0"/>
                </a:rPr>
                <a:t>Enactive</a:t>
              </a:r>
            </a:p>
            <a:p>
              <a:pPr algn="ctr"/>
              <a:r>
                <a:rPr lang="en-US" sz="2000" dirty="0">
                  <a:latin typeface="Arial" pitchFamily="34" charset="0"/>
                </a:rPr>
                <a:t>Mastery</a:t>
              </a:r>
            </a:p>
          </p:txBody>
        </p:sp>
      </p:grpSp>
      <p:grpSp>
        <p:nvGrpSpPr>
          <p:cNvPr id="464942" name="Group 46"/>
          <p:cNvGrpSpPr>
            <a:grpSpLocks/>
          </p:cNvGrpSpPr>
          <p:nvPr/>
        </p:nvGrpSpPr>
        <p:grpSpPr bwMode="auto">
          <a:xfrm>
            <a:off x="2954338" y="3525838"/>
            <a:ext cx="2873375" cy="804862"/>
            <a:chOff x="1831" y="2224"/>
            <a:chExt cx="1810" cy="507"/>
          </a:xfrm>
        </p:grpSpPr>
        <p:sp>
          <p:nvSpPr>
            <p:cNvPr id="464937" name="Oval 41"/>
            <p:cNvSpPr>
              <a:spLocks noChangeArrowheads="1"/>
            </p:cNvSpPr>
            <p:nvPr/>
          </p:nvSpPr>
          <p:spPr bwMode="auto">
            <a:xfrm>
              <a:off x="1831" y="2224"/>
              <a:ext cx="1762" cy="459"/>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dirty="0">
                <a:latin typeface="Arial" pitchFamily="34" charset="0"/>
              </a:endParaRPr>
            </a:p>
          </p:txBody>
        </p:sp>
        <p:sp>
          <p:nvSpPr>
            <p:cNvPr id="464930" name="Oval 34"/>
            <p:cNvSpPr>
              <a:spLocks noChangeArrowheads="1"/>
            </p:cNvSpPr>
            <p:nvPr/>
          </p:nvSpPr>
          <p:spPr bwMode="auto">
            <a:xfrm>
              <a:off x="1879" y="2272"/>
              <a:ext cx="1762" cy="459"/>
            </a:xfrm>
            <a:prstGeom prst="ellipse">
              <a:avLst/>
            </a:prstGeom>
            <a:solidFill>
              <a:srgbClr val="33CC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dirty="0">
                  <a:latin typeface="Arial" pitchFamily="34" charset="0"/>
                </a:rPr>
                <a:t>Self-efficacy</a:t>
              </a:r>
            </a:p>
          </p:txBody>
        </p:sp>
      </p:grpSp>
      <p:sp>
        <p:nvSpPr>
          <p:cNvPr id="464944" name="Line 48"/>
          <p:cNvSpPr>
            <a:spLocks noChangeShapeType="1"/>
          </p:cNvSpPr>
          <p:nvPr/>
        </p:nvSpPr>
        <p:spPr bwMode="auto">
          <a:xfrm flipH="1">
            <a:off x="5446713" y="3206750"/>
            <a:ext cx="506412" cy="506413"/>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dirty="0"/>
          </a:p>
        </p:txBody>
      </p:sp>
      <p:sp>
        <p:nvSpPr>
          <p:cNvPr id="464945" name="Line 49"/>
          <p:cNvSpPr>
            <a:spLocks noChangeShapeType="1"/>
          </p:cNvSpPr>
          <p:nvPr/>
        </p:nvSpPr>
        <p:spPr bwMode="auto">
          <a:xfrm>
            <a:off x="2768600" y="3206750"/>
            <a:ext cx="506413" cy="506413"/>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dirty="0"/>
          </a:p>
        </p:txBody>
      </p:sp>
      <p:sp>
        <p:nvSpPr>
          <p:cNvPr id="464946" name="Line 50"/>
          <p:cNvSpPr>
            <a:spLocks noChangeShapeType="1"/>
          </p:cNvSpPr>
          <p:nvPr/>
        </p:nvSpPr>
        <p:spPr bwMode="auto">
          <a:xfrm flipH="1" flipV="1">
            <a:off x="5446713" y="4181475"/>
            <a:ext cx="506412" cy="506413"/>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dirty="0"/>
          </a:p>
        </p:txBody>
      </p:sp>
      <p:sp>
        <p:nvSpPr>
          <p:cNvPr id="464947" name="Line 51"/>
          <p:cNvSpPr>
            <a:spLocks noChangeShapeType="1"/>
          </p:cNvSpPr>
          <p:nvPr/>
        </p:nvSpPr>
        <p:spPr bwMode="auto">
          <a:xfrm flipV="1">
            <a:off x="2768600" y="4181475"/>
            <a:ext cx="506413" cy="506413"/>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43</a:t>
            </a:fld>
            <a:endParaRPr lang="fr-CA" dirty="0"/>
          </a:p>
        </p:txBody>
      </p:sp>
      <p:pic>
        <p:nvPicPr>
          <p:cNvPr id="34"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3279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a:xfrm>
            <a:off x="1187624" y="109538"/>
            <a:ext cx="7499176" cy="1431925"/>
          </a:xfrm>
        </p:spPr>
        <p:txBody>
          <a:bodyPr>
            <a:normAutofit fontScale="90000"/>
          </a:bodyPr>
          <a:lstStyle/>
          <a:p>
            <a:r>
              <a:rPr lang="en-US" dirty="0"/>
              <a:t>Process Theories of Motivation</a:t>
            </a:r>
            <a:br>
              <a:rPr lang="en-US" dirty="0"/>
            </a:br>
            <a:r>
              <a:rPr lang="en-US" dirty="0">
                <a:solidFill>
                  <a:schemeClr val="folHlink"/>
                </a:solidFill>
              </a:rPr>
              <a:t>Goal-Setting Theory</a:t>
            </a:r>
          </a:p>
        </p:txBody>
      </p:sp>
      <p:sp>
        <p:nvSpPr>
          <p:cNvPr id="502787" name="Rectangle 3"/>
          <p:cNvSpPr>
            <a:spLocks noGrp="1" noChangeArrowheads="1"/>
          </p:cNvSpPr>
          <p:nvPr>
            <p:ph type="body" idx="1"/>
          </p:nvPr>
        </p:nvSpPr>
        <p:spPr>
          <a:xfrm>
            <a:off x="533400" y="1941513"/>
            <a:ext cx="8004175" cy="4329112"/>
          </a:xfrm>
        </p:spPr>
        <p:txBody>
          <a:bodyPr/>
          <a:lstStyle/>
          <a:p>
            <a:r>
              <a:rPr lang="en-US" dirty="0">
                <a:solidFill>
                  <a:srgbClr val="000000"/>
                </a:solidFill>
              </a:rPr>
              <a:t>Human action is directed by conscious goals and intentions</a:t>
            </a:r>
            <a:endParaRPr lang="en-US" dirty="0">
              <a:solidFill>
                <a:srgbClr val="FF1A0D"/>
              </a:solidFill>
            </a:endParaRPr>
          </a:p>
          <a:p>
            <a:pPr lvl="1"/>
            <a:r>
              <a:rPr lang="en-US" dirty="0">
                <a:solidFill>
                  <a:srgbClr val="000000"/>
                </a:solidFill>
              </a:rPr>
              <a:t>More challenging (higher </a:t>
            </a:r>
            <a:r>
              <a:rPr lang="en-US" dirty="0" smtClean="0">
                <a:solidFill>
                  <a:srgbClr val="000000"/>
                </a:solidFill>
              </a:rPr>
              <a:t>or </a:t>
            </a:r>
            <a:r>
              <a:rPr lang="en-US" dirty="0">
                <a:solidFill>
                  <a:srgbClr val="000000"/>
                </a:solidFill>
              </a:rPr>
              <a:t>harder) goals, </a:t>
            </a:r>
            <a:r>
              <a:rPr lang="en-US" dirty="0" smtClean="0">
                <a:solidFill>
                  <a:srgbClr val="000000"/>
                </a:solidFill>
              </a:rPr>
              <a:t>if</a:t>
            </a:r>
            <a:r>
              <a:rPr lang="en-US" dirty="0">
                <a:solidFill>
                  <a:srgbClr val="000000"/>
                </a:solidFill>
              </a:rPr>
              <a:t>	         accepted, result in higher </a:t>
            </a:r>
            <a:r>
              <a:rPr lang="en-US" dirty="0" smtClean="0">
                <a:solidFill>
                  <a:srgbClr val="000000"/>
                </a:solidFill>
              </a:rPr>
              <a:t>levels </a:t>
            </a:r>
            <a:r>
              <a:rPr lang="en-US" dirty="0">
                <a:solidFill>
                  <a:srgbClr val="000000"/>
                </a:solidFill>
              </a:rPr>
              <a:t>of effort than easier </a:t>
            </a:r>
            <a:r>
              <a:rPr lang="en-US" dirty="0" smtClean="0">
                <a:solidFill>
                  <a:srgbClr val="000000"/>
                </a:solidFill>
              </a:rPr>
              <a:t>goals</a:t>
            </a:r>
            <a:r>
              <a:rPr lang="en-US" dirty="0">
                <a:solidFill>
                  <a:srgbClr val="000000"/>
                </a:solidFill>
              </a:rPr>
              <a:t>.</a:t>
            </a:r>
          </a:p>
          <a:p>
            <a:pPr lvl="1"/>
            <a:r>
              <a:rPr lang="en-US" dirty="0">
                <a:solidFill>
                  <a:srgbClr val="FF1A0D"/>
                </a:solidFill>
              </a:rPr>
              <a:t> </a:t>
            </a:r>
            <a:r>
              <a:rPr lang="en-US" dirty="0">
                <a:solidFill>
                  <a:srgbClr val="000000"/>
                </a:solidFill>
              </a:rPr>
              <a:t>Specific goals result in higher levels of effort than vague goals.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44</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812265"/>
      </p:ext>
    </p:extLst>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4834" name="Rectangle 2"/>
          <p:cNvSpPr>
            <a:spLocks noGrp="1" noChangeArrowheads="1"/>
          </p:cNvSpPr>
          <p:nvPr>
            <p:ph type="title"/>
          </p:nvPr>
        </p:nvSpPr>
        <p:spPr>
          <a:xfrm>
            <a:off x="533400" y="52388"/>
            <a:ext cx="8153400" cy="1431925"/>
          </a:xfrm>
        </p:spPr>
        <p:txBody>
          <a:bodyPr>
            <a:normAutofit fontScale="90000"/>
          </a:bodyPr>
          <a:lstStyle/>
          <a:p>
            <a:r>
              <a:rPr lang="en-US"/>
              <a:t>Role of Reinforcements and Consequences</a:t>
            </a:r>
          </a:p>
        </p:txBody>
      </p:sp>
      <p:sp>
        <p:nvSpPr>
          <p:cNvPr id="504835" name="Rectangle 3"/>
          <p:cNvSpPr>
            <a:spLocks noGrp="1" noChangeArrowheads="1"/>
          </p:cNvSpPr>
          <p:nvPr>
            <p:ph type="body" idx="1"/>
          </p:nvPr>
        </p:nvSpPr>
        <p:spPr/>
        <p:txBody>
          <a:bodyPr/>
          <a:lstStyle/>
          <a:p>
            <a:r>
              <a:rPr lang="en-US" dirty="0"/>
              <a:t>Events that happen to an individual following a particular </a:t>
            </a:r>
            <a:r>
              <a:rPr lang="en-US" dirty="0" err="1"/>
              <a:t>behaviour</a:t>
            </a:r>
            <a:endParaRPr lang="en-US" dirty="0"/>
          </a:p>
          <a:p>
            <a:pPr lvl="1"/>
            <a:r>
              <a:rPr lang="en-US" dirty="0"/>
              <a:t>Positive consequence</a:t>
            </a:r>
          </a:p>
          <a:p>
            <a:pPr lvl="1"/>
            <a:r>
              <a:rPr lang="en-US" dirty="0"/>
              <a:t>Neutral consequence</a:t>
            </a:r>
          </a:p>
          <a:p>
            <a:pPr lvl="1"/>
            <a:r>
              <a:rPr lang="en-US" dirty="0"/>
              <a:t>Negative consequence</a:t>
            </a:r>
          </a:p>
          <a:p>
            <a:pPr lvl="1"/>
            <a:r>
              <a:rPr lang="en-US" dirty="0"/>
              <a:t>Magnitude of the consequence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45</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70018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10978" name="Rectangle 2"/>
          <p:cNvSpPr>
            <a:spLocks noChangeArrowheads="1"/>
          </p:cNvSpPr>
          <p:nvPr/>
        </p:nvSpPr>
        <p:spPr bwMode="auto">
          <a:xfrm>
            <a:off x="5718175" y="6143625"/>
            <a:ext cx="3425825"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510979" name="Rectangle 3"/>
          <p:cNvSpPr>
            <a:spLocks noChangeArrowheads="1"/>
          </p:cNvSpPr>
          <p:nvPr/>
        </p:nvSpPr>
        <p:spPr bwMode="auto">
          <a:xfrm>
            <a:off x="0" y="1628775"/>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10989" name="Rectangle 13"/>
          <p:cNvSpPr>
            <a:spLocks noGrp="1" noChangeArrowheads="1"/>
          </p:cNvSpPr>
          <p:nvPr>
            <p:ph type="body" idx="1"/>
          </p:nvPr>
        </p:nvSpPr>
        <p:spPr>
          <a:xfrm>
            <a:off x="344488" y="2547938"/>
            <a:ext cx="1892300" cy="587375"/>
          </a:xfrm>
        </p:spPr>
        <p:txBody>
          <a:bodyPr>
            <a:normAutofit lnSpcReduction="10000"/>
          </a:bodyPr>
          <a:lstStyle/>
          <a:p>
            <a:pPr marL="168275" indent="-168275">
              <a:lnSpc>
                <a:spcPct val="90000"/>
              </a:lnSpc>
              <a:buFont typeface="Wingdings" pitchFamily="2" charset="2"/>
              <a:buNone/>
            </a:pPr>
            <a:r>
              <a:rPr lang="en-US" sz="1800" b="1">
                <a:latin typeface="Arial" pitchFamily="34" charset="0"/>
              </a:rPr>
              <a:t>Positive</a:t>
            </a:r>
          </a:p>
          <a:p>
            <a:pPr marL="168275" indent="-168275">
              <a:lnSpc>
                <a:spcPct val="90000"/>
              </a:lnSpc>
              <a:buFont typeface="Wingdings" pitchFamily="2" charset="2"/>
              <a:buNone/>
            </a:pPr>
            <a:r>
              <a:rPr lang="en-US" sz="1800" b="1">
                <a:latin typeface="Arial" pitchFamily="34" charset="0"/>
              </a:rPr>
              <a:t>reinforcement</a:t>
            </a:r>
          </a:p>
        </p:txBody>
      </p:sp>
      <p:sp>
        <p:nvSpPr>
          <p:cNvPr id="510990" name="Rectangle 14"/>
          <p:cNvSpPr>
            <a:spLocks noGrp="1" noChangeArrowheads="1"/>
          </p:cNvSpPr>
          <p:nvPr>
            <p:ph type="title"/>
          </p:nvPr>
        </p:nvSpPr>
        <p:spPr>
          <a:xfrm>
            <a:off x="1300162" y="630238"/>
            <a:ext cx="7386637" cy="762000"/>
          </a:xfrm>
        </p:spPr>
        <p:txBody>
          <a:bodyPr/>
          <a:lstStyle/>
          <a:p>
            <a:r>
              <a:rPr lang="en-US" dirty="0"/>
              <a:t>Reinforcement Approaches</a:t>
            </a:r>
          </a:p>
        </p:txBody>
      </p:sp>
      <p:sp>
        <p:nvSpPr>
          <p:cNvPr id="510992" name="Rectangle 16"/>
          <p:cNvSpPr>
            <a:spLocks noChangeArrowheads="1"/>
          </p:cNvSpPr>
          <p:nvPr/>
        </p:nvSpPr>
        <p:spPr bwMode="auto">
          <a:xfrm>
            <a:off x="295275" y="1798638"/>
            <a:ext cx="8443913"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71550">
              <a:spcBef>
                <a:spcPct val="5000"/>
              </a:spcBef>
              <a:buClr>
                <a:schemeClr val="tx1"/>
              </a:buClr>
              <a:buSzPct val="70000"/>
              <a:buFont typeface="Wingdings" pitchFamily="2" charset="2"/>
              <a:buNone/>
              <a:tabLst>
                <a:tab pos="1935163" algn="l"/>
                <a:tab pos="3595688" algn="l"/>
                <a:tab pos="5715000" algn="l"/>
              </a:tabLst>
            </a:pPr>
            <a:r>
              <a:rPr lang="en-US" b="1" dirty="0">
                <a:solidFill>
                  <a:schemeClr val="accent1">
                    <a:lumMod val="75000"/>
                  </a:schemeClr>
                </a:solidFill>
                <a:latin typeface="Arial" pitchFamily="34" charset="0"/>
              </a:rPr>
              <a:t>Reinforcement	Managerial </a:t>
            </a:r>
          </a:p>
          <a:p>
            <a:pPr defTabSz="971550">
              <a:spcBef>
                <a:spcPct val="5000"/>
              </a:spcBef>
              <a:buClr>
                <a:schemeClr val="tx1"/>
              </a:buClr>
              <a:buSzPct val="70000"/>
              <a:buFont typeface="Wingdings" pitchFamily="2" charset="2"/>
              <a:buNone/>
              <a:tabLst>
                <a:tab pos="1935163" algn="l"/>
                <a:tab pos="3595688" algn="l"/>
                <a:tab pos="5715000" algn="l"/>
              </a:tabLst>
            </a:pPr>
            <a:r>
              <a:rPr lang="en-US" b="1" dirty="0">
                <a:solidFill>
                  <a:schemeClr val="accent1">
                    <a:lumMod val="75000"/>
                  </a:schemeClr>
                </a:solidFill>
                <a:latin typeface="Arial" pitchFamily="34" charset="0"/>
              </a:rPr>
              <a:t>Approach 	Action 	Effect 	Example</a:t>
            </a:r>
          </a:p>
        </p:txBody>
      </p:sp>
      <p:sp>
        <p:nvSpPr>
          <p:cNvPr id="510995" name="Text Box 19"/>
          <p:cNvSpPr txBox="1">
            <a:spLocks noChangeArrowheads="1"/>
          </p:cNvSpPr>
          <p:nvPr/>
        </p:nvSpPr>
        <p:spPr bwMode="auto">
          <a:xfrm>
            <a:off x="2225675" y="2547938"/>
            <a:ext cx="18669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Provide desirable consequence</a:t>
            </a:r>
          </a:p>
        </p:txBody>
      </p:sp>
      <p:sp>
        <p:nvSpPr>
          <p:cNvPr id="510996" name="Text Box 20"/>
          <p:cNvSpPr txBox="1">
            <a:spLocks noChangeArrowheads="1"/>
          </p:cNvSpPr>
          <p:nvPr/>
        </p:nvSpPr>
        <p:spPr bwMode="auto">
          <a:xfrm>
            <a:off x="3867150" y="2547938"/>
            <a:ext cx="21844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b="1">
                <a:latin typeface="Arial" pitchFamily="34" charset="0"/>
              </a:rPr>
              <a:t>Increase probability</a:t>
            </a:r>
            <a:r>
              <a:rPr lang="en-US" sz="1600">
                <a:latin typeface="Arial" pitchFamily="34" charset="0"/>
              </a:rPr>
              <a:t> of behaviour being repeated</a:t>
            </a:r>
          </a:p>
        </p:txBody>
      </p:sp>
      <p:sp>
        <p:nvSpPr>
          <p:cNvPr id="511001" name="Text Box 25"/>
          <p:cNvSpPr txBox="1">
            <a:spLocks noChangeArrowheads="1"/>
          </p:cNvSpPr>
          <p:nvPr/>
        </p:nvSpPr>
        <p:spPr bwMode="auto">
          <a:xfrm>
            <a:off x="5972175" y="2547938"/>
            <a:ext cx="293052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Highway construction supervisor receives bonus for each day a project is completed ahead of schedule.</a:t>
            </a:r>
          </a:p>
        </p:txBody>
      </p:sp>
      <p:sp>
        <p:nvSpPr>
          <p:cNvPr id="511002" name="Rectangle 26"/>
          <p:cNvSpPr>
            <a:spLocks noChangeArrowheads="1"/>
          </p:cNvSpPr>
          <p:nvPr/>
        </p:nvSpPr>
        <p:spPr bwMode="auto">
          <a:xfrm>
            <a:off x="354013" y="3636963"/>
            <a:ext cx="189230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8275" indent="-168275">
              <a:lnSpc>
                <a:spcPct val="90000"/>
              </a:lnSpc>
              <a:spcBef>
                <a:spcPct val="20000"/>
              </a:spcBef>
              <a:buClr>
                <a:schemeClr val="tx1"/>
              </a:buClr>
              <a:buSzPct val="85000"/>
              <a:buFont typeface="Wingdings" pitchFamily="2" charset="2"/>
              <a:buNone/>
            </a:pPr>
            <a:r>
              <a:rPr lang="en-US" b="1">
                <a:latin typeface="Arial" pitchFamily="34" charset="0"/>
              </a:rPr>
              <a:t>Negative</a:t>
            </a:r>
          </a:p>
          <a:p>
            <a:pPr marL="168275" indent="-168275">
              <a:lnSpc>
                <a:spcPct val="90000"/>
              </a:lnSpc>
              <a:spcBef>
                <a:spcPct val="20000"/>
              </a:spcBef>
              <a:buClr>
                <a:schemeClr val="tx1"/>
              </a:buClr>
              <a:buSzPct val="85000"/>
              <a:buFont typeface="Wingdings" pitchFamily="2" charset="2"/>
              <a:buNone/>
            </a:pPr>
            <a:r>
              <a:rPr lang="en-US" b="1">
                <a:latin typeface="Arial" pitchFamily="34" charset="0"/>
              </a:rPr>
              <a:t>reinforcement</a:t>
            </a:r>
          </a:p>
        </p:txBody>
      </p:sp>
      <p:sp>
        <p:nvSpPr>
          <p:cNvPr id="511003" name="Text Box 27"/>
          <p:cNvSpPr txBox="1">
            <a:spLocks noChangeArrowheads="1"/>
          </p:cNvSpPr>
          <p:nvPr/>
        </p:nvSpPr>
        <p:spPr bwMode="auto">
          <a:xfrm>
            <a:off x="2235200" y="3636963"/>
            <a:ext cx="18669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Remove undesirable consequence</a:t>
            </a:r>
          </a:p>
        </p:txBody>
      </p:sp>
      <p:sp>
        <p:nvSpPr>
          <p:cNvPr id="511004" name="Text Box 28"/>
          <p:cNvSpPr txBox="1">
            <a:spLocks noChangeArrowheads="1"/>
          </p:cNvSpPr>
          <p:nvPr/>
        </p:nvSpPr>
        <p:spPr bwMode="auto">
          <a:xfrm>
            <a:off x="3876675" y="3636963"/>
            <a:ext cx="21844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b="1">
                <a:latin typeface="Arial" pitchFamily="34" charset="0"/>
              </a:rPr>
              <a:t>Increase probability</a:t>
            </a:r>
            <a:r>
              <a:rPr lang="en-US" sz="1600">
                <a:latin typeface="Arial" pitchFamily="34" charset="0"/>
              </a:rPr>
              <a:t> of behaviour being repeated</a:t>
            </a:r>
          </a:p>
        </p:txBody>
      </p:sp>
      <p:sp>
        <p:nvSpPr>
          <p:cNvPr id="511005" name="Text Box 29"/>
          <p:cNvSpPr txBox="1">
            <a:spLocks noChangeArrowheads="1"/>
          </p:cNvSpPr>
          <p:nvPr/>
        </p:nvSpPr>
        <p:spPr bwMode="auto">
          <a:xfrm>
            <a:off x="5981700" y="3636963"/>
            <a:ext cx="293052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Management stops raising output quotas each time workers exceed them.</a:t>
            </a:r>
          </a:p>
        </p:txBody>
      </p:sp>
      <p:sp>
        <p:nvSpPr>
          <p:cNvPr id="511007" name="Rectangle 31"/>
          <p:cNvSpPr>
            <a:spLocks noChangeArrowheads="1"/>
          </p:cNvSpPr>
          <p:nvPr/>
        </p:nvSpPr>
        <p:spPr bwMode="auto">
          <a:xfrm>
            <a:off x="347663" y="4757738"/>
            <a:ext cx="189230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8275" indent="-168275">
              <a:lnSpc>
                <a:spcPct val="90000"/>
              </a:lnSpc>
              <a:spcBef>
                <a:spcPct val="20000"/>
              </a:spcBef>
              <a:buClr>
                <a:schemeClr val="tx1"/>
              </a:buClr>
              <a:buSzPct val="85000"/>
              <a:buFont typeface="Wingdings" pitchFamily="2" charset="2"/>
              <a:buNone/>
            </a:pPr>
            <a:r>
              <a:rPr lang="en-US" b="1">
                <a:latin typeface="Arial" pitchFamily="34" charset="0"/>
              </a:rPr>
              <a:t>Punishment</a:t>
            </a:r>
          </a:p>
        </p:txBody>
      </p:sp>
      <p:sp>
        <p:nvSpPr>
          <p:cNvPr id="511008" name="Text Box 32"/>
          <p:cNvSpPr txBox="1">
            <a:spLocks noChangeArrowheads="1"/>
          </p:cNvSpPr>
          <p:nvPr/>
        </p:nvSpPr>
        <p:spPr bwMode="auto">
          <a:xfrm>
            <a:off x="2228850" y="4757738"/>
            <a:ext cx="18669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Provide undesirable consequence</a:t>
            </a:r>
          </a:p>
        </p:txBody>
      </p:sp>
      <p:sp>
        <p:nvSpPr>
          <p:cNvPr id="511009" name="Text Box 33"/>
          <p:cNvSpPr txBox="1">
            <a:spLocks noChangeArrowheads="1"/>
          </p:cNvSpPr>
          <p:nvPr/>
        </p:nvSpPr>
        <p:spPr bwMode="auto">
          <a:xfrm>
            <a:off x="3870325" y="4757738"/>
            <a:ext cx="21844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b="1">
                <a:latin typeface="Arial" pitchFamily="34" charset="0"/>
              </a:rPr>
              <a:t>Decrease probability</a:t>
            </a:r>
            <a:r>
              <a:rPr lang="en-US" sz="1600">
                <a:latin typeface="Arial" pitchFamily="34" charset="0"/>
              </a:rPr>
              <a:t> of behaviour being repeated</a:t>
            </a:r>
          </a:p>
        </p:txBody>
      </p:sp>
      <p:sp>
        <p:nvSpPr>
          <p:cNvPr id="511010" name="Text Box 34"/>
          <p:cNvSpPr txBox="1">
            <a:spLocks noChangeArrowheads="1"/>
          </p:cNvSpPr>
          <p:nvPr/>
        </p:nvSpPr>
        <p:spPr bwMode="auto">
          <a:xfrm>
            <a:off x="5975350" y="4757738"/>
            <a:ext cx="293052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Habitually tardy crew member is fined the equivalent of one hour’s pay each day he is late to work.</a:t>
            </a:r>
          </a:p>
        </p:txBody>
      </p:sp>
      <p:sp>
        <p:nvSpPr>
          <p:cNvPr id="511013" name="Text Box 37"/>
          <p:cNvSpPr txBox="1">
            <a:spLocks noChangeArrowheads="1"/>
          </p:cNvSpPr>
          <p:nvPr/>
        </p:nvSpPr>
        <p:spPr bwMode="auto">
          <a:xfrm>
            <a:off x="2673350" y="5919788"/>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12.11</a:t>
            </a:r>
            <a:r>
              <a:rPr lang="en-US" sz="1000" dirty="0">
                <a:latin typeface="Times New Roman" pitchFamily="18" charset="0"/>
              </a:rPr>
              <a:t>: Reinforcement Approaches and Their Effects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46</a:t>
            </a:fld>
            <a:endParaRPr lang="fr-CA"/>
          </a:p>
        </p:txBody>
      </p:sp>
      <p:pic>
        <p:nvPicPr>
          <p:cNvPr id="21"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7914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13026" name="Rectangle 2"/>
          <p:cNvSpPr>
            <a:spLocks noChangeArrowheads="1"/>
          </p:cNvSpPr>
          <p:nvPr/>
        </p:nvSpPr>
        <p:spPr bwMode="auto">
          <a:xfrm>
            <a:off x="5718175" y="6143625"/>
            <a:ext cx="3425825"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513027" name="Rectangle 3"/>
          <p:cNvSpPr>
            <a:spLocks noChangeArrowheads="1"/>
          </p:cNvSpPr>
          <p:nvPr/>
        </p:nvSpPr>
        <p:spPr bwMode="auto">
          <a:xfrm>
            <a:off x="0" y="1628775"/>
            <a:ext cx="6305550" cy="1222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13037" name="Rectangle 13"/>
          <p:cNvSpPr>
            <a:spLocks noGrp="1" noChangeArrowheads="1"/>
          </p:cNvSpPr>
          <p:nvPr>
            <p:ph type="body" idx="1"/>
          </p:nvPr>
        </p:nvSpPr>
        <p:spPr>
          <a:xfrm>
            <a:off x="276225" y="2547938"/>
            <a:ext cx="1892300" cy="587375"/>
          </a:xfrm>
        </p:spPr>
        <p:txBody>
          <a:bodyPr/>
          <a:lstStyle/>
          <a:p>
            <a:pPr marL="168275" indent="-168275">
              <a:buFont typeface="Wingdings" pitchFamily="2" charset="2"/>
              <a:buNone/>
            </a:pPr>
            <a:r>
              <a:rPr lang="en-US" sz="1600"/>
              <a:t>Extinction</a:t>
            </a:r>
          </a:p>
        </p:txBody>
      </p:sp>
      <p:sp>
        <p:nvSpPr>
          <p:cNvPr id="513038" name="Rectangle 14"/>
          <p:cNvSpPr>
            <a:spLocks noGrp="1" noChangeArrowheads="1"/>
          </p:cNvSpPr>
          <p:nvPr>
            <p:ph type="title"/>
          </p:nvPr>
        </p:nvSpPr>
        <p:spPr>
          <a:xfrm>
            <a:off x="1331640" y="630238"/>
            <a:ext cx="7355160" cy="762000"/>
          </a:xfrm>
        </p:spPr>
        <p:txBody>
          <a:bodyPr/>
          <a:lstStyle/>
          <a:p>
            <a:r>
              <a:rPr lang="en-US" dirty="0"/>
              <a:t>Reinforcement Approaches</a:t>
            </a:r>
          </a:p>
        </p:txBody>
      </p:sp>
      <p:sp>
        <p:nvSpPr>
          <p:cNvPr id="513039" name="Text Box 15"/>
          <p:cNvSpPr txBox="1">
            <a:spLocks noChangeArrowheads="1"/>
          </p:cNvSpPr>
          <p:nvPr/>
        </p:nvSpPr>
        <p:spPr bwMode="auto">
          <a:xfrm>
            <a:off x="2674938" y="587533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12.11</a:t>
            </a:r>
            <a:r>
              <a:rPr lang="en-US" sz="1000" dirty="0">
                <a:latin typeface="Times New Roman" pitchFamily="18" charset="0"/>
              </a:rPr>
              <a:t>: Reinforcement Approaches and Their Effects</a:t>
            </a:r>
          </a:p>
        </p:txBody>
      </p:sp>
      <p:sp>
        <p:nvSpPr>
          <p:cNvPr id="513041" name="Text Box 17"/>
          <p:cNvSpPr txBox="1">
            <a:spLocks noChangeArrowheads="1"/>
          </p:cNvSpPr>
          <p:nvPr/>
        </p:nvSpPr>
        <p:spPr bwMode="auto">
          <a:xfrm>
            <a:off x="2039938" y="2547938"/>
            <a:ext cx="18669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Remove desirable consequence</a:t>
            </a:r>
          </a:p>
        </p:txBody>
      </p:sp>
      <p:sp>
        <p:nvSpPr>
          <p:cNvPr id="513042" name="Text Box 18"/>
          <p:cNvSpPr txBox="1">
            <a:spLocks noChangeArrowheads="1"/>
          </p:cNvSpPr>
          <p:nvPr/>
        </p:nvSpPr>
        <p:spPr bwMode="auto">
          <a:xfrm>
            <a:off x="3867150" y="2547938"/>
            <a:ext cx="21844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b="1">
                <a:latin typeface="Arial" pitchFamily="34" charset="0"/>
              </a:rPr>
              <a:t>Decrease probability</a:t>
            </a:r>
            <a:r>
              <a:rPr lang="en-US" sz="1600">
                <a:latin typeface="Arial" pitchFamily="34" charset="0"/>
              </a:rPr>
              <a:t> of behaviour being repeated</a:t>
            </a:r>
          </a:p>
        </p:txBody>
      </p:sp>
      <p:sp>
        <p:nvSpPr>
          <p:cNvPr id="513043" name="Text Box 19"/>
          <p:cNvSpPr txBox="1">
            <a:spLocks noChangeArrowheads="1"/>
          </p:cNvSpPr>
          <p:nvPr/>
        </p:nvSpPr>
        <p:spPr bwMode="auto">
          <a:xfrm>
            <a:off x="5988050" y="2547938"/>
            <a:ext cx="290036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Group member stops making unsolicited suggestions when team leader no longer mentions them in group meetings.</a:t>
            </a:r>
          </a:p>
        </p:txBody>
      </p:sp>
      <p:sp>
        <p:nvSpPr>
          <p:cNvPr id="513052" name="Rectangle 28"/>
          <p:cNvSpPr>
            <a:spLocks noChangeArrowheads="1"/>
          </p:cNvSpPr>
          <p:nvPr/>
        </p:nvSpPr>
        <p:spPr bwMode="auto">
          <a:xfrm>
            <a:off x="295275" y="1798638"/>
            <a:ext cx="8443913"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71550">
              <a:spcBef>
                <a:spcPct val="5000"/>
              </a:spcBef>
              <a:buClr>
                <a:schemeClr val="tx1"/>
              </a:buClr>
              <a:buSzPct val="70000"/>
              <a:buFont typeface="Wingdings" pitchFamily="2" charset="2"/>
              <a:buNone/>
              <a:tabLst>
                <a:tab pos="1935163" algn="l"/>
                <a:tab pos="3595688" algn="l"/>
                <a:tab pos="5715000" algn="l"/>
              </a:tabLst>
            </a:pPr>
            <a:r>
              <a:rPr lang="en-US" b="1" dirty="0">
                <a:solidFill>
                  <a:schemeClr val="accent1">
                    <a:lumMod val="75000"/>
                  </a:schemeClr>
                </a:solidFill>
                <a:latin typeface="Arial" pitchFamily="34" charset="0"/>
              </a:rPr>
              <a:t>Reinforcement	Managerial </a:t>
            </a:r>
          </a:p>
          <a:p>
            <a:pPr defTabSz="971550">
              <a:spcBef>
                <a:spcPct val="5000"/>
              </a:spcBef>
              <a:buClr>
                <a:schemeClr val="tx1"/>
              </a:buClr>
              <a:buSzPct val="70000"/>
              <a:buFont typeface="Wingdings" pitchFamily="2" charset="2"/>
              <a:buNone/>
              <a:tabLst>
                <a:tab pos="1935163" algn="l"/>
                <a:tab pos="3595688" algn="l"/>
                <a:tab pos="5715000" algn="l"/>
              </a:tabLst>
            </a:pPr>
            <a:r>
              <a:rPr lang="en-US" b="1" dirty="0">
                <a:solidFill>
                  <a:schemeClr val="accent1">
                    <a:lumMod val="75000"/>
                  </a:schemeClr>
                </a:solidFill>
                <a:latin typeface="Arial" pitchFamily="34" charset="0"/>
              </a:rPr>
              <a:t>Approach 	Action 	Effect 	Example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47</a:t>
            </a:fld>
            <a:endParaRPr lang="fr-CA"/>
          </a:p>
        </p:txBody>
      </p:sp>
      <p:pic>
        <p:nvPicPr>
          <p:cNvPr id="13"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011581"/>
      </p:ext>
    </p:extLst>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6098" name="Rectangle 2"/>
          <p:cNvSpPr>
            <a:spLocks noGrp="1" noChangeArrowheads="1"/>
          </p:cNvSpPr>
          <p:nvPr>
            <p:ph type="title"/>
          </p:nvPr>
        </p:nvSpPr>
        <p:spPr>
          <a:xfrm>
            <a:off x="1619672" y="147638"/>
            <a:ext cx="7067128" cy="1431925"/>
          </a:xfrm>
        </p:spPr>
        <p:txBody>
          <a:bodyPr>
            <a:normAutofit fontScale="90000"/>
          </a:bodyPr>
          <a:lstStyle/>
          <a:p>
            <a:r>
              <a:rPr lang="en-US" dirty="0"/>
              <a:t>Social Influences on Motivation</a:t>
            </a:r>
          </a:p>
        </p:txBody>
      </p:sp>
      <p:sp>
        <p:nvSpPr>
          <p:cNvPr id="516099" name="Rectangle 3"/>
          <p:cNvSpPr>
            <a:spLocks noGrp="1" noChangeArrowheads="1"/>
          </p:cNvSpPr>
          <p:nvPr>
            <p:ph type="body" idx="1"/>
          </p:nvPr>
        </p:nvSpPr>
        <p:spPr>
          <a:xfrm>
            <a:off x="539552" y="1843088"/>
            <a:ext cx="8286948" cy="4114800"/>
          </a:xfrm>
        </p:spPr>
        <p:txBody>
          <a:bodyPr>
            <a:normAutofit/>
          </a:bodyPr>
          <a:lstStyle/>
          <a:p>
            <a:pPr>
              <a:lnSpc>
                <a:spcPct val="90000"/>
              </a:lnSpc>
            </a:pPr>
            <a:r>
              <a:rPr lang="en-US" dirty="0"/>
              <a:t>Influence of the immediate workgroup</a:t>
            </a:r>
          </a:p>
          <a:p>
            <a:pPr lvl="1">
              <a:lnSpc>
                <a:spcPct val="90000"/>
              </a:lnSpc>
            </a:pPr>
            <a:r>
              <a:rPr lang="en-US" dirty="0"/>
              <a:t>Individual is a member of the “in-group”</a:t>
            </a:r>
          </a:p>
          <a:p>
            <a:pPr lvl="1">
              <a:lnSpc>
                <a:spcPct val="90000"/>
              </a:lnSpc>
            </a:pPr>
            <a:r>
              <a:rPr lang="en-US" dirty="0"/>
              <a:t>Individual has strong desire to be part of that group and to receive that group’s approval</a:t>
            </a:r>
          </a:p>
          <a:p>
            <a:pPr>
              <a:lnSpc>
                <a:spcPct val="90000"/>
              </a:lnSpc>
            </a:pPr>
            <a:r>
              <a:rPr lang="en-US" dirty="0"/>
              <a:t>Influence of supervisors and subordinates</a:t>
            </a:r>
          </a:p>
          <a:p>
            <a:pPr>
              <a:lnSpc>
                <a:spcPct val="90000"/>
              </a:lnSpc>
            </a:pPr>
            <a:r>
              <a:rPr lang="en-US" dirty="0"/>
              <a:t>Influence of organization’s culture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48</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0692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p:txBody>
          <a:bodyPr/>
          <a:lstStyle/>
          <a:p>
            <a:r>
              <a:rPr lang="en-US"/>
              <a:t>Strategic Leadership</a:t>
            </a:r>
          </a:p>
        </p:txBody>
      </p:sp>
      <p:sp>
        <p:nvSpPr>
          <p:cNvPr id="454659" name="Rectangle 3"/>
          <p:cNvSpPr>
            <a:spLocks noGrp="1" noChangeArrowheads="1"/>
          </p:cNvSpPr>
          <p:nvPr>
            <p:ph type="body" idx="1"/>
          </p:nvPr>
        </p:nvSpPr>
        <p:spPr/>
        <p:txBody>
          <a:bodyPr/>
          <a:lstStyle/>
          <a:p>
            <a:r>
              <a:rPr lang="en-US" sz="2400">
                <a:cs typeface="Times New Roman" pitchFamily="18" charset="0"/>
              </a:rPr>
              <a:t>Strategic leadership</a:t>
            </a:r>
          </a:p>
          <a:p>
            <a:pPr lvl="1"/>
            <a:r>
              <a:rPr lang="en-US" sz="2000">
                <a:cs typeface="Times New Roman" pitchFamily="18" charset="0"/>
              </a:rPr>
              <a:t>Thinking and acting strategically while working with others to create a viable future for the organization</a:t>
            </a:r>
          </a:p>
          <a:p>
            <a:pPr lvl="1"/>
            <a:r>
              <a:rPr lang="en-US" sz="2000">
                <a:cs typeface="Times New Roman" pitchFamily="18" charset="0"/>
              </a:rPr>
              <a:t>Anticipate events (analyze the external environment)</a:t>
            </a:r>
          </a:p>
          <a:p>
            <a:pPr lvl="1"/>
            <a:r>
              <a:rPr lang="en-US" sz="2000">
                <a:cs typeface="Times New Roman" pitchFamily="18" charset="0"/>
              </a:rPr>
              <a:t>Envision the organization’s future (analyze the internal resources and develop a vision for the organization or some unit within it)</a:t>
            </a:r>
          </a:p>
          <a:p>
            <a:pPr lvl="1"/>
            <a:r>
              <a:rPr lang="en-US" sz="2000">
                <a:cs typeface="Times New Roman" pitchFamily="18" charset="0"/>
              </a:rPr>
              <a:t>Remain flexible in order to adapt to conditions as they change</a:t>
            </a:r>
            <a:r>
              <a:rPr lang="en-US" sz="2000"/>
              <a:t> </a:t>
            </a:r>
          </a:p>
        </p:txBody>
      </p:sp>
      <p:sp>
        <p:nvSpPr>
          <p:cNvPr id="2" name="Slide Number Placeholder 1"/>
          <p:cNvSpPr>
            <a:spLocks noGrp="1"/>
          </p:cNvSpPr>
          <p:nvPr>
            <p:ph type="sldNum" sz="quarter" idx="12"/>
          </p:nvPr>
        </p:nvSpPr>
        <p:spPr/>
        <p:txBody>
          <a:bodyPr/>
          <a:lstStyle/>
          <a:p>
            <a:fld id="{D09AD961-9A2E-4382-944C-BCFD3EEF94AE}" type="slidenum">
              <a:rPr lang="fr-CA" smtClean="0"/>
              <a:pPr/>
              <a:t>49</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9412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5682" name="Rectangle 2"/>
          <p:cNvSpPr>
            <a:spLocks noGrp="1" noChangeArrowheads="1"/>
          </p:cNvSpPr>
          <p:nvPr>
            <p:ph type="title"/>
          </p:nvPr>
        </p:nvSpPr>
        <p:spPr/>
        <p:txBody>
          <a:bodyPr/>
          <a:lstStyle/>
          <a:p>
            <a:r>
              <a:rPr lang="en-US"/>
              <a:t>What Is Leadership?</a:t>
            </a:r>
          </a:p>
        </p:txBody>
      </p:sp>
      <p:sp>
        <p:nvSpPr>
          <p:cNvPr id="455683" name="Rectangle 3"/>
          <p:cNvSpPr>
            <a:spLocks noGrp="1" noChangeArrowheads="1"/>
          </p:cNvSpPr>
          <p:nvPr>
            <p:ph type="body" idx="1"/>
          </p:nvPr>
        </p:nvSpPr>
        <p:spPr/>
        <p:txBody>
          <a:bodyPr/>
          <a:lstStyle/>
          <a:p>
            <a:r>
              <a:rPr lang="en-US">
                <a:cs typeface="Times New Roman" pitchFamily="18" charset="0"/>
              </a:rPr>
              <a:t>Organizational leadership </a:t>
            </a:r>
          </a:p>
          <a:p>
            <a:pPr lvl="1"/>
            <a:r>
              <a:rPr lang="en-US">
                <a:cs typeface="Times New Roman" pitchFamily="18" charset="0"/>
              </a:rPr>
              <a:t>Social influence process</a:t>
            </a:r>
          </a:p>
          <a:p>
            <a:pPr lvl="1"/>
            <a:r>
              <a:rPr lang="en-US">
                <a:cs typeface="Times New Roman" pitchFamily="18" charset="0"/>
              </a:rPr>
              <a:t>Attempts to influence other people in attaining some goal</a:t>
            </a:r>
          </a:p>
          <a:p>
            <a:pPr lvl="1">
              <a:buFont typeface="Wingdings" pitchFamily="2" charset="2"/>
              <a:buNone/>
            </a:pPr>
            <a:endParaRPr lang="en-US">
              <a:cs typeface="Times New Roman" pitchFamily="18" charset="0"/>
            </a:endParaRPr>
          </a:p>
          <a:p>
            <a:r>
              <a:rPr lang="en-US">
                <a:cs typeface="Times New Roman" pitchFamily="18" charset="0"/>
              </a:rPr>
              <a:t>Positions labeled as management or supervision have more opportunities to exercise influence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50</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77300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6706" name="Rectangle 2"/>
          <p:cNvSpPr>
            <a:spLocks noGrp="1" noChangeArrowheads="1"/>
          </p:cNvSpPr>
          <p:nvPr>
            <p:ph type="title"/>
          </p:nvPr>
        </p:nvSpPr>
        <p:spPr/>
        <p:txBody>
          <a:bodyPr/>
          <a:lstStyle/>
          <a:p>
            <a:r>
              <a:rPr lang="en-US"/>
              <a:t>What Is Leadership?</a:t>
            </a:r>
          </a:p>
        </p:txBody>
      </p:sp>
      <p:sp>
        <p:nvSpPr>
          <p:cNvPr id="456707" name="Rectangle 3"/>
          <p:cNvSpPr>
            <a:spLocks noGrp="1" noChangeArrowheads="1"/>
          </p:cNvSpPr>
          <p:nvPr>
            <p:ph type="body" idx="1"/>
          </p:nvPr>
        </p:nvSpPr>
        <p:spPr/>
        <p:txBody>
          <a:bodyPr/>
          <a:lstStyle/>
          <a:p>
            <a:r>
              <a:rPr lang="en-US" dirty="0">
                <a:cs typeface="Times New Roman" pitchFamily="18" charset="0"/>
              </a:rPr>
              <a:t>Effective leadership</a:t>
            </a:r>
          </a:p>
          <a:p>
            <a:pPr lvl="1"/>
            <a:r>
              <a:rPr lang="en-US" dirty="0">
                <a:cs typeface="Times New Roman" pitchFamily="18" charset="0"/>
              </a:rPr>
              <a:t>Influence that assists a group or an organization in meeting its goals and objectives and performing successfully</a:t>
            </a:r>
          </a:p>
          <a:p>
            <a:pPr lvl="1">
              <a:buFont typeface="Wingdings" pitchFamily="2" charset="2"/>
              <a:buNone/>
            </a:pPr>
            <a:endParaRPr lang="en-US" dirty="0">
              <a:cs typeface="Times New Roman" pitchFamily="18" charset="0"/>
            </a:endParaRPr>
          </a:p>
          <a:p>
            <a:pPr lvl="1"/>
            <a:r>
              <a:rPr lang="en-US" dirty="0">
                <a:cs typeface="Times New Roman" pitchFamily="18" charset="0"/>
              </a:rPr>
              <a:t>Enabling </a:t>
            </a:r>
            <a:r>
              <a:rPr lang="en-US" dirty="0" err="1">
                <a:cs typeface="Times New Roman" pitchFamily="18" charset="0"/>
              </a:rPr>
              <a:t>behaviour</a:t>
            </a:r>
            <a:endParaRPr lang="en-US" dirty="0">
              <a:cs typeface="Times New Roman" pitchFamily="18" charset="0"/>
            </a:endParaRPr>
          </a:p>
          <a:p>
            <a:pPr lvl="2"/>
            <a:r>
              <a:rPr lang="en-US" dirty="0">
                <a:cs typeface="Times New Roman" pitchFamily="18" charset="0"/>
              </a:rPr>
              <a:t>Helps other people accomplish more than if there had been no such leadership </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51</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471027"/>
      </p:ext>
    </p:extLst>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9778" name="Rectangle 2"/>
          <p:cNvSpPr>
            <a:spLocks noGrp="1" noChangeArrowheads="1"/>
          </p:cNvSpPr>
          <p:nvPr>
            <p:ph type="title"/>
          </p:nvPr>
        </p:nvSpPr>
        <p:spPr>
          <a:xfrm>
            <a:off x="1475656" y="304800"/>
            <a:ext cx="7211144" cy="1139825"/>
          </a:xfrm>
        </p:spPr>
        <p:txBody>
          <a:bodyPr/>
          <a:lstStyle/>
          <a:p>
            <a:r>
              <a:rPr lang="en-US" dirty="0"/>
              <a:t>Types and Sources of Power</a:t>
            </a:r>
          </a:p>
        </p:txBody>
      </p:sp>
      <p:sp>
        <p:nvSpPr>
          <p:cNvPr id="459779" name="Rectangle 3"/>
          <p:cNvSpPr>
            <a:spLocks noGrp="1" noChangeArrowheads="1"/>
          </p:cNvSpPr>
          <p:nvPr>
            <p:ph type="body" idx="1"/>
          </p:nvPr>
        </p:nvSpPr>
        <p:spPr>
          <a:xfrm>
            <a:off x="385763" y="1709738"/>
            <a:ext cx="8229600" cy="4322762"/>
          </a:xfrm>
        </p:spPr>
        <p:txBody>
          <a:bodyPr>
            <a:normAutofit/>
          </a:bodyPr>
          <a:lstStyle/>
          <a:p>
            <a:r>
              <a:rPr lang="en-US" dirty="0"/>
              <a:t>Position power</a:t>
            </a:r>
          </a:p>
          <a:p>
            <a:pPr lvl="1"/>
            <a:r>
              <a:rPr lang="en-US" dirty="0">
                <a:cs typeface="Times New Roman" pitchFamily="18" charset="0"/>
              </a:rPr>
              <a:t>Based on a manager's rank in an organizational structure</a:t>
            </a:r>
          </a:p>
          <a:p>
            <a:pPr lvl="1"/>
            <a:r>
              <a:rPr lang="en-US" dirty="0">
                <a:cs typeface="Times New Roman" pitchFamily="18" charset="0"/>
              </a:rPr>
              <a:t>Given to the manager by superiors</a:t>
            </a:r>
            <a:r>
              <a:rPr lang="en-US" dirty="0"/>
              <a:t> </a:t>
            </a:r>
          </a:p>
          <a:p>
            <a:r>
              <a:rPr lang="en-US" dirty="0">
                <a:cs typeface="Times New Roman" pitchFamily="18" charset="0"/>
              </a:rPr>
              <a:t>Personal power</a:t>
            </a:r>
          </a:p>
          <a:p>
            <a:pPr lvl="1"/>
            <a:r>
              <a:rPr lang="en-US" dirty="0">
                <a:cs typeface="Times New Roman" pitchFamily="18" charset="0"/>
              </a:rPr>
              <a:t>Based on a person's individual characteristics</a:t>
            </a:r>
          </a:p>
          <a:p>
            <a:pPr lvl="1"/>
            <a:r>
              <a:rPr lang="en-US" dirty="0">
                <a:cs typeface="Times New Roman" pitchFamily="18" charset="0"/>
              </a:rPr>
              <a:t>Stay with the individual regardless of his or her position in the organizational structure</a:t>
            </a:r>
            <a:endParaRPr lang="en-US"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52</a:t>
            </a:fld>
            <a:endParaRPr lang="fr-CA"/>
          </a:p>
        </p:txBody>
      </p:sp>
      <p:pic>
        <p:nvPicPr>
          <p:cNvPr id="7"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73538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Rectangle 2"/>
          <p:cNvSpPr>
            <a:spLocks noGrp="1" noChangeArrowheads="1"/>
          </p:cNvSpPr>
          <p:nvPr>
            <p:ph type="title"/>
          </p:nvPr>
        </p:nvSpPr>
        <p:spPr/>
        <p:txBody>
          <a:bodyPr/>
          <a:lstStyle/>
          <a:p>
            <a:r>
              <a:rPr lang="en-US"/>
              <a:t>Types of Power</a:t>
            </a:r>
          </a:p>
        </p:txBody>
      </p:sp>
      <p:grpSp>
        <p:nvGrpSpPr>
          <p:cNvPr id="461842" name="Group 18"/>
          <p:cNvGrpSpPr>
            <a:grpSpLocks/>
          </p:cNvGrpSpPr>
          <p:nvPr/>
        </p:nvGrpSpPr>
        <p:grpSpPr bwMode="auto">
          <a:xfrm>
            <a:off x="382588" y="2462213"/>
            <a:ext cx="3965575" cy="1136650"/>
            <a:chOff x="241" y="1551"/>
            <a:chExt cx="2498" cy="716"/>
          </a:xfrm>
        </p:grpSpPr>
        <p:sp>
          <p:nvSpPr>
            <p:cNvPr id="461835" name="Rectangle 11"/>
            <p:cNvSpPr>
              <a:spLocks noChangeArrowheads="1"/>
            </p:cNvSpPr>
            <p:nvPr/>
          </p:nvSpPr>
          <p:spPr bwMode="auto">
            <a:xfrm>
              <a:off x="241" y="1551"/>
              <a:ext cx="2441" cy="66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sz="2000">
                <a:latin typeface="Arial" pitchFamily="34" charset="0"/>
              </a:endParaRPr>
            </a:p>
          </p:txBody>
        </p:sp>
        <p:sp>
          <p:nvSpPr>
            <p:cNvPr id="461828" name="Rectangle 4"/>
            <p:cNvSpPr>
              <a:spLocks noChangeArrowheads="1"/>
            </p:cNvSpPr>
            <p:nvPr/>
          </p:nvSpPr>
          <p:spPr bwMode="auto">
            <a:xfrm>
              <a:off x="298" y="1599"/>
              <a:ext cx="2441" cy="66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2000" b="1" dirty="0">
                  <a:latin typeface="Arial" pitchFamily="34" charset="0"/>
                </a:rPr>
                <a:t>Legitimate</a:t>
              </a:r>
              <a:r>
                <a:rPr lang="en-US" sz="2000" dirty="0">
                  <a:latin typeface="Arial" pitchFamily="34" charset="0"/>
                </a:rPr>
                <a:t>—How much authority does the organization give to your position?</a:t>
              </a:r>
            </a:p>
          </p:txBody>
        </p:sp>
      </p:grpSp>
      <p:grpSp>
        <p:nvGrpSpPr>
          <p:cNvPr id="461841" name="Group 17"/>
          <p:cNvGrpSpPr>
            <a:grpSpLocks/>
          </p:cNvGrpSpPr>
          <p:nvPr/>
        </p:nvGrpSpPr>
        <p:grpSpPr bwMode="auto">
          <a:xfrm>
            <a:off x="382588" y="3729038"/>
            <a:ext cx="3965575" cy="977900"/>
            <a:chOff x="241" y="2439"/>
            <a:chExt cx="2498" cy="616"/>
          </a:xfrm>
        </p:grpSpPr>
        <p:sp>
          <p:nvSpPr>
            <p:cNvPr id="461836" name="Rectangle 12"/>
            <p:cNvSpPr>
              <a:spLocks noChangeArrowheads="1"/>
            </p:cNvSpPr>
            <p:nvPr/>
          </p:nvSpPr>
          <p:spPr bwMode="auto">
            <a:xfrm>
              <a:off x="241" y="2439"/>
              <a:ext cx="2441" cy="56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sz="2000">
                <a:latin typeface="Arial" pitchFamily="34" charset="0"/>
              </a:endParaRPr>
            </a:p>
          </p:txBody>
        </p:sp>
        <p:sp>
          <p:nvSpPr>
            <p:cNvPr id="461829" name="Rectangle 5"/>
            <p:cNvSpPr>
              <a:spLocks noChangeArrowheads="1"/>
            </p:cNvSpPr>
            <p:nvPr/>
          </p:nvSpPr>
          <p:spPr bwMode="auto">
            <a:xfrm>
              <a:off x="298" y="2487"/>
              <a:ext cx="2441" cy="56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2000" b="1">
                  <a:latin typeface="Arial" pitchFamily="34" charset="0"/>
                </a:rPr>
                <a:t>Reward</a:t>
              </a:r>
              <a:r>
                <a:rPr lang="en-US" sz="2000">
                  <a:latin typeface="Arial" pitchFamily="34" charset="0"/>
                </a:rPr>
                <a:t>—Are you able to give others the rewards they want?</a:t>
              </a:r>
            </a:p>
          </p:txBody>
        </p:sp>
      </p:grpSp>
      <p:grpSp>
        <p:nvGrpSpPr>
          <p:cNvPr id="461840" name="Group 16"/>
          <p:cNvGrpSpPr>
            <a:grpSpLocks/>
          </p:cNvGrpSpPr>
          <p:nvPr/>
        </p:nvGrpSpPr>
        <p:grpSpPr bwMode="auto">
          <a:xfrm>
            <a:off x="382588" y="4838700"/>
            <a:ext cx="3965575" cy="977900"/>
            <a:chOff x="241" y="3228"/>
            <a:chExt cx="2498" cy="616"/>
          </a:xfrm>
        </p:grpSpPr>
        <p:sp>
          <p:nvSpPr>
            <p:cNvPr id="461837" name="Rectangle 13"/>
            <p:cNvSpPr>
              <a:spLocks noChangeArrowheads="1"/>
            </p:cNvSpPr>
            <p:nvPr/>
          </p:nvSpPr>
          <p:spPr bwMode="auto">
            <a:xfrm>
              <a:off x="241" y="3228"/>
              <a:ext cx="2441" cy="56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sz="2000">
                <a:latin typeface="Arial" pitchFamily="34" charset="0"/>
              </a:endParaRPr>
            </a:p>
          </p:txBody>
        </p:sp>
        <p:sp>
          <p:nvSpPr>
            <p:cNvPr id="461830" name="Rectangle 6"/>
            <p:cNvSpPr>
              <a:spLocks noChangeArrowheads="1"/>
            </p:cNvSpPr>
            <p:nvPr/>
          </p:nvSpPr>
          <p:spPr bwMode="auto">
            <a:xfrm>
              <a:off x="298" y="3276"/>
              <a:ext cx="2441" cy="56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2000" b="1">
                  <a:latin typeface="Arial" pitchFamily="34" charset="0"/>
                </a:rPr>
                <a:t>Coercive</a:t>
              </a:r>
              <a:r>
                <a:rPr lang="en-US" sz="2000">
                  <a:latin typeface="Arial" pitchFamily="34" charset="0"/>
                </a:rPr>
                <a:t>—Are you able to punish others or withhold rewards?</a:t>
              </a:r>
            </a:p>
          </p:txBody>
        </p:sp>
      </p:grpSp>
      <p:grpSp>
        <p:nvGrpSpPr>
          <p:cNvPr id="461843" name="Group 19"/>
          <p:cNvGrpSpPr>
            <a:grpSpLocks/>
          </p:cNvGrpSpPr>
          <p:nvPr/>
        </p:nvGrpSpPr>
        <p:grpSpPr bwMode="auto">
          <a:xfrm>
            <a:off x="4538663" y="2462213"/>
            <a:ext cx="3965575" cy="977900"/>
            <a:chOff x="2859" y="1551"/>
            <a:chExt cx="2498" cy="616"/>
          </a:xfrm>
        </p:grpSpPr>
        <p:sp>
          <p:nvSpPr>
            <p:cNvPr id="461838" name="Rectangle 14"/>
            <p:cNvSpPr>
              <a:spLocks noChangeArrowheads="1"/>
            </p:cNvSpPr>
            <p:nvPr/>
          </p:nvSpPr>
          <p:spPr bwMode="auto">
            <a:xfrm>
              <a:off x="2859" y="1551"/>
              <a:ext cx="2441" cy="56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sz="2000">
                <a:latin typeface="Arial" pitchFamily="34" charset="0"/>
              </a:endParaRPr>
            </a:p>
          </p:txBody>
        </p:sp>
        <p:sp>
          <p:nvSpPr>
            <p:cNvPr id="461831" name="Rectangle 7"/>
            <p:cNvSpPr>
              <a:spLocks noChangeArrowheads="1"/>
            </p:cNvSpPr>
            <p:nvPr/>
          </p:nvSpPr>
          <p:spPr bwMode="auto">
            <a:xfrm>
              <a:off x="2916" y="1599"/>
              <a:ext cx="2441" cy="56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2000" b="1">
                  <a:latin typeface="Arial" pitchFamily="34" charset="0"/>
                </a:rPr>
                <a:t>Expert</a:t>
              </a:r>
              <a:r>
                <a:rPr lang="en-US" sz="2000">
                  <a:latin typeface="Arial" pitchFamily="34" charset="0"/>
                </a:rPr>
                <a:t>—Do you have knowledge that others need?</a:t>
              </a:r>
            </a:p>
          </p:txBody>
        </p:sp>
      </p:grpSp>
      <p:grpSp>
        <p:nvGrpSpPr>
          <p:cNvPr id="461844" name="Group 20"/>
          <p:cNvGrpSpPr>
            <a:grpSpLocks/>
          </p:cNvGrpSpPr>
          <p:nvPr/>
        </p:nvGrpSpPr>
        <p:grpSpPr bwMode="auto">
          <a:xfrm>
            <a:off x="4538663" y="3557588"/>
            <a:ext cx="3965575" cy="977900"/>
            <a:chOff x="2859" y="2439"/>
            <a:chExt cx="2498" cy="616"/>
          </a:xfrm>
        </p:grpSpPr>
        <p:sp>
          <p:nvSpPr>
            <p:cNvPr id="461839" name="Rectangle 15"/>
            <p:cNvSpPr>
              <a:spLocks noChangeArrowheads="1"/>
            </p:cNvSpPr>
            <p:nvPr/>
          </p:nvSpPr>
          <p:spPr bwMode="auto">
            <a:xfrm>
              <a:off x="2859" y="2439"/>
              <a:ext cx="2441" cy="56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sz="2000">
                <a:latin typeface="Arial" pitchFamily="34" charset="0"/>
              </a:endParaRPr>
            </a:p>
          </p:txBody>
        </p:sp>
        <p:sp>
          <p:nvSpPr>
            <p:cNvPr id="461832" name="Rectangle 8"/>
            <p:cNvSpPr>
              <a:spLocks noChangeArrowheads="1"/>
            </p:cNvSpPr>
            <p:nvPr/>
          </p:nvSpPr>
          <p:spPr bwMode="auto">
            <a:xfrm>
              <a:off x="2916" y="2487"/>
              <a:ext cx="2441" cy="56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sz="2000" b="1">
                  <a:latin typeface="Arial" pitchFamily="34" charset="0"/>
                </a:rPr>
                <a:t>Referent</a:t>
              </a:r>
              <a:r>
                <a:rPr lang="en-US" sz="2000">
                  <a:latin typeface="Arial" pitchFamily="34" charset="0"/>
                </a:rPr>
                <a:t>—Do others respect you and want to be like you?</a:t>
              </a:r>
            </a:p>
          </p:txBody>
        </p:sp>
      </p:grpSp>
      <p:sp>
        <p:nvSpPr>
          <p:cNvPr id="461833" name="Text Box 9"/>
          <p:cNvSpPr txBox="1">
            <a:spLocks noChangeArrowheads="1"/>
          </p:cNvSpPr>
          <p:nvPr/>
        </p:nvSpPr>
        <p:spPr bwMode="auto">
          <a:xfrm>
            <a:off x="1135063" y="1922463"/>
            <a:ext cx="255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400" b="1">
                <a:latin typeface="Arial" pitchFamily="34" charset="0"/>
              </a:rPr>
              <a:t>Position Powers</a:t>
            </a:r>
          </a:p>
        </p:txBody>
      </p:sp>
      <p:sp>
        <p:nvSpPr>
          <p:cNvPr id="461834" name="Text Box 10"/>
          <p:cNvSpPr txBox="1">
            <a:spLocks noChangeArrowheads="1"/>
          </p:cNvSpPr>
          <p:nvPr/>
        </p:nvSpPr>
        <p:spPr bwMode="auto">
          <a:xfrm>
            <a:off x="5246688" y="1922463"/>
            <a:ext cx="2640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400" b="1">
                <a:latin typeface="Arial" pitchFamily="34" charset="0"/>
              </a:rPr>
              <a:t>Personal Powers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53</a:t>
            </a:fld>
            <a:endParaRPr lang="fr-CA"/>
          </a:p>
        </p:txBody>
      </p:sp>
      <p:pic>
        <p:nvPicPr>
          <p:cNvPr id="23"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5318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31" name="Line 15"/>
          <p:cNvSpPr>
            <a:spLocks noChangeShapeType="1"/>
          </p:cNvSpPr>
          <p:nvPr/>
        </p:nvSpPr>
        <p:spPr bwMode="auto">
          <a:xfrm>
            <a:off x="4551363" y="4803775"/>
            <a:ext cx="0" cy="276225"/>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70018" name="Rectangle 2"/>
          <p:cNvSpPr>
            <a:spLocks noGrp="1" noChangeArrowheads="1"/>
          </p:cNvSpPr>
          <p:nvPr>
            <p:ph type="title"/>
          </p:nvPr>
        </p:nvSpPr>
        <p:spPr>
          <a:xfrm>
            <a:off x="2771800" y="277813"/>
            <a:ext cx="4536504" cy="1139825"/>
          </a:xfrm>
        </p:spPr>
        <p:txBody>
          <a:bodyPr>
            <a:normAutofit/>
          </a:bodyPr>
          <a:lstStyle/>
          <a:p>
            <a:r>
              <a:rPr lang="en-US" dirty="0"/>
              <a:t>Leaders’ Traits</a:t>
            </a:r>
          </a:p>
        </p:txBody>
      </p:sp>
      <p:sp>
        <p:nvSpPr>
          <p:cNvPr id="470026" name="Line 10"/>
          <p:cNvSpPr>
            <a:spLocks noChangeShapeType="1"/>
          </p:cNvSpPr>
          <p:nvPr/>
        </p:nvSpPr>
        <p:spPr bwMode="auto">
          <a:xfrm flipV="1">
            <a:off x="4953000" y="3186113"/>
            <a:ext cx="411163" cy="411162"/>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70027" name="Line 11"/>
          <p:cNvSpPr>
            <a:spLocks noChangeShapeType="1"/>
          </p:cNvSpPr>
          <p:nvPr/>
        </p:nvSpPr>
        <p:spPr bwMode="auto">
          <a:xfrm flipH="1" flipV="1">
            <a:off x="3771900" y="3163888"/>
            <a:ext cx="406400" cy="40640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70029" name="Line 13"/>
          <p:cNvSpPr>
            <a:spLocks noChangeShapeType="1"/>
          </p:cNvSpPr>
          <p:nvPr/>
        </p:nvSpPr>
        <p:spPr bwMode="auto">
          <a:xfrm flipH="1">
            <a:off x="3467100" y="4137025"/>
            <a:ext cx="420688"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70030" name="Line 14"/>
          <p:cNvSpPr>
            <a:spLocks noChangeShapeType="1"/>
          </p:cNvSpPr>
          <p:nvPr/>
        </p:nvSpPr>
        <p:spPr bwMode="auto">
          <a:xfrm>
            <a:off x="5224463" y="4137025"/>
            <a:ext cx="434975"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grpSp>
        <p:nvGrpSpPr>
          <p:cNvPr id="470043" name="Group 27"/>
          <p:cNvGrpSpPr>
            <a:grpSpLocks/>
          </p:cNvGrpSpPr>
          <p:nvPr/>
        </p:nvGrpSpPr>
        <p:grpSpPr bwMode="auto">
          <a:xfrm>
            <a:off x="515938" y="1846263"/>
            <a:ext cx="3535362" cy="1352550"/>
            <a:chOff x="325" y="1218"/>
            <a:chExt cx="2227" cy="797"/>
          </a:xfrm>
        </p:grpSpPr>
        <p:sp>
          <p:nvSpPr>
            <p:cNvPr id="470037" name="Rectangle 21"/>
            <p:cNvSpPr>
              <a:spLocks noChangeArrowheads="1"/>
            </p:cNvSpPr>
            <p:nvPr/>
          </p:nvSpPr>
          <p:spPr bwMode="auto">
            <a:xfrm>
              <a:off x="325" y="1218"/>
              <a:ext cx="2179" cy="75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sz="2000">
                <a:latin typeface="Arial" pitchFamily="34" charset="0"/>
              </a:endParaRPr>
            </a:p>
          </p:txBody>
        </p:sp>
        <p:sp>
          <p:nvSpPr>
            <p:cNvPr id="470020" name="Rectangle 4"/>
            <p:cNvSpPr>
              <a:spLocks noChangeArrowheads="1"/>
            </p:cNvSpPr>
            <p:nvPr/>
          </p:nvSpPr>
          <p:spPr bwMode="auto">
            <a:xfrm>
              <a:off x="373" y="1257"/>
              <a:ext cx="2179" cy="75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b="1">
                  <a:latin typeface="Arial" pitchFamily="34" charset="0"/>
                </a:rPr>
                <a:t>Drive</a:t>
              </a:r>
            </a:p>
            <a:p>
              <a:pPr algn="ctr"/>
              <a:r>
                <a:rPr lang="en-US" sz="2000">
                  <a:latin typeface="Arial" pitchFamily="34" charset="0"/>
                </a:rPr>
                <a:t>Achievement, ambition, energy, tenacity, initiative</a:t>
              </a:r>
            </a:p>
          </p:txBody>
        </p:sp>
      </p:grpSp>
      <p:grpSp>
        <p:nvGrpSpPr>
          <p:cNvPr id="470047" name="Group 31"/>
          <p:cNvGrpSpPr>
            <a:grpSpLocks/>
          </p:cNvGrpSpPr>
          <p:nvPr/>
        </p:nvGrpSpPr>
        <p:grpSpPr bwMode="auto">
          <a:xfrm>
            <a:off x="4975225" y="1846263"/>
            <a:ext cx="3535363" cy="1352550"/>
            <a:chOff x="3134" y="1218"/>
            <a:chExt cx="2227" cy="797"/>
          </a:xfrm>
        </p:grpSpPr>
        <p:sp>
          <p:nvSpPr>
            <p:cNvPr id="470038" name="Rectangle 22"/>
            <p:cNvSpPr>
              <a:spLocks noChangeArrowheads="1"/>
            </p:cNvSpPr>
            <p:nvPr/>
          </p:nvSpPr>
          <p:spPr bwMode="auto">
            <a:xfrm>
              <a:off x="3134" y="1218"/>
              <a:ext cx="2179" cy="75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sz="2000">
                <a:latin typeface="Arial" pitchFamily="34" charset="0"/>
              </a:endParaRPr>
            </a:p>
          </p:txBody>
        </p:sp>
        <p:sp>
          <p:nvSpPr>
            <p:cNvPr id="470021" name="Rectangle 5"/>
            <p:cNvSpPr>
              <a:spLocks noChangeArrowheads="1"/>
            </p:cNvSpPr>
            <p:nvPr/>
          </p:nvSpPr>
          <p:spPr bwMode="auto">
            <a:xfrm>
              <a:off x="3182" y="1257"/>
              <a:ext cx="2179" cy="75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b="1">
                  <a:latin typeface="Arial" pitchFamily="34" charset="0"/>
                </a:rPr>
                <a:t>Emotional maturity</a:t>
              </a:r>
            </a:p>
            <a:p>
              <a:pPr algn="ctr"/>
              <a:r>
                <a:rPr lang="en-US" sz="2000">
                  <a:latin typeface="Arial" pitchFamily="34" charset="0"/>
                </a:rPr>
                <a:t>Even tempered, calm under stress, unself-centered, nondefensive</a:t>
              </a:r>
            </a:p>
          </p:txBody>
        </p:sp>
      </p:grpSp>
      <p:grpSp>
        <p:nvGrpSpPr>
          <p:cNvPr id="470045" name="Group 29"/>
          <p:cNvGrpSpPr>
            <a:grpSpLocks/>
          </p:cNvGrpSpPr>
          <p:nvPr/>
        </p:nvGrpSpPr>
        <p:grpSpPr bwMode="auto">
          <a:xfrm>
            <a:off x="300038" y="4997450"/>
            <a:ext cx="8426450" cy="1079500"/>
            <a:chOff x="189" y="3148"/>
            <a:chExt cx="5308" cy="634"/>
          </a:xfrm>
        </p:grpSpPr>
        <p:sp>
          <p:nvSpPr>
            <p:cNvPr id="470039" name="Rectangle 23"/>
            <p:cNvSpPr>
              <a:spLocks noChangeArrowheads="1"/>
            </p:cNvSpPr>
            <p:nvPr/>
          </p:nvSpPr>
          <p:spPr bwMode="auto">
            <a:xfrm>
              <a:off x="189" y="3148"/>
              <a:ext cx="5260" cy="59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sz="2000">
                <a:latin typeface="Arial" pitchFamily="34" charset="0"/>
              </a:endParaRPr>
            </a:p>
          </p:txBody>
        </p:sp>
        <p:sp>
          <p:nvSpPr>
            <p:cNvPr id="470024" name="Rectangle 8"/>
            <p:cNvSpPr>
              <a:spLocks noChangeArrowheads="1"/>
            </p:cNvSpPr>
            <p:nvPr/>
          </p:nvSpPr>
          <p:spPr bwMode="auto">
            <a:xfrm>
              <a:off x="237" y="3187"/>
              <a:ext cx="5260" cy="59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b="1">
                  <a:latin typeface="Arial" pitchFamily="34" charset="0"/>
                </a:rPr>
                <a:t>Self-confidence</a:t>
              </a:r>
            </a:p>
            <a:p>
              <a:pPr algn="ctr"/>
              <a:r>
                <a:rPr lang="en-US" sz="2000">
                  <a:latin typeface="Arial" pitchFamily="34" charset="0"/>
                </a:rPr>
                <a:t>Set high goals for self and others, optimistic about overcoming obstacles (if taken to extreme, can lead to arrogance and sense of infallibility)</a:t>
              </a:r>
            </a:p>
          </p:txBody>
        </p:sp>
      </p:grpSp>
      <p:grpSp>
        <p:nvGrpSpPr>
          <p:cNvPr id="470044" name="Group 28"/>
          <p:cNvGrpSpPr>
            <a:grpSpLocks/>
          </p:cNvGrpSpPr>
          <p:nvPr/>
        </p:nvGrpSpPr>
        <p:grpSpPr bwMode="auto">
          <a:xfrm>
            <a:off x="590550" y="3392488"/>
            <a:ext cx="2862263" cy="1411287"/>
            <a:chOff x="372" y="2173"/>
            <a:chExt cx="1803" cy="826"/>
          </a:xfrm>
        </p:grpSpPr>
        <p:sp>
          <p:nvSpPr>
            <p:cNvPr id="470040" name="Rectangle 24"/>
            <p:cNvSpPr>
              <a:spLocks noChangeArrowheads="1"/>
            </p:cNvSpPr>
            <p:nvPr/>
          </p:nvSpPr>
          <p:spPr bwMode="auto">
            <a:xfrm>
              <a:off x="372" y="2173"/>
              <a:ext cx="1755" cy="78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sz="2000">
                <a:latin typeface="Arial" pitchFamily="34" charset="0"/>
              </a:endParaRPr>
            </a:p>
          </p:txBody>
        </p:sp>
        <p:sp>
          <p:nvSpPr>
            <p:cNvPr id="470022" name="Rectangle 6"/>
            <p:cNvSpPr>
              <a:spLocks noChangeArrowheads="1"/>
            </p:cNvSpPr>
            <p:nvPr/>
          </p:nvSpPr>
          <p:spPr bwMode="auto">
            <a:xfrm>
              <a:off x="420" y="2212"/>
              <a:ext cx="1755" cy="7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b="1">
                  <a:latin typeface="Arial" pitchFamily="34" charset="0"/>
                </a:rPr>
                <a:t>Motivation to Lead</a:t>
              </a:r>
            </a:p>
            <a:p>
              <a:pPr algn="ctr"/>
              <a:r>
                <a:rPr lang="en-US" sz="2000">
                  <a:latin typeface="Arial" pitchFamily="34" charset="0"/>
                </a:rPr>
                <a:t>Desire to influence others, comfortable using power</a:t>
              </a:r>
            </a:p>
          </p:txBody>
        </p:sp>
      </p:grpSp>
      <p:grpSp>
        <p:nvGrpSpPr>
          <p:cNvPr id="470046" name="Group 30"/>
          <p:cNvGrpSpPr>
            <a:grpSpLocks/>
          </p:cNvGrpSpPr>
          <p:nvPr/>
        </p:nvGrpSpPr>
        <p:grpSpPr bwMode="auto">
          <a:xfrm>
            <a:off x="5573713" y="3392488"/>
            <a:ext cx="2862262" cy="1411287"/>
            <a:chOff x="3511" y="2173"/>
            <a:chExt cx="1803" cy="826"/>
          </a:xfrm>
        </p:grpSpPr>
        <p:sp>
          <p:nvSpPr>
            <p:cNvPr id="470041" name="Rectangle 25"/>
            <p:cNvSpPr>
              <a:spLocks noChangeArrowheads="1"/>
            </p:cNvSpPr>
            <p:nvPr/>
          </p:nvSpPr>
          <p:spPr bwMode="auto">
            <a:xfrm>
              <a:off x="3511" y="2173"/>
              <a:ext cx="1755" cy="78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sz="2000">
                <a:latin typeface="Arial" pitchFamily="34" charset="0"/>
              </a:endParaRPr>
            </a:p>
          </p:txBody>
        </p:sp>
        <p:sp>
          <p:nvSpPr>
            <p:cNvPr id="470023" name="Rectangle 7"/>
            <p:cNvSpPr>
              <a:spLocks noChangeArrowheads="1"/>
            </p:cNvSpPr>
            <p:nvPr/>
          </p:nvSpPr>
          <p:spPr bwMode="auto">
            <a:xfrm>
              <a:off x="3559" y="2212"/>
              <a:ext cx="1755" cy="7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b="1">
                  <a:latin typeface="Arial" pitchFamily="34" charset="0"/>
                </a:rPr>
                <a:t>Honesty and Integrity</a:t>
              </a:r>
            </a:p>
            <a:p>
              <a:pPr algn="ctr"/>
              <a:r>
                <a:rPr lang="en-US" sz="2000">
                  <a:latin typeface="Arial" pitchFamily="34" charset="0"/>
                </a:rPr>
                <a:t>Trustworthy, open, forthright</a:t>
              </a:r>
            </a:p>
          </p:txBody>
        </p:sp>
      </p:grpSp>
      <p:grpSp>
        <p:nvGrpSpPr>
          <p:cNvPr id="470048" name="Group 32"/>
          <p:cNvGrpSpPr>
            <a:grpSpLocks/>
          </p:cNvGrpSpPr>
          <p:nvPr/>
        </p:nvGrpSpPr>
        <p:grpSpPr bwMode="auto">
          <a:xfrm>
            <a:off x="3792538" y="3392488"/>
            <a:ext cx="1441450" cy="1427162"/>
            <a:chOff x="2389" y="2137"/>
            <a:chExt cx="908" cy="899"/>
          </a:xfrm>
        </p:grpSpPr>
        <p:sp>
          <p:nvSpPr>
            <p:cNvPr id="470042" name="Oval 26"/>
            <p:cNvSpPr>
              <a:spLocks noChangeArrowheads="1"/>
            </p:cNvSpPr>
            <p:nvPr/>
          </p:nvSpPr>
          <p:spPr bwMode="auto">
            <a:xfrm>
              <a:off x="2389" y="2137"/>
              <a:ext cx="860" cy="860"/>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1">
                <a:latin typeface="Arial" pitchFamily="34" charset="0"/>
              </a:endParaRPr>
            </a:p>
          </p:txBody>
        </p:sp>
        <p:sp>
          <p:nvSpPr>
            <p:cNvPr id="470025" name="Oval 9"/>
            <p:cNvSpPr>
              <a:spLocks noChangeArrowheads="1"/>
            </p:cNvSpPr>
            <p:nvPr/>
          </p:nvSpPr>
          <p:spPr bwMode="auto">
            <a:xfrm>
              <a:off x="2437" y="2176"/>
              <a:ext cx="860" cy="860"/>
            </a:xfrm>
            <a:prstGeom prst="ellipse">
              <a:avLst/>
            </a:prstGeom>
            <a:solidFill>
              <a:srgbClr val="FEBB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b="1">
                  <a:latin typeface="Arial" pitchFamily="34" charset="0"/>
                </a:rPr>
                <a:t>Leader</a:t>
              </a:r>
            </a:p>
          </p:txBody>
        </p:sp>
      </p:grpSp>
      <p:sp>
        <p:nvSpPr>
          <p:cNvPr id="2" name="Slide Number Placeholder 1"/>
          <p:cNvSpPr>
            <a:spLocks noGrp="1"/>
          </p:cNvSpPr>
          <p:nvPr>
            <p:ph type="sldNum" sz="quarter" idx="12"/>
          </p:nvPr>
        </p:nvSpPr>
        <p:spPr/>
        <p:txBody>
          <a:bodyPr/>
          <a:lstStyle/>
          <a:p>
            <a:fld id="{D09AD961-9A2E-4382-944C-BCFD3EEF94AE}" type="slidenum">
              <a:rPr lang="fr-CA" smtClean="0"/>
              <a:pPr/>
              <a:t>54</a:t>
            </a:fld>
            <a:endParaRPr lang="fr-CA"/>
          </a:p>
        </p:txBody>
      </p:sp>
      <p:pic>
        <p:nvPicPr>
          <p:cNvPr id="29"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66565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p:cNvSpPr>
            <a:spLocks noGrp="1" noChangeArrowheads="1"/>
          </p:cNvSpPr>
          <p:nvPr>
            <p:ph type="title"/>
          </p:nvPr>
        </p:nvSpPr>
        <p:spPr/>
        <p:txBody>
          <a:bodyPr>
            <a:normAutofit fontScale="90000"/>
          </a:bodyPr>
          <a:lstStyle/>
          <a:p>
            <a:r>
              <a:rPr lang="en-US" sz="4000"/>
              <a:t>Three Leadership Variables</a:t>
            </a:r>
            <a:br>
              <a:rPr lang="en-US" sz="4000"/>
            </a:br>
            <a:r>
              <a:rPr lang="en-US" sz="4000">
                <a:solidFill>
                  <a:schemeClr val="folHlink"/>
                </a:solidFill>
              </a:rPr>
              <a:t>1. The Leader</a:t>
            </a:r>
          </a:p>
        </p:txBody>
      </p:sp>
      <p:sp>
        <p:nvSpPr>
          <p:cNvPr id="467971" name="Rectangle 3"/>
          <p:cNvSpPr>
            <a:spLocks noGrp="1" noChangeArrowheads="1"/>
          </p:cNvSpPr>
          <p:nvPr>
            <p:ph type="body" idx="1"/>
          </p:nvPr>
        </p:nvSpPr>
        <p:spPr/>
        <p:txBody>
          <a:bodyPr/>
          <a:lstStyle/>
          <a:p>
            <a:pPr marL="609600" indent="-609600"/>
            <a:r>
              <a:rPr lang="en-US" dirty="0"/>
              <a:t>Leaders’ skills and competencies</a:t>
            </a:r>
          </a:p>
          <a:p>
            <a:pPr marL="990600" lvl="1" indent="-533400"/>
            <a:r>
              <a:rPr lang="en-US" dirty="0"/>
              <a:t>Technical</a:t>
            </a:r>
          </a:p>
          <a:p>
            <a:pPr marL="990600" lvl="1" indent="-533400"/>
            <a:r>
              <a:rPr lang="en-US" dirty="0"/>
              <a:t>Interpersonal</a:t>
            </a:r>
          </a:p>
          <a:p>
            <a:pPr marL="990600" lvl="1" indent="-533400"/>
            <a:r>
              <a:rPr lang="en-US" dirty="0"/>
              <a:t>Conceptual</a:t>
            </a:r>
          </a:p>
          <a:p>
            <a:pPr marL="990600" lvl="1" indent="-533400"/>
            <a:r>
              <a:rPr lang="en-US" dirty="0"/>
              <a:t>Emotional intelligence</a:t>
            </a:r>
          </a:p>
          <a:p>
            <a:pPr marL="990600" lvl="1" indent="-533400"/>
            <a:r>
              <a:rPr lang="en-US" dirty="0"/>
              <a:t>Social intelligence</a:t>
            </a:r>
          </a:p>
          <a:p>
            <a:pPr marL="609600" indent="-609600"/>
            <a:r>
              <a:rPr lang="en-US" dirty="0"/>
              <a:t>Leaders’ </a:t>
            </a:r>
            <a:r>
              <a:rPr lang="en-US" dirty="0" err="1"/>
              <a:t>behaviours</a:t>
            </a:r>
            <a:endParaRPr lang="en-US"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55</a:t>
            </a:fld>
            <a:endParaRPr lang="fr-CA"/>
          </a:p>
        </p:txBody>
      </p:sp>
      <p:pic>
        <p:nvPicPr>
          <p:cNvPr id="7"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2420888"/>
            <a:ext cx="2800969" cy="2834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887669"/>
      </p:ext>
    </p:extLst>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ChangeArrowheads="1"/>
          </p:cNvSpPr>
          <p:nvPr>
            <p:ph type="title"/>
          </p:nvPr>
        </p:nvSpPr>
        <p:spPr>
          <a:xfrm>
            <a:off x="1331640" y="274638"/>
            <a:ext cx="7355160" cy="1143000"/>
          </a:xfrm>
        </p:spPr>
        <p:txBody>
          <a:bodyPr/>
          <a:lstStyle/>
          <a:p>
            <a:r>
              <a:rPr lang="en-US" dirty="0"/>
              <a:t>Charismatic Leadership</a:t>
            </a:r>
          </a:p>
        </p:txBody>
      </p:sp>
      <p:sp>
        <p:nvSpPr>
          <p:cNvPr id="525315" name="Rectangle 3"/>
          <p:cNvSpPr>
            <a:spLocks noGrp="1" noChangeArrowheads="1"/>
          </p:cNvSpPr>
          <p:nvPr>
            <p:ph type="body" idx="1"/>
          </p:nvPr>
        </p:nvSpPr>
        <p:spPr/>
        <p:txBody>
          <a:bodyPr/>
          <a:lstStyle/>
          <a:p>
            <a:r>
              <a:rPr lang="en-US"/>
              <a:t>Charismatic leadership</a:t>
            </a:r>
          </a:p>
          <a:p>
            <a:pPr lvl="1"/>
            <a:r>
              <a:rPr lang="en-US"/>
              <a:t>Charisma is a strong form of referent power</a:t>
            </a:r>
          </a:p>
          <a:p>
            <a:pPr lvl="1"/>
            <a:r>
              <a:rPr lang="en-US"/>
              <a:t>Influence is based on individual inspirational qualities rather than formal power</a:t>
            </a:r>
          </a:p>
          <a:p>
            <a:pPr lvl="1"/>
            <a:r>
              <a:rPr lang="en-US"/>
              <a:t>Followers or subordinates identify with charismatic leaders because of these exceptional qualities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56</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81188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a:xfrm>
            <a:off x="1403648" y="274638"/>
            <a:ext cx="7283152" cy="1143000"/>
          </a:xfrm>
        </p:spPr>
        <p:txBody>
          <a:bodyPr/>
          <a:lstStyle/>
          <a:p>
            <a:r>
              <a:rPr lang="en-US" dirty="0"/>
              <a:t>Transformational Leadership</a:t>
            </a:r>
          </a:p>
        </p:txBody>
      </p:sp>
      <p:sp>
        <p:nvSpPr>
          <p:cNvPr id="529411" name="Rectangle 3"/>
          <p:cNvSpPr>
            <a:spLocks noGrp="1" noChangeArrowheads="1"/>
          </p:cNvSpPr>
          <p:nvPr>
            <p:ph type="body" idx="1"/>
          </p:nvPr>
        </p:nvSpPr>
        <p:spPr/>
        <p:txBody>
          <a:bodyPr/>
          <a:lstStyle/>
          <a:p>
            <a:r>
              <a:rPr lang="en-US"/>
              <a:t>Transformational leaders</a:t>
            </a:r>
          </a:p>
          <a:p>
            <a:pPr lvl="1"/>
            <a:r>
              <a:rPr lang="en-US"/>
              <a:t>Leaders empower and coach followers</a:t>
            </a:r>
          </a:p>
          <a:p>
            <a:pPr lvl="1"/>
            <a:r>
              <a:rPr lang="en-US"/>
              <a:t>Followers identify with the leader</a:t>
            </a:r>
          </a:p>
          <a:p>
            <a:pPr lvl="1"/>
            <a:r>
              <a:rPr lang="en-US"/>
              <a:t>Motivate followers (to)</a:t>
            </a:r>
          </a:p>
          <a:p>
            <a:pPr lvl="2"/>
            <a:r>
              <a:rPr lang="en-US"/>
              <a:t>Ignore self-interest</a:t>
            </a:r>
          </a:p>
          <a:p>
            <a:pPr lvl="2"/>
            <a:r>
              <a:rPr lang="en-US"/>
              <a:t>Work for the larger good of the organization</a:t>
            </a:r>
          </a:p>
          <a:p>
            <a:pPr lvl="2"/>
            <a:r>
              <a:rPr lang="en-US"/>
              <a:t>Achieve significant accomplishments</a:t>
            </a:r>
          </a:p>
          <a:p>
            <a:pPr lvl="2"/>
            <a:r>
              <a:rPr lang="en-US"/>
              <a:t>Make major changes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57</a:t>
            </a:fld>
            <a:endParaRPr lang="fr-CA"/>
          </a:p>
        </p:txBody>
      </p:sp>
      <p:pic>
        <p:nvPicPr>
          <p:cNvPr id="6"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23225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a:xfrm>
            <a:off x="683568" y="274638"/>
            <a:ext cx="8003232" cy="1143000"/>
          </a:xfrm>
        </p:spPr>
        <p:txBody>
          <a:bodyPr/>
          <a:lstStyle/>
          <a:p>
            <a:r>
              <a:rPr lang="en-US" dirty="0"/>
              <a:t>Transactional Leadership</a:t>
            </a:r>
          </a:p>
        </p:txBody>
      </p:sp>
      <p:sp>
        <p:nvSpPr>
          <p:cNvPr id="531459" name="Rectangle 3"/>
          <p:cNvSpPr>
            <a:spLocks noGrp="1" noChangeArrowheads="1"/>
          </p:cNvSpPr>
          <p:nvPr>
            <p:ph type="body" idx="1"/>
          </p:nvPr>
        </p:nvSpPr>
        <p:spPr/>
        <p:txBody>
          <a:bodyPr>
            <a:normAutofit/>
          </a:bodyPr>
          <a:lstStyle/>
          <a:p>
            <a:r>
              <a:rPr lang="en-US" sz="3600" dirty="0"/>
              <a:t>Transactional leadership</a:t>
            </a:r>
          </a:p>
          <a:p>
            <a:pPr lvl="1"/>
            <a:r>
              <a:rPr lang="en-US" sz="3200" dirty="0"/>
              <a:t>More passive</a:t>
            </a:r>
          </a:p>
          <a:p>
            <a:pPr lvl="1"/>
            <a:r>
              <a:rPr lang="en-US" sz="3200" dirty="0"/>
              <a:t>Emphasizes exchange of </a:t>
            </a:r>
            <a:r>
              <a:rPr lang="en-US" sz="3200" dirty="0" smtClean="0"/>
              <a:t>rewards </a:t>
            </a:r>
            <a:r>
              <a:rPr lang="en-US" sz="3200" dirty="0"/>
              <a:t>or benefits for </a:t>
            </a:r>
            <a:r>
              <a:rPr lang="en-US" sz="3200" dirty="0" smtClean="0"/>
              <a:t>compliance </a:t>
            </a:r>
            <a:r>
              <a:rPr lang="en-US" sz="3200" dirty="0"/>
              <a:t>with leader’s </a:t>
            </a:r>
            <a:r>
              <a:rPr lang="en-US" sz="3200" dirty="0" smtClean="0"/>
              <a:t>requests</a:t>
            </a:r>
            <a:endParaRPr lang="en-US" sz="3200" dirty="0"/>
          </a:p>
          <a:p>
            <a:pPr lvl="1"/>
            <a:r>
              <a:rPr lang="en-US" sz="3200" dirty="0"/>
              <a:t>Appeals to followers’ self-interests to motivate their performance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58</a:t>
            </a:fld>
            <a:endParaRPr lang="fr-CA"/>
          </a:p>
        </p:txBody>
      </p:sp>
      <p:pic>
        <p:nvPicPr>
          <p:cNvPr id="7"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95671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a:xfrm>
            <a:off x="683568" y="274638"/>
            <a:ext cx="8003232" cy="1143000"/>
          </a:xfrm>
        </p:spPr>
        <p:txBody>
          <a:bodyPr/>
          <a:lstStyle/>
          <a:p>
            <a:r>
              <a:rPr lang="en-US" dirty="0"/>
              <a:t>Transactional Leadership</a:t>
            </a:r>
          </a:p>
        </p:txBody>
      </p:sp>
      <p:sp>
        <p:nvSpPr>
          <p:cNvPr id="531459" name="Rectangle 3"/>
          <p:cNvSpPr>
            <a:spLocks noGrp="1" noChangeArrowheads="1"/>
          </p:cNvSpPr>
          <p:nvPr>
            <p:ph type="body" idx="1"/>
          </p:nvPr>
        </p:nvSpPr>
        <p:spPr/>
        <p:txBody>
          <a:bodyPr>
            <a:normAutofit/>
          </a:bodyPr>
          <a:lstStyle/>
          <a:p>
            <a:r>
              <a:rPr lang="en-US" sz="3600" dirty="0"/>
              <a:t>Transactional leadership</a:t>
            </a:r>
          </a:p>
          <a:p>
            <a:pPr lvl="1"/>
            <a:r>
              <a:rPr lang="en-US" sz="3200" dirty="0"/>
              <a:t>More passive</a:t>
            </a:r>
          </a:p>
          <a:p>
            <a:pPr lvl="1"/>
            <a:r>
              <a:rPr lang="en-US" sz="3200" dirty="0"/>
              <a:t>Emphasizes exchange of </a:t>
            </a:r>
            <a:r>
              <a:rPr lang="en-US" sz="3200" dirty="0" smtClean="0"/>
              <a:t>rewards </a:t>
            </a:r>
            <a:r>
              <a:rPr lang="en-US" sz="3200" dirty="0"/>
              <a:t>or benefits for </a:t>
            </a:r>
            <a:r>
              <a:rPr lang="en-US" sz="3200" dirty="0" smtClean="0"/>
              <a:t>compliance </a:t>
            </a:r>
            <a:r>
              <a:rPr lang="en-US" sz="3200" dirty="0"/>
              <a:t>with leader’s </a:t>
            </a:r>
            <a:r>
              <a:rPr lang="en-US" sz="3200" dirty="0" smtClean="0"/>
              <a:t>requests</a:t>
            </a:r>
            <a:endParaRPr lang="en-US" sz="3200" dirty="0"/>
          </a:p>
          <a:p>
            <a:pPr lvl="1"/>
            <a:r>
              <a:rPr lang="en-US" sz="3200" dirty="0"/>
              <a:t>Appeals to followers’ self-interests to motivate their performance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59</a:t>
            </a:fld>
            <a:endParaRPr lang="fr-CA"/>
          </a:p>
        </p:txBody>
      </p:sp>
      <p:pic>
        <p:nvPicPr>
          <p:cNvPr id="7"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471410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34530" name="Rectangle 2"/>
          <p:cNvSpPr>
            <a:spLocks noChangeArrowheads="1"/>
          </p:cNvSpPr>
          <p:nvPr/>
        </p:nvSpPr>
        <p:spPr bwMode="auto">
          <a:xfrm>
            <a:off x="29255" y="1812470"/>
            <a:ext cx="7874907" cy="18097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34541" name="Rectangle 13"/>
          <p:cNvSpPr>
            <a:spLocks noGrp="1" noChangeArrowheads="1"/>
          </p:cNvSpPr>
          <p:nvPr>
            <p:ph type="title"/>
          </p:nvPr>
        </p:nvSpPr>
        <p:spPr>
          <a:xfrm>
            <a:off x="1403648" y="166688"/>
            <a:ext cx="7283152" cy="1431925"/>
          </a:xfrm>
        </p:spPr>
        <p:txBody>
          <a:bodyPr>
            <a:normAutofit/>
          </a:bodyPr>
          <a:lstStyle/>
          <a:p>
            <a:r>
              <a:rPr lang="en-US" sz="3600" b="1" dirty="0">
                <a:solidFill>
                  <a:schemeClr val="accent1">
                    <a:lumMod val="75000"/>
                  </a:schemeClr>
                </a:solidFill>
              </a:rPr>
              <a:t>Guidelines for Transformational Leadership</a:t>
            </a:r>
          </a:p>
        </p:txBody>
      </p:sp>
      <p:sp>
        <p:nvSpPr>
          <p:cNvPr id="534543" name="Rectangle 15"/>
          <p:cNvSpPr>
            <a:spLocks noChangeArrowheads="1"/>
          </p:cNvSpPr>
          <p:nvPr/>
        </p:nvSpPr>
        <p:spPr bwMode="auto">
          <a:xfrm>
            <a:off x="601663" y="1812470"/>
            <a:ext cx="7302500" cy="392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r>
              <a:rPr lang="en-US" sz="2000" b="1" dirty="0">
                <a:latin typeface="Arial" pitchFamily="34" charset="0"/>
              </a:rPr>
              <a:t>Those Who Want to Be Transformational Leaders Should:</a:t>
            </a:r>
          </a:p>
        </p:txBody>
      </p:sp>
      <p:sp>
        <p:nvSpPr>
          <p:cNvPr id="534544" name="Rectangle 16"/>
          <p:cNvSpPr>
            <a:spLocks noGrp="1" noChangeArrowheads="1"/>
          </p:cNvSpPr>
          <p:nvPr>
            <p:ph type="body" idx="1"/>
          </p:nvPr>
        </p:nvSpPr>
        <p:spPr>
          <a:xfrm>
            <a:off x="658812" y="2348880"/>
            <a:ext cx="7873627" cy="4032448"/>
          </a:xfrm>
        </p:spPr>
        <p:txBody>
          <a:bodyPr>
            <a:normAutofit/>
          </a:bodyPr>
          <a:lstStyle/>
          <a:p>
            <a:pPr marL="0" indent="0"/>
            <a:r>
              <a:rPr lang="en-US" sz="2400" dirty="0"/>
              <a:t> Develop a clear and appealing vision</a:t>
            </a:r>
          </a:p>
          <a:p>
            <a:pPr marL="0" indent="0"/>
            <a:r>
              <a:rPr lang="en-US" sz="2400" dirty="0"/>
              <a:t> Develop a strategy for attaining the vision</a:t>
            </a:r>
          </a:p>
          <a:p>
            <a:pPr marL="0" indent="0"/>
            <a:r>
              <a:rPr lang="en-US" sz="2400" dirty="0"/>
              <a:t> Articulate and promote the vision</a:t>
            </a:r>
          </a:p>
          <a:p>
            <a:pPr marL="0" indent="0"/>
            <a:r>
              <a:rPr lang="en-US" sz="2400" dirty="0"/>
              <a:t> Act confident and optimistic</a:t>
            </a:r>
          </a:p>
          <a:p>
            <a:pPr marL="0" indent="0"/>
            <a:r>
              <a:rPr lang="en-US" sz="2400" dirty="0"/>
              <a:t> Express confidence in followers</a:t>
            </a:r>
          </a:p>
          <a:p>
            <a:pPr marL="0" indent="0"/>
            <a:r>
              <a:rPr lang="en-US" sz="2400" dirty="0"/>
              <a:t> Use early success in small steps to build confidence</a:t>
            </a:r>
          </a:p>
          <a:p>
            <a:pPr marL="0" indent="0"/>
            <a:r>
              <a:rPr lang="en-US" sz="2400" dirty="0"/>
              <a:t> Celebrate successes</a:t>
            </a:r>
          </a:p>
          <a:p>
            <a:pPr marL="0" indent="0"/>
            <a:r>
              <a:rPr lang="en-US" sz="2400" dirty="0"/>
              <a:t> Use dramatic, symbolic actions to emphasize key values</a:t>
            </a:r>
          </a:p>
          <a:p>
            <a:pPr marL="0" indent="0"/>
            <a:r>
              <a:rPr lang="en-US" sz="2400" dirty="0"/>
              <a:t> Lead by example</a:t>
            </a:r>
          </a:p>
        </p:txBody>
      </p:sp>
      <p:sp>
        <p:nvSpPr>
          <p:cNvPr id="534545" name="Text Box 17"/>
          <p:cNvSpPr txBox="1">
            <a:spLocks noChangeArrowheads="1"/>
          </p:cNvSpPr>
          <p:nvPr/>
        </p:nvSpPr>
        <p:spPr bwMode="auto">
          <a:xfrm>
            <a:off x="545888" y="6381328"/>
            <a:ext cx="7385050" cy="25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20000"/>
              </a:spcBef>
              <a:buClr>
                <a:schemeClr val="tx1"/>
              </a:buClr>
              <a:buSzPct val="85000"/>
              <a:buFont typeface="Wingdings" pitchFamily="2" charset="2"/>
              <a:buNone/>
            </a:pPr>
            <a:r>
              <a:rPr lang="en-US" sz="1200" i="1" dirty="0">
                <a:latin typeface="Times New Roman" pitchFamily="18" charset="0"/>
              </a:rPr>
              <a:t>Source: </a:t>
            </a:r>
            <a:r>
              <a:rPr lang="en-US" sz="1200" dirty="0">
                <a:latin typeface="Times New Roman" pitchFamily="18" charset="0"/>
              </a:rPr>
              <a:t>Adapted from G. Yuki, </a:t>
            </a:r>
            <a:r>
              <a:rPr lang="en-US" sz="1200" i="1" dirty="0">
                <a:latin typeface="Times New Roman" pitchFamily="18" charset="0"/>
              </a:rPr>
              <a:t>Leadership in Organizations</a:t>
            </a:r>
            <a:r>
              <a:rPr lang="en-US" sz="1200" dirty="0">
                <a:latin typeface="Times New Roman" pitchFamily="18" charset="0"/>
              </a:rPr>
              <a:t>, 3rd ed. (Englewood Cliffs, NJ: Prentice Hall, 1994).</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60</a:t>
            </a:fld>
            <a:endParaRPr lang="fr-CA"/>
          </a:p>
        </p:txBody>
      </p:sp>
      <p:pic>
        <p:nvPicPr>
          <p:cNvPr id="10" name="Picture 3" descr="C:\Users\Dennis Zhang\AppData\Local\Microsoft\Windows\Temporary Internet Files\Content.IE5\7OWZBKP0\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79" y="33464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092383"/>
      </p:ext>
    </p:extLst>
  </p:cSld>
  <p:clrMapOvr>
    <a:masterClrMapping/>
  </p:clrMapOvr>
  <p:transition>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13</a:t>
            </a:r>
            <a:endParaRPr lang="en-CA" dirty="0"/>
          </a:p>
        </p:txBody>
      </p:sp>
    </p:spTree>
    <p:extLst>
      <p:ext uri="{BB962C8B-B14F-4D97-AF65-F5344CB8AC3E}">
        <p14:creationId xmlns:p14="http://schemas.microsoft.com/office/powerpoint/2010/main" val="8841943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533400" y="138113"/>
            <a:ext cx="8370888" cy="1431925"/>
          </a:xfrm>
        </p:spPr>
        <p:txBody>
          <a:bodyPr/>
          <a:lstStyle/>
          <a:p>
            <a:r>
              <a:rPr lang="en-US" dirty="0"/>
              <a:t>Basic Model of Communication</a:t>
            </a:r>
          </a:p>
        </p:txBody>
      </p:sp>
      <p:sp>
        <p:nvSpPr>
          <p:cNvPr id="463875" name="Rectangle 3"/>
          <p:cNvSpPr>
            <a:spLocks noGrp="1" noChangeArrowheads="1"/>
          </p:cNvSpPr>
          <p:nvPr>
            <p:ph type="body" idx="1"/>
          </p:nvPr>
        </p:nvSpPr>
        <p:spPr>
          <a:xfrm>
            <a:off x="433388" y="1941513"/>
            <a:ext cx="5681662" cy="4114800"/>
          </a:xfrm>
        </p:spPr>
        <p:txBody>
          <a:bodyPr/>
          <a:lstStyle/>
          <a:p>
            <a:r>
              <a:rPr lang="en-US"/>
              <a:t>Communication: the process of transferring information, meaning, and understanding from sender to receiver</a:t>
            </a:r>
          </a:p>
          <a:p>
            <a:pPr lvl="1"/>
            <a:r>
              <a:rPr lang="en-US"/>
              <a:t>Encoding</a:t>
            </a:r>
          </a:p>
          <a:p>
            <a:pPr lvl="1"/>
            <a:r>
              <a:rPr lang="en-US"/>
              <a:t>Medium </a:t>
            </a:r>
          </a:p>
          <a:p>
            <a:pPr lvl="1"/>
            <a:r>
              <a:rPr lang="en-US"/>
              <a:t>Decoding</a:t>
            </a:r>
          </a:p>
          <a:p>
            <a:pPr lvl="1"/>
            <a:r>
              <a:rPr lang="en-US"/>
              <a:t>Noise</a:t>
            </a:r>
          </a:p>
          <a:p>
            <a:pPr lvl="1"/>
            <a:endParaRPr lang="en-US"/>
          </a:p>
        </p:txBody>
      </p:sp>
      <p:pic>
        <p:nvPicPr>
          <p:cNvPr id="463877" name="Picture 5" descr="j017858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450" y="2082800"/>
            <a:ext cx="2444750" cy="36576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D09AD961-9A2E-4382-944C-BCFD3EEF94AE}" type="slidenum">
              <a:rPr lang="fr-CA" smtClean="0"/>
              <a:pPr/>
              <a:t>62</a:t>
            </a:fld>
            <a:endParaRPr lang="fr-CA"/>
          </a:p>
        </p:txBody>
      </p:sp>
      <p:pic>
        <p:nvPicPr>
          <p:cNvPr id="5122" name="Picture 2" descr="C:\Users\Dennis Zhang\AppData\Local\Microsoft\Windows\Temporary Internet Files\Content.IE5\JHYC4L04\MC90023102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51706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67997" name="Rectangle 29"/>
          <p:cNvSpPr>
            <a:spLocks noChangeArrowheads="1"/>
          </p:cNvSpPr>
          <p:nvPr/>
        </p:nvSpPr>
        <p:spPr bwMode="auto">
          <a:xfrm>
            <a:off x="4602163" y="6103938"/>
            <a:ext cx="4541837"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67996" name="Rectangle 28"/>
          <p:cNvSpPr>
            <a:spLocks noChangeArrowheads="1"/>
          </p:cNvSpPr>
          <p:nvPr/>
        </p:nvSpPr>
        <p:spPr bwMode="auto">
          <a:xfrm>
            <a:off x="0" y="1589088"/>
            <a:ext cx="4541838"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67981" name="Rectangle 13"/>
          <p:cNvSpPr>
            <a:spLocks noGrp="1" noChangeArrowheads="1"/>
          </p:cNvSpPr>
          <p:nvPr>
            <p:ph type="body" idx="1"/>
          </p:nvPr>
        </p:nvSpPr>
        <p:spPr>
          <a:xfrm>
            <a:off x="193675" y="2543175"/>
            <a:ext cx="1820863" cy="396875"/>
          </a:xfrm>
        </p:spPr>
        <p:txBody>
          <a:bodyPr/>
          <a:lstStyle/>
          <a:p>
            <a:pPr>
              <a:buFont typeface="Wingdings" pitchFamily="2" charset="2"/>
              <a:buNone/>
            </a:pPr>
            <a:r>
              <a:rPr lang="en-US" sz="1600" b="1"/>
              <a:t>Examples</a:t>
            </a:r>
          </a:p>
        </p:txBody>
      </p:sp>
      <p:sp>
        <p:nvSpPr>
          <p:cNvPr id="467982" name="Rectangle 14"/>
          <p:cNvSpPr>
            <a:spLocks noGrp="1" noChangeArrowheads="1"/>
          </p:cNvSpPr>
          <p:nvPr>
            <p:ph type="title"/>
          </p:nvPr>
        </p:nvSpPr>
        <p:spPr/>
        <p:txBody>
          <a:bodyPr/>
          <a:lstStyle/>
          <a:p>
            <a:r>
              <a:rPr lang="en-US"/>
              <a:t>Modes of Communication</a:t>
            </a:r>
          </a:p>
        </p:txBody>
      </p:sp>
      <p:sp>
        <p:nvSpPr>
          <p:cNvPr id="467983" name="Text Box 15"/>
          <p:cNvSpPr txBox="1">
            <a:spLocks noChangeArrowheads="1"/>
          </p:cNvSpPr>
          <p:nvPr/>
        </p:nvSpPr>
        <p:spPr bwMode="auto">
          <a:xfrm>
            <a:off x="2667000" y="6011863"/>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13.2: </a:t>
            </a:r>
            <a:r>
              <a:rPr lang="en-US" sz="1000" dirty="0">
                <a:latin typeface="Times New Roman" pitchFamily="18" charset="0"/>
              </a:rPr>
              <a:t>Modes of Communication</a:t>
            </a:r>
          </a:p>
        </p:txBody>
      </p:sp>
      <p:sp>
        <p:nvSpPr>
          <p:cNvPr id="467984" name="Rectangle 16"/>
          <p:cNvSpPr>
            <a:spLocks noChangeArrowheads="1"/>
          </p:cNvSpPr>
          <p:nvPr/>
        </p:nvSpPr>
        <p:spPr bwMode="auto">
          <a:xfrm>
            <a:off x="1944688" y="2198688"/>
            <a:ext cx="3430587" cy="40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763" defTabSz="971550">
              <a:spcBef>
                <a:spcPct val="5000"/>
              </a:spcBef>
              <a:buClr>
                <a:schemeClr val="tx1"/>
              </a:buClr>
              <a:buSzPct val="70000"/>
              <a:buFont typeface="Wingdings" pitchFamily="2" charset="2"/>
              <a:buNone/>
              <a:tabLst>
                <a:tab pos="2292350" algn="l"/>
                <a:tab pos="4629150" algn="l"/>
              </a:tabLst>
            </a:pPr>
            <a:r>
              <a:rPr lang="en-US" b="1">
                <a:latin typeface="Arial" pitchFamily="34" charset="0"/>
              </a:rPr>
              <a:t>Oral	Written</a:t>
            </a:r>
          </a:p>
        </p:txBody>
      </p:sp>
      <p:sp>
        <p:nvSpPr>
          <p:cNvPr id="467987" name="Text Box 19"/>
          <p:cNvSpPr txBox="1">
            <a:spLocks noChangeArrowheads="1"/>
          </p:cNvSpPr>
          <p:nvPr/>
        </p:nvSpPr>
        <p:spPr bwMode="auto">
          <a:xfrm>
            <a:off x="1974850" y="2543175"/>
            <a:ext cx="2027238" cy="116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10000"/>
              </a:spcBef>
            </a:pPr>
            <a:r>
              <a:rPr lang="en-US">
                <a:latin typeface="Arial" pitchFamily="34" charset="0"/>
              </a:rPr>
              <a:t>Conversation</a:t>
            </a:r>
          </a:p>
          <a:p>
            <a:pPr>
              <a:lnSpc>
                <a:spcPct val="90000"/>
              </a:lnSpc>
              <a:spcBef>
                <a:spcPct val="10000"/>
              </a:spcBef>
            </a:pPr>
            <a:r>
              <a:rPr lang="en-US">
                <a:latin typeface="Arial" pitchFamily="34" charset="0"/>
              </a:rPr>
              <a:t>Speeches</a:t>
            </a:r>
          </a:p>
          <a:p>
            <a:pPr>
              <a:lnSpc>
                <a:spcPct val="90000"/>
              </a:lnSpc>
              <a:spcBef>
                <a:spcPct val="10000"/>
              </a:spcBef>
            </a:pPr>
            <a:r>
              <a:rPr lang="en-US">
                <a:latin typeface="Arial" pitchFamily="34" charset="0"/>
              </a:rPr>
              <a:t>Telephone calls</a:t>
            </a:r>
          </a:p>
          <a:p>
            <a:pPr>
              <a:lnSpc>
                <a:spcPct val="90000"/>
              </a:lnSpc>
              <a:spcBef>
                <a:spcPct val="10000"/>
              </a:spcBef>
            </a:pPr>
            <a:r>
              <a:rPr lang="en-US">
                <a:latin typeface="Arial" pitchFamily="34" charset="0"/>
              </a:rPr>
              <a:t>Videoconferences</a:t>
            </a:r>
          </a:p>
        </p:txBody>
      </p:sp>
      <p:sp>
        <p:nvSpPr>
          <p:cNvPr id="467999" name="Rectangle 31"/>
          <p:cNvSpPr>
            <a:spLocks noChangeArrowheads="1"/>
          </p:cNvSpPr>
          <p:nvPr/>
        </p:nvSpPr>
        <p:spPr bwMode="auto">
          <a:xfrm>
            <a:off x="1169988" y="1614488"/>
            <a:ext cx="4548187" cy="59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gn="ctr">
              <a:spcBef>
                <a:spcPct val="20000"/>
              </a:spcBef>
              <a:buClr>
                <a:schemeClr val="tx1"/>
              </a:buClr>
              <a:buSzPct val="85000"/>
              <a:buFont typeface="Wingdings" pitchFamily="2" charset="2"/>
              <a:buNone/>
            </a:pPr>
            <a:r>
              <a:rPr lang="en-US" b="1">
                <a:latin typeface="Arial" pitchFamily="34" charset="0"/>
              </a:rPr>
              <a:t>VERBAL MODE</a:t>
            </a:r>
          </a:p>
          <a:p>
            <a:pPr marL="342900" indent="-342900" algn="ctr">
              <a:spcBef>
                <a:spcPct val="20000"/>
              </a:spcBef>
              <a:buClr>
                <a:schemeClr val="tx1"/>
              </a:buClr>
              <a:buSzPct val="85000"/>
              <a:buFont typeface="Wingdings" pitchFamily="2" charset="2"/>
              <a:buNone/>
            </a:pPr>
            <a:r>
              <a:rPr lang="en-US" sz="1600" b="1">
                <a:latin typeface="Arial" pitchFamily="34" charset="0"/>
              </a:rPr>
              <a:t>(LANGUAGE USED TO CONVEY MEANING)</a:t>
            </a:r>
          </a:p>
        </p:txBody>
      </p:sp>
      <p:sp>
        <p:nvSpPr>
          <p:cNvPr id="468000" name="Text Box 32"/>
          <p:cNvSpPr txBox="1">
            <a:spLocks noChangeArrowheads="1"/>
          </p:cNvSpPr>
          <p:nvPr/>
        </p:nvSpPr>
        <p:spPr bwMode="auto">
          <a:xfrm>
            <a:off x="4287838" y="2543175"/>
            <a:ext cx="2027237"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10000"/>
              </a:spcBef>
            </a:pPr>
            <a:r>
              <a:rPr lang="en-US">
                <a:latin typeface="Arial" pitchFamily="34" charset="0"/>
              </a:rPr>
              <a:t>Letters</a:t>
            </a:r>
          </a:p>
          <a:p>
            <a:pPr>
              <a:lnSpc>
                <a:spcPct val="90000"/>
              </a:lnSpc>
              <a:spcBef>
                <a:spcPct val="10000"/>
              </a:spcBef>
            </a:pPr>
            <a:r>
              <a:rPr lang="en-US">
                <a:latin typeface="Arial" pitchFamily="34" charset="0"/>
              </a:rPr>
              <a:t>Memos</a:t>
            </a:r>
          </a:p>
          <a:p>
            <a:pPr>
              <a:lnSpc>
                <a:spcPct val="90000"/>
              </a:lnSpc>
              <a:spcBef>
                <a:spcPct val="10000"/>
              </a:spcBef>
            </a:pPr>
            <a:r>
              <a:rPr lang="en-US">
                <a:latin typeface="Arial" pitchFamily="34" charset="0"/>
              </a:rPr>
              <a:t>Reports</a:t>
            </a:r>
          </a:p>
          <a:p>
            <a:pPr>
              <a:lnSpc>
                <a:spcPct val="90000"/>
              </a:lnSpc>
              <a:spcBef>
                <a:spcPct val="10000"/>
              </a:spcBef>
            </a:pPr>
            <a:r>
              <a:rPr lang="en-US">
                <a:latin typeface="Arial" pitchFamily="34" charset="0"/>
              </a:rPr>
              <a:t>E-mail</a:t>
            </a:r>
          </a:p>
          <a:p>
            <a:pPr>
              <a:lnSpc>
                <a:spcPct val="90000"/>
              </a:lnSpc>
              <a:spcBef>
                <a:spcPct val="10000"/>
              </a:spcBef>
            </a:pPr>
            <a:r>
              <a:rPr lang="en-US">
                <a:latin typeface="Arial" pitchFamily="34" charset="0"/>
              </a:rPr>
              <a:t>Fax</a:t>
            </a:r>
          </a:p>
        </p:txBody>
      </p:sp>
      <p:sp>
        <p:nvSpPr>
          <p:cNvPr id="468001" name="Text Box 33"/>
          <p:cNvSpPr txBox="1">
            <a:spLocks noChangeArrowheads="1"/>
          </p:cNvSpPr>
          <p:nvPr/>
        </p:nvSpPr>
        <p:spPr bwMode="auto">
          <a:xfrm>
            <a:off x="6602413" y="2543175"/>
            <a:ext cx="2132012" cy="116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10000"/>
              </a:spcBef>
            </a:pPr>
            <a:r>
              <a:rPr lang="en-US">
                <a:latin typeface="Arial" pitchFamily="34" charset="0"/>
              </a:rPr>
              <a:t>Dress</a:t>
            </a:r>
          </a:p>
          <a:p>
            <a:pPr>
              <a:lnSpc>
                <a:spcPct val="90000"/>
              </a:lnSpc>
              <a:spcBef>
                <a:spcPct val="10000"/>
              </a:spcBef>
            </a:pPr>
            <a:r>
              <a:rPr lang="en-US">
                <a:latin typeface="Arial" pitchFamily="34" charset="0"/>
              </a:rPr>
              <a:t>Speech intonation</a:t>
            </a:r>
          </a:p>
          <a:p>
            <a:pPr>
              <a:lnSpc>
                <a:spcPct val="90000"/>
              </a:lnSpc>
              <a:spcBef>
                <a:spcPct val="10000"/>
              </a:spcBef>
            </a:pPr>
            <a:r>
              <a:rPr lang="en-US">
                <a:latin typeface="Arial" pitchFamily="34" charset="0"/>
              </a:rPr>
              <a:t>Gestures</a:t>
            </a:r>
          </a:p>
          <a:p>
            <a:pPr>
              <a:lnSpc>
                <a:spcPct val="90000"/>
              </a:lnSpc>
              <a:spcBef>
                <a:spcPct val="10000"/>
              </a:spcBef>
            </a:pPr>
            <a:r>
              <a:rPr lang="en-US">
                <a:latin typeface="Arial" pitchFamily="34" charset="0"/>
              </a:rPr>
              <a:t>Facial expressions</a:t>
            </a:r>
          </a:p>
        </p:txBody>
      </p:sp>
      <p:sp>
        <p:nvSpPr>
          <p:cNvPr id="468003" name="Rectangle 35"/>
          <p:cNvSpPr>
            <a:spLocks noChangeArrowheads="1"/>
          </p:cNvSpPr>
          <p:nvPr/>
        </p:nvSpPr>
        <p:spPr bwMode="auto">
          <a:xfrm>
            <a:off x="203200" y="4010025"/>
            <a:ext cx="1820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tx1"/>
              </a:buClr>
              <a:buSzPct val="85000"/>
              <a:buFont typeface="Wingdings" pitchFamily="2" charset="2"/>
              <a:buNone/>
            </a:pPr>
            <a:r>
              <a:rPr lang="en-US" b="1">
                <a:latin typeface="Arial" pitchFamily="34" charset="0"/>
              </a:rPr>
              <a:t>Advantages</a:t>
            </a:r>
          </a:p>
        </p:txBody>
      </p:sp>
      <p:sp>
        <p:nvSpPr>
          <p:cNvPr id="468004" name="Text Box 36"/>
          <p:cNvSpPr txBox="1">
            <a:spLocks noChangeArrowheads="1"/>
          </p:cNvSpPr>
          <p:nvPr/>
        </p:nvSpPr>
        <p:spPr bwMode="auto">
          <a:xfrm>
            <a:off x="1984375" y="4010025"/>
            <a:ext cx="2027238" cy="1960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Vivid</a:t>
            </a:r>
          </a:p>
          <a:p>
            <a:pPr>
              <a:lnSpc>
                <a:spcPct val="90000"/>
              </a:lnSpc>
              <a:spcBef>
                <a:spcPct val="10000"/>
              </a:spcBef>
            </a:pPr>
            <a:r>
              <a:rPr lang="en-US" sz="1800"/>
              <a:t>Stimulating</a:t>
            </a:r>
          </a:p>
          <a:p>
            <a:pPr>
              <a:lnSpc>
                <a:spcPct val="90000"/>
              </a:lnSpc>
              <a:spcBef>
                <a:spcPct val="10000"/>
              </a:spcBef>
            </a:pPr>
            <a:r>
              <a:rPr lang="en-US" sz="1800"/>
              <a:t>Commands attention</a:t>
            </a:r>
          </a:p>
          <a:p>
            <a:pPr>
              <a:lnSpc>
                <a:spcPct val="90000"/>
              </a:lnSpc>
              <a:spcBef>
                <a:spcPct val="10000"/>
              </a:spcBef>
            </a:pPr>
            <a:r>
              <a:rPr lang="en-US" sz="1800"/>
              <a:t>Difficult to ignore</a:t>
            </a:r>
          </a:p>
          <a:p>
            <a:pPr>
              <a:lnSpc>
                <a:spcPct val="90000"/>
              </a:lnSpc>
              <a:spcBef>
                <a:spcPct val="10000"/>
              </a:spcBef>
            </a:pPr>
            <a:r>
              <a:rPr lang="en-US" sz="1800"/>
              <a:t>Flexible</a:t>
            </a:r>
          </a:p>
          <a:p>
            <a:pPr>
              <a:lnSpc>
                <a:spcPct val="90000"/>
              </a:lnSpc>
              <a:spcBef>
                <a:spcPct val="10000"/>
              </a:spcBef>
            </a:pPr>
            <a:r>
              <a:rPr lang="en-US" sz="1800"/>
              <a:t>Adaptive</a:t>
            </a:r>
          </a:p>
        </p:txBody>
      </p:sp>
      <p:sp>
        <p:nvSpPr>
          <p:cNvPr id="468005" name="Text Box 37"/>
          <p:cNvSpPr txBox="1">
            <a:spLocks noChangeArrowheads="1"/>
          </p:cNvSpPr>
          <p:nvPr/>
        </p:nvSpPr>
        <p:spPr bwMode="auto">
          <a:xfrm>
            <a:off x="4297363" y="4010025"/>
            <a:ext cx="2027237" cy="86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Decreased misinterpretation</a:t>
            </a:r>
          </a:p>
          <a:p>
            <a:pPr>
              <a:lnSpc>
                <a:spcPct val="90000"/>
              </a:lnSpc>
              <a:spcBef>
                <a:spcPct val="10000"/>
              </a:spcBef>
            </a:pPr>
            <a:r>
              <a:rPr lang="en-US" sz="1800"/>
              <a:t>Precise</a:t>
            </a:r>
          </a:p>
        </p:txBody>
      </p:sp>
      <p:sp>
        <p:nvSpPr>
          <p:cNvPr id="468006" name="Text Box 38"/>
          <p:cNvSpPr txBox="1">
            <a:spLocks noChangeArrowheads="1"/>
          </p:cNvSpPr>
          <p:nvPr/>
        </p:nvSpPr>
        <p:spPr bwMode="auto">
          <a:xfrm>
            <a:off x="6611938" y="4010025"/>
            <a:ext cx="2132012" cy="185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Effectiveness of communication increases with congruence to oral presentation</a:t>
            </a:r>
          </a:p>
          <a:p>
            <a:pPr>
              <a:lnSpc>
                <a:spcPct val="90000"/>
              </a:lnSpc>
              <a:spcBef>
                <a:spcPct val="10000"/>
              </a:spcBef>
            </a:pPr>
            <a:r>
              <a:rPr lang="en-US" sz="1800"/>
              <a:t>Can emphasize meaning</a:t>
            </a:r>
          </a:p>
        </p:txBody>
      </p:sp>
      <p:sp>
        <p:nvSpPr>
          <p:cNvPr id="468008" name="Rectangle 40"/>
          <p:cNvSpPr>
            <a:spLocks noChangeArrowheads="1"/>
          </p:cNvSpPr>
          <p:nvPr/>
        </p:nvSpPr>
        <p:spPr bwMode="auto">
          <a:xfrm>
            <a:off x="6578600" y="1908175"/>
            <a:ext cx="1646238" cy="66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763" defTabSz="971550">
              <a:spcBef>
                <a:spcPct val="5000"/>
              </a:spcBef>
              <a:buClr>
                <a:schemeClr val="tx1"/>
              </a:buClr>
              <a:buSzPct val="70000"/>
              <a:buFont typeface="Wingdings" pitchFamily="2" charset="2"/>
              <a:buNone/>
            </a:pPr>
            <a:r>
              <a:rPr lang="en-US" b="1">
                <a:latin typeface="Arial" pitchFamily="34" charset="0"/>
              </a:rPr>
              <a:t>NONVERBAL</a:t>
            </a:r>
          </a:p>
          <a:p>
            <a:pPr marL="4763" defTabSz="971550">
              <a:spcBef>
                <a:spcPct val="5000"/>
              </a:spcBef>
              <a:buClr>
                <a:schemeClr val="tx1"/>
              </a:buClr>
              <a:buSzPct val="70000"/>
              <a:buFont typeface="Wingdings" pitchFamily="2" charset="2"/>
              <a:buNone/>
            </a:pPr>
            <a:r>
              <a:rPr lang="en-US" b="1">
                <a:latin typeface="Arial" pitchFamily="34" charset="0"/>
              </a:rPr>
              <a:t>MODE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63</a:t>
            </a:fld>
            <a:endParaRPr lang="fr-CA"/>
          </a:p>
        </p:txBody>
      </p:sp>
      <p:pic>
        <p:nvPicPr>
          <p:cNvPr id="20"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27594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70018" name="Rectangle 2"/>
          <p:cNvSpPr>
            <a:spLocks noChangeArrowheads="1"/>
          </p:cNvSpPr>
          <p:nvPr/>
        </p:nvSpPr>
        <p:spPr bwMode="auto">
          <a:xfrm>
            <a:off x="4602163" y="6103938"/>
            <a:ext cx="4541837"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70019" name="Rectangle 3"/>
          <p:cNvSpPr>
            <a:spLocks noChangeArrowheads="1"/>
          </p:cNvSpPr>
          <p:nvPr/>
        </p:nvSpPr>
        <p:spPr bwMode="auto">
          <a:xfrm>
            <a:off x="0" y="1589088"/>
            <a:ext cx="4541838"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70020" name="Rectangle 4"/>
          <p:cNvSpPr>
            <a:spLocks noGrp="1" noChangeArrowheads="1"/>
          </p:cNvSpPr>
          <p:nvPr>
            <p:ph type="body" idx="1"/>
          </p:nvPr>
        </p:nvSpPr>
        <p:spPr>
          <a:xfrm>
            <a:off x="192088" y="2527300"/>
            <a:ext cx="1962150" cy="396875"/>
          </a:xfrm>
        </p:spPr>
        <p:txBody>
          <a:bodyPr/>
          <a:lstStyle/>
          <a:p>
            <a:pPr>
              <a:buFont typeface="Wingdings" pitchFamily="2" charset="2"/>
              <a:buNone/>
            </a:pPr>
            <a:r>
              <a:rPr lang="en-US" sz="1600" b="1"/>
              <a:t>Disadvantages</a:t>
            </a:r>
          </a:p>
        </p:txBody>
      </p:sp>
      <p:sp>
        <p:nvSpPr>
          <p:cNvPr id="470021" name="Rectangle 5"/>
          <p:cNvSpPr>
            <a:spLocks noGrp="1" noChangeArrowheads="1"/>
          </p:cNvSpPr>
          <p:nvPr>
            <p:ph type="title"/>
          </p:nvPr>
        </p:nvSpPr>
        <p:spPr/>
        <p:txBody>
          <a:bodyPr/>
          <a:lstStyle/>
          <a:p>
            <a:r>
              <a:rPr lang="en-US"/>
              <a:t>Modes of Communication</a:t>
            </a:r>
          </a:p>
        </p:txBody>
      </p:sp>
      <p:sp>
        <p:nvSpPr>
          <p:cNvPr id="470024" name="Text Box 8"/>
          <p:cNvSpPr txBox="1">
            <a:spLocks noChangeArrowheads="1"/>
          </p:cNvSpPr>
          <p:nvPr/>
        </p:nvSpPr>
        <p:spPr bwMode="auto">
          <a:xfrm>
            <a:off x="1974850" y="2543175"/>
            <a:ext cx="2027238" cy="86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Transitory</a:t>
            </a:r>
          </a:p>
          <a:p>
            <a:pPr>
              <a:lnSpc>
                <a:spcPct val="90000"/>
              </a:lnSpc>
              <a:spcBef>
                <a:spcPct val="10000"/>
              </a:spcBef>
            </a:pPr>
            <a:r>
              <a:rPr lang="en-US" sz="1800"/>
              <a:t>Subject to misinterpretation</a:t>
            </a:r>
          </a:p>
        </p:txBody>
      </p:sp>
      <p:sp>
        <p:nvSpPr>
          <p:cNvPr id="470034" name="Rectangle 18"/>
          <p:cNvSpPr>
            <a:spLocks noChangeArrowheads="1"/>
          </p:cNvSpPr>
          <p:nvPr/>
        </p:nvSpPr>
        <p:spPr bwMode="auto">
          <a:xfrm>
            <a:off x="1169988" y="1614488"/>
            <a:ext cx="4548187" cy="59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gn="ctr">
              <a:spcBef>
                <a:spcPct val="20000"/>
              </a:spcBef>
              <a:buClr>
                <a:schemeClr val="tx1"/>
              </a:buClr>
              <a:buSzPct val="85000"/>
              <a:buFont typeface="Wingdings" pitchFamily="2" charset="2"/>
              <a:buNone/>
            </a:pPr>
            <a:r>
              <a:rPr lang="en-US" b="1">
                <a:latin typeface="Arial" pitchFamily="34" charset="0"/>
              </a:rPr>
              <a:t>VERBAL MODE</a:t>
            </a:r>
          </a:p>
          <a:p>
            <a:pPr marL="342900" indent="-342900" algn="ctr">
              <a:spcBef>
                <a:spcPct val="20000"/>
              </a:spcBef>
              <a:buClr>
                <a:schemeClr val="tx1"/>
              </a:buClr>
              <a:buSzPct val="85000"/>
              <a:buFont typeface="Wingdings" pitchFamily="2" charset="2"/>
              <a:buNone/>
            </a:pPr>
            <a:r>
              <a:rPr lang="en-US" sz="1600" b="1">
                <a:latin typeface="Arial" pitchFamily="34" charset="0"/>
              </a:rPr>
              <a:t>(LANGUAGE USED TO CONVEY MEANING)</a:t>
            </a:r>
          </a:p>
        </p:txBody>
      </p:sp>
      <p:sp>
        <p:nvSpPr>
          <p:cNvPr id="470035" name="Text Box 19"/>
          <p:cNvSpPr txBox="1">
            <a:spLocks noChangeArrowheads="1"/>
          </p:cNvSpPr>
          <p:nvPr/>
        </p:nvSpPr>
        <p:spPr bwMode="auto">
          <a:xfrm>
            <a:off x="4287838" y="2543175"/>
            <a:ext cx="2027237" cy="113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Precision loss in translation</a:t>
            </a:r>
          </a:p>
          <a:p>
            <a:pPr>
              <a:lnSpc>
                <a:spcPct val="90000"/>
              </a:lnSpc>
              <a:spcBef>
                <a:spcPct val="10000"/>
              </a:spcBef>
            </a:pPr>
            <a:r>
              <a:rPr lang="en-US" sz="1800"/>
              <a:t>Inflexible</a:t>
            </a:r>
          </a:p>
          <a:p>
            <a:pPr>
              <a:lnSpc>
                <a:spcPct val="90000"/>
              </a:lnSpc>
              <a:spcBef>
                <a:spcPct val="10000"/>
              </a:spcBef>
            </a:pPr>
            <a:r>
              <a:rPr lang="en-US" sz="1800"/>
              <a:t>Easier to ignore</a:t>
            </a:r>
          </a:p>
        </p:txBody>
      </p:sp>
      <p:sp>
        <p:nvSpPr>
          <p:cNvPr id="470036" name="Text Box 20"/>
          <p:cNvSpPr txBox="1">
            <a:spLocks noChangeArrowheads="1"/>
          </p:cNvSpPr>
          <p:nvPr/>
        </p:nvSpPr>
        <p:spPr bwMode="auto">
          <a:xfrm>
            <a:off x="6602413" y="2543175"/>
            <a:ext cx="2132012" cy="108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9063" indent="-119063">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Meanings of nonverbal communication not universal</a:t>
            </a:r>
          </a:p>
        </p:txBody>
      </p:sp>
      <p:sp>
        <p:nvSpPr>
          <p:cNvPr id="470041" name="Text Box 25"/>
          <p:cNvSpPr txBox="1">
            <a:spLocks noChangeArrowheads="1"/>
          </p:cNvSpPr>
          <p:nvPr/>
        </p:nvSpPr>
        <p:spPr bwMode="auto">
          <a:xfrm>
            <a:off x="2667000" y="5942013"/>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13.2</a:t>
            </a:r>
            <a:r>
              <a:rPr lang="en-US" sz="1000" dirty="0">
                <a:latin typeface="Times New Roman" pitchFamily="18" charset="0"/>
              </a:rPr>
              <a:t>: Modes of Communication</a:t>
            </a:r>
          </a:p>
        </p:txBody>
      </p:sp>
      <p:sp>
        <p:nvSpPr>
          <p:cNvPr id="470042" name="Rectangle 26"/>
          <p:cNvSpPr>
            <a:spLocks noChangeArrowheads="1"/>
          </p:cNvSpPr>
          <p:nvPr/>
        </p:nvSpPr>
        <p:spPr bwMode="auto">
          <a:xfrm>
            <a:off x="2157413" y="2198688"/>
            <a:ext cx="3430587" cy="40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763" defTabSz="971550">
              <a:spcBef>
                <a:spcPct val="5000"/>
              </a:spcBef>
              <a:buClr>
                <a:schemeClr val="tx1"/>
              </a:buClr>
              <a:buSzPct val="70000"/>
              <a:buFont typeface="Wingdings" pitchFamily="2" charset="2"/>
              <a:buNone/>
              <a:tabLst>
                <a:tab pos="2292350" algn="l"/>
                <a:tab pos="4629150" algn="l"/>
              </a:tabLst>
            </a:pPr>
            <a:r>
              <a:rPr lang="en-US" b="1">
                <a:latin typeface="Arial" pitchFamily="34" charset="0"/>
              </a:rPr>
              <a:t>Oral	Written</a:t>
            </a:r>
          </a:p>
        </p:txBody>
      </p:sp>
      <p:sp>
        <p:nvSpPr>
          <p:cNvPr id="470043" name="Rectangle 27"/>
          <p:cNvSpPr>
            <a:spLocks noChangeArrowheads="1"/>
          </p:cNvSpPr>
          <p:nvPr/>
        </p:nvSpPr>
        <p:spPr bwMode="auto">
          <a:xfrm>
            <a:off x="6432550" y="1679575"/>
            <a:ext cx="2490788" cy="66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763" defTabSz="971550">
              <a:spcBef>
                <a:spcPct val="5000"/>
              </a:spcBef>
              <a:buClr>
                <a:schemeClr val="tx1"/>
              </a:buClr>
              <a:buSzPct val="70000"/>
              <a:buFont typeface="Wingdings" pitchFamily="2" charset="2"/>
              <a:buNone/>
            </a:pPr>
            <a:r>
              <a:rPr lang="en-US" b="1">
                <a:latin typeface="Arial" pitchFamily="34" charset="0"/>
              </a:rPr>
              <a:t>NONVERBAL MODE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64</a:t>
            </a:fld>
            <a:endParaRPr lang="fr-CA"/>
          </a:p>
        </p:txBody>
      </p:sp>
      <p:pic>
        <p:nvPicPr>
          <p:cNvPr id="15"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662142"/>
      </p:ext>
    </p:extLst>
  </p:cSld>
  <p:clrMapOvr>
    <a:masterClrMapping/>
  </p:clrMapOvr>
  <p:transition>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a:xfrm>
            <a:off x="533400" y="138113"/>
            <a:ext cx="8153400" cy="1431925"/>
          </a:xfrm>
        </p:spPr>
        <p:txBody>
          <a:bodyPr>
            <a:normAutofit fontScale="90000"/>
          </a:bodyPr>
          <a:lstStyle/>
          <a:p>
            <a:r>
              <a:rPr lang="en-US"/>
              <a:t>Organizational Context of Communication</a:t>
            </a:r>
          </a:p>
        </p:txBody>
      </p:sp>
      <p:sp>
        <p:nvSpPr>
          <p:cNvPr id="474115" name="Rectangle 3"/>
          <p:cNvSpPr>
            <a:spLocks noGrp="1" noChangeArrowheads="1"/>
          </p:cNvSpPr>
          <p:nvPr>
            <p:ph type="body" idx="1"/>
          </p:nvPr>
        </p:nvSpPr>
        <p:spPr/>
        <p:txBody>
          <a:bodyPr/>
          <a:lstStyle/>
          <a:p>
            <a:r>
              <a:rPr lang="en-US"/>
              <a:t>Organizational characteristics that affect communication</a:t>
            </a:r>
          </a:p>
          <a:p>
            <a:pPr lvl="1"/>
            <a:r>
              <a:rPr lang="en-US"/>
              <a:t>Composed of individuals and groups</a:t>
            </a:r>
          </a:p>
          <a:p>
            <a:pPr lvl="1"/>
            <a:r>
              <a:rPr lang="en-US"/>
              <a:t>Oriented toward goals</a:t>
            </a:r>
          </a:p>
          <a:p>
            <a:pPr lvl="1"/>
            <a:r>
              <a:rPr lang="en-US"/>
              <a:t>Differentiated functions</a:t>
            </a:r>
          </a:p>
          <a:p>
            <a:pPr lvl="1"/>
            <a:r>
              <a:rPr lang="en-US"/>
              <a:t>Intended coordination</a:t>
            </a:r>
          </a:p>
          <a:p>
            <a:pPr lvl="1"/>
            <a:r>
              <a:rPr lang="en-US"/>
              <a:t>Continuity through time</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65</a:t>
            </a:fld>
            <a:endParaRPr lang="fr-CA"/>
          </a:p>
        </p:txBody>
      </p:sp>
      <p:pic>
        <p:nvPicPr>
          <p:cNvPr id="6"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113548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a:xfrm>
            <a:off x="933450" y="274638"/>
            <a:ext cx="7753349" cy="1143000"/>
          </a:xfrm>
        </p:spPr>
        <p:txBody>
          <a:bodyPr/>
          <a:lstStyle/>
          <a:p>
            <a:r>
              <a:rPr lang="en-US" dirty="0"/>
              <a:t>Directions of Communication</a:t>
            </a:r>
          </a:p>
        </p:txBody>
      </p:sp>
      <p:sp>
        <p:nvSpPr>
          <p:cNvPr id="457731" name="Text Box 3"/>
          <p:cNvSpPr txBox="1">
            <a:spLocks noChangeArrowheads="1"/>
          </p:cNvSpPr>
          <p:nvPr/>
        </p:nvSpPr>
        <p:spPr bwMode="auto">
          <a:xfrm>
            <a:off x="2651125" y="608012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a:t>
            </a:r>
            <a:r>
              <a:rPr lang="en-US" sz="1000" dirty="0" smtClean="0">
                <a:latin typeface="Times New Roman" pitchFamily="18" charset="0"/>
              </a:rPr>
              <a:t>from </a:t>
            </a:r>
            <a:r>
              <a:rPr lang="en-US" sz="1000" dirty="0">
                <a:latin typeface="Times New Roman" pitchFamily="18" charset="0"/>
              </a:rPr>
              <a:t>Exhibit </a:t>
            </a:r>
            <a:r>
              <a:rPr lang="en-US" sz="1000" dirty="0" smtClean="0">
                <a:latin typeface="Times New Roman" pitchFamily="18" charset="0"/>
              </a:rPr>
              <a:t>13.4</a:t>
            </a:r>
            <a:r>
              <a:rPr lang="en-US" sz="1000" dirty="0">
                <a:latin typeface="Times New Roman" pitchFamily="18" charset="0"/>
              </a:rPr>
              <a:t>: Directions of Communication within Organizations</a:t>
            </a:r>
          </a:p>
        </p:txBody>
      </p:sp>
      <p:grpSp>
        <p:nvGrpSpPr>
          <p:cNvPr id="457761" name="Group 33"/>
          <p:cNvGrpSpPr>
            <a:grpSpLocks/>
          </p:cNvGrpSpPr>
          <p:nvPr/>
        </p:nvGrpSpPr>
        <p:grpSpPr bwMode="auto">
          <a:xfrm>
            <a:off x="2960688" y="2017713"/>
            <a:ext cx="1752600" cy="625475"/>
            <a:chOff x="1843" y="1257"/>
            <a:chExt cx="1104" cy="394"/>
          </a:xfrm>
        </p:grpSpPr>
        <p:sp>
          <p:nvSpPr>
            <p:cNvPr id="457756" name="Rectangle 28"/>
            <p:cNvSpPr>
              <a:spLocks noChangeArrowheads="1"/>
            </p:cNvSpPr>
            <p:nvPr/>
          </p:nvSpPr>
          <p:spPr bwMode="auto">
            <a:xfrm>
              <a:off x="1843" y="1257"/>
              <a:ext cx="1065" cy="35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pitchFamily="34" charset="0"/>
              </a:endParaRPr>
            </a:p>
          </p:txBody>
        </p:sp>
        <p:sp>
          <p:nvSpPr>
            <p:cNvPr id="457752" name="Rectangle 24"/>
            <p:cNvSpPr>
              <a:spLocks noChangeArrowheads="1"/>
            </p:cNvSpPr>
            <p:nvPr/>
          </p:nvSpPr>
          <p:spPr bwMode="auto">
            <a:xfrm>
              <a:off x="1882" y="1296"/>
              <a:ext cx="1065" cy="355"/>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pitchFamily="34" charset="0"/>
                </a:rPr>
                <a:t>Supervisor</a:t>
              </a:r>
            </a:p>
          </p:txBody>
        </p:sp>
      </p:grpSp>
      <p:grpSp>
        <p:nvGrpSpPr>
          <p:cNvPr id="457760" name="Group 32"/>
          <p:cNvGrpSpPr>
            <a:grpSpLocks/>
          </p:cNvGrpSpPr>
          <p:nvPr/>
        </p:nvGrpSpPr>
        <p:grpSpPr bwMode="auto">
          <a:xfrm>
            <a:off x="7010400" y="2017713"/>
            <a:ext cx="1752600" cy="625475"/>
            <a:chOff x="4416" y="1271"/>
            <a:chExt cx="1104" cy="394"/>
          </a:xfrm>
        </p:grpSpPr>
        <p:sp>
          <p:nvSpPr>
            <p:cNvPr id="457757" name="Rectangle 29"/>
            <p:cNvSpPr>
              <a:spLocks noChangeArrowheads="1"/>
            </p:cNvSpPr>
            <p:nvPr/>
          </p:nvSpPr>
          <p:spPr bwMode="auto">
            <a:xfrm>
              <a:off x="4416" y="1271"/>
              <a:ext cx="1065" cy="35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pitchFamily="34" charset="0"/>
              </a:endParaRPr>
            </a:p>
          </p:txBody>
        </p:sp>
        <p:sp>
          <p:nvSpPr>
            <p:cNvPr id="457753" name="Rectangle 25"/>
            <p:cNvSpPr>
              <a:spLocks noChangeArrowheads="1"/>
            </p:cNvSpPr>
            <p:nvPr/>
          </p:nvSpPr>
          <p:spPr bwMode="auto">
            <a:xfrm>
              <a:off x="4455" y="1310"/>
              <a:ext cx="1065" cy="355"/>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pitchFamily="34" charset="0"/>
                </a:rPr>
                <a:t>Supervisor</a:t>
              </a:r>
            </a:p>
          </p:txBody>
        </p:sp>
      </p:grpSp>
      <p:grpSp>
        <p:nvGrpSpPr>
          <p:cNvPr id="457762" name="Group 34"/>
          <p:cNvGrpSpPr>
            <a:grpSpLocks/>
          </p:cNvGrpSpPr>
          <p:nvPr/>
        </p:nvGrpSpPr>
        <p:grpSpPr bwMode="auto">
          <a:xfrm>
            <a:off x="871538" y="4470400"/>
            <a:ext cx="1752600" cy="625475"/>
            <a:chOff x="549" y="2816"/>
            <a:chExt cx="1104" cy="394"/>
          </a:xfrm>
        </p:grpSpPr>
        <p:sp>
          <p:nvSpPr>
            <p:cNvPr id="457758" name="Rectangle 30"/>
            <p:cNvSpPr>
              <a:spLocks noChangeArrowheads="1"/>
            </p:cNvSpPr>
            <p:nvPr/>
          </p:nvSpPr>
          <p:spPr bwMode="auto">
            <a:xfrm>
              <a:off x="549" y="2816"/>
              <a:ext cx="1065" cy="35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pitchFamily="34" charset="0"/>
              </a:endParaRPr>
            </a:p>
          </p:txBody>
        </p:sp>
        <p:sp>
          <p:nvSpPr>
            <p:cNvPr id="457754" name="Rectangle 26"/>
            <p:cNvSpPr>
              <a:spLocks noChangeArrowheads="1"/>
            </p:cNvSpPr>
            <p:nvPr/>
          </p:nvSpPr>
          <p:spPr bwMode="auto">
            <a:xfrm>
              <a:off x="588" y="2855"/>
              <a:ext cx="1065" cy="355"/>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pitchFamily="34" charset="0"/>
                </a:rPr>
                <a:t>Subordinate</a:t>
              </a:r>
            </a:p>
          </p:txBody>
        </p:sp>
      </p:grpSp>
      <p:grpSp>
        <p:nvGrpSpPr>
          <p:cNvPr id="457763" name="Group 35"/>
          <p:cNvGrpSpPr>
            <a:grpSpLocks/>
          </p:cNvGrpSpPr>
          <p:nvPr/>
        </p:nvGrpSpPr>
        <p:grpSpPr bwMode="auto">
          <a:xfrm>
            <a:off x="5022850" y="4470400"/>
            <a:ext cx="1752600" cy="625475"/>
            <a:chOff x="3164" y="2807"/>
            <a:chExt cx="1104" cy="394"/>
          </a:xfrm>
        </p:grpSpPr>
        <p:sp>
          <p:nvSpPr>
            <p:cNvPr id="457759" name="Rectangle 31"/>
            <p:cNvSpPr>
              <a:spLocks noChangeArrowheads="1"/>
            </p:cNvSpPr>
            <p:nvPr/>
          </p:nvSpPr>
          <p:spPr bwMode="auto">
            <a:xfrm>
              <a:off x="3164" y="2807"/>
              <a:ext cx="1065" cy="35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pitchFamily="34" charset="0"/>
              </a:endParaRPr>
            </a:p>
          </p:txBody>
        </p:sp>
        <p:sp>
          <p:nvSpPr>
            <p:cNvPr id="457755" name="Rectangle 27"/>
            <p:cNvSpPr>
              <a:spLocks noChangeArrowheads="1"/>
            </p:cNvSpPr>
            <p:nvPr/>
          </p:nvSpPr>
          <p:spPr bwMode="auto">
            <a:xfrm>
              <a:off x="3203" y="2846"/>
              <a:ext cx="1065" cy="355"/>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pitchFamily="34" charset="0"/>
                </a:rPr>
                <a:t>Subordinate</a:t>
              </a:r>
            </a:p>
          </p:txBody>
        </p:sp>
      </p:grpSp>
      <p:sp>
        <p:nvSpPr>
          <p:cNvPr id="457764" name="Line 36"/>
          <p:cNvSpPr>
            <a:spLocks noChangeShapeType="1"/>
          </p:cNvSpPr>
          <p:nvPr/>
        </p:nvSpPr>
        <p:spPr bwMode="auto">
          <a:xfrm>
            <a:off x="4659313" y="2351088"/>
            <a:ext cx="2424112" cy="0"/>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7765" name="Line 37"/>
          <p:cNvSpPr>
            <a:spLocks noChangeShapeType="1"/>
          </p:cNvSpPr>
          <p:nvPr/>
        </p:nvSpPr>
        <p:spPr bwMode="auto">
          <a:xfrm>
            <a:off x="3992563" y="2641600"/>
            <a:ext cx="1887537" cy="1887538"/>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7766" name="Line 38"/>
          <p:cNvSpPr>
            <a:spLocks noChangeShapeType="1"/>
          </p:cNvSpPr>
          <p:nvPr/>
        </p:nvSpPr>
        <p:spPr bwMode="auto">
          <a:xfrm flipV="1">
            <a:off x="1884363" y="2614613"/>
            <a:ext cx="1843087" cy="1843087"/>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7767" name="Line 39"/>
          <p:cNvSpPr>
            <a:spLocks noChangeShapeType="1"/>
          </p:cNvSpPr>
          <p:nvPr/>
        </p:nvSpPr>
        <p:spPr bwMode="auto">
          <a:xfrm>
            <a:off x="2617788" y="4833938"/>
            <a:ext cx="2438400" cy="0"/>
          </a:xfrm>
          <a:prstGeom prst="line">
            <a:avLst/>
          </a:prstGeom>
          <a:noFill/>
          <a:ln w="28575">
            <a:solidFill>
              <a:schemeClr val="tx1"/>
            </a:solidFill>
            <a:prstDash val="sysDot"/>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7768" name="Text Box 40"/>
          <p:cNvSpPr txBox="1">
            <a:spLocks noChangeArrowheads="1"/>
          </p:cNvSpPr>
          <p:nvPr/>
        </p:nvSpPr>
        <p:spPr bwMode="auto">
          <a:xfrm>
            <a:off x="4638675" y="1730375"/>
            <a:ext cx="2409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b="1">
                <a:latin typeface="Arial" pitchFamily="34" charset="0"/>
              </a:rPr>
              <a:t>Lateral communication</a:t>
            </a:r>
          </a:p>
        </p:txBody>
      </p:sp>
      <p:sp>
        <p:nvSpPr>
          <p:cNvPr id="457769" name="Text Box 41"/>
          <p:cNvSpPr txBox="1">
            <a:spLocks noChangeArrowheads="1"/>
          </p:cNvSpPr>
          <p:nvPr/>
        </p:nvSpPr>
        <p:spPr bwMode="auto">
          <a:xfrm>
            <a:off x="5057775" y="3071813"/>
            <a:ext cx="281622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b="1">
                <a:latin typeface="Arial" pitchFamily="34" charset="0"/>
              </a:rPr>
              <a:t>Downward communication</a:t>
            </a:r>
          </a:p>
          <a:p>
            <a:pPr algn="ctr"/>
            <a:r>
              <a:rPr lang="en-US" sz="1600">
                <a:latin typeface="Arial" pitchFamily="34" charset="0"/>
              </a:rPr>
              <a:t>Goals, Objectives, directions,</a:t>
            </a:r>
          </a:p>
          <a:p>
            <a:pPr algn="ctr"/>
            <a:r>
              <a:rPr lang="en-US" sz="1600">
                <a:latin typeface="Arial" pitchFamily="34" charset="0"/>
              </a:rPr>
              <a:t>Decisions, Feedback</a:t>
            </a:r>
          </a:p>
        </p:txBody>
      </p:sp>
      <p:sp>
        <p:nvSpPr>
          <p:cNvPr id="457770" name="Text Box 42"/>
          <p:cNvSpPr txBox="1">
            <a:spLocks noChangeArrowheads="1"/>
          </p:cNvSpPr>
          <p:nvPr/>
        </p:nvSpPr>
        <p:spPr bwMode="auto">
          <a:xfrm>
            <a:off x="2319338" y="5168900"/>
            <a:ext cx="30353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b="1">
                <a:latin typeface="Arial" pitchFamily="34" charset="0"/>
              </a:rPr>
              <a:t>Lateral communication</a:t>
            </a:r>
          </a:p>
          <a:p>
            <a:pPr algn="ctr"/>
            <a:r>
              <a:rPr lang="en-US" sz="1600">
                <a:latin typeface="Arial" pitchFamily="34" charset="0"/>
              </a:rPr>
              <a:t>Information, (formal or informal)</a:t>
            </a:r>
          </a:p>
          <a:p>
            <a:pPr algn="ctr"/>
            <a:r>
              <a:rPr lang="en-US" sz="1600">
                <a:latin typeface="Arial" pitchFamily="34" charset="0"/>
              </a:rPr>
              <a:t>for joint problem solving</a:t>
            </a:r>
          </a:p>
        </p:txBody>
      </p:sp>
      <p:sp>
        <p:nvSpPr>
          <p:cNvPr id="457771" name="Text Box 43"/>
          <p:cNvSpPr txBox="1">
            <a:spLocks noChangeArrowheads="1"/>
          </p:cNvSpPr>
          <p:nvPr/>
        </p:nvSpPr>
        <p:spPr bwMode="auto">
          <a:xfrm>
            <a:off x="352425" y="2827338"/>
            <a:ext cx="248761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b="1">
                <a:latin typeface="Arial" pitchFamily="34" charset="0"/>
              </a:rPr>
              <a:t>Upward communication</a:t>
            </a:r>
          </a:p>
          <a:p>
            <a:pPr algn="ctr"/>
            <a:r>
              <a:rPr lang="en-US" sz="1600">
                <a:latin typeface="Arial" pitchFamily="34" charset="0"/>
              </a:rPr>
              <a:t>Information, Questions,</a:t>
            </a:r>
          </a:p>
          <a:p>
            <a:pPr algn="ctr"/>
            <a:r>
              <a:rPr lang="en-US" sz="1600">
                <a:latin typeface="Arial" pitchFamily="34" charset="0"/>
              </a:rPr>
              <a:t>Suggestions, Problems,</a:t>
            </a:r>
          </a:p>
          <a:p>
            <a:pPr algn="ctr"/>
            <a:r>
              <a:rPr lang="en-US" sz="1600">
                <a:latin typeface="Arial" pitchFamily="34" charset="0"/>
              </a:rPr>
              <a:t>Requests for</a:t>
            </a:r>
          </a:p>
          <a:p>
            <a:pPr algn="ctr"/>
            <a:r>
              <a:rPr lang="en-US" sz="1600">
                <a:latin typeface="Arial" pitchFamily="34" charset="0"/>
              </a:rPr>
              <a:t>clarification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66</a:t>
            </a:fld>
            <a:endParaRPr lang="fr-CA"/>
          </a:p>
        </p:txBody>
      </p:sp>
      <p:pic>
        <p:nvPicPr>
          <p:cNvPr id="2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66716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6" name="Rectangle 2"/>
          <p:cNvSpPr>
            <a:spLocks noGrp="1" noChangeArrowheads="1"/>
          </p:cNvSpPr>
          <p:nvPr>
            <p:ph type="title"/>
          </p:nvPr>
        </p:nvSpPr>
        <p:spPr>
          <a:xfrm>
            <a:off x="775178" y="274638"/>
            <a:ext cx="7911621" cy="1143000"/>
          </a:xfrm>
        </p:spPr>
        <p:txBody>
          <a:bodyPr/>
          <a:lstStyle/>
          <a:p>
            <a:r>
              <a:rPr lang="en-US" dirty="0"/>
              <a:t>Channels of Communication</a:t>
            </a:r>
          </a:p>
        </p:txBody>
      </p:sp>
      <p:sp>
        <p:nvSpPr>
          <p:cNvPr id="477187" name="Rectangle 3"/>
          <p:cNvSpPr>
            <a:spLocks noGrp="1" noChangeArrowheads="1"/>
          </p:cNvSpPr>
          <p:nvPr>
            <p:ph type="body" idx="1"/>
          </p:nvPr>
        </p:nvSpPr>
        <p:spPr/>
        <p:txBody>
          <a:bodyPr>
            <a:normAutofit/>
          </a:bodyPr>
          <a:lstStyle/>
          <a:p>
            <a:pPr>
              <a:lnSpc>
                <a:spcPct val="90000"/>
              </a:lnSpc>
            </a:pPr>
            <a:r>
              <a:rPr lang="en-US" sz="2800" dirty="0"/>
              <a:t>Formal communication channels</a:t>
            </a:r>
          </a:p>
          <a:p>
            <a:pPr lvl="1">
              <a:lnSpc>
                <a:spcPct val="90000"/>
              </a:lnSpc>
            </a:pPr>
            <a:r>
              <a:rPr lang="en-US" sz="2400" dirty="0"/>
              <a:t>Specify individuals responsible for tasks</a:t>
            </a:r>
          </a:p>
          <a:p>
            <a:pPr lvl="1">
              <a:lnSpc>
                <a:spcPct val="90000"/>
              </a:lnSpc>
            </a:pPr>
            <a:r>
              <a:rPr lang="en-US" sz="2400" dirty="0"/>
              <a:t>Specify individuals responsible for communicating information above and below them</a:t>
            </a:r>
          </a:p>
          <a:p>
            <a:pPr lvl="1">
              <a:lnSpc>
                <a:spcPct val="90000"/>
              </a:lnSpc>
            </a:pPr>
            <a:r>
              <a:rPr lang="en-US" sz="2400" dirty="0"/>
              <a:t>Indicate persons (positions) to whom work-related messages should be sent</a:t>
            </a:r>
          </a:p>
          <a:p>
            <a:pPr>
              <a:lnSpc>
                <a:spcPct val="90000"/>
              </a:lnSpc>
            </a:pPr>
            <a:r>
              <a:rPr lang="en-US" sz="2800" dirty="0"/>
              <a:t>Informal communication channels	</a:t>
            </a:r>
          </a:p>
          <a:p>
            <a:pPr lvl="1">
              <a:lnSpc>
                <a:spcPct val="90000"/>
              </a:lnSpc>
            </a:pPr>
            <a:r>
              <a:rPr lang="en-US" sz="2400" dirty="0"/>
              <a:t>Tend to operate laterally more than vertically</a:t>
            </a:r>
          </a:p>
          <a:p>
            <a:pPr lvl="1">
              <a:lnSpc>
                <a:spcPct val="90000"/>
              </a:lnSpc>
            </a:pPr>
            <a:r>
              <a:rPr lang="en-US" sz="2400" dirty="0"/>
              <a:t>Move information quite rapidly</a:t>
            </a:r>
          </a:p>
          <a:p>
            <a:pPr lvl="1">
              <a:lnSpc>
                <a:spcPct val="90000"/>
              </a:lnSpc>
            </a:pPr>
            <a:r>
              <a:rPr lang="en-US" sz="2400" dirty="0"/>
              <a:t>Carry both work-related and </a:t>
            </a:r>
            <a:r>
              <a:rPr lang="en-US" sz="2400" dirty="0" err="1"/>
              <a:t>nonwork</a:t>
            </a:r>
            <a:r>
              <a:rPr lang="en-US" sz="2400" dirty="0"/>
              <a:t> information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67</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32484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4" name="Rectangle 2"/>
          <p:cNvSpPr>
            <a:spLocks noGrp="1" noChangeArrowheads="1"/>
          </p:cNvSpPr>
          <p:nvPr>
            <p:ph type="title"/>
          </p:nvPr>
        </p:nvSpPr>
        <p:spPr>
          <a:xfrm>
            <a:off x="971600" y="274638"/>
            <a:ext cx="7715200" cy="1143000"/>
          </a:xfrm>
        </p:spPr>
        <p:txBody>
          <a:bodyPr/>
          <a:lstStyle/>
          <a:p>
            <a:r>
              <a:rPr lang="en-US" dirty="0"/>
              <a:t>Channels of Communication</a:t>
            </a:r>
          </a:p>
        </p:txBody>
      </p:sp>
      <p:sp>
        <p:nvSpPr>
          <p:cNvPr id="458755" name="Text Box 3"/>
          <p:cNvSpPr txBox="1">
            <a:spLocks noChangeArrowheads="1"/>
          </p:cNvSpPr>
          <p:nvPr/>
        </p:nvSpPr>
        <p:spPr bwMode="auto">
          <a:xfrm>
            <a:off x="2667000" y="611822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13.5 </a:t>
            </a:r>
            <a:endParaRPr lang="en-US" sz="1000" dirty="0">
              <a:latin typeface="Times New Roman" pitchFamily="18" charset="0"/>
            </a:endParaRPr>
          </a:p>
        </p:txBody>
      </p:sp>
      <p:grpSp>
        <p:nvGrpSpPr>
          <p:cNvPr id="458819" name="Group 67"/>
          <p:cNvGrpSpPr>
            <a:grpSpLocks/>
          </p:cNvGrpSpPr>
          <p:nvPr/>
        </p:nvGrpSpPr>
        <p:grpSpPr bwMode="auto">
          <a:xfrm>
            <a:off x="3687763" y="1812925"/>
            <a:ext cx="1782762" cy="960438"/>
            <a:chOff x="2323" y="1142"/>
            <a:chExt cx="1123" cy="605"/>
          </a:xfrm>
        </p:grpSpPr>
        <p:sp>
          <p:nvSpPr>
            <p:cNvPr id="458812" name="Rectangle 60"/>
            <p:cNvSpPr>
              <a:spLocks noChangeArrowheads="1"/>
            </p:cNvSpPr>
            <p:nvPr/>
          </p:nvSpPr>
          <p:spPr bwMode="auto">
            <a:xfrm>
              <a:off x="2323" y="1142"/>
              <a:ext cx="1084"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sz="2000">
                <a:latin typeface="Arial" pitchFamily="34" charset="0"/>
              </a:endParaRPr>
            </a:p>
          </p:txBody>
        </p:sp>
        <p:sp>
          <p:nvSpPr>
            <p:cNvPr id="458777" name="Rectangle 25"/>
            <p:cNvSpPr>
              <a:spLocks noChangeArrowheads="1"/>
            </p:cNvSpPr>
            <p:nvPr/>
          </p:nvSpPr>
          <p:spPr bwMode="auto">
            <a:xfrm>
              <a:off x="2362" y="1181"/>
              <a:ext cx="1084"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a:latin typeface="Arial" pitchFamily="34" charset="0"/>
                </a:rPr>
                <a:t>CEO</a:t>
              </a:r>
            </a:p>
          </p:txBody>
        </p:sp>
      </p:grpSp>
      <p:grpSp>
        <p:nvGrpSpPr>
          <p:cNvPr id="458820" name="Group 68"/>
          <p:cNvGrpSpPr>
            <a:grpSpLocks/>
          </p:cNvGrpSpPr>
          <p:nvPr/>
        </p:nvGrpSpPr>
        <p:grpSpPr bwMode="auto">
          <a:xfrm>
            <a:off x="1547813" y="3171825"/>
            <a:ext cx="1782762" cy="960438"/>
            <a:chOff x="975" y="1998"/>
            <a:chExt cx="1123" cy="605"/>
          </a:xfrm>
        </p:grpSpPr>
        <p:sp>
          <p:nvSpPr>
            <p:cNvPr id="458813" name="Rectangle 61"/>
            <p:cNvSpPr>
              <a:spLocks noChangeArrowheads="1"/>
            </p:cNvSpPr>
            <p:nvPr/>
          </p:nvSpPr>
          <p:spPr bwMode="auto">
            <a:xfrm>
              <a:off x="975" y="1998"/>
              <a:ext cx="1084"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78" name="Rectangle 26"/>
            <p:cNvSpPr>
              <a:spLocks noChangeArrowheads="1"/>
            </p:cNvSpPr>
            <p:nvPr/>
          </p:nvSpPr>
          <p:spPr bwMode="auto">
            <a:xfrm>
              <a:off x="1014" y="2037"/>
              <a:ext cx="1084"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Vice President of Marketing</a:t>
              </a:r>
            </a:p>
          </p:txBody>
        </p:sp>
      </p:grpSp>
      <p:grpSp>
        <p:nvGrpSpPr>
          <p:cNvPr id="458825" name="Group 73"/>
          <p:cNvGrpSpPr>
            <a:grpSpLocks/>
          </p:cNvGrpSpPr>
          <p:nvPr/>
        </p:nvGrpSpPr>
        <p:grpSpPr bwMode="auto">
          <a:xfrm>
            <a:off x="5878513" y="3171825"/>
            <a:ext cx="1782762" cy="960438"/>
            <a:chOff x="3703" y="1998"/>
            <a:chExt cx="1123" cy="605"/>
          </a:xfrm>
        </p:grpSpPr>
        <p:sp>
          <p:nvSpPr>
            <p:cNvPr id="458814" name="Rectangle 62"/>
            <p:cNvSpPr>
              <a:spLocks noChangeArrowheads="1"/>
            </p:cNvSpPr>
            <p:nvPr/>
          </p:nvSpPr>
          <p:spPr bwMode="auto">
            <a:xfrm>
              <a:off x="3703" y="1998"/>
              <a:ext cx="1084"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79" name="Rectangle 27"/>
            <p:cNvSpPr>
              <a:spLocks noChangeArrowheads="1"/>
            </p:cNvSpPr>
            <p:nvPr/>
          </p:nvSpPr>
          <p:spPr bwMode="auto">
            <a:xfrm>
              <a:off x="3742" y="2037"/>
              <a:ext cx="1084"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Manager </a:t>
              </a:r>
            </a:p>
            <a:p>
              <a:pPr algn="ctr"/>
              <a:r>
                <a:rPr lang="en-US">
                  <a:latin typeface="Arial" pitchFamily="34" charset="0"/>
                </a:rPr>
                <a:t>Toy Manufacturing</a:t>
              </a:r>
            </a:p>
          </p:txBody>
        </p:sp>
      </p:grpSp>
      <p:grpSp>
        <p:nvGrpSpPr>
          <p:cNvPr id="458821" name="Group 69"/>
          <p:cNvGrpSpPr>
            <a:grpSpLocks/>
          </p:cNvGrpSpPr>
          <p:nvPr/>
        </p:nvGrpSpPr>
        <p:grpSpPr bwMode="auto">
          <a:xfrm>
            <a:off x="338138" y="4662488"/>
            <a:ext cx="1855787" cy="960437"/>
            <a:chOff x="213" y="2937"/>
            <a:chExt cx="1169" cy="605"/>
          </a:xfrm>
        </p:grpSpPr>
        <p:sp>
          <p:nvSpPr>
            <p:cNvPr id="458815" name="Rectangle 63"/>
            <p:cNvSpPr>
              <a:spLocks noChangeArrowheads="1"/>
            </p:cNvSpPr>
            <p:nvPr/>
          </p:nvSpPr>
          <p:spPr bwMode="auto">
            <a:xfrm>
              <a:off x="213" y="2937"/>
              <a:ext cx="1130"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80" name="Rectangle 28"/>
            <p:cNvSpPr>
              <a:spLocks noChangeArrowheads="1"/>
            </p:cNvSpPr>
            <p:nvPr/>
          </p:nvSpPr>
          <p:spPr bwMode="auto">
            <a:xfrm>
              <a:off x="252" y="2976"/>
              <a:ext cx="1130"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Advertising Manager</a:t>
              </a:r>
            </a:p>
          </p:txBody>
        </p:sp>
      </p:grpSp>
      <p:grpSp>
        <p:nvGrpSpPr>
          <p:cNvPr id="458822" name="Group 70"/>
          <p:cNvGrpSpPr>
            <a:grpSpLocks/>
          </p:cNvGrpSpPr>
          <p:nvPr/>
        </p:nvGrpSpPr>
        <p:grpSpPr bwMode="auto">
          <a:xfrm>
            <a:off x="2552700" y="4662488"/>
            <a:ext cx="1855788" cy="960437"/>
            <a:chOff x="1608" y="2937"/>
            <a:chExt cx="1169" cy="605"/>
          </a:xfrm>
        </p:grpSpPr>
        <p:sp>
          <p:nvSpPr>
            <p:cNvPr id="458816" name="Rectangle 64"/>
            <p:cNvSpPr>
              <a:spLocks noChangeArrowheads="1"/>
            </p:cNvSpPr>
            <p:nvPr/>
          </p:nvSpPr>
          <p:spPr bwMode="auto">
            <a:xfrm>
              <a:off x="1608" y="2937"/>
              <a:ext cx="1130"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81" name="Rectangle 29"/>
            <p:cNvSpPr>
              <a:spLocks noChangeArrowheads="1"/>
            </p:cNvSpPr>
            <p:nvPr/>
          </p:nvSpPr>
          <p:spPr bwMode="auto">
            <a:xfrm>
              <a:off x="1647" y="2976"/>
              <a:ext cx="1130"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Promotions Manager</a:t>
              </a:r>
            </a:p>
          </p:txBody>
        </p:sp>
      </p:grpSp>
      <p:grpSp>
        <p:nvGrpSpPr>
          <p:cNvPr id="458823" name="Group 71"/>
          <p:cNvGrpSpPr>
            <a:grpSpLocks/>
          </p:cNvGrpSpPr>
          <p:nvPr/>
        </p:nvGrpSpPr>
        <p:grpSpPr bwMode="auto">
          <a:xfrm>
            <a:off x="4767263" y="4662488"/>
            <a:ext cx="1855787" cy="960437"/>
            <a:chOff x="3003" y="2937"/>
            <a:chExt cx="1169" cy="605"/>
          </a:xfrm>
        </p:grpSpPr>
        <p:sp>
          <p:nvSpPr>
            <p:cNvPr id="458817" name="Rectangle 65"/>
            <p:cNvSpPr>
              <a:spLocks noChangeArrowheads="1"/>
            </p:cNvSpPr>
            <p:nvPr/>
          </p:nvSpPr>
          <p:spPr bwMode="auto">
            <a:xfrm>
              <a:off x="3003" y="2937"/>
              <a:ext cx="1130"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82" name="Rectangle 30"/>
            <p:cNvSpPr>
              <a:spLocks noChangeArrowheads="1"/>
            </p:cNvSpPr>
            <p:nvPr/>
          </p:nvSpPr>
          <p:spPr bwMode="auto">
            <a:xfrm>
              <a:off x="3042" y="2976"/>
              <a:ext cx="1130"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Supervisor</a:t>
              </a:r>
            </a:p>
            <a:p>
              <a:pPr algn="ctr"/>
              <a:r>
                <a:rPr lang="en-US">
                  <a:latin typeface="Arial" pitchFamily="34" charset="0"/>
                </a:rPr>
                <a:t>Board Games Testing</a:t>
              </a:r>
            </a:p>
          </p:txBody>
        </p:sp>
      </p:grpSp>
      <p:grpSp>
        <p:nvGrpSpPr>
          <p:cNvPr id="458824" name="Group 72"/>
          <p:cNvGrpSpPr>
            <a:grpSpLocks/>
          </p:cNvGrpSpPr>
          <p:nvPr/>
        </p:nvGrpSpPr>
        <p:grpSpPr bwMode="auto">
          <a:xfrm>
            <a:off x="6981825" y="4662488"/>
            <a:ext cx="1855788" cy="960437"/>
            <a:chOff x="4398" y="2937"/>
            <a:chExt cx="1169" cy="605"/>
          </a:xfrm>
        </p:grpSpPr>
        <p:sp>
          <p:nvSpPr>
            <p:cNvPr id="458818" name="Rectangle 66"/>
            <p:cNvSpPr>
              <a:spLocks noChangeArrowheads="1"/>
            </p:cNvSpPr>
            <p:nvPr/>
          </p:nvSpPr>
          <p:spPr bwMode="auto">
            <a:xfrm>
              <a:off x="4398" y="2937"/>
              <a:ext cx="1130" cy="56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a:latin typeface="Arial" pitchFamily="34" charset="0"/>
              </a:endParaRPr>
            </a:p>
          </p:txBody>
        </p:sp>
        <p:sp>
          <p:nvSpPr>
            <p:cNvPr id="458783" name="Rectangle 31"/>
            <p:cNvSpPr>
              <a:spLocks noChangeArrowheads="1"/>
            </p:cNvSpPr>
            <p:nvPr/>
          </p:nvSpPr>
          <p:spPr bwMode="auto">
            <a:xfrm>
              <a:off x="4437" y="2976"/>
              <a:ext cx="1130" cy="566"/>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atin typeface="Arial" pitchFamily="34" charset="0"/>
                </a:rPr>
                <a:t>Supervisor</a:t>
              </a:r>
            </a:p>
            <a:p>
              <a:pPr algn="ctr"/>
              <a:r>
                <a:rPr lang="en-US">
                  <a:latin typeface="Arial" pitchFamily="34" charset="0"/>
                </a:rPr>
                <a:t>Electronic Games Testing</a:t>
              </a:r>
            </a:p>
          </p:txBody>
        </p:sp>
      </p:grpSp>
      <p:sp>
        <p:nvSpPr>
          <p:cNvPr id="458790" name="Line 38"/>
          <p:cNvSpPr>
            <a:spLocks noChangeShapeType="1"/>
          </p:cNvSpPr>
          <p:nvPr/>
        </p:nvSpPr>
        <p:spPr bwMode="auto">
          <a:xfrm flipV="1">
            <a:off x="4238625" y="3919538"/>
            <a:ext cx="1682750" cy="711200"/>
          </a:xfrm>
          <a:prstGeom prst="line">
            <a:avLst/>
          </a:prstGeom>
          <a:noFill/>
          <a:ln w="28575">
            <a:solidFill>
              <a:schemeClr val="tx1"/>
            </a:solidFill>
            <a:prstDash val="sysDot"/>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8792" name="Line 40"/>
          <p:cNvSpPr>
            <a:spLocks noChangeShapeType="1"/>
          </p:cNvSpPr>
          <p:nvPr/>
        </p:nvSpPr>
        <p:spPr bwMode="auto">
          <a:xfrm>
            <a:off x="5065713" y="2757488"/>
            <a:ext cx="855662" cy="725487"/>
          </a:xfrm>
          <a:prstGeom prst="line">
            <a:avLst/>
          </a:prstGeom>
          <a:noFill/>
          <a:ln w="28575">
            <a:solidFill>
              <a:schemeClr val="tx1"/>
            </a:solidFill>
            <a:prstDash val="sysDot"/>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cxnSp>
        <p:nvCxnSpPr>
          <p:cNvPr id="458793" name="AutoShape 41"/>
          <p:cNvCxnSpPr>
            <a:cxnSpLocks noChangeShapeType="1"/>
            <a:stCxn id="458778" idx="3"/>
            <a:endCxn id="458779" idx="1"/>
          </p:cNvCxnSpPr>
          <p:nvPr/>
        </p:nvCxnSpPr>
        <p:spPr bwMode="auto">
          <a:xfrm>
            <a:off x="3330575" y="3683000"/>
            <a:ext cx="2609850" cy="0"/>
          </a:xfrm>
          <a:prstGeom prst="straightConnector1">
            <a:avLst/>
          </a:prstGeom>
          <a:noFill/>
          <a:ln w="28575">
            <a:solidFill>
              <a:schemeClr val="tx1"/>
            </a:solidFill>
            <a:prstDash val="sysDot"/>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794" name="AutoShape 42"/>
          <p:cNvCxnSpPr>
            <a:cxnSpLocks noChangeShapeType="1"/>
            <a:endCxn id="458777" idx="3"/>
          </p:cNvCxnSpPr>
          <p:nvPr/>
        </p:nvCxnSpPr>
        <p:spPr bwMode="auto">
          <a:xfrm rot="10800000">
            <a:off x="5470525" y="2324100"/>
            <a:ext cx="2870200" cy="2400300"/>
          </a:xfrm>
          <a:prstGeom prst="bentConnector3">
            <a:avLst>
              <a:gd name="adj1" fmla="val 0"/>
            </a:avLst>
          </a:prstGeom>
          <a:noFill/>
          <a:ln w="28575">
            <a:solidFill>
              <a:schemeClr val="tx1"/>
            </a:solidFill>
            <a:prstDash val="sysDot"/>
            <a:miter lim="800000"/>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795" name="AutoShape 43"/>
          <p:cNvCxnSpPr>
            <a:cxnSpLocks noChangeShapeType="1"/>
          </p:cNvCxnSpPr>
          <p:nvPr/>
        </p:nvCxnSpPr>
        <p:spPr bwMode="auto">
          <a:xfrm>
            <a:off x="6623050" y="4945063"/>
            <a:ext cx="420688" cy="0"/>
          </a:xfrm>
          <a:prstGeom prst="straightConnector1">
            <a:avLst/>
          </a:prstGeom>
          <a:noFill/>
          <a:ln w="28575">
            <a:solidFill>
              <a:schemeClr val="tx1"/>
            </a:solidFill>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797" name="AutoShape 45"/>
          <p:cNvCxnSpPr>
            <a:cxnSpLocks noChangeShapeType="1"/>
          </p:cNvCxnSpPr>
          <p:nvPr/>
        </p:nvCxnSpPr>
        <p:spPr bwMode="auto">
          <a:xfrm>
            <a:off x="6623050" y="5216525"/>
            <a:ext cx="420688" cy="0"/>
          </a:xfrm>
          <a:prstGeom prst="straightConnector1">
            <a:avLst/>
          </a:prstGeom>
          <a:noFill/>
          <a:ln w="28575">
            <a:solidFill>
              <a:schemeClr val="tx1"/>
            </a:solidFill>
            <a:prstDash val="sysDot"/>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798" name="AutoShape 46"/>
          <p:cNvCxnSpPr>
            <a:cxnSpLocks noChangeShapeType="1"/>
          </p:cNvCxnSpPr>
          <p:nvPr/>
        </p:nvCxnSpPr>
        <p:spPr bwMode="auto">
          <a:xfrm flipH="1">
            <a:off x="2193925" y="4945063"/>
            <a:ext cx="420688" cy="0"/>
          </a:xfrm>
          <a:prstGeom prst="straightConnector1">
            <a:avLst/>
          </a:prstGeom>
          <a:noFill/>
          <a:ln w="28575">
            <a:solidFill>
              <a:schemeClr val="tx1"/>
            </a:solidFill>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799" name="AutoShape 47"/>
          <p:cNvCxnSpPr>
            <a:cxnSpLocks noChangeShapeType="1"/>
            <a:stCxn id="458781" idx="1"/>
            <a:endCxn id="458780" idx="3"/>
          </p:cNvCxnSpPr>
          <p:nvPr/>
        </p:nvCxnSpPr>
        <p:spPr bwMode="auto">
          <a:xfrm flipH="1">
            <a:off x="2193925" y="5173663"/>
            <a:ext cx="420688" cy="0"/>
          </a:xfrm>
          <a:prstGeom prst="straightConnector1">
            <a:avLst/>
          </a:prstGeom>
          <a:noFill/>
          <a:ln w="28575">
            <a:solidFill>
              <a:schemeClr val="tx1"/>
            </a:solidFill>
            <a:prstDash val="sysDot"/>
            <a:round/>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0" name="AutoShape 48"/>
          <p:cNvCxnSpPr>
            <a:cxnSpLocks noChangeShapeType="1"/>
            <a:stCxn id="458778" idx="2"/>
            <a:endCxn id="458780" idx="0"/>
          </p:cNvCxnSpPr>
          <p:nvPr/>
        </p:nvCxnSpPr>
        <p:spPr bwMode="auto">
          <a:xfrm rot="5400000">
            <a:off x="1587500" y="3841751"/>
            <a:ext cx="592137" cy="1173162"/>
          </a:xfrm>
          <a:prstGeom prst="bentConnector3">
            <a:avLst>
              <a:gd name="adj1" fmla="val 49866"/>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1" name="AutoShape 49"/>
          <p:cNvCxnSpPr>
            <a:cxnSpLocks noChangeShapeType="1"/>
            <a:stCxn id="458778" idx="2"/>
            <a:endCxn id="458781" idx="0"/>
          </p:cNvCxnSpPr>
          <p:nvPr/>
        </p:nvCxnSpPr>
        <p:spPr bwMode="auto">
          <a:xfrm rot="16200000" flipH="1">
            <a:off x="2694781" y="3907632"/>
            <a:ext cx="592137" cy="1041400"/>
          </a:xfrm>
          <a:prstGeom prst="bentConnector3">
            <a:avLst>
              <a:gd name="adj1" fmla="val 49866"/>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2" name="AutoShape 50"/>
          <p:cNvCxnSpPr>
            <a:cxnSpLocks noChangeShapeType="1"/>
            <a:stCxn id="458779" idx="2"/>
            <a:endCxn id="458782" idx="0"/>
          </p:cNvCxnSpPr>
          <p:nvPr/>
        </p:nvCxnSpPr>
        <p:spPr bwMode="auto">
          <a:xfrm rot="5400000">
            <a:off x="5967413" y="3890963"/>
            <a:ext cx="592137" cy="1074737"/>
          </a:xfrm>
          <a:prstGeom prst="bentConnector3">
            <a:avLst>
              <a:gd name="adj1" fmla="val 49866"/>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3" name="AutoShape 51"/>
          <p:cNvCxnSpPr>
            <a:cxnSpLocks noChangeShapeType="1"/>
            <a:stCxn id="458779" idx="2"/>
            <a:endCxn id="458783" idx="0"/>
          </p:cNvCxnSpPr>
          <p:nvPr/>
        </p:nvCxnSpPr>
        <p:spPr bwMode="auto">
          <a:xfrm rot="16200000" flipH="1">
            <a:off x="7074694" y="3858419"/>
            <a:ext cx="592137" cy="1139825"/>
          </a:xfrm>
          <a:prstGeom prst="bentConnector3">
            <a:avLst>
              <a:gd name="adj1" fmla="val 49866"/>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4" name="AutoShape 52"/>
          <p:cNvCxnSpPr>
            <a:cxnSpLocks noChangeShapeType="1"/>
            <a:stCxn id="458777" idx="2"/>
            <a:endCxn id="458778" idx="0"/>
          </p:cNvCxnSpPr>
          <p:nvPr/>
        </p:nvCxnSpPr>
        <p:spPr bwMode="auto">
          <a:xfrm rot="5400000">
            <a:off x="3309937" y="1933576"/>
            <a:ext cx="460375" cy="2139950"/>
          </a:xfrm>
          <a:prstGeom prst="bentConnector3">
            <a:avLst>
              <a:gd name="adj1" fmla="val 50000"/>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05" name="AutoShape 53"/>
          <p:cNvCxnSpPr>
            <a:cxnSpLocks noChangeShapeType="1"/>
            <a:stCxn id="458777" idx="2"/>
            <a:endCxn id="458779" idx="0"/>
          </p:cNvCxnSpPr>
          <p:nvPr/>
        </p:nvCxnSpPr>
        <p:spPr bwMode="auto">
          <a:xfrm rot="16200000" flipH="1">
            <a:off x="5475287" y="1908176"/>
            <a:ext cx="460375" cy="2190750"/>
          </a:xfrm>
          <a:prstGeom prst="bentConnector3">
            <a:avLst>
              <a:gd name="adj1" fmla="val 50000"/>
            </a:avLst>
          </a:prstGeom>
          <a:noFill/>
          <a:ln w="28575">
            <a:solidFill>
              <a:schemeClr val="tx1"/>
            </a:solidFill>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58811" name="Group 59"/>
          <p:cNvGrpSpPr>
            <a:grpSpLocks/>
          </p:cNvGrpSpPr>
          <p:nvPr/>
        </p:nvGrpSpPr>
        <p:grpSpPr bwMode="auto">
          <a:xfrm>
            <a:off x="223838" y="1755775"/>
            <a:ext cx="3589337" cy="1192213"/>
            <a:chOff x="141" y="1106"/>
            <a:chExt cx="2261" cy="751"/>
          </a:xfrm>
        </p:grpSpPr>
        <p:sp>
          <p:nvSpPr>
            <p:cNvPr id="458806" name="Text Box 54"/>
            <p:cNvSpPr txBox="1">
              <a:spLocks noChangeArrowheads="1"/>
            </p:cNvSpPr>
            <p:nvPr/>
          </p:nvSpPr>
          <p:spPr bwMode="auto">
            <a:xfrm>
              <a:off x="408" y="1106"/>
              <a:ext cx="1994" cy="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a:latin typeface="Arial" pitchFamily="34" charset="0"/>
                </a:rPr>
                <a:t>Solid lines indicate FORMAL channels of communication</a:t>
              </a:r>
            </a:p>
            <a:p>
              <a:pPr>
                <a:spcBef>
                  <a:spcPct val="50000"/>
                </a:spcBef>
              </a:pPr>
              <a:r>
                <a:rPr lang="en-US" sz="1600">
                  <a:latin typeface="Arial" pitchFamily="34" charset="0"/>
                </a:rPr>
                <a:t>Dotted lines indicate INFORMAL channels of communication</a:t>
              </a:r>
            </a:p>
          </p:txBody>
        </p:sp>
        <p:sp>
          <p:nvSpPr>
            <p:cNvPr id="458807" name="Line 55"/>
            <p:cNvSpPr>
              <a:spLocks noChangeShapeType="1"/>
            </p:cNvSpPr>
            <p:nvPr/>
          </p:nvSpPr>
          <p:spPr bwMode="auto">
            <a:xfrm>
              <a:off x="141" y="1234"/>
              <a:ext cx="29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58808" name="Line 56"/>
            <p:cNvSpPr>
              <a:spLocks noChangeShapeType="1"/>
            </p:cNvSpPr>
            <p:nvPr/>
          </p:nvSpPr>
          <p:spPr bwMode="auto">
            <a:xfrm>
              <a:off x="141" y="1605"/>
              <a:ext cx="293"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grpSp>
      <p:cxnSp>
        <p:nvCxnSpPr>
          <p:cNvPr id="458809" name="AutoShape 57"/>
          <p:cNvCxnSpPr>
            <a:cxnSpLocks noChangeShapeType="1"/>
            <a:stCxn id="458780" idx="2"/>
            <a:endCxn id="458783" idx="2"/>
          </p:cNvCxnSpPr>
          <p:nvPr/>
        </p:nvCxnSpPr>
        <p:spPr bwMode="auto">
          <a:xfrm rot="16200000" flipH="1">
            <a:off x="4618038" y="2301875"/>
            <a:ext cx="1588" cy="6643687"/>
          </a:xfrm>
          <a:prstGeom prst="bentConnector3">
            <a:avLst>
              <a:gd name="adj1" fmla="val 25299995"/>
            </a:avLst>
          </a:prstGeom>
          <a:noFill/>
          <a:ln w="28575">
            <a:solidFill>
              <a:schemeClr val="tx1"/>
            </a:solidFill>
            <a:prstDash val="sysDot"/>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8810" name="AutoShape 58"/>
          <p:cNvCxnSpPr>
            <a:cxnSpLocks noChangeShapeType="1"/>
            <a:stCxn id="458781" idx="2"/>
            <a:endCxn id="458782" idx="2"/>
          </p:cNvCxnSpPr>
          <p:nvPr/>
        </p:nvCxnSpPr>
        <p:spPr bwMode="auto">
          <a:xfrm rot="16200000" flipH="1">
            <a:off x="4618038" y="4516437"/>
            <a:ext cx="1588" cy="2214563"/>
          </a:xfrm>
          <a:prstGeom prst="bentConnector3">
            <a:avLst>
              <a:gd name="adj1" fmla="val 17999995"/>
            </a:avLst>
          </a:prstGeom>
          <a:noFill/>
          <a:ln w="28575">
            <a:solidFill>
              <a:schemeClr val="tx1"/>
            </a:solidFill>
            <a:prstDash val="sysDot"/>
            <a:miter lim="800000"/>
            <a:headEnd type="stealth" w="lg" len="me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Slide Number Placeholder 1"/>
          <p:cNvSpPr>
            <a:spLocks noGrp="1"/>
          </p:cNvSpPr>
          <p:nvPr>
            <p:ph type="sldNum" sz="quarter" idx="12"/>
          </p:nvPr>
        </p:nvSpPr>
        <p:spPr/>
        <p:txBody>
          <a:bodyPr/>
          <a:lstStyle/>
          <a:p>
            <a:fld id="{D09AD961-9A2E-4382-944C-BCFD3EEF94AE}" type="slidenum">
              <a:rPr lang="fr-CA" smtClean="0"/>
              <a:pPr/>
              <a:t>68</a:t>
            </a:fld>
            <a:endParaRPr lang="fr-CA"/>
          </a:p>
        </p:txBody>
      </p:sp>
      <p:pic>
        <p:nvPicPr>
          <p:cNvPr id="48"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81732"/>
      </p:ext>
    </p:extLst>
  </p:cSld>
  <p:clrMapOvr>
    <a:masterClrMapping/>
  </p:clrMapOvr>
  <p:transition>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79234" name="Rectangle 2"/>
          <p:cNvSpPr>
            <a:spLocks noChangeArrowheads="1"/>
          </p:cNvSpPr>
          <p:nvPr/>
        </p:nvSpPr>
        <p:spPr bwMode="auto">
          <a:xfrm>
            <a:off x="4602163" y="6103938"/>
            <a:ext cx="4541837"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79235" name="Rectangle 3"/>
          <p:cNvSpPr>
            <a:spLocks noChangeArrowheads="1"/>
          </p:cNvSpPr>
          <p:nvPr/>
        </p:nvSpPr>
        <p:spPr bwMode="auto">
          <a:xfrm>
            <a:off x="0" y="1589088"/>
            <a:ext cx="4541838"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79236" name="Rectangle 4"/>
          <p:cNvSpPr>
            <a:spLocks noGrp="1" noChangeArrowheads="1"/>
          </p:cNvSpPr>
          <p:nvPr>
            <p:ph type="body" idx="1"/>
          </p:nvPr>
        </p:nvSpPr>
        <p:spPr>
          <a:xfrm>
            <a:off x="419100" y="1760538"/>
            <a:ext cx="4159250" cy="741362"/>
          </a:xfrm>
        </p:spPr>
        <p:txBody>
          <a:bodyPr/>
          <a:lstStyle/>
          <a:p>
            <a:pPr marL="0" indent="0" algn="ctr">
              <a:lnSpc>
                <a:spcPct val="90000"/>
              </a:lnSpc>
              <a:buFont typeface="Wingdings" pitchFamily="2" charset="2"/>
              <a:buNone/>
            </a:pPr>
            <a:r>
              <a:rPr lang="en-US" sz="1800" b="1"/>
              <a:t>Formal</a:t>
            </a:r>
          </a:p>
          <a:p>
            <a:pPr marL="0" indent="0" algn="ctr">
              <a:lnSpc>
                <a:spcPct val="90000"/>
              </a:lnSpc>
              <a:buFont typeface="Wingdings" pitchFamily="2" charset="2"/>
              <a:buNone/>
            </a:pPr>
            <a:r>
              <a:rPr lang="en-US" sz="1800" b="1"/>
              <a:t>Communication Channels</a:t>
            </a:r>
          </a:p>
        </p:txBody>
      </p:sp>
      <p:sp>
        <p:nvSpPr>
          <p:cNvPr id="479237" name="Rectangle 5"/>
          <p:cNvSpPr>
            <a:spLocks noGrp="1" noChangeArrowheads="1"/>
          </p:cNvSpPr>
          <p:nvPr>
            <p:ph type="title"/>
          </p:nvPr>
        </p:nvSpPr>
        <p:spPr>
          <a:xfrm>
            <a:off x="533400" y="138113"/>
            <a:ext cx="8153400" cy="1431925"/>
          </a:xfrm>
        </p:spPr>
        <p:txBody>
          <a:bodyPr>
            <a:normAutofit fontScale="90000"/>
          </a:bodyPr>
          <a:lstStyle/>
          <a:p>
            <a:r>
              <a:rPr lang="en-US"/>
              <a:t>Patterns of </a:t>
            </a:r>
            <a:br>
              <a:rPr lang="en-US"/>
            </a:br>
            <a:r>
              <a:rPr lang="en-US"/>
              <a:t>Organizational Communication</a:t>
            </a:r>
          </a:p>
        </p:txBody>
      </p:sp>
      <p:sp>
        <p:nvSpPr>
          <p:cNvPr id="479238" name="Text Box 6"/>
          <p:cNvSpPr txBox="1">
            <a:spLocks noChangeArrowheads="1"/>
          </p:cNvSpPr>
          <p:nvPr/>
        </p:nvSpPr>
        <p:spPr bwMode="auto">
          <a:xfrm>
            <a:off x="2667000" y="597217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13.6</a:t>
            </a:r>
            <a:r>
              <a:rPr lang="en-US" sz="1000" dirty="0">
                <a:latin typeface="Times New Roman" pitchFamily="18" charset="0"/>
              </a:rPr>
              <a:t>: Characteristics of Formal and Informal Communication Channels</a:t>
            </a:r>
          </a:p>
        </p:txBody>
      </p:sp>
      <p:sp>
        <p:nvSpPr>
          <p:cNvPr id="479240" name="Text Box 8"/>
          <p:cNvSpPr txBox="1">
            <a:spLocks noChangeArrowheads="1"/>
          </p:cNvSpPr>
          <p:nvPr/>
        </p:nvSpPr>
        <p:spPr bwMode="auto">
          <a:xfrm>
            <a:off x="819150" y="2514600"/>
            <a:ext cx="3721100"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buFontTx/>
              <a:buChar char="•"/>
            </a:pPr>
            <a:r>
              <a:rPr lang="en-US" sz="1800"/>
              <a:t>Authorized, planned, and regulated by the organization</a:t>
            </a:r>
          </a:p>
          <a:p>
            <a:pPr>
              <a:lnSpc>
                <a:spcPct val="90000"/>
              </a:lnSpc>
              <a:spcBef>
                <a:spcPct val="10000"/>
              </a:spcBef>
              <a:buFontTx/>
              <a:buChar char="•"/>
            </a:pPr>
            <a:r>
              <a:rPr lang="en-US" sz="1800"/>
              <a:t>Reflect the organization’s formal structure</a:t>
            </a:r>
          </a:p>
          <a:p>
            <a:pPr>
              <a:lnSpc>
                <a:spcPct val="90000"/>
              </a:lnSpc>
              <a:spcBef>
                <a:spcPct val="10000"/>
              </a:spcBef>
              <a:buFontTx/>
              <a:buChar char="•"/>
            </a:pPr>
            <a:r>
              <a:rPr lang="en-US" sz="1800"/>
              <a:t>Define who has responsibility for information dissemination and indicate the proper recipients of work-related information</a:t>
            </a:r>
          </a:p>
          <a:p>
            <a:pPr>
              <a:lnSpc>
                <a:spcPct val="90000"/>
              </a:lnSpc>
              <a:spcBef>
                <a:spcPct val="10000"/>
              </a:spcBef>
              <a:buFontTx/>
              <a:buChar char="•"/>
            </a:pPr>
            <a:r>
              <a:rPr lang="en-US" sz="1800"/>
              <a:t>May be modified by the organization</a:t>
            </a:r>
          </a:p>
          <a:p>
            <a:pPr>
              <a:lnSpc>
                <a:spcPct val="90000"/>
              </a:lnSpc>
              <a:spcBef>
                <a:spcPct val="10000"/>
              </a:spcBef>
              <a:buFontTx/>
              <a:buChar char="•"/>
            </a:pPr>
            <a:r>
              <a:rPr lang="en-US" sz="1800"/>
              <a:t>Minor to severe consequences for ignoring them</a:t>
            </a:r>
          </a:p>
        </p:txBody>
      </p:sp>
      <p:sp>
        <p:nvSpPr>
          <p:cNvPr id="479251" name="Text Box 19"/>
          <p:cNvSpPr txBox="1">
            <a:spLocks noChangeArrowheads="1"/>
          </p:cNvSpPr>
          <p:nvPr/>
        </p:nvSpPr>
        <p:spPr bwMode="auto">
          <a:xfrm>
            <a:off x="4748213" y="2514600"/>
            <a:ext cx="3721100" cy="2951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buFontTx/>
              <a:buChar char="•"/>
            </a:pPr>
            <a:r>
              <a:rPr lang="en-US" sz="1800"/>
              <a:t>Develop through interpersonal activities of organization members</a:t>
            </a:r>
          </a:p>
          <a:p>
            <a:pPr>
              <a:lnSpc>
                <a:spcPct val="90000"/>
              </a:lnSpc>
              <a:spcBef>
                <a:spcPct val="10000"/>
              </a:spcBef>
              <a:buFontTx/>
              <a:buChar char="•"/>
            </a:pPr>
            <a:r>
              <a:rPr lang="en-US" sz="1800"/>
              <a:t>Not specified by the organization</a:t>
            </a:r>
          </a:p>
          <a:p>
            <a:pPr>
              <a:lnSpc>
                <a:spcPct val="90000"/>
              </a:lnSpc>
              <a:spcBef>
                <a:spcPct val="10000"/>
              </a:spcBef>
              <a:buFontTx/>
              <a:buChar char="•"/>
            </a:pPr>
            <a:r>
              <a:rPr lang="en-US" sz="1800"/>
              <a:t>May be short-lived or long-lasting</a:t>
            </a:r>
          </a:p>
          <a:p>
            <a:pPr>
              <a:lnSpc>
                <a:spcPct val="90000"/>
              </a:lnSpc>
              <a:spcBef>
                <a:spcPct val="10000"/>
              </a:spcBef>
              <a:buFontTx/>
              <a:buChar char="•"/>
            </a:pPr>
            <a:r>
              <a:rPr lang="en-US" sz="1800"/>
              <a:t>Are more often lateral than vertical</a:t>
            </a:r>
          </a:p>
          <a:p>
            <a:pPr>
              <a:lnSpc>
                <a:spcPct val="90000"/>
              </a:lnSpc>
              <a:spcBef>
                <a:spcPct val="10000"/>
              </a:spcBef>
              <a:buFontTx/>
              <a:buChar char="•"/>
            </a:pPr>
            <a:r>
              <a:rPr lang="en-US" sz="1800"/>
              <a:t>Information flow can be very fast</a:t>
            </a:r>
          </a:p>
          <a:p>
            <a:pPr>
              <a:lnSpc>
                <a:spcPct val="90000"/>
              </a:lnSpc>
              <a:spcBef>
                <a:spcPct val="10000"/>
              </a:spcBef>
              <a:buFontTx/>
              <a:buChar char="•"/>
            </a:pPr>
            <a:r>
              <a:rPr lang="en-US" sz="1800"/>
              <a:t>Used for both work-related and nonwork information</a:t>
            </a:r>
          </a:p>
        </p:txBody>
      </p:sp>
      <p:sp>
        <p:nvSpPr>
          <p:cNvPr id="479258" name="Rectangle 26"/>
          <p:cNvSpPr>
            <a:spLocks noChangeArrowheads="1"/>
          </p:cNvSpPr>
          <p:nvPr/>
        </p:nvSpPr>
        <p:spPr bwMode="auto">
          <a:xfrm>
            <a:off x="4348163" y="1717675"/>
            <a:ext cx="4159250" cy="74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buClr>
                <a:schemeClr val="tx1"/>
              </a:buClr>
              <a:buSzPct val="85000"/>
              <a:buFont typeface="Wingdings" pitchFamily="2" charset="2"/>
              <a:buNone/>
            </a:pPr>
            <a:r>
              <a:rPr lang="en-US" sz="2000" b="1">
                <a:latin typeface="Arial" pitchFamily="34" charset="0"/>
              </a:rPr>
              <a:t>Informal</a:t>
            </a:r>
          </a:p>
          <a:p>
            <a:pPr algn="ctr">
              <a:spcBef>
                <a:spcPct val="20000"/>
              </a:spcBef>
              <a:buClr>
                <a:schemeClr val="tx1"/>
              </a:buClr>
              <a:buSzPct val="85000"/>
              <a:buFont typeface="Wingdings" pitchFamily="2" charset="2"/>
              <a:buNone/>
            </a:pPr>
            <a:r>
              <a:rPr lang="en-US" sz="2000" b="1">
                <a:latin typeface="Arial" pitchFamily="34" charset="0"/>
              </a:rPr>
              <a:t>Communication Channels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69</a:t>
            </a:fld>
            <a:endParaRPr lang="fr-CA"/>
          </a:p>
        </p:txBody>
      </p:sp>
      <p:pic>
        <p:nvPicPr>
          <p:cNvPr id="13"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71492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2"/>
          <p:cNvSpPr>
            <a:spLocks noGrp="1" noChangeArrowheads="1"/>
          </p:cNvSpPr>
          <p:nvPr>
            <p:ph type="title"/>
          </p:nvPr>
        </p:nvSpPr>
        <p:spPr>
          <a:xfrm>
            <a:off x="683568" y="52388"/>
            <a:ext cx="8003232" cy="1431925"/>
          </a:xfrm>
        </p:spPr>
        <p:txBody>
          <a:bodyPr>
            <a:normAutofit fontScale="90000"/>
          </a:bodyPr>
          <a:lstStyle/>
          <a:p>
            <a:r>
              <a:rPr lang="en-US" dirty="0"/>
              <a:t>Patterns of </a:t>
            </a:r>
            <a:br>
              <a:rPr lang="en-US" dirty="0"/>
            </a:br>
            <a:r>
              <a:rPr lang="en-US" dirty="0"/>
              <a:t>Organizational Communication</a:t>
            </a:r>
            <a:endParaRPr lang="fr-CA" dirty="0"/>
          </a:p>
        </p:txBody>
      </p:sp>
      <p:sp>
        <p:nvSpPr>
          <p:cNvPr id="523267" name="Rectangle 3"/>
          <p:cNvSpPr>
            <a:spLocks noGrp="1" noChangeArrowheads="1"/>
          </p:cNvSpPr>
          <p:nvPr>
            <p:ph type="body" idx="1"/>
          </p:nvPr>
        </p:nvSpPr>
        <p:spPr>
          <a:xfrm>
            <a:off x="274638" y="1941513"/>
            <a:ext cx="8869362" cy="3987800"/>
          </a:xfrm>
        </p:spPr>
        <p:txBody>
          <a:bodyPr/>
          <a:lstStyle/>
          <a:p>
            <a:r>
              <a:rPr lang="en-CA"/>
              <a:t>Networking: </a:t>
            </a:r>
            <a:r>
              <a:rPr lang="en-CA" sz="2400"/>
              <a:t>A process of developing regular patterns of communication with particular individuals or groups  to send and receive information</a:t>
            </a:r>
          </a:p>
          <a:p>
            <a:pPr lvl="1"/>
            <a:r>
              <a:rPr lang="en-CA" sz="2000"/>
              <a:t>Can be a significant advantage to a manager</a:t>
            </a:r>
          </a:p>
          <a:p>
            <a:pPr lvl="1"/>
            <a:r>
              <a:rPr lang="en-CA" sz="2000"/>
              <a:t>Can be an source of important information, both formal and informal, that might otherwise have taken longer to obtain</a:t>
            </a:r>
          </a:p>
          <a:p>
            <a:pPr lvl="1"/>
            <a:r>
              <a:rPr lang="en-CA" sz="2000"/>
              <a:t>Easier to access and influence others in established networks </a:t>
            </a:r>
            <a:endParaRPr lang="fr-CA" sz="2000"/>
          </a:p>
        </p:txBody>
      </p:sp>
      <p:sp>
        <p:nvSpPr>
          <p:cNvPr id="2" name="Slide Number Placeholder 1"/>
          <p:cNvSpPr>
            <a:spLocks noGrp="1"/>
          </p:cNvSpPr>
          <p:nvPr>
            <p:ph type="sldNum" sz="quarter" idx="12"/>
          </p:nvPr>
        </p:nvSpPr>
        <p:spPr/>
        <p:txBody>
          <a:bodyPr/>
          <a:lstStyle/>
          <a:p>
            <a:fld id="{D09AD961-9A2E-4382-944C-BCFD3EEF94AE}" type="slidenum">
              <a:rPr lang="fr-CA" smtClean="0"/>
              <a:pPr/>
              <a:t>70</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48666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2306" name="Rectangle 1026"/>
          <p:cNvSpPr>
            <a:spLocks noChangeArrowheads="1"/>
          </p:cNvSpPr>
          <p:nvPr/>
        </p:nvSpPr>
        <p:spPr bwMode="auto">
          <a:xfrm>
            <a:off x="4602163" y="6103938"/>
            <a:ext cx="4541837"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82307" name="Rectangle 1027"/>
          <p:cNvSpPr>
            <a:spLocks noChangeArrowheads="1"/>
          </p:cNvSpPr>
          <p:nvPr/>
        </p:nvSpPr>
        <p:spPr bwMode="auto">
          <a:xfrm>
            <a:off x="0" y="1589088"/>
            <a:ext cx="4541838"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82308" name="Rectangle 1028"/>
          <p:cNvSpPr>
            <a:spLocks noGrp="1" noChangeArrowheads="1"/>
          </p:cNvSpPr>
          <p:nvPr>
            <p:ph type="body" idx="1"/>
          </p:nvPr>
        </p:nvSpPr>
        <p:spPr>
          <a:xfrm>
            <a:off x="409575" y="1582738"/>
            <a:ext cx="1774825" cy="741362"/>
          </a:xfrm>
        </p:spPr>
        <p:txBody>
          <a:bodyPr/>
          <a:lstStyle/>
          <a:p>
            <a:pPr marL="0" indent="0">
              <a:buFont typeface="Wingdings" pitchFamily="2" charset="2"/>
              <a:buNone/>
            </a:pPr>
            <a:r>
              <a:rPr lang="en-US" sz="1800" b="1"/>
              <a:t>Level</a:t>
            </a:r>
          </a:p>
        </p:txBody>
      </p:sp>
      <p:sp>
        <p:nvSpPr>
          <p:cNvPr id="482309" name="Rectangle 1029"/>
          <p:cNvSpPr>
            <a:spLocks noGrp="1" noChangeArrowheads="1"/>
          </p:cNvSpPr>
          <p:nvPr>
            <p:ph type="title"/>
          </p:nvPr>
        </p:nvSpPr>
        <p:spPr>
          <a:xfrm>
            <a:off x="533400" y="465138"/>
            <a:ext cx="8153400" cy="762000"/>
          </a:xfrm>
        </p:spPr>
        <p:txBody>
          <a:bodyPr/>
          <a:lstStyle/>
          <a:p>
            <a:r>
              <a:rPr lang="en-US"/>
              <a:t>Barriers to Communication</a:t>
            </a:r>
          </a:p>
        </p:txBody>
      </p:sp>
      <p:sp>
        <p:nvSpPr>
          <p:cNvPr id="482310" name="Text Box 1030"/>
          <p:cNvSpPr txBox="1">
            <a:spLocks noChangeArrowheads="1"/>
          </p:cNvSpPr>
          <p:nvPr/>
        </p:nvSpPr>
        <p:spPr bwMode="auto">
          <a:xfrm>
            <a:off x="2667000" y="598170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13.8</a:t>
            </a:r>
            <a:r>
              <a:rPr lang="en-US" sz="1000" dirty="0">
                <a:latin typeface="Times New Roman" pitchFamily="18" charset="0"/>
              </a:rPr>
              <a:t>: Barriers to Communication</a:t>
            </a:r>
          </a:p>
        </p:txBody>
      </p:sp>
      <p:sp>
        <p:nvSpPr>
          <p:cNvPr id="482311" name="Text Box 1031"/>
          <p:cNvSpPr txBox="1">
            <a:spLocks noChangeArrowheads="1"/>
          </p:cNvSpPr>
          <p:nvPr/>
        </p:nvSpPr>
        <p:spPr bwMode="auto">
          <a:xfrm>
            <a:off x="419100" y="2128838"/>
            <a:ext cx="1668463"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Interpersonal</a:t>
            </a:r>
          </a:p>
        </p:txBody>
      </p:sp>
      <p:sp>
        <p:nvSpPr>
          <p:cNvPr id="482321" name="Text Box 1041"/>
          <p:cNvSpPr txBox="1">
            <a:spLocks noChangeArrowheads="1"/>
          </p:cNvSpPr>
          <p:nvPr/>
        </p:nvSpPr>
        <p:spPr bwMode="auto">
          <a:xfrm>
            <a:off x="2328863" y="2128838"/>
            <a:ext cx="2940050" cy="171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Selective perception</a:t>
            </a:r>
          </a:p>
          <a:p>
            <a:pPr>
              <a:lnSpc>
                <a:spcPct val="90000"/>
              </a:lnSpc>
              <a:spcBef>
                <a:spcPct val="10000"/>
              </a:spcBef>
            </a:pPr>
            <a:r>
              <a:rPr lang="en-US" sz="1800"/>
              <a:t>Frame of reference</a:t>
            </a:r>
          </a:p>
          <a:p>
            <a:pPr>
              <a:lnSpc>
                <a:spcPct val="90000"/>
              </a:lnSpc>
              <a:spcBef>
                <a:spcPct val="10000"/>
              </a:spcBef>
            </a:pPr>
            <a:r>
              <a:rPr lang="en-US" sz="1800"/>
              <a:t>Individual differences</a:t>
            </a:r>
          </a:p>
          <a:p>
            <a:pPr>
              <a:lnSpc>
                <a:spcPct val="90000"/>
              </a:lnSpc>
              <a:spcBef>
                <a:spcPct val="10000"/>
              </a:spcBef>
            </a:pPr>
            <a:r>
              <a:rPr lang="en-US" sz="1800"/>
              <a:t>Emotion</a:t>
            </a:r>
          </a:p>
          <a:p>
            <a:pPr>
              <a:lnSpc>
                <a:spcPct val="90000"/>
              </a:lnSpc>
              <a:spcBef>
                <a:spcPct val="10000"/>
              </a:spcBef>
            </a:pPr>
            <a:r>
              <a:rPr lang="en-US" sz="1800"/>
              <a:t>Language</a:t>
            </a:r>
          </a:p>
          <a:p>
            <a:pPr>
              <a:lnSpc>
                <a:spcPct val="90000"/>
              </a:lnSpc>
              <a:spcBef>
                <a:spcPct val="10000"/>
              </a:spcBef>
            </a:pPr>
            <a:r>
              <a:rPr lang="en-US" sz="1800"/>
              <a:t>Nonverbal cues</a:t>
            </a:r>
          </a:p>
        </p:txBody>
      </p:sp>
      <p:sp>
        <p:nvSpPr>
          <p:cNvPr id="482322" name="Rectangle 1042"/>
          <p:cNvSpPr>
            <a:spLocks noChangeArrowheads="1"/>
          </p:cNvSpPr>
          <p:nvPr/>
        </p:nvSpPr>
        <p:spPr bwMode="auto">
          <a:xfrm>
            <a:off x="2295525" y="1555750"/>
            <a:ext cx="2614613" cy="74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sz="2000" b="1">
                <a:latin typeface="Arial" pitchFamily="34" charset="0"/>
              </a:rPr>
              <a:t>Origin of Barrier</a:t>
            </a:r>
          </a:p>
        </p:txBody>
      </p:sp>
      <p:sp>
        <p:nvSpPr>
          <p:cNvPr id="482323" name="Rectangle 1043"/>
          <p:cNvSpPr>
            <a:spLocks noChangeArrowheads="1"/>
          </p:cNvSpPr>
          <p:nvPr/>
        </p:nvSpPr>
        <p:spPr bwMode="auto">
          <a:xfrm>
            <a:off x="5318125" y="1547813"/>
            <a:ext cx="3152775" cy="74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sz="2000" b="1">
                <a:latin typeface="Arial" pitchFamily="34" charset="0"/>
              </a:rPr>
              <a:t>Affects Communication Between:</a:t>
            </a:r>
          </a:p>
        </p:txBody>
      </p:sp>
      <p:sp>
        <p:nvSpPr>
          <p:cNvPr id="482324" name="Text Box 1044"/>
          <p:cNvSpPr txBox="1">
            <a:spLocks noChangeArrowheads="1"/>
          </p:cNvSpPr>
          <p:nvPr/>
        </p:nvSpPr>
        <p:spPr bwMode="auto">
          <a:xfrm>
            <a:off x="5338763" y="2128838"/>
            <a:ext cx="349726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Individuals or groups</a:t>
            </a:r>
          </a:p>
        </p:txBody>
      </p:sp>
      <p:sp>
        <p:nvSpPr>
          <p:cNvPr id="482325" name="Text Box 1045"/>
          <p:cNvSpPr txBox="1">
            <a:spLocks noChangeArrowheads="1"/>
          </p:cNvSpPr>
          <p:nvPr/>
        </p:nvSpPr>
        <p:spPr bwMode="auto">
          <a:xfrm>
            <a:off x="414338" y="3924300"/>
            <a:ext cx="166846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Organizational</a:t>
            </a:r>
          </a:p>
        </p:txBody>
      </p:sp>
      <p:sp>
        <p:nvSpPr>
          <p:cNvPr id="482326" name="Text Box 1046"/>
          <p:cNvSpPr txBox="1">
            <a:spLocks noChangeArrowheads="1"/>
          </p:cNvSpPr>
          <p:nvPr/>
        </p:nvSpPr>
        <p:spPr bwMode="auto">
          <a:xfrm>
            <a:off x="2324100" y="3924300"/>
            <a:ext cx="2940050" cy="190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Hierarchical </a:t>
            </a:r>
          </a:p>
          <a:p>
            <a:pPr>
              <a:lnSpc>
                <a:spcPct val="90000"/>
              </a:lnSpc>
              <a:spcBef>
                <a:spcPct val="10000"/>
              </a:spcBef>
            </a:pPr>
            <a:r>
              <a:rPr lang="en-US" sz="1800"/>
              <a:t>	(barriers resulting from formal structure)</a:t>
            </a:r>
          </a:p>
          <a:p>
            <a:pPr>
              <a:lnSpc>
                <a:spcPct val="90000"/>
              </a:lnSpc>
              <a:spcBef>
                <a:spcPct val="10000"/>
              </a:spcBef>
            </a:pPr>
            <a:r>
              <a:rPr lang="en-US" sz="1800"/>
              <a:t>Functional</a:t>
            </a:r>
          </a:p>
          <a:p>
            <a:pPr>
              <a:lnSpc>
                <a:spcPct val="90000"/>
              </a:lnSpc>
              <a:spcBef>
                <a:spcPct val="10000"/>
              </a:spcBef>
            </a:pPr>
            <a:r>
              <a:rPr lang="en-US" sz="1800"/>
              <a:t>	(barriers resulting from differences between functional departments)</a:t>
            </a:r>
          </a:p>
        </p:txBody>
      </p:sp>
      <p:sp>
        <p:nvSpPr>
          <p:cNvPr id="482327" name="Text Box 1047"/>
          <p:cNvSpPr txBox="1">
            <a:spLocks noChangeArrowheads="1"/>
          </p:cNvSpPr>
          <p:nvPr/>
        </p:nvSpPr>
        <p:spPr bwMode="auto">
          <a:xfrm>
            <a:off x="5334000" y="3924300"/>
            <a:ext cx="3497263"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Individuals and/or groups within an organization</a:t>
            </a:r>
          </a:p>
          <a:p>
            <a:pPr>
              <a:lnSpc>
                <a:spcPct val="90000"/>
              </a:lnSpc>
              <a:spcBef>
                <a:spcPct val="10000"/>
              </a:spcBef>
            </a:pPr>
            <a:r>
              <a:rPr lang="en-US" sz="1800"/>
              <a:t>Individuals and/or groups in different organizations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71</a:t>
            </a:fld>
            <a:endParaRPr lang="fr-CA"/>
          </a:p>
        </p:txBody>
      </p:sp>
      <p:pic>
        <p:nvPicPr>
          <p:cNvPr id="18"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38776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4355" name="Rectangle 3"/>
          <p:cNvSpPr>
            <a:spLocks noChangeArrowheads="1"/>
          </p:cNvSpPr>
          <p:nvPr/>
        </p:nvSpPr>
        <p:spPr bwMode="auto">
          <a:xfrm>
            <a:off x="0" y="1589088"/>
            <a:ext cx="4541838" cy="195262"/>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84356" name="Rectangle 4"/>
          <p:cNvSpPr>
            <a:spLocks noGrp="1" noChangeArrowheads="1"/>
          </p:cNvSpPr>
          <p:nvPr>
            <p:ph type="body" idx="1"/>
          </p:nvPr>
        </p:nvSpPr>
        <p:spPr>
          <a:xfrm>
            <a:off x="419100" y="1517650"/>
            <a:ext cx="1774825" cy="741363"/>
          </a:xfrm>
        </p:spPr>
        <p:txBody>
          <a:bodyPr/>
          <a:lstStyle/>
          <a:p>
            <a:pPr marL="0" indent="0">
              <a:buFont typeface="Wingdings" pitchFamily="2" charset="2"/>
              <a:buNone/>
            </a:pPr>
            <a:r>
              <a:rPr lang="en-US" sz="1800" b="1"/>
              <a:t>Level</a:t>
            </a:r>
          </a:p>
        </p:txBody>
      </p:sp>
      <p:sp>
        <p:nvSpPr>
          <p:cNvPr id="484357" name="Rectangle 5"/>
          <p:cNvSpPr>
            <a:spLocks noGrp="1" noChangeArrowheads="1"/>
          </p:cNvSpPr>
          <p:nvPr>
            <p:ph type="title"/>
          </p:nvPr>
        </p:nvSpPr>
        <p:spPr>
          <a:xfrm>
            <a:off x="533400" y="465138"/>
            <a:ext cx="8153400" cy="762000"/>
          </a:xfrm>
        </p:spPr>
        <p:txBody>
          <a:bodyPr/>
          <a:lstStyle/>
          <a:p>
            <a:r>
              <a:rPr lang="en-US"/>
              <a:t>Barriers to Communication</a:t>
            </a:r>
          </a:p>
        </p:txBody>
      </p:sp>
      <p:sp>
        <p:nvSpPr>
          <p:cNvPr id="484359" name="Text Box 7"/>
          <p:cNvSpPr txBox="1">
            <a:spLocks noChangeArrowheads="1"/>
          </p:cNvSpPr>
          <p:nvPr/>
        </p:nvSpPr>
        <p:spPr bwMode="auto">
          <a:xfrm>
            <a:off x="419100" y="2128838"/>
            <a:ext cx="1668463"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Cultural</a:t>
            </a:r>
          </a:p>
        </p:txBody>
      </p:sp>
      <p:sp>
        <p:nvSpPr>
          <p:cNvPr id="484368" name="Text Box 16"/>
          <p:cNvSpPr txBox="1">
            <a:spLocks noChangeArrowheads="1"/>
          </p:cNvSpPr>
          <p:nvPr/>
        </p:nvSpPr>
        <p:spPr bwMode="auto">
          <a:xfrm>
            <a:off x="2328863" y="2128838"/>
            <a:ext cx="2940050"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Language</a:t>
            </a:r>
          </a:p>
          <a:p>
            <a:pPr>
              <a:lnSpc>
                <a:spcPct val="90000"/>
              </a:lnSpc>
              <a:spcBef>
                <a:spcPct val="10000"/>
              </a:spcBef>
            </a:pPr>
            <a:r>
              <a:rPr lang="en-US" sz="1800"/>
              <a:t>High/low-context culture</a:t>
            </a:r>
          </a:p>
          <a:p>
            <a:pPr>
              <a:lnSpc>
                <a:spcPct val="90000"/>
              </a:lnSpc>
              <a:spcBef>
                <a:spcPct val="10000"/>
              </a:spcBef>
            </a:pPr>
            <a:r>
              <a:rPr lang="en-US" sz="1800"/>
              <a:t>Stereotyping</a:t>
            </a:r>
          </a:p>
          <a:p>
            <a:pPr>
              <a:lnSpc>
                <a:spcPct val="90000"/>
              </a:lnSpc>
              <a:spcBef>
                <a:spcPct val="10000"/>
              </a:spcBef>
            </a:pPr>
            <a:r>
              <a:rPr lang="en-US" sz="1800"/>
              <a:t>Ethnocentrism</a:t>
            </a:r>
          </a:p>
          <a:p>
            <a:pPr>
              <a:lnSpc>
                <a:spcPct val="90000"/>
              </a:lnSpc>
              <a:spcBef>
                <a:spcPct val="10000"/>
              </a:spcBef>
            </a:pPr>
            <a:r>
              <a:rPr lang="en-US" sz="1800"/>
              <a:t>Cultural distance</a:t>
            </a:r>
          </a:p>
        </p:txBody>
      </p:sp>
      <p:sp>
        <p:nvSpPr>
          <p:cNvPr id="484369" name="Rectangle 17"/>
          <p:cNvSpPr>
            <a:spLocks noChangeArrowheads="1"/>
          </p:cNvSpPr>
          <p:nvPr/>
        </p:nvSpPr>
        <p:spPr bwMode="auto">
          <a:xfrm>
            <a:off x="2328863" y="1414463"/>
            <a:ext cx="2614612" cy="74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sz="2000" b="1">
                <a:latin typeface="Arial" pitchFamily="34" charset="0"/>
              </a:rPr>
              <a:t>Origin of Barrier</a:t>
            </a:r>
          </a:p>
        </p:txBody>
      </p:sp>
      <p:sp>
        <p:nvSpPr>
          <p:cNvPr id="484370" name="Rectangle 18"/>
          <p:cNvSpPr>
            <a:spLocks noChangeArrowheads="1"/>
          </p:cNvSpPr>
          <p:nvPr/>
        </p:nvSpPr>
        <p:spPr bwMode="auto">
          <a:xfrm>
            <a:off x="5338763" y="1417638"/>
            <a:ext cx="3152775" cy="74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sz="2000" b="1">
                <a:latin typeface="Arial" pitchFamily="34" charset="0"/>
              </a:rPr>
              <a:t>Affects Communication Between:</a:t>
            </a:r>
          </a:p>
        </p:txBody>
      </p:sp>
      <p:sp>
        <p:nvSpPr>
          <p:cNvPr id="484371" name="Text Box 19"/>
          <p:cNvSpPr txBox="1">
            <a:spLocks noChangeArrowheads="1"/>
          </p:cNvSpPr>
          <p:nvPr/>
        </p:nvSpPr>
        <p:spPr bwMode="auto">
          <a:xfrm>
            <a:off x="5338763" y="2128838"/>
            <a:ext cx="3497262" cy="237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Arial" pitchFamily="34" charset="0"/>
              </a:defRPr>
            </a:lvl1pPr>
            <a:lvl2pPr>
              <a:defRPr sz="2400">
                <a:solidFill>
                  <a:schemeClr val="tx1"/>
                </a:solidFill>
                <a:latin typeface="Arial" pitchFamily="34" charset="0"/>
              </a:defRPr>
            </a:lvl2pPr>
            <a:lvl3pPr>
              <a:defRPr sz="2400">
                <a:solidFill>
                  <a:schemeClr val="tx1"/>
                </a:solidFill>
                <a:latin typeface="Arial" pitchFamily="34" charset="0"/>
              </a:defRPr>
            </a:lvl3pPr>
            <a:lvl4pPr>
              <a:defRPr sz="2400">
                <a:solidFill>
                  <a:schemeClr val="tx1"/>
                </a:solidFill>
                <a:latin typeface="Arial" pitchFamily="34" charset="0"/>
              </a:defRPr>
            </a:lvl4pPr>
            <a:lvl5pPr>
              <a:defRPr sz="2400">
                <a:solidFill>
                  <a:schemeClr val="tx1"/>
                </a:solidFill>
                <a:latin typeface="Arial" pitchFamily="34" charset="0"/>
              </a:defRPr>
            </a:lvl5pPr>
            <a:lvl6pPr fontAlgn="base">
              <a:spcBef>
                <a:spcPct val="0"/>
              </a:spcBef>
              <a:spcAft>
                <a:spcPct val="0"/>
              </a:spcAft>
              <a:defRPr sz="2400">
                <a:solidFill>
                  <a:schemeClr val="tx1"/>
                </a:solidFill>
                <a:latin typeface="Arial" pitchFamily="34" charset="0"/>
              </a:defRPr>
            </a:lvl6pPr>
            <a:lvl7pPr fontAlgn="base">
              <a:spcBef>
                <a:spcPct val="0"/>
              </a:spcBef>
              <a:spcAft>
                <a:spcPct val="0"/>
              </a:spcAft>
              <a:defRPr sz="2400">
                <a:solidFill>
                  <a:schemeClr val="tx1"/>
                </a:solidFill>
                <a:latin typeface="Arial" pitchFamily="34" charset="0"/>
              </a:defRPr>
            </a:lvl7pPr>
            <a:lvl8pPr fontAlgn="base">
              <a:spcBef>
                <a:spcPct val="0"/>
              </a:spcBef>
              <a:spcAft>
                <a:spcPct val="0"/>
              </a:spcAft>
              <a:defRPr sz="2400">
                <a:solidFill>
                  <a:schemeClr val="tx1"/>
                </a:solidFill>
                <a:latin typeface="Arial" pitchFamily="34" charset="0"/>
              </a:defRPr>
            </a:lvl8pPr>
            <a:lvl9pPr fontAlgn="base">
              <a:spcBef>
                <a:spcPct val="0"/>
              </a:spcBef>
              <a:spcAft>
                <a:spcPct val="0"/>
              </a:spcAft>
              <a:defRPr sz="2400">
                <a:solidFill>
                  <a:schemeClr val="tx1"/>
                </a:solidFill>
                <a:latin typeface="Arial" pitchFamily="34" charset="0"/>
              </a:defRPr>
            </a:lvl9pPr>
          </a:lstStyle>
          <a:p>
            <a:pPr>
              <a:lnSpc>
                <a:spcPct val="90000"/>
              </a:lnSpc>
              <a:spcBef>
                <a:spcPct val="10000"/>
              </a:spcBef>
            </a:pPr>
            <a:r>
              <a:rPr lang="en-US" sz="1800"/>
              <a:t>Individuals or groups in different organizations with different national cultures</a:t>
            </a:r>
          </a:p>
          <a:p>
            <a:pPr>
              <a:lnSpc>
                <a:spcPct val="90000"/>
              </a:lnSpc>
              <a:spcBef>
                <a:spcPct val="10000"/>
              </a:spcBef>
            </a:pPr>
            <a:r>
              <a:rPr lang="en-US" sz="1800"/>
              <a:t>Individuals or groups from different organizational cultures</a:t>
            </a:r>
          </a:p>
          <a:p>
            <a:pPr>
              <a:lnSpc>
                <a:spcPct val="90000"/>
              </a:lnSpc>
              <a:spcBef>
                <a:spcPct val="10000"/>
              </a:spcBef>
            </a:pPr>
            <a:r>
              <a:rPr lang="en-US" sz="1800"/>
              <a:t>Individuals or groups form diverse cultural backgrounds within an organization</a:t>
            </a:r>
          </a:p>
        </p:txBody>
      </p:sp>
      <p:sp>
        <p:nvSpPr>
          <p:cNvPr id="484375" name="Text Box 23"/>
          <p:cNvSpPr txBox="1">
            <a:spLocks noChangeArrowheads="1"/>
          </p:cNvSpPr>
          <p:nvPr/>
        </p:nvSpPr>
        <p:spPr bwMode="auto">
          <a:xfrm>
            <a:off x="2667000" y="592772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Arial" pitchFamily="34" charset="0"/>
              </a:rPr>
              <a:t>Adapted from Exhibit </a:t>
            </a:r>
            <a:r>
              <a:rPr lang="en-US" sz="1000" dirty="0" smtClean="0">
                <a:latin typeface="Arial" pitchFamily="34" charset="0"/>
              </a:rPr>
              <a:t>13..</a:t>
            </a:r>
            <a:r>
              <a:rPr lang="en-US" sz="1000" dirty="0">
                <a:latin typeface="Arial" pitchFamily="34" charset="0"/>
              </a:rPr>
              <a:t>8: Barriers to Communication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72</a:t>
            </a:fld>
            <a:endParaRPr lang="fr-CA"/>
          </a:p>
        </p:txBody>
      </p:sp>
      <p:pic>
        <p:nvPicPr>
          <p:cNvPr id="13"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378659"/>
      </p:ext>
    </p:extLst>
  </p:cSld>
  <p:clrMapOvr>
    <a:masterClrMapping/>
  </p:clrMapOvr>
  <p:transition>
    <p:dissolv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a:xfrm>
            <a:off x="1259632" y="258763"/>
            <a:ext cx="7427168" cy="1311275"/>
          </a:xfrm>
        </p:spPr>
        <p:txBody>
          <a:bodyPr/>
          <a:lstStyle/>
          <a:p>
            <a:r>
              <a:rPr lang="en-US" sz="4000" dirty="0"/>
              <a:t>Communication Differences </a:t>
            </a:r>
            <a:br>
              <a:rPr lang="en-US" sz="4000" dirty="0"/>
            </a:br>
            <a:r>
              <a:rPr lang="en-US" sz="4000" dirty="0"/>
              <a:t>in High-and Low-Context Cultures</a:t>
            </a:r>
          </a:p>
        </p:txBody>
      </p:sp>
      <p:sp>
        <p:nvSpPr>
          <p:cNvPr id="488451" name="Rectangle 3"/>
          <p:cNvSpPr>
            <a:spLocks noGrp="1" noChangeArrowheads="1"/>
          </p:cNvSpPr>
          <p:nvPr>
            <p:ph type="body" sz="half" idx="1"/>
          </p:nvPr>
        </p:nvSpPr>
        <p:spPr>
          <a:xfrm>
            <a:off x="457200" y="1600200"/>
            <a:ext cx="4037013" cy="4530725"/>
          </a:xfrm>
        </p:spPr>
        <p:txBody>
          <a:bodyPr/>
          <a:lstStyle/>
          <a:p>
            <a:pPr>
              <a:buFont typeface="Wingdings" pitchFamily="2" charset="2"/>
              <a:buNone/>
            </a:pPr>
            <a:r>
              <a:rPr lang="en-US" sz="2000"/>
              <a:t>High-Context Cultures</a:t>
            </a:r>
          </a:p>
          <a:p>
            <a:pPr lvl="1"/>
            <a:r>
              <a:rPr lang="en-US" sz="1800"/>
              <a:t>More and greater adjustments in messages</a:t>
            </a:r>
          </a:p>
          <a:p>
            <a:pPr lvl="1"/>
            <a:r>
              <a:rPr lang="en-US" sz="1800"/>
              <a:t>Rank of receiver will probably affect message and medium</a:t>
            </a:r>
          </a:p>
          <a:p>
            <a:pPr lvl="1"/>
            <a:r>
              <a:rPr lang="en-US" sz="1800"/>
              <a:t>Nonverbal communication cues may be very important</a:t>
            </a:r>
          </a:p>
          <a:p>
            <a:pPr lvl="1"/>
            <a:r>
              <a:rPr lang="en-US" sz="1800"/>
              <a:t>Medium may be as important as message</a:t>
            </a:r>
          </a:p>
        </p:txBody>
      </p:sp>
      <p:sp>
        <p:nvSpPr>
          <p:cNvPr id="488452" name="Rectangle 4"/>
          <p:cNvSpPr>
            <a:spLocks noGrp="1" noChangeArrowheads="1"/>
          </p:cNvSpPr>
          <p:nvPr>
            <p:ph type="body" sz="half" idx="2"/>
          </p:nvPr>
        </p:nvSpPr>
        <p:spPr>
          <a:xfrm>
            <a:off x="4649788" y="1600200"/>
            <a:ext cx="4037012" cy="4530725"/>
          </a:xfrm>
        </p:spPr>
        <p:txBody>
          <a:bodyPr/>
          <a:lstStyle/>
          <a:p>
            <a:pPr>
              <a:buFont typeface="Wingdings" pitchFamily="2" charset="2"/>
              <a:buNone/>
            </a:pPr>
            <a:r>
              <a:rPr lang="en-US" sz="2000"/>
              <a:t>Low-Context Cultures</a:t>
            </a:r>
          </a:p>
          <a:p>
            <a:pPr lvl="1"/>
            <a:r>
              <a:rPr lang="en-US" sz="1800"/>
              <a:t>Fewer and smaller adjustments in messages</a:t>
            </a:r>
          </a:p>
          <a:p>
            <a:pPr lvl="1"/>
            <a:r>
              <a:rPr lang="en-US" sz="1800"/>
              <a:t>Rank of receiver may or may not affect message or medium</a:t>
            </a:r>
          </a:p>
          <a:p>
            <a:pPr lvl="1"/>
            <a:r>
              <a:rPr lang="en-US" sz="1800"/>
              <a:t>Nonverbal communication cues not as important</a:t>
            </a:r>
          </a:p>
          <a:p>
            <a:pPr lvl="1"/>
            <a:r>
              <a:rPr lang="en-US" sz="1800"/>
              <a:t>Message is more important than medium</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73</a:t>
            </a:fld>
            <a:endParaRPr lang="fr-CA"/>
          </a:p>
        </p:txBody>
      </p:sp>
      <p:pic>
        <p:nvPicPr>
          <p:cNvPr id="8"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8161039"/>
      </p:ext>
    </p:extLst>
  </p:cSld>
  <p:clrMapOvr>
    <a:masterClrMapping/>
  </p:clrMapOvr>
  <p:transition>
    <p:dissolv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9474" name="Rectangle 2"/>
          <p:cNvSpPr>
            <a:spLocks noGrp="1" noChangeArrowheads="1"/>
          </p:cNvSpPr>
          <p:nvPr>
            <p:ph type="title"/>
          </p:nvPr>
        </p:nvSpPr>
        <p:spPr/>
        <p:txBody>
          <a:bodyPr/>
          <a:lstStyle/>
          <a:p>
            <a:r>
              <a:rPr lang="en-US"/>
              <a:t>Cross-Cultural Barriers</a:t>
            </a:r>
          </a:p>
        </p:txBody>
      </p:sp>
      <p:sp>
        <p:nvSpPr>
          <p:cNvPr id="489475" name="Rectangle 3"/>
          <p:cNvSpPr>
            <a:spLocks noGrp="1" noChangeArrowheads="1"/>
          </p:cNvSpPr>
          <p:nvPr>
            <p:ph type="body" idx="1"/>
          </p:nvPr>
        </p:nvSpPr>
        <p:spPr>
          <a:xfrm>
            <a:off x="457200" y="1600200"/>
            <a:ext cx="5086350" cy="2881313"/>
          </a:xfrm>
        </p:spPr>
        <p:txBody>
          <a:bodyPr/>
          <a:lstStyle/>
          <a:p>
            <a:r>
              <a:rPr lang="en-US" sz="2000"/>
              <a:t>Ethnocentrism</a:t>
            </a:r>
          </a:p>
          <a:p>
            <a:pPr marL="457200" lvl="1" indent="0">
              <a:buFont typeface="Wingdings" pitchFamily="2" charset="2"/>
              <a:buNone/>
            </a:pPr>
            <a:r>
              <a:rPr lang="en-US" sz="1800"/>
              <a:t>The belief in the superiority and importance of one’s own group</a:t>
            </a:r>
          </a:p>
          <a:p>
            <a:r>
              <a:rPr lang="en-US" sz="2000"/>
              <a:t>Stereotyping</a:t>
            </a:r>
          </a:p>
          <a:p>
            <a:pPr marL="457200" lvl="1" indent="0">
              <a:buFont typeface="Wingdings" pitchFamily="2" charset="2"/>
              <a:buNone/>
            </a:pPr>
            <a:r>
              <a:rPr lang="en-US" sz="1800"/>
              <a:t>The tendency to oversimplify and generalize about groups of people</a:t>
            </a:r>
          </a:p>
        </p:txBody>
      </p:sp>
      <p:sp>
        <p:nvSpPr>
          <p:cNvPr id="489476" name="Rectangle 4"/>
          <p:cNvSpPr>
            <a:spLocks noChangeArrowheads="1"/>
          </p:cNvSpPr>
          <p:nvPr/>
        </p:nvSpPr>
        <p:spPr bwMode="auto">
          <a:xfrm>
            <a:off x="542925" y="4124325"/>
            <a:ext cx="8004175"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tx1"/>
              </a:buClr>
              <a:buSzPct val="85000"/>
              <a:buFont typeface="Wingdings" pitchFamily="2" charset="2"/>
              <a:buChar char="n"/>
            </a:pPr>
            <a:r>
              <a:rPr lang="en-US" sz="2400">
                <a:latin typeface="Arial" pitchFamily="34" charset="0"/>
              </a:rPr>
              <a:t>Cultural distance</a:t>
            </a:r>
            <a:r>
              <a:rPr lang="en-US" sz="2800">
                <a:latin typeface="Arial" pitchFamily="34" charset="0"/>
              </a:rPr>
              <a:t> </a:t>
            </a:r>
          </a:p>
          <a:p>
            <a:pPr marL="461963" lvl="1" indent="-4763">
              <a:lnSpc>
                <a:spcPct val="90000"/>
              </a:lnSpc>
              <a:spcBef>
                <a:spcPct val="20000"/>
              </a:spcBef>
              <a:buClr>
                <a:schemeClr val="tx1"/>
              </a:buClr>
              <a:buSzPct val="85000"/>
              <a:buFont typeface="Wingdings" pitchFamily="2" charset="2"/>
              <a:buNone/>
            </a:pPr>
            <a:r>
              <a:rPr lang="en-US" sz="2000">
                <a:latin typeface="Arial" pitchFamily="34" charset="0"/>
              </a:rPr>
              <a:t>The overall difference between two cultures’ basic characteristics such as language, level of economic development, and traditions and customs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74</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57511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a:xfrm>
            <a:off x="533400" y="693738"/>
            <a:ext cx="8153400" cy="762000"/>
          </a:xfrm>
        </p:spPr>
        <p:txBody>
          <a:bodyPr>
            <a:normAutofit fontScale="90000"/>
          </a:bodyPr>
          <a:lstStyle/>
          <a:p>
            <a:r>
              <a:rPr lang="en-US" sz="4000"/>
              <a:t>Improving Communication</a:t>
            </a:r>
            <a:br>
              <a:rPr lang="en-US" sz="4000"/>
            </a:br>
            <a:r>
              <a:rPr lang="en-US" sz="4000">
                <a:solidFill>
                  <a:schemeClr val="folHlink"/>
                </a:solidFill>
              </a:rPr>
              <a:t>Listening Skills</a:t>
            </a:r>
          </a:p>
        </p:txBody>
      </p:sp>
      <p:sp>
        <p:nvSpPr>
          <p:cNvPr id="491523" name="Rectangle 3"/>
          <p:cNvSpPr>
            <a:spLocks noGrp="1" noChangeArrowheads="1"/>
          </p:cNvSpPr>
          <p:nvPr>
            <p:ph type="body" idx="1"/>
          </p:nvPr>
        </p:nvSpPr>
        <p:spPr>
          <a:xfrm>
            <a:off x="457200" y="1600200"/>
            <a:ext cx="4684713" cy="4530725"/>
          </a:xfrm>
        </p:spPr>
        <p:txBody>
          <a:bodyPr/>
          <a:lstStyle/>
          <a:p>
            <a:r>
              <a:rPr lang="en-US"/>
              <a:t>Be more open-minded</a:t>
            </a:r>
          </a:p>
          <a:p>
            <a:r>
              <a:rPr lang="en-US"/>
              <a:t>Develop empathy</a:t>
            </a:r>
          </a:p>
          <a:p>
            <a:r>
              <a:rPr lang="en-US"/>
              <a:t>Listen actively</a:t>
            </a:r>
          </a:p>
          <a:p>
            <a:r>
              <a:rPr lang="en-US"/>
              <a:t>Observe nonverbal cues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75</a:t>
            </a:fld>
            <a:endParaRPr lang="fr-CA"/>
          </a:p>
        </p:txBody>
      </p:sp>
      <p:pic>
        <p:nvPicPr>
          <p:cNvPr id="6"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88559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3570" name="Rectangle 2"/>
          <p:cNvSpPr>
            <a:spLocks noGrp="1" noChangeArrowheads="1"/>
          </p:cNvSpPr>
          <p:nvPr>
            <p:ph type="title"/>
          </p:nvPr>
        </p:nvSpPr>
        <p:spPr>
          <a:xfrm>
            <a:off x="533400" y="693738"/>
            <a:ext cx="8153400" cy="762000"/>
          </a:xfrm>
        </p:spPr>
        <p:txBody>
          <a:bodyPr>
            <a:normAutofit fontScale="90000"/>
          </a:bodyPr>
          <a:lstStyle/>
          <a:p>
            <a:r>
              <a:rPr lang="en-US" sz="4000"/>
              <a:t>Improving Communication</a:t>
            </a:r>
            <a:br>
              <a:rPr lang="en-US" sz="4000"/>
            </a:br>
            <a:r>
              <a:rPr lang="en-US" sz="4000"/>
              <a:t>Sending Skills</a:t>
            </a:r>
          </a:p>
        </p:txBody>
      </p:sp>
      <p:sp>
        <p:nvSpPr>
          <p:cNvPr id="493571" name="Rectangle 3"/>
          <p:cNvSpPr>
            <a:spLocks noGrp="1" noChangeArrowheads="1"/>
          </p:cNvSpPr>
          <p:nvPr>
            <p:ph type="body" idx="1"/>
          </p:nvPr>
        </p:nvSpPr>
        <p:spPr/>
        <p:txBody>
          <a:bodyPr/>
          <a:lstStyle/>
          <a:p>
            <a:r>
              <a:rPr lang="en-US" sz="2400" dirty="0"/>
              <a:t>Simplify the language</a:t>
            </a:r>
          </a:p>
          <a:p>
            <a:r>
              <a:rPr lang="en-US" sz="2400" dirty="0"/>
              <a:t>Organize the writing</a:t>
            </a:r>
          </a:p>
          <a:p>
            <a:r>
              <a:rPr lang="en-US" sz="2400" dirty="0"/>
              <a:t>Understand the audience</a:t>
            </a:r>
          </a:p>
          <a:p>
            <a:pPr lvl="1"/>
            <a:r>
              <a:rPr lang="en-US" sz="2000" dirty="0">
                <a:solidFill>
                  <a:srgbClr val="000000"/>
                </a:solidFill>
              </a:rPr>
              <a:t>What is the direction of the communication ?</a:t>
            </a:r>
          </a:p>
          <a:p>
            <a:pPr lvl="1"/>
            <a:r>
              <a:rPr lang="en-US" sz="2000" dirty="0">
                <a:solidFill>
                  <a:srgbClr val="000000"/>
                </a:solidFill>
              </a:rPr>
              <a:t>Does the receiver have any expectations concerning this communication?</a:t>
            </a:r>
          </a:p>
          <a:p>
            <a:pPr lvl="1"/>
            <a:r>
              <a:rPr lang="en-US" sz="2000" dirty="0" smtClean="0">
                <a:solidFill>
                  <a:srgbClr val="000000"/>
                </a:solidFill>
              </a:rPr>
              <a:t>Is </a:t>
            </a:r>
            <a:r>
              <a:rPr lang="en-US" sz="2000" dirty="0">
                <a:solidFill>
                  <a:srgbClr val="000000"/>
                </a:solidFill>
              </a:rPr>
              <a:t>the communication formal or informal?</a:t>
            </a:r>
          </a:p>
          <a:p>
            <a:pPr lvl="1"/>
            <a:r>
              <a:rPr lang="en-US" sz="2000" dirty="0">
                <a:solidFill>
                  <a:srgbClr val="000000"/>
                </a:solidFill>
              </a:rPr>
              <a:t>Does the receiver have preferences for certain channels of communication?</a:t>
            </a:r>
            <a:endParaRPr lang="en-US" sz="2000"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76</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57497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a:xfrm>
            <a:off x="533400" y="693738"/>
            <a:ext cx="8153400" cy="762000"/>
          </a:xfrm>
        </p:spPr>
        <p:txBody>
          <a:bodyPr>
            <a:normAutofit fontScale="90000"/>
          </a:bodyPr>
          <a:lstStyle/>
          <a:p>
            <a:r>
              <a:rPr lang="en-US" sz="4000"/>
              <a:t>Improving Communication</a:t>
            </a:r>
            <a:br>
              <a:rPr lang="en-US" sz="4000"/>
            </a:br>
            <a:r>
              <a:rPr lang="en-US" sz="4000">
                <a:solidFill>
                  <a:schemeClr val="folHlink"/>
                </a:solidFill>
              </a:rPr>
              <a:t>Organization Level</a:t>
            </a:r>
          </a:p>
        </p:txBody>
      </p:sp>
      <p:sp>
        <p:nvSpPr>
          <p:cNvPr id="495619" name="Rectangle 3"/>
          <p:cNvSpPr>
            <a:spLocks noGrp="1" noChangeArrowheads="1"/>
          </p:cNvSpPr>
          <p:nvPr>
            <p:ph type="body" idx="1"/>
          </p:nvPr>
        </p:nvSpPr>
        <p:spPr>
          <a:xfrm>
            <a:off x="533400" y="1941513"/>
            <a:ext cx="8004175" cy="4308475"/>
          </a:xfrm>
        </p:spPr>
        <p:txBody>
          <a:bodyPr/>
          <a:lstStyle/>
          <a:p>
            <a:r>
              <a:rPr lang="en-US" sz="2400"/>
              <a:t>Gatekeepers</a:t>
            </a:r>
          </a:p>
          <a:p>
            <a:pPr lvl="1"/>
            <a:r>
              <a:rPr lang="en-US" sz="2000"/>
              <a:t>Individuals at the communication interface between separate organizations or different units within an organization</a:t>
            </a:r>
          </a:p>
          <a:p>
            <a:pPr lvl="1"/>
            <a:r>
              <a:rPr lang="en-US" sz="2000"/>
              <a:t>Increase formal communication</a:t>
            </a:r>
          </a:p>
          <a:p>
            <a:pPr lvl="1"/>
            <a:r>
              <a:rPr lang="en-US" sz="2000"/>
              <a:t>Replace some face-to-face communication with electronic communication</a:t>
            </a:r>
          </a:p>
          <a:p>
            <a:pPr lvl="1"/>
            <a:r>
              <a:rPr lang="en-US" sz="2000"/>
              <a:t>Develop communication networks</a:t>
            </a:r>
          </a:p>
          <a:p>
            <a:pPr lvl="1"/>
            <a:r>
              <a:rPr lang="en-US" sz="2000"/>
              <a:t>Create centralized office to manage communication activities </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77</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081654"/>
      </p:ext>
    </p:extLst>
  </p:cSld>
  <p:clrMapOvr>
    <a:masterClrMapping/>
  </p:clrMapOvr>
  <p:transition>
    <p:dissolv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2"/>
          <p:cNvSpPr>
            <a:spLocks noGrp="1" noChangeArrowheads="1"/>
          </p:cNvSpPr>
          <p:nvPr>
            <p:ph type="title"/>
          </p:nvPr>
        </p:nvSpPr>
        <p:spPr>
          <a:xfrm>
            <a:off x="1331640" y="138113"/>
            <a:ext cx="7355160" cy="1431925"/>
          </a:xfrm>
        </p:spPr>
        <p:txBody>
          <a:bodyPr>
            <a:normAutofit fontScale="90000"/>
          </a:bodyPr>
          <a:lstStyle/>
          <a:p>
            <a:r>
              <a:rPr lang="en-US" dirty="0"/>
              <a:t>Communication and Negotiation</a:t>
            </a:r>
          </a:p>
        </p:txBody>
      </p:sp>
      <p:sp>
        <p:nvSpPr>
          <p:cNvPr id="497667" name="Rectangle 3"/>
          <p:cNvSpPr>
            <a:spLocks noGrp="1" noChangeArrowheads="1"/>
          </p:cNvSpPr>
          <p:nvPr>
            <p:ph type="body" idx="1"/>
          </p:nvPr>
        </p:nvSpPr>
        <p:spPr/>
        <p:txBody>
          <a:bodyPr/>
          <a:lstStyle/>
          <a:p>
            <a:pPr>
              <a:lnSpc>
                <a:spcPct val="90000"/>
              </a:lnSpc>
            </a:pPr>
            <a:r>
              <a:rPr lang="en-US"/>
              <a:t>Negotiation</a:t>
            </a:r>
          </a:p>
          <a:p>
            <a:pPr lvl="1">
              <a:lnSpc>
                <a:spcPct val="90000"/>
              </a:lnSpc>
            </a:pPr>
            <a:r>
              <a:rPr lang="en-US"/>
              <a:t>Process of conferring to arrive at an agreement between different parties, each with their own interests and preferences</a:t>
            </a:r>
          </a:p>
          <a:p>
            <a:pPr>
              <a:lnSpc>
                <a:spcPct val="90000"/>
              </a:lnSpc>
            </a:pPr>
            <a:r>
              <a:rPr lang="en-US"/>
              <a:t>Two types of negotiation activities</a:t>
            </a:r>
          </a:p>
          <a:p>
            <a:pPr lvl="1">
              <a:lnSpc>
                <a:spcPct val="90000"/>
              </a:lnSpc>
            </a:pPr>
            <a:r>
              <a:rPr lang="en-US"/>
              <a:t>Day-to-day activities of the manager’s organizational unit</a:t>
            </a:r>
          </a:p>
          <a:p>
            <a:pPr lvl="1">
              <a:lnSpc>
                <a:spcPct val="90000"/>
              </a:lnSpc>
            </a:pPr>
            <a:r>
              <a:rPr lang="en-US"/>
              <a:t>Part of a formally appointed negotiating team representing unit or organization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78</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63165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a:xfrm>
            <a:off x="533400" y="138113"/>
            <a:ext cx="8153400" cy="1431925"/>
          </a:xfrm>
        </p:spPr>
        <p:txBody>
          <a:bodyPr>
            <a:normAutofit fontScale="90000"/>
          </a:bodyPr>
          <a:lstStyle/>
          <a:p>
            <a:r>
              <a:rPr lang="en-US"/>
              <a:t>Key Factors in </a:t>
            </a:r>
            <a:br>
              <a:rPr lang="en-US"/>
            </a:br>
            <a:r>
              <a:rPr lang="en-US"/>
              <a:t>Cross-National Negotiations</a:t>
            </a:r>
          </a:p>
        </p:txBody>
      </p:sp>
      <p:sp>
        <p:nvSpPr>
          <p:cNvPr id="501763" name="Rectangle 3"/>
          <p:cNvSpPr>
            <a:spLocks noGrp="1" noChangeArrowheads="1"/>
          </p:cNvSpPr>
          <p:nvPr>
            <p:ph type="body" idx="1"/>
          </p:nvPr>
        </p:nvSpPr>
        <p:spPr>
          <a:xfrm>
            <a:off x="457200" y="1600200"/>
            <a:ext cx="8229600" cy="982663"/>
          </a:xfrm>
        </p:spPr>
        <p:txBody>
          <a:bodyPr/>
          <a:lstStyle/>
          <a:p>
            <a:pPr>
              <a:lnSpc>
                <a:spcPct val="90000"/>
              </a:lnSpc>
            </a:pPr>
            <a:r>
              <a:rPr lang="en-US" sz="2400"/>
              <a:t>Three principal variables generally determine the outcome of negotiations</a:t>
            </a:r>
          </a:p>
        </p:txBody>
      </p:sp>
      <p:sp>
        <p:nvSpPr>
          <p:cNvPr id="501764" name="Rectangle 4"/>
          <p:cNvSpPr>
            <a:spLocks noChangeArrowheads="1"/>
          </p:cNvSpPr>
          <p:nvPr/>
        </p:nvSpPr>
        <p:spPr bwMode="auto">
          <a:xfrm>
            <a:off x="557213" y="2808288"/>
            <a:ext cx="8004175" cy="208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a:lnSpc>
                <a:spcPct val="90000"/>
              </a:lnSpc>
              <a:spcBef>
                <a:spcPct val="20000"/>
              </a:spcBef>
              <a:buClr>
                <a:schemeClr val="tx1"/>
              </a:buClr>
              <a:buSzPct val="85000"/>
              <a:buFont typeface="Wingdings" pitchFamily="2" charset="2"/>
              <a:buChar char="n"/>
            </a:pPr>
            <a:r>
              <a:rPr lang="en-US" sz="2800" dirty="0">
                <a:latin typeface="Arial" pitchFamily="34" charset="0"/>
              </a:rPr>
              <a:t>People</a:t>
            </a:r>
          </a:p>
          <a:p>
            <a:pPr marL="1143000" lvl="2" indent="-228600">
              <a:lnSpc>
                <a:spcPct val="90000"/>
              </a:lnSpc>
              <a:spcBef>
                <a:spcPct val="20000"/>
              </a:spcBef>
              <a:buClr>
                <a:schemeClr val="tx1"/>
              </a:buClr>
              <a:buSzPct val="75000"/>
              <a:buFont typeface="Wingdings" pitchFamily="2" charset="2"/>
              <a:buChar char="n"/>
            </a:pPr>
            <a:r>
              <a:rPr lang="en-US" sz="2400" dirty="0">
                <a:latin typeface="Arial" pitchFamily="34" charset="0"/>
              </a:rPr>
              <a:t>Listening skills</a:t>
            </a:r>
          </a:p>
          <a:p>
            <a:pPr marL="1143000" lvl="2" indent="-228600">
              <a:lnSpc>
                <a:spcPct val="90000"/>
              </a:lnSpc>
              <a:spcBef>
                <a:spcPct val="20000"/>
              </a:spcBef>
              <a:buClr>
                <a:schemeClr val="tx1"/>
              </a:buClr>
              <a:buSzPct val="75000"/>
              <a:buFont typeface="Wingdings" pitchFamily="2" charset="2"/>
              <a:buChar char="n"/>
            </a:pPr>
            <a:r>
              <a:rPr lang="en-US" sz="2400" dirty="0">
                <a:latin typeface="Arial" pitchFamily="34" charset="0"/>
              </a:rPr>
              <a:t>Orientation toward people</a:t>
            </a:r>
          </a:p>
          <a:p>
            <a:pPr marL="1143000" lvl="2" indent="-228600">
              <a:lnSpc>
                <a:spcPct val="90000"/>
              </a:lnSpc>
              <a:spcBef>
                <a:spcPct val="20000"/>
              </a:spcBef>
              <a:buClr>
                <a:schemeClr val="tx1"/>
              </a:buClr>
              <a:buSzPct val="75000"/>
              <a:buFont typeface="Wingdings" pitchFamily="2" charset="2"/>
              <a:buChar char="n"/>
            </a:pPr>
            <a:r>
              <a:rPr lang="en-US" sz="2400" dirty="0">
                <a:latin typeface="Arial" pitchFamily="34" charset="0"/>
              </a:rPr>
              <a:t>High self-esteem</a:t>
            </a:r>
          </a:p>
          <a:p>
            <a:pPr marL="1143000" lvl="2" indent="-228600">
              <a:lnSpc>
                <a:spcPct val="90000"/>
              </a:lnSpc>
              <a:spcBef>
                <a:spcPct val="20000"/>
              </a:spcBef>
              <a:buClr>
                <a:schemeClr val="tx1"/>
              </a:buClr>
              <a:buSzPct val="75000"/>
              <a:buFont typeface="Wingdings" pitchFamily="2" charset="2"/>
              <a:buChar char="n"/>
            </a:pPr>
            <a:r>
              <a:rPr lang="en-US" sz="2400" dirty="0">
                <a:latin typeface="Arial" pitchFamily="34" charset="0"/>
              </a:rPr>
              <a:t>Influence in the home organization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79</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80248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5858" name="Rectangle 2"/>
          <p:cNvSpPr>
            <a:spLocks noGrp="1" noChangeArrowheads="1"/>
          </p:cNvSpPr>
          <p:nvPr>
            <p:ph type="title"/>
          </p:nvPr>
        </p:nvSpPr>
        <p:spPr>
          <a:xfrm>
            <a:off x="533400" y="138113"/>
            <a:ext cx="8153400" cy="1431925"/>
          </a:xfrm>
        </p:spPr>
        <p:txBody>
          <a:bodyPr>
            <a:normAutofit fontScale="90000"/>
          </a:bodyPr>
          <a:lstStyle/>
          <a:p>
            <a:r>
              <a:rPr lang="en-US"/>
              <a:t>Key Factors in </a:t>
            </a:r>
            <a:br>
              <a:rPr lang="en-US"/>
            </a:br>
            <a:r>
              <a:rPr lang="en-US"/>
              <a:t>Cross-National Negotiations</a:t>
            </a:r>
          </a:p>
        </p:txBody>
      </p:sp>
      <p:sp>
        <p:nvSpPr>
          <p:cNvPr id="505861" name="Rectangle 5"/>
          <p:cNvSpPr>
            <a:spLocks noChangeArrowheads="1"/>
          </p:cNvSpPr>
          <p:nvPr/>
        </p:nvSpPr>
        <p:spPr bwMode="auto">
          <a:xfrm>
            <a:off x="533400" y="1868488"/>
            <a:ext cx="8004175" cy="89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tx1"/>
              </a:buClr>
              <a:buSzPct val="85000"/>
              <a:buFont typeface="Wingdings" pitchFamily="2" charset="2"/>
              <a:buChar char="n"/>
            </a:pPr>
            <a:r>
              <a:rPr lang="en-US" sz="2800">
                <a:latin typeface="Arial" pitchFamily="34" charset="0"/>
              </a:rPr>
              <a:t>Three principal variables generally determine the outcome of negotiations</a:t>
            </a:r>
          </a:p>
        </p:txBody>
      </p:sp>
      <p:sp>
        <p:nvSpPr>
          <p:cNvPr id="505862" name="Rectangle 6"/>
          <p:cNvSpPr>
            <a:spLocks noChangeArrowheads="1"/>
          </p:cNvSpPr>
          <p:nvPr/>
        </p:nvSpPr>
        <p:spPr bwMode="auto">
          <a:xfrm>
            <a:off x="557213" y="2735263"/>
            <a:ext cx="8004175" cy="302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a:lnSpc>
                <a:spcPct val="90000"/>
              </a:lnSpc>
              <a:spcBef>
                <a:spcPct val="20000"/>
              </a:spcBef>
              <a:buClr>
                <a:schemeClr val="tx1"/>
              </a:buClr>
              <a:buSzPct val="85000"/>
              <a:buFont typeface="Wingdings" pitchFamily="2" charset="2"/>
              <a:buChar char="n"/>
            </a:pPr>
            <a:r>
              <a:rPr lang="en-US" sz="2400">
                <a:latin typeface="Arial" pitchFamily="34" charset="0"/>
              </a:rPr>
              <a:t>Situation</a:t>
            </a:r>
          </a:p>
          <a:p>
            <a:pPr marL="1143000" lvl="2" indent="-228600">
              <a:lnSpc>
                <a:spcPct val="90000"/>
              </a:lnSpc>
              <a:spcBef>
                <a:spcPct val="20000"/>
              </a:spcBef>
              <a:buClr>
                <a:schemeClr val="tx1"/>
              </a:buClr>
              <a:buSzPct val="75000"/>
              <a:buFont typeface="Wingdings" pitchFamily="2" charset="2"/>
              <a:buChar char="n"/>
            </a:pPr>
            <a:r>
              <a:rPr lang="en-US" sz="2000">
                <a:latin typeface="Arial" pitchFamily="34" charset="0"/>
              </a:rPr>
              <a:t>Location</a:t>
            </a:r>
          </a:p>
          <a:p>
            <a:pPr marL="1143000" lvl="2" indent="-228600">
              <a:lnSpc>
                <a:spcPct val="90000"/>
              </a:lnSpc>
              <a:spcBef>
                <a:spcPct val="20000"/>
              </a:spcBef>
              <a:buClr>
                <a:schemeClr val="tx1"/>
              </a:buClr>
              <a:buSzPct val="75000"/>
              <a:buFont typeface="Wingdings" pitchFamily="2" charset="2"/>
              <a:buChar char="n"/>
            </a:pPr>
            <a:r>
              <a:rPr lang="en-US" sz="2000">
                <a:latin typeface="Arial" pitchFamily="34" charset="0"/>
              </a:rPr>
              <a:t>Physical arrangements</a:t>
            </a:r>
          </a:p>
          <a:p>
            <a:pPr marL="1143000" lvl="2" indent="-228600">
              <a:lnSpc>
                <a:spcPct val="90000"/>
              </a:lnSpc>
              <a:spcBef>
                <a:spcPct val="20000"/>
              </a:spcBef>
              <a:buClr>
                <a:schemeClr val="tx1"/>
              </a:buClr>
              <a:buSzPct val="75000"/>
              <a:buFont typeface="Wingdings" pitchFamily="2" charset="2"/>
              <a:buChar char="n"/>
            </a:pPr>
            <a:r>
              <a:rPr lang="en-US" sz="2000">
                <a:latin typeface="Arial" pitchFamily="34" charset="0"/>
              </a:rPr>
              <a:t>Emphasis on speed and time</a:t>
            </a:r>
          </a:p>
          <a:p>
            <a:pPr marL="1143000" lvl="2" indent="-228600">
              <a:lnSpc>
                <a:spcPct val="90000"/>
              </a:lnSpc>
              <a:spcBef>
                <a:spcPct val="20000"/>
              </a:spcBef>
              <a:buClr>
                <a:schemeClr val="tx1"/>
              </a:buClr>
              <a:buSzPct val="75000"/>
              <a:buFont typeface="Wingdings" pitchFamily="2" charset="2"/>
              <a:buChar char="n"/>
            </a:pPr>
            <a:r>
              <a:rPr lang="en-US" sz="2000">
                <a:latin typeface="Arial" pitchFamily="34" charset="0"/>
              </a:rPr>
              <a:t>Composition of the negotiating teams</a:t>
            </a:r>
          </a:p>
          <a:p>
            <a:pPr marL="742950" lvl="1" indent="-285750">
              <a:lnSpc>
                <a:spcPct val="90000"/>
              </a:lnSpc>
              <a:spcBef>
                <a:spcPct val="20000"/>
              </a:spcBef>
              <a:buClr>
                <a:schemeClr val="tx1"/>
              </a:buClr>
              <a:buSzPct val="85000"/>
              <a:buFont typeface="Wingdings" pitchFamily="2" charset="2"/>
              <a:buChar char="n"/>
            </a:pPr>
            <a:r>
              <a:rPr lang="en-US" sz="2400">
                <a:latin typeface="Arial" pitchFamily="34" charset="0"/>
              </a:rPr>
              <a:t>Negotiation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80</a:t>
            </a:fld>
            <a:endParaRPr lang="fr-CA"/>
          </a:p>
        </p:txBody>
      </p:sp>
      <p:pic>
        <p:nvPicPr>
          <p:cNvPr id="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350083"/>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99767"/>
      </p:ext>
    </p:extLst>
  </p:cSld>
  <p:clrMapOvr>
    <a:masterClrMapping/>
  </p:clrMapOvr>
  <p:transition>
    <p:dissolv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a:xfrm>
            <a:off x="533400" y="138113"/>
            <a:ext cx="8075613" cy="974725"/>
          </a:xfrm>
        </p:spPr>
        <p:txBody>
          <a:bodyPr/>
          <a:lstStyle/>
          <a:p>
            <a:r>
              <a:rPr lang="en-US"/>
              <a:t>Stages in the Negotiation Process</a:t>
            </a:r>
          </a:p>
        </p:txBody>
      </p:sp>
      <p:sp>
        <p:nvSpPr>
          <p:cNvPr id="462851" name="Rectangle 3"/>
          <p:cNvSpPr>
            <a:spLocks noGrp="1" noChangeArrowheads="1"/>
          </p:cNvSpPr>
          <p:nvPr>
            <p:ph type="body" idx="1"/>
          </p:nvPr>
        </p:nvSpPr>
        <p:spPr>
          <a:xfrm>
            <a:off x="3913188" y="1882775"/>
            <a:ext cx="4551362" cy="4265613"/>
          </a:xfrm>
        </p:spPr>
        <p:txBody>
          <a:bodyPr/>
          <a:lstStyle/>
          <a:p>
            <a:pPr>
              <a:lnSpc>
                <a:spcPct val="90000"/>
              </a:lnSpc>
              <a:buFont typeface="Wingdings" pitchFamily="2" charset="2"/>
              <a:buNone/>
            </a:pPr>
            <a:r>
              <a:rPr lang="en-US" sz="2400"/>
              <a:t>Planning and preparation</a:t>
            </a:r>
          </a:p>
          <a:p>
            <a:pPr lvl="1">
              <a:lnSpc>
                <a:spcPct val="90000"/>
              </a:lnSpc>
            </a:pPr>
            <a:r>
              <a:rPr lang="en-US" sz="2000"/>
              <a:t>Advance planning and analysis</a:t>
            </a:r>
          </a:p>
          <a:p>
            <a:pPr lvl="1">
              <a:lnSpc>
                <a:spcPct val="90000"/>
              </a:lnSpc>
            </a:pPr>
            <a:r>
              <a:rPr lang="en-US" sz="2000"/>
              <a:t>Background research</a:t>
            </a:r>
          </a:p>
          <a:p>
            <a:pPr lvl="1">
              <a:lnSpc>
                <a:spcPct val="90000"/>
              </a:lnSpc>
            </a:pPr>
            <a:r>
              <a:rPr lang="en-US" sz="2000"/>
              <a:t>Gathering of relevant information</a:t>
            </a:r>
          </a:p>
          <a:p>
            <a:pPr lvl="1">
              <a:lnSpc>
                <a:spcPct val="90000"/>
              </a:lnSpc>
            </a:pPr>
            <a:r>
              <a:rPr lang="en-US" sz="2000"/>
              <a:t>Planning of strategies and tactics</a:t>
            </a:r>
          </a:p>
          <a:p>
            <a:pPr lvl="1">
              <a:lnSpc>
                <a:spcPct val="90000"/>
              </a:lnSpc>
            </a:pPr>
            <a:r>
              <a:rPr lang="en-US" sz="2000"/>
              <a:t>Setting objectives</a:t>
            </a:r>
          </a:p>
          <a:p>
            <a:pPr lvl="1">
              <a:lnSpc>
                <a:spcPct val="90000"/>
              </a:lnSpc>
            </a:pPr>
            <a:r>
              <a:rPr lang="en-US" sz="2000"/>
              <a:t>Predetermining possible concessions</a:t>
            </a:r>
          </a:p>
        </p:txBody>
      </p:sp>
      <p:grpSp>
        <p:nvGrpSpPr>
          <p:cNvPr id="462864" name="Group 16"/>
          <p:cNvGrpSpPr>
            <a:grpSpLocks/>
          </p:cNvGrpSpPr>
          <p:nvPr/>
        </p:nvGrpSpPr>
        <p:grpSpPr bwMode="auto">
          <a:xfrm>
            <a:off x="412750" y="5608638"/>
            <a:ext cx="3159125" cy="684212"/>
            <a:chOff x="260" y="3533"/>
            <a:chExt cx="1990" cy="431"/>
          </a:xfrm>
        </p:grpSpPr>
        <p:sp>
          <p:nvSpPr>
            <p:cNvPr id="462863" name="Rectangle 15"/>
            <p:cNvSpPr>
              <a:spLocks noChangeArrowheads="1"/>
            </p:cNvSpPr>
            <p:nvPr/>
          </p:nvSpPr>
          <p:spPr bwMode="auto">
            <a:xfrm>
              <a:off x="260" y="3533"/>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462858" name="Rectangle 10"/>
            <p:cNvSpPr>
              <a:spLocks noChangeArrowheads="1"/>
            </p:cNvSpPr>
            <p:nvPr/>
          </p:nvSpPr>
          <p:spPr bwMode="auto">
            <a:xfrm>
              <a:off x="299" y="3572"/>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1</a:t>
              </a:r>
            </a:p>
            <a:p>
              <a:pPr algn="ctr"/>
              <a:r>
                <a:rPr lang="en-US">
                  <a:latin typeface="Arial" pitchFamily="34" charset="0"/>
                </a:rPr>
                <a:t>Planning and preparation</a:t>
              </a:r>
            </a:p>
          </p:txBody>
        </p:sp>
      </p:grpSp>
      <p:sp>
        <p:nvSpPr>
          <p:cNvPr id="462873" name="Text Box 25"/>
          <p:cNvSpPr txBox="1">
            <a:spLocks noChangeArrowheads="1"/>
          </p:cNvSpPr>
          <p:nvPr/>
        </p:nvSpPr>
        <p:spPr bwMode="auto">
          <a:xfrm>
            <a:off x="2674938" y="603408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13.12</a:t>
            </a:r>
            <a:r>
              <a:rPr lang="en-US" sz="1000" dirty="0">
                <a:latin typeface="Times New Roman" pitchFamily="18" charset="0"/>
              </a:rPr>
              <a:t>: The Five Stages in the Negotiating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81</a:t>
            </a:fld>
            <a:endParaRPr lang="fr-CA"/>
          </a:p>
        </p:txBody>
      </p:sp>
      <p:pic>
        <p:nvPicPr>
          <p:cNvPr id="11"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90872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78358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a:xfrm>
            <a:off x="533400" y="138113"/>
            <a:ext cx="8075613" cy="1022350"/>
          </a:xfrm>
        </p:spPr>
        <p:txBody>
          <a:bodyPr/>
          <a:lstStyle/>
          <a:p>
            <a:r>
              <a:rPr lang="en-US"/>
              <a:t>Stages in the Negotiation Process</a:t>
            </a:r>
          </a:p>
        </p:txBody>
      </p:sp>
      <p:sp>
        <p:nvSpPr>
          <p:cNvPr id="508931" name="Rectangle 3"/>
          <p:cNvSpPr>
            <a:spLocks noGrp="1" noChangeArrowheads="1"/>
          </p:cNvSpPr>
          <p:nvPr>
            <p:ph type="body" idx="1"/>
          </p:nvPr>
        </p:nvSpPr>
        <p:spPr>
          <a:xfrm>
            <a:off x="3913188" y="1882775"/>
            <a:ext cx="4551362" cy="3468688"/>
          </a:xfrm>
        </p:spPr>
        <p:txBody>
          <a:bodyPr/>
          <a:lstStyle/>
          <a:p>
            <a:pPr>
              <a:buFont typeface="Wingdings" pitchFamily="2" charset="2"/>
              <a:buNone/>
            </a:pPr>
            <a:r>
              <a:rPr lang="en-US" sz="2400"/>
              <a:t>Relationship building between negotiation parties</a:t>
            </a:r>
          </a:p>
          <a:p>
            <a:pPr lvl="1"/>
            <a:r>
              <a:rPr lang="en-US" sz="2000"/>
              <a:t>Developing trust</a:t>
            </a:r>
          </a:p>
          <a:p>
            <a:pPr lvl="1"/>
            <a:r>
              <a:rPr lang="en-US" sz="2000"/>
              <a:t>Developing personal rapport</a:t>
            </a:r>
          </a:p>
          <a:p>
            <a:pPr lvl="1"/>
            <a:r>
              <a:rPr lang="en-US" sz="2000"/>
              <a:t>Establishing long-term association</a:t>
            </a:r>
          </a:p>
        </p:txBody>
      </p:sp>
      <p:grpSp>
        <p:nvGrpSpPr>
          <p:cNvPr id="508941" name="Group 13"/>
          <p:cNvGrpSpPr>
            <a:grpSpLocks/>
          </p:cNvGrpSpPr>
          <p:nvPr/>
        </p:nvGrpSpPr>
        <p:grpSpPr bwMode="auto">
          <a:xfrm>
            <a:off x="412750" y="4489450"/>
            <a:ext cx="3159125" cy="915988"/>
            <a:chOff x="260" y="2828"/>
            <a:chExt cx="1990" cy="577"/>
          </a:xfrm>
        </p:grpSpPr>
        <p:sp>
          <p:nvSpPr>
            <p:cNvPr id="508942" name="Rectangle 14"/>
            <p:cNvSpPr>
              <a:spLocks noChangeArrowheads="1"/>
            </p:cNvSpPr>
            <p:nvPr/>
          </p:nvSpPr>
          <p:spPr bwMode="auto">
            <a:xfrm>
              <a:off x="260" y="2828"/>
              <a:ext cx="1932" cy="52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08943" name="Rectangle 15"/>
            <p:cNvSpPr>
              <a:spLocks noChangeArrowheads="1"/>
            </p:cNvSpPr>
            <p:nvPr/>
          </p:nvSpPr>
          <p:spPr bwMode="auto">
            <a:xfrm>
              <a:off x="299" y="2867"/>
              <a:ext cx="1951" cy="53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2</a:t>
              </a:r>
            </a:p>
            <a:p>
              <a:pPr algn="ctr"/>
              <a:r>
                <a:rPr lang="en-US">
                  <a:latin typeface="Arial" pitchFamily="34" charset="0"/>
                </a:rPr>
                <a:t>Relationship building between negotiating parties</a:t>
              </a:r>
            </a:p>
          </p:txBody>
        </p:sp>
      </p:grpSp>
      <p:grpSp>
        <p:nvGrpSpPr>
          <p:cNvPr id="508944" name="Group 16"/>
          <p:cNvGrpSpPr>
            <a:grpSpLocks/>
          </p:cNvGrpSpPr>
          <p:nvPr/>
        </p:nvGrpSpPr>
        <p:grpSpPr bwMode="auto">
          <a:xfrm>
            <a:off x="412750" y="5608638"/>
            <a:ext cx="3159125" cy="684212"/>
            <a:chOff x="260" y="3533"/>
            <a:chExt cx="1990" cy="431"/>
          </a:xfrm>
        </p:grpSpPr>
        <p:sp>
          <p:nvSpPr>
            <p:cNvPr id="508945" name="Rectangle 17"/>
            <p:cNvSpPr>
              <a:spLocks noChangeArrowheads="1"/>
            </p:cNvSpPr>
            <p:nvPr/>
          </p:nvSpPr>
          <p:spPr bwMode="auto">
            <a:xfrm>
              <a:off x="260" y="3533"/>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08946" name="Rectangle 18"/>
            <p:cNvSpPr>
              <a:spLocks noChangeArrowheads="1"/>
            </p:cNvSpPr>
            <p:nvPr/>
          </p:nvSpPr>
          <p:spPr bwMode="auto">
            <a:xfrm>
              <a:off x="299" y="3572"/>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1</a:t>
              </a:r>
            </a:p>
            <a:p>
              <a:pPr algn="ctr"/>
              <a:r>
                <a:rPr lang="en-US">
                  <a:latin typeface="Arial" pitchFamily="34" charset="0"/>
                </a:rPr>
                <a:t>Planning and preparation</a:t>
              </a:r>
            </a:p>
          </p:txBody>
        </p:sp>
      </p:grpSp>
      <p:cxnSp>
        <p:nvCxnSpPr>
          <p:cNvPr id="508947" name="AutoShape 19"/>
          <p:cNvCxnSpPr>
            <a:cxnSpLocks noChangeShapeType="1"/>
            <a:stCxn id="508946" idx="0"/>
            <a:endCxn id="508943" idx="2"/>
          </p:cNvCxnSpPr>
          <p:nvPr/>
        </p:nvCxnSpPr>
        <p:spPr bwMode="auto">
          <a:xfrm flipV="1">
            <a:off x="2024063" y="54054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08951" name="Text Box 23"/>
          <p:cNvSpPr txBox="1">
            <a:spLocks noChangeArrowheads="1"/>
          </p:cNvSpPr>
          <p:nvPr/>
        </p:nvSpPr>
        <p:spPr bwMode="auto">
          <a:xfrm>
            <a:off x="2667000" y="6034088"/>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13.12</a:t>
            </a:r>
            <a:r>
              <a:rPr lang="en-US" sz="1000" dirty="0">
                <a:latin typeface="Times New Roman" pitchFamily="18" charset="0"/>
              </a:rPr>
              <a:t>: The Five Stages in the Negotiating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82</a:t>
            </a:fld>
            <a:endParaRPr lang="fr-CA"/>
          </a:p>
        </p:txBody>
      </p:sp>
      <p:pic>
        <p:nvPicPr>
          <p:cNvPr id="15"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90872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50786"/>
      </p:ext>
    </p:extLst>
  </p:cSld>
  <p:clrMapOvr>
    <a:masterClrMapping/>
  </p:clrMapOvr>
  <p:transition>
    <p:dissolv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a:xfrm>
            <a:off x="533400" y="138113"/>
            <a:ext cx="7772400" cy="950912"/>
          </a:xfrm>
        </p:spPr>
        <p:txBody>
          <a:bodyPr/>
          <a:lstStyle/>
          <a:p>
            <a:r>
              <a:rPr lang="en-US"/>
              <a:t>Stages in the Negotiation Process</a:t>
            </a:r>
          </a:p>
        </p:txBody>
      </p:sp>
      <p:sp>
        <p:nvSpPr>
          <p:cNvPr id="510979" name="Rectangle 3"/>
          <p:cNvSpPr>
            <a:spLocks noGrp="1" noChangeArrowheads="1"/>
          </p:cNvSpPr>
          <p:nvPr>
            <p:ph type="body" idx="1"/>
          </p:nvPr>
        </p:nvSpPr>
        <p:spPr>
          <a:xfrm>
            <a:off x="3913188" y="1882775"/>
            <a:ext cx="4551362" cy="2736850"/>
          </a:xfrm>
        </p:spPr>
        <p:txBody>
          <a:bodyPr/>
          <a:lstStyle/>
          <a:p>
            <a:pPr>
              <a:buFont typeface="Wingdings" pitchFamily="2" charset="2"/>
              <a:buNone/>
            </a:pPr>
            <a:r>
              <a:rPr lang="en-US" sz="2400"/>
              <a:t>Information exchange</a:t>
            </a:r>
          </a:p>
          <a:p>
            <a:pPr lvl="1"/>
            <a:r>
              <a:rPr lang="en-US" sz="2000"/>
              <a:t>Learning about the needs and demands of the other set of negotiators</a:t>
            </a:r>
          </a:p>
          <a:p>
            <a:pPr lvl="1"/>
            <a:r>
              <a:rPr lang="en-US" sz="2000"/>
              <a:t>Acquiring and exchanging other information</a:t>
            </a:r>
          </a:p>
        </p:txBody>
      </p:sp>
      <p:grpSp>
        <p:nvGrpSpPr>
          <p:cNvPr id="510986" name="Group 10"/>
          <p:cNvGrpSpPr>
            <a:grpSpLocks/>
          </p:cNvGrpSpPr>
          <p:nvPr/>
        </p:nvGrpSpPr>
        <p:grpSpPr bwMode="auto">
          <a:xfrm>
            <a:off x="412750" y="3602038"/>
            <a:ext cx="3159125" cy="684212"/>
            <a:chOff x="260" y="2269"/>
            <a:chExt cx="1990" cy="431"/>
          </a:xfrm>
        </p:grpSpPr>
        <p:sp>
          <p:nvSpPr>
            <p:cNvPr id="510987" name="Rectangle 11"/>
            <p:cNvSpPr>
              <a:spLocks noChangeArrowheads="1"/>
            </p:cNvSpPr>
            <p:nvPr/>
          </p:nvSpPr>
          <p:spPr bwMode="auto">
            <a:xfrm>
              <a:off x="260" y="2269"/>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0988" name="Rectangle 12"/>
            <p:cNvSpPr>
              <a:spLocks noChangeArrowheads="1"/>
            </p:cNvSpPr>
            <p:nvPr/>
          </p:nvSpPr>
          <p:spPr bwMode="auto">
            <a:xfrm>
              <a:off x="299" y="2308"/>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3</a:t>
              </a:r>
            </a:p>
            <a:p>
              <a:pPr algn="ctr"/>
              <a:r>
                <a:rPr lang="en-US">
                  <a:latin typeface="Arial" pitchFamily="34" charset="0"/>
                </a:rPr>
                <a:t>Information exchange</a:t>
              </a:r>
            </a:p>
          </p:txBody>
        </p:sp>
      </p:grpSp>
      <p:grpSp>
        <p:nvGrpSpPr>
          <p:cNvPr id="510989" name="Group 13"/>
          <p:cNvGrpSpPr>
            <a:grpSpLocks/>
          </p:cNvGrpSpPr>
          <p:nvPr/>
        </p:nvGrpSpPr>
        <p:grpSpPr bwMode="auto">
          <a:xfrm>
            <a:off x="412750" y="4489450"/>
            <a:ext cx="3159125" cy="915988"/>
            <a:chOff x="260" y="2828"/>
            <a:chExt cx="1990" cy="577"/>
          </a:xfrm>
        </p:grpSpPr>
        <p:sp>
          <p:nvSpPr>
            <p:cNvPr id="510990" name="Rectangle 14"/>
            <p:cNvSpPr>
              <a:spLocks noChangeArrowheads="1"/>
            </p:cNvSpPr>
            <p:nvPr/>
          </p:nvSpPr>
          <p:spPr bwMode="auto">
            <a:xfrm>
              <a:off x="260" y="2828"/>
              <a:ext cx="1932" cy="52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0991" name="Rectangle 15"/>
            <p:cNvSpPr>
              <a:spLocks noChangeArrowheads="1"/>
            </p:cNvSpPr>
            <p:nvPr/>
          </p:nvSpPr>
          <p:spPr bwMode="auto">
            <a:xfrm>
              <a:off x="299" y="2867"/>
              <a:ext cx="1951" cy="53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2</a:t>
              </a:r>
            </a:p>
            <a:p>
              <a:pPr algn="ctr"/>
              <a:r>
                <a:rPr lang="en-US">
                  <a:latin typeface="Arial" pitchFamily="34" charset="0"/>
                </a:rPr>
                <a:t>Relationship building between negotiating parties</a:t>
              </a:r>
            </a:p>
          </p:txBody>
        </p:sp>
      </p:grpSp>
      <p:grpSp>
        <p:nvGrpSpPr>
          <p:cNvPr id="510992" name="Group 16"/>
          <p:cNvGrpSpPr>
            <a:grpSpLocks/>
          </p:cNvGrpSpPr>
          <p:nvPr/>
        </p:nvGrpSpPr>
        <p:grpSpPr bwMode="auto">
          <a:xfrm>
            <a:off x="412750" y="5608638"/>
            <a:ext cx="3159125" cy="684212"/>
            <a:chOff x="260" y="3533"/>
            <a:chExt cx="1990" cy="431"/>
          </a:xfrm>
        </p:grpSpPr>
        <p:sp>
          <p:nvSpPr>
            <p:cNvPr id="510993" name="Rectangle 17"/>
            <p:cNvSpPr>
              <a:spLocks noChangeArrowheads="1"/>
            </p:cNvSpPr>
            <p:nvPr/>
          </p:nvSpPr>
          <p:spPr bwMode="auto">
            <a:xfrm>
              <a:off x="260" y="3533"/>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0994" name="Rectangle 18"/>
            <p:cNvSpPr>
              <a:spLocks noChangeArrowheads="1"/>
            </p:cNvSpPr>
            <p:nvPr/>
          </p:nvSpPr>
          <p:spPr bwMode="auto">
            <a:xfrm>
              <a:off x="299" y="3572"/>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1</a:t>
              </a:r>
            </a:p>
            <a:p>
              <a:pPr algn="ctr"/>
              <a:r>
                <a:rPr lang="en-US">
                  <a:latin typeface="Arial" pitchFamily="34" charset="0"/>
                </a:rPr>
                <a:t>Planning and preparation</a:t>
              </a:r>
            </a:p>
          </p:txBody>
        </p:sp>
      </p:grpSp>
      <p:cxnSp>
        <p:nvCxnSpPr>
          <p:cNvPr id="510995" name="AutoShape 19"/>
          <p:cNvCxnSpPr>
            <a:cxnSpLocks noChangeShapeType="1"/>
            <a:stCxn id="510994" idx="0"/>
            <a:endCxn id="510991" idx="2"/>
          </p:cNvCxnSpPr>
          <p:nvPr/>
        </p:nvCxnSpPr>
        <p:spPr bwMode="auto">
          <a:xfrm flipV="1">
            <a:off x="2024063" y="54054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0996" name="AutoShape 20"/>
          <p:cNvCxnSpPr>
            <a:cxnSpLocks noChangeShapeType="1"/>
            <a:stCxn id="510991" idx="0"/>
            <a:endCxn id="510988" idx="2"/>
          </p:cNvCxnSpPr>
          <p:nvPr/>
        </p:nvCxnSpPr>
        <p:spPr bwMode="auto">
          <a:xfrm flipV="1">
            <a:off x="2024063" y="4286250"/>
            <a:ext cx="0" cy="265113"/>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0999" name="Text Box 23"/>
          <p:cNvSpPr txBox="1">
            <a:spLocks noChangeArrowheads="1"/>
          </p:cNvSpPr>
          <p:nvPr/>
        </p:nvSpPr>
        <p:spPr bwMode="auto">
          <a:xfrm>
            <a:off x="2628900" y="6034088"/>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13.12</a:t>
            </a:r>
            <a:r>
              <a:rPr lang="en-US" sz="1000" dirty="0">
                <a:latin typeface="Times New Roman" pitchFamily="18" charset="0"/>
              </a:rPr>
              <a:t>: The Five Stages in the Negotiating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83</a:t>
            </a:fld>
            <a:endParaRPr lang="fr-CA"/>
          </a:p>
        </p:txBody>
      </p:sp>
      <p:pic>
        <p:nvPicPr>
          <p:cNvPr id="19"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90872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775541"/>
      </p:ext>
    </p:extLst>
  </p:cSld>
  <p:clrMapOvr>
    <a:masterClrMapping/>
  </p:clrMapOvr>
  <p:transition>
    <p:dissolv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a:xfrm>
            <a:off x="533400" y="138113"/>
            <a:ext cx="7594600" cy="963612"/>
          </a:xfrm>
        </p:spPr>
        <p:txBody>
          <a:bodyPr>
            <a:normAutofit fontScale="90000"/>
          </a:bodyPr>
          <a:lstStyle/>
          <a:p>
            <a:r>
              <a:rPr lang="en-US"/>
              <a:t>Stages in the Negotiation Process</a:t>
            </a:r>
          </a:p>
        </p:txBody>
      </p:sp>
      <p:sp>
        <p:nvSpPr>
          <p:cNvPr id="513027" name="Rectangle 3"/>
          <p:cNvSpPr>
            <a:spLocks noGrp="1" noChangeArrowheads="1"/>
          </p:cNvSpPr>
          <p:nvPr>
            <p:ph type="body" idx="1"/>
          </p:nvPr>
        </p:nvSpPr>
        <p:spPr>
          <a:xfrm>
            <a:off x="3913188" y="1882775"/>
            <a:ext cx="4551362" cy="3575050"/>
          </a:xfrm>
        </p:spPr>
        <p:txBody>
          <a:bodyPr/>
          <a:lstStyle/>
          <a:p>
            <a:pPr>
              <a:buFont typeface="Wingdings" pitchFamily="2" charset="2"/>
              <a:buNone/>
            </a:pPr>
            <a:r>
              <a:rPr lang="en-US" sz="2400"/>
              <a:t>Persuasion attempts</a:t>
            </a:r>
          </a:p>
          <a:p>
            <a:pPr lvl="1"/>
            <a:r>
              <a:rPr lang="en-US" sz="2000"/>
              <a:t>American managers treat as the most important stage</a:t>
            </a:r>
          </a:p>
          <a:p>
            <a:pPr lvl="1"/>
            <a:r>
              <a:rPr lang="en-US" sz="2000"/>
              <a:t>Mixture of approaches</a:t>
            </a:r>
          </a:p>
          <a:p>
            <a:pPr lvl="2"/>
            <a:r>
              <a:rPr lang="en-US" sz="1800"/>
              <a:t>Assertive and straightforward </a:t>
            </a:r>
          </a:p>
          <a:p>
            <a:pPr lvl="2"/>
            <a:r>
              <a:rPr lang="en-US" sz="1800"/>
              <a:t>Warnings or threats</a:t>
            </a:r>
          </a:p>
          <a:p>
            <a:pPr lvl="2"/>
            <a:r>
              <a:rPr lang="en-US" sz="1800"/>
              <a:t>Calculated delays</a:t>
            </a:r>
          </a:p>
        </p:txBody>
      </p:sp>
      <p:grpSp>
        <p:nvGrpSpPr>
          <p:cNvPr id="513031" name="Group 7"/>
          <p:cNvGrpSpPr>
            <a:grpSpLocks/>
          </p:cNvGrpSpPr>
          <p:nvPr/>
        </p:nvGrpSpPr>
        <p:grpSpPr bwMode="auto">
          <a:xfrm>
            <a:off x="412750" y="2714625"/>
            <a:ext cx="3159125" cy="684213"/>
            <a:chOff x="260" y="1710"/>
            <a:chExt cx="1990" cy="431"/>
          </a:xfrm>
        </p:grpSpPr>
        <p:sp>
          <p:nvSpPr>
            <p:cNvPr id="513032" name="Rectangle 8"/>
            <p:cNvSpPr>
              <a:spLocks noChangeArrowheads="1"/>
            </p:cNvSpPr>
            <p:nvPr/>
          </p:nvSpPr>
          <p:spPr bwMode="auto">
            <a:xfrm>
              <a:off x="260" y="1710"/>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3033" name="Rectangle 9"/>
            <p:cNvSpPr>
              <a:spLocks noChangeArrowheads="1"/>
            </p:cNvSpPr>
            <p:nvPr/>
          </p:nvSpPr>
          <p:spPr bwMode="auto">
            <a:xfrm>
              <a:off x="299" y="1749"/>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4</a:t>
              </a:r>
            </a:p>
            <a:p>
              <a:pPr algn="ctr"/>
              <a:r>
                <a:rPr lang="en-US">
                  <a:latin typeface="Arial" pitchFamily="34" charset="0"/>
                </a:rPr>
                <a:t>Persuasion attempts</a:t>
              </a:r>
            </a:p>
          </p:txBody>
        </p:sp>
      </p:grpSp>
      <p:grpSp>
        <p:nvGrpSpPr>
          <p:cNvPr id="513034" name="Group 10"/>
          <p:cNvGrpSpPr>
            <a:grpSpLocks/>
          </p:cNvGrpSpPr>
          <p:nvPr/>
        </p:nvGrpSpPr>
        <p:grpSpPr bwMode="auto">
          <a:xfrm>
            <a:off x="412750" y="3602038"/>
            <a:ext cx="3159125" cy="684212"/>
            <a:chOff x="260" y="2269"/>
            <a:chExt cx="1990" cy="431"/>
          </a:xfrm>
        </p:grpSpPr>
        <p:sp>
          <p:nvSpPr>
            <p:cNvPr id="513035" name="Rectangle 11"/>
            <p:cNvSpPr>
              <a:spLocks noChangeArrowheads="1"/>
            </p:cNvSpPr>
            <p:nvPr/>
          </p:nvSpPr>
          <p:spPr bwMode="auto">
            <a:xfrm>
              <a:off x="260" y="2269"/>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3036" name="Rectangle 12"/>
            <p:cNvSpPr>
              <a:spLocks noChangeArrowheads="1"/>
            </p:cNvSpPr>
            <p:nvPr/>
          </p:nvSpPr>
          <p:spPr bwMode="auto">
            <a:xfrm>
              <a:off x="299" y="2308"/>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3</a:t>
              </a:r>
            </a:p>
            <a:p>
              <a:pPr algn="ctr"/>
              <a:r>
                <a:rPr lang="en-US">
                  <a:latin typeface="Arial" pitchFamily="34" charset="0"/>
                </a:rPr>
                <a:t>Information exchange</a:t>
              </a:r>
            </a:p>
          </p:txBody>
        </p:sp>
      </p:grpSp>
      <p:grpSp>
        <p:nvGrpSpPr>
          <p:cNvPr id="513037" name="Group 13"/>
          <p:cNvGrpSpPr>
            <a:grpSpLocks/>
          </p:cNvGrpSpPr>
          <p:nvPr/>
        </p:nvGrpSpPr>
        <p:grpSpPr bwMode="auto">
          <a:xfrm>
            <a:off x="412750" y="4489450"/>
            <a:ext cx="3159125" cy="915988"/>
            <a:chOff x="260" y="2828"/>
            <a:chExt cx="1990" cy="577"/>
          </a:xfrm>
        </p:grpSpPr>
        <p:sp>
          <p:nvSpPr>
            <p:cNvPr id="513038" name="Rectangle 14"/>
            <p:cNvSpPr>
              <a:spLocks noChangeArrowheads="1"/>
            </p:cNvSpPr>
            <p:nvPr/>
          </p:nvSpPr>
          <p:spPr bwMode="auto">
            <a:xfrm>
              <a:off x="260" y="2828"/>
              <a:ext cx="1932" cy="52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3039" name="Rectangle 15"/>
            <p:cNvSpPr>
              <a:spLocks noChangeArrowheads="1"/>
            </p:cNvSpPr>
            <p:nvPr/>
          </p:nvSpPr>
          <p:spPr bwMode="auto">
            <a:xfrm>
              <a:off x="299" y="2867"/>
              <a:ext cx="1951" cy="53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2</a:t>
              </a:r>
            </a:p>
            <a:p>
              <a:pPr algn="ctr"/>
              <a:r>
                <a:rPr lang="en-US">
                  <a:latin typeface="Arial" pitchFamily="34" charset="0"/>
                </a:rPr>
                <a:t>Relationship building between negotiating parties</a:t>
              </a:r>
            </a:p>
          </p:txBody>
        </p:sp>
      </p:grpSp>
      <p:grpSp>
        <p:nvGrpSpPr>
          <p:cNvPr id="513040" name="Group 16"/>
          <p:cNvGrpSpPr>
            <a:grpSpLocks/>
          </p:cNvGrpSpPr>
          <p:nvPr/>
        </p:nvGrpSpPr>
        <p:grpSpPr bwMode="auto">
          <a:xfrm>
            <a:off x="412750" y="5608638"/>
            <a:ext cx="3159125" cy="684212"/>
            <a:chOff x="260" y="3533"/>
            <a:chExt cx="1990" cy="431"/>
          </a:xfrm>
        </p:grpSpPr>
        <p:sp>
          <p:nvSpPr>
            <p:cNvPr id="513041" name="Rectangle 17"/>
            <p:cNvSpPr>
              <a:spLocks noChangeArrowheads="1"/>
            </p:cNvSpPr>
            <p:nvPr/>
          </p:nvSpPr>
          <p:spPr bwMode="auto">
            <a:xfrm>
              <a:off x="260" y="3533"/>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3042" name="Rectangle 18"/>
            <p:cNvSpPr>
              <a:spLocks noChangeArrowheads="1"/>
            </p:cNvSpPr>
            <p:nvPr/>
          </p:nvSpPr>
          <p:spPr bwMode="auto">
            <a:xfrm>
              <a:off x="299" y="3572"/>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1</a:t>
              </a:r>
            </a:p>
            <a:p>
              <a:pPr algn="ctr"/>
              <a:r>
                <a:rPr lang="en-US">
                  <a:latin typeface="Arial" pitchFamily="34" charset="0"/>
                </a:rPr>
                <a:t>Planning and preparation</a:t>
              </a:r>
            </a:p>
          </p:txBody>
        </p:sp>
      </p:grpSp>
      <p:cxnSp>
        <p:nvCxnSpPr>
          <p:cNvPr id="513043" name="AutoShape 19"/>
          <p:cNvCxnSpPr>
            <a:cxnSpLocks noChangeShapeType="1"/>
            <a:stCxn id="513042" idx="0"/>
            <a:endCxn id="513039" idx="2"/>
          </p:cNvCxnSpPr>
          <p:nvPr/>
        </p:nvCxnSpPr>
        <p:spPr bwMode="auto">
          <a:xfrm flipV="1">
            <a:off x="2024063" y="54054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044" name="AutoShape 20"/>
          <p:cNvCxnSpPr>
            <a:cxnSpLocks noChangeShapeType="1"/>
            <a:stCxn id="513039" idx="0"/>
            <a:endCxn id="513036" idx="2"/>
          </p:cNvCxnSpPr>
          <p:nvPr/>
        </p:nvCxnSpPr>
        <p:spPr bwMode="auto">
          <a:xfrm flipV="1">
            <a:off x="2024063" y="4286250"/>
            <a:ext cx="0" cy="265113"/>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045" name="AutoShape 21"/>
          <p:cNvCxnSpPr>
            <a:cxnSpLocks noChangeShapeType="1"/>
            <a:stCxn id="513036" idx="0"/>
            <a:endCxn id="513033" idx="2"/>
          </p:cNvCxnSpPr>
          <p:nvPr/>
        </p:nvCxnSpPr>
        <p:spPr bwMode="auto">
          <a:xfrm flipV="1">
            <a:off x="2024063" y="33988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3047" name="Text Box 23"/>
          <p:cNvSpPr txBox="1">
            <a:spLocks noChangeArrowheads="1"/>
          </p:cNvSpPr>
          <p:nvPr/>
        </p:nvSpPr>
        <p:spPr bwMode="auto">
          <a:xfrm>
            <a:off x="2667000" y="6027738"/>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13.12</a:t>
            </a:r>
            <a:r>
              <a:rPr lang="en-US" sz="1000" dirty="0">
                <a:latin typeface="Times New Roman" pitchFamily="18" charset="0"/>
              </a:rPr>
              <a:t>: The Five Stages in the Negotiating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84</a:t>
            </a:fld>
            <a:endParaRPr lang="fr-CA"/>
          </a:p>
        </p:txBody>
      </p:sp>
      <p:pic>
        <p:nvPicPr>
          <p:cNvPr id="23"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03" y="90872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16503"/>
      </p:ext>
    </p:extLst>
  </p:cSld>
  <p:clrMapOvr>
    <a:masterClrMapping/>
  </p:clrMapOvr>
  <p:transition>
    <p:dissolv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5074" name="Rectangle 2"/>
          <p:cNvSpPr>
            <a:spLocks noGrp="1" noChangeArrowheads="1"/>
          </p:cNvSpPr>
          <p:nvPr>
            <p:ph type="title"/>
          </p:nvPr>
        </p:nvSpPr>
        <p:spPr>
          <a:xfrm>
            <a:off x="533400" y="138113"/>
            <a:ext cx="7770813" cy="1022350"/>
          </a:xfrm>
        </p:spPr>
        <p:txBody>
          <a:bodyPr/>
          <a:lstStyle/>
          <a:p>
            <a:r>
              <a:rPr lang="en-US"/>
              <a:t>Stages in the Negotiation Process</a:t>
            </a:r>
          </a:p>
        </p:txBody>
      </p:sp>
      <p:sp>
        <p:nvSpPr>
          <p:cNvPr id="515075" name="Rectangle 3"/>
          <p:cNvSpPr>
            <a:spLocks noGrp="1" noChangeArrowheads="1"/>
          </p:cNvSpPr>
          <p:nvPr>
            <p:ph type="body" idx="1"/>
          </p:nvPr>
        </p:nvSpPr>
        <p:spPr>
          <a:xfrm>
            <a:off x="3913188" y="1882775"/>
            <a:ext cx="4551362" cy="3876675"/>
          </a:xfrm>
        </p:spPr>
        <p:txBody>
          <a:bodyPr/>
          <a:lstStyle/>
          <a:p>
            <a:pPr>
              <a:buFont typeface="Wingdings" pitchFamily="2" charset="2"/>
              <a:buNone/>
            </a:pPr>
            <a:r>
              <a:rPr lang="en-US" sz="2400"/>
              <a:t>Concessions/Agreement</a:t>
            </a:r>
          </a:p>
          <a:p>
            <a:pPr lvl="1"/>
            <a:r>
              <a:rPr lang="en-US" sz="2000"/>
              <a:t>Permit each party to take away something of value</a:t>
            </a:r>
          </a:p>
          <a:p>
            <a:pPr lvl="1"/>
            <a:r>
              <a:rPr lang="en-US" sz="2000"/>
              <a:t>American managers tend to have less leeway for concessions</a:t>
            </a:r>
          </a:p>
          <a:p>
            <a:pPr lvl="1"/>
            <a:r>
              <a:rPr lang="en-US" sz="2000"/>
              <a:t>Some use normative appeals such as “it’s your obligation”</a:t>
            </a:r>
          </a:p>
        </p:txBody>
      </p:sp>
      <p:grpSp>
        <p:nvGrpSpPr>
          <p:cNvPr id="515076" name="Group 4"/>
          <p:cNvGrpSpPr>
            <a:grpSpLocks/>
          </p:cNvGrpSpPr>
          <p:nvPr/>
        </p:nvGrpSpPr>
        <p:grpSpPr bwMode="auto">
          <a:xfrm>
            <a:off x="412750" y="1827213"/>
            <a:ext cx="3159125" cy="684212"/>
            <a:chOff x="260" y="1151"/>
            <a:chExt cx="1990" cy="431"/>
          </a:xfrm>
        </p:grpSpPr>
        <p:sp>
          <p:nvSpPr>
            <p:cNvPr id="515077" name="Rectangle 5"/>
            <p:cNvSpPr>
              <a:spLocks noChangeArrowheads="1"/>
            </p:cNvSpPr>
            <p:nvPr/>
          </p:nvSpPr>
          <p:spPr bwMode="auto">
            <a:xfrm>
              <a:off x="260" y="1151"/>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5078" name="Rectangle 6"/>
            <p:cNvSpPr>
              <a:spLocks noChangeArrowheads="1"/>
            </p:cNvSpPr>
            <p:nvPr/>
          </p:nvSpPr>
          <p:spPr bwMode="auto">
            <a:xfrm>
              <a:off x="299" y="1190"/>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5</a:t>
              </a:r>
            </a:p>
            <a:p>
              <a:pPr algn="ctr"/>
              <a:r>
                <a:rPr lang="en-US">
                  <a:latin typeface="Arial" pitchFamily="34" charset="0"/>
                </a:rPr>
                <a:t>Concessions/Agreement</a:t>
              </a:r>
            </a:p>
          </p:txBody>
        </p:sp>
      </p:grpSp>
      <p:grpSp>
        <p:nvGrpSpPr>
          <p:cNvPr id="515079" name="Group 7"/>
          <p:cNvGrpSpPr>
            <a:grpSpLocks/>
          </p:cNvGrpSpPr>
          <p:nvPr/>
        </p:nvGrpSpPr>
        <p:grpSpPr bwMode="auto">
          <a:xfrm>
            <a:off x="412750" y="2714625"/>
            <a:ext cx="3159125" cy="684213"/>
            <a:chOff x="260" y="1710"/>
            <a:chExt cx="1990" cy="431"/>
          </a:xfrm>
        </p:grpSpPr>
        <p:sp>
          <p:nvSpPr>
            <p:cNvPr id="515080" name="Rectangle 8"/>
            <p:cNvSpPr>
              <a:spLocks noChangeArrowheads="1"/>
            </p:cNvSpPr>
            <p:nvPr/>
          </p:nvSpPr>
          <p:spPr bwMode="auto">
            <a:xfrm>
              <a:off x="260" y="1710"/>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5081" name="Rectangle 9"/>
            <p:cNvSpPr>
              <a:spLocks noChangeArrowheads="1"/>
            </p:cNvSpPr>
            <p:nvPr/>
          </p:nvSpPr>
          <p:spPr bwMode="auto">
            <a:xfrm>
              <a:off x="299" y="1749"/>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4</a:t>
              </a:r>
            </a:p>
            <a:p>
              <a:pPr algn="ctr"/>
              <a:r>
                <a:rPr lang="en-US">
                  <a:latin typeface="Arial" pitchFamily="34" charset="0"/>
                </a:rPr>
                <a:t>Persuasion attempts</a:t>
              </a:r>
            </a:p>
          </p:txBody>
        </p:sp>
      </p:grpSp>
      <p:grpSp>
        <p:nvGrpSpPr>
          <p:cNvPr id="515082" name="Group 10"/>
          <p:cNvGrpSpPr>
            <a:grpSpLocks/>
          </p:cNvGrpSpPr>
          <p:nvPr/>
        </p:nvGrpSpPr>
        <p:grpSpPr bwMode="auto">
          <a:xfrm>
            <a:off x="412750" y="3602038"/>
            <a:ext cx="3159125" cy="684212"/>
            <a:chOff x="260" y="2269"/>
            <a:chExt cx="1990" cy="431"/>
          </a:xfrm>
        </p:grpSpPr>
        <p:sp>
          <p:nvSpPr>
            <p:cNvPr id="515083" name="Rectangle 11"/>
            <p:cNvSpPr>
              <a:spLocks noChangeArrowheads="1"/>
            </p:cNvSpPr>
            <p:nvPr/>
          </p:nvSpPr>
          <p:spPr bwMode="auto">
            <a:xfrm>
              <a:off x="260" y="2269"/>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5084" name="Rectangle 12"/>
            <p:cNvSpPr>
              <a:spLocks noChangeArrowheads="1"/>
            </p:cNvSpPr>
            <p:nvPr/>
          </p:nvSpPr>
          <p:spPr bwMode="auto">
            <a:xfrm>
              <a:off x="299" y="2308"/>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3</a:t>
              </a:r>
            </a:p>
            <a:p>
              <a:pPr algn="ctr"/>
              <a:r>
                <a:rPr lang="en-US">
                  <a:latin typeface="Arial" pitchFamily="34" charset="0"/>
                </a:rPr>
                <a:t>Information exchange</a:t>
              </a:r>
            </a:p>
          </p:txBody>
        </p:sp>
      </p:grpSp>
      <p:grpSp>
        <p:nvGrpSpPr>
          <p:cNvPr id="515085" name="Group 13"/>
          <p:cNvGrpSpPr>
            <a:grpSpLocks/>
          </p:cNvGrpSpPr>
          <p:nvPr/>
        </p:nvGrpSpPr>
        <p:grpSpPr bwMode="auto">
          <a:xfrm>
            <a:off x="412750" y="4489450"/>
            <a:ext cx="3159125" cy="915988"/>
            <a:chOff x="260" y="2828"/>
            <a:chExt cx="1990" cy="577"/>
          </a:xfrm>
        </p:grpSpPr>
        <p:sp>
          <p:nvSpPr>
            <p:cNvPr id="515086" name="Rectangle 14"/>
            <p:cNvSpPr>
              <a:spLocks noChangeArrowheads="1"/>
            </p:cNvSpPr>
            <p:nvPr/>
          </p:nvSpPr>
          <p:spPr bwMode="auto">
            <a:xfrm>
              <a:off x="260" y="2828"/>
              <a:ext cx="1932" cy="52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5087" name="Rectangle 15"/>
            <p:cNvSpPr>
              <a:spLocks noChangeArrowheads="1"/>
            </p:cNvSpPr>
            <p:nvPr/>
          </p:nvSpPr>
          <p:spPr bwMode="auto">
            <a:xfrm>
              <a:off x="299" y="2867"/>
              <a:ext cx="1951" cy="538"/>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2</a:t>
              </a:r>
            </a:p>
            <a:p>
              <a:pPr algn="ctr"/>
              <a:r>
                <a:rPr lang="en-US">
                  <a:latin typeface="Arial" pitchFamily="34" charset="0"/>
                </a:rPr>
                <a:t>Relationship building between negotiating parties</a:t>
              </a:r>
            </a:p>
          </p:txBody>
        </p:sp>
      </p:grpSp>
      <p:grpSp>
        <p:nvGrpSpPr>
          <p:cNvPr id="515088" name="Group 16"/>
          <p:cNvGrpSpPr>
            <a:grpSpLocks/>
          </p:cNvGrpSpPr>
          <p:nvPr/>
        </p:nvGrpSpPr>
        <p:grpSpPr bwMode="auto">
          <a:xfrm>
            <a:off x="412750" y="5608638"/>
            <a:ext cx="3159125" cy="684212"/>
            <a:chOff x="260" y="3533"/>
            <a:chExt cx="1990" cy="431"/>
          </a:xfrm>
        </p:grpSpPr>
        <p:sp>
          <p:nvSpPr>
            <p:cNvPr id="515089" name="Rectangle 17"/>
            <p:cNvSpPr>
              <a:spLocks noChangeArrowheads="1"/>
            </p:cNvSpPr>
            <p:nvPr/>
          </p:nvSpPr>
          <p:spPr bwMode="auto">
            <a:xfrm>
              <a:off x="260" y="3533"/>
              <a:ext cx="1932" cy="38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endParaRPr lang="fr-CA">
                <a:latin typeface="Arial" pitchFamily="34" charset="0"/>
              </a:endParaRPr>
            </a:p>
          </p:txBody>
        </p:sp>
        <p:sp>
          <p:nvSpPr>
            <p:cNvPr id="515090" name="Rectangle 18"/>
            <p:cNvSpPr>
              <a:spLocks noChangeArrowheads="1"/>
            </p:cNvSpPr>
            <p:nvPr/>
          </p:nvSpPr>
          <p:spPr bwMode="auto">
            <a:xfrm>
              <a:off x="299" y="3572"/>
              <a:ext cx="1951" cy="39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b="1">
                  <a:latin typeface="Arial" pitchFamily="34" charset="0"/>
                </a:rPr>
                <a:t>Stage 1</a:t>
              </a:r>
            </a:p>
            <a:p>
              <a:pPr algn="ctr"/>
              <a:r>
                <a:rPr lang="en-US">
                  <a:latin typeface="Arial" pitchFamily="34" charset="0"/>
                </a:rPr>
                <a:t>Planning and preparation</a:t>
              </a:r>
            </a:p>
          </p:txBody>
        </p:sp>
      </p:grpSp>
      <p:cxnSp>
        <p:nvCxnSpPr>
          <p:cNvPr id="515091" name="AutoShape 19"/>
          <p:cNvCxnSpPr>
            <a:cxnSpLocks noChangeShapeType="1"/>
            <a:stCxn id="515090" idx="0"/>
            <a:endCxn id="515087" idx="2"/>
          </p:cNvCxnSpPr>
          <p:nvPr/>
        </p:nvCxnSpPr>
        <p:spPr bwMode="auto">
          <a:xfrm flipV="1">
            <a:off x="2024063" y="54054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5092" name="AutoShape 20"/>
          <p:cNvCxnSpPr>
            <a:cxnSpLocks noChangeShapeType="1"/>
            <a:stCxn id="515087" idx="0"/>
            <a:endCxn id="515084" idx="2"/>
          </p:cNvCxnSpPr>
          <p:nvPr/>
        </p:nvCxnSpPr>
        <p:spPr bwMode="auto">
          <a:xfrm flipV="1">
            <a:off x="2024063" y="4286250"/>
            <a:ext cx="0" cy="265113"/>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5093" name="AutoShape 21"/>
          <p:cNvCxnSpPr>
            <a:cxnSpLocks noChangeShapeType="1"/>
            <a:stCxn id="515084" idx="0"/>
            <a:endCxn id="515081" idx="2"/>
          </p:cNvCxnSpPr>
          <p:nvPr/>
        </p:nvCxnSpPr>
        <p:spPr bwMode="auto">
          <a:xfrm flipV="1">
            <a:off x="2024063" y="3398838"/>
            <a:ext cx="0" cy="265112"/>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5094" name="AutoShape 22"/>
          <p:cNvCxnSpPr>
            <a:cxnSpLocks noChangeShapeType="1"/>
            <a:stCxn id="515081" idx="0"/>
            <a:endCxn id="515078" idx="2"/>
          </p:cNvCxnSpPr>
          <p:nvPr/>
        </p:nvCxnSpPr>
        <p:spPr bwMode="auto">
          <a:xfrm flipV="1">
            <a:off x="2024063" y="2511425"/>
            <a:ext cx="0" cy="265113"/>
          </a:xfrm>
          <a:prstGeom prst="straightConnector1">
            <a:avLst/>
          </a:prstGeom>
          <a:noFill/>
          <a:ln w="19050">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5095" name="Text Box 23"/>
          <p:cNvSpPr txBox="1">
            <a:spLocks noChangeArrowheads="1"/>
          </p:cNvSpPr>
          <p:nvPr/>
        </p:nvSpPr>
        <p:spPr bwMode="auto">
          <a:xfrm>
            <a:off x="2644775" y="6042025"/>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13.12</a:t>
            </a:r>
            <a:r>
              <a:rPr lang="en-US" sz="1000" dirty="0">
                <a:latin typeface="Times New Roman" pitchFamily="18" charset="0"/>
              </a:rPr>
              <a:t>: The Five Stages in the Negotiating Process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85</a:t>
            </a:fld>
            <a:endParaRPr lang="fr-CA"/>
          </a:p>
        </p:txBody>
      </p:sp>
      <p:pic>
        <p:nvPicPr>
          <p:cNvPr id="27" name="Picture 2" descr="C:\Users\Dennis Zhang\AppData\Local\Microsoft\Windows\Temporary Internet Files\Content.IE5\JHYC4L04\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448945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853406"/>
      </p:ext>
    </p:extLst>
  </p:cSld>
  <p:clrMapOvr>
    <a:masterClrMapping/>
  </p:clrMapOvr>
  <p:transition>
    <p:dissolv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74638"/>
            <a:ext cx="7211144" cy="1143000"/>
          </a:xfrm>
        </p:spPr>
        <p:txBody>
          <a:bodyPr>
            <a:normAutofit fontScale="90000"/>
          </a:bodyPr>
          <a:lstStyle/>
          <a:p>
            <a:pPr algn="l"/>
            <a:r>
              <a:rPr lang="en-CA" dirty="0" smtClean="0">
                <a:solidFill>
                  <a:schemeClr val="bg2">
                    <a:lumMod val="25000"/>
                  </a:schemeClr>
                </a:solidFill>
                <a:latin typeface="Cooper Black" pitchFamily="18" charset="0"/>
              </a:rPr>
              <a:t>Mo’s Question for the Final</a:t>
            </a:r>
            <a:endParaRPr lang="fr-CA" dirty="0">
              <a:solidFill>
                <a:schemeClr val="bg2">
                  <a:lumMod val="25000"/>
                </a:schemeClr>
              </a:solidFill>
              <a:latin typeface="Cooper Black" pitchFamily="18" charset="0"/>
            </a:endParaRPr>
          </a:p>
        </p:txBody>
      </p:sp>
      <p:sp>
        <p:nvSpPr>
          <p:cNvPr id="3" name="Content Placeholder 2"/>
          <p:cNvSpPr>
            <a:spLocks noGrp="1"/>
          </p:cNvSpPr>
          <p:nvPr>
            <p:ph idx="1"/>
          </p:nvPr>
        </p:nvSpPr>
        <p:spPr>
          <a:xfrm>
            <a:off x="457200" y="1600200"/>
            <a:ext cx="8229600" cy="4853136"/>
          </a:xfrm>
        </p:spPr>
        <p:txBody>
          <a:bodyPr>
            <a:normAutofit/>
          </a:bodyPr>
          <a:lstStyle/>
          <a:p>
            <a:pPr>
              <a:buFont typeface="Wingdings" pitchFamily="2" charset="2"/>
              <a:buChar char="q"/>
            </a:pPr>
            <a:r>
              <a:rPr lang="en-CA" dirty="0" smtClean="0">
                <a:latin typeface="Copperplate Gothic Bold" pitchFamily="34" charset="0"/>
              </a:rPr>
              <a:t> do </a:t>
            </a:r>
            <a:r>
              <a:rPr lang="en-CA" dirty="0">
                <a:latin typeface="Copperplate Gothic Bold" pitchFamily="34" charset="0"/>
              </a:rPr>
              <a:t>not forget to read the chapters before studying the questions presented in class;</a:t>
            </a:r>
          </a:p>
          <a:p>
            <a:pPr lvl="0">
              <a:buFont typeface="Wingdings" pitchFamily="2" charset="2"/>
              <a:buChar char="q"/>
            </a:pPr>
            <a:r>
              <a:rPr lang="en-CA" dirty="0" smtClean="0">
                <a:solidFill>
                  <a:srgbClr val="008000"/>
                </a:solidFill>
                <a:latin typeface="Copperplate Gothic Bold" pitchFamily="34" charset="0"/>
              </a:rPr>
              <a:t> You can expect 70 questions (MCQ) for the final. </a:t>
            </a:r>
          </a:p>
          <a:p>
            <a:pPr lvl="0">
              <a:buFont typeface="Wingdings" pitchFamily="2" charset="2"/>
              <a:buChar char="q"/>
            </a:pPr>
            <a:r>
              <a:rPr lang="en-CA" dirty="0">
                <a:latin typeface="Copperplate Gothic Bold" pitchFamily="34" charset="0"/>
              </a:rPr>
              <a:t> </a:t>
            </a:r>
            <a:r>
              <a:rPr lang="en-CA" dirty="0" smtClean="0">
                <a:latin typeface="Copperplate Gothic Bold" pitchFamily="34" charset="0"/>
              </a:rPr>
              <a:t>No short or long answer Questions!</a:t>
            </a:r>
          </a:p>
        </p:txBody>
      </p:sp>
      <p:sp>
        <p:nvSpPr>
          <p:cNvPr id="4" name="Slide Number Placeholder 3"/>
          <p:cNvSpPr>
            <a:spLocks noGrp="1"/>
          </p:cNvSpPr>
          <p:nvPr>
            <p:ph type="sldNum" sz="quarter" idx="12"/>
          </p:nvPr>
        </p:nvSpPr>
        <p:spPr/>
        <p:txBody>
          <a:bodyPr/>
          <a:lstStyle/>
          <a:p>
            <a:fld id="{D09AD961-9A2E-4382-944C-BCFD3EEF94AE}" type="slidenum">
              <a:rPr lang="fr-CA" smtClean="0"/>
              <a:pPr/>
              <a:t>86</a:t>
            </a:fld>
            <a:endParaRPr lang="fr-CA"/>
          </a:p>
        </p:txBody>
      </p:sp>
      <p:pic>
        <p:nvPicPr>
          <p:cNvPr id="6" name="Picture 2" descr="C:\Users\Dennis Zhang\AppData\Local\Microsoft\Windows\Temporary Internet Files\Content.IE5\JHYC4L04\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527"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07833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14</a:t>
            </a:r>
            <a:endParaRPr lang="en-CA" dirty="0"/>
          </a:p>
        </p:txBody>
      </p:sp>
    </p:spTree>
    <p:extLst>
      <p:ext uri="{BB962C8B-B14F-4D97-AF65-F5344CB8AC3E}">
        <p14:creationId xmlns:p14="http://schemas.microsoft.com/office/powerpoint/2010/main" val="24683259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050"/>
          <p:cNvSpPr>
            <a:spLocks noGrp="1" noChangeArrowheads="1"/>
          </p:cNvSpPr>
          <p:nvPr>
            <p:ph type="title"/>
          </p:nvPr>
        </p:nvSpPr>
        <p:spPr>
          <a:xfrm>
            <a:off x="533400" y="138113"/>
            <a:ext cx="8153400" cy="1431925"/>
          </a:xfrm>
        </p:spPr>
        <p:txBody>
          <a:bodyPr>
            <a:normAutofit/>
          </a:bodyPr>
          <a:lstStyle/>
          <a:p>
            <a:r>
              <a:rPr lang="en-US" sz="3200" dirty="0">
                <a:solidFill>
                  <a:srgbClr val="C00000"/>
                </a:solidFill>
                <a:latin typeface="Copperplate Gothic Bold" pitchFamily="34" charset="0"/>
              </a:rPr>
              <a:t>Control Function in Management</a:t>
            </a:r>
          </a:p>
        </p:txBody>
      </p:sp>
      <p:sp>
        <p:nvSpPr>
          <p:cNvPr id="507907" name="Rectangle 2051"/>
          <p:cNvSpPr>
            <a:spLocks noGrp="1" noChangeArrowheads="1"/>
          </p:cNvSpPr>
          <p:nvPr>
            <p:ph type="body" idx="1"/>
          </p:nvPr>
        </p:nvSpPr>
        <p:spPr>
          <a:xfrm>
            <a:off x="533400" y="1484784"/>
            <a:ext cx="8189913" cy="4571529"/>
          </a:xfrm>
        </p:spPr>
        <p:txBody>
          <a:bodyPr>
            <a:noAutofit/>
          </a:bodyPr>
          <a:lstStyle/>
          <a:p>
            <a:pPr>
              <a:lnSpc>
                <a:spcPct val="90000"/>
              </a:lnSpc>
            </a:pPr>
            <a:r>
              <a:rPr lang="en-US" dirty="0"/>
              <a:t>Control</a:t>
            </a:r>
          </a:p>
          <a:p>
            <a:pPr lvl="1">
              <a:lnSpc>
                <a:spcPct val="90000"/>
              </a:lnSpc>
            </a:pPr>
            <a:r>
              <a:rPr lang="en-US" dirty="0"/>
              <a:t>Regulation of activities and </a:t>
            </a:r>
            <a:r>
              <a:rPr lang="en-US" dirty="0" err="1"/>
              <a:t>behaviours</a:t>
            </a:r>
            <a:r>
              <a:rPr lang="en-US" dirty="0"/>
              <a:t> within organizations</a:t>
            </a:r>
          </a:p>
          <a:p>
            <a:pPr lvl="1">
              <a:lnSpc>
                <a:spcPct val="90000"/>
              </a:lnSpc>
            </a:pPr>
            <a:r>
              <a:rPr lang="en-US" dirty="0"/>
              <a:t>Adjustment or conformity to specifications or objectives</a:t>
            </a:r>
          </a:p>
          <a:p>
            <a:pPr>
              <a:lnSpc>
                <a:spcPct val="90000"/>
              </a:lnSpc>
            </a:pPr>
            <a:r>
              <a:rPr lang="en-US" sz="2800" dirty="0"/>
              <a:t>Effective control depends heavily on other functions that precede it and feeds back to </a:t>
            </a:r>
            <a:r>
              <a:rPr lang="en-US" sz="2800" dirty="0" smtClean="0"/>
              <a:t>them:</a:t>
            </a:r>
            <a:endParaRPr lang="en-US" sz="2800" dirty="0"/>
          </a:p>
          <a:p>
            <a:pPr lvl="1">
              <a:lnSpc>
                <a:spcPct val="90000"/>
              </a:lnSpc>
            </a:pPr>
            <a:r>
              <a:rPr lang="en-US" dirty="0"/>
              <a:t>Planning </a:t>
            </a:r>
          </a:p>
          <a:p>
            <a:pPr lvl="1">
              <a:lnSpc>
                <a:spcPct val="90000"/>
              </a:lnSpc>
            </a:pPr>
            <a:r>
              <a:rPr lang="en-US" dirty="0"/>
              <a:t>Organizing</a:t>
            </a:r>
          </a:p>
          <a:p>
            <a:pPr lvl="1">
              <a:lnSpc>
                <a:spcPct val="90000"/>
              </a:lnSpc>
            </a:pPr>
            <a:r>
              <a:rPr lang="en-US" dirty="0"/>
              <a:t>Leading</a:t>
            </a:r>
          </a:p>
        </p:txBody>
      </p:sp>
      <p:sp>
        <p:nvSpPr>
          <p:cNvPr id="2" name="Slide Number Placeholder 1"/>
          <p:cNvSpPr>
            <a:spLocks noGrp="1"/>
          </p:cNvSpPr>
          <p:nvPr>
            <p:ph type="sldNum" sz="quarter" idx="12"/>
          </p:nvPr>
        </p:nvSpPr>
        <p:spPr/>
        <p:txBody>
          <a:bodyPr/>
          <a:lstStyle/>
          <a:p>
            <a:fld id="{D09AD961-9A2E-4382-944C-BCFD3EEF94AE}" type="slidenum">
              <a:rPr lang="fr-CA" smtClean="0"/>
              <a:pPr/>
              <a:t>88</a:t>
            </a:fld>
            <a:endParaRPr lang="fr-CA"/>
          </a:p>
        </p:txBody>
      </p:sp>
      <p:pic>
        <p:nvPicPr>
          <p:cNvPr id="3074"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530120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34435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69011" name="Group 19"/>
          <p:cNvGrpSpPr>
            <a:grpSpLocks/>
          </p:cNvGrpSpPr>
          <p:nvPr/>
        </p:nvGrpSpPr>
        <p:grpSpPr bwMode="auto">
          <a:xfrm>
            <a:off x="4275138" y="2989263"/>
            <a:ext cx="3911600" cy="908050"/>
            <a:chOff x="2693" y="1829"/>
            <a:chExt cx="2464" cy="572"/>
          </a:xfrm>
        </p:grpSpPr>
        <p:sp>
          <p:nvSpPr>
            <p:cNvPr id="469007" name="Rectangle 15"/>
            <p:cNvSpPr>
              <a:spLocks noChangeArrowheads="1"/>
            </p:cNvSpPr>
            <p:nvPr/>
          </p:nvSpPr>
          <p:spPr bwMode="auto">
            <a:xfrm>
              <a:off x="2693" y="1829"/>
              <a:ext cx="2425" cy="53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Arial" charset="0"/>
              </a:endParaRPr>
            </a:p>
          </p:txBody>
        </p:sp>
        <p:sp>
          <p:nvSpPr>
            <p:cNvPr id="468998" name="Rectangle 6"/>
            <p:cNvSpPr>
              <a:spLocks noChangeArrowheads="1"/>
            </p:cNvSpPr>
            <p:nvPr/>
          </p:nvSpPr>
          <p:spPr bwMode="auto">
            <a:xfrm>
              <a:off x="2732" y="1868"/>
              <a:ext cx="2425" cy="53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Arial" charset="0"/>
                </a:rPr>
                <a:t>Ensures adjustment or</a:t>
              </a:r>
            </a:p>
            <a:p>
              <a:pPr algn="ctr"/>
              <a:r>
                <a:rPr lang="en-US" sz="2400">
                  <a:latin typeface="Arial" charset="0"/>
                </a:rPr>
                <a:t>conformity to specifications</a:t>
              </a:r>
            </a:p>
          </p:txBody>
        </p:sp>
      </p:grpSp>
      <p:grpSp>
        <p:nvGrpSpPr>
          <p:cNvPr id="469012" name="Group 20"/>
          <p:cNvGrpSpPr>
            <a:grpSpLocks/>
          </p:cNvGrpSpPr>
          <p:nvPr/>
        </p:nvGrpSpPr>
        <p:grpSpPr bwMode="auto">
          <a:xfrm>
            <a:off x="4275138" y="4048125"/>
            <a:ext cx="3911600" cy="908050"/>
            <a:chOff x="2693" y="2496"/>
            <a:chExt cx="2464" cy="572"/>
          </a:xfrm>
        </p:grpSpPr>
        <p:sp>
          <p:nvSpPr>
            <p:cNvPr id="469008" name="Rectangle 16"/>
            <p:cNvSpPr>
              <a:spLocks noChangeArrowheads="1"/>
            </p:cNvSpPr>
            <p:nvPr/>
          </p:nvSpPr>
          <p:spPr bwMode="auto">
            <a:xfrm>
              <a:off x="2693" y="2496"/>
              <a:ext cx="2425" cy="53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Arial" charset="0"/>
              </a:endParaRPr>
            </a:p>
          </p:txBody>
        </p:sp>
        <p:sp>
          <p:nvSpPr>
            <p:cNvPr id="468999" name="Rectangle 7"/>
            <p:cNvSpPr>
              <a:spLocks noChangeArrowheads="1"/>
            </p:cNvSpPr>
            <p:nvPr/>
          </p:nvSpPr>
          <p:spPr bwMode="auto">
            <a:xfrm>
              <a:off x="2732" y="2535"/>
              <a:ext cx="2425" cy="53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Arial" charset="0"/>
                </a:rPr>
                <a:t>Regulates activities</a:t>
              </a:r>
            </a:p>
          </p:txBody>
        </p:sp>
      </p:grpSp>
      <p:grpSp>
        <p:nvGrpSpPr>
          <p:cNvPr id="469013" name="Group 21"/>
          <p:cNvGrpSpPr>
            <a:grpSpLocks/>
          </p:cNvGrpSpPr>
          <p:nvPr/>
        </p:nvGrpSpPr>
        <p:grpSpPr bwMode="auto">
          <a:xfrm>
            <a:off x="4275138" y="5106988"/>
            <a:ext cx="3911600" cy="908050"/>
            <a:chOff x="2693" y="3163"/>
            <a:chExt cx="2464" cy="572"/>
          </a:xfrm>
        </p:grpSpPr>
        <p:sp>
          <p:nvSpPr>
            <p:cNvPr id="469009" name="Rectangle 17"/>
            <p:cNvSpPr>
              <a:spLocks noChangeArrowheads="1"/>
            </p:cNvSpPr>
            <p:nvPr/>
          </p:nvSpPr>
          <p:spPr bwMode="auto">
            <a:xfrm>
              <a:off x="2693" y="3163"/>
              <a:ext cx="2425" cy="53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Arial" charset="0"/>
              </a:endParaRPr>
            </a:p>
          </p:txBody>
        </p:sp>
        <p:sp>
          <p:nvSpPr>
            <p:cNvPr id="469000" name="Rectangle 8"/>
            <p:cNvSpPr>
              <a:spLocks noChangeArrowheads="1"/>
            </p:cNvSpPr>
            <p:nvPr/>
          </p:nvSpPr>
          <p:spPr bwMode="auto">
            <a:xfrm>
              <a:off x="2732" y="3202"/>
              <a:ext cx="2425" cy="53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Arial" charset="0"/>
                </a:rPr>
                <a:t>Regulates behaviour</a:t>
              </a:r>
            </a:p>
          </p:txBody>
        </p:sp>
      </p:grpSp>
      <p:sp>
        <p:nvSpPr>
          <p:cNvPr id="468994" name="Rectangle 2"/>
          <p:cNvSpPr>
            <a:spLocks noGrp="1" noChangeArrowheads="1"/>
          </p:cNvSpPr>
          <p:nvPr>
            <p:ph type="title"/>
          </p:nvPr>
        </p:nvSpPr>
        <p:spPr>
          <a:xfrm>
            <a:off x="533400" y="138113"/>
            <a:ext cx="8153400" cy="1431925"/>
          </a:xfrm>
        </p:spPr>
        <p:txBody>
          <a:bodyPr>
            <a:normAutofit/>
          </a:bodyPr>
          <a:lstStyle/>
          <a:p>
            <a:r>
              <a:rPr lang="en-US" sz="3600" dirty="0">
                <a:solidFill>
                  <a:srgbClr val="C00000"/>
                </a:solidFill>
                <a:latin typeface="Copperplate Gothic Bold" pitchFamily="34" charset="0"/>
              </a:rPr>
              <a:t>Control Function in Management</a:t>
            </a:r>
          </a:p>
        </p:txBody>
      </p:sp>
      <p:sp>
        <p:nvSpPr>
          <p:cNvPr id="468996" name="Text Box 4"/>
          <p:cNvSpPr txBox="1">
            <a:spLocks noChangeArrowheads="1"/>
          </p:cNvSpPr>
          <p:nvPr/>
        </p:nvSpPr>
        <p:spPr bwMode="auto">
          <a:xfrm>
            <a:off x="411163" y="5691188"/>
            <a:ext cx="35925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a:latin typeface="Times New Roman" pitchFamily="18" charset="0"/>
              </a:rPr>
              <a:t>Adapted from Exhibit 14.1: The Control Function in Management</a:t>
            </a:r>
          </a:p>
        </p:txBody>
      </p:sp>
      <p:grpSp>
        <p:nvGrpSpPr>
          <p:cNvPr id="469010" name="Group 18"/>
          <p:cNvGrpSpPr>
            <a:grpSpLocks/>
          </p:cNvGrpSpPr>
          <p:nvPr/>
        </p:nvGrpSpPr>
        <p:grpSpPr bwMode="auto">
          <a:xfrm>
            <a:off x="4275138" y="1931988"/>
            <a:ext cx="3911600" cy="908050"/>
            <a:chOff x="2693" y="1163"/>
            <a:chExt cx="2464" cy="572"/>
          </a:xfrm>
        </p:grpSpPr>
        <p:sp>
          <p:nvSpPr>
            <p:cNvPr id="469006" name="Rectangle 14"/>
            <p:cNvSpPr>
              <a:spLocks noChangeArrowheads="1"/>
            </p:cNvSpPr>
            <p:nvPr/>
          </p:nvSpPr>
          <p:spPr bwMode="auto">
            <a:xfrm>
              <a:off x="2693" y="1163"/>
              <a:ext cx="2425" cy="53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Arial" charset="0"/>
              </a:endParaRPr>
            </a:p>
          </p:txBody>
        </p:sp>
        <p:sp>
          <p:nvSpPr>
            <p:cNvPr id="468997" name="Rectangle 5"/>
            <p:cNvSpPr>
              <a:spLocks noChangeArrowheads="1"/>
            </p:cNvSpPr>
            <p:nvPr/>
          </p:nvSpPr>
          <p:spPr bwMode="auto">
            <a:xfrm>
              <a:off x="2732" y="1202"/>
              <a:ext cx="2425" cy="53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Arial" charset="0"/>
                </a:rPr>
                <a:t>Ensures adjustment or</a:t>
              </a:r>
            </a:p>
            <a:p>
              <a:pPr algn="ctr"/>
              <a:r>
                <a:rPr lang="en-US" sz="2400">
                  <a:latin typeface="Arial" charset="0"/>
                </a:rPr>
                <a:t>conformity to objectives</a:t>
              </a:r>
            </a:p>
          </p:txBody>
        </p:sp>
      </p:grpSp>
      <p:grpSp>
        <p:nvGrpSpPr>
          <p:cNvPr id="469015" name="Group 23"/>
          <p:cNvGrpSpPr>
            <a:grpSpLocks/>
          </p:cNvGrpSpPr>
          <p:nvPr/>
        </p:nvGrpSpPr>
        <p:grpSpPr bwMode="auto">
          <a:xfrm>
            <a:off x="1066800" y="3409950"/>
            <a:ext cx="2047875" cy="1019175"/>
            <a:chOff x="672" y="2148"/>
            <a:chExt cx="1290" cy="642"/>
          </a:xfrm>
        </p:grpSpPr>
        <p:sp>
          <p:nvSpPr>
            <p:cNvPr id="469014" name="Oval 22"/>
            <p:cNvSpPr>
              <a:spLocks noChangeArrowheads="1"/>
            </p:cNvSpPr>
            <p:nvPr/>
          </p:nvSpPr>
          <p:spPr bwMode="auto">
            <a:xfrm>
              <a:off x="672" y="2148"/>
              <a:ext cx="1251" cy="594"/>
            </a:xfrm>
            <a:prstGeom prst="ellipse">
              <a:avLst/>
            </a:prstGeom>
            <a:solidFill>
              <a:schemeClr val="bg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Arial" charset="0"/>
              </a:endParaRPr>
            </a:p>
          </p:txBody>
        </p:sp>
        <p:sp>
          <p:nvSpPr>
            <p:cNvPr id="469001" name="Oval 9"/>
            <p:cNvSpPr>
              <a:spLocks noChangeArrowheads="1"/>
            </p:cNvSpPr>
            <p:nvPr/>
          </p:nvSpPr>
          <p:spPr bwMode="auto">
            <a:xfrm>
              <a:off x="711" y="2196"/>
              <a:ext cx="1251" cy="594"/>
            </a:xfrm>
            <a:prstGeom prst="ellipse">
              <a:avLst/>
            </a:prstGeom>
            <a:solidFill>
              <a:srgbClr val="FFCC6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Arial" charset="0"/>
                </a:rPr>
                <a:t>Control</a:t>
              </a:r>
            </a:p>
          </p:txBody>
        </p:sp>
      </p:grpSp>
      <p:sp>
        <p:nvSpPr>
          <p:cNvPr id="469002" name="Line 10"/>
          <p:cNvSpPr>
            <a:spLocks noChangeShapeType="1"/>
          </p:cNvSpPr>
          <p:nvPr/>
        </p:nvSpPr>
        <p:spPr bwMode="auto">
          <a:xfrm flipV="1">
            <a:off x="2757488" y="2360613"/>
            <a:ext cx="1582737" cy="1243012"/>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69003" name="Line 11"/>
          <p:cNvSpPr>
            <a:spLocks noChangeShapeType="1"/>
          </p:cNvSpPr>
          <p:nvPr/>
        </p:nvSpPr>
        <p:spPr bwMode="auto">
          <a:xfrm flipV="1">
            <a:off x="3057525" y="3425825"/>
            <a:ext cx="1282700" cy="354013"/>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69004" name="Line 12"/>
          <p:cNvSpPr>
            <a:spLocks noChangeShapeType="1"/>
          </p:cNvSpPr>
          <p:nvPr/>
        </p:nvSpPr>
        <p:spPr bwMode="auto">
          <a:xfrm>
            <a:off x="3057525" y="4121150"/>
            <a:ext cx="1282700" cy="368300"/>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469005" name="Line 13"/>
          <p:cNvSpPr>
            <a:spLocks noChangeShapeType="1"/>
          </p:cNvSpPr>
          <p:nvPr/>
        </p:nvSpPr>
        <p:spPr bwMode="auto">
          <a:xfrm>
            <a:off x="2770188" y="4325938"/>
            <a:ext cx="1570037" cy="1255712"/>
          </a:xfrm>
          <a:prstGeom prst="line">
            <a:avLst/>
          </a:prstGeom>
          <a:noFill/>
          <a:ln w="28575">
            <a:solidFill>
              <a:schemeClr val="tx1"/>
            </a:solidFill>
            <a:prstDash val="sysDot"/>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2" name="Slide Number Placeholder 1"/>
          <p:cNvSpPr>
            <a:spLocks noGrp="1"/>
          </p:cNvSpPr>
          <p:nvPr>
            <p:ph type="sldNum" sz="quarter" idx="12"/>
          </p:nvPr>
        </p:nvSpPr>
        <p:spPr/>
        <p:txBody>
          <a:bodyPr/>
          <a:lstStyle/>
          <a:p>
            <a:fld id="{D09AD961-9A2E-4382-944C-BCFD3EEF94AE}" type="slidenum">
              <a:rPr lang="fr-CA" smtClean="0"/>
              <a:pPr/>
              <a:t>89</a:t>
            </a:fld>
            <a:endParaRPr lang="fr-CA"/>
          </a:p>
        </p:txBody>
      </p:sp>
      <p:pic>
        <p:nvPicPr>
          <p:cNvPr id="25"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530790"/>
      </p:ext>
    </p:extLst>
  </p:cSld>
  <p:clrMapOvr>
    <a:masterClrMapping/>
  </p:clrMapOvr>
  <p:transition>
    <p:zoom/>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14050" name="Rectangle 1026"/>
          <p:cNvSpPr>
            <a:spLocks noChangeArrowheads="1"/>
          </p:cNvSpPr>
          <p:nvPr/>
        </p:nvSpPr>
        <p:spPr bwMode="auto">
          <a:xfrm>
            <a:off x="0" y="1624013"/>
            <a:ext cx="4872038" cy="109537"/>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14051" name="Rectangle 1027"/>
          <p:cNvSpPr>
            <a:spLocks noGrp="1" noChangeArrowheads="1"/>
          </p:cNvSpPr>
          <p:nvPr>
            <p:ph type="title"/>
          </p:nvPr>
        </p:nvSpPr>
        <p:spPr>
          <a:xfrm>
            <a:off x="4395788" y="322263"/>
            <a:ext cx="4291012" cy="1190625"/>
          </a:xfrm>
        </p:spPr>
        <p:txBody>
          <a:bodyPr>
            <a:normAutofit fontScale="90000"/>
          </a:bodyPr>
          <a:lstStyle/>
          <a:p>
            <a:r>
              <a:rPr lang="en-US" sz="3600" dirty="0">
                <a:solidFill>
                  <a:srgbClr val="C00000"/>
                </a:solidFill>
                <a:latin typeface="Copperplate Gothic Bold" pitchFamily="34" charset="0"/>
              </a:rPr>
              <a:t>Basic Elements in Control Process</a:t>
            </a:r>
          </a:p>
        </p:txBody>
      </p:sp>
      <p:sp>
        <p:nvSpPr>
          <p:cNvPr id="514052" name="Text Box 1028"/>
          <p:cNvSpPr txBox="1">
            <a:spLocks noChangeArrowheads="1"/>
          </p:cNvSpPr>
          <p:nvPr/>
        </p:nvSpPr>
        <p:spPr bwMode="auto">
          <a:xfrm>
            <a:off x="2659063" y="6057900"/>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a:latin typeface="Times New Roman" pitchFamily="18" charset="0"/>
              </a:rPr>
              <a:t>Adapted from Exhibit 14.3: The Basic Elements in the Control Process</a:t>
            </a:r>
          </a:p>
        </p:txBody>
      </p:sp>
      <p:grpSp>
        <p:nvGrpSpPr>
          <p:cNvPr id="514053" name="Group 1029"/>
          <p:cNvGrpSpPr>
            <a:grpSpLocks/>
          </p:cNvGrpSpPr>
          <p:nvPr/>
        </p:nvGrpSpPr>
        <p:grpSpPr bwMode="auto">
          <a:xfrm>
            <a:off x="920750" y="1135063"/>
            <a:ext cx="2713038" cy="850900"/>
            <a:chOff x="863" y="715"/>
            <a:chExt cx="1709" cy="536"/>
          </a:xfrm>
        </p:grpSpPr>
        <p:sp>
          <p:nvSpPr>
            <p:cNvPr id="514054" name="Rectangle 1030"/>
            <p:cNvSpPr>
              <a:spLocks noChangeArrowheads="1"/>
            </p:cNvSpPr>
            <p:nvPr/>
          </p:nvSpPr>
          <p:spPr bwMode="auto">
            <a:xfrm>
              <a:off x="863" y="715"/>
              <a:ext cx="1647" cy="49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charset="0"/>
              </a:endParaRPr>
            </a:p>
          </p:txBody>
        </p:sp>
        <p:sp>
          <p:nvSpPr>
            <p:cNvPr id="514055" name="Rectangle 1031"/>
            <p:cNvSpPr>
              <a:spLocks noChangeArrowheads="1"/>
            </p:cNvSpPr>
            <p:nvPr/>
          </p:nvSpPr>
          <p:spPr bwMode="auto">
            <a:xfrm>
              <a:off x="908" y="760"/>
              <a:ext cx="1664" cy="491"/>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charset="0"/>
                </a:rPr>
                <a:t>Establish standards</a:t>
              </a:r>
            </a:p>
          </p:txBody>
        </p:sp>
      </p:grpSp>
      <p:grpSp>
        <p:nvGrpSpPr>
          <p:cNvPr id="514057" name="Group 1033"/>
          <p:cNvGrpSpPr>
            <a:grpSpLocks/>
          </p:cNvGrpSpPr>
          <p:nvPr/>
        </p:nvGrpSpPr>
        <p:grpSpPr bwMode="auto">
          <a:xfrm>
            <a:off x="920750" y="2317750"/>
            <a:ext cx="2713038" cy="850900"/>
            <a:chOff x="847" y="1482"/>
            <a:chExt cx="1709" cy="536"/>
          </a:xfrm>
        </p:grpSpPr>
        <p:sp>
          <p:nvSpPr>
            <p:cNvPr id="514058" name="Rectangle 1034"/>
            <p:cNvSpPr>
              <a:spLocks noChangeArrowheads="1"/>
            </p:cNvSpPr>
            <p:nvPr/>
          </p:nvSpPr>
          <p:spPr bwMode="auto">
            <a:xfrm>
              <a:off x="847" y="1482"/>
              <a:ext cx="1647" cy="49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charset="0"/>
              </a:endParaRPr>
            </a:p>
          </p:txBody>
        </p:sp>
        <p:sp>
          <p:nvSpPr>
            <p:cNvPr id="514059" name="Rectangle 1035"/>
            <p:cNvSpPr>
              <a:spLocks noChangeArrowheads="1"/>
            </p:cNvSpPr>
            <p:nvPr/>
          </p:nvSpPr>
          <p:spPr bwMode="auto">
            <a:xfrm>
              <a:off x="892" y="1527"/>
              <a:ext cx="1664" cy="491"/>
            </a:xfrm>
            <a:prstGeom prst="rect">
              <a:avLst/>
            </a:prstGeom>
            <a:solidFill>
              <a:srgbClr val="33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a:latin typeface="Arial" charset="0"/>
                </a:rPr>
                <a:t>Measure performance</a:t>
              </a:r>
            </a:p>
          </p:txBody>
        </p:sp>
      </p:grpSp>
      <p:grpSp>
        <p:nvGrpSpPr>
          <p:cNvPr id="514060" name="Group 1036"/>
          <p:cNvGrpSpPr>
            <a:grpSpLocks/>
          </p:cNvGrpSpPr>
          <p:nvPr/>
        </p:nvGrpSpPr>
        <p:grpSpPr bwMode="auto">
          <a:xfrm>
            <a:off x="914400" y="3502025"/>
            <a:ext cx="2727325" cy="850900"/>
            <a:chOff x="838" y="2237"/>
            <a:chExt cx="1709" cy="536"/>
          </a:xfrm>
        </p:grpSpPr>
        <p:sp>
          <p:nvSpPr>
            <p:cNvPr id="514061" name="Rectangle 1037"/>
            <p:cNvSpPr>
              <a:spLocks noChangeArrowheads="1"/>
            </p:cNvSpPr>
            <p:nvPr/>
          </p:nvSpPr>
          <p:spPr bwMode="auto">
            <a:xfrm>
              <a:off x="838" y="2237"/>
              <a:ext cx="1647" cy="49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charset="0"/>
              </a:endParaRPr>
            </a:p>
          </p:txBody>
        </p:sp>
        <p:sp>
          <p:nvSpPr>
            <p:cNvPr id="514062" name="Rectangle 1038"/>
            <p:cNvSpPr>
              <a:spLocks noChangeArrowheads="1"/>
            </p:cNvSpPr>
            <p:nvPr/>
          </p:nvSpPr>
          <p:spPr bwMode="auto">
            <a:xfrm>
              <a:off x="883" y="2282"/>
              <a:ext cx="1664" cy="491"/>
            </a:xfrm>
            <a:prstGeom prst="rect">
              <a:avLst/>
            </a:prstGeom>
            <a:solidFill>
              <a:srgbClr val="B6DF9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a:latin typeface="Arial" charset="0"/>
                </a:rPr>
                <a:t>Compare performance against standards</a:t>
              </a:r>
            </a:p>
          </p:txBody>
        </p:sp>
      </p:grpSp>
      <p:grpSp>
        <p:nvGrpSpPr>
          <p:cNvPr id="514063" name="Group 1039"/>
          <p:cNvGrpSpPr>
            <a:grpSpLocks/>
          </p:cNvGrpSpPr>
          <p:nvPr/>
        </p:nvGrpSpPr>
        <p:grpSpPr bwMode="auto">
          <a:xfrm>
            <a:off x="914400" y="4686300"/>
            <a:ext cx="2727325" cy="1219200"/>
            <a:chOff x="830" y="2952"/>
            <a:chExt cx="1709" cy="768"/>
          </a:xfrm>
        </p:grpSpPr>
        <p:sp>
          <p:nvSpPr>
            <p:cNvPr id="514064" name="Rectangle 1040"/>
            <p:cNvSpPr>
              <a:spLocks noChangeArrowheads="1"/>
            </p:cNvSpPr>
            <p:nvPr/>
          </p:nvSpPr>
          <p:spPr bwMode="auto">
            <a:xfrm>
              <a:off x="830" y="2952"/>
              <a:ext cx="1647" cy="72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a:latin typeface="Arial" charset="0"/>
              </a:endParaRPr>
            </a:p>
          </p:txBody>
        </p:sp>
        <p:sp>
          <p:nvSpPr>
            <p:cNvPr id="514065" name="Rectangle 1041"/>
            <p:cNvSpPr>
              <a:spLocks noChangeArrowheads="1"/>
            </p:cNvSpPr>
            <p:nvPr/>
          </p:nvSpPr>
          <p:spPr bwMode="auto">
            <a:xfrm>
              <a:off x="875" y="2997"/>
              <a:ext cx="1664" cy="723"/>
            </a:xfrm>
            <a:prstGeom prst="rect">
              <a:avLst/>
            </a:prstGeom>
            <a:solidFill>
              <a:srgbClr val="E0C5A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p>
              <a:pPr algn="ctr"/>
              <a:r>
                <a:rPr lang="en-US" sz="2000">
                  <a:latin typeface="Arial" charset="0"/>
                </a:rPr>
                <a:t>Evaluate results and take any necessary corrective action</a:t>
              </a:r>
            </a:p>
          </p:txBody>
        </p:sp>
      </p:grpSp>
      <p:cxnSp>
        <p:nvCxnSpPr>
          <p:cNvPr id="514066" name="AutoShape 1042"/>
          <p:cNvCxnSpPr>
            <a:cxnSpLocks noChangeShapeType="1"/>
            <a:stCxn id="514055" idx="2"/>
            <a:endCxn id="514059" idx="0"/>
          </p:cNvCxnSpPr>
          <p:nvPr/>
        </p:nvCxnSpPr>
        <p:spPr bwMode="auto">
          <a:xfrm>
            <a:off x="2312988" y="1985963"/>
            <a:ext cx="0" cy="403225"/>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67" name="AutoShape 1043"/>
          <p:cNvCxnSpPr>
            <a:cxnSpLocks noChangeShapeType="1"/>
            <a:stCxn id="514059" idx="2"/>
            <a:endCxn id="514062" idx="0"/>
          </p:cNvCxnSpPr>
          <p:nvPr/>
        </p:nvCxnSpPr>
        <p:spPr bwMode="auto">
          <a:xfrm>
            <a:off x="2312988" y="3168650"/>
            <a:ext cx="1587" cy="404813"/>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68" name="AutoShape 1044"/>
          <p:cNvCxnSpPr>
            <a:cxnSpLocks noChangeShapeType="1"/>
            <a:stCxn id="514062" idx="2"/>
            <a:endCxn id="514065" idx="0"/>
          </p:cNvCxnSpPr>
          <p:nvPr/>
        </p:nvCxnSpPr>
        <p:spPr bwMode="auto">
          <a:xfrm>
            <a:off x="2314575" y="4352925"/>
            <a:ext cx="0" cy="404813"/>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514069" name="Group 1045"/>
          <p:cNvGrpSpPr>
            <a:grpSpLocks/>
          </p:cNvGrpSpPr>
          <p:nvPr/>
        </p:nvGrpSpPr>
        <p:grpSpPr bwMode="auto">
          <a:xfrm>
            <a:off x="595313" y="5895975"/>
            <a:ext cx="1704975" cy="341313"/>
            <a:chOff x="645" y="3714"/>
            <a:chExt cx="1074" cy="215"/>
          </a:xfrm>
        </p:grpSpPr>
        <p:sp>
          <p:nvSpPr>
            <p:cNvPr id="514070" name="Line 1046"/>
            <p:cNvSpPr>
              <a:spLocks noChangeShapeType="1"/>
            </p:cNvSpPr>
            <p:nvPr/>
          </p:nvSpPr>
          <p:spPr bwMode="auto">
            <a:xfrm>
              <a:off x="1719" y="3714"/>
              <a:ext cx="0" cy="215"/>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514071" name="Line 1047"/>
            <p:cNvSpPr>
              <a:spLocks noChangeShapeType="1"/>
            </p:cNvSpPr>
            <p:nvPr/>
          </p:nvSpPr>
          <p:spPr bwMode="auto">
            <a:xfrm flipH="1">
              <a:off x="645" y="3929"/>
              <a:ext cx="1074"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grpSp>
      <p:sp>
        <p:nvSpPr>
          <p:cNvPr id="514072" name="Line 1048"/>
          <p:cNvSpPr>
            <a:spLocks noChangeShapeType="1"/>
          </p:cNvSpPr>
          <p:nvPr/>
        </p:nvSpPr>
        <p:spPr bwMode="auto">
          <a:xfrm flipV="1">
            <a:off x="595313" y="777875"/>
            <a:ext cx="0" cy="5459413"/>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grpSp>
        <p:nvGrpSpPr>
          <p:cNvPr id="514073" name="Group 1049"/>
          <p:cNvGrpSpPr>
            <a:grpSpLocks/>
          </p:cNvGrpSpPr>
          <p:nvPr/>
        </p:nvGrpSpPr>
        <p:grpSpPr bwMode="auto">
          <a:xfrm>
            <a:off x="595313" y="777875"/>
            <a:ext cx="1704975" cy="423863"/>
            <a:chOff x="645" y="490"/>
            <a:chExt cx="1074" cy="267"/>
          </a:xfrm>
        </p:grpSpPr>
        <p:sp>
          <p:nvSpPr>
            <p:cNvPr id="514074" name="Line 1050"/>
            <p:cNvSpPr>
              <a:spLocks noChangeShapeType="1"/>
            </p:cNvSpPr>
            <p:nvPr/>
          </p:nvSpPr>
          <p:spPr bwMode="auto">
            <a:xfrm>
              <a:off x="645" y="490"/>
              <a:ext cx="1074"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514075" name="Line 1051"/>
            <p:cNvSpPr>
              <a:spLocks noChangeShapeType="1"/>
            </p:cNvSpPr>
            <p:nvPr/>
          </p:nvSpPr>
          <p:spPr bwMode="auto">
            <a:xfrm>
              <a:off x="1719" y="490"/>
              <a:ext cx="0" cy="267"/>
            </a:xfrm>
            <a:prstGeom prst="line">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grpSp>
      <p:sp>
        <p:nvSpPr>
          <p:cNvPr id="514076" name="Text Box 1052"/>
          <p:cNvSpPr txBox="1">
            <a:spLocks noChangeArrowheads="1"/>
          </p:cNvSpPr>
          <p:nvPr/>
        </p:nvSpPr>
        <p:spPr bwMode="auto">
          <a:xfrm>
            <a:off x="3871913" y="1743075"/>
            <a:ext cx="5157787"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9863" indent="-169863">
              <a:defRPr sz="2400">
                <a:solidFill>
                  <a:schemeClr val="tx1"/>
                </a:solidFill>
                <a:latin typeface="Arial" charset="0"/>
              </a:defRPr>
            </a:lvl1pPr>
            <a:lvl2pPr indent="-173038">
              <a:defRPr sz="2400">
                <a:solidFill>
                  <a:schemeClr val="tx1"/>
                </a:solidFill>
                <a:latin typeface="Arial" charset="0"/>
              </a:defRPr>
            </a:lvl2pPr>
            <a:lvl3pPr>
              <a:defRPr sz="2400">
                <a:solidFill>
                  <a:schemeClr val="tx1"/>
                </a:solidFill>
                <a:latin typeface="Arial" charset="0"/>
              </a:defRPr>
            </a:lvl3pPr>
            <a:lvl4pPr>
              <a:defRPr sz="2400">
                <a:solidFill>
                  <a:schemeClr val="tx1"/>
                </a:solidFill>
                <a:latin typeface="Arial" charset="0"/>
              </a:defRPr>
            </a:lvl4pPr>
            <a:lvl5pPr>
              <a:defRPr sz="2400">
                <a:solidFill>
                  <a:schemeClr val="tx1"/>
                </a:solidFill>
                <a:latin typeface="Arial" charset="0"/>
              </a:defRPr>
            </a:lvl5pPr>
            <a:lvl6pPr fontAlgn="base">
              <a:spcBef>
                <a:spcPct val="0"/>
              </a:spcBef>
              <a:spcAft>
                <a:spcPct val="0"/>
              </a:spcAft>
              <a:defRPr sz="2400">
                <a:solidFill>
                  <a:schemeClr val="tx1"/>
                </a:solidFill>
                <a:latin typeface="Arial" charset="0"/>
              </a:defRPr>
            </a:lvl6pPr>
            <a:lvl7pPr fontAlgn="base">
              <a:spcBef>
                <a:spcPct val="0"/>
              </a:spcBef>
              <a:spcAft>
                <a:spcPct val="0"/>
              </a:spcAft>
              <a:defRPr sz="2400">
                <a:solidFill>
                  <a:schemeClr val="tx1"/>
                </a:solidFill>
                <a:latin typeface="Arial" charset="0"/>
              </a:defRPr>
            </a:lvl7pPr>
            <a:lvl8pPr fontAlgn="base">
              <a:spcBef>
                <a:spcPct val="0"/>
              </a:spcBef>
              <a:spcAft>
                <a:spcPct val="0"/>
              </a:spcAft>
              <a:defRPr sz="2400">
                <a:solidFill>
                  <a:schemeClr val="tx1"/>
                </a:solidFill>
                <a:latin typeface="Arial" charset="0"/>
              </a:defRPr>
            </a:lvl8pPr>
            <a:lvl9pPr fontAlgn="base">
              <a:spcBef>
                <a:spcPct val="0"/>
              </a:spcBef>
              <a:spcAft>
                <a:spcPct val="0"/>
              </a:spcAft>
              <a:defRPr sz="2400">
                <a:solidFill>
                  <a:schemeClr val="tx1"/>
                </a:solidFill>
                <a:latin typeface="Arial" charset="0"/>
              </a:defRPr>
            </a:lvl9pPr>
          </a:lstStyle>
          <a:p>
            <a:pPr marL="342900" indent="-342900">
              <a:spcBef>
                <a:spcPct val="20000"/>
              </a:spcBef>
              <a:buFont typeface="Wingdings" pitchFamily="2" charset="2"/>
              <a:buChar char="Ø"/>
            </a:pPr>
            <a:r>
              <a:rPr lang="en-US" sz="2000" b="1" dirty="0">
                <a:solidFill>
                  <a:schemeClr val="tx2"/>
                </a:solidFill>
              </a:rPr>
              <a:t>Evaluate results/take necessary corrective action</a:t>
            </a:r>
          </a:p>
          <a:p>
            <a:pPr>
              <a:spcBef>
                <a:spcPct val="20000"/>
              </a:spcBef>
              <a:buFontTx/>
              <a:buChar char="•"/>
            </a:pPr>
            <a:r>
              <a:rPr lang="en-US" sz="2000" b="1" dirty="0" smtClean="0"/>
              <a:t>Not </a:t>
            </a:r>
            <a:r>
              <a:rPr lang="en-US" sz="2000" b="1" dirty="0"/>
              <a:t>all results require action</a:t>
            </a:r>
          </a:p>
          <a:p>
            <a:pPr lvl="1">
              <a:spcBef>
                <a:spcPct val="20000"/>
              </a:spcBef>
              <a:buFontTx/>
              <a:buChar char="•"/>
            </a:pPr>
            <a:r>
              <a:rPr lang="en-US" sz="1800" b="1" dirty="0"/>
              <a:t>Evaluate importance and magnitude of the deviation</a:t>
            </a:r>
          </a:p>
          <a:p>
            <a:pPr>
              <a:spcBef>
                <a:spcPct val="20000"/>
              </a:spcBef>
              <a:buFontTx/>
              <a:buChar char="•"/>
            </a:pPr>
            <a:r>
              <a:rPr lang="en-US" sz="2000" b="1" dirty="0"/>
              <a:t>Determine what action to take if necessary</a:t>
            </a:r>
          </a:p>
          <a:p>
            <a:pPr lvl="1">
              <a:spcBef>
                <a:spcPct val="20000"/>
              </a:spcBef>
              <a:buFontTx/>
              <a:buChar char="•"/>
            </a:pPr>
            <a:r>
              <a:rPr lang="en-US" sz="1800" b="1" dirty="0"/>
              <a:t>Diagnosis skills of managers</a:t>
            </a:r>
          </a:p>
          <a:p>
            <a:pPr lvl="1">
              <a:spcBef>
                <a:spcPct val="20000"/>
              </a:spcBef>
              <a:buFontTx/>
              <a:buChar char="•"/>
            </a:pPr>
            <a:r>
              <a:rPr lang="en-US" sz="1800" b="1" dirty="0"/>
              <a:t>Level of expertise</a:t>
            </a:r>
          </a:p>
          <a:p>
            <a:pPr lvl="1">
              <a:spcBef>
                <a:spcPct val="20000"/>
              </a:spcBef>
              <a:buFontTx/>
              <a:buChar char="•"/>
            </a:pPr>
            <a:r>
              <a:rPr lang="en-US" sz="1800" b="1" dirty="0"/>
              <a:t>Evaluate the standards and the measures</a:t>
            </a:r>
          </a:p>
          <a:p>
            <a:pPr lvl="1">
              <a:spcBef>
                <a:spcPct val="20000"/>
              </a:spcBef>
              <a:buFontTx/>
              <a:buChar char="•"/>
            </a:pPr>
            <a:r>
              <a:rPr lang="en-US" sz="1800" b="1" dirty="0"/>
              <a:t>Employees performing better than “standard” should be recognized and rewarded</a:t>
            </a:r>
          </a:p>
        </p:txBody>
      </p:sp>
      <p:sp>
        <p:nvSpPr>
          <p:cNvPr id="2" name="Slide Number Placeholder 1"/>
          <p:cNvSpPr>
            <a:spLocks noGrp="1"/>
          </p:cNvSpPr>
          <p:nvPr>
            <p:ph type="sldNum" sz="quarter" idx="12"/>
          </p:nvPr>
        </p:nvSpPr>
        <p:spPr/>
        <p:txBody>
          <a:bodyPr/>
          <a:lstStyle/>
          <a:p>
            <a:fld id="{D09AD961-9A2E-4382-944C-BCFD3EEF94AE}" type="slidenum">
              <a:rPr lang="fr-CA" smtClean="0"/>
              <a:pPr/>
              <a:t>90</a:t>
            </a:fld>
            <a:endParaRPr lang="fr-CA"/>
          </a:p>
        </p:txBody>
      </p:sp>
      <p:pic>
        <p:nvPicPr>
          <p:cNvPr id="30"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981298"/>
      </p:ext>
    </p:extLst>
  </p:cSld>
  <p:clrMapOvr>
    <a:masterClrMapping/>
  </p:clrMapOvr>
  <p:transition>
    <p:dissolv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6098" name="Rectangle 1026"/>
          <p:cNvSpPr>
            <a:spLocks noGrp="1" noChangeArrowheads="1"/>
          </p:cNvSpPr>
          <p:nvPr>
            <p:ph type="title"/>
          </p:nvPr>
        </p:nvSpPr>
        <p:spPr/>
        <p:txBody>
          <a:bodyPr>
            <a:normAutofit fontScale="90000"/>
          </a:bodyPr>
          <a:lstStyle/>
          <a:p>
            <a:r>
              <a:rPr lang="en-US" sz="4000" dirty="0">
                <a:solidFill>
                  <a:srgbClr val="C00000"/>
                </a:solidFill>
                <a:latin typeface="Copperplate Gothic Bold" pitchFamily="34" charset="0"/>
              </a:rPr>
              <a:t>Scope of Control</a:t>
            </a:r>
            <a:r>
              <a:rPr lang="en-US" sz="4000" dirty="0"/>
              <a:t/>
            </a:r>
            <a:br>
              <a:rPr lang="en-US" sz="4000" dirty="0"/>
            </a:br>
            <a:r>
              <a:rPr lang="en-US" sz="3100" dirty="0">
                <a:solidFill>
                  <a:schemeClr val="tx2"/>
                </a:solidFill>
                <a:latin typeface="Copperplate Gothic Bold" pitchFamily="34" charset="0"/>
              </a:rPr>
              <a:t>Strategic Control</a:t>
            </a:r>
            <a:endParaRPr lang="en-US" sz="4000" dirty="0">
              <a:solidFill>
                <a:schemeClr val="tx2"/>
              </a:solidFill>
              <a:latin typeface="Copperplate Gothic Bold" pitchFamily="34" charset="0"/>
            </a:endParaRPr>
          </a:p>
        </p:txBody>
      </p:sp>
      <p:sp>
        <p:nvSpPr>
          <p:cNvPr id="516099" name="Rectangle 1027"/>
          <p:cNvSpPr>
            <a:spLocks noGrp="1" noChangeArrowheads="1"/>
          </p:cNvSpPr>
          <p:nvPr>
            <p:ph type="body" idx="1"/>
          </p:nvPr>
        </p:nvSpPr>
        <p:spPr>
          <a:xfrm>
            <a:off x="457200" y="1600200"/>
            <a:ext cx="5335588" cy="4530725"/>
          </a:xfrm>
        </p:spPr>
        <p:txBody>
          <a:bodyPr>
            <a:normAutofit/>
          </a:bodyPr>
          <a:lstStyle/>
          <a:p>
            <a:r>
              <a:rPr lang="en-US" sz="2800" b="1" dirty="0">
                <a:solidFill>
                  <a:schemeClr val="tx2"/>
                </a:solidFill>
              </a:rPr>
              <a:t>Assess and regulate how the organization fits its external environment and meets its long-range objectives and goals</a:t>
            </a:r>
          </a:p>
          <a:p>
            <a:r>
              <a:rPr lang="en-US" sz="2800" b="1" dirty="0">
                <a:solidFill>
                  <a:schemeClr val="tx2"/>
                </a:solidFill>
              </a:rPr>
              <a:t>Control becomes less efficient in uncertain or changing </a:t>
            </a:r>
            <a:r>
              <a:rPr lang="en-US" sz="2800" b="1" dirty="0" smtClean="0">
                <a:solidFill>
                  <a:schemeClr val="tx2"/>
                </a:solidFill>
              </a:rPr>
              <a:t>environments</a:t>
            </a:r>
          </a:p>
          <a:p>
            <a:r>
              <a:rPr lang="en-US" sz="2800" b="1" dirty="0">
                <a:solidFill>
                  <a:schemeClr val="tx2"/>
                </a:solidFill>
              </a:rPr>
              <a:t>The topic of scope of control is divided into strategic, tactical, and operational control. </a:t>
            </a:r>
          </a:p>
          <a:p>
            <a:endParaRPr lang="en-US" sz="2800" b="1" dirty="0">
              <a:solidFill>
                <a:schemeClr val="tx2"/>
              </a:solidFill>
            </a:endParaRPr>
          </a:p>
        </p:txBody>
      </p:sp>
      <p:pic>
        <p:nvPicPr>
          <p:cNvPr id="516106" name="Picture 1034" descr="j01828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5988" y="2085975"/>
            <a:ext cx="2401471" cy="3647281"/>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D09AD961-9A2E-4382-944C-BCFD3EEF94AE}" type="slidenum">
              <a:rPr lang="fr-CA" smtClean="0"/>
              <a:pPr/>
              <a:t>91</a:t>
            </a:fld>
            <a:endParaRPr lang="fr-CA"/>
          </a:p>
        </p:txBody>
      </p:sp>
      <p:pic>
        <p:nvPicPr>
          <p:cNvPr id="7" name="Picture 2" descr="C:\Users\Dennis Zhang\AppData\Local\Microsoft\Windows\Temporary Internet Files\Content.IE5\ABPO5CMD\MC90023102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88121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p:txBody>
          <a:bodyPr>
            <a:normAutofit fontScale="90000"/>
          </a:bodyPr>
          <a:lstStyle/>
          <a:p>
            <a:r>
              <a:rPr lang="en-US" sz="4000" dirty="0">
                <a:solidFill>
                  <a:srgbClr val="C00000"/>
                </a:solidFill>
                <a:latin typeface="Copperplate Gothic Bold" pitchFamily="34" charset="0"/>
              </a:rPr>
              <a:t>Scope of Control</a:t>
            </a:r>
            <a:br>
              <a:rPr lang="en-US" sz="4000" dirty="0">
                <a:solidFill>
                  <a:srgbClr val="C00000"/>
                </a:solidFill>
                <a:latin typeface="Copperplate Gothic Bold" pitchFamily="34" charset="0"/>
              </a:rPr>
            </a:br>
            <a:r>
              <a:rPr lang="en-US" sz="3100" dirty="0">
                <a:solidFill>
                  <a:schemeClr val="tx2"/>
                </a:solidFill>
                <a:latin typeface="Copperplate Gothic Bold" pitchFamily="34" charset="0"/>
              </a:rPr>
              <a:t>Tactical Control</a:t>
            </a:r>
          </a:p>
        </p:txBody>
      </p:sp>
      <p:sp>
        <p:nvSpPr>
          <p:cNvPr id="517123" name="Rectangle 3"/>
          <p:cNvSpPr>
            <a:spLocks noGrp="1" noChangeArrowheads="1"/>
          </p:cNvSpPr>
          <p:nvPr>
            <p:ph type="body" idx="1"/>
          </p:nvPr>
        </p:nvSpPr>
        <p:spPr>
          <a:xfrm>
            <a:off x="533400" y="1700808"/>
            <a:ext cx="8104188" cy="4680520"/>
          </a:xfrm>
        </p:spPr>
        <p:txBody>
          <a:bodyPr>
            <a:normAutofit/>
          </a:bodyPr>
          <a:lstStyle/>
          <a:p>
            <a:pPr>
              <a:lnSpc>
                <a:spcPct val="90000"/>
              </a:lnSpc>
            </a:pPr>
            <a:r>
              <a:rPr lang="en-US" dirty="0"/>
              <a:t>Assess and regulate day-to-day functions of the organization and its major units in implementing its strategy</a:t>
            </a:r>
          </a:p>
          <a:p>
            <a:pPr lvl="1">
              <a:lnSpc>
                <a:spcPct val="90000"/>
              </a:lnSpc>
            </a:pPr>
            <a:r>
              <a:rPr lang="en-US" dirty="0"/>
              <a:t>Financial controls</a:t>
            </a:r>
          </a:p>
          <a:p>
            <a:pPr lvl="1">
              <a:lnSpc>
                <a:spcPct val="90000"/>
              </a:lnSpc>
            </a:pPr>
            <a:r>
              <a:rPr lang="en-US" dirty="0"/>
              <a:t>Budgetary controls</a:t>
            </a:r>
          </a:p>
          <a:p>
            <a:pPr lvl="1">
              <a:lnSpc>
                <a:spcPct val="90000"/>
              </a:lnSpc>
            </a:pPr>
            <a:r>
              <a:rPr lang="en-US" dirty="0"/>
              <a:t>Supervisory structure controls</a:t>
            </a:r>
          </a:p>
          <a:p>
            <a:pPr lvl="1">
              <a:lnSpc>
                <a:spcPct val="90000"/>
              </a:lnSpc>
            </a:pPr>
            <a:r>
              <a:rPr lang="en-US" dirty="0"/>
              <a:t>Human resource controls</a:t>
            </a:r>
          </a:p>
          <a:p>
            <a:pPr lvl="1">
              <a:lnSpc>
                <a:spcPct val="90000"/>
              </a:lnSpc>
            </a:pPr>
            <a:r>
              <a:rPr lang="en-US" dirty="0"/>
              <a:t>Contrasting approaches to using tactical controls</a:t>
            </a:r>
          </a:p>
          <a:p>
            <a:pPr lvl="2">
              <a:lnSpc>
                <a:spcPct val="90000"/>
              </a:lnSpc>
            </a:pPr>
            <a:r>
              <a:rPr lang="en-US" dirty="0"/>
              <a:t>Bureaucratic control</a:t>
            </a:r>
          </a:p>
          <a:p>
            <a:pPr lvl="2">
              <a:lnSpc>
                <a:spcPct val="90000"/>
              </a:lnSpc>
            </a:pPr>
            <a:r>
              <a:rPr lang="en-US" dirty="0"/>
              <a:t>Commitment, or clan, control</a:t>
            </a:r>
          </a:p>
        </p:txBody>
      </p:sp>
      <p:sp>
        <p:nvSpPr>
          <p:cNvPr id="2" name="Slide Number Placeholder 1"/>
          <p:cNvSpPr>
            <a:spLocks noGrp="1"/>
          </p:cNvSpPr>
          <p:nvPr>
            <p:ph type="sldNum" sz="quarter" idx="12"/>
          </p:nvPr>
        </p:nvSpPr>
        <p:spPr/>
        <p:txBody>
          <a:bodyPr/>
          <a:lstStyle/>
          <a:p>
            <a:fld id="{D09AD961-9A2E-4382-944C-BCFD3EEF94AE}" type="slidenum">
              <a:rPr lang="fr-CA" smtClean="0"/>
              <a:pPr/>
              <a:t>92</a:t>
            </a:fld>
            <a:endParaRPr lang="fr-CA"/>
          </a:p>
        </p:txBody>
      </p:sp>
      <p:pic>
        <p:nvPicPr>
          <p:cNvPr id="5"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39742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97666" name="Rectangle 2"/>
          <p:cNvSpPr>
            <a:spLocks noChangeArrowheads="1"/>
          </p:cNvSpPr>
          <p:nvPr/>
        </p:nvSpPr>
        <p:spPr bwMode="auto">
          <a:xfrm>
            <a:off x="5915025" y="6124575"/>
            <a:ext cx="3228975" cy="171450"/>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97667" name="Rectangle 3"/>
          <p:cNvSpPr>
            <a:spLocks noChangeArrowheads="1"/>
          </p:cNvSpPr>
          <p:nvPr/>
        </p:nvSpPr>
        <p:spPr bwMode="auto">
          <a:xfrm>
            <a:off x="0" y="1614488"/>
            <a:ext cx="4529138" cy="14287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97678" name="Rectangle 14"/>
          <p:cNvSpPr>
            <a:spLocks noGrp="1" noChangeArrowheads="1"/>
          </p:cNvSpPr>
          <p:nvPr>
            <p:ph type="body" idx="1"/>
          </p:nvPr>
        </p:nvSpPr>
        <p:spPr>
          <a:xfrm>
            <a:off x="422275" y="1466850"/>
            <a:ext cx="8378825" cy="396875"/>
          </a:xfrm>
        </p:spPr>
        <p:txBody>
          <a:bodyPr/>
          <a:lstStyle/>
          <a:p>
            <a:pPr marL="0" indent="0">
              <a:buFont typeface="Wingdings" pitchFamily="2" charset="2"/>
              <a:buNone/>
              <a:tabLst>
                <a:tab pos="2117725" algn="l"/>
                <a:tab pos="5487988" algn="l"/>
              </a:tabLst>
            </a:pPr>
            <a:r>
              <a:rPr lang="en-US" sz="1600" b="1"/>
              <a:t>Issue	Questions</a:t>
            </a:r>
          </a:p>
        </p:txBody>
      </p:sp>
      <p:sp>
        <p:nvSpPr>
          <p:cNvPr id="497679" name="Rectangle 15"/>
          <p:cNvSpPr>
            <a:spLocks noGrp="1" noChangeArrowheads="1"/>
          </p:cNvSpPr>
          <p:nvPr>
            <p:ph type="title"/>
          </p:nvPr>
        </p:nvSpPr>
        <p:spPr>
          <a:xfrm>
            <a:off x="533400" y="279400"/>
            <a:ext cx="8153400" cy="762000"/>
          </a:xfrm>
        </p:spPr>
        <p:txBody>
          <a:bodyPr/>
          <a:lstStyle/>
          <a:p>
            <a:r>
              <a:rPr lang="en-US" dirty="0">
                <a:solidFill>
                  <a:srgbClr val="C00000"/>
                </a:solidFill>
                <a:latin typeface="Copperplate Gothic Bold" pitchFamily="34" charset="0"/>
              </a:rPr>
              <a:t>Budgetary Control</a:t>
            </a:r>
          </a:p>
        </p:txBody>
      </p:sp>
      <p:sp>
        <p:nvSpPr>
          <p:cNvPr id="497680" name="Text Box 16"/>
          <p:cNvSpPr txBox="1">
            <a:spLocks noChangeArrowheads="1"/>
          </p:cNvSpPr>
          <p:nvPr/>
        </p:nvSpPr>
        <p:spPr bwMode="auto">
          <a:xfrm>
            <a:off x="2636838" y="591978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a:latin typeface="Times New Roman" pitchFamily="18" charset="0"/>
              </a:rPr>
              <a:t>Adapted from exhibit 14.13: Issues in Budgetary Control</a:t>
            </a:r>
          </a:p>
        </p:txBody>
      </p:sp>
      <p:sp>
        <p:nvSpPr>
          <p:cNvPr id="497681" name="Rectangle 17"/>
          <p:cNvSpPr>
            <a:spLocks noChangeArrowheads="1"/>
          </p:cNvSpPr>
          <p:nvPr/>
        </p:nvSpPr>
        <p:spPr bwMode="auto">
          <a:xfrm>
            <a:off x="422275" y="1728788"/>
            <a:ext cx="21351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rgbClr val="C00000"/>
                </a:solidFill>
                <a:latin typeface="Arial" charset="0"/>
              </a:rPr>
              <a:t>Rolling budgets and revision</a:t>
            </a:r>
          </a:p>
        </p:txBody>
      </p:sp>
      <p:sp>
        <p:nvSpPr>
          <p:cNvPr id="497698" name="Rectangle 34"/>
          <p:cNvSpPr>
            <a:spLocks noChangeArrowheads="1"/>
          </p:cNvSpPr>
          <p:nvPr/>
        </p:nvSpPr>
        <p:spPr bwMode="auto">
          <a:xfrm>
            <a:off x="2570163" y="1728788"/>
            <a:ext cx="6092825" cy="185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a:latin typeface="Arial" charset="0"/>
              </a:rPr>
              <a:t>Should the budget period be for 12 months followed by another 12-month budget a year later, or should a calendar quarter be added each time a new calendar quarter begins?</a:t>
            </a:r>
          </a:p>
          <a:p>
            <a:pPr>
              <a:spcBef>
                <a:spcPct val="20000"/>
              </a:spcBef>
              <a:buClr>
                <a:schemeClr val="tx1"/>
              </a:buClr>
              <a:buSzPct val="85000"/>
              <a:buFont typeface="Wingdings" pitchFamily="2" charset="2"/>
              <a:buNone/>
            </a:pPr>
            <a:r>
              <a:rPr lang="en-US">
                <a:latin typeface="Arial" charset="0"/>
              </a:rPr>
              <a:t>Should the budget remain fixed for the budget period or should it be revised periodically during the period?</a:t>
            </a:r>
          </a:p>
        </p:txBody>
      </p:sp>
      <p:sp>
        <p:nvSpPr>
          <p:cNvPr id="497699" name="Rectangle 35"/>
          <p:cNvSpPr>
            <a:spLocks noChangeArrowheads="1"/>
          </p:cNvSpPr>
          <p:nvPr/>
        </p:nvSpPr>
        <p:spPr bwMode="auto">
          <a:xfrm>
            <a:off x="417513" y="3638550"/>
            <a:ext cx="2135187"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rgbClr val="C00000"/>
                </a:solidFill>
                <a:latin typeface="Arial" charset="0"/>
              </a:rPr>
              <a:t>Fixed or flexible budgets</a:t>
            </a:r>
          </a:p>
        </p:txBody>
      </p:sp>
      <p:sp>
        <p:nvSpPr>
          <p:cNvPr id="497700" name="Rectangle 36"/>
          <p:cNvSpPr>
            <a:spLocks noChangeArrowheads="1"/>
          </p:cNvSpPr>
          <p:nvPr/>
        </p:nvSpPr>
        <p:spPr bwMode="auto">
          <a:xfrm>
            <a:off x="2565400" y="3638550"/>
            <a:ext cx="6092825"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a:latin typeface="Arial" charset="0"/>
              </a:rPr>
              <a:t>Should performance be evaluated against the original budget or against a budget that incorporates the actual activity level of the business?</a:t>
            </a:r>
          </a:p>
        </p:txBody>
      </p:sp>
      <p:sp>
        <p:nvSpPr>
          <p:cNvPr id="497701" name="Rectangle 37"/>
          <p:cNvSpPr>
            <a:spLocks noChangeArrowheads="1"/>
          </p:cNvSpPr>
          <p:nvPr/>
        </p:nvSpPr>
        <p:spPr bwMode="auto">
          <a:xfrm>
            <a:off x="427038" y="4705350"/>
            <a:ext cx="2135187"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rgbClr val="C00000"/>
                </a:solidFill>
                <a:latin typeface="Arial" charset="0"/>
              </a:rPr>
              <a:t>Bonuses based on budgets</a:t>
            </a:r>
          </a:p>
        </p:txBody>
      </p:sp>
      <p:sp>
        <p:nvSpPr>
          <p:cNvPr id="497702" name="Rectangle 38"/>
          <p:cNvSpPr>
            <a:spLocks noChangeArrowheads="1"/>
          </p:cNvSpPr>
          <p:nvPr/>
        </p:nvSpPr>
        <p:spPr bwMode="auto">
          <a:xfrm>
            <a:off x="2574925" y="4705350"/>
            <a:ext cx="6092825"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a:latin typeface="Arial" charset="0"/>
              </a:rPr>
              <a:t>Should incentive compensation, if any, be based on actual versus budgeted performance, or on actual performance against some other standard?</a:t>
            </a:r>
          </a:p>
        </p:txBody>
      </p:sp>
      <p:sp>
        <p:nvSpPr>
          <p:cNvPr id="2" name="Slide Number Placeholder 1"/>
          <p:cNvSpPr>
            <a:spLocks noGrp="1"/>
          </p:cNvSpPr>
          <p:nvPr>
            <p:ph type="sldNum" sz="quarter" idx="12"/>
          </p:nvPr>
        </p:nvSpPr>
        <p:spPr/>
        <p:txBody>
          <a:bodyPr/>
          <a:lstStyle/>
          <a:p>
            <a:fld id="{D09AD961-9A2E-4382-944C-BCFD3EEF94AE}" type="slidenum">
              <a:rPr lang="fr-CA" smtClean="0"/>
              <a:pPr/>
              <a:t>93</a:t>
            </a:fld>
            <a:endParaRPr lang="fr-CA"/>
          </a:p>
        </p:txBody>
      </p:sp>
      <p:pic>
        <p:nvPicPr>
          <p:cNvPr id="14"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3439"/>
      </p:ext>
    </p:extLst>
  </p:cSld>
  <p:clrMapOvr>
    <a:masterClrMapping/>
  </p:clrMapOvr>
  <p:transition>
    <p:zoom/>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99714" name="Rectangle 2"/>
          <p:cNvSpPr>
            <a:spLocks noChangeArrowheads="1"/>
          </p:cNvSpPr>
          <p:nvPr/>
        </p:nvSpPr>
        <p:spPr bwMode="auto">
          <a:xfrm>
            <a:off x="5915025" y="6124575"/>
            <a:ext cx="3228975" cy="171450"/>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99715" name="Rectangle 3"/>
          <p:cNvSpPr>
            <a:spLocks noChangeArrowheads="1"/>
          </p:cNvSpPr>
          <p:nvPr/>
        </p:nvSpPr>
        <p:spPr bwMode="auto">
          <a:xfrm>
            <a:off x="0" y="1614488"/>
            <a:ext cx="4529138" cy="14287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99726" name="Rectangle 14"/>
          <p:cNvSpPr>
            <a:spLocks noGrp="1" noChangeArrowheads="1"/>
          </p:cNvSpPr>
          <p:nvPr>
            <p:ph type="body" idx="1"/>
          </p:nvPr>
        </p:nvSpPr>
        <p:spPr>
          <a:xfrm>
            <a:off x="422275" y="1489075"/>
            <a:ext cx="8378825" cy="396875"/>
          </a:xfrm>
        </p:spPr>
        <p:txBody>
          <a:bodyPr/>
          <a:lstStyle/>
          <a:p>
            <a:pPr marL="0" indent="0">
              <a:buFont typeface="Wingdings" pitchFamily="2" charset="2"/>
              <a:buNone/>
              <a:tabLst>
                <a:tab pos="2117725" algn="l"/>
                <a:tab pos="5487988" algn="l"/>
              </a:tabLst>
            </a:pPr>
            <a:r>
              <a:rPr lang="en-US" sz="1600" b="1"/>
              <a:t>Issue	Questions</a:t>
            </a:r>
          </a:p>
        </p:txBody>
      </p:sp>
      <p:sp>
        <p:nvSpPr>
          <p:cNvPr id="499727" name="Rectangle 15"/>
          <p:cNvSpPr>
            <a:spLocks noGrp="1" noChangeArrowheads="1"/>
          </p:cNvSpPr>
          <p:nvPr>
            <p:ph type="title"/>
          </p:nvPr>
        </p:nvSpPr>
        <p:spPr>
          <a:xfrm>
            <a:off x="533400" y="279400"/>
            <a:ext cx="8153400" cy="762000"/>
          </a:xfrm>
        </p:spPr>
        <p:txBody>
          <a:bodyPr/>
          <a:lstStyle/>
          <a:p>
            <a:r>
              <a:rPr lang="en-US"/>
              <a:t>Budgetary Control</a:t>
            </a:r>
          </a:p>
        </p:txBody>
      </p:sp>
      <p:sp>
        <p:nvSpPr>
          <p:cNvPr id="499728" name="Text Box 16"/>
          <p:cNvSpPr txBox="1">
            <a:spLocks noChangeArrowheads="1"/>
          </p:cNvSpPr>
          <p:nvPr/>
        </p:nvSpPr>
        <p:spPr bwMode="auto">
          <a:xfrm>
            <a:off x="2667000" y="6019800"/>
            <a:ext cx="61515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a:latin typeface="Times New Roman" pitchFamily="18" charset="0"/>
              </a:rPr>
              <a:t>Adapted from exhibit 14.13: Issues in Budgetary Control</a:t>
            </a:r>
          </a:p>
        </p:txBody>
      </p:sp>
      <p:sp>
        <p:nvSpPr>
          <p:cNvPr id="499729" name="Rectangle 17"/>
          <p:cNvSpPr>
            <a:spLocks noChangeArrowheads="1"/>
          </p:cNvSpPr>
          <p:nvPr/>
        </p:nvSpPr>
        <p:spPr bwMode="auto">
          <a:xfrm>
            <a:off x="422275" y="2027238"/>
            <a:ext cx="2135188"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rgbClr val="C00000"/>
                </a:solidFill>
                <a:latin typeface="Arial" charset="0"/>
              </a:rPr>
              <a:t>Evaluation criteria</a:t>
            </a:r>
          </a:p>
        </p:txBody>
      </p:sp>
      <p:sp>
        <p:nvSpPr>
          <p:cNvPr id="499730" name="Rectangle 18"/>
          <p:cNvSpPr>
            <a:spLocks noChangeArrowheads="1"/>
          </p:cNvSpPr>
          <p:nvPr/>
        </p:nvSpPr>
        <p:spPr bwMode="auto">
          <a:xfrm>
            <a:off x="2570163" y="2027238"/>
            <a:ext cx="6092825" cy="96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dirty="0">
                <a:latin typeface="Arial" charset="0"/>
              </a:rPr>
              <a:t>Should the budget used to evaluate performance include only those items over which the evaluated manager has control, or should it include all unit costs and revenues appropriate to the managerial unit?</a:t>
            </a:r>
          </a:p>
        </p:txBody>
      </p:sp>
      <p:sp>
        <p:nvSpPr>
          <p:cNvPr id="499731" name="Rectangle 19"/>
          <p:cNvSpPr>
            <a:spLocks noChangeArrowheads="1"/>
          </p:cNvSpPr>
          <p:nvPr/>
        </p:nvSpPr>
        <p:spPr bwMode="auto">
          <a:xfrm>
            <a:off x="417513" y="3573015"/>
            <a:ext cx="2135187" cy="576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rgbClr val="C00000"/>
                </a:solidFill>
                <a:latin typeface="Arial" charset="0"/>
              </a:rPr>
              <a:t>Tightness of the budget</a:t>
            </a:r>
          </a:p>
        </p:txBody>
      </p:sp>
      <p:sp>
        <p:nvSpPr>
          <p:cNvPr id="499732" name="Rectangle 20"/>
          <p:cNvSpPr>
            <a:spLocks noChangeArrowheads="1"/>
          </p:cNvSpPr>
          <p:nvPr/>
        </p:nvSpPr>
        <p:spPr bwMode="auto">
          <a:xfrm>
            <a:off x="2565400" y="3573015"/>
            <a:ext cx="6092825"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dirty="0">
                <a:latin typeface="Arial" charset="0"/>
              </a:rPr>
              <a:t>What degree of “stretch” should there be in the budget?</a:t>
            </a:r>
          </a:p>
        </p:txBody>
      </p:sp>
      <p:sp>
        <p:nvSpPr>
          <p:cNvPr id="499733" name="Rectangle 21"/>
          <p:cNvSpPr>
            <a:spLocks noChangeArrowheads="1"/>
          </p:cNvSpPr>
          <p:nvPr/>
        </p:nvSpPr>
        <p:spPr bwMode="auto">
          <a:xfrm>
            <a:off x="498475" y="5548313"/>
            <a:ext cx="803592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sz="1200" i="1">
                <a:latin typeface="Times New Roman" pitchFamily="18" charset="0"/>
              </a:rPr>
              <a:t>Source: </a:t>
            </a:r>
            <a:r>
              <a:rPr lang="en-US" sz="1200">
                <a:latin typeface="Times New Roman" pitchFamily="18" charset="0"/>
              </a:rPr>
              <a:t>Adapted from N. C. Churchill, “Budget Choices: Planning vs. Control,” </a:t>
            </a:r>
            <a:r>
              <a:rPr lang="en-US" sz="1200" i="1">
                <a:latin typeface="Times New Roman" pitchFamily="18" charset="0"/>
              </a:rPr>
              <a:t>Harvard Business Review </a:t>
            </a:r>
            <a:r>
              <a:rPr lang="en-US" sz="1200">
                <a:latin typeface="Times New Roman" pitchFamily="18" charset="0"/>
              </a:rPr>
              <a:t>62, no. 4 (1984), pp. 150–164, (p. 151).</a:t>
            </a:r>
          </a:p>
        </p:txBody>
      </p:sp>
      <p:sp>
        <p:nvSpPr>
          <p:cNvPr id="2" name="Slide Number Placeholder 1"/>
          <p:cNvSpPr>
            <a:spLocks noGrp="1"/>
          </p:cNvSpPr>
          <p:nvPr>
            <p:ph type="sldNum" sz="quarter" idx="12"/>
          </p:nvPr>
        </p:nvSpPr>
        <p:spPr/>
        <p:txBody>
          <a:bodyPr/>
          <a:lstStyle/>
          <a:p>
            <a:fld id="{D09AD961-9A2E-4382-944C-BCFD3EEF94AE}" type="slidenum">
              <a:rPr lang="fr-CA" smtClean="0"/>
              <a:pPr/>
              <a:t>94</a:t>
            </a:fld>
            <a:endParaRPr lang="fr-CA"/>
          </a:p>
        </p:txBody>
      </p:sp>
      <p:pic>
        <p:nvPicPr>
          <p:cNvPr id="13"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037326"/>
      </p:ext>
    </p:extLst>
  </p:cSld>
  <p:clrMapOvr>
    <a:masterClrMapping/>
  </p:clrMapOvr>
  <p:transition>
    <p:dissolv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8146" name="Rectangle 2"/>
          <p:cNvSpPr>
            <a:spLocks noGrp="1" noChangeArrowheads="1"/>
          </p:cNvSpPr>
          <p:nvPr>
            <p:ph type="title"/>
          </p:nvPr>
        </p:nvSpPr>
        <p:spPr/>
        <p:txBody>
          <a:bodyPr>
            <a:normAutofit fontScale="90000"/>
          </a:bodyPr>
          <a:lstStyle/>
          <a:p>
            <a:r>
              <a:rPr lang="en-US" sz="4000" dirty="0">
                <a:solidFill>
                  <a:srgbClr val="C00000"/>
                </a:solidFill>
                <a:latin typeface="Copperplate Gothic Bold" pitchFamily="34" charset="0"/>
              </a:rPr>
              <a:t>Scope of Control</a:t>
            </a:r>
            <a:br>
              <a:rPr lang="en-US" sz="4000" dirty="0">
                <a:solidFill>
                  <a:srgbClr val="C00000"/>
                </a:solidFill>
                <a:latin typeface="Copperplate Gothic Bold" pitchFamily="34" charset="0"/>
              </a:rPr>
            </a:br>
            <a:r>
              <a:rPr lang="en-US" sz="3600" dirty="0">
                <a:solidFill>
                  <a:schemeClr val="tx2"/>
                </a:solidFill>
                <a:latin typeface="Copperplate Gothic Bold" pitchFamily="34" charset="0"/>
              </a:rPr>
              <a:t>Operational Control</a:t>
            </a:r>
          </a:p>
        </p:txBody>
      </p:sp>
      <p:sp>
        <p:nvSpPr>
          <p:cNvPr id="518147" name="Rectangle 3"/>
          <p:cNvSpPr>
            <a:spLocks noGrp="1" noChangeArrowheads="1"/>
          </p:cNvSpPr>
          <p:nvPr>
            <p:ph type="body" idx="1"/>
          </p:nvPr>
        </p:nvSpPr>
        <p:spPr>
          <a:xfrm>
            <a:off x="261938" y="1941513"/>
            <a:ext cx="4703762" cy="4114800"/>
          </a:xfrm>
        </p:spPr>
        <p:txBody>
          <a:bodyPr>
            <a:normAutofit/>
          </a:bodyPr>
          <a:lstStyle/>
          <a:p>
            <a:r>
              <a:rPr lang="en-US" sz="2800" dirty="0"/>
              <a:t>Assess and regulate specific activities and methods used to produce goods and services</a:t>
            </a:r>
          </a:p>
          <a:p>
            <a:r>
              <a:rPr lang="en-US" sz="2800" dirty="0"/>
              <a:t>Pre-control of operations</a:t>
            </a:r>
          </a:p>
          <a:p>
            <a:r>
              <a:rPr lang="en-US" sz="2800" dirty="0"/>
              <a:t>Concurrent control of operations</a:t>
            </a:r>
          </a:p>
          <a:p>
            <a:r>
              <a:rPr lang="en-US" sz="2800" dirty="0"/>
              <a:t>Post-control of operations</a:t>
            </a:r>
          </a:p>
        </p:txBody>
      </p:sp>
      <p:pic>
        <p:nvPicPr>
          <p:cNvPr id="518151" name="Picture 7" descr="j017846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750" y="2147888"/>
            <a:ext cx="3808413" cy="251936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D09AD961-9A2E-4382-944C-BCFD3EEF94AE}" type="slidenum">
              <a:rPr lang="fr-CA" smtClean="0"/>
              <a:pPr/>
              <a:t>95</a:t>
            </a:fld>
            <a:endParaRPr lang="fr-CA"/>
          </a:p>
        </p:txBody>
      </p:sp>
      <p:pic>
        <p:nvPicPr>
          <p:cNvPr id="6" name="Picture 2" descr="C:\Users\Dennis Zhang\AppData\Local\Microsoft\Windows\Temporary Internet Files\Content.IE5\ABPO5CMD\MC90023102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88640"/>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02789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05858" name="Rectangle 2"/>
          <p:cNvSpPr>
            <a:spLocks noChangeArrowheads="1"/>
          </p:cNvSpPr>
          <p:nvPr/>
        </p:nvSpPr>
        <p:spPr bwMode="auto">
          <a:xfrm>
            <a:off x="5915025" y="6124575"/>
            <a:ext cx="3228975" cy="171450"/>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505859" name="Rectangle 3"/>
          <p:cNvSpPr>
            <a:spLocks noChangeArrowheads="1"/>
          </p:cNvSpPr>
          <p:nvPr/>
        </p:nvSpPr>
        <p:spPr bwMode="auto">
          <a:xfrm>
            <a:off x="0" y="1614488"/>
            <a:ext cx="4529138" cy="14287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05870" name="Rectangle 14"/>
          <p:cNvSpPr>
            <a:spLocks noGrp="1" noChangeArrowheads="1"/>
          </p:cNvSpPr>
          <p:nvPr>
            <p:ph type="body" idx="1"/>
          </p:nvPr>
        </p:nvSpPr>
        <p:spPr>
          <a:xfrm>
            <a:off x="251521" y="1124744"/>
            <a:ext cx="8549579" cy="632619"/>
          </a:xfrm>
        </p:spPr>
        <p:txBody>
          <a:bodyPr>
            <a:normAutofit/>
          </a:bodyPr>
          <a:lstStyle/>
          <a:p>
            <a:pPr marL="0" indent="0">
              <a:buFont typeface="Wingdings" pitchFamily="2" charset="2"/>
              <a:buNone/>
              <a:tabLst>
                <a:tab pos="2289175" algn="l"/>
                <a:tab pos="5487988" algn="l"/>
              </a:tabLst>
            </a:pPr>
            <a:r>
              <a:rPr lang="en-US" sz="2400" b="1" dirty="0">
                <a:solidFill>
                  <a:srgbClr val="C00000"/>
                </a:solidFill>
              </a:rPr>
              <a:t>Key Factor	</a:t>
            </a:r>
            <a:r>
              <a:rPr lang="en-US" sz="2400" b="1" dirty="0" smtClean="0">
                <a:solidFill>
                  <a:srgbClr val="C00000"/>
                </a:solidFill>
              </a:rPr>
              <a:t>   Concerns</a:t>
            </a:r>
            <a:endParaRPr lang="en-US" sz="2400" b="1" dirty="0">
              <a:solidFill>
                <a:srgbClr val="C00000"/>
              </a:solidFill>
            </a:endParaRPr>
          </a:p>
        </p:txBody>
      </p:sp>
      <p:sp>
        <p:nvSpPr>
          <p:cNvPr id="505871" name="Rectangle 15"/>
          <p:cNvSpPr>
            <a:spLocks noGrp="1" noChangeArrowheads="1"/>
          </p:cNvSpPr>
          <p:nvPr>
            <p:ph type="title"/>
          </p:nvPr>
        </p:nvSpPr>
        <p:spPr>
          <a:xfrm>
            <a:off x="533400" y="279400"/>
            <a:ext cx="8153400" cy="762000"/>
          </a:xfrm>
        </p:spPr>
        <p:txBody>
          <a:bodyPr/>
          <a:lstStyle/>
          <a:p>
            <a:r>
              <a:rPr lang="en-US" b="1" dirty="0">
                <a:solidFill>
                  <a:schemeClr val="tx2"/>
                </a:solidFill>
              </a:rPr>
              <a:t>Effectiveness of Controls</a:t>
            </a:r>
          </a:p>
        </p:txBody>
      </p:sp>
      <p:sp>
        <p:nvSpPr>
          <p:cNvPr id="505872" name="Text Box 16"/>
          <p:cNvSpPr txBox="1">
            <a:spLocks noChangeArrowheads="1"/>
          </p:cNvSpPr>
          <p:nvPr/>
        </p:nvSpPr>
        <p:spPr bwMode="auto">
          <a:xfrm>
            <a:off x="2692401" y="6193971"/>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14.17: Key Factors in Determining the Effectiveness of Controls</a:t>
            </a:r>
          </a:p>
        </p:txBody>
      </p:sp>
      <p:sp>
        <p:nvSpPr>
          <p:cNvPr id="505873" name="Rectangle 17"/>
          <p:cNvSpPr>
            <a:spLocks noChangeArrowheads="1"/>
          </p:cNvSpPr>
          <p:nvPr/>
        </p:nvSpPr>
        <p:spPr bwMode="auto">
          <a:xfrm>
            <a:off x="251521" y="1714500"/>
            <a:ext cx="2301179"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chemeClr val="tx2"/>
                </a:solidFill>
                <a:latin typeface="Arial" charset="0"/>
              </a:rPr>
              <a:t>Focus of control</a:t>
            </a:r>
          </a:p>
        </p:txBody>
      </p:sp>
      <p:sp>
        <p:nvSpPr>
          <p:cNvPr id="505874" name="Rectangle 18"/>
          <p:cNvSpPr>
            <a:spLocks noChangeArrowheads="1"/>
          </p:cNvSpPr>
          <p:nvPr/>
        </p:nvSpPr>
        <p:spPr bwMode="auto">
          <a:xfrm>
            <a:off x="2751138" y="1714500"/>
            <a:ext cx="6092825" cy="119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b="1" dirty="0">
                <a:latin typeface="Arial" charset="0"/>
              </a:rPr>
              <a:t>What will be controlled?</a:t>
            </a:r>
          </a:p>
          <a:p>
            <a:pPr>
              <a:lnSpc>
                <a:spcPct val="90000"/>
              </a:lnSpc>
              <a:spcBef>
                <a:spcPct val="15000"/>
              </a:spcBef>
              <a:buClr>
                <a:schemeClr val="tx1"/>
              </a:buClr>
              <a:buSzPct val="85000"/>
              <a:buFont typeface="Wingdings" pitchFamily="2" charset="2"/>
              <a:buNone/>
            </a:pPr>
            <a:r>
              <a:rPr lang="en-US" b="1" dirty="0">
                <a:latin typeface="Arial" charset="0"/>
              </a:rPr>
              <a:t>Where should controls be located in the organizational structure?</a:t>
            </a:r>
          </a:p>
          <a:p>
            <a:pPr>
              <a:lnSpc>
                <a:spcPct val="90000"/>
              </a:lnSpc>
              <a:spcBef>
                <a:spcPct val="15000"/>
              </a:spcBef>
              <a:buClr>
                <a:schemeClr val="tx1"/>
              </a:buClr>
              <a:buSzPct val="85000"/>
              <a:buFont typeface="Wingdings" pitchFamily="2" charset="2"/>
              <a:buNone/>
            </a:pPr>
            <a:r>
              <a:rPr lang="en-US" b="1" dirty="0">
                <a:latin typeface="Arial" charset="0"/>
              </a:rPr>
              <a:t>Who is responsible for which controls?</a:t>
            </a:r>
          </a:p>
        </p:txBody>
      </p:sp>
      <p:sp>
        <p:nvSpPr>
          <p:cNvPr id="505875" name="Rectangle 19"/>
          <p:cNvSpPr>
            <a:spLocks noChangeArrowheads="1"/>
          </p:cNvSpPr>
          <p:nvPr/>
        </p:nvSpPr>
        <p:spPr bwMode="auto">
          <a:xfrm>
            <a:off x="251521" y="2881313"/>
            <a:ext cx="2499617" cy="35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chemeClr val="tx2"/>
                </a:solidFill>
                <a:latin typeface="Arial" charset="0"/>
              </a:rPr>
              <a:t>Amount of control</a:t>
            </a:r>
          </a:p>
        </p:txBody>
      </p:sp>
      <p:sp>
        <p:nvSpPr>
          <p:cNvPr id="505876" name="Rectangle 20"/>
          <p:cNvSpPr>
            <a:spLocks noChangeArrowheads="1"/>
          </p:cNvSpPr>
          <p:nvPr/>
        </p:nvSpPr>
        <p:spPr bwMode="auto">
          <a:xfrm>
            <a:off x="2751138" y="2881313"/>
            <a:ext cx="60928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dirty="0">
                <a:latin typeface="Arial" charset="0"/>
              </a:rPr>
              <a:t>Is there a balance between over- and under control?</a:t>
            </a:r>
          </a:p>
          <a:p>
            <a:pPr>
              <a:lnSpc>
                <a:spcPct val="90000"/>
              </a:lnSpc>
              <a:spcBef>
                <a:spcPct val="15000"/>
              </a:spcBef>
              <a:buClr>
                <a:schemeClr val="tx1"/>
              </a:buClr>
              <a:buSzPct val="85000"/>
              <a:buFont typeface="Wingdings" pitchFamily="2" charset="2"/>
              <a:buNone/>
            </a:pPr>
            <a:endParaRPr lang="en-US" dirty="0">
              <a:latin typeface="Arial" charset="0"/>
            </a:endParaRPr>
          </a:p>
        </p:txBody>
      </p:sp>
      <p:sp>
        <p:nvSpPr>
          <p:cNvPr id="505877" name="Rectangle 21"/>
          <p:cNvSpPr>
            <a:spLocks noChangeArrowheads="1"/>
          </p:cNvSpPr>
          <p:nvPr/>
        </p:nvSpPr>
        <p:spPr bwMode="auto">
          <a:xfrm>
            <a:off x="251521" y="3233738"/>
            <a:ext cx="2664296"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9863" indent="-169863">
              <a:spcBef>
                <a:spcPct val="20000"/>
              </a:spcBef>
              <a:buClr>
                <a:schemeClr val="tx1"/>
              </a:buClr>
              <a:buSzPct val="85000"/>
              <a:buFont typeface="Wingdings" pitchFamily="2" charset="2"/>
              <a:buNone/>
            </a:pPr>
            <a:r>
              <a:rPr lang="en-US" b="1" dirty="0">
                <a:solidFill>
                  <a:schemeClr val="tx2"/>
                </a:solidFill>
                <a:latin typeface="Arial" charset="0"/>
              </a:rPr>
              <a:t>Quality of information collected by the controls</a:t>
            </a:r>
          </a:p>
        </p:txBody>
      </p:sp>
      <p:sp>
        <p:nvSpPr>
          <p:cNvPr id="505878" name="Rectangle 22"/>
          <p:cNvSpPr>
            <a:spLocks noChangeArrowheads="1"/>
          </p:cNvSpPr>
          <p:nvPr/>
        </p:nvSpPr>
        <p:spPr bwMode="auto">
          <a:xfrm>
            <a:off x="2751138" y="3233738"/>
            <a:ext cx="6092825" cy="125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b="1" dirty="0">
                <a:latin typeface="Arial" charset="0"/>
              </a:rPr>
              <a:t>Is the information useful?</a:t>
            </a:r>
          </a:p>
          <a:p>
            <a:pPr>
              <a:lnSpc>
                <a:spcPct val="90000"/>
              </a:lnSpc>
              <a:spcBef>
                <a:spcPct val="15000"/>
              </a:spcBef>
              <a:buClr>
                <a:schemeClr val="tx1"/>
              </a:buClr>
              <a:buSzPct val="85000"/>
              <a:buFont typeface="Wingdings" pitchFamily="2" charset="2"/>
              <a:buNone/>
            </a:pPr>
            <a:r>
              <a:rPr lang="en-US" b="1" dirty="0">
                <a:latin typeface="Arial" charset="0"/>
              </a:rPr>
              <a:t>Is the information accurate?</a:t>
            </a:r>
          </a:p>
          <a:p>
            <a:pPr>
              <a:lnSpc>
                <a:spcPct val="90000"/>
              </a:lnSpc>
              <a:spcBef>
                <a:spcPct val="15000"/>
              </a:spcBef>
              <a:buClr>
                <a:schemeClr val="tx1"/>
              </a:buClr>
              <a:buSzPct val="85000"/>
              <a:buFont typeface="Wingdings" pitchFamily="2" charset="2"/>
              <a:buNone/>
            </a:pPr>
            <a:r>
              <a:rPr lang="en-US" b="1" dirty="0">
                <a:latin typeface="Arial" charset="0"/>
              </a:rPr>
              <a:t>Is the information timely?</a:t>
            </a:r>
          </a:p>
          <a:p>
            <a:pPr>
              <a:lnSpc>
                <a:spcPct val="90000"/>
              </a:lnSpc>
              <a:spcBef>
                <a:spcPct val="15000"/>
              </a:spcBef>
              <a:buClr>
                <a:schemeClr val="tx1"/>
              </a:buClr>
              <a:buSzPct val="85000"/>
              <a:buFont typeface="Wingdings" pitchFamily="2" charset="2"/>
              <a:buNone/>
            </a:pPr>
            <a:r>
              <a:rPr lang="en-US" b="1" dirty="0">
                <a:latin typeface="Arial" charset="0"/>
              </a:rPr>
              <a:t>Is the information objective?</a:t>
            </a:r>
          </a:p>
        </p:txBody>
      </p:sp>
      <p:sp>
        <p:nvSpPr>
          <p:cNvPr id="505879" name="Rectangle 23"/>
          <p:cNvSpPr>
            <a:spLocks noChangeArrowheads="1"/>
          </p:cNvSpPr>
          <p:nvPr/>
        </p:nvSpPr>
        <p:spPr bwMode="auto">
          <a:xfrm>
            <a:off x="251521" y="4429125"/>
            <a:ext cx="2529779"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tx1"/>
              </a:buClr>
              <a:buSzPct val="85000"/>
              <a:buFont typeface="Wingdings" pitchFamily="2" charset="2"/>
              <a:buNone/>
            </a:pPr>
            <a:r>
              <a:rPr lang="en-US" b="1" dirty="0">
                <a:solidFill>
                  <a:schemeClr val="tx2"/>
                </a:solidFill>
                <a:latin typeface="Arial" charset="0"/>
              </a:rPr>
              <a:t>Flexibility of controls</a:t>
            </a:r>
          </a:p>
        </p:txBody>
      </p:sp>
      <p:sp>
        <p:nvSpPr>
          <p:cNvPr id="505880" name="Rectangle 24"/>
          <p:cNvSpPr>
            <a:spLocks noChangeArrowheads="1"/>
          </p:cNvSpPr>
          <p:nvPr/>
        </p:nvSpPr>
        <p:spPr bwMode="auto">
          <a:xfrm>
            <a:off x="2751138" y="4429125"/>
            <a:ext cx="6092825" cy="46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a:latin typeface="Arial" charset="0"/>
              </a:rPr>
              <a:t>Are the controls able to respond to varying conditions?</a:t>
            </a:r>
          </a:p>
        </p:txBody>
      </p:sp>
      <p:sp>
        <p:nvSpPr>
          <p:cNvPr id="505881" name="Rectangle 25"/>
          <p:cNvSpPr>
            <a:spLocks noChangeArrowheads="1"/>
          </p:cNvSpPr>
          <p:nvPr/>
        </p:nvSpPr>
        <p:spPr bwMode="auto">
          <a:xfrm>
            <a:off x="251521" y="4781550"/>
            <a:ext cx="2529779"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9863" indent="-169863">
              <a:spcBef>
                <a:spcPct val="20000"/>
              </a:spcBef>
              <a:buClr>
                <a:schemeClr val="tx1"/>
              </a:buClr>
              <a:buSzPct val="85000"/>
              <a:buFont typeface="Wingdings" pitchFamily="2" charset="2"/>
              <a:buNone/>
            </a:pPr>
            <a:r>
              <a:rPr lang="en-US" b="1" dirty="0" smtClean="0">
                <a:solidFill>
                  <a:schemeClr val="tx2"/>
                </a:solidFill>
                <a:latin typeface="Arial" charset="0"/>
              </a:rPr>
              <a:t>Favorable </a:t>
            </a:r>
            <a:r>
              <a:rPr lang="en-US" b="1" dirty="0">
                <a:solidFill>
                  <a:schemeClr val="tx2"/>
                </a:solidFill>
                <a:latin typeface="Arial" charset="0"/>
              </a:rPr>
              <a:t>cost-benefit ratio</a:t>
            </a:r>
          </a:p>
        </p:txBody>
      </p:sp>
      <p:sp>
        <p:nvSpPr>
          <p:cNvPr id="505882" name="Rectangle 26"/>
          <p:cNvSpPr>
            <a:spLocks noChangeArrowheads="1"/>
          </p:cNvSpPr>
          <p:nvPr/>
        </p:nvSpPr>
        <p:spPr bwMode="auto">
          <a:xfrm>
            <a:off x="2751138" y="4781550"/>
            <a:ext cx="6092825" cy="6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b="1" dirty="0">
                <a:latin typeface="Arial" charset="0"/>
              </a:rPr>
              <a:t>Is the information being gathered worth the cost of gathering it?</a:t>
            </a:r>
          </a:p>
        </p:txBody>
      </p:sp>
      <p:sp>
        <p:nvSpPr>
          <p:cNvPr id="505883" name="Rectangle 27"/>
          <p:cNvSpPr>
            <a:spLocks noChangeArrowheads="1"/>
          </p:cNvSpPr>
          <p:nvPr/>
        </p:nvSpPr>
        <p:spPr bwMode="auto">
          <a:xfrm>
            <a:off x="251521" y="5362575"/>
            <a:ext cx="2529779"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9863" indent="-169863">
              <a:spcBef>
                <a:spcPct val="20000"/>
              </a:spcBef>
              <a:buClr>
                <a:schemeClr val="tx1"/>
              </a:buClr>
              <a:buSzPct val="85000"/>
              <a:buFont typeface="Wingdings" pitchFamily="2" charset="2"/>
              <a:buNone/>
            </a:pPr>
            <a:r>
              <a:rPr lang="en-US" b="1" dirty="0">
                <a:solidFill>
                  <a:schemeClr val="tx2"/>
                </a:solidFill>
                <a:latin typeface="Arial" charset="0"/>
              </a:rPr>
              <a:t>Source of control</a:t>
            </a:r>
          </a:p>
        </p:txBody>
      </p:sp>
      <p:sp>
        <p:nvSpPr>
          <p:cNvPr id="505884" name="Rectangle 28"/>
          <p:cNvSpPr>
            <a:spLocks noChangeArrowheads="1"/>
          </p:cNvSpPr>
          <p:nvPr/>
        </p:nvSpPr>
        <p:spPr bwMode="auto">
          <a:xfrm>
            <a:off x="2751138" y="5362575"/>
            <a:ext cx="6092825" cy="6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15000"/>
              </a:spcBef>
              <a:buClr>
                <a:schemeClr val="tx1"/>
              </a:buClr>
              <a:buSzPct val="85000"/>
              <a:buFont typeface="Wingdings" pitchFamily="2" charset="2"/>
              <a:buNone/>
            </a:pPr>
            <a:r>
              <a:rPr lang="en-US">
                <a:latin typeface="Arial" charset="0"/>
              </a:rPr>
              <a:t>Is control imposed by others?</a:t>
            </a:r>
          </a:p>
          <a:p>
            <a:pPr>
              <a:lnSpc>
                <a:spcPct val="90000"/>
              </a:lnSpc>
              <a:spcBef>
                <a:spcPct val="15000"/>
              </a:spcBef>
              <a:buClr>
                <a:schemeClr val="tx1"/>
              </a:buClr>
              <a:buSzPct val="85000"/>
              <a:buFont typeface="Wingdings" pitchFamily="2" charset="2"/>
              <a:buNone/>
            </a:pPr>
            <a:r>
              <a:rPr lang="en-US">
                <a:latin typeface="Arial" charset="0"/>
              </a:rPr>
              <a:t>Is control decided by those who are affected?</a:t>
            </a:r>
          </a:p>
        </p:txBody>
      </p:sp>
      <p:sp>
        <p:nvSpPr>
          <p:cNvPr id="2" name="Slide Number Placeholder 1"/>
          <p:cNvSpPr>
            <a:spLocks noGrp="1"/>
          </p:cNvSpPr>
          <p:nvPr>
            <p:ph type="sldNum" sz="quarter" idx="12"/>
          </p:nvPr>
        </p:nvSpPr>
        <p:spPr/>
        <p:txBody>
          <a:bodyPr/>
          <a:lstStyle/>
          <a:p>
            <a:fld id="{D09AD961-9A2E-4382-944C-BCFD3EEF94AE}" type="slidenum">
              <a:rPr lang="fr-CA" smtClean="0"/>
              <a:pPr/>
              <a:t>96</a:t>
            </a:fld>
            <a:endParaRPr lang="fr-CA"/>
          </a:p>
        </p:txBody>
      </p:sp>
      <p:pic>
        <p:nvPicPr>
          <p:cNvPr id="20" name="Picture 2" descr="C:\Users\Dennis Zhang\AppData\Local\Microsoft\Windows\Temporary Internet Files\Content.IE5\ABPO5CMD\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206067"/>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368192"/>
      </p:ext>
    </p:extLst>
  </p:cSld>
  <p:clrMapOvr>
    <a:masterClrMapping/>
  </p:clrMapOvr>
  <p:transition>
    <p:zoom/>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15</a:t>
            </a:r>
            <a:endParaRPr lang="en-CA" dirty="0"/>
          </a:p>
        </p:txBody>
      </p:sp>
    </p:spTree>
    <p:extLst>
      <p:ext uri="{BB962C8B-B14F-4D97-AF65-F5344CB8AC3E}">
        <p14:creationId xmlns:p14="http://schemas.microsoft.com/office/powerpoint/2010/main" val="45009621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7970" name="Rectangle 1026"/>
          <p:cNvSpPr>
            <a:spLocks noGrp="1" noChangeArrowheads="1"/>
          </p:cNvSpPr>
          <p:nvPr>
            <p:ph type="title"/>
          </p:nvPr>
        </p:nvSpPr>
        <p:spPr>
          <a:xfrm>
            <a:off x="1588542" y="274638"/>
            <a:ext cx="7098258" cy="1143000"/>
          </a:xfrm>
        </p:spPr>
        <p:txBody>
          <a:bodyPr>
            <a:normAutofit fontScale="90000"/>
          </a:bodyPr>
          <a:lstStyle/>
          <a:p>
            <a:r>
              <a:rPr lang="en-US" dirty="0">
                <a:latin typeface="Copperplate Gothic Bold" pitchFamily="34" charset="0"/>
              </a:rPr>
              <a:t>Strategic Role of HRM</a:t>
            </a:r>
          </a:p>
        </p:txBody>
      </p:sp>
      <p:sp>
        <p:nvSpPr>
          <p:cNvPr id="467971" name="Rectangle 1027"/>
          <p:cNvSpPr>
            <a:spLocks noGrp="1" noChangeArrowheads="1"/>
          </p:cNvSpPr>
          <p:nvPr>
            <p:ph type="body" idx="1"/>
          </p:nvPr>
        </p:nvSpPr>
        <p:spPr>
          <a:xfrm>
            <a:off x="457200" y="1600200"/>
            <a:ext cx="8075240" cy="4530725"/>
          </a:xfrm>
        </p:spPr>
        <p:txBody>
          <a:bodyPr>
            <a:normAutofit/>
          </a:bodyPr>
          <a:lstStyle/>
          <a:p>
            <a:r>
              <a:rPr lang="en-US" dirty="0"/>
              <a:t>Firm’s ability to survive and prosper is increasingly a function of the human resources they </a:t>
            </a:r>
            <a:r>
              <a:rPr lang="en-US" dirty="0" smtClean="0"/>
              <a:t>have.</a:t>
            </a:r>
            <a:endParaRPr lang="en-US" dirty="0"/>
          </a:p>
          <a:p>
            <a:r>
              <a:rPr lang="en-US" dirty="0"/>
              <a:t>Managers’ career success depends on how well they manage their firms’ </a:t>
            </a:r>
            <a:r>
              <a:rPr lang="en-US" dirty="0" smtClean="0"/>
              <a:t>resources.</a:t>
            </a:r>
            <a:endParaRPr lang="en-US"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98</a:t>
            </a:fld>
            <a:endParaRPr lang="fr-CA"/>
          </a:p>
        </p:txBody>
      </p:sp>
      <p:pic>
        <p:nvPicPr>
          <p:cNvPr id="6"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287868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0018" name="Rectangle 2"/>
          <p:cNvSpPr>
            <a:spLocks noGrp="1" noChangeArrowheads="1"/>
          </p:cNvSpPr>
          <p:nvPr>
            <p:ph type="title"/>
          </p:nvPr>
        </p:nvSpPr>
        <p:spPr>
          <a:xfrm>
            <a:off x="533400" y="636588"/>
            <a:ext cx="8153400" cy="762000"/>
          </a:xfrm>
        </p:spPr>
        <p:txBody>
          <a:bodyPr/>
          <a:lstStyle/>
          <a:p>
            <a:r>
              <a:rPr lang="en-US" dirty="0">
                <a:latin typeface="Copperplate Gothic Bold" pitchFamily="34" charset="0"/>
              </a:rPr>
              <a:t>HRM Activities</a:t>
            </a:r>
          </a:p>
        </p:txBody>
      </p:sp>
      <p:sp>
        <p:nvSpPr>
          <p:cNvPr id="470019" name="Rectangle 3"/>
          <p:cNvSpPr>
            <a:spLocks noGrp="1" noChangeArrowheads="1"/>
          </p:cNvSpPr>
          <p:nvPr>
            <p:ph type="body" idx="1"/>
          </p:nvPr>
        </p:nvSpPr>
        <p:spPr>
          <a:xfrm>
            <a:off x="457200" y="1600200"/>
            <a:ext cx="8229600" cy="4997152"/>
          </a:xfrm>
        </p:spPr>
        <p:txBody>
          <a:bodyPr>
            <a:normAutofit/>
          </a:bodyPr>
          <a:lstStyle/>
          <a:p>
            <a:pPr>
              <a:lnSpc>
                <a:spcPct val="90000"/>
              </a:lnSpc>
            </a:pPr>
            <a:r>
              <a:rPr lang="en-US" sz="3600" dirty="0"/>
              <a:t>Two main HRM goals</a:t>
            </a:r>
          </a:p>
          <a:p>
            <a:pPr marL="971550" lvl="1" indent="-514350">
              <a:lnSpc>
                <a:spcPct val="90000"/>
              </a:lnSpc>
              <a:buFont typeface="+mj-lt"/>
              <a:buAutoNum type="arabicPeriod"/>
            </a:pPr>
            <a:r>
              <a:rPr lang="en-US" sz="3200" b="1" dirty="0">
                <a:solidFill>
                  <a:srgbClr val="7030A0"/>
                </a:solidFill>
              </a:rPr>
              <a:t>Getting the right </a:t>
            </a:r>
            <a:r>
              <a:rPr lang="en-US" sz="3200" b="1" dirty="0" smtClean="0">
                <a:solidFill>
                  <a:srgbClr val="7030A0"/>
                </a:solidFill>
              </a:rPr>
              <a:t>people.</a:t>
            </a:r>
            <a:endParaRPr lang="en-US" sz="3200" b="1" dirty="0">
              <a:solidFill>
                <a:srgbClr val="7030A0"/>
              </a:solidFill>
            </a:endParaRPr>
          </a:p>
          <a:p>
            <a:pPr lvl="3">
              <a:lnSpc>
                <a:spcPct val="90000"/>
              </a:lnSpc>
            </a:pPr>
            <a:r>
              <a:rPr lang="en-US" sz="2800" dirty="0"/>
              <a:t>HRM activities must be aligned </a:t>
            </a:r>
            <a:r>
              <a:rPr lang="en-US" sz="2800" dirty="0" smtClean="0"/>
              <a:t>with </a:t>
            </a:r>
            <a:r>
              <a:rPr lang="en-US" sz="2800" dirty="0"/>
              <a:t>corporate </a:t>
            </a:r>
            <a:r>
              <a:rPr lang="en-US" sz="2800" dirty="0" smtClean="0"/>
              <a:t>strategy.</a:t>
            </a:r>
            <a:endParaRPr lang="en-US" sz="2800" dirty="0"/>
          </a:p>
          <a:p>
            <a:pPr marL="971550" lvl="1" indent="-514350">
              <a:lnSpc>
                <a:spcPct val="90000"/>
              </a:lnSpc>
              <a:buFont typeface="+mj-lt"/>
              <a:buAutoNum type="arabicPeriod"/>
            </a:pPr>
            <a:r>
              <a:rPr lang="en-US" sz="3200" b="1" dirty="0">
                <a:solidFill>
                  <a:srgbClr val="7030A0"/>
                </a:solidFill>
              </a:rPr>
              <a:t>Maximizing their performance and </a:t>
            </a:r>
            <a:r>
              <a:rPr lang="en-US" sz="3200" b="1" dirty="0" smtClean="0">
                <a:solidFill>
                  <a:srgbClr val="7030A0"/>
                </a:solidFill>
              </a:rPr>
              <a:t>potential.</a:t>
            </a:r>
            <a:endParaRPr lang="en-US" sz="3200" b="1" dirty="0">
              <a:solidFill>
                <a:srgbClr val="7030A0"/>
              </a:solidFill>
            </a:endParaRPr>
          </a:p>
          <a:p>
            <a:pPr>
              <a:lnSpc>
                <a:spcPct val="90000"/>
              </a:lnSpc>
            </a:pPr>
            <a:r>
              <a:rPr lang="en-US" sz="3600" dirty="0"/>
              <a:t>Success or failure of either goal can influence the success or failure of the </a:t>
            </a:r>
            <a:r>
              <a:rPr lang="en-US" sz="3600" dirty="0" smtClean="0"/>
              <a:t>other.</a:t>
            </a:r>
            <a:endParaRPr lang="en-US" sz="3600" dirty="0"/>
          </a:p>
        </p:txBody>
      </p:sp>
      <p:sp>
        <p:nvSpPr>
          <p:cNvPr id="2" name="Slide Number Placeholder 1"/>
          <p:cNvSpPr>
            <a:spLocks noGrp="1"/>
          </p:cNvSpPr>
          <p:nvPr>
            <p:ph type="sldNum" sz="quarter" idx="12"/>
          </p:nvPr>
        </p:nvSpPr>
        <p:spPr/>
        <p:txBody>
          <a:bodyPr/>
          <a:lstStyle/>
          <a:p>
            <a:fld id="{D09AD961-9A2E-4382-944C-BCFD3EEF94AE}" type="slidenum">
              <a:rPr lang="fr-CA" smtClean="0"/>
              <a:pPr/>
              <a:t>99</a:t>
            </a:fld>
            <a:endParaRPr lang="fr-CA"/>
          </a:p>
        </p:txBody>
      </p:sp>
      <p:pic>
        <p:nvPicPr>
          <p:cNvPr id="6"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57937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a:xfrm>
            <a:off x="533400" y="636588"/>
            <a:ext cx="8153400" cy="762000"/>
          </a:xfrm>
        </p:spPr>
        <p:txBody>
          <a:bodyPr>
            <a:normAutofit fontScale="90000"/>
          </a:bodyPr>
          <a:lstStyle/>
          <a:p>
            <a:r>
              <a:rPr lang="en-US" sz="4000" dirty="0">
                <a:latin typeface="Copperplate Gothic Bold" pitchFamily="34" charset="0"/>
              </a:rPr>
              <a:t>HRM Activities</a:t>
            </a:r>
            <a:br>
              <a:rPr lang="en-US" sz="4000" dirty="0">
                <a:latin typeface="Copperplate Gothic Bold" pitchFamily="34" charset="0"/>
              </a:rPr>
            </a:br>
            <a:r>
              <a:rPr lang="en-US" sz="4000" b="1" dirty="0" smtClean="0">
                <a:solidFill>
                  <a:srgbClr val="7030A0"/>
                </a:solidFill>
              </a:rPr>
              <a:t>1. Getting </a:t>
            </a:r>
            <a:r>
              <a:rPr lang="en-US" sz="4000" b="1" dirty="0">
                <a:solidFill>
                  <a:srgbClr val="7030A0"/>
                </a:solidFill>
              </a:rPr>
              <a:t>the Right People</a:t>
            </a:r>
          </a:p>
        </p:txBody>
      </p:sp>
      <p:sp>
        <p:nvSpPr>
          <p:cNvPr id="471043" name="Rectangle 3"/>
          <p:cNvSpPr>
            <a:spLocks noGrp="1" noChangeArrowheads="1"/>
          </p:cNvSpPr>
          <p:nvPr>
            <p:ph type="body" idx="1"/>
          </p:nvPr>
        </p:nvSpPr>
        <p:spPr>
          <a:xfrm>
            <a:off x="533400" y="1719263"/>
            <a:ext cx="8004175" cy="2452687"/>
          </a:xfrm>
        </p:spPr>
        <p:txBody>
          <a:bodyPr/>
          <a:lstStyle/>
          <a:p>
            <a:r>
              <a:rPr lang="en-US" sz="2400" dirty="0"/>
              <a:t>Planning</a:t>
            </a:r>
          </a:p>
          <a:p>
            <a:pPr lvl="1"/>
            <a:r>
              <a:rPr lang="en-US" sz="2000" dirty="0"/>
              <a:t>Forecasting demand</a:t>
            </a:r>
          </a:p>
          <a:p>
            <a:pPr lvl="1"/>
            <a:r>
              <a:rPr lang="en-US" sz="2000" dirty="0"/>
              <a:t>Assessing supply</a:t>
            </a:r>
          </a:p>
          <a:p>
            <a:pPr lvl="1"/>
            <a:r>
              <a:rPr lang="en-US" sz="2000" dirty="0"/>
              <a:t>Formulating fulfillment plans</a:t>
            </a:r>
          </a:p>
          <a:p>
            <a:r>
              <a:rPr lang="en-US" sz="2400" dirty="0"/>
              <a:t>Job analysis (assessing the job)</a:t>
            </a:r>
          </a:p>
        </p:txBody>
      </p:sp>
      <p:sp>
        <p:nvSpPr>
          <p:cNvPr id="471048" name="Rectangle 8"/>
          <p:cNvSpPr>
            <a:spLocks noChangeArrowheads="1"/>
          </p:cNvSpPr>
          <p:nvPr/>
        </p:nvSpPr>
        <p:spPr bwMode="auto">
          <a:xfrm>
            <a:off x="527050" y="3825875"/>
            <a:ext cx="5718175"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a:lnSpc>
                <a:spcPct val="90000"/>
              </a:lnSpc>
              <a:spcBef>
                <a:spcPct val="20000"/>
              </a:spcBef>
              <a:buClr>
                <a:schemeClr val="tx1"/>
              </a:buClr>
              <a:buSzPct val="85000"/>
              <a:buFont typeface="Wingdings" pitchFamily="2" charset="2"/>
              <a:buChar char="n"/>
            </a:pPr>
            <a:r>
              <a:rPr lang="en-US" sz="2400" dirty="0">
                <a:latin typeface="Arial" pitchFamily="34" charset="0"/>
              </a:rPr>
              <a:t>Scope and depth of jobs</a:t>
            </a:r>
          </a:p>
          <a:p>
            <a:pPr marL="742950" lvl="1" indent="-285750">
              <a:lnSpc>
                <a:spcPct val="90000"/>
              </a:lnSpc>
              <a:spcBef>
                <a:spcPct val="20000"/>
              </a:spcBef>
              <a:buClr>
                <a:schemeClr val="tx1"/>
              </a:buClr>
              <a:buSzPct val="85000"/>
              <a:buFont typeface="Wingdings" pitchFamily="2" charset="2"/>
              <a:buChar char="n"/>
            </a:pPr>
            <a:r>
              <a:rPr lang="en-US" sz="2400" dirty="0">
                <a:latin typeface="Arial" pitchFamily="34" charset="0"/>
              </a:rPr>
              <a:t>Requisite skills, abilities, and knowledge that people need to perform their jobs successfully</a:t>
            </a:r>
          </a:p>
          <a:p>
            <a:pPr marL="742950" lvl="1" indent="-285750">
              <a:lnSpc>
                <a:spcPct val="90000"/>
              </a:lnSpc>
              <a:spcBef>
                <a:spcPct val="20000"/>
              </a:spcBef>
              <a:buClr>
                <a:schemeClr val="tx1"/>
              </a:buClr>
              <a:buSzPct val="85000"/>
              <a:buFont typeface="Wingdings" pitchFamily="2" charset="2"/>
              <a:buChar char="n"/>
            </a:pPr>
            <a:r>
              <a:rPr lang="en-US" sz="2400" dirty="0">
                <a:latin typeface="Arial" pitchFamily="34" charset="0"/>
              </a:rPr>
              <a:t>Job description</a:t>
            </a:r>
          </a:p>
          <a:p>
            <a:pPr marL="742950" lvl="1" indent="-285750">
              <a:lnSpc>
                <a:spcPct val="90000"/>
              </a:lnSpc>
              <a:spcBef>
                <a:spcPct val="20000"/>
              </a:spcBef>
              <a:buClr>
                <a:schemeClr val="tx1"/>
              </a:buClr>
              <a:buSzPct val="85000"/>
              <a:buFont typeface="Wingdings" pitchFamily="2" charset="2"/>
              <a:buChar char="n"/>
            </a:pPr>
            <a:r>
              <a:rPr lang="en-US" sz="2400" dirty="0">
                <a:latin typeface="Arial" pitchFamily="34" charset="0"/>
              </a:rPr>
              <a:t>Job specification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100</a:t>
            </a:fld>
            <a:endParaRPr lang="fr-CA"/>
          </a:p>
        </p:txBody>
      </p:sp>
      <p:pic>
        <p:nvPicPr>
          <p:cNvPr id="64514" name="Picture 2" descr="http://t0.gstatic.com/images?q=tbn:ANd9GcR8MWh9x_BEIA3Ox8gO5pnYbatRyj5Q96eLnJCP_usDex3qKhg1"/>
          <p:cNvPicPr>
            <a:picLocks noChangeAspect="1" noChangeArrowheads="1"/>
          </p:cNvPicPr>
          <p:nvPr/>
        </p:nvPicPr>
        <p:blipFill>
          <a:blip r:embed="rId3">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rot="16629742">
            <a:off x="5672612" y="5146376"/>
            <a:ext cx="2393437" cy="9572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Dennis Zhang\AppData\Local\Microsoft\Windows\Temporary Internet Files\Content.IE5\O7NS6SWR\MC90023102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727537"/>
      </p:ext>
    </p:extLst>
  </p:cSld>
  <p:clrMapOvr>
    <a:masterClrMapping/>
  </p:clrMapOvr>
  <p:transition>
    <p:dissolv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3090" name="Rectangle 2"/>
          <p:cNvSpPr>
            <a:spLocks noGrp="1" noChangeArrowheads="1"/>
          </p:cNvSpPr>
          <p:nvPr>
            <p:ph type="title"/>
          </p:nvPr>
        </p:nvSpPr>
        <p:spPr>
          <a:xfrm>
            <a:off x="533400" y="636588"/>
            <a:ext cx="8153400" cy="762000"/>
          </a:xfrm>
        </p:spPr>
        <p:txBody>
          <a:bodyPr>
            <a:normAutofit fontScale="90000"/>
          </a:bodyPr>
          <a:lstStyle/>
          <a:p>
            <a:r>
              <a:rPr lang="en-US" sz="4000" dirty="0">
                <a:latin typeface="Copperplate Gothic Bold" pitchFamily="34" charset="0"/>
              </a:rPr>
              <a:t>HRM Activities</a:t>
            </a:r>
            <a:br>
              <a:rPr lang="en-US" sz="4000" dirty="0">
                <a:latin typeface="Copperplate Gothic Bold" pitchFamily="34" charset="0"/>
              </a:rPr>
            </a:br>
            <a:r>
              <a:rPr lang="en-US" sz="4000" b="1" dirty="0">
                <a:solidFill>
                  <a:srgbClr val="7030A0"/>
                </a:solidFill>
              </a:rPr>
              <a:t>Getting the Right People</a:t>
            </a:r>
          </a:p>
        </p:txBody>
      </p:sp>
      <p:sp>
        <p:nvSpPr>
          <p:cNvPr id="473091" name="Rectangle 3"/>
          <p:cNvSpPr>
            <a:spLocks noGrp="1" noChangeArrowheads="1"/>
          </p:cNvSpPr>
          <p:nvPr>
            <p:ph type="body" idx="1"/>
          </p:nvPr>
        </p:nvSpPr>
        <p:spPr/>
        <p:txBody>
          <a:bodyPr/>
          <a:lstStyle/>
          <a:p>
            <a:r>
              <a:rPr lang="en-US"/>
              <a:t>Selecting</a:t>
            </a:r>
          </a:p>
          <a:p>
            <a:pPr lvl="1"/>
            <a:r>
              <a:rPr lang="en-US"/>
              <a:t>Valid selection technique</a:t>
            </a:r>
          </a:p>
          <a:p>
            <a:pPr lvl="1"/>
            <a:r>
              <a:rPr lang="en-US"/>
              <a:t>Interviews</a:t>
            </a:r>
          </a:p>
          <a:p>
            <a:pPr lvl="2"/>
            <a:r>
              <a:rPr lang="en-US"/>
              <a:t>Unstructured</a:t>
            </a:r>
          </a:p>
          <a:p>
            <a:pPr lvl="2"/>
            <a:r>
              <a:rPr lang="en-US"/>
              <a:t>Structured</a:t>
            </a:r>
          </a:p>
          <a:p>
            <a:pPr lvl="1"/>
            <a:r>
              <a:rPr lang="en-US"/>
              <a:t>Work sampling</a:t>
            </a:r>
          </a:p>
          <a:p>
            <a:pPr lvl="1"/>
            <a:r>
              <a:rPr lang="en-US"/>
              <a:t>Assessment centres</a:t>
            </a:r>
          </a:p>
        </p:txBody>
      </p:sp>
      <p:sp>
        <p:nvSpPr>
          <p:cNvPr id="473095" name="Rectangle 7"/>
          <p:cNvSpPr>
            <a:spLocks noChangeArrowheads="1"/>
          </p:cNvSpPr>
          <p:nvPr/>
        </p:nvSpPr>
        <p:spPr bwMode="auto">
          <a:xfrm>
            <a:off x="4371975" y="3051175"/>
            <a:ext cx="4589463"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a:lnSpc>
                <a:spcPct val="90000"/>
              </a:lnSpc>
              <a:spcBef>
                <a:spcPct val="20000"/>
              </a:spcBef>
              <a:buClr>
                <a:schemeClr val="tx1"/>
              </a:buClr>
              <a:buSzPct val="85000"/>
              <a:buFont typeface="Wingdings" pitchFamily="2" charset="2"/>
              <a:buChar char="n"/>
            </a:pPr>
            <a:r>
              <a:rPr lang="en-US" sz="2800">
                <a:latin typeface="Arial" pitchFamily="34" charset="0"/>
              </a:rPr>
              <a:t>Work simulation</a:t>
            </a:r>
          </a:p>
          <a:p>
            <a:pPr marL="742950" lvl="1" indent="-285750">
              <a:lnSpc>
                <a:spcPct val="90000"/>
              </a:lnSpc>
              <a:spcBef>
                <a:spcPct val="25000"/>
              </a:spcBef>
              <a:buClr>
                <a:schemeClr val="tx1"/>
              </a:buClr>
              <a:buSzPct val="85000"/>
              <a:buFont typeface="Wingdings" pitchFamily="2" charset="2"/>
              <a:buChar char="n"/>
            </a:pPr>
            <a:r>
              <a:rPr lang="en-US" sz="2800">
                <a:latin typeface="Arial" pitchFamily="34" charset="0"/>
              </a:rPr>
              <a:t>Written tests</a:t>
            </a:r>
          </a:p>
          <a:p>
            <a:pPr marL="742950" lvl="1" indent="-285750">
              <a:lnSpc>
                <a:spcPct val="95000"/>
              </a:lnSpc>
              <a:spcBef>
                <a:spcPct val="25000"/>
              </a:spcBef>
              <a:buClr>
                <a:schemeClr val="tx1"/>
              </a:buClr>
              <a:buSzPct val="85000"/>
              <a:buFont typeface="Wingdings" pitchFamily="2" charset="2"/>
              <a:buChar char="n"/>
            </a:pPr>
            <a:r>
              <a:rPr lang="en-US" sz="2800">
                <a:latin typeface="Arial" pitchFamily="34" charset="0"/>
              </a:rPr>
              <a:t>Background and reference checks</a:t>
            </a:r>
          </a:p>
          <a:p>
            <a:pPr marL="742950" lvl="1" indent="-285750">
              <a:lnSpc>
                <a:spcPct val="90000"/>
              </a:lnSpc>
              <a:spcBef>
                <a:spcPct val="25000"/>
              </a:spcBef>
              <a:buClr>
                <a:schemeClr val="tx1"/>
              </a:buClr>
              <a:buSzPct val="85000"/>
              <a:buFont typeface="Wingdings" pitchFamily="2" charset="2"/>
              <a:buChar char="n"/>
            </a:pPr>
            <a:r>
              <a:rPr lang="en-US" sz="2800">
                <a:latin typeface="Arial" pitchFamily="34" charset="0"/>
              </a:rPr>
              <a:t>Physical examinations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101</a:t>
            </a:fld>
            <a:endParaRPr lang="fr-CA"/>
          </a:p>
        </p:txBody>
      </p:sp>
      <p:pic>
        <p:nvPicPr>
          <p:cNvPr id="7"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52135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473091">
                                            <p:txEl>
                                              <p:pRg st="0" end="0"/>
                                            </p:txEl>
                                          </p:spTgt>
                                        </p:tgtEl>
                                        <p:attrNameLst>
                                          <p:attrName>style.visibility</p:attrName>
                                        </p:attrNameLst>
                                      </p:cBhvr>
                                      <p:to>
                                        <p:strVal val="visible"/>
                                      </p:to>
                                    </p:set>
                                    <p:animEffect transition="in" filter="slide(fromTop)">
                                      <p:cBhvr>
                                        <p:cTn id="7" dur="500"/>
                                        <p:tgtEl>
                                          <p:spTgt spid="4730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473091">
                                            <p:txEl>
                                              <p:pRg st="1" end="1"/>
                                            </p:txEl>
                                          </p:spTgt>
                                        </p:tgtEl>
                                        <p:attrNameLst>
                                          <p:attrName>style.visibility</p:attrName>
                                        </p:attrNameLst>
                                      </p:cBhvr>
                                      <p:to>
                                        <p:strVal val="visible"/>
                                      </p:to>
                                    </p:set>
                                    <p:animEffect transition="in" filter="slide(fromTop)">
                                      <p:cBhvr>
                                        <p:cTn id="12" dur="500"/>
                                        <p:tgtEl>
                                          <p:spTgt spid="4730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473091">
                                            <p:txEl>
                                              <p:pRg st="2" end="2"/>
                                            </p:txEl>
                                          </p:spTgt>
                                        </p:tgtEl>
                                        <p:attrNameLst>
                                          <p:attrName>style.visibility</p:attrName>
                                        </p:attrNameLst>
                                      </p:cBhvr>
                                      <p:to>
                                        <p:strVal val="visible"/>
                                      </p:to>
                                    </p:set>
                                    <p:animEffect transition="in" filter="slide(fromTop)">
                                      <p:cBhvr>
                                        <p:cTn id="17" dur="500"/>
                                        <p:tgtEl>
                                          <p:spTgt spid="473091">
                                            <p:txEl>
                                              <p:pRg st="2" end="2"/>
                                            </p:txEl>
                                          </p:spTgt>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473091">
                                            <p:txEl>
                                              <p:pRg st="3" end="3"/>
                                            </p:txEl>
                                          </p:spTgt>
                                        </p:tgtEl>
                                        <p:attrNameLst>
                                          <p:attrName>style.visibility</p:attrName>
                                        </p:attrNameLst>
                                      </p:cBhvr>
                                      <p:to>
                                        <p:strVal val="visible"/>
                                      </p:to>
                                    </p:set>
                                    <p:animEffect transition="in" filter="slide(fromTop)">
                                      <p:cBhvr>
                                        <p:cTn id="20" dur="500"/>
                                        <p:tgtEl>
                                          <p:spTgt spid="473091">
                                            <p:txEl>
                                              <p:pRg st="3" end="3"/>
                                            </p:txEl>
                                          </p:spTgt>
                                        </p:tgtEl>
                                      </p:cBhvr>
                                    </p:animEffect>
                                  </p:childTnLst>
                                </p:cTn>
                              </p:par>
                              <p:par>
                                <p:cTn id="21" presetID="12" presetClass="entr" presetSubtype="1" fill="hold" grpId="0" nodeType="withEffect">
                                  <p:stCondLst>
                                    <p:cond delay="0"/>
                                  </p:stCondLst>
                                  <p:childTnLst>
                                    <p:set>
                                      <p:cBhvr>
                                        <p:cTn id="22" dur="1" fill="hold">
                                          <p:stCondLst>
                                            <p:cond delay="0"/>
                                          </p:stCondLst>
                                        </p:cTn>
                                        <p:tgtEl>
                                          <p:spTgt spid="473091">
                                            <p:txEl>
                                              <p:pRg st="4" end="4"/>
                                            </p:txEl>
                                          </p:spTgt>
                                        </p:tgtEl>
                                        <p:attrNameLst>
                                          <p:attrName>style.visibility</p:attrName>
                                        </p:attrNameLst>
                                      </p:cBhvr>
                                      <p:to>
                                        <p:strVal val="visible"/>
                                      </p:to>
                                    </p:set>
                                    <p:animEffect transition="in" filter="slide(fromTop)">
                                      <p:cBhvr>
                                        <p:cTn id="23" dur="500"/>
                                        <p:tgtEl>
                                          <p:spTgt spid="473091">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2" presetClass="entr" presetSubtype="1" fill="hold" grpId="0" nodeType="clickEffect">
                                  <p:stCondLst>
                                    <p:cond delay="0"/>
                                  </p:stCondLst>
                                  <p:childTnLst>
                                    <p:set>
                                      <p:cBhvr>
                                        <p:cTn id="27" dur="1" fill="hold">
                                          <p:stCondLst>
                                            <p:cond delay="0"/>
                                          </p:stCondLst>
                                        </p:cTn>
                                        <p:tgtEl>
                                          <p:spTgt spid="473091">
                                            <p:txEl>
                                              <p:pRg st="5" end="5"/>
                                            </p:txEl>
                                          </p:spTgt>
                                        </p:tgtEl>
                                        <p:attrNameLst>
                                          <p:attrName>style.visibility</p:attrName>
                                        </p:attrNameLst>
                                      </p:cBhvr>
                                      <p:to>
                                        <p:strVal val="visible"/>
                                      </p:to>
                                    </p:set>
                                    <p:animEffect transition="in" filter="slide(fromTop)">
                                      <p:cBhvr>
                                        <p:cTn id="28" dur="500"/>
                                        <p:tgtEl>
                                          <p:spTgt spid="473091">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473091">
                                            <p:txEl>
                                              <p:pRg st="6" end="6"/>
                                            </p:txEl>
                                          </p:spTgt>
                                        </p:tgtEl>
                                        <p:attrNameLst>
                                          <p:attrName>style.visibility</p:attrName>
                                        </p:attrNameLst>
                                      </p:cBhvr>
                                      <p:to>
                                        <p:strVal val="visible"/>
                                      </p:to>
                                    </p:set>
                                    <p:animEffect transition="in" filter="slide(fromTop)">
                                      <p:cBhvr>
                                        <p:cTn id="33" dur="500"/>
                                        <p:tgtEl>
                                          <p:spTgt spid="473091">
                                            <p:txEl>
                                              <p:pRg st="6" end="6"/>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473095">
                                            <p:txEl>
                                              <p:pRg st="0" end="0"/>
                                            </p:txEl>
                                          </p:spTgt>
                                        </p:tgtEl>
                                        <p:attrNameLst>
                                          <p:attrName>style.visibility</p:attrName>
                                        </p:attrNameLst>
                                      </p:cBhvr>
                                      <p:to>
                                        <p:strVal val="visible"/>
                                      </p:to>
                                    </p:set>
                                    <p:animEffect transition="in" filter="slide(fromTop)">
                                      <p:cBhvr>
                                        <p:cTn id="38" dur="500"/>
                                        <p:tgtEl>
                                          <p:spTgt spid="473095">
                                            <p:txEl>
                                              <p:pRg st="0" end="0"/>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473095">
                                            <p:txEl>
                                              <p:pRg st="1" end="1"/>
                                            </p:txEl>
                                          </p:spTgt>
                                        </p:tgtEl>
                                        <p:attrNameLst>
                                          <p:attrName>style.visibility</p:attrName>
                                        </p:attrNameLst>
                                      </p:cBhvr>
                                      <p:to>
                                        <p:strVal val="visible"/>
                                      </p:to>
                                    </p:set>
                                    <p:animEffect transition="in" filter="slide(fromTop)">
                                      <p:cBhvr>
                                        <p:cTn id="43" dur="500"/>
                                        <p:tgtEl>
                                          <p:spTgt spid="473095">
                                            <p:txEl>
                                              <p:pRg st="1" end="1"/>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1" fill="hold" grpId="0" nodeType="clickEffect">
                                  <p:stCondLst>
                                    <p:cond delay="0"/>
                                  </p:stCondLst>
                                  <p:childTnLst>
                                    <p:set>
                                      <p:cBhvr>
                                        <p:cTn id="47" dur="1" fill="hold">
                                          <p:stCondLst>
                                            <p:cond delay="0"/>
                                          </p:stCondLst>
                                        </p:cTn>
                                        <p:tgtEl>
                                          <p:spTgt spid="473095">
                                            <p:txEl>
                                              <p:pRg st="2" end="2"/>
                                            </p:txEl>
                                          </p:spTgt>
                                        </p:tgtEl>
                                        <p:attrNameLst>
                                          <p:attrName>style.visibility</p:attrName>
                                        </p:attrNameLst>
                                      </p:cBhvr>
                                      <p:to>
                                        <p:strVal val="visible"/>
                                      </p:to>
                                    </p:set>
                                    <p:animEffect transition="in" filter="slide(fromTop)">
                                      <p:cBhvr>
                                        <p:cTn id="48" dur="500"/>
                                        <p:tgtEl>
                                          <p:spTgt spid="473095">
                                            <p:txEl>
                                              <p:pRg st="2" end="2"/>
                                            </p:txEl>
                                          </p:spTgt>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2" presetClass="entr" presetSubtype="1" fill="hold" grpId="0" nodeType="clickEffect">
                                  <p:stCondLst>
                                    <p:cond delay="0"/>
                                  </p:stCondLst>
                                  <p:childTnLst>
                                    <p:set>
                                      <p:cBhvr>
                                        <p:cTn id="52" dur="1" fill="hold">
                                          <p:stCondLst>
                                            <p:cond delay="0"/>
                                          </p:stCondLst>
                                        </p:cTn>
                                        <p:tgtEl>
                                          <p:spTgt spid="473095">
                                            <p:txEl>
                                              <p:pRg st="3" end="3"/>
                                            </p:txEl>
                                          </p:spTgt>
                                        </p:tgtEl>
                                        <p:attrNameLst>
                                          <p:attrName>style.visibility</p:attrName>
                                        </p:attrNameLst>
                                      </p:cBhvr>
                                      <p:to>
                                        <p:strVal val="visible"/>
                                      </p:to>
                                    </p:set>
                                    <p:animEffect transition="in" filter="slide(fromTop)">
                                      <p:cBhvr>
                                        <p:cTn id="53" dur="500"/>
                                        <p:tgtEl>
                                          <p:spTgt spid="4730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3091" grpId="0" build="p" bldLvl="2" autoUpdateAnimBg="0"/>
      <p:bldP spid="473095" grpId="0" build="p" bldLvl="2" autoUpdateAnimBg="0"/>
    </p:bld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2306" name="Rectangle 2"/>
          <p:cNvSpPr>
            <a:spLocks noChangeArrowheads="1"/>
          </p:cNvSpPr>
          <p:nvPr/>
        </p:nvSpPr>
        <p:spPr bwMode="auto">
          <a:xfrm>
            <a:off x="0" y="1600200"/>
            <a:ext cx="4519613" cy="16192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82307" name="Rectangle 3"/>
          <p:cNvSpPr>
            <a:spLocks noChangeArrowheads="1"/>
          </p:cNvSpPr>
          <p:nvPr/>
        </p:nvSpPr>
        <p:spPr bwMode="auto">
          <a:xfrm>
            <a:off x="5924550" y="6134100"/>
            <a:ext cx="3219450" cy="1476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82317" name="Rectangle 13"/>
          <p:cNvSpPr>
            <a:spLocks noGrp="1" noChangeArrowheads="1"/>
          </p:cNvSpPr>
          <p:nvPr>
            <p:ph type="body" idx="1"/>
          </p:nvPr>
        </p:nvSpPr>
        <p:spPr>
          <a:xfrm>
            <a:off x="465138" y="1681161"/>
            <a:ext cx="8221662" cy="4452939"/>
          </a:xfrm>
        </p:spPr>
        <p:txBody>
          <a:bodyPr>
            <a:normAutofit lnSpcReduction="10000"/>
          </a:bodyPr>
          <a:lstStyle/>
          <a:p>
            <a:pPr marL="341313" indent="-341313"/>
            <a:r>
              <a:rPr lang="en-US" sz="2400" dirty="0"/>
              <a:t>Prepare for the interview by researching the company through articles and its own Web site.</a:t>
            </a:r>
          </a:p>
          <a:p>
            <a:pPr marL="341313" indent="-341313"/>
            <a:r>
              <a:rPr lang="en-US" sz="2400" dirty="0"/>
              <a:t>Smile and provide a warm greeting and firm handshake if the interviewer extends his or her hand.</a:t>
            </a:r>
          </a:p>
          <a:p>
            <a:pPr marL="341313" indent="-341313"/>
            <a:r>
              <a:rPr lang="en-US" sz="2400" dirty="0"/>
              <a:t>Make sure that your overall appearance (hair style, clothing, makeup, and so on) match the nature of the business and culture of the company.</a:t>
            </a:r>
          </a:p>
          <a:p>
            <a:pPr marL="341313" indent="-341313"/>
            <a:r>
              <a:rPr lang="en-US" sz="2400" dirty="0"/>
              <a:t>Watch your nonverbal behavior to ensure that you maintain good eye contact and convey enthusiasm without being overly expressive with your hands or other body movements.</a:t>
            </a:r>
          </a:p>
          <a:p>
            <a:pPr marL="341313" indent="-341313"/>
            <a:r>
              <a:rPr lang="en-US" sz="2400" dirty="0"/>
              <a:t>Try to solicit the interviewer’s needs early in the interview.</a:t>
            </a:r>
            <a:endParaRPr lang="en-US" sz="1800" dirty="0"/>
          </a:p>
          <a:p>
            <a:pPr marL="341313" indent="-341313">
              <a:buFont typeface="Wingdings" pitchFamily="2" charset="2"/>
              <a:buNone/>
            </a:pPr>
            <a:r>
              <a:rPr lang="en-US" sz="1800" dirty="0"/>
              <a:t>							</a:t>
            </a:r>
            <a:r>
              <a:rPr lang="en-US" sz="1200" dirty="0"/>
              <a:t>continued on next slide</a:t>
            </a:r>
          </a:p>
        </p:txBody>
      </p:sp>
      <p:sp>
        <p:nvSpPr>
          <p:cNvPr id="482318" name="Rectangle 14"/>
          <p:cNvSpPr>
            <a:spLocks noGrp="1" noChangeArrowheads="1"/>
          </p:cNvSpPr>
          <p:nvPr>
            <p:ph type="title"/>
          </p:nvPr>
        </p:nvSpPr>
        <p:spPr>
          <a:xfrm>
            <a:off x="683568" y="332656"/>
            <a:ext cx="8003232" cy="648072"/>
          </a:xfrm>
        </p:spPr>
        <p:txBody>
          <a:bodyPr>
            <a:normAutofit fontScale="90000"/>
          </a:bodyPr>
          <a:lstStyle/>
          <a:p>
            <a:r>
              <a:rPr lang="en-US" dirty="0">
                <a:latin typeface="Copperplate Gothic Bold" pitchFamily="34" charset="0"/>
              </a:rPr>
              <a:t>Tips for Interviewees</a:t>
            </a:r>
          </a:p>
        </p:txBody>
      </p:sp>
      <p:sp>
        <p:nvSpPr>
          <p:cNvPr id="482319" name="Text Box 15"/>
          <p:cNvSpPr txBox="1">
            <a:spLocks noChangeArrowheads="1"/>
          </p:cNvSpPr>
          <p:nvPr/>
        </p:nvSpPr>
        <p:spPr bwMode="auto">
          <a:xfrm>
            <a:off x="2652713" y="5962650"/>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15.3</a:t>
            </a:r>
            <a:r>
              <a:rPr lang="en-US" sz="1000" dirty="0">
                <a:latin typeface="Times New Roman" pitchFamily="18" charset="0"/>
              </a:rPr>
              <a:t>: Tips for Interviewees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102</a:t>
            </a:fld>
            <a:endParaRPr lang="fr-CA"/>
          </a:p>
        </p:txBody>
      </p:sp>
      <p:pic>
        <p:nvPicPr>
          <p:cNvPr id="9"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590668"/>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484354" name="Rectangle 2"/>
          <p:cNvSpPr>
            <a:spLocks noChangeArrowheads="1"/>
          </p:cNvSpPr>
          <p:nvPr/>
        </p:nvSpPr>
        <p:spPr bwMode="auto">
          <a:xfrm>
            <a:off x="0" y="1600200"/>
            <a:ext cx="4519613" cy="161925"/>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484355" name="Rectangle 3"/>
          <p:cNvSpPr>
            <a:spLocks noChangeArrowheads="1"/>
          </p:cNvSpPr>
          <p:nvPr/>
        </p:nvSpPr>
        <p:spPr bwMode="auto">
          <a:xfrm>
            <a:off x="5924550" y="6134100"/>
            <a:ext cx="3219450" cy="147638"/>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84356" name="Rectangle 4"/>
          <p:cNvSpPr>
            <a:spLocks noGrp="1" noChangeArrowheads="1"/>
          </p:cNvSpPr>
          <p:nvPr>
            <p:ph type="body" idx="1"/>
          </p:nvPr>
        </p:nvSpPr>
        <p:spPr>
          <a:xfrm>
            <a:off x="465138" y="1600199"/>
            <a:ext cx="8221662" cy="4441825"/>
          </a:xfrm>
        </p:spPr>
        <p:txBody>
          <a:bodyPr>
            <a:noAutofit/>
          </a:bodyPr>
          <a:lstStyle/>
          <a:p>
            <a:pPr marL="341313" indent="-341313">
              <a:lnSpc>
                <a:spcPct val="90000"/>
              </a:lnSpc>
            </a:pPr>
            <a:r>
              <a:rPr lang="en-US" sz="2400" dirty="0"/>
              <a:t>Early in the interview be sure to get a complete picture of the job through questions such as “Can you tell about what has led people to succeed in this job in the past?”</a:t>
            </a:r>
          </a:p>
          <a:p>
            <a:pPr marL="341313" indent="-341313">
              <a:lnSpc>
                <a:spcPct val="90000"/>
              </a:lnSpc>
            </a:pPr>
            <a:r>
              <a:rPr lang="en-US" sz="2400" dirty="0"/>
              <a:t>Explicitly relate yourself and capabilities to the interviewer’s needs through statements such as, “You mentioned that one of the keys to this position is the ability to motivate others. In my experience at XYZ. . . .”</a:t>
            </a:r>
          </a:p>
          <a:p>
            <a:pPr marL="341313" indent="-341313">
              <a:lnSpc>
                <a:spcPct val="90000"/>
              </a:lnSpc>
            </a:pPr>
            <a:r>
              <a:rPr lang="en-US" sz="2400" dirty="0"/>
              <a:t>Take your time before answering; you do not need to begin talking the instant the interviewer asks a question.</a:t>
            </a:r>
          </a:p>
          <a:p>
            <a:pPr marL="341313" indent="-341313">
              <a:lnSpc>
                <a:spcPct val="90000"/>
              </a:lnSpc>
            </a:pPr>
            <a:r>
              <a:rPr lang="en-US" sz="2400" dirty="0"/>
              <a:t>Conclude the interview by thanking the person for the opportunity and expressing your interest in the company and the position.</a:t>
            </a:r>
          </a:p>
        </p:txBody>
      </p:sp>
      <p:sp>
        <p:nvSpPr>
          <p:cNvPr id="484357" name="Rectangle 5"/>
          <p:cNvSpPr>
            <a:spLocks noGrp="1" noChangeArrowheads="1"/>
          </p:cNvSpPr>
          <p:nvPr>
            <p:ph type="title"/>
          </p:nvPr>
        </p:nvSpPr>
        <p:spPr>
          <a:xfrm>
            <a:off x="1259632" y="260648"/>
            <a:ext cx="7427168" cy="792088"/>
          </a:xfrm>
        </p:spPr>
        <p:txBody>
          <a:bodyPr/>
          <a:lstStyle/>
          <a:p>
            <a:r>
              <a:rPr lang="en-US" dirty="0">
                <a:latin typeface="Copperplate Gothic Bold" pitchFamily="34" charset="0"/>
              </a:rPr>
              <a:t>Tips for Interviewees</a:t>
            </a:r>
          </a:p>
        </p:txBody>
      </p:sp>
      <p:sp>
        <p:nvSpPr>
          <p:cNvPr id="484369" name="Text Box 17"/>
          <p:cNvSpPr txBox="1">
            <a:spLocks noChangeArrowheads="1"/>
          </p:cNvSpPr>
          <p:nvPr/>
        </p:nvSpPr>
        <p:spPr bwMode="auto">
          <a:xfrm>
            <a:off x="2652713" y="5919788"/>
            <a:ext cx="61515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1000" dirty="0">
                <a:latin typeface="Times New Roman" pitchFamily="18" charset="0"/>
              </a:rPr>
              <a:t>Adapted from Exhibit </a:t>
            </a:r>
            <a:r>
              <a:rPr lang="en-US" sz="1000" dirty="0" smtClean="0">
                <a:latin typeface="Times New Roman" pitchFamily="18" charset="0"/>
              </a:rPr>
              <a:t>15.3</a:t>
            </a:r>
            <a:r>
              <a:rPr lang="en-US" sz="1000" dirty="0">
                <a:latin typeface="Times New Roman" pitchFamily="18" charset="0"/>
              </a:rPr>
              <a:t>: Tips for Interviewees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103</a:t>
            </a:fld>
            <a:endParaRPr lang="fr-CA"/>
          </a:p>
        </p:txBody>
      </p:sp>
      <p:pic>
        <p:nvPicPr>
          <p:cNvPr id="9"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402121"/>
      </p:ext>
    </p:extLst>
  </p:cSld>
  <p:clrMapOvr>
    <a:masterClrMapping/>
  </p:clrMapOvr>
  <p:transition>
    <p:dissolv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6402" name="Rectangle 1026"/>
          <p:cNvSpPr>
            <a:spLocks noGrp="1" noChangeArrowheads="1"/>
          </p:cNvSpPr>
          <p:nvPr>
            <p:ph type="title"/>
          </p:nvPr>
        </p:nvSpPr>
        <p:spPr>
          <a:xfrm>
            <a:off x="533400" y="636588"/>
            <a:ext cx="8153400" cy="762000"/>
          </a:xfrm>
        </p:spPr>
        <p:txBody>
          <a:bodyPr>
            <a:normAutofit fontScale="90000"/>
          </a:bodyPr>
          <a:lstStyle/>
          <a:p>
            <a:r>
              <a:rPr lang="en-US" sz="4000" dirty="0">
                <a:latin typeface="Copperplate Gothic Bold" pitchFamily="34" charset="0"/>
              </a:rPr>
              <a:t>HRM Activities</a:t>
            </a:r>
            <a:br>
              <a:rPr lang="en-US" sz="4000" dirty="0">
                <a:latin typeface="Copperplate Gothic Bold" pitchFamily="34" charset="0"/>
              </a:rPr>
            </a:br>
            <a:r>
              <a:rPr lang="en-US" sz="4000" b="1" dirty="0" smtClean="0">
                <a:solidFill>
                  <a:srgbClr val="7030A0"/>
                </a:solidFill>
              </a:rPr>
              <a:t>2. Maximizing </a:t>
            </a:r>
            <a:r>
              <a:rPr lang="en-US" sz="4000" b="1" dirty="0">
                <a:solidFill>
                  <a:srgbClr val="7030A0"/>
                </a:solidFill>
              </a:rPr>
              <a:t>Performance</a:t>
            </a:r>
          </a:p>
        </p:txBody>
      </p:sp>
      <p:sp>
        <p:nvSpPr>
          <p:cNvPr id="486403" name="Rectangle 1027"/>
          <p:cNvSpPr>
            <a:spLocks noGrp="1" noChangeArrowheads="1"/>
          </p:cNvSpPr>
          <p:nvPr>
            <p:ph type="body" idx="1"/>
          </p:nvPr>
        </p:nvSpPr>
        <p:spPr>
          <a:xfrm>
            <a:off x="457200" y="1669679"/>
            <a:ext cx="8229600" cy="4335834"/>
          </a:xfrm>
        </p:spPr>
        <p:txBody>
          <a:bodyPr>
            <a:normAutofit lnSpcReduction="10000"/>
          </a:bodyPr>
          <a:lstStyle/>
          <a:p>
            <a:pPr>
              <a:lnSpc>
                <a:spcPct val="90000"/>
              </a:lnSpc>
            </a:pPr>
            <a:r>
              <a:rPr lang="en-US" sz="2800" dirty="0"/>
              <a:t>Socialization and training</a:t>
            </a:r>
          </a:p>
          <a:p>
            <a:pPr>
              <a:lnSpc>
                <a:spcPct val="90000"/>
              </a:lnSpc>
            </a:pPr>
            <a:r>
              <a:rPr lang="en-US" sz="2800" dirty="0"/>
              <a:t>Orientation</a:t>
            </a:r>
            <a:endParaRPr lang="en-US" sz="2400" dirty="0"/>
          </a:p>
          <a:p>
            <a:pPr lvl="1">
              <a:lnSpc>
                <a:spcPct val="90000"/>
              </a:lnSpc>
            </a:pPr>
            <a:r>
              <a:rPr lang="en-US" sz="2400" dirty="0"/>
              <a:t>Minimize paperwork</a:t>
            </a:r>
          </a:p>
          <a:p>
            <a:pPr lvl="1">
              <a:lnSpc>
                <a:spcPct val="90000"/>
              </a:lnSpc>
            </a:pPr>
            <a:r>
              <a:rPr lang="en-US" sz="2400" dirty="0"/>
              <a:t>Informal meeting with new hire’s immediate supervisor</a:t>
            </a:r>
          </a:p>
          <a:p>
            <a:pPr lvl="1">
              <a:lnSpc>
                <a:spcPct val="90000"/>
              </a:lnSpc>
            </a:pPr>
            <a:r>
              <a:rPr lang="en-US" sz="2400" dirty="0"/>
              <a:t>Alternate heavy and lighter information</a:t>
            </a:r>
          </a:p>
          <a:p>
            <a:pPr lvl="1">
              <a:lnSpc>
                <a:spcPct val="90000"/>
              </a:lnSpc>
            </a:pPr>
            <a:r>
              <a:rPr lang="en-US" sz="2400" dirty="0"/>
              <a:t>Provide glossary of terms unique to organization</a:t>
            </a:r>
          </a:p>
          <a:p>
            <a:pPr lvl="1">
              <a:lnSpc>
                <a:spcPct val="90000"/>
              </a:lnSpc>
            </a:pPr>
            <a:r>
              <a:rPr lang="en-US" sz="2400" dirty="0"/>
              <a:t>Match new employees with experienced worker</a:t>
            </a:r>
          </a:p>
          <a:p>
            <a:pPr>
              <a:lnSpc>
                <a:spcPct val="90000"/>
              </a:lnSpc>
            </a:pPr>
            <a:r>
              <a:rPr lang="en-US" sz="2800" dirty="0"/>
              <a:t>On-the-job training</a:t>
            </a:r>
          </a:p>
          <a:p>
            <a:pPr>
              <a:lnSpc>
                <a:spcPct val="90000"/>
              </a:lnSpc>
            </a:pPr>
            <a:r>
              <a:rPr lang="en-US" sz="2800" dirty="0"/>
              <a:t>Off-the-job training</a:t>
            </a:r>
          </a:p>
          <a:p>
            <a:pPr>
              <a:lnSpc>
                <a:spcPct val="90000"/>
              </a:lnSpc>
            </a:pPr>
            <a:r>
              <a:rPr lang="en-US" sz="2800" dirty="0"/>
              <a:t>Training objectives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104</a:t>
            </a:fld>
            <a:endParaRPr lang="fr-CA"/>
          </a:p>
        </p:txBody>
      </p:sp>
      <p:pic>
        <p:nvPicPr>
          <p:cNvPr id="6"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0345033"/>
      </p:ext>
    </p:extLst>
  </p:cSld>
  <p:clrMapOvr>
    <a:masterClrMapping/>
  </p:clrMapOvr>
  <p:transition>
    <p:dissolv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a:xfrm>
            <a:off x="755576" y="274638"/>
            <a:ext cx="7931224" cy="1143000"/>
          </a:xfrm>
        </p:spPr>
        <p:txBody>
          <a:bodyPr/>
          <a:lstStyle/>
          <a:p>
            <a:r>
              <a:rPr lang="en-US" dirty="0">
                <a:latin typeface="Copperplate Gothic Bold" pitchFamily="34" charset="0"/>
              </a:rPr>
              <a:t>Training Objectives</a:t>
            </a:r>
          </a:p>
        </p:txBody>
      </p:sp>
      <p:grpSp>
        <p:nvGrpSpPr>
          <p:cNvPr id="496655" name="Group 15"/>
          <p:cNvGrpSpPr>
            <a:grpSpLocks/>
          </p:cNvGrpSpPr>
          <p:nvPr/>
        </p:nvGrpSpPr>
        <p:grpSpPr bwMode="auto">
          <a:xfrm>
            <a:off x="1166813" y="1773238"/>
            <a:ext cx="2636837" cy="1076325"/>
            <a:chOff x="735" y="1117"/>
            <a:chExt cx="1661" cy="678"/>
          </a:xfrm>
        </p:grpSpPr>
        <p:sp>
          <p:nvSpPr>
            <p:cNvPr id="496650" name="Rectangle 10"/>
            <p:cNvSpPr>
              <a:spLocks noChangeArrowheads="1"/>
            </p:cNvSpPr>
            <p:nvPr/>
          </p:nvSpPr>
          <p:spPr bwMode="auto">
            <a:xfrm>
              <a:off x="735" y="1117"/>
              <a:ext cx="1585" cy="62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b="1">
                <a:latin typeface="Arial" pitchFamily="34" charset="0"/>
              </a:endParaRPr>
            </a:p>
          </p:txBody>
        </p:sp>
        <p:sp>
          <p:nvSpPr>
            <p:cNvPr id="496645" name="Rectangle 5"/>
            <p:cNvSpPr>
              <a:spLocks noChangeArrowheads="1"/>
            </p:cNvSpPr>
            <p:nvPr/>
          </p:nvSpPr>
          <p:spPr bwMode="auto">
            <a:xfrm>
              <a:off x="774" y="1156"/>
              <a:ext cx="1622" cy="639"/>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b="1">
                  <a:latin typeface="Arial" pitchFamily="34" charset="0"/>
                </a:rPr>
                <a:t>Understanding correct and incorrect behaviours</a:t>
              </a:r>
            </a:p>
          </p:txBody>
        </p:sp>
      </p:grpSp>
      <p:grpSp>
        <p:nvGrpSpPr>
          <p:cNvPr id="496656" name="Group 16"/>
          <p:cNvGrpSpPr>
            <a:grpSpLocks/>
          </p:cNvGrpSpPr>
          <p:nvPr/>
        </p:nvGrpSpPr>
        <p:grpSpPr bwMode="auto">
          <a:xfrm>
            <a:off x="4748213" y="1771650"/>
            <a:ext cx="2636837" cy="1076325"/>
            <a:chOff x="2991" y="1116"/>
            <a:chExt cx="1661" cy="678"/>
          </a:xfrm>
        </p:grpSpPr>
        <p:sp>
          <p:nvSpPr>
            <p:cNvPr id="496651" name="Rectangle 11"/>
            <p:cNvSpPr>
              <a:spLocks noChangeArrowheads="1"/>
            </p:cNvSpPr>
            <p:nvPr/>
          </p:nvSpPr>
          <p:spPr bwMode="auto">
            <a:xfrm>
              <a:off x="2991" y="1116"/>
              <a:ext cx="1585" cy="62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b="1">
                <a:latin typeface="Arial" pitchFamily="34" charset="0"/>
              </a:endParaRPr>
            </a:p>
          </p:txBody>
        </p:sp>
        <p:sp>
          <p:nvSpPr>
            <p:cNvPr id="496646" name="Rectangle 6"/>
            <p:cNvSpPr>
              <a:spLocks noChangeArrowheads="1"/>
            </p:cNvSpPr>
            <p:nvPr/>
          </p:nvSpPr>
          <p:spPr bwMode="auto">
            <a:xfrm>
              <a:off x="3030" y="1155"/>
              <a:ext cx="1622" cy="639"/>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b="1">
                  <a:latin typeface="Arial" pitchFamily="34" charset="0"/>
                </a:rPr>
                <a:t>Knowledge of why certain behaviours are correct or incorrect</a:t>
              </a:r>
            </a:p>
          </p:txBody>
        </p:sp>
      </p:grpSp>
      <p:grpSp>
        <p:nvGrpSpPr>
          <p:cNvPr id="496657" name="Group 17"/>
          <p:cNvGrpSpPr>
            <a:grpSpLocks/>
          </p:cNvGrpSpPr>
          <p:nvPr/>
        </p:nvGrpSpPr>
        <p:grpSpPr bwMode="auto">
          <a:xfrm>
            <a:off x="4748213" y="3014663"/>
            <a:ext cx="2636837" cy="1076325"/>
            <a:chOff x="2991" y="1899"/>
            <a:chExt cx="1661" cy="678"/>
          </a:xfrm>
        </p:grpSpPr>
        <p:sp>
          <p:nvSpPr>
            <p:cNvPr id="496652" name="Rectangle 12"/>
            <p:cNvSpPr>
              <a:spLocks noChangeArrowheads="1"/>
            </p:cNvSpPr>
            <p:nvPr/>
          </p:nvSpPr>
          <p:spPr bwMode="auto">
            <a:xfrm>
              <a:off x="2991" y="1899"/>
              <a:ext cx="1585" cy="62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b="1">
                <a:latin typeface="Arial" pitchFamily="34" charset="0"/>
              </a:endParaRPr>
            </a:p>
          </p:txBody>
        </p:sp>
        <p:sp>
          <p:nvSpPr>
            <p:cNvPr id="496647" name="Rectangle 7"/>
            <p:cNvSpPr>
              <a:spLocks noChangeArrowheads="1"/>
            </p:cNvSpPr>
            <p:nvPr/>
          </p:nvSpPr>
          <p:spPr bwMode="auto">
            <a:xfrm>
              <a:off x="3030" y="1938"/>
              <a:ext cx="1622" cy="639"/>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b="1">
                  <a:latin typeface="Arial" pitchFamily="34" charset="0"/>
                </a:rPr>
                <a:t>Opportunities to practise desired behaviours</a:t>
              </a:r>
            </a:p>
          </p:txBody>
        </p:sp>
      </p:grpSp>
      <p:grpSp>
        <p:nvGrpSpPr>
          <p:cNvPr id="496658" name="Group 18"/>
          <p:cNvGrpSpPr>
            <a:grpSpLocks/>
          </p:cNvGrpSpPr>
          <p:nvPr/>
        </p:nvGrpSpPr>
        <p:grpSpPr bwMode="auto">
          <a:xfrm>
            <a:off x="4748213" y="4257675"/>
            <a:ext cx="2636837" cy="811213"/>
            <a:chOff x="2991" y="2682"/>
            <a:chExt cx="1661" cy="511"/>
          </a:xfrm>
        </p:grpSpPr>
        <p:sp>
          <p:nvSpPr>
            <p:cNvPr id="496653" name="Rectangle 13"/>
            <p:cNvSpPr>
              <a:spLocks noChangeArrowheads="1"/>
            </p:cNvSpPr>
            <p:nvPr/>
          </p:nvSpPr>
          <p:spPr bwMode="auto">
            <a:xfrm>
              <a:off x="2991" y="2682"/>
              <a:ext cx="1585" cy="46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b="1">
                <a:latin typeface="Arial" pitchFamily="34" charset="0"/>
              </a:endParaRPr>
            </a:p>
          </p:txBody>
        </p:sp>
        <p:sp>
          <p:nvSpPr>
            <p:cNvPr id="496648" name="Rectangle 8"/>
            <p:cNvSpPr>
              <a:spLocks noChangeArrowheads="1"/>
            </p:cNvSpPr>
            <p:nvPr/>
          </p:nvSpPr>
          <p:spPr bwMode="auto">
            <a:xfrm>
              <a:off x="3030" y="2721"/>
              <a:ext cx="1622" cy="47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b="1">
                  <a:latin typeface="Arial" pitchFamily="34" charset="0"/>
                </a:rPr>
                <a:t>Feedback on performance</a:t>
              </a:r>
            </a:p>
          </p:txBody>
        </p:sp>
      </p:grpSp>
      <p:grpSp>
        <p:nvGrpSpPr>
          <p:cNvPr id="496659" name="Group 19"/>
          <p:cNvGrpSpPr>
            <a:grpSpLocks/>
          </p:cNvGrpSpPr>
          <p:nvPr/>
        </p:nvGrpSpPr>
        <p:grpSpPr bwMode="auto">
          <a:xfrm>
            <a:off x="4748213" y="5237163"/>
            <a:ext cx="2636837" cy="811212"/>
            <a:chOff x="2991" y="3299"/>
            <a:chExt cx="1661" cy="511"/>
          </a:xfrm>
        </p:grpSpPr>
        <p:sp>
          <p:nvSpPr>
            <p:cNvPr id="496654" name="Rectangle 14"/>
            <p:cNvSpPr>
              <a:spLocks noChangeArrowheads="1"/>
            </p:cNvSpPr>
            <p:nvPr/>
          </p:nvSpPr>
          <p:spPr bwMode="auto">
            <a:xfrm>
              <a:off x="2991" y="3299"/>
              <a:ext cx="1585" cy="46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fr-CA" b="1">
                <a:latin typeface="Arial" pitchFamily="34" charset="0"/>
              </a:endParaRPr>
            </a:p>
          </p:txBody>
        </p:sp>
        <p:sp>
          <p:nvSpPr>
            <p:cNvPr id="496649" name="Rectangle 9"/>
            <p:cNvSpPr>
              <a:spLocks noChangeArrowheads="1"/>
            </p:cNvSpPr>
            <p:nvPr/>
          </p:nvSpPr>
          <p:spPr bwMode="auto">
            <a:xfrm>
              <a:off x="3030" y="3338"/>
              <a:ext cx="1622" cy="472"/>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b="1">
                  <a:latin typeface="Arial" pitchFamily="34" charset="0"/>
                </a:rPr>
                <a:t>Opportunities to practise and improve</a:t>
              </a:r>
            </a:p>
          </p:txBody>
        </p:sp>
      </p:grpSp>
      <p:cxnSp>
        <p:nvCxnSpPr>
          <p:cNvPr id="496660" name="AutoShape 20"/>
          <p:cNvCxnSpPr>
            <a:cxnSpLocks noChangeShapeType="1"/>
            <a:stCxn id="496645" idx="3"/>
            <a:endCxn id="496646" idx="1"/>
          </p:cNvCxnSpPr>
          <p:nvPr/>
        </p:nvCxnSpPr>
        <p:spPr bwMode="auto">
          <a:xfrm flipV="1">
            <a:off x="3803650" y="2341563"/>
            <a:ext cx="1006475" cy="1587"/>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6661" name="AutoShape 21"/>
          <p:cNvCxnSpPr>
            <a:cxnSpLocks noChangeShapeType="1"/>
            <a:stCxn id="496646" idx="2"/>
            <a:endCxn id="496647" idx="0"/>
          </p:cNvCxnSpPr>
          <p:nvPr/>
        </p:nvCxnSpPr>
        <p:spPr bwMode="auto">
          <a:xfrm>
            <a:off x="6097588" y="2847975"/>
            <a:ext cx="0" cy="228600"/>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6662" name="AutoShape 22"/>
          <p:cNvCxnSpPr>
            <a:cxnSpLocks noChangeShapeType="1"/>
            <a:stCxn id="496647" idx="2"/>
            <a:endCxn id="496648" idx="0"/>
          </p:cNvCxnSpPr>
          <p:nvPr/>
        </p:nvCxnSpPr>
        <p:spPr bwMode="auto">
          <a:xfrm>
            <a:off x="6097588" y="4090988"/>
            <a:ext cx="0" cy="228600"/>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6663" name="AutoShape 23"/>
          <p:cNvCxnSpPr>
            <a:cxnSpLocks noChangeShapeType="1"/>
            <a:stCxn id="496648" idx="2"/>
            <a:endCxn id="496649" idx="0"/>
          </p:cNvCxnSpPr>
          <p:nvPr/>
        </p:nvCxnSpPr>
        <p:spPr bwMode="auto">
          <a:xfrm>
            <a:off x="6097588" y="5068888"/>
            <a:ext cx="0" cy="230187"/>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Slide Number Placeholder 1"/>
          <p:cNvSpPr>
            <a:spLocks noGrp="1"/>
          </p:cNvSpPr>
          <p:nvPr>
            <p:ph type="sldNum" sz="quarter" idx="12"/>
          </p:nvPr>
        </p:nvSpPr>
        <p:spPr/>
        <p:txBody>
          <a:bodyPr/>
          <a:lstStyle/>
          <a:p>
            <a:fld id="{D09AD961-9A2E-4382-944C-BCFD3EEF94AE}" type="slidenum">
              <a:rPr lang="fr-CA" smtClean="0"/>
              <a:pPr/>
              <a:t>105</a:t>
            </a:fld>
            <a:endParaRPr lang="fr-CA"/>
          </a:p>
        </p:txBody>
      </p:sp>
      <p:pic>
        <p:nvPicPr>
          <p:cNvPr id="24"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588111"/>
      </p:ext>
    </p:extLst>
  </p:cSld>
  <p:clrMapOvr>
    <a:masterClrMapping/>
  </p:clrMapOvr>
  <p:transition>
    <p:zoom/>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7426" name="Rectangle 2"/>
          <p:cNvSpPr>
            <a:spLocks noGrp="1" noChangeArrowheads="1"/>
          </p:cNvSpPr>
          <p:nvPr>
            <p:ph type="title"/>
          </p:nvPr>
        </p:nvSpPr>
        <p:spPr>
          <a:xfrm>
            <a:off x="1115616" y="636588"/>
            <a:ext cx="7571184" cy="762000"/>
          </a:xfrm>
        </p:spPr>
        <p:txBody>
          <a:bodyPr>
            <a:normAutofit fontScale="90000"/>
          </a:bodyPr>
          <a:lstStyle/>
          <a:p>
            <a:r>
              <a:rPr lang="en-US" sz="4000" dirty="0">
                <a:latin typeface="Copperplate Gothic Bold" pitchFamily="34" charset="0"/>
              </a:rPr>
              <a:t>HRM Activities</a:t>
            </a:r>
            <a:br>
              <a:rPr lang="en-US" sz="4000" dirty="0">
                <a:latin typeface="Copperplate Gothic Bold" pitchFamily="34" charset="0"/>
              </a:rPr>
            </a:br>
            <a:r>
              <a:rPr lang="en-US" sz="4000" b="1" dirty="0">
                <a:solidFill>
                  <a:schemeClr val="folHlink"/>
                </a:solidFill>
                <a:latin typeface="Copperplate Gothic Bold" pitchFamily="34" charset="0"/>
              </a:rPr>
              <a:t>Maximizing Performance</a:t>
            </a:r>
          </a:p>
        </p:txBody>
      </p:sp>
      <p:sp>
        <p:nvSpPr>
          <p:cNvPr id="487427" name="Rectangle 3"/>
          <p:cNvSpPr>
            <a:spLocks noGrp="1" noChangeArrowheads="1"/>
          </p:cNvSpPr>
          <p:nvPr>
            <p:ph type="body" idx="1"/>
          </p:nvPr>
        </p:nvSpPr>
        <p:spPr>
          <a:xfrm>
            <a:off x="457200" y="1600200"/>
            <a:ext cx="8229600" cy="1543050"/>
          </a:xfrm>
        </p:spPr>
        <p:txBody>
          <a:bodyPr/>
          <a:lstStyle/>
          <a:p>
            <a:r>
              <a:rPr lang="en-US" sz="2400" dirty="0"/>
              <a:t>Job design</a:t>
            </a:r>
          </a:p>
          <a:p>
            <a:pPr lvl="1"/>
            <a:r>
              <a:rPr lang="en-US" sz="2000" dirty="0"/>
              <a:t>Job sharing</a:t>
            </a:r>
          </a:p>
          <a:p>
            <a:pPr lvl="1"/>
            <a:r>
              <a:rPr lang="en-US" sz="2000" dirty="0"/>
              <a:t>Reengineering</a:t>
            </a:r>
          </a:p>
        </p:txBody>
      </p:sp>
      <p:sp>
        <p:nvSpPr>
          <p:cNvPr id="487432" name="Rectangle 8"/>
          <p:cNvSpPr>
            <a:spLocks noChangeArrowheads="1"/>
          </p:cNvSpPr>
          <p:nvPr/>
        </p:nvSpPr>
        <p:spPr bwMode="auto">
          <a:xfrm>
            <a:off x="527050" y="3332163"/>
            <a:ext cx="8004175" cy="271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tx1"/>
              </a:buClr>
              <a:buSzPct val="85000"/>
              <a:buFont typeface="Wingdings" pitchFamily="2" charset="2"/>
              <a:buChar char="n"/>
            </a:pPr>
            <a:r>
              <a:rPr lang="en-US" sz="2800">
                <a:latin typeface="Arial" pitchFamily="34" charset="0"/>
              </a:rPr>
              <a:t>Performance appraisal</a:t>
            </a:r>
          </a:p>
          <a:p>
            <a:pPr marL="742950" lvl="1" indent="-285750">
              <a:spcBef>
                <a:spcPct val="20000"/>
              </a:spcBef>
              <a:buClr>
                <a:schemeClr val="tx1"/>
              </a:buClr>
              <a:buSzPct val="85000"/>
              <a:buFont typeface="Wingdings" pitchFamily="2" charset="2"/>
              <a:buChar char="n"/>
            </a:pPr>
            <a:r>
              <a:rPr lang="en-US" sz="2400">
                <a:latin typeface="Arial" pitchFamily="34" charset="0"/>
              </a:rPr>
              <a:t>Graphic rating scales</a:t>
            </a:r>
          </a:p>
          <a:p>
            <a:pPr marL="742950" lvl="1" indent="-285750">
              <a:spcBef>
                <a:spcPct val="20000"/>
              </a:spcBef>
              <a:buClr>
                <a:schemeClr val="tx1"/>
              </a:buClr>
              <a:buSzPct val="85000"/>
              <a:buFont typeface="Wingdings" pitchFamily="2" charset="2"/>
              <a:buChar char="n"/>
            </a:pPr>
            <a:r>
              <a:rPr lang="en-US" sz="2400">
                <a:latin typeface="Arial" pitchFamily="34" charset="0"/>
              </a:rPr>
              <a:t>Behaviourally anchored rating scales</a:t>
            </a:r>
          </a:p>
          <a:p>
            <a:pPr marL="742950" lvl="1" indent="-285750">
              <a:spcBef>
                <a:spcPct val="20000"/>
              </a:spcBef>
              <a:buClr>
                <a:schemeClr val="tx1"/>
              </a:buClr>
              <a:buSzPct val="85000"/>
              <a:buFont typeface="Wingdings" pitchFamily="2" charset="2"/>
              <a:buChar char="n"/>
            </a:pPr>
            <a:r>
              <a:rPr lang="en-US" sz="2400">
                <a:latin typeface="Arial" pitchFamily="34" charset="0"/>
              </a:rPr>
              <a:t>360-degree feedback</a:t>
            </a:r>
          </a:p>
          <a:p>
            <a:pPr marL="742950" lvl="1" indent="-285750">
              <a:spcBef>
                <a:spcPct val="20000"/>
              </a:spcBef>
              <a:buClr>
                <a:schemeClr val="tx1"/>
              </a:buClr>
              <a:buSzPct val="85000"/>
              <a:buFont typeface="Wingdings" pitchFamily="2" charset="2"/>
              <a:buChar char="n"/>
            </a:pPr>
            <a:r>
              <a:rPr lang="en-US" sz="2400">
                <a:latin typeface="Arial" pitchFamily="34" charset="0"/>
              </a:rPr>
              <a:t>Effective performance feedback</a:t>
            </a:r>
          </a:p>
          <a:p>
            <a:pPr marL="1143000" lvl="2" indent="-228600">
              <a:spcBef>
                <a:spcPct val="20000"/>
              </a:spcBef>
              <a:buClr>
                <a:schemeClr val="tx1"/>
              </a:buClr>
              <a:buSzPct val="75000"/>
              <a:buFont typeface="Wingdings" pitchFamily="2" charset="2"/>
              <a:buChar char="n"/>
            </a:pPr>
            <a:r>
              <a:rPr lang="en-US" sz="2000">
                <a:latin typeface="Arial" pitchFamily="34" charset="0"/>
              </a:rPr>
              <a:t>Critical incidents</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106</a:t>
            </a:fld>
            <a:endParaRPr lang="fr-CA"/>
          </a:p>
        </p:txBody>
      </p:sp>
      <p:pic>
        <p:nvPicPr>
          <p:cNvPr id="10" name="Picture 2" descr="http://t0.gstatic.com/images?q=tbn:ANd9GcR8MWh9x_BEIA3Ox8gO5pnYbatRyj5Q96eLnJCP_usDex3qKhg1"/>
          <p:cNvPicPr>
            <a:picLocks noChangeAspect="1" noChangeArrowheads="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rot="16629742">
            <a:off x="5833397" y="5089015"/>
            <a:ext cx="2480715" cy="9572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Dennis Zhang\AppData\Local\Microsoft\Windows\Temporary Internet Files\Content.IE5\O7NS6SWR\MC90023102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351155"/>
      </p:ext>
    </p:extLst>
  </p:cSld>
  <p:clrMapOvr>
    <a:masterClrMapping/>
  </p:clrMapOvr>
  <p:transition>
    <p:zoom dir="in"/>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504834" name="Rectangle 2"/>
          <p:cNvSpPr>
            <a:spLocks noChangeArrowheads="1"/>
          </p:cNvSpPr>
          <p:nvPr/>
        </p:nvSpPr>
        <p:spPr bwMode="auto">
          <a:xfrm>
            <a:off x="5891213" y="6145213"/>
            <a:ext cx="3252787" cy="120650"/>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useBgFill="1">
        <p:nvSpPr>
          <p:cNvPr id="504835" name="Rectangle 3"/>
          <p:cNvSpPr>
            <a:spLocks noChangeArrowheads="1"/>
          </p:cNvSpPr>
          <p:nvPr/>
        </p:nvSpPr>
        <p:spPr bwMode="auto">
          <a:xfrm>
            <a:off x="0" y="1603375"/>
            <a:ext cx="4541838" cy="150813"/>
          </a:xfrm>
          <a:prstGeom prst="rect">
            <a:avLst/>
          </a:prstGeom>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04836" name="Rectangle 4"/>
          <p:cNvSpPr>
            <a:spLocks noGrp="1" noChangeArrowheads="1"/>
          </p:cNvSpPr>
          <p:nvPr>
            <p:ph type="title"/>
          </p:nvPr>
        </p:nvSpPr>
        <p:spPr>
          <a:xfrm>
            <a:off x="1259632" y="225425"/>
            <a:ext cx="7427168" cy="701675"/>
          </a:xfrm>
        </p:spPr>
        <p:txBody>
          <a:bodyPr/>
          <a:lstStyle/>
          <a:p>
            <a:r>
              <a:rPr lang="en-US" sz="4000" dirty="0"/>
              <a:t>Performance Appraisal Interview</a:t>
            </a:r>
          </a:p>
        </p:txBody>
      </p:sp>
      <p:sp>
        <p:nvSpPr>
          <p:cNvPr id="504837" name="Rectangle 5"/>
          <p:cNvSpPr>
            <a:spLocks noGrp="1" noChangeArrowheads="1"/>
          </p:cNvSpPr>
          <p:nvPr>
            <p:ph type="body" idx="1"/>
          </p:nvPr>
        </p:nvSpPr>
        <p:spPr>
          <a:xfrm>
            <a:off x="609600" y="1624013"/>
            <a:ext cx="5456238" cy="3949700"/>
          </a:xfrm>
        </p:spPr>
        <p:txBody>
          <a:bodyPr/>
          <a:lstStyle/>
          <a:p>
            <a:pPr marL="609600" indent="-609600">
              <a:buFont typeface="Wingdings" pitchFamily="2" charset="2"/>
              <a:buAutoNum type="arabicPeriod" startAt="7"/>
            </a:pPr>
            <a:r>
              <a:rPr lang="en-US"/>
              <a:t>Leave the meeting on an encouraging and positive note</a:t>
            </a:r>
          </a:p>
        </p:txBody>
      </p:sp>
      <p:grpSp>
        <p:nvGrpSpPr>
          <p:cNvPr id="504838" name="Group 6"/>
          <p:cNvGrpSpPr>
            <a:grpSpLocks/>
          </p:cNvGrpSpPr>
          <p:nvPr/>
        </p:nvGrpSpPr>
        <p:grpSpPr bwMode="auto">
          <a:xfrm>
            <a:off x="6384925" y="2062163"/>
            <a:ext cx="2427288" cy="957262"/>
            <a:chOff x="3974" y="1235"/>
            <a:chExt cx="1529" cy="603"/>
          </a:xfrm>
        </p:grpSpPr>
        <p:sp>
          <p:nvSpPr>
            <p:cNvPr id="504839" name="Rectangle 7"/>
            <p:cNvSpPr>
              <a:spLocks noChangeArrowheads="1"/>
            </p:cNvSpPr>
            <p:nvPr/>
          </p:nvSpPr>
          <p:spPr bwMode="auto">
            <a:xfrm>
              <a:off x="3974" y="1235"/>
              <a:ext cx="1490" cy="56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40" name="Rectangle 8"/>
            <p:cNvSpPr>
              <a:spLocks noChangeArrowheads="1"/>
            </p:cNvSpPr>
            <p:nvPr/>
          </p:nvSpPr>
          <p:spPr bwMode="auto">
            <a:xfrm>
              <a:off x="4013" y="1274"/>
              <a:ext cx="1490" cy="564"/>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Summarize overall performance</a:t>
              </a:r>
            </a:p>
            <a:p>
              <a:pPr algn="ctr">
                <a:lnSpc>
                  <a:spcPct val="90000"/>
                </a:lnSpc>
              </a:pPr>
              <a:r>
                <a:rPr lang="en-US">
                  <a:latin typeface="Arial" pitchFamily="34" charset="0"/>
                </a:rPr>
                <a:t>(critical incidents)</a:t>
              </a:r>
            </a:p>
          </p:txBody>
        </p:sp>
      </p:grpSp>
      <p:grpSp>
        <p:nvGrpSpPr>
          <p:cNvPr id="504841" name="Group 9"/>
          <p:cNvGrpSpPr>
            <a:grpSpLocks/>
          </p:cNvGrpSpPr>
          <p:nvPr/>
        </p:nvGrpSpPr>
        <p:grpSpPr bwMode="auto">
          <a:xfrm>
            <a:off x="6384925" y="1041400"/>
            <a:ext cx="2427288" cy="762000"/>
            <a:chOff x="2290" y="3365"/>
            <a:chExt cx="1529" cy="480"/>
          </a:xfrm>
        </p:grpSpPr>
        <p:sp>
          <p:nvSpPr>
            <p:cNvPr id="504842" name="Rectangle 10"/>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43" name="Rectangle 11"/>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Review work objectives</a:t>
              </a:r>
            </a:p>
          </p:txBody>
        </p:sp>
      </p:grpSp>
      <p:grpSp>
        <p:nvGrpSpPr>
          <p:cNvPr id="504844" name="Group 12"/>
          <p:cNvGrpSpPr>
            <a:grpSpLocks/>
          </p:cNvGrpSpPr>
          <p:nvPr/>
        </p:nvGrpSpPr>
        <p:grpSpPr bwMode="auto">
          <a:xfrm>
            <a:off x="3527425" y="5322888"/>
            <a:ext cx="2427288" cy="762000"/>
            <a:chOff x="2290" y="3365"/>
            <a:chExt cx="1529" cy="480"/>
          </a:xfrm>
        </p:grpSpPr>
        <p:sp>
          <p:nvSpPr>
            <p:cNvPr id="504845" name="Rectangle 13"/>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46" name="Rectangle 14"/>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Objectives for next performance period</a:t>
              </a:r>
            </a:p>
          </p:txBody>
        </p:sp>
      </p:grpSp>
      <p:grpSp>
        <p:nvGrpSpPr>
          <p:cNvPr id="504847" name="Group 15"/>
          <p:cNvGrpSpPr>
            <a:grpSpLocks/>
          </p:cNvGrpSpPr>
          <p:nvPr/>
        </p:nvGrpSpPr>
        <p:grpSpPr bwMode="auto">
          <a:xfrm>
            <a:off x="6386513" y="3279775"/>
            <a:ext cx="2427287" cy="762000"/>
            <a:chOff x="2290" y="3365"/>
            <a:chExt cx="1529" cy="480"/>
          </a:xfrm>
        </p:grpSpPr>
        <p:sp>
          <p:nvSpPr>
            <p:cNvPr id="504848" name="Rectangle 16"/>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49" name="Rectangle 17"/>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Discuss causes of poor performance</a:t>
              </a:r>
            </a:p>
          </p:txBody>
        </p:sp>
      </p:grpSp>
      <p:grpSp>
        <p:nvGrpSpPr>
          <p:cNvPr id="504850" name="Group 18"/>
          <p:cNvGrpSpPr>
            <a:grpSpLocks/>
          </p:cNvGrpSpPr>
          <p:nvPr/>
        </p:nvGrpSpPr>
        <p:grpSpPr bwMode="auto">
          <a:xfrm>
            <a:off x="6386513" y="4300538"/>
            <a:ext cx="2427287" cy="762000"/>
            <a:chOff x="2290" y="3365"/>
            <a:chExt cx="1529" cy="480"/>
          </a:xfrm>
        </p:grpSpPr>
        <p:sp>
          <p:nvSpPr>
            <p:cNvPr id="504851" name="Rectangle 19"/>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52" name="Rectangle 20"/>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Agree on process for future improvement</a:t>
              </a:r>
            </a:p>
          </p:txBody>
        </p:sp>
      </p:grpSp>
      <p:grpSp>
        <p:nvGrpSpPr>
          <p:cNvPr id="504853" name="Group 21"/>
          <p:cNvGrpSpPr>
            <a:grpSpLocks/>
          </p:cNvGrpSpPr>
          <p:nvPr/>
        </p:nvGrpSpPr>
        <p:grpSpPr bwMode="auto">
          <a:xfrm>
            <a:off x="6386513" y="5322888"/>
            <a:ext cx="2427287" cy="762000"/>
            <a:chOff x="2290" y="3365"/>
            <a:chExt cx="1529" cy="480"/>
          </a:xfrm>
        </p:grpSpPr>
        <p:sp>
          <p:nvSpPr>
            <p:cNvPr id="504854" name="Rectangle 22"/>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55" name="Rectangle 23"/>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Discuss alternatives for improving</a:t>
              </a:r>
            </a:p>
          </p:txBody>
        </p:sp>
      </p:grpSp>
      <p:grpSp>
        <p:nvGrpSpPr>
          <p:cNvPr id="504856" name="Group 24"/>
          <p:cNvGrpSpPr>
            <a:grpSpLocks/>
          </p:cNvGrpSpPr>
          <p:nvPr/>
        </p:nvGrpSpPr>
        <p:grpSpPr bwMode="auto">
          <a:xfrm>
            <a:off x="669925" y="5322888"/>
            <a:ext cx="2427288" cy="762000"/>
            <a:chOff x="2290" y="3365"/>
            <a:chExt cx="1529" cy="480"/>
          </a:xfrm>
        </p:grpSpPr>
        <p:sp>
          <p:nvSpPr>
            <p:cNvPr id="504857" name="Rectangle 25"/>
            <p:cNvSpPr>
              <a:spLocks noChangeArrowheads="1"/>
            </p:cNvSpPr>
            <p:nvPr/>
          </p:nvSpPr>
          <p:spPr bwMode="auto">
            <a:xfrm>
              <a:off x="2290" y="3365"/>
              <a:ext cx="1490" cy="4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endParaRPr lang="fr-CA">
                <a:latin typeface="Arial" pitchFamily="34" charset="0"/>
              </a:endParaRPr>
            </a:p>
          </p:txBody>
        </p:sp>
        <p:sp>
          <p:nvSpPr>
            <p:cNvPr id="504858" name="Rectangle 26"/>
            <p:cNvSpPr>
              <a:spLocks noChangeArrowheads="1"/>
            </p:cNvSpPr>
            <p:nvPr/>
          </p:nvSpPr>
          <p:spPr bwMode="auto">
            <a:xfrm>
              <a:off x="2329" y="3395"/>
              <a:ext cx="1490" cy="4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lstStyle/>
            <a:p>
              <a:pPr algn="ctr">
                <a:lnSpc>
                  <a:spcPct val="90000"/>
                </a:lnSpc>
              </a:pPr>
              <a:r>
                <a:rPr lang="en-US">
                  <a:latin typeface="Arial" pitchFamily="34" charset="0"/>
                </a:rPr>
                <a:t>End with encouragement</a:t>
              </a:r>
            </a:p>
          </p:txBody>
        </p:sp>
      </p:grpSp>
      <p:cxnSp>
        <p:nvCxnSpPr>
          <p:cNvPr id="504859" name="AutoShape 27"/>
          <p:cNvCxnSpPr>
            <a:cxnSpLocks noChangeShapeType="1"/>
            <a:stCxn id="504843" idx="2"/>
            <a:endCxn id="504840" idx="0"/>
          </p:cNvCxnSpPr>
          <p:nvPr/>
        </p:nvCxnSpPr>
        <p:spPr bwMode="auto">
          <a:xfrm>
            <a:off x="7629525" y="1803400"/>
            <a:ext cx="0" cy="320675"/>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4860" name="AutoShape 28"/>
          <p:cNvCxnSpPr>
            <a:cxnSpLocks noChangeShapeType="1"/>
            <a:stCxn id="504840" idx="2"/>
            <a:endCxn id="504849" idx="0"/>
          </p:cNvCxnSpPr>
          <p:nvPr/>
        </p:nvCxnSpPr>
        <p:spPr bwMode="auto">
          <a:xfrm>
            <a:off x="7629525" y="3019425"/>
            <a:ext cx="1588" cy="307975"/>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4861" name="AutoShape 29"/>
          <p:cNvCxnSpPr>
            <a:cxnSpLocks noChangeShapeType="1"/>
            <a:stCxn id="504849" idx="2"/>
            <a:endCxn id="504852" idx="0"/>
          </p:cNvCxnSpPr>
          <p:nvPr/>
        </p:nvCxnSpPr>
        <p:spPr bwMode="auto">
          <a:xfrm>
            <a:off x="7631113" y="4041775"/>
            <a:ext cx="0" cy="306388"/>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4862" name="AutoShape 30"/>
          <p:cNvCxnSpPr>
            <a:cxnSpLocks noChangeShapeType="1"/>
            <a:stCxn id="504852" idx="2"/>
            <a:endCxn id="504855" idx="0"/>
          </p:cNvCxnSpPr>
          <p:nvPr/>
        </p:nvCxnSpPr>
        <p:spPr bwMode="auto">
          <a:xfrm>
            <a:off x="7631113" y="5062538"/>
            <a:ext cx="0" cy="307975"/>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4863" name="AutoShape 31"/>
          <p:cNvCxnSpPr>
            <a:cxnSpLocks noChangeShapeType="1"/>
            <a:stCxn id="504855" idx="1"/>
            <a:endCxn id="504846" idx="3"/>
          </p:cNvCxnSpPr>
          <p:nvPr/>
        </p:nvCxnSpPr>
        <p:spPr bwMode="auto">
          <a:xfrm flipH="1">
            <a:off x="5954713" y="5727700"/>
            <a:ext cx="493712" cy="0"/>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4864" name="AutoShape 32"/>
          <p:cNvCxnSpPr>
            <a:cxnSpLocks noChangeShapeType="1"/>
            <a:stCxn id="504846" idx="1"/>
            <a:endCxn id="504858" idx="3"/>
          </p:cNvCxnSpPr>
          <p:nvPr/>
        </p:nvCxnSpPr>
        <p:spPr bwMode="auto">
          <a:xfrm flipH="1">
            <a:off x="3097213" y="5727700"/>
            <a:ext cx="492125" cy="0"/>
          </a:xfrm>
          <a:prstGeom prst="straightConnector1">
            <a:avLst/>
          </a:prstGeom>
          <a:noFill/>
          <a:ln w="28575">
            <a:solidFill>
              <a:schemeClr val="tx1"/>
            </a:solidFill>
            <a:prstDash val="sysDot"/>
            <a:round/>
            <a:headEnd/>
            <a:tailEnd type="stealth"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Slide Number Placeholder 1"/>
          <p:cNvSpPr>
            <a:spLocks noGrp="1"/>
          </p:cNvSpPr>
          <p:nvPr>
            <p:ph type="sldNum" sz="quarter" idx="12"/>
          </p:nvPr>
        </p:nvSpPr>
        <p:spPr/>
        <p:txBody>
          <a:bodyPr/>
          <a:lstStyle/>
          <a:p>
            <a:fld id="{D09AD961-9A2E-4382-944C-BCFD3EEF94AE}" type="slidenum">
              <a:rPr lang="fr-CA" smtClean="0"/>
              <a:pPr/>
              <a:t>107</a:t>
            </a:fld>
            <a:endParaRPr lang="fr-CA"/>
          </a:p>
        </p:txBody>
      </p:sp>
      <p:pic>
        <p:nvPicPr>
          <p:cNvPr id="35" name="Picture 2" descr="C:\Users\Dennis Zhang\AppData\Local\Microsoft\Windows\Temporary Internet Files\Content.IE5\O7NS6SWR\MC90023102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7012077"/>
      </p:ext>
    </p:extLst>
  </p:cSld>
  <p:clrMapOvr>
    <a:masterClrMapping/>
  </p:clrMapOvr>
  <p:transition>
    <p:dissolv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 name="Picture 2" descr="http://t0.gstatic.com/images?q=tbn:ANd9GcR8MWh9x_BEIA3Ox8gO5pnYbatRyj5Q96eLnJCP_usDex3qKhg1"/>
          <p:cNvPicPr>
            <a:picLocks noChangeAspect="1" noChangeArrowheads="1"/>
          </p:cNvPicPr>
          <p:nvPr/>
        </p:nvPicPr>
        <p:blipFill>
          <a:blip r:embed="rId3">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rot="16629742">
            <a:off x="-555937" y="5627623"/>
            <a:ext cx="2373356" cy="957263"/>
          </a:xfrm>
          <a:prstGeom prst="rect">
            <a:avLst/>
          </a:prstGeom>
          <a:noFill/>
          <a:extLst>
            <a:ext uri="{909E8E84-426E-40DD-AFC4-6F175D3DCCD1}">
              <a14:hiddenFill xmlns:a14="http://schemas.microsoft.com/office/drawing/2010/main">
                <a:solidFill>
                  <a:srgbClr val="FFFFFF"/>
                </a:solidFill>
              </a14:hiddenFill>
            </a:ext>
          </a:extLst>
        </p:spPr>
      </p:pic>
      <p:sp>
        <p:nvSpPr>
          <p:cNvPr id="505858" name="Rectangle 2"/>
          <p:cNvSpPr>
            <a:spLocks noGrp="1" noChangeArrowheads="1"/>
          </p:cNvSpPr>
          <p:nvPr>
            <p:ph type="title"/>
          </p:nvPr>
        </p:nvSpPr>
        <p:spPr>
          <a:xfrm>
            <a:off x="533400" y="404664"/>
            <a:ext cx="8153400" cy="993924"/>
          </a:xfrm>
        </p:spPr>
        <p:txBody>
          <a:bodyPr>
            <a:normAutofit fontScale="90000"/>
          </a:bodyPr>
          <a:lstStyle/>
          <a:p>
            <a:r>
              <a:rPr lang="en-US" sz="4000" dirty="0">
                <a:latin typeface="Copperplate Gothic Bold" pitchFamily="34" charset="0"/>
              </a:rPr>
              <a:t>HRM Activities</a:t>
            </a:r>
            <a:br>
              <a:rPr lang="en-US" sz="4000" dirty="0">
                <a:latin typeface="Copperplate Gothic Bold" pitchFamily="34" charset="0"/>
              </a:rPr>
            </a:br>
            <a:r>
              <a:rPr lang="en-US" sz="4000" dirty="0">
                <a:solidFill>
                  <a:schemeClr val="folHlink"/>
                </a:solidFill>
                <a:latin typeface="Copperplate Gothic Bold" pitchFamily="34" charset="0"/>
              </a:rPr>
              <a:t>Maximizing Performance</a:t>
            </a:r>
          </a:p>
        </p:txBody>
      </p:sp>
      <p:sp>
        <p:nvSpPr>
          <p:cNvPr id="505859" name="Rectangle 3"/>
          <p:cNvSpPr>
            <a:spLocks noGrp="1" noChangeArrowheads="1"/>
          </p:cNvSpPr>
          <p:nvPr>
            <p:ph type="body" idx="1"/>
          </p:nvPr>
        </p:nvSpPr>
        <p:spPr/>
        <p:txBody>
          <a:bodyPr/>
          <a:lstStyle/>
          <a:p>
            <a:r>
              <a:rPr lang="en-US"/>
              <a:t>Compensation</a:t>
            </a:r>
          </a:p>
          <a:p>
            <a:pPr lvl="1"/>
            <a:r>
              <a:rPr lang="en-US"/>
              <a:t>Pay</a:t>
            </a:r>
          </a:p>
          <a:p>
            <a:pPr lvl="2"/>
            <a:r>
              <a:rPr lang="en-US"/>
              <a:t>Pay structure</a:t>
            </a:r>
          </a:p>
          <a:p>
            <a:pPr lvl="2"/>
            <a:r>
              <a:rPr lang="en-US"/>
              <a:t>Broad band system</a:t>
            </a:r>
          </a:p>
          <a:p>
            <a:pPr lvl="2"/>
            <a:r>
              <a:rPr lang="en-US"/>
              <a:t>At-risk system</a:t>
            </a:r>
          </a:p>
          <a:p>
            <a:pPr lvl="2"/>
            <a:r>
              <a:rPr lang="en-US"/>
              <a:t>Incentive plans</a:t>
            </a:r>
          </a:p>
          <a:p>
            <a:pPr lvl="1"/>
            <a:r>
              <a:rPr lang="en-US"/>
              <a:t>Benefits</a:t>
            </a:r>
          </a:p>
          <a:p>
            <a:pPr lvl="1"/>
            <a:r>
              <a:rPr lang="en-US"/>
              <a:t>Rewards and motivation</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108</a:t>
            </a:fld>
            <a:endParaRPr lang="fr-CA"/>
          </a:p>
        </p:txBody>
      </p:sp>
      <p:pic>
        <p:nvPicPr>
          <p:cNvPr id="7" name="Picture 2" descr="C:\Users\Dennis Zhang\AppData\Local\Microsoft\Windows\Temporary Internet Files\Content.IE5\O7NS6SWR\MC900231022[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2060848"/>
            <a:ext cx="3456384" cy="3498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088430"/>
      </p:ext>
    </p:extLst>
  </p:cSld>
  <p:clrMapOvr>
    <a:masterClrMapping/>
  </p:clrMapOvr>
  <p:transition>
    <p:zoom dir="in"/>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a:xfrm>
            <a:off x="1588542" y="274638"/>
            <a:ext cx="7098258" cy="1143000"/>
          </a:xfrm>
        </p:spPr>
        <p:txBody>
          <a:bodyPr>
            <a:normAutofit fontScale="90000"/>
          </a:bodyPr>
          <a:lstStyle/>
          <a:p>
            <a:r>
              <a:rPr lang="en-US" dirty="0">
                <a:latin typeface="Copperplate Gothic Bold" pitchFamily="34" charset="0"/>
              </a:rPr>
              <a:t>Laws and Regulations</a:t>
            </a:r>
          </a:p>
        </p:txBody>
      </p:sp>
      <p:sp>
        <p:nvSpPr>
          <p:cNvPr id="510979" name="Rectangle 3"/>
          <p:cNvSpPr>
            <a:spLocks noGrp="1" noChangeArrowheads="1"/>
          </p:cNvSpPr>
          <p:nvPr>
            <p:ph type="body" idx="1"/>
          </p:nvPr>
        </p:nvSpPr>
        <p:spPr/>
        <p:txBody>
          <a:bodyPr/>
          <a:lstStyle/>
          <a:p>
            <a:r>
              <a:rPr lang="en-US" sz="2400" dirty="0"/>
              <a:t>Affirmative action programs</a:t>
            </a:r>
          </a:p>
          <a:p>
            <a:r>
              <a:rPr lang="en-US" sz="2400" dirty="0"/>
              <a:t>Expatriate employees</a:t>
            </a:r>
          </a:p>
          <a:p>
            <a:r>
              <a:rPr lang="en-US" sz="2400" dirty="0"/>
              <a:t>Glass ceiling</a:t>
            </a:r>
          </a:p>
          <a:p>
            <a:r>
              <a:rPr lang="en-US" sz="2400" dirty="0"/>
              <a:t>Bona fide occupational qualifications (BFOQ)</a:t>
            </a:r>
          </a:p>
          <a:p>
            <a:r>
              <a:rPr lang="en-US" sz="2400" dirty="0"/>
              <a:t>Sexual harassment</a:t>
            </a:r>
          </a:p>
          <a:p>
            <a:r>
              <a:rPr lang="en-US" sz="2400" dirty="0"/>
              <a:t>Workforce diversity</a:t>
            </a:r>
          </a:p>
          <a:p>
            <a:pPr lvl="1"/>
            <a:r>
              <a:rPr lang="en-US" sz="2000" dirty="0"/>
              <a:t>Managing workforce diversity</a:t>
            </a:r>
          </a:p>
          <a:p>
            <a:r>
              <a:rPr lang="en-US" sz="2400" dirty="0"/>
              <a:t>Globalization </a:t>
            </a:r>
          </a:p>
        </p:txBody>
      </p:sp>
      <p:sp>
        <p:nvSpPr>
          <p:cNvPr id="2" name="Slide Number Placeholder 1"/>
          <p:cNvSpPr>
            <a:spLocks noGrp="1"/>
          </p:cNvSpPr>
          <p:nvPr>
            <p:ph type="sldNum" sz="quarter" idx="12"/>
          </p:nvPr>
        </p:nvSpPr>
        <p:spPr/>
        <p:txBody>
          <a:bodyPr/>
          <a:lstStyle/>
          <a:p>
            <a:fld id="{D09AD961-9A2E-4382-944C-BCFD3EEF94AE}" type="slidenum">
              <a:rPr lang="fr-CA" smtClean="0"/>
              <a:pPr/>
              <a:t>109</a:t>
            </a:fld>
            <a:endParaRPr lang="fr-CA"/>
          </a:p>
        </p:txBody>
      </p:sp>
      <p:pic>
        <p:nvPicPr>
          <p:cNvPr id="8" name="Picture 2" descr="http://t0.gstatic.com/images?q=tbn:ANd9GcR8MWh9x_BEIA3Ox8gO5pnYbatRyj5Q96eLnJCP_usDex3qKhg1"/>
          <p:cNvPicPr>
            <a:picLocks noChangeAspect="1" noChangeArrowheads="1"/>
          </p:cNvPicPr>
          <p:nvPr/>
        </p:nvPicPr>
        <p:blipFill>
          <a:blip r:embed="rId3">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rot="16629742">
            <a:off x="3555212" y="5348311"/>
            <a:ext cx="2963172" cy="94779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Dennis Zhang\AppData\Local\Microsoft\Windows\Temporary Internet Files\Content.IE5\O7NS6SWR\MC90023102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6136" y="3573016"/>
            <a:ext cx="2703556"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47747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 16</a:t>
            </a:r>
            <a:endParaRPr lang="en-CA" dirty="0"/>
          </a:p>
        </p:txBody>
      </p:sp>
    </p:spTree>
    <p:extLst>
      <p:ext uri="{BB962C8B-B14F-4D97-AF65-F5344CB8AC3E}">
        <p14:creationId xmlns:p14="http://schemas.microsoft.com/office/powerpoint/2010/main" val="340592459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t3.gstatic.com/images?q=tbn:ANd9GcTIdFpA0kibGdyfx07lfpkMwNwVTnYNxe7GzokTF5lBZDhBsmDQsw"/>
          <p:cNvPicPr>
            <a:picLocks noChangeAspect="1" noChangeArrowheads="1"/>
          </p:cNvPicPr>
          <p:nvPr/>
        </p:nvPicPr>
        <p:blipFill>
          <a:blip r:embed="rId3" cstate="print">
            <a:duotone>
              <a:schemeClr val="accent3">
                <a:shade val="45000"/>
                <a:satMod val="135000"/>
              </a:schemeClr>
              <a:prstClr val="white"/>
            </a:duotone>
            <a:extLst>
              <a:ext uri="{BEBA8EAE-BF5A-486C-A8C5-ECC9F3942E4B}">
                <a14:imgProps xmlns:a14="http://schemas.microsoft.com/office/drawing/2010/main">
                  <a14:imgLayer r:embed="rId4">
                    <a14:imgEffect>
                      <a14:artisticMarker trans="95000" size="0"/>
                    </a14:imgEffect>
                    <a14:imgEffect>
                      <a14:sharpenSoften amount="100000"/>
                    </a14:imgEffect>
                    <a14:imgEffect>
                      <a14:colorTemperature colorTemp="11500"/>
                    </a14:imgEffect>
                    <a14:imgEffect>
                      <a14:saturation sat="0"/>
                    </a14:imgEffect>
                    <a14:imgEffect>
                      <a14:brightnessContrast bright="14000" contrast="55000"/>
                    </a14:imgEffect>
                  </a14:imgLayer>
                </a14:imgProps>
              </a:ext>
              <a:ext uri="{28A0092B-C50C-407E-A947-70E740481C1C}">
                <a14:useLocalDpi xmlns:a14="http://schemas.microsoft.com/office/drawing/2010/main" val="0"/>
              </a:ext>
            </a:extLst>
          </a:blip>
          <a:srcRect/>
          <a:stretch>
            <a:fillRect/>
          </a:stretch>
        </p:blipFill>
        <p:spPr bwMode="auto">
          <a:xfrm rot="150843">
            <a:off x="5364088" y="2636912"/>
            <a:ext cx="3168352" cy="19442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614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40D0E6CE-D42E-419E-8973-EE2B8FFFCF99}" type="slidenum">
              <a:rPr lang="en-US" smtClean="0"/>
              <a:pPr/>
              <a:t>111</a:t>
            </a:fld>
            <a:endParaRPr lang="en-US" smtClean="0"/>
          </a:p>
        </p:txBody>
      </p:sp>
      <p:sp>
        <p:nvSpPr>
          <p:cNvPr id="6147" name="Rectangle 4"/>
          <p:cNvSpPr>
            <a:spLocks noGrp="1" noChangeArrowheads="1"/>
          </p:cNvSpPr>
          <p:nvPr>
            <p:ph type="title"/>
          </p:nvPr>
        </p:nvSpPr>
        <p:spPr>
          <a:xfrm>
            <a:off x="900113" y="333375"/>
            <a:ext cx="7158037" cy="960438"/>
          </a:xfrm>
        </p:spPr>
        <p:txBody>
          <a:bodyPr>
            <a:normAutofit/>
          </a:bodyPr>
          <a:lstStyle/>
          <a:p>
            <a:pPr eaLnBrk="1" hangingPunct="1"/>
            <a:r>
              <a:rPr lang="en-CA" sz="3200" b="1" dirty="0" smtClean="0">
                <a:solidFill>
                  <a:schemeClr val="accent3">
                    <a:lumMod val="50000"/>
                  </a:schemeClr>
                </a:solidFill>
                <a:latin typeface="Copperplate Gothic Bold" pitchFamily="34" charset="0"/>
              </a:rPr>
              <a:t>What is Marketing?</a:t>
            </a:r>
            <a:endParaRPr lang="en-US" sz="3200" b="1" dirty="0" smtClean="0">
              <a:solidFill>
                <a:schemeClr val="accent3">
                  <a:lumMod val="50000"/>
                </a:schemeClr>
              </a:solidFill>
              <a:latin typeface="Copperplate Gothic Bold" pitchFamily="34" charset="0"/>
            </a:endParaRPr>
          </a:p>
        </p:txBody>
      </p:sp>
      <p:sp>
        <p:nvSpPr>
          <p:cNvPr id="6148" name="Rectangle 5"/>
          <p:cNvSpPr>
            <a:spLocks noGrp="1" noChangeArrowheads="1"/>
          </p:cNvSpPr>
          <p:nvPr>
            <p:ph type="body" sz="half" idx="1"/>
          </p:nvPr>
        </p:nvSpPr>
        <p:spPr>
          <a:xfrm>
            <a:off x="611188" y="1989138"/>
            <a:ext cx="4752900" cy="4114800"/>
          </a:xfrm>
        </p:spPr>
        <p:txBody>
          <a:bodyPr/>
          <a:lstStyle/>
          <a:p>
            <a:pPr eaLnBrk="1" hangingPunct="1"/>
            <a:endParaRPr lang="en-CA" sz="2400" dirty="0" smtClean="0"/>
          </a:p>
          <a:p>
            <a:pPr eaLnBrk="1" hangingPunct="1"/>
            <a:r>
              <a:rPr lang="en-CA" sz="2400" dirty="0" smtClean="0"/>
              <a:t>Planning and executing the development, pricing, promotion and distribution of ideas, goods and services to create exchanges that satisfy both buyers’ and sellers’ objectives.</a:t>
            </a:r>
            <a:endParaRPr lang="en-US" sz="2400" dirty="0" smtClean="0"/>
          </a:p>
        </p:txBody>
      </p:sp>
      <p:pic>
        <p:nvPicPr>
          <p:cNvPr id="4098" name="Picture 2" descr="C:\Users\Dennis Zhang\AppData\Local\Microsoft\Windows\Temporary Internet Files\Content.IE5\ABPO5CMD\MC90023102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354744">
            <a:off x="6147930" y="2871856"/>
            <a:ext cx="1759884" cy="1619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66398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r>
              <a:rPr lang="en-CA" dirty="0" smtClean="0"/>
              <a:t>Test Your Knowledge</a:t>
            </a:r>
            <a:endParaRPr lang="en-CA" dirty="0"/>
          </a:p>
        </p:txBody>
      </p:sp>
      <p:sp>
        <p:nvSpPr>
          <p:cNvPr id="3" name="Content Placeholder 2"/>
          <p:cNvSpPr>
            <a:spLocks noGrp="1"/>
          </p:cNvSpPr>
          <p:nvPr>
            <p:ph sz="quarter" idx="1"/>
          </p:nvPr>
        </p:nvSpPr>
        <p:spPr>
          <a:xfrm>
            <a:off x="457200" y="1600200"/>
            <a:ext cx="7931224" cy="4709120"/>
          </a:xfrm>
        </p:spPr>
        <p:txBody>
          <a:bodyPr>
            <a:noAutofit/>
          </a:bodyPr>
          <a:lstStyle/>
          <a:p>
            <a:r>
              <a:rPr lang="en-CA" sz="1600" dirty="0" smtClean="0"/>
              <a:t>What is sustainable competitive advantage?</a:t>
            </a:r>
          </a:p>
          <a:p>
            <a:r>
              <a:rPr lang="en-CA" sz="1600" dirty="0" smtClean="0"/>
              <a:t>Which of the following refers to a group that responds similarly to a firm marketing efforts?</a:t>
            </a:r>
          </a:p>
          <a:p>
            <a:r>
              <a:rPr lang="en-CA" sz="1600" dirty="0" smtClean="0"/>
              <a:t>One of the keys in place and value delivery is to provide the consumer __________.</a:t>
            </a:r>
          </a:p>
          <a:p>
            <a:r>
              <a:rPr lang="en-CA" sz="1600" dirty="0" smtClean="0"/>
              <a:t>Which of the following is NOT considered a marketing growth strategy?</a:t>
            </a:r>
          </a:p>
          <a:p>
            <a:r>
              <a:rPr lang="en-CA" sz="1600" dirty="0" smtClean="0"/>
              <a:t>A diversification strategy introduces a new product or service to a market segment that _________.</a:t>
            </a:r>
          </a:p>
          <a:p>
            <a:r>
              <a:rPr lang="en-CA" sz="1600" dirty="0" smtClean="0"/>
              <a:t>Which of the following research methods gathers qualitative data about initial reactions to a new or existing product or service, opinions about different competitive offerings, or reactions to market stimuli?</a:t>
            </a:r>
          </a:p>
          <a:p>
            <a:r>
              <a:rPr lang="en-CA" sz="1600" dirty="0" smtClean="0"/>
              <a:t>Consumers can spend considerable time searching for both specialty and shopping goods or services; the difference lies in ________.</a:t>
            </a:r>
          </a:p>
          <a:p>
            <a:r>
              <a:rPr lang="en-CA" sz="1600" dirty="0" smtClean="0"/>
              <a:t>Decision heuristics are ________ that help a consumer narrow down his or her choices.</a:t>
            </a:r>
          </a:p>
          <a:p>
            <a:r>
              <a:rPr lang="en-CA" sz="1600" dirty="0" smtClean="0"/>
              <a:t>What type of buying decisions requires the least amount of time and effort?</a:t>
            </a:r>
          </a:p>
          <a:p>
            <a:r>
              <a:rPr lang="en-CA" sz="1600" dirty="0" smtClean="0"/>
              <a:t>What psychological factor is a need or want that is strong enough to cause the person to seek satisfaction?</a:t>
            </a:r>
          </a:p>
          <a:p>
            <a:r>
              <a:rPr lang="en-CA" sz="1600" dirty="0" smtClean="0"/>
              <a:t>Which of the following is a way in which reference groups might provide information to consumers?</a:t>
            </a:r>
            <a:endParaRPr lang="en-CA" sz="1600" dirty="0"/>
          </a:p>
        </p:txBody>
      </p:sp>
      <p:sp>
        <p:nvSpPr>
          <p:cNvPr id="7" name="Slide Number Placeholder 6"/>
          <p:cNvSpPr>
            <a:spLocks noGrp="1"/>
          </p:cNvSpPr>
          <p:nvPr>
            <p:ph type="sldNum" sz="quarter" idx="12"/>
          </p:nvPr>
        </p:nvSpPr>
        <p:spPr/>
        <p:txBody>
          <a:bodyPr/>
          <a:lstStyle/>
          <a:p>
            <a:pPr>
              <a:defRPr/>
            </a:pPr>
            <a:fld id="{116D9FF3-C8AA-4FDF-A94C-B76D90591A34}" type="slidenum">
              <a:rPr lang="en-US" altLang="en-US" smtClean="0"/>
              <a:pPr>
                <a:defRPr/>
              </a:pPr>
              <a:t>112</a:t>
            </a:fld>
            <a:endParaRPr lang="en-US" altLang="en-US"/>
          </a:p>
        </p:txBody>
      </p:sp>
      <p:pic>
        <p:nvPicPr>
          <p:cNvPr id="3075" name="Picture 3" descr="C:\Users\Dennis Zhang\AppData\Local\Microsoft\Windows\Temporary Internet Files\Content.IE5\Z44CTH45\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260648"/>
            <a:ext cx="1121121" cy="1134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15483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r>
              <a:rPr lang="en-CA" dirty="0" smtClean="0"/>
              <a:t>Ronnie’s Questions for the final</a:t>
            </a:r>
            <a:endParaRPr lang="en-CA" dirty="0"/>
          </a:p>
        </p:txBody>
      </p:sp>
      <p:sp>
        <p:nvSpPr>
          <p:cNvPr id="3" name="Content Placeholder 2"/>
          <p:cNvSpPr>
            <a:spLocks noGrp="1"/>
          </p:cNvSpPr>
          <p:nvPr>
            <p:ph sz="quarter" idx="1"/>
          </p:nvPr>
        </p:nvSpPr>
        <p:spPr>
          <a:xfrm>
            <a:off x="457200" y="1600200"/>
            <a:ext cx="7931224" cy="4781128"/>
          </a:xfrm>
        </p:spPr>
        <p:txBody>
          <a:bodyPr>
            <a:noAutofit/>
          </a:bodyPr>
          <a:lstStyle/>
          <a:p>
            <a:r>
              <a:rPr lang="en-CA" sz="1300" dirty="0" smtClean="0"/>
              <a:t>What are the key success factors in business management?</a:t>
            </a:r>
          </a:p>
          <a:p>
            <a:pPr lvl="1"/>
            <a:r>
              <a:rPr lang="en-CA" sz="1300" dirty="0" smtClean="0"/>
              <a:t>Always arrive on time, be punctual</a:t>
            </a:r>
          </a:p>
          <a:p>
            <a:pPr lvl="1"/>
            <a:r>
              <a:rPr lang="en-CA" sz="1300" dirty="0" smtClean="0"/>
              <a:t>Respond immediately</a:t>
            </a:r>
          </a:p>
          <a:p>
            <a:pPr lvl="1"/>
            <a:r>
              <a:rPr lang="en-CA" sz="1300" dirty="0" smtClean="0"/>
              <a:t>Deliver on time or let the person know that you’ll be late</a:t>
            </a:r>
          </a:p>
          <a:p>
            <a:pPr lvl="1"/>
            <a:r>
              <a:rPr lang="en-CA" sz="1300" dirty="0" smtClean="0"/>
              <a:t>Know what you don’t know</a:t>
            </a:r>
          </a:p>
          <a:p>
            <a:pPr lvl="1"/>
            <a:r>
              <a:rPr lang="en-CA" sz="1300" dirty="0" smtClean="0"/>
              <a:t>Always sell the dream first</a:t>
            </a:r>
          </a:p>
          <a:p>
            <a:pPr lvl="1"/>
            <a:r>
              <a:rPr lang="en-CA" sz="1300" dirty="0" smtClean="0"/>
              <a:t>Never burn bridges</a:t>
            </a:r>
          </a:p>
          <a:p>
            <a:pPr lvl="1"/>
            <a:r>
              <a:rPr lang="en-CA" sz="1300" dirty="0" smtClean="0"/>
              <a:t>Define what’s best for the clients, what are their needs and wants then work for it</a:t>
            </a:r>
          </a:p>
          <a:p>
            <a:pPr lvl="1"/>
            <a:r>
              <a:rPr lang="en-CA" sz="1300" dirty="0" smtClean="0"/>
              <a:t>Define what are the employees needs and wants then work for it</a:t>
            </a:r>
          </a:p>
          <a:p>
            <a:pPr lvl="1"/>
            <a:r>
              <a:rPr lang="en-CA" sz="1300" dirty="0" smtClean="0"/>
              <a:t>One of the best attitude with partners is : 1. </a:t>
            </a:r>
            <a:r>
              <a:rPr lang="en-CA" sz="1300" dirty="0"/>
              <a:t>L</a:t>
            </a:r>
            <a:r>
              <a:rPr lang="en-CA" sz="1300" dirty="0" smtClean="0"/>
              <a:t>isten, 2. Make a promise, 3. Deliver it</a:t>
            </a:r>
          </a:p>
          <a:p>
            <a:pPr lvl="1"/>
            <a:r>
              <a:rPr lang="en-CA" sz="1300" dirty="0" smtClean="0"/>
              <a:t>Respect the laws, the rules and be ethical</a:t>
            </a:r>
          </a:p>
          <a:p>
            <a:pPr lvl="1"/>
            <a:r>
              <a:rPr lang="en-CA" sz="1300" dirty="0" smtClean="0"/>
              <a:t>Always sell the dream first while you’re talking to someone or negotiate with the other party</a:t>
            </a:r>
          </a:p>
          <a:p>
            <a:pPr lvl="1"/>
            <a:r>
              <a:rPr lang="en-CA" sz="1300" dirty="0" smtClean="0"/>
              <a:t>Define the success you are looking for in your professional life and your personal life then identify a balance between both of them</a:t>
            </a:r>
          </a:p>
          <a:p>
            <a:r>
              <a:rPr lang="en-CA" sz="1300" dirty="0" smtClean="0"/>
              <a:t>How to succeed in business management?</a:t>
            </a:r>
          </a:p>
          <a:p>
            <a:pPr lvl="1"/>
            <a:r>
              <a:rPr lang="en-CA" sz="1300" dirty="0" smtClean="0"/>
              <a:t>Identify an industry where you feel that you’ll be better than the average people</a:t>
            </a:r>
          </a:p>
          <a:p>
            <a:pPr lvl="2"/>
            <a:r>
              <a:rPr lang="en-CA" sz="1300" dirty="0"/>
              <a:t>Focus on the industry, read on it, research on it, talk about </a:t>
            </a:r>
            <a:r>
              <a:rPr lang="en-CA" sz="1300" dirty="0" smtClean="0"/>
              <a:t>it</a:t>
            </a:r>
          </a:p>
          <a:p>
            <a:pPr lvl="1"/>
            <a:r>
              <a:rPr lang="en-CA" sz="1300" dirty="0" smtClean="0"/>
              <a:t>Identify what comes naturally as a skill</a:t>
            </a:r>
          </a:p>
          <a:p>
            <a:pPr lvl="2"/>
            <a:r>
              <a:rPr lang="en-CA" sz="1300" dirty="0" smtClean="0"/>
              <a:t>Pick a skills niche then get specialized in this area of skills</a:t>
            </a:r>
          </a:p>
          <a:p>
            <a:pPr lvl="1"/>
            <a:r>
              <a:rPr lang="en-CA" sz="1300" dirty="0" smtClean="0"/>
              <a:t>Find your target (in general), work for it</a:t>
            </a:r>
          </a:p>
          <a:p>
            <a:pPr lvl="1"/>
            <a:r>
              <a:rPr lang="en-CA" sz="1300" dirty="0" smtClean="0"/>
              <a:t>Entertain your network</a:t>
            </a:r>
          </a:p>
          <a:p>
            <a:pPr marL="914400" lvl="2" indent="0">
              <a:buNone/>
            </a:pPr>
            <a:endParaRPr lang="en-CA" sz="1300" dirty="0"/>
          </a:p>
        </p:txBody>
      </p:sp>
      <p:sp>
        <p:nvSpPr>
          <p:cNvPr id="7" name="Slide Number Placeholder 6"/>
          <p:cNvSpPr>
            <a:spLocks noGrp="1"/>
          </p:cNvSpPr>
          <p:nvPr>
            <p:ph type="sldNum" sz="quarter" idx="12"/>
          </p:nvPr>
        </p:nvSpPr>
        <p:spPr/>
        <p:txBody>
          <a:bodyPr/>
          <a:lstStyle/>
          <a:p>
            <a:pPr>
              <a:defRPr/>
            </a:pPr>
            <a:fld id="{116D9FF3-C8AA-4FDF-A94C-B76D90591A34}" type="slidenum">
              <a:rPr lang="en-US" altLang="en-US" smtClean="0"/>
              <a:pPr>
                <a:defRPr/>
              </a:pPr>
              <a:t>113</a:t>
            </a:fld>
            <a:endParaRPr lang="en-US" altLang="en-US"/>
          </a:p>
        </p:txBody>
      </p:sp>
      <p:pic>
        <p:nvPicPr>
          <p:cNvPr id="4098" name="Picture 2" descr="C:\Users\Dennis Zhang\AppData\Local\Microsoft\Windows\Temporary Internet Files\Content.IE5\Z44CTH45\MC9002310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2670" y="1484784"/>
            <a:ext cx="1138340"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3734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7680</Words>
  <Application>Microsoft Office PowerPoint</Application>
  <PresentationFormat>On-screen Show (4:3)</PresentationFormat>
  <Paragraphs>1175</Paragraphs>
  <Slides>113</Slides>
  <Notes>74</Notes>
  <HiddenSlides>0</HiddenSlides>
  <MMClips>0</MMClips>
  <ScaleCrop>false</ScaleCrop>
  <HeadingPairs>
    <vt:vector size="4" baseType="variant">
      <vt:variant>
        <vt:lpstr>Theme</vt:lpstr>
      </vt:variant>
      <vt:variant>
        <vt:i4>1</vt:i4>
      </vt:variant>
      <vt:variant>
        <vt:lpstr>Slide Titles</vt:lpstr>
      </vt:variant>
      <vt:variant>
        <vt:i4>113</vt:i4>
      </vt:variant>
    </vt:vector>
  </HeadingPairs>
  <TitlesOfParts>
    <vt:vector size="114" baseType="lpstr">
      <vt:lpstr>Office Theme</vt:lpstr>
      <vt:lpstr>CH 8</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Hello busy people! Here are The first 15 Key Questions from the final exam!!!</vt:lpstr>
      <vt:lpstr>CH 9</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CH 10</vt:lpstr>
      <vt:lpstr>Mo’s Question for the Final</vt:lpstr>
      <vt:lpstr>Mo’s Question for the Final</vt:lpstr>
      <vt:lpstr>Mo’s Question for the Final</vt:lpstr>
      <vt:lpstr>Mo’s Question for the Final</vt:lpstr>
      <vt:lpstr>Mo’s Question for the Final</vt:lpstr>
      <vt:lpstr>Mo’s Question for the Final</vt:lpstr>
      <vt:lpstr>Mo’s Question for the Final</vt:lpstr>
      <vt:lpstr>CH 12</vt:lpstr>
      <vt:lpstr>Sources of Motivation</vt:lpstr>
      <vt:lpstr>Content Theories of Motivation Need Hierarchy</vt:lpstr>
      <vt:lpstr>Content Theories of Motivation ERG Theory</vt:lpstr>
      <vt:lpstr>Content Theories of Motivation Two-Factor Theory</vt:lpstr>
      <vt:lpstr>Core Job Characteristics</vt:lpstr>
      <vt:lpstr>Core Job Characteristics</vt:lpstr>
      <vt:lpstr>Process Theories of Motivation</vt:lpstr>
      <vt:lpstr>Self-Efficacy</vt:lpstr>
      <vt:lpstr>Process Theories of Motivation Goal-Setting Theory</vt:lpstr>
      <vt:lpstr>Role of Reinforcements and Consequences</vt:lpstr>
      <vt:lpstr>Reinforcement Approaches</vt:lpstr>
      <vt:lpstr>Reinforcement Approaches</vt:lpstr>
      <vt:lpstr>Social Influences on Motivation</vt:lpstr>
      <vt:lpstr>Strategic Leadership</vt:lpstr>
      <vt:lpstr>What Is Leadership?</vt:lpstr>
      <vt:lpstr>What Is Leadership?</vt:lpstr>
      <vt:lpstr>Types and Sources of Power</vt:lpstr>
      <vt:lpstr>Types of Power</vt:lpstr>
      <vt:lpstr>Leaders’ Traits</vt:lpstr>
      <vt:lpstr>Three Leadership Variables 1. The Leader</vt:lpstr>
      <vt:lpstr>Charismatic Leadership</vt:lpstr>
      <vt:lpstr>Transformational Leadership</vt:lpstr>
      <vt:lpstr>Transactional Leadership</vt:lpstr>
      <vt:lpstr>Transactional Leadership</vt:lpstr>
      <vt:lpstr>Guidelines for Transformational Leadership</vt:lpstr>
      <vt:lpstr>CH 13</vt:lpstr>
      <vt:lpstr>Basic Model of Communication</vt:lpstr>
      <vt:lpstr>Modes of Communication</vt:lpstr>
      <vt:lpstr>Modes of Communication</vt:lpstr>
      <vt:lpstr>Organizational Context of Communication</vt:lpstr>
      <vt:lpstr>Directions of Communication</vt:lpstr>
      <vt:lpstr>Channels of Communication</vt:lpstr>
      <vt:lpstr>Channels of Communication</vt:lpstr>
      <vt:lpstr>Patterns of  Organizational Communication</vt:lpstr>
      <vt:lpstr>Patterns of  Organizational Communication</vt:lpstr>
      <vt:lpstr>Barriers to Communication</vt:lpstr>
      <vt:lpstr>Barriers to Communication</vt:lpstr>
      <vt:lpstr>Communication Differences  in High-and Low-Context Cultures</vt:lpstr>
      <vt:lpstr>Cross-Cultural Barriers</vt:lpstr>
      <vt:lpstr>Improving Communication Listening Skills</vt:lpstr>
      <vt:lpstr>Improving Communication Sending Skills</vt:lpstr>
      <vt:lpstr>Improving Communication Organization Level</vt:lpstr>
      <vt:lpstr>Communication and Negotiation</vt:lpstr>
      <vt:lpstr>Key Factors in  Cross-National Negotiations</vt:lpstr>
      <vt:lpstr>Key Factors in  Cross-National Negotiations</vt:lpstr>
      <vt:lpstr>Stages in the Negotiation Process</vt:lpstr>
      <vt:lpstr>Stages in the Negotiation Process</vt:lpstr>
      <vt:lpstr>Stages in the Negotiation Process</vt:lpstr>
      <vt:lpstr>Stages in the Negotiation Process</vt:lpstr>
      <vt:lpstr>Stages in the Negotiation Process</vt:lpstr>
      <vt:lpstr>Mo’s Question for the Final</vt:lpstr>
      <vt:lpstr>CH 14</vt:lpstr>
      <vt:lpstr>Control Function in Management</vt:lpstr>
      <vt:lpstr>Control Function in Management</vt:lpstr>
      <vt:lpstr>Basic Elements in Control Process</vt:lpstr>
      <vt:lpstr>Scope of Control Strategic Control</vt:lpstr>
      <vt:lpstr>Scope of Control Tactical Control</vt:lpstr>
      <vt:lpstr>Budgetary Control</vt:lpstr>
      <vt:lpstr>Budgetary Control</vt:lpstr>
      <vt:lpstr>Scope of Control Operational Control</vt:lpstr>
      <vt:lpstr>Effectiveness of Controls</vt:lpstr>
      <vt:lpstr>CH 15</vt:lpstr>
      <vt:lpstr>Strategic Role of HRM</vt:lpstr>
      <vt:lpstr>HRM Activities</vt:lpstr>
      <vt:lpstr>HRM Activities 1. Getting the Right People</vt:lpstr>
      <vt:lpstr>HRM Activities Getting the Right People</vt:lpstr>
      <vt:lpstr>Tips for Interviewees</vt:lpstr>
      <vt:lpstr>Tips for Interviewees</vt:lpstr>
      <vt:lpstr>HRM Activities 2. Maximizing Performance</vt:lpstr>
      <vt:lpstr>Training Objectives</vt:lpstr>
      <vt:lpstr>HRM Activities Maximizing Performance</vt:lpstr>
      <vt:lpstr>Performance Appraisal Interview</vt:lpstr>
      <vt:lpstr>HRM Activities Maximizing Performance</vt:lpstr>
      <vt:lpstr>Laws and Regulations</vt:lpstr>
      <vt:lpstr>CH 16</vt:lpstr>
      <vt:lpstr>What is Marketing?</vt:lpstr>
      <vt:lpstr>Test Your Knowledge</vt:lpstr>
      <vt:lpstr>Ronnie’s Questions for the final</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8</dc:title>
  <dc:creator>Dennis Zhang</dc:creator>
  <cp:lastModifiedBy>Dennis Zhang</cp:lastModifiedBy>
  <cp:revision>2</cp:revision>
  <dcterms:created xsi:type="dcterms:W3CDTF">2012-12-10T20:09:05Z</dcterms:created>
  <dcterms:modified xsi:type="dcterms:W3CDTF">2012-12-10T20:24:59Z</dcterms:modified>
</cp:coreProperties>
</file>