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63" r:id="rId4"/>
    <p:sldId id="421" r:id="rId5"/>
    <p:sldId id="418" r:id="rId6"/>
    <p:sldId id="391" r:id="rId7"/>
    <p:sldId id="392" r:id="rId8"/>
    <p:sldId id="423" r:id="rId9"/>
    <p:sldId id="395" r:id="rId10"/>
    <p:sldId id="396" r:id="rId11"/>
    <p:sldId id="420" r:id="rId12"/>
    <p:sldId id="428" r:id="rId13"/>
    <p:sldId id="429" r:id="rId14"/>
    <p:sldId id="430" r:id="rId15"/>
    <p:sldId id="402" r:id="rId16"/>
    <p:sldId id="381" r:id="rId17"/>
    <p:sldId id="401" r:id="rId18"/>
    <p:sldId id="382" r:id="rId19"/>
    <p:sldId id="383" r:id="rId20"/>
    <p:sldId id="384" r:id="rId21"/>
    <p:sldId id="403" r:id="rId22"/>
    <p:sldId id="385" r:id="rId23"/>
    <p:sldId id="386" r:id="rId24"/>
    <p:sldId id="387" r:id="rId25"/>
    <p:sldId id="388" r:id="rId26"/>
    <p:sldId id="432" r:id="rId27"/>
    <p:sldId id="431" r:id="rId28"/>
    <p:sldId id="433" r:id="rId29"/>
    <p:sldId id="434" r:id="rId30"/>
    <p:sldId id="435" r:id="rId31"/>
    <p:sldId id="436" r:id="rId32"/>
    <p:sldId id="437" r:id="rId33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00FF"/>
    <a:srgbClr val="FF505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9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1886" y="-8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74612D-8188-48CF-9F6C-0526635536E2}" type="doc">
      <dgm:prSet loTypeId="urn:microsoft.com/office/officeart/2005/8/layout/default#1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DDACFCD3-9B1C-44A1-A646-C2C734C043B3}">
      <dgm:prSet phldrT="[Text]" custT="1"/>
      <dgm:spPr/>
      <dgm:t>
        <a:bodyPr/>
        <a:lstStyle/>
        <a:p>
          <a:r>
            <a:rPr lang="en-CA" sz="3600" dirty="0" err="1" smtClean="0"/>
            <a:t>Objectif</a:t>
          </a:r>
          <a:endParaRPr lang="en-CA" sz="3600" dirty="0" smtClean="0"/>
        </a:p>
        <a:p>
          <a:r>
            <a:rPr lang="en-CA" sz="1500" dirty="0" err="1" smtClean="0"/>
            <a:t>Chaque</a:t>
          </a:r>
          <a:r>
            <a:rPr lang="en-CA" sz="1500" dirty="0" smtClean="0"/>
            <a:t> </a:t>
          </a:r>
          <a:r>
            <a:rPr lang="en-CA" sz="1500" dirty="0" err="1" smtClean="0"/>
            <a:t>unité</a:t>
          </a:r>
          <a:r>
            <a:rPr lang="en-CA" sz="1500" dirty="0" smtClean="0"/>
            <a:t> </a:t>
          </a:r>
          <a:r>
            <a:rPr lang="en-CA" sz="1500" dirty="0" err="1" smtClean="0"/>
            <a:t>doit</a:t>
          </a:r>
          <a:r>
            <a:rPr lang="en-CA" sz="1500" dirty="0" smtClean="0"/>
            <a:t> </a:t>
          </a:r>
          <a:r>
            <a:rPr lang="en-CA" sz="1500" dirty="0" err="1" smtClean="0"/>
            <a:t>comprendre</a:t>
          </a:r>
          <a:r>
            <a:rPr lang="en-CA" sz="1500" dirty="0" smtClean="0"/>
            <a:t> </a:t>
          </a:r>
          <a:r>
            <a:rPr lang="en-CA" sz="1500" dirty="0" err="1" smtClean="0"/>
            <a:t>sa</a:t>
          </a:r>
          <a:r>
            <a:rPr lang="en-CA" sz="1500" dirty="0" smtClean="0"/>
            <a:t> raison d’être et </a:t>
          </a:r>
          <a:r>
            <a:rPr lang="en-CA" sz="1500" dirty="0" err="1" smtClean="0"/>
            <a:t>ses</a:t>
          </a:r>
          <a:r>
            <a:rPr lang="en-CA" sz="1500" dirty="0" smtClean="0"/>
            <a:t> </a:t>
          </a:r>
          <a:r>
            <a:rPr lang="en-CA" sz="1500" dirty="0" err="1" smtClean="0"/>
            <a:t>objectifs</a:t>
          </a:r>
          <a:endParaRPr lang="en-CA" sz="1500" dirty="0" smtClean="0"/>
        </a:p>
        <a:p>
          <a:endParaRPr lang="en-US" sz="3600" dirty="0"/>
        </a:p>
      </dgm:t>
    </dgm:pt>
    <dgm:pt modelId="{D5C8B76E-3AE1-44B2-AFCA-C3DEAB50EE3E}" type="parTrans" cxnId="{B86FAB83-8184-4ED8-8F47-38B8B597A3B8}">
      <dgm:prSet/>
      <dgm:spPr/>
      <dgm:t>
        <a:bodyPr/>
        <a:lstStyle/>
        <a:p>
          <a:endParaRPr lang="en-US"/>
        </a:p>
      </dgm:t>
    </dgm:pt>
    <dgm:pt modelId="{AB561AFE-4CA2-4241-A15B-3DC2342E4E5D}" type="sibTrans" cxnId="{B86FAB83-8184-4ED8-8F47-38B8B597A3B8}">
      <dgm:prSet/>
      <dgm:spPr/>
      <dgm:t>
        <a:bodyPr/>
        <a:lstStyle/>
        <a:p>
          <a:endParaRPr lang="en-US"/>
        </a:p>
      </dgm:t>
    </dgm:pt>
    <dgm:pt modelId="{FAE58952-F598-411A-BA7C-C0C5F67D044E}">
      <dgm:prSet phldrT="[Text]" custT="1"/>
      <dgm:spPr/>
      <dgm:t>
        <a:bodyPr/>
        <a:lstStyle/>
        <a:p>
          <a:r>
            <a:rPr lang="en-CA" sz="3600" dirty="0" smtClean="0"/>
            <a:t>Coordination</a:t>
          </a:r>
        </a:p>
        <a:p>
          <a:r>
            <a:rPr lang="en-CA" sz="1500" dirty="0" smtClean="0"/>
            <a:t>Important de </a:t>
          </a:r>
          <a:r>
            <a:rPr lang="en-CA" sz="1500" dirty="0" err="1" smtClean="0"/>
            <a:t>coordonner</a:t>
          </a:r>
          <a:r>
            <a:rPr lang="en-CA" sz="1500" dirty="0" smtClean="0"/>
            <a:t> entre les </a:t>
          </a:r>
          <a:r>
            <a:rPr lang="en-CA" sz="1500" dirty="0" err="1" smtClean="0"/>
            <a:t>unités</a:t>
          </a:r>
          <a:r>
            <a:rPr lang="en-CA" sz="1500" dirty="0" smtClean="0"/>
            <a:t> et à </a:t>
          </a:r>
          <a:r>
            <a:rPr lang="en-CA" sz="1500" dirty="0" err="1" smtClean="0"/>
            <a:t>l’intérieur</a:t>
          </a:r>
          <a:r>
            <a:rPr lang="en-CA" sz="1500" dirty="0" smtClean="0"/>
            <a:t> de </a:t>
          </a:r>
          <a:r>
            <a:rPr lang="en-CA" sz="1500" dirty="0" err="1" smtClean="0"/>
            <a:t>l’unité</a:t>
          </a:r>
          <a:r>
            <a:rPr lang="en-CA" sz="1500" dirty="0" smtClean="0"/>
            <a:t> (</a:t>
          </a:r>
          <a:r>
            <a:rPr lang="en-CA" sz="1500" dirty="0" err="1" smtClean="0"/>
            <a:t>synergie</a:t>
          </a:r>
          <a:r>
            <a:rPr lang="en-CA" sz="1500" dirty="0" smtClean="0"/>
            <a:t>; travail </a:t>
          </a:r>
          <a:r>
            <a:rPr lang="en-CA" sz="1500" dirty="0" err="1" smtClean="0"/>
            <a:t>d’équipe</a:t>
          </a:r>
          <a:r>
            <a:rPr lang="en-CA" sz="1500" dirty="0" smtClean="0"/>
            <a:t>; </a:t>
          </a:r>
          <a:r>
            <a:rPr lang="en-CA" sz="1500" dirty="0" err="1" smtClean="0"/>
            <a:t>coopération</a:t>
          </a:r>
          <a:r>
            <a:rPr lang="en-CA" sz="1500" dirty="0" smtClean="0"/>
            <a:t>; </a:t>
          </a:r>
          <a:r>
            <a:rPr lang="en-CA" sz="1500" dirty="0" err="1" smtClean="0"/>
            <a:t>partage</a:t>
          </a:r>
          <a:r>
            <a:rPr lang="en-CA" sz="1500" dirty="0" smtClean="0"/>
            <a:t>)</a:t>
          </a:r>
          <a:endParaRPr lang="en-US" sz="1500" dirty="0"/>
        </a:p>
      </dgm:t>
    </dgm:pt>
    <dgm:pt modelId="{49061A54-352E-4488-B268-053A37D7CE57}" type="parTrans" cxnId="{FB4005BD-D950-4C26-BE6C-E0EAACF4DE52}">
      <dgm:prSet/>
      <dgm:spPr/>
      <dgm:t>
        <a:bodyPr/>
        <a:lstStyle/>
        <a:p>
          <a:endParaRPr lang="en-US"/>
        </a:p>
      </dgm:t>
    </dgm:pt>
    <dgm:pt modelId="{711E736F-07A2-4371-B3F4-E6A2AC6696F5}" type="sibTrans" cxnId="{FB4005BD-D950-4C26-BE6C-E0EAACF4DE52}">
      <dgm:prSet/>
      <dgm:spPr/>
      <dgm:t>
        <a:bodyPr/>
        <a:lstStyle/>
        <a:p>
          <a:endParaRPr lang="en-US"/>
        </a:p>
      </dgm:t>
    </dgm:pt>
    <dgm:pt modelId="{1FDE248F-00A2-4AA1-9978-046C9D71850A}">
      <dgm:prSet phldrT="[Text]" custT="1"/>
      <dgm:spPr/>
      <dgm:t>
        <a:bodyPr/>
        <a:lstStyle/>
        <a:p>
          <a:r>
            <a:rPr lang="en-CA" sz="3600" dirty="0" err="1" smtClean="0"/>
            <a:t>Spécialisation</a:t>
          </a:r>
          <a:endParaRPr lang="en-CA" sz="3600" dirty="0" smtClean="0"/>
        </a:p>
        <a:p>
          <a:r>
            <a:rPr lang="en-CA" sz="1500" dirty="0" smtClean="0"/>
            <a:t>La division du travail </a:t>
          </a:r>
          <a:r>
            <a:rPr lang="en-CA" sz="1500" dirty="0" err="1" smtClean="0"/>
            <a:t>selon</a:t>
          </a:r>
          <a:r>
            <a:rPr lang="en-CA" sz="1500" dirty="0" smtClean="0"/>
            <a:t> des types </a:t>
          </a:r>
          <a:r>
            <a:rPr lang="en-CA" sz="1500" dirty="0" err="1" smtClean="0"/>
            <a:t>d’opérations</a:t>
          </a:r>
          <a:r>
            <a:rPr lang="en-CA" sz="1500" dirty="0" smtClean="0"/>
            <a:t> – </a:t>
          </a:r>
          <a:r>
            <a:rPr lang="en-CA" sz="1500" dirty="0" err="1" smtClean="0"/>
            <a:t>comptabilité</a:t>
          </a:r>
          <a:r>
            <a:rPr lang="en-CA" sz="1500" dirty="0" smtClean="0"/>
            <a:t>; </a:t>
          </a:r>
          <a:r>
            <a:rPr lang="en-CA" sz="1500" dirty="0" err="1" smtClean="0"/>
            <a:t>approvisionnement</a:t>
          </a:r>
          <a:r>
            <a:rPr lang="en-CA" sz="1500" dirty="0" smtClean="0"/>
            <a:t>; </a:t>
          </a:r>
          <a:r>
            <a:rPr lang="en-CA" sz="1500" dirty="0" err="1" smtClean="0"/>
            <a:t>évaluation</a:t>
          </a:r>
          <a:r>
            <a:rPr lang="en-CA" sz="1500" dirty="0" smtClean="0"/>
            <a:t>; </a:t>
          </a:r>
          <a:r>
            <a:rPr lang="en-CA" sz="1500" dirty="0" err="1" smtClean="0"/>
            <a:t>recherche</a:t>
          </a:r>
          <a:r>
            <a:rPr lang="en-CA" sz="1500" dirty="0" smtClean="0"/>
            <a:t> </a:t>
          </a:r>
          <a:r>
            <a:rPr lang="en-CA" sz="1500" dirty="0" err="1" smtClean="0"/>
            <a:t>sur</a:t>
          </a:r>
          <a:r>
            <a:rPr lang="en-CA" sz="1500" dirty="0" smtClean="0"/>
            <a:t> les </a:t>
          </a:r>
          <a:r>
            <a:rPr lang="en-CA" sz="1500" dirty="0" err="1" smtClean="0"/>
            <a:t>politiques</a:t>
          </a:r>
          <a:r>
            <a:rPr lang="en-CA" sz="1500" dirty="0" smtClean="0"/>
            <a:t>; etc.</a:t>
          </a:r>
        </a:p>
        <a:p>
          <a:r>
            <a:rPr lang="en-CA" sz="1500" dirty="0" smtClean="0"/>
            <a:t>(</a:t>
          </a:r>
          <a:r>
            <a:rPr lang="en-CA" sz="1500" dirty="0" err="1" smtClean="0"/>
            <a:t>Besoin</a:t>
          </a:r>
          <a:r>
            <a:rPr lang="en-CA" sz="1500" dirty="0" smtClean="0"/>
            <a:t> de personnel </a:t>
          </a:r>
          <a:r>
            <a:rPr lang="en-CA" sz="1500" dirty="0" err="1" smtClean="0"/>
            <a:t>spécialisé</a:t>
          </a:r>
          <a:r>
            <a:rPr lang="en-CA" sz="1500" dirty="0" smtClean="0"/>
            <a:t>)</a:t>
          </a:r>
          <a:endParaRPr lang="en-US" sz="1500" dirty="0"/>
        </a:p>
      </dgm:t>
    </dgm:pt>
    <dgm:pt modelId="{2CB2A057-3A43-4B0E-AADA-7B6CB25199AA}" type="parTrans" cxnId="{91D5045B-C951-437E-975B-75C92AA55A31}">
      <dgm:prSet/>
      <dgm:spPr/>
      <dgm:t>
        <a:bodyPr/>
        <a:lstStyle/>
        <a:p>
          <a:endParaRPr lang="en-US"/>
        </a:p>
      </dgm:t>
    </dgm:pt>
    <dgm:pt modelId="{EF1CB495-FB3F-4188-8038-1DD4BDF6BC44}" type="sibTrans" cxnId="{91D5045B-C951-437E-975B-75C92AA55A31}">
      <dgm:prSet/>
      <dgm:spPr/>
      <dgm:t>
        <a:bodyPr/>
        <a:lstStyle/>
        <a:p>
          <a:endParaRPr lang="en-US"/>
        </a:p>
      </dgm:t>
    </dgm:pt>
    <dgm:pt modelId="{66B4053D-12DE-4452-9391-E7395F28D974}">
      <dgm:prSet phldrT="[Text]" custT="1"/>
      <dgm:spPr/>
      <dgm:t>
        <a:bodyPr/>
        <a:lstStyle/>
        <a:p>
          <a:r>
            <a:rPr lang="en-CA" sz="3600" dirty="0" err="1" smtClean="0"/>
            <a:t>Autorité</a:t>
          </a:r>
          <a:endParaRPr lang="en-CA" sz="3600" dirty="0" smtClean="0"/>
        </a:p>
        <a:p>
          <a:r>
            <a:rPr lang="en-CA" sz="1500" dirty="0" err="1" smtClean="0"/>
            <a:t>Pouvoir</a:t>
          </a:r>
          <a:r>
            <a:rPr lang="en-CA" sz="1500" dirty="0" smtClean="0"/>
            <a:t> “</a:t>
          </a:r>
          <a:r>
            <a:rPr lang="en-CA" sz="1500" dirty="0" err="1" smtClean="0"/>
            <a:t>légitime</a:t>
          </a:r>
          <a:r>
            <a:rPr lang="en-CA" sz="1500" dirty="0" smtClean="0"/>
            <a:t>” qui </a:t>
          </a:r>
          <a:r>
            <a:rPr lang="en-CA" sz="1500" dirty="0" err="1" smtClean="0"/>
            <a:t>permet</a:t>
          </a:r>
          <a:r>
            <a:rPr lang="en-CA" sz="1500" dirty="0" smtClean="0"/>
            <a:t> de </a:t>
          </a:r>
          <a:r>
            <a:rPr lang="en-CA" sz="1500" dirty="0" err="1" smtClean="0"/>
            <a:t>prendre</a:t>
          </a:r>
          <a:r>
            <a:rPr lang="en-CA" sz="1500" dirty="0" smtClean="0"/>
            <a:t> des </a:t>
          </a:r>
          <a:r>
            <a:rPr lang="en-CA" sz="1500" dirty="0" err="1" smtClean="0"/>
            <a:t>décisions</a:t>
          </a:r>
          <a:r>
            <a:rPr lang="en-CA" sz="1500" dirty="0" smtClean="0"/>
            <a:t> et de les faire </a:t>
          </a:r>
          <a:r>
            <a:rPr lang="en-CA" sz="1500" dirty="0" err="1" smtClean="0"/>
            <a:t>appliquer</a:t>
          </a:r>
          <a:r>
            <a:rPr lang="en-CA" sz="1500" dirty="0" smtClean="0"/>
            <a:t>. Principe de </a:t>
          </a:r>
          <a:r>
            <a:rPr lang="en-CA" sz="1500" dirty="0" err="1" smtClean="0"/>
            <a:t>délégation</a:t>
          </a:r>
          <a:r>
            <a:rPr lang="en-CA" sz="1500" dirty="0" smtClean="0"/>
            <a:t> </a:t>
          </a:r>
          <a:r>
            <a:rPr lang="en-CA" sz="1500" dirty="0" err="1" smtClean="0"/>
            <a:t>d’autorité</a:t>
          </a:r>
          <a:r>
            <a:rPr lang="en-CA" sz="1500" dirty="0" smtClean="0"/>
            <a:t>.</a:t>
          </a:r>
          <a:endParaRPr lang="en-US" sz="1500" dirty="0"/>
        </a:p>
      </dgm:t>
    </dgm:pt>
    <dgm:pt modelId="{017C3568-4A3B-4323-B826-27383AC345AA}" type="parTrans" cxnId="{90324D03-3361-40D0-8D08-E76F91E685BE}">
      <dgm:prSet/>
      <dgm:spPr/>
      <dgm:t>
        <a:bodyPr/>
        <a:lstStyle/>
        <a:p>
          <a:endParaRPr lang="en-US"/>
        </a:p>
      </dgm:t>
    </dgm:pt>
    <dgm:pt modelId="{41DF351D-238B-4BB8-A328-981BE218A769}" type="sibTrans" cxnId="{90324D03-3361-40D0-8D08-E76F91E685BE}">
      <dgm:prSet/>
      <dgm:spPr/>
      <dgm:t>
        <a:bodyPr/>
        <a:lstStyle/>
        <a:p>
          <a:endParaRPr lang="en-US"/>
        </a:p>
      </dgm:t>
    </dgm:pt>
    <dgm:pt modelId="{03279982-1576-439F-AD1F-0C9624286EE7}" type="pres">
      <dgm:prSet presAssocID="{6A74612D-8188-48CF-9F6C-0526635536E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A9C1F7C5-1F15-4FDF-AA65-727CD2D4BA25}" type="pres">
      <dgm:prSet presAssocID="{DDACFCD3-9B1C-44A1-A646-C2C734C043B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B00DC9-0ED8-4039-8900-1F0AF7D0B0B8}" type="pres">
      <dgm:prSet presAssocID="{AB561AFE-4CA2-4241-A15B-3DC2342E4E5D}" presName="sibTrans" presStyleCnt="0"/>
      <dgm:spPr/>
    </dgm:pt>
    <dgm:pt modelId="{1577A268-87FA-4072-ACFD-F59153CE2E80}" type="pres">
      <dgm:prSet presAssocID="{FAE58952-F598-411A-BA7C-C0C5F67D044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005386-6698-45F2-90DF-A9DFC3436315}" type="pres">
      <dgm:prSet presAssocID="{711E736F-07A2-4371-B3F4-E6A2AC6696F5}" presName="sibTrans" presStyleCnt="0"/>
      <dgm:spPr/>
    </dgm:pt>
    <dgm:pt modelId="{CCC76471-0C52-4D74-9892-2AE39AA974CA}" type="pres">
      <dgm:prSet presAssocID="{1FDE248F-00A2-4AA1-9978-046C9D71850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17BD50-C19F-4390-945C-C01742B51F13}" type="pres">
      <dgm:prSet presAssocID="{EF1CB495-FB3F-4188-8038-1DD4BDF6BC44}" presName="sibTrans" presStyleCnt="0"/>
      <dgm:spPr/>
    </dgm:pt>
    <dgm:pt modelId="{FDD422E5-C72D-452B-9616-378638D7F089}" type="pres">
      <dgm:prSet presAssocID="{66B4053D-12DE-4452-9391-E7395F28D97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079086-2D92-43FC-8B1C-4EEE1CF4C544}" type="presOf" srcId="{1FDE248F-00A2-4AA1-9978-046C9D71850A}" destId="{CCC76471-0C52-4D74-9892-2AE39AA974CA}" srcOrd="0" destOrd="0" presId="urn:microsoft.com/office/officeart/2005/8/layout/default#1"/>
    <dgm:cxn modelId="{C207FA61-115A-4A06-A7C6-24EF0C843523}" type="presOf" srcId="{6A74612D-8188-48CF-9F6C-0526635536E2}" destId="{03279982-1576-439F-AD1F-0C9624286EE7}" srcOrd="0" destOrd="0" presId="urn:microsoft.com/office/officeart/2005/8/layout/default#1"/>
    <dgm:cxn modelId="{B86FAB83-8184-4ED8-8F47-38B8B597A3B8}" srcId="{6A74612D-8188-48CF-9F6C-0526635536E2}" destId="{DDACFCD3-9B1C-44A1-A646-C2C734C043B3}" srcOrd="0" destOrd="0" parTransId="{D5C8B76E-3AE1-44B2-AFCA-C3DEAB50EE3E}" sibTransId="{AB561AFE-4CA2-4241-A15B-3DC2342E4E5D}"/>
    <dgm:cxn modelId="{90324D03-3361-40D0-8D08-E76F91E685BE}" srcId="{6A74612D-8188-48CF-9F6C-0526635536E2}" destId="{66B4053D-12DE-4452-9391-E7395F28D974}" srcOrd="3" destOrd="0" parTransId="{017C3568-4A3B-4323-B826-27383AC345AA}" sibTransId="{41DF351D-238B-4BB8-A328-981BE218A769}"/>
    <dgm:cxn modelId="{C9F2443C-9979-4550-AAFB-E3B6837DC1C8}" type="presOf" srcId="{FAE58952-F598-411A-BA7C-C0C5F67D044E}" destId="{1577A268-87FA-4072-ACFD-F59153CE2E80}" srcOrd="0" destOrd="0" presId="urn:microsoft.com/office/officeart/2005/8/layout/default#1"/>
    <dgm:cxn modelId="{FB4005BD-D950-4C26-BE6C-E0EAACF4DE52}" srcId="{6A74612D-8188-48CF-9F6C-0526635536E2}" destId="{FAE58952-F598-411A-BA7C-C0C5F67D044E}" srcOrd="1" destOrd="0" parTransId="{49061A54-352E-4488-B268-053A37D7CE57}" sibTransId="{711E736F-07A2-4371-B3F4-E6A2AC6696F5}"/>
    <dgm:cxn modelId="{616787BF-C18C-467F-9DD4-31DCED0B3F30}" type="presOf" srcId="{66B4053D-12DE-4452-9391-E7395F28D974}" destId="{FDD422E5-C72D-452B-9616-378638D7F089}" srcOrd="0" destOrd="0" presId="urn:microsoft.com/office/officeart/2005/8/layout/default#1"/>
    <dgm:cxn modelId="{91D5045B-C951-437E-975B-75C92AA55A31}" srcId="{6A74612D-8188-48CF-9F6C-0526635536E2}" destId="{1FDE248F-00A2-4AA1-9978-046C9D71850A}" srcOrd="2" destOrd="0" parTransId="{2CB2A057-3A43-4B0E-AADA-7B6CB25199AA}" sibTransId="{EF1CB495-FB3F-4188-8038-1DD4BDF6BC44}"/>
    <dgm:cxn modelId="{9908CAD6-B65A-4613-9361-1EDFF031CCBE}" type="presOf" srcId="{DDACFCD3-9B1C-44A1-A646-C2C734C043B3}" destId="{A9C1F7C5-1F15-4FDF-AA65-727CD2D4BA25}" srcOrd="0" destOrd="0" presId="urn:microsoft.com/office/officeart/2005/8/layout/default#1"/>
    <dgm:cxn modelId="{8D95752D-E825-4B68-8B8D-D6407DB546B8}" type="presParOf" srcId="{03279982-1576-439F-AD1F-0C9624286EE7}" destId="{A9C1F7C5-1F15-4FDF-AA65-727CD2D4BA25}" srcOrd="0" destOrd="0" presId="urn:microsoft.com/office/officeart/2005/8/layout/default#1"/>
    <dgm:cxn modelId="{3B387B68-904D-4742-BE53-2219227172F8}" type="presParOf" srcId="{03279982-1576-439F-AD1F-0C9624286EE7}" destId="{6BB00DC9-0ED8-4039-8900-1F0AF7D0B0B8}" srcOrd="1" destOrd="0" presId="urn:microsoft.com/office/officeart/2005/8/layout/default#1"/>
    <dgm:cxn modelId="{B4675521-BB9E-41F8-82B6-125C60A8E3BF}" type="presParOf" srcId="{03279982-1576-439F-AD1F-0C9624286EE7}" destId="{1577A268-87FA-4072-ACFD-F59153CE2E80}" srcOrd="2" destOrd="0" presId="urn:microsoft.com/office/officeart/2005/8/layout/default#1"/>
    <dgm:cxn modelId="{359EC109-7D85-4A6A-BA6B-21566559B2F1}" type="presParOf" srcId="{03279982-1576-439F-AD1F-0C9624286EE7}" destId="{A6005386-6698-45F2-90DF-A9DFC3436315}" srcOrd="3" destOrd="0" presId="urn:microsoft.com/office/officeart/2005/8/layout/default#1"/>
    <dgm:cxn modelId="{1F7899D0-1608-4C22-88A4-EB4A5C7466E7}" type="presParOf" srcId="{03279982-1576-439F-AD1F-0C9624286EE7}" destId="{CCC76471-0C52-4D74-9892-2AE39AA974CA}" srcOrd="4" destOrd="0" presId="urn:microsoft.com/office/officeart/2005/8/layout/default#1"/>
    <dgm:cxn modelId="{8250B0EB-F2F3-418B-9B3D-C563BB40FFE8}" type="presParOf" srcId="{03279982-1576-439F-AD1F-0C9624286EE7}" destId="{2A17BD50-C19F-4390-945C-C01742B51F13}" srcOrd="5" destOrd="0" presId="urn:microsoft.com/office/officeart/2005/8/layout/default#1"/>
    <dgm:cxn modelId="{992CCFB3-C7B5-487F-80AD-90B5C35A9BAF}" type="presParOf" srcId="{03279982-1576-439F-AD1F-0C9624286EE7}" destId="{FDD422E5-C72D-452B-9616-378638D7F089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1F7C5-1F15-4FDF-AA65-727CD2D4BA25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err="1" smtClean="0"/>
            <a:t>Objectif</a:t>
          </a:r>
          <a:endParaRPr lang="en-CA" sz="3600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500" kern="1200" dirty="0" err="1" smtClean="0"/>
            <a:t>Chaque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unité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doit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comprendre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sa</a:t>
          </a:r>
          <a:r>
            <a:rPr lang="en-CA" sz="1500" kern="1200" dirty="0" smtClean="0"/>
            <a:t> raison d’être et </a:t>
          </a:r>
          <a:r>
            <a:rPr lang="en-CA" sz="1500" kern="1200" dirty="0" err="1" smtClean="0"/>
            <a:t>ses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objectifs</a:t>
          </a:r>
          <a:endParaRPr lang="en-CA" sz="1500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 dirty="0"/>
        </a:p>
      </dsp:txBody>
      <dsp:txXfrm>
        <a:off x="460905" y="1047"/>
        <a:ext cx="3479899" cy="2087939"/>
      </dsp:txXfrm>
    </dsp:sp>
    <dsp:sp modelId="{1577A268-87FA-4072-ACFD-F59153CE2E80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102082"/>
                <a:satOff val="-1464"/>
                <a:lumOff val="8538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02082"/>
                <a:satOff val="-1464"/>
                <a:lumOff val="8538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02082"/>
                <a:satOff val="-1464"/>
                <a:lumOff val="85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smtClean="0"/>
            <a:t>Coordination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500" kern="1200" dirty="0" smtClean="0"/>
            <a:t>Important de </a:t>
          </a:r>
          <a:r>
            <a:rPr lang="en-CA" sz="1500" kern="1200" dirty="0" err="1" smtClean="0"/>
            <a:t>coordonner</a:t>
          </a:r>
          <a:r>
            <a:rPr lang="en-CA" sz="1500" kern="1200" dirty="0" smtClean="0"/>
            <a:t> entre les </a:t>
          </a:r>
          <a:r>
            <a:rPr lang="en-CA" sz="1500" kern="1200" dirty="0" err="1" smtClean="0"/>
            <a:t>unités</a:t>
          </a:r>
          <a:r>
            <a:rPr lang="en-CA" sz="1500" kern="1200" dirty="0" smtClean="0"/>
            <a:t> et à </a:t>
          </a:r>
          <a:r>
            <a:rPr lang="en-CA" sz="1500" kern="1200" dirty="0" err="1" smtClean="0"/>
            <a:t>l’intérieur</a:t>
          </a:r>
          <a:r>
            <a:rPr lang="en-CA" sz="1500" kern="1200" dirty="0" smtClean="0"/>
            <a:t> de </a:t>
          </a:r>
          <a:r>
            <a:rPr lang="en-CA" sz="1500" kern="1200" dirty="0" err="1" smtClean="0"/>
            <a:t>l’unité</a:t>
          </a:r>
          <a:r>
            <a:rPr lang="en-CA" sz="1500" kern="1200" dirty="0" smtClean="0"/>
            <a:t> (</a:t>
          </a:r>
          <a:r>
            <a:rPr lang="en-CA" sz="1500" kern="1200" dirty="0" err="1" smtClean="0"/>
            <a:t>synergie</a:t>
          </a:r>
          <a:r>
            <a:rPr lang="en-CA" sz="1500" kern="1200" dirty="0" smtClean="0"/>
            <a:t>; travail </a:t>
          </a:r>
          <a:r>
            <a:rPr lang="en-CA" sz="1500" kern="1200" dirty="0" err="1" smtClean="0"/>
            <a:t>d’équipe</a:t>
          </a:r>
          <a:r>
            <a:rPr lang="en-CA" sz="1500" kern="1200" dirty="0" smtClean="0"/>
            <a:t>; </a:t>
          </a:r>
          <a:r>
            <a:rPr lang="en-CA" sz="1500" kern="1200" dirty="0" err="1" smtClean="0"/>
            <a:t>coopération</a:t>
          </a:r>
          <a:r>
            <a:rPr lang="en-CA" sz="1500" kern="1200" dirty="0" smtClean="0"/>
            <a:t>; </a:t>
          </a:r>
          <a:r>
            <a:rPr lang="en-CA" sz="1500" kern="1200" dirty="0" err="1" smtClean="0"/>
            <a:t>partage</a:t>
          </a:r>
          <a:r>
            <a:rPr lang="en-CA" sz="1500" kern="1200" dirty="0" smtClean="0"/>
            <a:t>)</a:t>
          </a:r>
          <a:endParaRPr lang="en-US" sz="1500" kern="1200" dirty="0"/>
        </a:p>
      </dsp:txBody>
      <dsp:txXfrm>
        <a:off x="4288794" y="1047"/>
        <a:ext cx="3479899" cy="2087939"/>
      </dsp:txXfrm>
    </dsp:sp>
    <dsp:sp modelId="{CCC76471-0C52-4D74-9892-2AE39AA974CA}">
      <dsp:nvSpPr>
        <dsp:cNvPr id="0" name=""/>
        <dsp:cNvSpPr/>
      </dsp:nvSpPr>
      <dsp:spPr>
        <a:xfrm>
          <a:off x="460905" y="2436976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204164"/>
                <a:satOff val="-2928"/>
                <a:lumOff val="17077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204164"/>
                <a:satOff val="-2928"/>
                <a:lumOff val="17077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204164"/>
                <a:satOff val="-2928"/>
                <a:lumOff val="170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err="1" smtClean="0"/>
            <a:t>Spécialisation</a:t>
          </a:r>
          <a:endParaRPr lang="en-CA" sz="3600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500" kern="1200" dirty="0" smtClean="0"/>
            <a:t>La division du travail </a:t>
          </a:r>
          <a:r>
            <a:rPr lang="en-CA" sz="1500" kern="1200" dirty="0" err="1" smtClean="0"/>
            <a:t>selon</a:t>
          </a:r>
          <a:r>
            <a:rPr lang="en-CA" sz="1500" kern="1200" dirty="0" smtClean="0"/>
            <a:t> des types </a:t>
          </a:r>
          <a:r>
            <a:rPr lang="en-CA" sz="1500" kern="1200" dirty="0" err="1" smtClean="0"/>
            <a:t>d’opérations</a:t>
          </a:r>
          <a:r>
            <a:rPr lang="en-CA" sz="1500" kern="1200" dirty="0" smtClean="0"/>
            <a:t> – </a:t>
          </a:r>
          <a:r>
            <a:rPr lang="en-CA" sz="1500" kern="1200" dirty="0" err="1" smtClean="0"/>
            <a:t>comptabilité</a:t>
          </a:r>
          <a:r>
            <a:rPr lang="en-CA" sz="1500" kern="1200" dirty="0" smtClean="0"/>
            <a:t>; </a:t>
          </a:r>
          <a:r>
            <a:rPr lang="en-CA" sz="1500" kern="1200" dirty="0" err="1" smtClean="0"/>
            <a:t>approvisionnement</a:t>
          </a:r>
          <a:r>
            <a:rPr lang="en-CA" sz="1500" kern="1200" dirty="0" smtClean="0"/>
            <a:t>; </a:t>
          </a:r>
          <a:r>
            <a:rPr lang="en-CA" sz="1500" kern="1200" dirty="0" err="1" smtClean="0"/>
            <a:t>évaluation</a:t>
          </a:r>
          <a:r>
            <a:rPr lang="en-CA" sz="1500" kern="1200" dirty="0" smtClean="0"/>
            <a:t>; </a:t>
          </a:r>
          <a:r>
            <a:rPr lang="en-CA" sz="1500" kern="1200" dirty="0" err="1" smtClean="0"/>
            <a:t>recherche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sur</a:t>
          </a:r>
          <a:r>
            <a:rPr lang="en-CA" sz="1500" kern="1200" dirty="0" smtClean="0"/>
            <a:t> les </a:t>
          </a:r>
          <a:r>
            <a:rPr lang="en-CA" sz="1500" kern="1200" dirty="0" err="1" smtClean="0"/>
            <a:t>politiques</a:t>
          </a:r>
          <a:r>
            <a:rPr lang="en-CA" sz="1500" kern="1200" dirty="0" smtClean="0"/>
            <a:t>; etc.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500" kern="1200" dirty="0" smtClean="0"/>
            <a:t>(</a:t>
          </a:r>
          <a:r>
            <a:rPr lang="en-CA" sz="1500" kern="1200" dirty="0" err="1" smtClean="0"/>
            <a:t>Besoin</a:t>
          </a:r>
          <a:r>
            <a:rPr lang="en-CA" sz="1500" kern="1200" dirty="0" smtClean="0"/>
            <a:t> de personnel </a:t>
          </a:r>
          <a:r>
            <a:rPr lang="en-CA" sz="1500" kern="1200" dirty="0" err="1" smtClean="0"/>
            <a:t>spécialisé</a:t>
          </a:r>
          <a:r>
            <a:rPr lang="en-CA" sz="1500" kern="1200" dirty="0" smtClean="0"/>
            <a:t>)</a:t>
          </a:r>
          <a:endParaRPr lang="en-US" sz="1500" kern="1200" dirty="0"/>
        </a:p>
      </dsp:txBody>
      <dsp:txXfrm>
        <a:off x="460905" y="2436976"/>
        <a:ext cx="3479899" cy="2087939"/>
      </dsp:txXfrm>
    </dsp:sp>
    <dsp:sp modelId="{FDD422E5-C72D-452B-9616-378638D7F089}">
      <dsp:nvSpPr>
        <dsp:cNvPr id="0" name=""/>
        <dsp:cNvSpPr/>
      </dsp:nvSpPr>
      <dsp:spPr>
        <a:xfrm>
          <a:off x="4288794" y="2436976"/>
          <a:ext cx="3479899" cy="2087939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306247"/>
                <a:satOff val="-4392"/>
                <a:lumOff val="25615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306247"/>
                <a:satOff val="-4392"/>
                <a:lumOff val="25615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306247"/>
                <a:satOff val="-4392"/>
                <a:lumOff val="256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600" kern="1200" dirty="0" err="1" smtClean="0"/>
            <a:t>Autorité</a:t>
          </a:r>
          <a:endParaRPr lang="en-CA" sz="3600" kern="1200" dirty="0" smtClean="0"/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500" kern="1200" dirty="0" err="1" smtClean="0"/>
            <a:t>Pouvoir</a:t>
          </a:r>
          <a:r>
            <a:rPr lang="en-CA" sz="1500" kern="1200" dirty="0" smtClean="0"/>
            <a:t> “</a:t>
          </a:r>
          <a:r>
            <a:rPr lang="en-CA" sz="1500" kern="1200" dirty="0" err="1" smtClean="0"/>
            <a:t>légitime</a:t>
          </a:r>
          <a:r>
            <a:rPr lang="en-CA" sz="1500" kern="1200" dirty="0" smtClean="0"/>
            <a:t>” qui </a:t>
          </a:r>
          <a:r>
            <a:rPr lang="en-CA" sz="1500" kern="1200" dirty="0" err="1" smtClean="0"/>
            <a:t>permet</a:t>
          </a:r>
          <a:r>
            <a:rPr lang="en-CA" sz="1500" kern="1200" dirty="0" smtClean="0"/>
            <a:t> de </a:t>
          </a:r>
          <a:r>
            <a:rPr lang="en-CA" sz="1500" kern="1200" dirty="0" err="1" smtClean="0"/>
            <a:t>prendre</a:t>
          </a:r>
          <a:r>
            <a:rPr lang="en-CA" sz="1500" kern="1200" dirty="0" smtClean="0"/>
            <a:t> des </a:t>
          </a:r>
          <a:r>
            <a:rPr lang="en-CA" sz="1500" kern="1200" dirty="0" err="1" smtClean="0"/>
            <a:t>décisions</a:t>
          </a:r>
          <a:r>
            <a:rPr lang="en-CA" sz="1500" kern="1200" dirty="0" smtClean="0"/>
            <a:t> et de les faire </a:t>
          </a:r>
          <a:r>
            <a:rPr lang="en-CA" sz="1500" kern="1200" dirty="0" err="1" smtClean="0"/>
            <a:t>appliquer</a:t>
          </a:r>
          <a:r>
            <a:rPr lang="en-CA" sz="1500" kern="1200" dirty="0" smtClean="0"/>
            <a:t>. Principe de </a:t>
          </a:r>
          <a:r>
            <a:rPr lang="en-CA" sz="1500" kern="1200" dirty="0" err="1" smtClean="0"/>
            <a:t>délégation</a:t>
          </a:r>
          <a:r>
            <a:rPr lang="en-CA" sz="1500" kern="1200" dirty="0" smtClean="0"/>
            <a:t> </a:t>
          </a:r>
          <a:r>
            <a:rPr lang="en-CA" sz="1500" kern="1200" dirty="0" err="1" smtClean="0"/>
            <a:t>d’autorité</a:t>
          </a:r>
          <a:r>
            <a:rPr lang="en-CA" sz="1500" kern="1200" dirty="0" smtClean="0"/>
            <a:t>.</a:t>
          </a:r>
          <a:endParaRPr lang="en-US" sz="1500" kern="1200" dirty="0"/>
        </a:p>
      </dsp:txBody>
      <dsp:txXfrm>
        <a:off x="4288794" y="2436976"/>
        <a:ext cx="3479899" cy="2087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737BFC7A-6A69-4529-B3B4-BD36B42189A4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723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3775" y="769938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ACFC9CDA-14BD-45B6-A68B-574DBD7D7AC5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179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350040-E98E-4663-8E92-C8D955FCBFB9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AC3BD8-6264-4E22-93D7-DA99906B0C51}" type="slidenum">
              <a:rPr lang="fr-FR"/>
              <a:pPr/>
              <a:t>2</a:t>
            </a:fld>
            <a:endParaRPr lang="fr-FR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CAB012-4F00-40E8-AA7B-9CA1B63AA534}" type="slidenum">
              <a:rPr lang="fr-FR"/>
              <a:pPr/>
              <a:t>3</a:t>
            </a:fld>
            <a:endParaRPr lang="fr-F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FC9CDA-14BD-45B6-A68B-574DBD7D7AC5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1C7825-C684-4FD4-A95E-CE6F047CC841}" type="slidenum">
              <a:rPr lang="fr-FR"/>
              <a:pPr/>
              <a:t>5</a:t>
            </a:fld>
            <a:endParaRPr lang="fr-FR"/>
          </a:p>
        </p:txBody>
      </p:sp>
      <p:sp>
        <p:nvSpPr>
          <p:cNvPr id="416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416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5A4B16-1D98-4E34-A8AD-1F3A15776035}" type="slidenum">
              <a:rPr lang="fr-FR"/>
              <a:pPr/>
              <a:t>6</a:t>
            </a:fld>
            <a:endParaRPr lang="fr-FR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4E46B7-AEA0-4A57-921B-8FF973F3A05E}" type="slidenum">
              <a:rPr lang="fr-FR"/>
              <a:pPr/>
              <a:t>7</a:t>
            </a:fld>
            <a:endParaRPr lang="fr-FR"/>
          </a:p>
        </p:txBody>
      </p:sp>
      <p:sp>
        <p:nvSpPr>
          <p:cNvPr id="351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4E46B7-AEA0-4A57-921B-8FF973F3A05E}" type="slidenum">
              <a:rPr lang="fr-FR"/>
              <a:pPr/>
              <a:t>8</a:t>
            </a:fld>
            <a:endParaRPr lang="fr-FR"/>
          </a:p>
        </p:txBody>
      </p:sp>
      <p:sp>
        <p:nvSpPr>
          <p:cNvPr id="351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F6EE59-80A6-4D3F-A129-B80CA0AC33F3}" type="slidenum">
              <a:rPr lang="fr-FR"/>
              <a:pPr/>
              <a:t>9</a:t>
            </a:fld>
            <a:endParaRPr lang="fr-FR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A187C7-9060-43C0-ACC5-F9BA9D52E588}" type="slidenum">
              <a:rPr lang="fr-FR"/>
              <a:pPr/>
              <a:t>10</a:t>
            </a:fld>
            <a:endParaRPr lang="fr-FR"/>
          </a:p>
        </p:txBody>
      </p:sp>
      <p:sp>
        <p:nvSpPr>
          <p:cNvPr id="359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3775" y="769938"/>
            <a:ext cx="5113338" cy="3835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FC9CDA-14BD-45B6-A68B-574DBD7D7AC5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3F4FDB-DA8C-437B-B5F8-548E1021ADBC}" type="slidenum">
              <a:rPr lang="fr-FR"/>
              <a:pPr/>
              <a:t>12</a:t>
            </a:fld>
            <a:endParaRPr lang="fr-FR"/>
          </a:p>
        </p:txBody>
      </p:sp>
      <p:sp>
        <p:nvSpPr>
          <p:cNvPr id="32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4E46B7-AEA0-4A57-921B-8FF973F3A05E}" type="slidenum">
              <a:rPr lang="fr-FR"/>
              <a:pPr/>
              <a:t>13</a:t>
            </a:fld>
            <a:endParaRPr lang="fr-FR"/>
          </a:p>
        </p:txBody>
      </p:sp>
      <p:sp>
        <p:nvSpPr>
          <p:cNvPr id="351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127DF1-D97E-4D58-BB11-AF9C69FFC18F}" type="slidenum">
              <a:rPr lang="fr-FR"/>
              <a:pPr/>
              <a:t>15</a:t>
            </a:fld>
            <a:endParaRPr lang="fr-FR"/>
          </a:p>
        </p:txBody>
      </p:sp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82BB85-C91E-413E-9B88-4647CD74DCDB}" type="slidenum">
              <a:rPr lang="fr-FR"/>
              <a:pPr/>
              <a:t>16</a:t>
            </a:fld>
            <a:endParaRPr lang="fr-FR"/>
          </a:p>
        </p:txBody>
      </p:sp>
      <p:sp>
        <p:nvSpPr>
          <p:cNvPr id="328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3D689B-71C2-407D-81A4-3B96ACE59D8F}" type="slidenum">
              <a:rPr lang="fr-FR"/>
              <a:pPr/>
              <a:t>17</a:t>
            </a:fld>
            <a:endParaRPr lang="fr-FR"/>
          </a:p>
        </p:txBody>
      </p:sp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CAD192-B860-4B44-8FB5-6B1BF911D282}" type="slidenum">
              <a:rPr lang="fr-FR"/>
              <a:pPr/>
              <a:t>18</a:t>
            </a:fld>
            <a:endParaRPr lang="fr-FR"/>
          </a:p>
        </p:txBody>
      </p:sp>
      <p:sp>
        <p:nvSpPr>
          <p:cNvPr id="33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DBBE5A-D599-4225-BD61-CB8CD588AA7E}" type="slidenum">
              <a:rPr lang="fr-FR"/>
              <a:pPr/>
              <a:t>19</a:t>
            </a:fld>
            <a:endParaRPr lang="fr-FR"/>
          </a:p>
        </p:txBody>
      </p:sp>
      <p:sp>
        <p:nvSpPr>
          <p:cNvPr id="33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BED34D-0719-42D1-AA7F-31B5B5C1E3BA}" type="slidenum">
              <a:rPr lang="fr-FR"/>
              <a:pPr/>
              <a:t>20</a:t>
            </a:fld>
            <a:endParaRPr lang="fr-FR"/>
          </a:p>
        </p:txBody>
      </p:sp>
      <p:sp>
        <p:nvSpPr>
          <p:cNvPr id="33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DC3828-99DA-4FCD-BB90-D02FF097585B}" type="slidenum">
              <a:rPr lang="fr-FR"/>
              <a:pPr/>
              <a:t>21</a:t>
            </a:fld>
            <a:endParaRPr lang="fr-FR"/>
          </a:p>
        </p:txBody>
      </p:sp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ABC62D-7FDF-49BE-9A6D-52845FF0CA1F}" type="slidenum">
              <a:rPr lang="fr-FR"/>
              <a:pPr/>
              <a:t>22</a:t>
            </a:fld>
            <a:endParaRPr lang="fr-FR"/>
          </a:p>
        </p:txBody>
      </p:sp>
      <p:sp>
        <p:nvSpPr>
          <p:cNvPr id="33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5448BC-6B4E-4625-8A15-67EB1242853B}" type="slidenum">
              <a:rPr lang="fr-FR"/>
              <a:pPr/>
              <a:t>23</a:t>
            </a:fld>
            <a:endParaRPr lang="fr-FR"/>
          </a:p>
        </p:txBody>
      </p:sp>
      <p:sp>
        <p:nvSpPr>
          <p:cNvPr id="33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181CE4-86EF-410C-80D1-9D361DBD3445}" type="slidenum">
              <a:rPr lang="fr-FR"/>
              <a:pPr/>
              <a:t>24</a:t>
            </a:fld>
            <a:endParaRPr lang="fr-FR"/>
          </a:p>
        </p:txBody>
      </p:sp>
      <p:sp>
        <p:nvSpPr>
          <p:cNvPr id="340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25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CAB012-4F00-40E8-AA7B-9CA1B63AA534}" type="slidenum">
              <a:rPr lang="fr-FR"/>
              <a:pPr/>
              <a:t>26</a:t>
            </a:fld>
            <a:endParaRPr lang="fr-F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27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28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29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30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31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0A7E19-118F-4173-9220-527918311988}" type="slidenum">
              <a:rPr lang="fr-FR"/>
              <a:pPr/>
              <a:t>32</a:t>
            </a:fld>
            <a:endParaRPr lang="fr-FR"/>
          </a:p>
        </p:txBody>
      </p:sp>
      <p:sp>
        <p:nvSpPr>
          <p:cNvPr id="343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9938"/>
            <a:ext cx="5113338" cy="3835400"/>
          </a:xfrm>
          <a:ln/>
        </p:spPr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2672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44972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206409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36186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12791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98399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58394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974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90521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98890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184986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91434-14B1-4A37-A7FC-B439EE798335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468314" y="5734050"/>
            <a:ext cx="8207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58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fo-mpo.gc.ca/us-nous/organisation-fra.htm" TargetMode="External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hyperlink" Target="http://destination2020.uottawa.ca/documents/destination-2020-tableau-de-bord-et-definitions.pdf?utm_source=mailoutinteractive&amp;utm_medium=email&amp;utm_campaign=Courriel+%C3%A9clair+du+recteur+%7C+Snapshot+Message+from+the+Preside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4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fr-FR" sz="4000" dirty="0"/>
              <a:t>L’organisation </a:t>
            </a:r>
            <a:r>
              <a:rPr lang="fr-FR" sz="4000" dirty="0" smtClean="0"/>
              <a:t>et la mise en œuvre</a:t>
            </a:r>
            <a:r>
              <a:rPr lang="fr-FR" sz="4000" dirty="0"/>
              <a:t/>
            </a:r>
            <a:br>
              <a:rPr lang="fr-FR" sz="4000" dirty="0"/>
            </a:br>
            <a:r>
              <a:rPr lang="fr-FR" sz="4000" dirty="0" smtClean="0"/>
              <a:t/>
            </a:r>
            <a:br>
              <a:rPr lang="fr-FR" sz="4000" dirty="0" smtClean="0"/>
            </a:br>
            <a:r>
              <a:rPr lang="fr-FR" sz="1600" dirty="0" smtClean="0"/>
              <a:t>Séance </a:t>
            </a:r>
            <a:r>
              <a:rPr lang="fr-FR" sz="1600" dirty="0"/>
              <a:t>du </a:t>
            </a:r>
            <a:r>
              <a:rPr lang="fr-FR" sz="1600" dirty="0" smtClean="0"/>
              <a:t>30 janvier 2013</a:t>
            </a:r>
            <a:r>
              <a:rPr lang="fr-FR" sz="1600" dirty="0"/>
              <a:t/>
            </a:r>
            <a:br>
              <a:rPr lang="fr-FR" sz="1600" dirty="0"/>
            </a:b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508501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err="1" smtClean="0"/>
              <a:t>Professeur</a:t>
            </a:r>
            <a:r>
              <a:rPr lang="en-CA" sz="1400" dirty="0" smtClean="0"/>
              <a:t> 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/>
              <a:t>d’études</a:t>
            </a:r>
            <a:r>
              <a:rPr lang="en-CA" sz="1400" dirty="0"/>
              <a:t> </a:t>
            </a:r>
            <a:r>
              <a:rPr lang="en-CA" sz="1400" dirty="0" err="1"/>
              <a:t>politiques</a:t>
            </a:r>
            <a:endParaRPr lang="fr-FR" sz="1400" dirty="0"/>
          </a:p>
          <a:p>
            <a:pPr algn="r">
              <a:lnSpc>
                <a:spcPct val="120000"/>
              </a:lnSpc>
            </a:pPr>
            <a:r>
              <a:rPr lang="fr-FR" sz="1400" dirty="0"/>
              <a:t>Gestion dans le secteur public</a:t>
            </a:r>
            <a:br>
              <a:rPr lang="fr-FR" sz="1400" dirty="0"/>
            </a:br>
            <a:r>
              <a:rPr lang="fr-FR" sz="1400" dirty="0"/>
              <a:t>PAP 2027</a:t>
            </a:r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4" y="4508500"/>
            <a:ext cx="1008063" cy="941388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/>
              <a:t>Objectifs</a:t>
            </a:r>
            <a:r>
              <a:rPr lang="en-CA" sz="4000"/>
              <a:t> de la séance</a:t>
            </a:r>
            <a:endParaRPr lang="fr-FR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39889"/>
            <a:ext cx="8229600" cy="3876675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dirty="0"/>
              <a:t>Définir la notion de structure </a:t>
            </a:r>
            <a:r>
              <a:rPr lang="fr-CA" sz="2800" dirty="0" smtClean="0"/>
              <a:t>organisationnelle et la coordination d’une organisation</a:t>
            </a:r>
            <a:endParaRPr lang="fr-CA" sz="28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dirty="0" smtClean="0"/>
              <a:t>Présenter les grands principes de la mise en œuvre</a:t>
            </a:r>
            <a:endParaRPr lang="fr-CA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DB592-329A-414F-8553-5271DF91674D}" type="slidenum">
              <a:rPr lang="fr-FR"/>
              <a:pPr/>
              <a:t>2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CA" dirty="0" smtClean="0"/>
              <a:t>Notion de structure organisationnelle et la coordination d’une organisation</a:t>
            </a:r>
            <a:endParaRPr lang="fr-FR" dirty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dirty="0" smtClean="0"/>
              <a:t>Pourquoi organiser?</a:t>
            </a:r>
            <a:endParaRPr lang="fr-F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145436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300" dirty="0" err="1" smtClean="0"/>
              <a:t>Organisation</a:t>
            </a:r>
            <a:r>
              <a:rPr lang="en-US" sz="2300" dirty="0" smtClean="0"/>
              <a:t> du travail = </a:t>
            </a:r>
            <a:r>
              <a:rPr lang="en-US" sz="2300" dirty="0" err="1" smtClean="0"/>
              <a:t>coûts</a:t>
            </a:r>
            <a:r>
              <a:rPr lang="en-US" sz="2300" dirty="0" smtClean="0"/>
              <a:t> </a:t>
            </a:r>
            <a:r>
              <a:rPr lang="en-US" sz="2300" dirty="0" err="1" smtClean="0"/>
              <a:t>d'exploitation</a:t>
            </a:r>
            <a:r>
              <a:rPr lang="en-US" sz="2300" dirty="0" smtClean="0"/>
              <a:t> </a:t>
            </a:r>
            <a:r>
              <a:rPr lang="en-US" sz="2300" dirty="0" err="1" smtClean="0"/>
              <a:t>d’une</a:t>
            </a:r>
            <a:r>
              <a:rPr lang="en-US" sz="2300" dirty="0" smtClean="0"/>
              <a:t> </a:t>
            </a:r>
            <a:r>
              <a:rPr lang="en-US" sz="2300" dirty="0" err="1" smtClean="0"/>
              <a:t>organisation</a:t>
            </a:r>
            <a:r>
              <a:rPr lang="en-US" sz="2300" dirty="0" smtClean="0"/>
              <a:t> </a:t>
            </a:r>
            <a:r>
              <a:rPr lang="en-US" sz="2300" dirty="0" err="1" smtClean="0"/>
              <a:t>publique</a:t>
            </a:r>
            <a:r>
              <a:rPr lang="en-US" sz="2300" dirty="0" smtClean="0"/>
              <a:t> </a:t>
            </a:r>
            <a:r>
              <a:rPr lang="en-US" sz="2300" dirty="0" err="1" smtClean="0"/>
              <a:t>importants</a:t>
            </a:r>
            <a:r>
              <a:rPr lang="en-US" sz="2300" dirty="0" smtClean="0"/>
              <a:t> (</a:t>
            </a:r>
            <a:r>
              <a:rPr lang="en-US" sz="2300" dirty="0" err="1" smtClean="0"/>
              <a:t>trop</a:t>
            </a:r>
            <a:r>
              <a:rPr lang="en-US" sz="2300" dirty="0" smtClean="0"/>
              <a:t> </a:t>
            </a:r>
            <a:r>
              <a:rPr lang="en-US" sz="2300" dirty="0" err="1" smtClean="0"/>
              <a:t>peux</a:t>
            </a:r>
            <a:r>
              <a:rPr lang="en-US" sz="2300" dirty="0" smtClean="0"/>
              <a:t> </a:t>
            </a:r>
            <a:r>
              <a:rPr lang="en-US" sz="2300" dirty="0" err="1" smtClean="0"/>
              <a:t>étudiés</a:t>
            </a:r>
            <a:r>
              <a:rPr lang="en-US" sz="2300" dirty="0" smtClean="0"/>
              <a:t>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300" dirty="0" smtClean="0"/>
              <a:t>Un bon design </a:t>
            </a:r>
            <a:r>
              <a:rPr lang="en-US" sz="2300" dirty="0" err="1" smtClean="0"/>
              <a:t>organisationnel</a:t>
            </a:r>
            <a:r>
              <a:rPr lang="en-US" sz="2300" dirty="0" smtClean="0"/>
              <a:t> = plus </a:t>
            </a:r>
            <a:r>
              <a:rPr lang="en-US" sz="2300" dirty="0" err="1" smtClean="0"/>
              <a:t>d’efficacité</a:t>
            </a:r>
            <a:r>
              <a:rPr lang="en-US" sz="2300" dirty="0" smtClean="0"/>
              <a:t> et plus de </a:t>
            </a:r>
            <a:r>
              <a:rPr lang="en-US" sz="2300" dirty="0" err="1" smtClean="0"/>
              <a:t>productivité</a:t>
            </a:r>
            <a:r>
              <a:rPr lang="en-US" sz="2300" dirty="0" smtClean="0"/>
              <a:t> (</a:t>
            </a:r>
            <a:r>
              <a:rPr lang="en-US" sz="2300" dirty="0" err="1" smtClean="0"/>
              <a:t>optimisation</a:t>
            </a:r>
            <a:r>
              <a:rPr lang="en-US" sz="2300" dirty="0" smtClean="0"/>
              <a:t> des </a:t>
            </a:r>
            <a:r>
              <a:rPr lang="en-US" sz="2300" dirty="0" err="1" smtClean="0"/>
              <a:t>ressources</a:t>
            </a:r>
            <a:r>
              <a:rPr lang="en-US" sz="2300" dirty="0" smtClean="0"/>
              <a:t> </a:t>
            </a:r>
            <a:r>
              <a:rPr lang="en-US" sz="2300" dirty="0" err="1" smtClean="0"/>
              <a:t>publiques</a:t>
            </a:r>
            <a:r>
              <a:rPr lang="en-US" sz="2300" dirty="0" smtClean="0"/>
              <a:t>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2300" dirty="0" smtClean="0"/>
              <a:t>Un design </a:t>
            </a:r>
            <a:r>
              <a:rPr lang="en-US" sz="2300" dirty="0" err="1" smtClean="0"/>
              <a:t>organisationnel</a:t>
            </a:r>
            <a:r>
              <a:rPr lang="en-US" sz="2300" dirty="0" smtClean="0"/>
              <a:t> mal </a:t>
            </a:r>
            <a:r>
              <a:rPr lang="en-US" sz="2300" dirty="0" err="1" smtClean="0"/>
              <a:t>conçu</a:t>
            </a:r>
            <a:r>
              <a:rPr lang="en-US" sz="2300" dirty="0" smtClean="0"/>
              <a:t> = </a:t>
            </a:r>
            <a:r>
              <a:rPr lang="en-US" sz="2300" dirty="0" err="1" smtClean="0"/>
              <a:t>gaspillage</a:t>
            </a:r>
            <a:r>
              <a:rPr lang="en-US" sz="2300" dirty="0" smtClean="0"/>
              <a:t> de </a:t>
            </a:r>
            <a:r>
              <a:rPr lang="en-US" sz="2300" dirty="0" err="1" smtClean="0"/>
              <a:t>ressources</a:t>
            </a:r>
            <a:r>
              <a:rPr lang="en-US" sz="2300" dirty="0" smtClean="0"/>
              <a:t> </a:t>
            </a:r>
            <a:r>
              <a:rPr lang="en-US" sz="2300" dirty="0" err="1" smtClean="0"/>
              <a:t>financières</a:t>
            </a:r>
            <a:r>
              <a:rPr lang="en-US" sz="2300" dirty="0" smtClean="0"/>
              <a:t> et </a:t>
            </a:r>
            <a:r>
              <a:rPr lang="en-US" sz="2300" dirty="0" err="1" smtClean="0"/>
              <a:t>humaines</a:t>
            </a:r>
            <a:endParaRPr lang="en-US" sz="2300" dirty="0" smtClean="0"/>
          </a:p>
          <a:p>
            <a:pPr lvl="0">
              <a:spcBef>
                <a:spcPts val="1200"/>
              </a:spcBef>
              <a:spcAft>
                <a:spcPts val="1200"/>
              </a:spcAft>
            </a:pPr>
            <a:r>
              <a:rPr lang="en-CA" sz="2300" dirty="0" smtClean="0"/>
              <a:t>Bonne structure </a:t>
            </a:r>
            <a:r>
              <a:rPr lang="en-CA" sz="2300" dirty="0" err="1" smtClean="0"/>
              <a:t>organisationnelle</a:t>
            </a:r>
            <a:r>
              <a:rPr lang="en-CA" sz="2300" dirty="0" smtClean="0"/>
              <a:t> = </a:t>
            </a:r>
            <a:r>
              <a:rPr lang="en-US" sz="2400" dirty="0" err="1" smtClean="0"/>
              <a:t>meilleurs</a:t>
            </a:r>
            <a:r>
              <a:rPr lang="en-US" sz="2400" dirty="0" smtClean="0"/>
              <a:t> </a:t>
            </a:r>
            <a:r>
              <a:rPr lang="en-US" sz="2400" dirty="0" err="1" smtClean="0"/>
              <a:t>processus</a:t>
            </a:r>
            <a:r>
              <a:rPr lang="en-US" sz="2400" dirty="0" smtClean="0"/>
              <a:t> </a:t>
            </a:r>
            <a:r>
              <a:rPr lang="en-US" sz="2400" dirty="0" err="1" smtClean="0"/>
              <a:t>décisionnels</a:t>
            </a:r>
            <a:r>
              <a:rPr lang="en-US" sz="2400" dirty="0" smtClean="0"/>
              <a:t> (bon </a:t>
            </a:r>
            <a:r>
              <a:rPr lang="en-US" sz="2400" dirty="0" err="1" smtClean="0"/>
              <a:t>nombre</a:t>
            </a:r>
            <a:r>
              <a:rPr lang="en-US" sz="2400" dirty="0" smtClean="0"/>
              <a:t> de </a:t>
            </a:r>
            <a:r>
              <a:rPr lang="en-US" sz="2400" dirty="0" err="1" smtClean="0"/>
              <a:t>niveau</a:t>
            </a:r>
            <a:r>
              <a:rPr lang="en-US" sz="2400" dirty="0" smtClean="0"/>
              <a:t> de </a:t>
            </a:r>
            <a:r>
              <a:rPr lang="en-US" sz="2400" dirty="0" err="1" smtClean="0"/>
              <a:t>gestion</a:t>
            </a:r>
            <a:r>
              <a:rPr lang="en-US" sz="2400" dirty="0" smtClean="0"/>
              <a:t>) et plus </a:t>
            </a:r>
            <a:r>
              <a:rPr lang="en-US" sz="2400" dirty="0" err="1" smtClean="0"/>
              <a:t>grande</a:t>
            </a:r>
            <a:r>
              <a:rPr lang="en-US" sz="2400" dirty="0" smtClean="0"/>
              <a:t> satisfaction des </a:t>
            </a:r>
            <a:r>
              <a:rPr lang="en-US" sz="2400" dirty="0" err="1" smtClean="0"/>
              <a:t>employés</a:t>
            </a:r>
            <a:r>
              <a:rPr lang="en-US" sz="2400" dirty="0" smtClean="0"/>
              <a:t> (</a:t>
            </a:r>
            <a:r>
              <a:rPr lang="en-US" sz="2400" dirty="0" err="1" smtClean="0"/>
              <a:t>responsabilisation</a:t>
            </a:r>
            <a:r>
              <a:rPr lang="en-US" sz="2400" dirty="0" smtClean="0"/>
              <a:t> des </a:t>
            </a:r>
            <a:r>
              <a:rPr lang="en-US" sz="2400" dirty="0" err="1" smtClean="0"/>
              <a:t>employés</a:t>
            </a:r>
            <a:r>
              <a:rPr lang="en-US" sz="2400" dirty="0" smtClean="0"/>
              <a:t> + </a:t>
            </a:r>
            <a:r>
              <a:rPr lang="en-US" sz="2400" dirty="0" err="1" smtClean="0"/>
              <a:t>valorisation</a:t>
            </a:r>
            <a:r>
              <a:rPr lang="en-US" sz="2400" dirty="0" smtClean="0"/>
              <a:t> du travail + </a:t>
            </a:r>
            <a:r>
              <a:rPr lang="en-US" sz="2400" dirty="0" err="1" smtClean="0"/>
              <a:t>créativité</a:t>
            </a:r>
            <a:r>
              <a:rPr lang="en-US" sz="2400" dirty="0" smtClean="0"/>
              <a:t>)</a:t>
            </a:r>
          </a:p>
          <a:p>
            <a:endParaRPr lang="en-US" sz="23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B4725-71AD-4216-BBC9-8ADD4E82753D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fr-CA" sz="3600"/>
              <a:t>Lien entre planification</a:t>
            </a:r>
            <a:br>
              <a:rPr lang="fr-CA" sz="3600"/>
            </a:br>
            <a:r>
              <a:rPr lang="fr-CA" sz="3600"/>
              <a:t>et organisation</a:t>
            </a:r>
            <a:endParaRPr lang="fr-FR" sz="3600"/>
          </a:p>
        </p:txBody>
      </p:sp>
      <p:sp>
        <p:nvSpPr>
          <p:cNvPr id="415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95426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000" dirty="0"/>
              <a:t>Aligner le travail des individus et des unités sur la vision, mission et objectifs de l’organisation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000" dirty="0"/>
              <a:t>Il faut que chaque unité organisationnelle </a:t>
            </a:r>
            <a:r>
              <a:rPr lang="fr-CA" sz="3000" dirty="0" smtClean="0"/>
              <a:t>comprenne sa </a:t>
            </a:r>
            <a:r>
              <a:rPr lang="fr-CA" sz="3000" dirty="0"/>
              <a:t>raison </a:t>
            </a:r>
            <a:r>
              <a:rPr lang="fr-CA" sz="3000" dirty="0" smtClean="0"/>
              <a:t>d’être à l’intérieur de l’organisation et ses objectifs</a:t>
            </a:r>
            <a:endParaRPr lang="fr-CA" sz="3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D9A7F-B1EE-4493-AA42-ECD52A1D6CC3}" type="slidenum">
              <a:rPr lang="fr-FR"/>
              <a:pPr/>
              <a:t>5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6" grpId="0"/>
      <p:bldP spid="4157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/>
              <a:t>Principes de l’organisation</a:t>
            </a:r>
            <a:endParaRPr lang="fr-FR" sz="3600"/>
          </a:p>
        </p:txBody>
      </p:sp>
      <p:sp>
        <p:nvSpPr>
          <p:cNvPr id="3481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79526"/>
            <a:ext cx="8229600" cy="4525963"/>
          </a:xfrm>
        </p:spPr>
        <p:txBody>
          <a:bodyPr/>
          <a:lstStyle/>
          <a:p>
            <a:pPr marL="0" indent="0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CA" sz="2500" dirty="0"/>
              <a:t>Quand deux employés ou plus travaillent dans une</a:t>
            </a:r>
            <a:br>
              <a:rPr lang="fr-CA" sz="2500" dirty="0"/>
            </a:br>
            <a:r>
              <a:rPr lang="fr-CA" sz="2500" dirty="0"/>
              <a:t>organisation, il importe de:</a:t>
            </a:r>
          </a:p>
          <a:p>
            <a:pPr marL="1252538" lvl="1" indent="-5334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300" dirty="0"/>
              <a:t>Clarifier leurs rôles, responsabilités, activités, tâches, etc.</a:t>
            </a:r>
          </a:p>
          <a:p>
            <a:pPr marL="1252538" lvl="1" indent="-5334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300" dirty="0"/>
              <a:t>Utiliser au mieux les compétences</a:t>
            </a:r>
            <a:br>
              <a:rPr lang="fr-CA" sz="2300" dirty="0"/>
            </a:br>
            <a:r>
              <a:rPr lang="fr-CA" sz="2300" dirty="0"/>
              <a:t>de </a:t>
            </a:r>
            <a:r>
              <a:rPr lang="fr-CA" sz="2300" dirty="0" smtClean="0"/>
              <a:t>chacun (équilibre entre spécialisation et flexibilité)</a:t>
            </a:r>
            <a:endParaRPr lang="fr-CA" sz="2300" dirty="0"/>
          </a:p>
          <a:p>
            <a:pPr marL="1252538" lvl="1" indent="-5334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300" dirty="0"/>
              <a:t>Éviter les chevauchements et favoriser la complémentarité et la synergie (action coordonnée)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9007-7357-47B2-B986-E20B4582A8FD}" type="slidenum">
              <a:rPr lang="fr-FR"/>
              <a:pPr/>
              <a:t>6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62" grpId="0"/>
      <p:bldP spid="3481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La notion </a:t>
            </a:r>
            <a:r>
              <a:rPr lang="fr-CA" sz="3600" dirty="0" smtClean="0"/>
              <a:t>de</a:t>
            </a:r>
            <a:br>
              <a:rPr lang="fr-CA" sz="3600" dirty="0" smtClean="0"/>
            </a:br>
            <a:r>
              <a:rPr lang="fr-CA" sz="3600" dirty="0" smtClean="0"/>
              <a:t>« structure organisationnelle »</a:t>
            </a:r>
            <a:endParaRPr lang="fr-FR" sz="3600" dirty="0"/>
          </a:p>
        </p:txBody>
      </p:sp>
      <p:sp>
        <p:nvSpPr>
          <p:cNvPr id="3502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95426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100" dirty="0"/>
              <a:t>Cadre qui définit les relations entre les individus et les unités d’une organisation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100" dirty="0"/>
              <a:t>Important de structurer chaque organisation avec méthode pour maximiser </a:t>
            </a:r>
            <a:r>
              <a:rPr lang="fr-CA" sz="3100" dirty="0" smtClean="0"/>
              <a:t>l’efficacité (fonction fondamentale de la gestion – s’inspire de la théorie classique en gestion)</a:t>
            </a:r>
            <a:endParaRPr lang="fr-CA" sz="31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3CD9-735E-49F1-B3F8-2CF684C081EA}" type="slidenum">
              <a:rPr lang="fr-FR"/>
              <a:pPr/>
              <a:t>7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0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0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fr-CA" sz="3000" dirty="0" smtClean="0"/>
              <a:t>4 notions clés de la </a:t>
            </a:r>
            <a:br>
              <a:rPr lang="fr-CA" sz="3000" dirty="0" smtClean="0"/>
            </a:br>
            <a:r>
              <a:rPr lang="fr-CA" sz="3000" dirty="0" smtClean="0"/>
              <a:t>« structure organisationnelle »</a:t>
            </a:r>
            <a:endParaRPr lang="fr-FR" sz="30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7319894"/>
              </p:ext>
            </p:extLst>
          </p:nvPr>
        </p:nvGraphicFramePr>
        <p:xfrm>
          <a:off x="457200" y="119675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3CD9-735E-49F1-B3F8-2CF684C081EA}" type="slidenum">
              <a:rPr lang="fr-FR"/>
              <a:pPr/>
              <a:t>8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0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/>
              <a:t>L’organigramme</a:t>
            </a:r>
            <a:endParaRPr lang="fr-FR" sz="3600"/>
          </a:p>
        </p:txBody>
      </p:sp>
      <p:sp>
        <p:nvSpPr>
          <p:cNvPr id="3563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0963"/>
            <a:ext cx="7931151" cy="4525962"/>
          </a:xfrm>
        </p:spPr>
        <p:txBody>
          <a:bodyPr/>
          <a:lstStyle/>
          <a:p>
            <a:pPr marL="0" indent="0">
              <a:lnSpc>
                <a:spcPct val="105000"/>
              </a:lnSpc>
              <a:spcBef>
                <a:spcPct val="85000"/>
              </a:spcBef>
              <a:buFontTx/>
              <a:buNone/>
            </a:pPr>
            <a:endParaRPr lang="fr-FR" sz="2800" dirty="0"/>
          </a:p>
          <a:p>
            <a:pPr marL="0" indent="0" algn="ctr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FR" sz="2800" dirty="0"/>
              <a:t>L'organigramme est une représentation graphique de la structure organisationnelle </a:t>
            </a:r>
            <a:endParaRPr lang="fr-FR" sz="2800" dirty="0" smtClean="0"/>
          </a:p>
          <a:p>
            <a:pPr marL="0" indent="0" algn="ctr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FR" sz="2800" dirty="0" smtClean="0"/>
              <a:t>(Les liens de spécialisation; coordination; autorité sont représentés)</a:t>
            </a:r>
            <a:endParaRPr lang="fr-CA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D7582-4E10-4362-BF07-68A53C6B5F08}" type="slidenum">
              <a:rPr lang="fr-FR"/>
              <a:pPr/>
              <a:t>9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6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6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6354" grpId="0"/>
      <p:bldP spid="3563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>
          <a:xfrm>
            <a:off x="6516216" y="2492896"/>
            <a:ext cx="2459037" cy="9271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Santé Canada</a:t>
            </a:r>
            <a:endParaRPr lang="fr-FR" sz="36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4B51E-8051-499B-92D1-D2C4BFA34C13}" type="slidenum">
              <a:rPr lang="fr-FR"/>
              <a:pPr/>
              <a:t>10</a:t>
            </a:fld>
            <a:endParaRPr lang="fr-FR"/>
          </a:p>
        </p:txBody>
      </p:sp>
      <p:sp>
        <p:nvSpPr>
          <p:cNvPr id="358406" name="Rectangle 6"/>
          <p:cNvSpPr>
            <a:spLocks noChangeArrowheads="1"/>
          </p:cNvSpPr>
          <p:nvPr/>
        </p:nvSpPr>
        <p:spPr bwMode="auto">
          <a:xfrm>
            <a:off x="395289" y="5589589"/>
            <a:ext cx="8424863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58405" name="Picture 5" descr="f_organigramme_Santé Ca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6" y="260351"/>
            <a:ext cx="6265863" cy="6265863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0072" y="2204864"/>
            <a:ext cx="3466728" cy="1143000"/>
          </a:xfrm>
        </p:spPr>
        <p:txBody>
          <a:bodyPr>
            <a:normAutofit fontScale="90000"/>
          </a:bodyPr>
          <a:lstStyle/>
          <a:p>
            <a:r>
              <a:rPr lang="en-CA" dirty="0" err="1" smtClean="0"/>
              <a:t>Pêches</a:t>
            </a:r>
            <a:r>
              <a:rPr lang="en-CA" dirty="0" smtClean="0"/>
              <a:t> et </a:t>
            </a:r>
            <a:r>
              <a:rPr lang="en-CA" dirty="0" err="1" smtClean="0"/>
              <a:t>océans</a:t>
            </a:r>
            <a:r>
              <a:rPr lang="en-CA" dirty="0" smtClean="0"/>
              <a:t> Canada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B4725-71AD-4216-BBC9-8ADD4E82753D}" type="slidenum">
              <a:rPr lang="fr-FR" smtClean="0"/>
              <a:pPr/>
              <a:t>11</a:t>
            </a:fld>
            <a:endParaRPr lang="fr-FR"/>
          </a:p>
        </p:txBody>
      </p:sp>
      <p:pic>
        <p:nvPicPr>
          <p:cNvPr id="463874" name="Picture 2" descr="L'organigramme du ministèr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4680520" cy="6758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91DD7-6B23-489E-B4E4-E2B5263E06E3}" type="slidenum">
              <a:rPr lang="fr-FR"/>
              <a:pPr/>
              <a:t>12</a:t>
            </a:fld>
            <a:endParaRPr lang="fr-FR"/>
          </a:p>
        </p:txBody>
      </p:sp>
      <p:sp>
        <p:nvSpPr>
          <p:cNvPr id="321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/>
              <a:t>Plusieurs formes de structures</a:t>
            </a:r>
            <a:endParaRPr lang="fr-FR" sz="3600"/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4525962"/>
          </a:xfrm>
        </p:spPr>
        <p:txBody>
          <a:bodyPr/>
          <a:lstStyle/>
          <a:p>
            <a:pPr marL="357188" indent="-357188">
              <a:spcBef>
                <a:spcPct val="30000"/>
              </a:spcBef>
            </a:pPr>
            <a:r>
              <a:rPr lang="fr-FR" sz="2200" b="1" dirty="0">
                <a:solidFill>
                  <a:schemeClr val="hlink"/>
                </a:solidFill>
              </a:rPr>
              <a:t>Structure hiérarchique simple</a:t>
            </a:r>
            <a:r>
              <a:rPr lang="fr-FR" sz="2200" b="1" dirty="0"/>
              <a:t>: </a:t>
            </a:r>
            <a:r>
              <a:rPr lang="fr-FR" sz="2200" dirty="0"/>
              <a:t>un supérieur qui supervise des employés</a:t>
            </a:r>
          </a:p>
          <a:p>
            <a:pPr marL="357188" indent="-357188">
              <a:spcBef>
                <a:spcPct val="30000"/>
              </a:spcBef>
            </a:pPr>
            <a:r>
              <a:rPr lang="fr-FR" sz="2200" b="1" dirty="0">
                <a:solidFill>
                  <a:schemeClr val="hlink"/>
                </a:solidFill>
              </a:rPr>
              <a:t>Structure fonctionnelle</a:t>
            </a:r>
            <a:r>
              <a:rPr lang="fr-FR" sz="2200" dirty="0"/>
              <a:t> : même type d’activités ; même secteur technique </a:t>
            </a:r>
            <a:r>
              <a:rPr lang="fr-FR" sz="2200" dirty="0" smtClean="0"/>
              <a:t>(ex. voirie; service informatique; etc.)</a:t>
            </a:r>
            <a:endParaRPr lang="fr-FR" sz="2200" dirty="0"/>
          </a:p>
          <a:p>
            <a:pPr marL="357188" indent="-357188">
              <a:spcBef>
                <a:spcPct val="30000"/>
              </a:spcBef>
            </a:pPr>
            <a:r>
              <a:rPr lang="fr-FR" sz="2200" b="1" dirty="0">
                <a:solidFill>
                  <a:schemeClr val="hlink"/>
                </a:solidFill>
              </a:rPr>
              <a:t>Structure Géographique</a:t>
            </a:r>
            <a:r>
              <a:rPr lang="fr-FR" sz="2200" dirty="0"/>
              <a:t> : par région </a:t>
            </a:r>
          </a:p>
          <a:p>
            <a:pPr marL="357188" indent="-357188">
              <a:spcBef>
                <a:spcPct val="30000"/>
              </a:spcBef>
            </a:pPr>
            <a:r>
              <a:rPr lang="fr-FR" sz="2200" b="1" dirty="0">
                <a:solidFill>
                  <a:schemeClr val="hlink"/>
                </a:solidFill>
              </a:rPr>
              <a:t>Structure par Projets</a:t>
            </a:r>
            <a:r>
              <a:rPr lang="fr-FR" sz="2200" dirty="0"/>
              <a:t> : tâches associées à un même projet. </a:t>
            </a:r>
          </a:p>
          <a:p>
            <a:pPr marL="357188" indent="-357188">
              <a:spcBef>
                <a:spcPct val="30000"/>
              </a:spcBef>
            </a:pPr>
            <a:r>
              <a:rPr lang="fr-FR" sz="2200" b="1" dirty="0">
                <a:solidFill>
                  <a:schemeClr val="hlink"/>
                </a:solidFill>
              </a:rPr>
              <a:t>Structure par Processus</a:t>
            </a:r>
            <a:r>
              <a:rPr lang="fr-FR" sz="2200" dirty="0"/>
              <a:t> : même phase du processus productif (division d'une usine dans le secteur du moulage, secteur de montage et section de peinture). </a:t>
            </a:r>
          </a:p>
          <a:p>
            <a:pPr marL="357188" indent="-357188">
              <a:spcBef>
                <a:spcPct val="30000"/>
              </a:spcBef>
            </a:pPr>
            <a:r>
              <a:rPr lang="fr-FR" sz="2200" b="1" dirty="0">
                <a:solidFill>
                  <a:schemeClr val="hlink"/>
                </a:solidFill>
              </a:rPr>
              <a:t>Structure par Groupe de Clients</a:t>
            </a:r>
            <a:r>
              <a:rPr lang="fr-FR" sz="2200" dirty="0"/>
              <a:t> : ex. personnes âgées </a:t>
            </a:r>
            <a:endParaRPr lang="fr-CA" sz="2200" dirty="0"/>
          </a:p>
        </p:txBody>
      </p:sp>
    </p:spTree>
    <p:extLst>
      <p:ext uri="{BB962C8B-B14F-4D97-AF65-F5344CB8AC3E}">
        <p14:creationId xmlns:p14="http://schemas.microsoft.com/office/powerpoint/2010/main" val="2971717779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1538" grpId="0"/>
      <p:bldP spid="3215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/>
          </a:bodyPr>
          <a:lstStyle/>
          <a:p>
            <a:r>
              <a:rPr lang="fr-CA" sz="3600" dirty="0" smtClean="0"/>
              <a:t>Structure mécaniste versus organique</a:t>
            </a:r>
            <a:endParaRPr lang="fr-FR" sz="3600" dirty="0"/>
          </a:p>
        </p:txBody>
      </p:sp>
      <p:sp>
        <p:nvSpPr>
          <p:cNvPr id="3502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 lnSpcReduction="10000"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100" dirty="0" err="1" smtClean="0"/>
              <a:t>Mécanisiste</a:t>
            </a:r>
            <a:r>
              <a:rPr lang="fr-CA" sz="3100" dirty="0" smtClean="0"/>
              <a:t>: </a:t>
            </a:r>
            <a:r>
              <a:rPr lang="fr-CA" sz="2800" dirty="0" smtClean="0"/>
              <a:t>Structure hiérarchique et verticale de l’information, du pouvoir, des fonctions (principe de l’unité de commandement - individu ou unité relève d’un supérieur). </a:t>
            </a:r>
            <a:endParaRPr lang="fr-CA" sz="28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dirty="0"/>
              <a:t>O</a:t>
            </a:r>
            <a:r>
              <a:rPr lang="fr-CA" sz="2800" dirty="0" smtClean="0"/>
              <a:t>rganique: Le lien entre les individus et les unités est moins hiérarchique et plus horizontal. Les cadres et les professionnels travaillent en équipe et le flot de communication est </a:t>
            </a:r>
            <a:r>
              <a:rPr lang="fr-CA" sz="2800" dirty="0" err="1" smtClean="0"/>
              <a:t>bi-directionnel</a:t>
            </a:r>
            <a:r>
              <a:rPr lang="fr-CA" sz="2800" dirty="0" smtClean="0"/>
              <a:t>. Les employés participent aux décisions et s’adaptent.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800" dirty="0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800" dirty="0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31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73CD9-735E-49F1-B3F8-2CF684C081EA}" type="slidenum">
              <a:rPr lang="fr-FR"/>
              <a:pPr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4718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0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0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91434-14B1-4A37-A7FC-B439EE798335}" type="slidenum">
              <a:rPr lang="fr-FR" smtClean="0"/>
              <a:pPr/>
              <a:t>14</a:t>
            </a:fld>
            <a:endParaRPr lang="fr-FR"/>
          </a:p>
        </p:txBody>
      </p:sp>
      <p:pic>
        <p:nvPicPr>
          <p:cNvPr id="5" name="Picture 2" descr="Organigramme du QGD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24744"/>
            <a:ext cx="4442065" cy="5256584"/>
          </a:xfrm>
          <a:prstGeom prst="rect">
            <a:avLst/>
          </a:prstGeom>
          <a:noFill/>
        </p:spPr>
      </p:pic>
      <p:pic>
        <p:nvPicPr>
          <p:cNvPr id="7" name="Picture 2" descr="Organigramme, Directeur G&amp;eacuten&amp;eacuteral, Deputy Director General, Couseiller militaire, scientifique en chef, Gestionaire, service des RH, Agent de d&amp;eacuteveloppement des affaires, gestionnaire services d'entreprise, Coordinateur, Secteur de la s&amp;eacutecurité physique, Coordonnateur, Secteur de la protection corporelle. Directeur int&amp;eacuterimaire CTA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0297" y="2348880"/>
            <a:ext cx="4320480" cy="2727539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5978462" y="1412776"/>
            <a:ext cx="2044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dirty="0" smtClean="0"/>
              <a:t>R&amp;D de la</a:t>
            </a:r>
            <a:br>
              <a:rPr lang="fr-CA" dirty="0" smtClean="0"/>
            </a:br>
            <a:r>
              <a:rPr lang="fr-CA" dirty="0" smtClean="0"/>
              <a:t>Défense nationale</a:t>
            </a:r>
            <a:endParaRPr lang="en-CA" dirty="0"/>
          </a:p>
        </p:txBody>
      </p:sp>
      <p:sp>
        <p:nvSpPr>
          <p:cNvPr id="9" name="ZoneTexte 8"/>
          <p:cNvSpPr txBox="1"/>
          <p:nvPr/>
        </p:nvSpPr>
        <p:spPr>
          <a:xfrm>
            <a:off x="1306461" y="588422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Défense nationale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8741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Les </a:t>
            </a:r>
            <a:r>
              <a:rPr lang="fr-CA" sz="3600" dirty="0" smtClean="0"/>
              <a:t>principes fondamentaux</a:t>
            </a:r>
            <a:r>
              <a:rPr lang="fr-CA" sz="3600" dirty="0"/>
              <a:t/>
            </a:r>
            <a:br>
              <a:rPr lang="fr-CA" sz="3600" dirty="0"/>
            </a:br>
            <a:r>
              <a:rPr lang="fr-CA" sz="3600" dirty="0" smtClean="0"/>
              <a:t>d’une bonne organisation</a:t>
            </a:r>
            <a:endParaRPr lang="fr-FR" sz="36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CCA1-FB9A-4680-BF8B-CC17638B82BA}" type="slidenum">
              <a:rPr lang="fr-FR"/>
              <a:pPr/>
              <a:t>15</a:t>
            </a:fld>
            <a:endParaRPr lang="fr-FR"/>
          </a:p>
        </p:txBody>
      </p:sp>
      <p:sp>
        <p:nvSpPr>
          <p:cNvPr id="377886" name="Rectangle 30"/>
          <p:cNvSpPr>
            <a:spLocks noChangeArrowheads="1"/>
          </p:cNvSpPr>
          <p:nvPr/>
        </p:nvSpPr>
        <p:spPr bwMode="auto">
          <a:xfrm>
            <a:off x="395289" y="5589589"/>
            <a:ext cx="8424863" cy="215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" name="Diagram 6"/>
          <p:cNvGrpSpPr>
            <a:grpSpLocks noChangeAspect="1"/>
          </p:cNvGrpSpPr>
          <p:nvPr/>
        </p:nvGrpSpPr>
        <p:grpSpPr bwMode="auto">
          <a:xfrm>
            <a:off x="463551" y="1465264"/>
            <a:ext cx="8218488" cy="5145087"/>
            <a:chOff x="1476" y="732"/>
            <a:chExt cx="2764" cy="2797"/>
          </a:xfrm>
        </p:grpSpPr>
        <p:sp>
          <p:nvSpPr>
            <p:cNvPr id="9" name="_s377883"/>
            <p:cNvSpPr>
              <a:spLocks noChangeShapeType="1"/>
            </p:cNvSpPr>
            <p:nvPr/>
          </p:nvSpPr>
          <p:spPr bwMode="auto">
            <a:xfrm flipH="1" flipV="1">
              <a:off x="2379" y="1472"/>
              <a:ext cx="319" cy="439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_s377882"/>
            <p:cNvSpPr>
              <a:spLocks noChangeArrowheads="1"/>
            </p:cNvSpPr>
            <p:nvPr/>
          </p:nvSpPr>
          <p:spPr bwMode="auto">
            <a:xfrm>
              <a:off x="1948" y="982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10. Continuité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_s377881"/>
            <p:cNvSpPr>
              <a:spLocks noChangeShapeType="1"/>
            </p:cNvSpPr>
            <p:nvPr/>
          </p:nvSpPr>
          <p:spPr bwMode="auto">
            <a:xfrm flipH="1" flipV="1">
              <a:off x="2084" y="1879"/>
              <a:ext cx="516" cy="168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_s377880"/>
            <p:cNvSpPr>
              <a:spLocks noChangeArrowheads="1"/>
            </p:cNvSpPr>
            <p:nvPr/>
          </p:nvSpPr>
          <p:spPr bwMode="auto">
            <a:xfrm>
              <a:off x="1555" y="1525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9. Équilibre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" name="_s377879"/>
            <p:cNvSpPr>
              <a:spLocks noChangeShapeType="1"/>
            </p:cNvSpPr>
            <p:nvPr/>
          </p:nvSpPr>
          <p:spPr bwMode="auto">
            <a:xfrm flipH="1">
              <a:off x="2084" y="2215"/>
              <a:ext cx="517" cy="167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_s377878"/>
            <p:cNvSpPr>
              <a:spLocks noChangeArrowheads="1"/>
            </p:cNvSpPr>
            <p:nvPr/>
          </p:nvSpPr>
          <p:spPr bwMode="auto">
            <a:xfrm>
              <a:off x="1556" y="2195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8. Subordination</a:t>
              </a:r>
              <a:endParaRPr kumimoji="0" lang="fr-F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_s377877"/>
            <p:cNvSpPr>
              <a:spLocks noChangeShapeType="1"/>
            </p:cNvSpPr>
            <p:nvPr/>
          </p:nvSpPr>
          <p:spPr bwMode="auto">
            <a:xfrm flipH="1">
              <a:off x="2380" y="2350"/>
              <a:ext cx="320" cy="439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_s377876"/>
            <p:cNvSpPr>
              <a:spLocks noChangeArrowheads="1"/>
            </p:cNvSpPr>
            <p:nvPr/>
          </p:nvSpPr>
          <p:spPr bwMode="auto">
            <a:xfrm>
              <a:off x="1951" y="2736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7. Concordance</a:t>
              </a:r>
              <a:b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</a:b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(</a:t>
              </a:r>
              <a:r>
                <a:rPr kumimoji="0" lang="en-CA" sz="13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autorité</a:t>
              </a: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/</a:t>
              </a:r>
              <a:b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</a:br>
              <a:r>
                <a:rPr kumimoji="0" lang="en-CA" sz="13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responsabilité</a:t>
              </a: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)</a:t>
              </a:r>
              <a:endParaRPr kumimoji="0" lang="fr-F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_s377875"/>
            <p:cNvSpPr>
              <a:spLocks noChangeShapeType="1"/>
            </p:cNvSpPr>
            <p:nvPr/>
          </p:nvSpPr>
          <p:spPr bwMode="auto">
            <a:xfrm>
              <a:off x="2859" y="2401"/>
              <a:ext cx="1" cy="543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_s377874"/>
            <p:cNvSpPr>
              <a:spLocks noChangeArrowheads="1"/>
            </p:cNvSpPr>
            <p:nvPr/>
          </p:nvSpPr>
          <p:spPr bwMode="auto">
            <a:xfrm>
              <a:off x="2588" y="2942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6. Définition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Des tâches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" name="_s377873"/>
            <p:cNvSpPr>
              <a:spLocks noChangeShapeType="1"/>
            </p:cNvSpPr>
            <p:nvPr/>
          </p:nvSpPr>
          <p:spPr bwMode="auto">
            <a:xfrm>
              <a:off x="3019" y="2349"/>
              <a:ext cx="318" cy="439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_s377872"/>
            <p:cNvSpPr>
              <a:spLocks noChangeArrowheads="1"/>
            </p:cNvSpPr>
            <p:nvPr/>
          </p:nvSpPr>
          <p:spPr bwMode="auto">
            <a:xfrm>
              <a:off x="3225" y="2734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5. Responsabilité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_s377871"/>
            <p:cNvSpPr>
              <a:spLocks noChangeShapeType="1"/>
            </p:cNvSpPr>
            <p:nvPr/>
          </p:nvSpPr>
          <p:spPr bwMode="auto">
            <a:xfrm>
              <a:off x="3117" y="2213"/>
              <a:ext cx="515" cy="168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_s377870"/>
            <p:cNvSpPr>
              <a:spLocks noChangeArrowheads="1"/>
            </p:cNvSpPr>
            <p:nvPr/>
          </p:nvSpPr>
          <p:spPr bwMode="auto">
            <a:xfrm>
              <a:off x="3618" y="2192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4. Autorité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_s377869"/>
            <p:cNvSpPr>
              <a:spLocks noChangeShapeType="1"/>
            </p:cNvSpPr>
            <p:nvPr/>
          </p:nvSpPr>
          <p:spPr bwMode="auto">
            <a:xfrm flipV="1">
              <a:off x="3116" y="1878"/>
              <a:ext cx="516" cy="167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_s377868"/>
            <p:cNvSpPr>
              <a:spLocks noChangeArrowheads="1"/>
            </p:cNvSpPr>
            <p:nvPr/>
          </p:nvSpPr>
          <p:spPr bwMode="auto">
            <a:xfrm>
              <a:off x="3618" y="1522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3. Coordination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_s377867"/>
            <p:cNvSpPr>
              <a:spLocks noChangeShapeType="1"/>
            </p:cNvSpPr>
            <p:nvPr/>
          </p:nvSpPr>
          <p:spPr bwMode="auto">
            <a:xfrm flipV="1">
              <a:off x="3017" y="1472"/>
              <a:ext cx="319" cy="438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_s377866"/>
            <p:cNvSpPr>
              <a:spLocks noChangeArrowheads="1"/>
            </p:cNvSpPr>
            <p:nvPr/>
          </p:nvSpPr>
          <p:spPr bwMode="auto">
            <a:xfrm>
              <a:off x="3224" y="980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2. </a:t>
              </a:r>
              <a:r>
                <a:rPr kumimoji="0" lang="en-CA" sz="13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Spécialisation</a:t>
              </a: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/</a:t>
              </a:r>
              <a:b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</a:br>
              <a:r>
                <a:rPr kumimoji="0" lang="en-CA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polyvalence</a:t>
              </a:r>
              <a:endParaRPr kumimoji="0" lang="fr-F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7" name="_s377865"/>
            <p:cNvSpPr>
              <a:spLocks noChangeShapeType="1"/>
            </p:cNvSpPr>
            <p:nvPr/>
          </p:nvSpPr>
          <p:spPr bwMode="auto">
            <a:xfrm flipV="1">
              <a:off x="2858" y="1317"/>
              <a:ext cx="0" cy="542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_s377864"/>
            <p:cNvSpPr>
              <a:spLocks noChangeArrowheads="1"/>
            </p:cNvSpPr>
            <p:nvPr/>
          </p:nvSpPr>
          <p:spPr bwMode="auto">
            <a:xfrm>
              <a:off x="2586" y="773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accent2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1. Objectif</a:t>
              </a:r>
              <a:b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</a:b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de l’unité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9" name="_s377863"/>
            <p:cNvSpPr>
              <a:spLocks noChangeArrowheads="1"/>
            </p:cNvSpPr>
            <p:nvPr/>
          </p:nvSpPr>
          <p:spPr bwMode="auto">
            <a:xfrm>
              <a:off x="2586" y="1859"/>
              <a:ext cx="545" cy="545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41990" dir="1593903" algn="ctr" rotWithShape="0">
                <a:schemeClr val="folHlink"/>
              </a:outerShdw>
            </a:effectLst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Structure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organisationnelle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C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efficace</a:t>
              </a:r>
              <a:endPara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7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4100" dirty="0"/>
              <a:t>1. Objectif de chaque unité</a:t>
            </a:r>
            <a:endParaRPr lang="fr-FR" sz="4100" dirty="0"/>
          </a:p>
        </p:txBody>
      </p:sp>
      <p:sp>
        <p:nvSpPr>
          <p:cNvPr id="3276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66863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300" dirty="0"/>
              <a:t>Préciser la raison d’être de chaque unité (</a:t>
            </a:r>
            <a:r>
              <a:rPr lang="fr-CA" sz="3300" u="sng" dirty="0"/>
              <a:t>alignement</a:t>
            </a:r>
            <a:r>
              <a:rPr lang="fr-CA" sz="3300" dirty="0"/>
              <a:t> avec la vision, mission, objectifs de l’organisation)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300" dirty="0"/>
              <a:t>Chaque cadre et travailleur de l’unité doit comprendre et poursuivre les mêmes </a:t>
            </a:r>
            <a:r>
              <a:rPr lang="fr-CA" sz="3300" dirty="0" smtClean="0"/>
              <a:t>buts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300" dirty="0" smtClean="0"/>
              <a:t>Mais attention aux silos…</a:t>
            </a:r>
            <a:endParaRPr lang="fr-CA" sz="3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0CEC9-B5DD-41A6-95EA-1BB51C6824BB}" type="slidenum">
              <a:rPr lang="fr-FR"/>
              <a:pPr/>
              <a:t>16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7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2" grpId="0"/>
      <p:bldP spid="32768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/>
              <a:t>2. </a:t>
            </a:r>
            <a:r>
              <a:rPr lang="fr-CA" sz="3600" dirty="0" smtClean="0"/>
              <a:t>Spécialisation/polyvalence</a:t>
            </a:r>
            <a:endParaRPr lang="fr-FR" sz="3600" dirty="0"/>
          </a:p>
        </p:txBody>
      </p:sp>
      <p:sp>
        <p:nvSpPr>
          <p:cNvPr id="3758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0963"/>
            <a:ext cx="8229600" cy="4525962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300" dirty="0" smtClean="0"/>
              <a:t>Dans certains cas, il est bon d’attribuer les </a:t>
            </a:r>
            <a:r>
              <a:rPr lang="fr-CA" sz="2300" dirty="0"/>
              <a:t>tâches à des personnes ayant les formations, </a:t>
            </a:r>
            <a:r>
              <a:rPr lang="fr-CA" sz="2300" dirty="0" smtClean="0"/>
              <a:t>les compétences techniques et </a:t>
            </a:r>
            <a:r>
              <a:rPr lang="fr-CA" sz="2300" dirty="0"/>
              <a:t>l’expérience pour les accomplir (finances, </a:t>
            </a:r>
            <a:r>
              <a:rPr lang="en-CA" sz="2300" dirty="0"/>
              <a:t>acquisitions et </a:t>
            </a:r>
            <a:r>
              <a:rPr lang="en-CA" sz="2300" dirty="0" err="1"/>
              <a:t>achats</a:t>
            </a:r>
            <a:r>
              <a:rPr lang="en-CA" sz="2300" dirty="0"/>
              <a:t>, </a:t>
            </a:r>
            <a:r>
              <a:rPr lang="en-CA" sz="2300" dirty="0" err="1"/>
              <a:t>ressources</a:t>
            </a:r>
            <a:r>
              <a:rPr lang="en-CA" sz="2300" dirty="0"/>
              <a:t> </a:t>
            </a:r>
            <a:r>
              <a:rPr lang="en-CA" sz="2300" dirty="0" err="1" smtClean="0"/>
              <a:t>humaines</a:t>
            </a:r>
            <a:r>
              <a:rPr lang="fr-CA" sz="2300" dirty="0" smtClean="0"/>
              <a:t>; etc.) - Division </a:t>
            </a:r>
            <a:r>
              <a:rPr lang="fr-CA" sz="2300" dirty="0"/>
              <a:t>sociale du travail (gardien, attaquants, défenseurs</a:t>
            </a:r>
            <a:r>
              <a:rPr lang="fr-CA" sz="2300" dirty="0" smtClean="0"/>
              <a:t>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300" dirty="0" smtClean="0"/>
              <a:t>Dans d’autres circonstances, il est bon d’avoir du personnel polyvalent et multidisciplinaire (consultants – capables de faire de l’évaluation; de la recherche; de la formation; du conseil; etc.)</a:t>
            </a:r>
            <a:endParaRPr lang="fr-CA" sz="2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683D0-69D6-4F43-A79B-2B8D6FAC8560}" type="slidenum">
              <a:rPr lang="fr-FR"/>
              <a:pPr/>
              <a:t>17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5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5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0" grpId="0"/>
      <p:bldP spid="3758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/>
              <a:t>3. Coordination</a:t>
            </a:r>
            <a:endParaRPr lang="fr-FR" sz="3600"/>
          </a:p>
        </p:txBody>
      </p:sp>
      <p:sp>
        <p:nvSpPr>
          <p:cNvPr id="3297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79526"/>
            <a:ext cx="8229600" cy="4525963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900" dirty="0"/>
              <a:t>Les tâches doivent s’harmoniser entre les individus et les unités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900" dirty="0"/>
              <a:t>Travail d’équipe – s</a:t>
            </a:r>
            <a:r>
              <a:rPr lang="fr-CA" sz="2900" dirty="0" smtClean="0"/>
              <a:t>ynergie</a:t>
            </a:r>
            <a:r>
              <a:rPr lang="fr-CA" sz="2900" dirty="0"/>
              <a:t>, coopération, collaboration, esprit d’équipe pour la réalisation des objectifs et la résolution de </a:t>
            </a:r>
            <a:r>
              <a:rPr lang="fr-CA" sz="2900" dirty="0" smtClean="0"/>
              <a:t>problèmes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900" dirty="0" smtClean="0"/>
              <a:t>Gouvernance horizontale entre les unités (entre les ministères; entre les directions générales)</a:t>
            </a:r>
            <a:endParaRPr lang="fr-CA" sz="29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EB22F-1683-4922-A9DB-18617BB86FA3}" type="slidenum">
              <a:rPr lang="fr-FR"/>
              <a:pPr/>
              <a:t>18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/>
      <p:bldP spid="3297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1"/>
            <a:ext cx="8229600" cy="927100"/>
          </a:xfrm>
        </p:spPr>
        <p:txBody>
          <a:bodyPr/>
          <a:lstStyle/>
          <a:p>
            <a:r>
              <a:rPr lang="fr-CA" sz="3600"/>
              <a:t>4. Autorité</a:t>
            </a:r>
            <a:endParaRPr lang="fr-FR" sz="3600"/>
          </a:p>
        </p:txBody>
      </p:sp>
      <p:sp>
        <p:nvSpPr>
          <p:cNvPr id="3317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08088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900" dirty="0"/>
              <a:t>Pouvoir légitime d’agir et de prendre des décisions </a:t>
            </a:r>
            <a:r>
              <a:rPr lang="fr-CA" sz="2900" dirty="0" smtClean="0"/>
              <a:t>- un cadre peut donner des ordres ou utiliser des ressources sans avoir à demander l’autorisation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900" dirty="0" smtClean="0"/>
              <a:t>En </a:t>
            </a:r>
            <a:r>
              <a:rPr lang="fr-CA" sz="2900" u="sng" dirty="0"/>
              <a:t>gestion </a:t>
            </a:r>
            <a:r>
              <a:rPr lang="fr-CA" sz="2900" u="sng" dirty="0" smtClean="0"/>
              <a:t>publique </a:t>
            </a:r>
            <a:r>
              <a:rPr lang="fr-CA" sz="2900" dirty="0" smtClean="0"/>
              <a:t>il </a:t>
            </a:r>
            <a:r>
              <a:rPr lang="fr-CA" sz="2900" dirty="0"/>
              <a:t>s’agit de la </a:t>
            </a:r>
            <a:r>
              <a:rPr lang="fr-CA" sz="2900" u="sng" dirty="0"/>
              <a:t>délégation de pouvoirs</a:t>
            </a:r>
            <a:r>
              <a:rPr lang="fr-CA" sz="2900" dirty="0"/>
              <a:t> – encadré par les lois et règles de la fonction </a:t>
            </a:r>
            <a:r>
              <a:rPr lang="fr-CA" sz="2900" dirty="0" smtClean="0"/>
              <a:t>publique</a:t>
            </a:r>
            <a:endParaRPr lang="fr-CA" sz="29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8876-F4E2-4A6A-AE6E-FEAC995F082B}" type="slidenum">
              <a:rPr lang="fr-FR"/>
              <a:pPr/>
              <a:t>19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1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1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8" grpId="0"/>
      <p:bldP spid="3317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/>
              <a:t>5. Responsabilité</a:t>
            </a:r>
            <a:endParaRPr lang="fr-FR" sz="3600"/>
          </a:p>
        </p:txBody>
      </p:sp>
      <p:sp>
        <p:nvSpPr>
          <p:cNvPr id="3338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0963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000" dirty="0"/>
              <a:t>Obligation d’effectuer les tâches </a:t>
            </a:r>
            <a:r>
              <a:rPr lang="fr-CA" sz="3000" dirty="0" smtClean="0"/>
              <a:t>(le décideur ou le subordonné sont responsables des actions publiques; des résultats)</a:t>
            </a:r>
            <a:endParaRPr lang="fr-CA" sz="30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000" dirty="0" smtClean="0"/>
              <a:t>La responsabilité vient aussi (et surtout) avec l’obligation </a:t>
            </a:r>
            <a:r>
              <a:rPr lang="fr-CA" sz="3000" dirty="0"/>
              <a:t>de rendre des comptes (devoir de rendre compte à un supérieur)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ABD02-6718-4D66-A0A7-DF77698B7154}" type="slidenum">
              <a:rPr lang="fr-FR"/>
              <a:pPr/>
              <a:t>20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26" grpId="0"/>
      <p:bldP spid="3338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6</a:t>
            </a:r>
            <a:r>
              <a:rPr lang="fr-CA" sz="3600" dirty="0" smtClean="0"/>
              <a:t>. Concordance entre </a:t>
            </a:r>
            <a:r>
              <a:rPr lang="fr-CA" sz="3600" dirty="0"/>
              <a:t>autorité/responsabilité</a:t>
            </a:r>
            <a:endParaRPr lang="fr-FR" sz="3600" dirty="0"/>
          </a:p>
        </p:txBody>
      </p:sp>
      <p:sp>
        <p:nvSpPr>
          <p:cNvPr id="3799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46244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300" dirty="0"/>
              <a:t>L</a:t>
            </a:r>
            <a:r>
              <a:rPr lang="fr-CA" sz="3300" dirty="0" smtClean="0"/>
              <a:t>e </a:t>
            </a:r>
            <a:r>
              <a:rPr lang="fr-CA" sz="3300" dirty="0"/>
              <a:t>cadre peut déléguer l’autorité mais pas la responsabilité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3300" dirty="0"/>
              <a:t>À la fin celui qui donne les ordres demeure </a:t>
            </a:r>
            <a:r>
              <a:rPr lang="fr-CA" sz="3300" dirty="0" smtClean="0"/>
              <a:t>responsable</a:t>
            </a:r>
            <a:endParaRPr lang="fr-CA" sz="3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F097B-F7AE-4AD4-B090-41BA6456ECBE}" type="slidenum">
              <a:rPr lang="fr-FR"/>
              <a:pPr/>
              <a:t>21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9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06" grpId="0"/>
      <p:bldP spid="3799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 smtClean="0"/>
              <a:t>7. </a:t>
            </a:r>
            <a:r>
              <a:rPr lang="fr-CA" sz="3600" dirty="0"/>
              <a:t>Définition de tâche</a:t>
            </a:r>
            <a:endParaRPr lang="fr-FR" sz="3600" dirty="0"/>
          </a:p>
        </p:txBody>
      </p:sp>
      <p:sp>
        <p:nvSpPr>
          <p:cNvPr id="3358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2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700" dirty="0" smtClean="0"/>
              <a:t>Permet d’établir le rôle de chaque employé (responsabilités, compétences et aptitudes requises)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700" dirty="0" smtClean="0"/>
              <a:t>Rédiger </a:t>
            </a:r>
            <a:r>
              <a:rPr lang="fr-CA" sz="2700" dirty="0"/>
              <a:t>une définition de tâche (description de poste et profil d’exigence) pour chaque </a:t>
            </a:r>
            <a:r>
              <a:rPr lang="fr-CA" sz="2700" dirty="0" smtClean="0"/>
              <a:t>poste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FR" sz="2800" dirty="0" smtClean="0"/>
              <a:t>Classification des groupes et des qualifications (</a:t>
            </a:r>
            <a:r>
              <a:rPr lang="fr-FR" sz="2800" dirty="0"/>
              <a:t>d</a:t>
            </a:r>
            <a:r>
              <a:rPr lang="fr-FR" sz="2800" dirty="0" smtClean="0"/>
              <a:t>éfinition </a:t>
            </a:r>
            <a:r>
              <a:rPr lang="fr-FR" sz="2800" dirty="0"/>
              <a:t>de </a:t>
            </a:r>
            <a:r>
              <a:rPr lang="fr-FR" sz="2800" dirty="0" smtClean="0"/>
              <a:t>la structure des groupes professionnels et de leurs compétences)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7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7D66-E00A-44FB-9206-63304DD45425}" type="slidenum">
              <a:rPr lang="fr-FR"/>
              <a:pPr/>
              <a:t>22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5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5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874" grpId="0"/>
      <p:bldP spid="33587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 dirty="0"/>
              <a:t>8. </a:t>
            </a:r>
            <a:r>
              <a:rPr lang="fr-CA" sz="3600" dirty="0" smtClean="0"/>
              <a:t>Subordination</a:t>
            </a:r>
            <a:endParaRPr lang="fr-FR" sz="3600" dirty="0"/>
          </a:p>
        </p:txBody>
      </p:sp>
      <p:sp>
        <p:nvSpPr>
          <p:cNvPr id="3379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/>
              <a:t>Réfère à la capacité d’un cadre à encadrer les employés (nombre d’employés par cadre) – dépend du type de tâches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Étendue des pouvoirs (niveau de contrôle; responsabilités) d’un cadre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Réfléchir au nombre </a:t>
            </a:r>
            <a:r>
              <a:rPr lang="fr-CA" sz="2500" dirty="0"/>
              <a:t>de personnes qui relèvent directement d’un employé </a:t>
            </a:r>
            <a:r>
              <a:rPr lang="fr-CA" sz="2500" dirty="0" smtClean="0"/>
              <a:t>cadre (qu’il peut diriger)</a:t>
            </a:r>
            <a:endParaRPr lang="fr-CA" sz="25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6E948-99FF-4A58-8237-ED3E005DA607}" type="slidenum">
              <a:rPr lang="fr-FR"/>
              <a:pPr/>
              <a:t>23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2" grpId="0"/>
      <p:bldP spid="3379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r>
              <a:rPr lang="fr-CA" sz="3600"/>
              <a:t>9. Équilibre</a:t>
            </a:r>
            <a:endParaRPr lang="fr-FR" sz="3600"/>
          </a:p>
        </p:txBody>
      </p:sp>
      <p:sp>
        <p:nvSpPr>
          <p:cNvPr id="3399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08088"/>
            <a:ext cx="8229600" cy="452596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dirty="0" smtClean="0"/>
              <a:t>Lien entre les objectifs et les moyens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800" dirty="0" smtClean="0"/>
              <a:t>Équilibre entre </a:t>
            </a:r>
            <a:r>
              <a:rPr lang="fr-CA" sz="2800" dirty="0"/>
              <a:t>les employés de premier plan pour la mission de l’organisation (</a:t>
            </a:r>
            <a:r>
              <a:rPr lang="fr-CA" sz="2800" dirty="0" smtClean="0"/>
              <a:t>cadres et professionnels) et </a:t>
            </a:r>
            <a:r>
              <a:rPr lang="fr-CA" sz="2800" dirty="0"/>
              <a:t>les employés de </a:t>
            </a:r>
            <a:r>
              <a:rPr lang="fr-CA" sz="2800" dirty="0" smtClean="0"/>
              <a:t>soutien</a:t>
            </a:r>
            <a:endParaRPr lang="fr-CA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3A7E-8189-48F0-BB1F-EFAF8379AD20}" type="slidenum">
              <a:rPr lang="fr-FR"/>
              <a:pPr/>
              <a:t>24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9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9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0" grpId="0"/>
      <p:bldP spid="33997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/>
              <a:t>10. Continuité</a:t>
            </a:r>
            <a:endParaRPr lang="fr-FR" sz="360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/>
              <a:t>Efficacité organisationnelle à long </a:t>
            </a:r>
            <a:r>
              <a:rPr lang="fr-CA" sz="2500" dirty="0" smtClean="0"/>
              <a:t>terme (combien et quelles ressources a-t-on besoin?)</a:t>
            </a:r>
            <a:endParaRPr lang="fr-CA" sz="25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/>
              <a:t>Remplacement temporaire ou permanent des </a:t>
            </a:r>
            <a:r>
              <a:rPr lang="fr-CA" sz="2500" dirty="0" smtClean="0"/>
              <a:t>employés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Formation </a:t>
            </a:r>
            <a:r>
              <a:rPr lang="fr-CA" sz="2500" dirty="0"/>
              <a:t>de la relève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/>
              <a:t>Capacité d’adaptation de l’organisation face aux changements internes et externes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25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Mise en </a:t>
            </a:r>
            <a:r>
              <a:rPr lang="fr-CA" dirty="0" err="1" smtClean="0"/>
              <a:t>oeuvre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51007201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 smtClean="0"/>
              <a:t>Mise en </a:t>
            </a:r>
            <a:r>
              <a:rPr lang="fr-CA" sz="3600" dirty="0" err="1" smtClean="0"/>
              <a:t>oeuvre</a:t>
            </a:r>
            <a:endParaRPr lang="fr-FR" sz="3600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Après avoir planifié, organisé la structure, il faut passer à l’</a:t>
            </a:r>
            <a:r>
              <a:rPr lang="fr-CA" sz="2500" dirty="0" err="1" smtClean="0"/>
              <a:t>opérationalisation</a:t>
            </a:r>
            <a:r>
              <a:rPr lang="fr-CA" sz="2500" dirty="0" smtClean="0"/>
              <a:t> – la mise en œuvre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y a deux éléments importants:</a:t>
            </a:r>
          </a:p>
          <a:p>
            <a:pPr marL="1009650" lvl="1" indent="-609600">
              <a:lnSpc>
                <a:spcPct val="105000"/>
              </a:lnSpc>
              <a:spcBef>
                <a:spcPct val="85000"/>
              </a:spcBef>
              <a:buFont typeface="+mj-lt"/>
              <a:buAutoNum type="romanLcPeriod"/>
            </a:pPr>
            <a:r>
              <a:rPr lang="fr-CA" sz="2100" dirty="0" smtClean="0"/>
              <a:t>Programmation des activités </a:t>
            </a:r>
          </a:p>
          <a:p>
            <a:pPr marL="1009650" lvl="1" indent="-609600">
              <a:lnSpc>
                <a:spcPct val="105000"/>
              </a:lnSpc>
              <a:spcBef>
                <a:spcPct val="85000"/>
              </a:spcBef>
              <a:buFont typeface="+mj-lt"/>
              <a:buAutoNum type="romanLcPeriod"/>
            </a:pPr>
            <a:r>
              <a:rPr lang="fr-CA" sz="2100" dirty="0"/>
              <a:t>G</a:t>
            </a:r>
            <a:r>
              <a:rPr lang="fr-CA" sz="2100" dirty="0" smtClean="0"/>
              <a:t>estion des opérations et des projets</a:t>
            </a:r>
          </a:p>
          <a:p>
            <a:pPr marL="1009650" lvl="1" indent="-609600">
              <a:lnSpc>
                <a:spcPct val="105000"/>
              </a:lnSpc>
              <a:spcBef>
                <a:spcPct val="85000"/>
              </a:spcBef>
              <a:buFont typeface="+mj-lt"/>
              <a:buAutoNum type="romanLcPeriod"/>
            </a:pPr>
            <a:r>
              <a:rPr lang="fr-CA" sz="2100" dirty="0" smtClean="0"/>
              <a:t>Suivi des résultat (tableau de bord)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66555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 smtClean="0"/>
              <a:t>Programmation des activités</a:t>
            </a:r>
            <a:endParaRPr lang="fr-FR" sz="3600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Le gestionnaire doit rendre opérationnel le plan d’action en alignant et en mobilisant les ressources (humaines; financières; matérielles; etc.) à sa disposition en fonction des objectifs à atteindre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Identifier les activités à réaliser sur une base temporelle (semaine; mois; année)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s’agit d’un plan opérationnel qui comprend l’ensemble des actions intermédiaires pour atteindre les objectifs stratégiques – associé avec la gestion courante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On va utiliser la programmation pour distribuer et diriger le personnel et les autres ressources en fonction de réaliser les actions concrètes selon un échéancier donné…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7992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 smtClean="0"/>
              <a:t>Gestion des opérations et des projets</a:t>
            </a:r>
            <a:endParaRPr lang="fr-FR" sz="3600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s’agit ici de </a:t>
            </a:r>
            <a:r>
              <a:rPr lang="fr-CA" sz="2500" dirty="0"/>
              <a:t>diriger – les individus, les processus et les activités nécessaires à l’atteinte des objectifs ou à la production d'un bien ou d'un service </a:t>
            </a:r>
            <a:r>
              <a:rPr lang="fr-CA" sz="2500" dirty="0" smtClean="0"/>
              <a:t>public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/>
              <a:t>On parle de décisions, de suivi et de contrôle </a:t>
            </a:r>
            <a:r>
              <a:rPr lang="en-CA" sz="2500" dirty="0"/>
              <a:t>des </a:t>
            </a:r>
            <a:r>
              <a:rPr lang="en-CA" sz="2500" dirty="0" err="1" smtClean="0"/>
              <a:t>opérations</a:t>
            </a:r>
            <a:r>
              <a:rPr lang="en-CA" sz="2500" dirty="0" smtClean="0"/>
              <a:t> et de la </a:t>
            </a:r>
            <a:r>
              <a:rPr lang="en-CA" sz="2500" dirty="0" err="1" smtClean="0"/>
              <a:t>logistique</a:t>
            </a:r>
            <a:r>
              <a:rPr lang="en-CA" sz="2500" dirty="0" smtClean="0"/>
              <a:t> des organisations</a:t>
            </a:r>
            <a:endParaRPr lang="fr-CA" sz="25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400" dirty="0" smtClean="0"/>
              <a:t>On parle aussi de gestion de projets quand on peut identifier un début et une fin à des activités (substantielles) d’un plan d’action</a:t>
            </a:r>
            <a:endParaRPr lang="fr-CA" sz="21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129270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 smtClean="0"/>
              <a:t>Suivi des résultats</a:t>
            </a:r>
            <a:endParaRPr lang="fr-FR" sz="3600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La mise en œuvre implique un suivi continu et une analyse périodique de l’atteinte des résultats.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Les cadres doivent disposer d’indicateurs de suivi (un tableau de bord)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doit disposer d’un système de collecte d’information fiable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doit gérer et utiliser ces informations pour prendre des décisions opérationnelles en fonction de l’atteinte des résultats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doit aussi utiliser ces informations dans le processus d’apprentissage organisationnel afin d’améliorer l’organisation de manière continue</a:t>
            </a:r>
            <a:endParaRPr lang="fr-CA" sz="21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129270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 smtClean="0"/>
              <a:t>Tableau de bord</a:t>
            </a:r>
            <a:endParaRPr lang="fr-FR" sz="3600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Dans le contexte de la gestion axée sur les résultats, on utilise souvent un tableau de bord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Il s’agit des indicateurs clés que l’on va suivre de manière régulière afin de suivre la progression de l’atteinte des résultats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Un tableau de bord présente un aperçu de l’organisation à un moment précis (</a:t>
            </a:r>
            <a:r>
              <a:rPr lang="fr-CA" sz="2500" i="1" dirty="0" err="1" smtClean="0"/>
              <a:t>snapshot</a:t>
            </a:r>
            <a:r>
              <a:rPr lang="fr-CA" sz="2500" dirty="0" smtClean="0"/>
              <a:t>) par rapport aux résultats à atteindre</a:t>
            </a:r>
            <a:endParaRPr lang="fr-CA" sz="21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129270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4"/>
            <a:ext cx="8229600" cy="927100"/>
          </a:xfrm>
        </p:spPr>
        <p:txBody>
          <a:bodyPr/>
          <a:lstStyle/>
          <a:p>
            <a:r>
              <a:rPr lang="fr-CA" sz="3600" dirty="0" smtClean="0"/>
              <a:t>Exemple - tableau de bord</a:t>
            </a:r>
            <a:endParaRPr lang="fr-FR" sz="3600" dirty="0"/>
          </a:p>
        </p:txBody>
      </p:sp>
      <p:sp>
        <p:nvSpPr>
          <p:cNvPr id="3420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Tableau de bord du plan Destination 2020</a:t>
            </a:r>
            <a:br>
              <a:rPr lang="fr-CA" sz="2500" dirty="0" smtClean="0"/>
            </a:br>
            <a:r>
              <a:rPr lang="fr-CA" sz="2500" dirty="0" smtClean="0"/>
              <a:t>de l’Université d’Ottawa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5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 dirty="0" smtClean="0">
                <a:hlinkClick r:id="rId3"/>
              </a:rPr>
              <a:t>http://destination2020.uottawa.ca/documents/destination-2020-tableau-de-bord-et-definitions.pdf?utm_source=mailoutinteractive&amp;utm_medium=email&amp;utm_campaign=Courriel+%c3%a9clair+du+recteur+%7c+Snapshot+Message+from+the+President</a:t>
            </a:r>
            <a:endParaRPr lang="fr-CA" sz="2100" dirty="0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1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9110-2485-4124-8D8A-B8D4CD64CA03}" type="slidenum">
              <a:rPr lang="fr-FR"/>
              <a:pPr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129270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8" grpId="0"/>
      <p:bldP spid="3420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4469</TotalTime>
  <Words>1401</Words>
  <Application>Microsoft Macintosh PowerPoint</Application>
  <PresentationFormat>On-screen Show (4:3)</PresentationFormat>
  <Paragraphs>194</Paragraphs>
  <Slides>32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Thème Office</vt:lpstr>
      <vt:lpstr>L’organisation et la mise en œuvre  Séance du 30 janvier 2013 </vt:lpstr>
      <vt:lpstr>Objectifs de la séance</vt:lpstr>
      <vt:lpstr>Notion de structure organisationnelle et la coordination d’une organisation</vt:lpstr>
      <vt:lpstr>Pourquoi organiser?</vt:lpstr>
      <vt:lpstr>Lien entre planification et organisation</vt:lpstr>
      <vt:lpstr>Principes de l’organisation</vt:lpstr>
      <vt:lpstr>La notion de « structure organisationnelle »</vt:lpstr>
      <vt:lpstr>4 notions clés de la  « structure organisationnelle »</vt:lpstr>
      <vt:lpstr>L’organigramme</vt:lpstr>
      <vt:lpstr>Santé Canada</vt:lpstr>
      <vt:lpstr>Pêches et océans Canada</vt:lpstr>
      <vt:lpstr>Plusieurs formes de structures</vt:lpstr>
      <vt:lpstr>Structure mécaniste versus organique</vt:lpstr>
      <vt:lpstr>PowerPoint Presentation</vt:lpstr>
      <vt:lpstr>Les principes fondamentaux d’une bonne organisation</vt:lpstr>
      <vt:lpstr>1. Objectif de chaque unité</vt:lpstr>
      <vt:lpstr>2. Spécialisation/polyvalence</vt:lpstr>
      <vt:lpstr>3. Coordination</vt:lpstr>
      <vt:lpstr>4. Autorité</vt:lpstr>
      <vt:lpstr>5. Responsabilité</vt:lpstr>
      <vt:lpstr>6. Concordance entre autorité/responsabilité</vt:lpstr>
      <vt:lpstr>7. Définition de tâche</vt:lpstr>
      <vt:lpstr>8. Subordination</vt:lpstr>
      <vt:lpstr>9. Équilibre</vt:lpstr>
      <vt:lpstr>10. Continuité</vt:lpstr>
      <vt:lpstr>Mise en oeuvre</vt:lpstr>
      <vt:lpstr>Mise en oeuvre</vt:lpstr>
      <vt:lpstr>Programmation des activités</vt:lpstr>
      <vt:lpstr>Gestion des opérations et des projets</vt:lpstr>
      <vt:lpstr>Suivi des résultats</vt:lpstr>
      <vt:lpstr>Tableau de bord</vt:lpstr>
      <vt:lpstr>Exemple - tableau de bord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Emmanuel Arango Giraldo</cp:lastModifiedBy>
  <cp:revision>161</cp:revision>
  <dcterms:created xsi:type="dcterms:W3CDTF">2009-01-08T15:04:08Z</dcterms:created>
  <dcterms:modified xsi:type="dcterms:W3CDTF">2013-02-25T16:25:18Z</dcterms:modified>
</cp:coreProperties>
</file>