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xlsx" ContentType="application/vnd.openxmlformats-officedocument.spreadsheetml.sheet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25" r:id="rId1"/>
  </p:sldMasterIdLst>
  <p:notesMasterIdLst>
    <p:notesMasterId r:id="rId31"/>
  </p:notesMasterIdLst>
  <p:sldIdLst>
    <p:sldId id="256" r:id="rId2"/>
    <p:sldId id="257" r:id="rId3"/>
    <p:sldId id="291" r:id="rId4"/>
    <p:sldId id="292" r:id="rId5"/>
    <p:sldId id="305" r:id="rId6"/>
    <p:sldId id="293" r:id="rId7"/>
    <p:sldId id="294" r:id="rId8"/>
    <p:sldId id="295" r:id="rId9"/>
    <p:sldId id="296" r:id="rId10"/>
    <p:sldId id="318" r:id="rId11"/>
    <p:sldId id="320" r:id="rId12"/>
    <p:sldId id="297" r:id="rId13"/>
    <p:sldId id="312" r:id="rId14"/>
    <p:sldId id="299" r:id="rId15"/>
    <p:sldId id="309" r:id="rId16"/>
    <p:sldId id="314" r:id="rId17"/>
    <p:sldId id="307" r:id="rId18"/>
    <p:sldId id="324" r:id="rId19"/>
    <p:sldId id="310" r:id="rId20"/>
    <p:sldId id="302" r:id="rId21"/>
    <p:sldId id="319" r:id="rId22"/>
    <p:sldId id="304" r:id="rId23"/>
    <p:sldId id="325" r:id="rId24"/>
    <p:sldId id="311" r:id="rId25"/>
    <p:sldId id="313" r:id="rId26"/>
    <p:sldId id="323" r:id="rId27"/>
    <p:sldId id="303" r:id="rId28"/>
    <p:sldId id="317" r:id="rId29"/>
    <p:sldId id="315" r:id="rId30"/>
  </p:sldIdLst>
  <p:sldSz cx="9144000" cy="6858000" type="screen4x3"/>
  <p:notesSz cx="7023100" cy="9309100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F7D19"/>
    <a:srgbClr val="3E5D7D"/>
    <a:srgbClr val="FF0000"/>
    <a:srgbClr val="C00000"/>
    <a:srgbClr val="006699"/>
    <a:srgbClr val="CD6400"/>
    <a:srgbClr val="000080"/>
    <a:srgbClr val="CCCC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72" autoAdjust="0"/>
    <p:restoredTop sz="94660"/>
  </p:normalViewPr>
  <p:slideViewPr>
    <p:cSldViewPr>
      <p:cViewPr>
        <p:scale>
          <a:sx n="80" d="100"/>
          <a:sy n="80" d="100"/>
        </p:scale>
        <p:origin x="-1824" y="-2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gs" Target="tags/tag1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Relationship Id="rId2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USER\Desktop\Economics%20PPP%20-%20Old\Ch08figures.xlsx" TargetMode="External"/><Relationship Id="rId2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3.xlsx"/><Relationship Id="rId2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784543325526933"/>
          <c:y val="0.0622317596566523"/>
          <c:w val="0.89344262295082"/>
          <c:h val="0.809012875536481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</c:v>
                </c:pt>
              </c:strCache>
            </c:strRef>
          </c:tx>
          <c:spPr>
            <a:ln w="31750">
              <a:solidFill>
                <a:schemeClr val="tx1"/>
              </a:solidFill>
            </a:ln>
          </c:spPr>
          <c:xVal>
            <c:numRef>
              <c:f>Sheet1!$B$1:$M$1</c:f>
              <c:numCache>
                <c:formatCode>General</c:formatCode>
                <c:ptCount val="12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</c:numCache>
            </c:numRef>
          </c:xVal>
          <c:yVal>
            <c:numRef>
              <c:f>Sheet1!$B$2:$M$2</c:f>
              <c:numCache>
                <c:formatCode>General</c:formatCode>
                <c:ptCount val="12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  <c:pt idx="10">
                  <c:v>235.0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1254440"/>
        <c:axId val="-2141251384"/>
      </c:scatterChart>
      <c:valAx>
        <c:axId val="-2141254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-2141251384"/>
        <c:crosses val="autoZero"/>
        <c:crossBetween val="midCat"/>
      </c:valAx>
      <c:valAx>
        <c:axId val="-214125138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-2141254440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725995316159251"/>
          <c:y val="0.0623655913978495"/>
          <c:w val="0.899297423887588"/>
          <c:h val="0.806451612903226"/>
        </c:manualLayout>
      </c:layout>
      <c:scatterChart>
        <c:scatterStyle val="smoothMarker"/>
        <c:varyColors val="0"/>
        <c:ser>
          <c:idx val="1"/>
          <c:order val="0"/>
          <c:tx>
            <c:strRef>
              <c:f>Sheet1!$A$3</c:f>
              <c:strCache>
                <c:ptCount val="1"/>
                <c:pt idx="0">
                  <c:v>MP</c:v>
                </c:pt>
              </c:strCache>
            </c:strRef>
          </c:tx>
          <c:xVal>
            <c:numRef>
              <c:f>Sheet1!$B$1:$L$1</c:f>
              <c:numCache>
                <c:formatCode>General</c:formatCode>
                <c:ptCount val="11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</c:numCache>
            </c:numRef>
          </c:xVal>
          <c:yVal>
            <c:numRef>
              <c:f>Sheet1!$B$3:$L$3</c:f>
              <c:numCache>
                <c:formatCode>General</c:formatCode>
                <c:ptCount val="11"/>
                <c:pt idx="0">
                  <c:v>13.0</c:v>
                </c:pt>
                <c:pt idx="1">
                  <c:v>25.0</c:v>
                </c:pt>
                <c:pt idx="2">
                  <c:v>30.0</c:v>
                </c:pt>
                <c:pt idx="3">
                  <c:v>40.0</c:v>
                </c:pt>
                <c:pt idx="4">
                  <c:v>35.0</c:v>
                </c:pt>
                <c:pt idx="5">
                  <c:v>30.0</c:v>
                </c:pt>
                <c:pt idx="6">
                  <c:v>25.0</c:v>
                </c:pt>
                <c:pt idx="7">
                  <c:v>20.0</c:v>
                </c:pt>
                <c:pt idx="8">
                  <c:v>15.0</c:v>
                </c:pt>
                <c:pt idx="9">
                  <c:v>5.0</c:v>
                </c:pt>
                <c:pt idx="10">
                  <c:v>-5.0</c:v>
                </c:pt>
              </c:numCache>
            </c:numRef>
          </c:yVal>
          <c:smooth val="1"/>
        </c:ser>
        <c:ser>
          <c:idx val="2"/>
          <c:order val="1"/>
          <c:tx>
            <c:strRef>
              <c:f>Sheet1!$A$4</c:f>
              <c:strCache>
                <c:ptCount val="1"/>
                <c:pt idx="0">
                  <c:v>AP</c:v>
                </c:pt>
              </c:strCache>
            </c:strRef>
          </c:tx>
          <c:marker>
            <c:symbol val="none"/>
          </c:marker>
          <c:xVal>
            <c:numRef>
              <c:f>Sheet1!$B$1:$L$1</c:f>
              <c:numCache>
                <c:formatCode>General</c:formatCode>
                <c:ptCount val="11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</c:numCache>
            </c:numRef>
          </c:xVal>
          <c:yVal>
            <c:numRef>
              <c:f>Sheet1!$B$4:$L$4</c:f>
              <c:numCache>
                <c:formatCode>General</c:formatCode>
                <c:ptCount val="11"/>
                <c:pt idx="0">
                  <c:v>15.0</c:v>
                </c:pt>
                <c:pt idx="1">
                  <c:v>20.0</c:v>
                </c:pt>
                <c:pt idx="2">
                  <c:v>23.3</c:v>
                </c:pt>
                <c:pt idx="3">
                  <c:v>27.5</c:v>
                </c:pt>
                <c:pt idx="4">
                  <c:v>29.0</c:v>
                </c:pt>
                <c:pt idx="5">
                  <c:v>29.2</c:v>
                </c:pt>
                <c:pt idx="6">
                  <c:v>28.6</c:v>
                </c:pt>
                <c:pt idx="7">
                  <c:v>27.5</c:v>
                </c:pt>
                <c:pt idx="8">
                  <c:v>26.1</c:v>
                </c:pt>
                <c:pt idx="9">
                  <c:v>24.0</c:v>
                </c:pt>
                <c:pt idx="10">
                  <c:v>21.4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7160248"/>
        <c:axId val="-2147163272"/>
      </c:scatterChart>
      <c:valAx>
        <c:axId val="-2147160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-2147163272"/>
        <c:crosses val="autoZero"/>
        <c:crossBetween val="midCat"/>
      </c:valAx>
      <c:valAx>
        <c:axId val="-21471632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-2147160248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899001109877913"/>
          <c:y val="0.156606851549755"/>
          <c:w val="0.88679245283019"/>
          <c:h val="0.676998368678631"/>
        </c:manualLayout>
      </c:layout>
      <c:scatterChart>
        <c:scatterStyle val="smoothMarker"/>
        <c:varyColors val="0"/>
        <c:ser>
          <c:idx val="0"/>
          <c:order val="0"/>
          <c:tx>
            <c:v>VC</c:v>
          </c:tx>
          <c:spPr>
            <a:ln w="38100">
              <a:solidFill>
                <a:srgbClr val="CD6400"/>
              </a:solidFill>
              <a:prstDash val="solid"/>
            </a:ln>
          </c:spPr>
          <c:marker>
            <c:symbol val="none"/>
          </c:marker>
          <c:xVal>
            <c:numRef>
              <c:f>Sheet1!$B$2:$B$11</c:f>
              <c:numCache>
                <c:formatCode>0</c:formatCode>
                <c:ptCount val="10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</c:numCache>
            </c:numRef>
          </c:xVal>
          <c:yVal>
            <c:numRef>
              <c:f>Sheet1!$F$2:$F$11</c:f>
              <c:numCache>
                <c:formatCode>0</c:formatCode>
                <c:ptCount val="10"/>
                <c:pt idx="0">
                  <c:v>1000.0</c:v>
                </c:pt>
                <c:pt idx="1">
                  <c:v>2000.0</c:v>
                </c:pt>
                <c:pt idx="2">
                  <c:v>3000.0</c:v>
                </c:pt>
                <c:pt idx="3">
                  <c:v>4000.0</c:v>
                </c:pt>
                <c:pt idx="4">
                  <c:v>5000.0</c:v>
                </c:pt>
                <c:pt idx="5">
                  <c:v>6000.0</c:v>
                </c:pt>
                <c:pt idx="6">
                  <c:v>7000.0</c:v>
                </c:pt>
                <c:pt idx="7">
                  <c:v>8000.0</c:v>
                </c:pt>
                <c:pt idx="8">
                  <c:v>9000.0</c:v>
                </c:pt>
                <c:pt idx="9">
                  <c:v>10000.0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Sheet1!$J$1</c:f>
              <c:strCache>
                <c:ptCount val="1"/>
                <c:pt idx="0">
                  <c:v>TC</c:v>
                </c:pt>
              </c:strCache>
            </c:strRef>
          </c:tx>
          <c:spPr>
            <a:ln w="38100">
              <a:solidFill>
                <a:srgbClr val="C00000"/>
              </a:solidFill>
              <a:prstDash val="solid"/>
            </a:ln>
          </c:spPr>
          <c:marker>
            <c:symbol val="none"/>
          </c:marker>
          <c:xVal>
            <c:numRef>
              <c:f>Sheet1!$B$2:$B$11</c:f>
              <c:numCache>
                <c:formatCode>0</c:formatCode>
                <c:ptCount val="10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</c:numCache>
            </c:numRef>
          </c:xVal>
          <c:yVal>
            <c:numRef>
              <c:f>Sheet1!$J$2:$J$11</c:f>
              <c:numCache>
                <c:formatCode>0</c:formatCode>
                <c:ptCount val="10"/>
                <c:pt idx="0">
                  <c:v>4000.0</c:v>
                </c:pt>
                <c:pt idx="1">
                  <c:v>5000.0</c:v>
                </c:pt>
                <c:pt idx="2">
                  <c:v>6000.0</c:v>
                </c:pt>
                <c:pt idx="3">
                  <c:v>7000.0</c:v>
                </c:pt>
                <c:pt idx="4">
                  <c:v>8000.0</c:v>
                </c:pt>
                <c:pt idx="5">
                  <c:v>9000.0</c:v>
                </c:pt>
                <c:pt idx="6">
                  <c:v>10000.0</c:v>
                </c:pt>
                <c:pt idx="7">
                  <c:v>11000.0</c:v>
                </c:pt>
                <c:pt idx="8">
                  <c:v>12000.0</c:v>
                </c:pt>
                <c:pt idx="9">
                  <c:v>13000.0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Sheet1!$E$1</c:f>
              <c:strCache>
                <c:ptCount val="1"/>
                <c:pt idx="0">
                  <c:v>FC</c:v>
                </c:pt>
              </c:strCache>
            </c:strRef>
          </c:tx>
          <c:spPr>
            <a:ln w="31750">
              <a:solidFill>
                <a:srgbClr val="000000"/>
              </a:solidFill>
              <a:prstDash val="lgDash"/>
            </a:ln>
          </c:spPr>
          <c:marker>
            <c:symbol val="none"/>
          </c:marker>
          <c:xVal>
            <c:numRef>
              <c:f>Sheet1!$B$2:$B$11</c:f>
              <c:numCache>
                <c:formatCode>0</c:formatCode>
                <c:ptCount val="10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</c:numCache>
            </c:numRef>
          </c:xVal>
          <c:yVal>
            <c:numRef>
              <c:f>Sheet1!$E$2:$E$11</c:f>
              <c:numCache>
                <c:formatCode>0.0</c:formatCode>
                <c:ptCount val="10"/>
                <c:pt idx="0">
                  <c:v>3000.0</c:v>
                </c:pt>
                <c:pt idx="1">
                  <c:v>3000.0</c:v>
                </c:pt>
                <c:pt idx="2">
                  <c:v>3000.0</c:v>
                </c:pt>
                <c:pt idx="3">
                  <c:v>3000.0</c:v>
                </c:pt>
                <c:pt idx="4">
                  <c:v>3000.0</c:v>
                </c:pt>
                <c:pt idx="5">
                  <c:v>3000.0</c:v>
                </c:pt>
                <c:pt idx="6">
                  <c:v>3000.0</c:v>
                </c:pt>
                <c:pt idx="7">
                  <c:v>3000.0</c:v>
                </c:pt>
                <c:pt idx="8">
                  <c:v>3000.0</c:v>
                </c:pt>
                <c:pt idx="9">
                  <c:v>3000.0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2015736"/>
        <c:axId val="-2142021896"/>
      </c:scatterChart>
      <c:valAx>
        <c:axId val="-21420157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2000" b="0"/>
                  <a:t>Output</a:t>
                </a:r>
              </a:p>
            </c:rich>
          </c:tx>
          <c:layout>
            <c:manualLayout>
              <c:xMode val="edge"/>
              <c:yMode val="edge"/>
              <c:x val="0.857935627081022"/>
              <c:y val="0.876019575856443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-2142021896"/>
        <c:crosses val="autoZero"/>
        <c:crossBetween val="midCat"/>
      </c:valAx>
      <c:valAx>
        <c:axId val="-2142021896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>
                  <a:defRPr sz="2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2000" b="0"/>
                  <a:t>Cost ($)</a:t>
                </a:r>
              </a:p>
            </c:rich>
          </c:tx>
          <c:layout>
            <c:manualLayout>
              <c:xMode val="edge"/>
              <c:yMode val="edge"/>
              <c:x val="0.0436962914357928"/>
              <c:y val="0.0818040518372703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-2142015736"/>
        <c:crosses val="autoZero"/>
        <c:crossBetween val="midCat"/>
      </c:valAx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784543325526933"/>
          <c:y val="0.0622317596566523"/>
          <c:w val="0.886416861826696"/>
          <c:h val="0.736051502145923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AFC</c:v>
                </c:pt>
              </c:strCache>
            </c:strRef>
          </c:tx>
          <c:spPr>
            <a:ln w="3175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Sheet1!$B$1:$L$1</c:f>
              <c:numCache>
                <c:formatCode>General</c:formatCode>
                <c:ptCount val="11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  <c:pt idx="10">
                  <c:v>235.0</c:v>
                </c:pt>
              </c:numCache>
            </c:numRef>
          </c:xVal>
          <c:yVal>
            <c:numRef>
              <c:f>Sheet1!$B$2:$L$2</c:f>
              <c:numCache>
                <c:formatCode>General</c:formatCode>
                <c:ptCount val="11"/>
                <c:pt idx="1">
                  <c:v>75.0</c:v>
                </c:pt>
                <c:pt idx="2">
                  <c:v>42.85714286</c:v>
                </c:pt>
                <c:pt idx="3">
                  <c:v>27.27272726999997</c:v>
                </c:pt>
                <c:pt idx="4">
                  <c:v>20.68965517000001</c:v>
                </c:pt>
                <c:pt idx="5">
                  <c:v>17.14285714000003</c:v>
                </c:pt>
                <c:pt idx="6">
                  <c:v>15.0</c:v>
                </c:pt>
                <c:pt idx="7">
                  <c:v>13.63636364</c:v>
                </c:pt>
                <c:pt idx="8">
                  <c:v>12.76595745</c:v>
                </c:pt>
                <c:pt idx="9">
                  <c:v>12.5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AVC</c:v>
                </c:pt>
              </c:strCache>
            </c:strRef>
          </c:tx>
          <c:spPr>
            <a:ln w="31750">
              <a:solidFill>
                <a:srgbClr val="CD6400"/>
              </a:solidFill>
              <a:prstDash val="solid"/>
            </a:ln>
          </c:spPr>
          <c:marker>
            <c:symbol val="none"/>
          </c:marker>
          <c:xVal>
            <c:numRef>
              <c:f>Sheet1!$B$1:$L$1</c:f>
              <c:numCache>
                <c:formatCode>General</c:formatCode>
                <c:ptCount val="11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  <c:pt idx="10">
                  <c:v>235.0</c:v>
                </c:pt>
              </c:numCache>
            </c:numRef>
          </c:xVal>
          <c:yVal>
            <c:numRef>
              <c:f>Sheet1!$B$3:$L$3</c:f>
              <c:numCache>
                <c:formatCode>General</c:formatCode>
                <c:ptCount val="11"/>
                <c:pt idx="1">
                  <c:v>50.0</c:v>
                </c:pt>
                <c:pt idx="2">
                  <c:v>42.85714286</c:v>
                </c:pt>
                <c:pt idx="3">
                  <c:v>36.36363636</c:v>
                </c:pt>
                <c:pt idx="4">
                  <c:v>34.48275862000001</c:v>
                </c:pt>
                <c:pt idx="5">
                  <c:v>34.28571429000005</c:v>
                </c:pt>
                <c:pt idx="6">
                  <c:v>35.0</c:v>
                </c:pt>
                <c:pt idx="7">
                  <c:v>36.36363636</c:v>
                </c:pt>
                <c:pt idx="8">
                  <c:v>38.29787234000007</c:v>
                </c:pt>
                <c:pt idx="9">
                  <c:v>41.66666667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ATC</c:v>
                </c:pt>
              </c:strCache>
            </c:strRef>
          </c:tx>
          <c:spPr>
            <a:ln w="38100">
              <a:solidFill>
                <a:srgbClr val="C00000"/>
              </a:solidFill>
              <a:prstDash val="solid"/>
            </a:ln>
          </c:spPr>
          <c:marker>
            <c:symbol val="none"/>
          </c:marker>
          <c:xVal>
            <c:numRef>
              <c:f>Sheet1!$B$1:$L$1</c:f>
              <c:numCache>
                <c:formatCode>General</c:formatCode>
                <c:ptCount val="11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  <c:pt idx="10">
                  <c:v>235.0</c:v>
                </c:pt>
              </c:numCache>
            </c:numRef>
          </c:xVal>
          <c:yVal>
            <c:numRef>
              <c:f>Sheet1!$B$4:$L$4</c:f>
              <c:numCache>
                <c:formatCode>General</c:formatCode>
                <c:ptCount val="11"/>
                <c:pt idx="1">
                  <c:v>125.0</c:v>
                </c:pt>
                <c:pt idx="2">
                  <c:v>85.71428571000002</c:v>
                </c:pt>
                <c:pt idx="3">
                  <c:v>63.63636364000001</c:v>
                </c:pt>
                <c:pt idx="4">
                  <c:v>55.17241379000004</c:v>
                </c:pt>
                <c:pt idx="5">
                  <c:v>51.42857143000001</c:v>
                </c:pt>
                <c:pt idx="6">
                  <c:v>50.0</c:v>
                </c:pt>
                <c:pt idx="7">
                  <c:v>50.0</c:v>
                </c:pt>
                <c:pt idx="8">
                  <c:v>51.06382979</c:v>
                </c:pt>
                <c:pt idx="9">
                  <c:v>54.16666667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MC</c:v>
                </c:pt>
              </c:strCache>
            </c:strRef>
          </c:tx>
          <c:spPr>
            <a:ln w="38099">
              <a:solidFill>
                <a:srgbClr val="FF0000"/>
              </a:solidFill>
              <a:prstDash val="dash"/>
            </a:ln>
          </c:spPr>
          <c:marker>
            <c:symbol val="none"/>
          </c:marker>
          <c:xVal>
            <c:numRef>
              <c:f>Sheet1!$B$1:$L$1</c:f>
              <c:numCache>
                <c:formatCode>General</c:formatCode>
                <c:ptCount val="11"/>
                <c:pt idx="0">
                  <c:v>15.0</c:v>
                </c:pt>
                <c:pt idx="1">
                  <c:v>40.0</c:v>
                </c:pt>
                <c:pt idx="2">
                  <c:v>70.0</c:v>
                </c:pt>
                <c:pt idx="3">
                  <c:v>110.0</c:v>
                </c:pt>
                <c:pt idx="4">
                  <c:v>145.0</c:v>
                </c:pt>
                <c:pt idx="5">
                  <c:v>175.0</c:v>
                </c:pt>
                <c:pt idx="6">
                  <c:v>200.0</c:v>
                </c:pt>
                <c:pt idx="7">
                  <c:v>220.0</c:v>
                </c:pt>
                <c:pt idx="8">
                  <c:v>235.0</c:v>
                </c:pt>
                <c:pt idx="9">
                  <c:v>240.0</c:v>
                </c:pt>
                <c:pt idx="10">
                  <c:v>235.0</c:v>
                </c:pt>
              </c:numCache>
            </c:numRef>
          </c:xVal>
          <c:yVal>
            <c:numRef>
              <c:f>Sheet1!$B$5:$L$5</c:f>
              <c:numCache>
                <c:formatCode>General</c:formatCode>
                <c:ptCount val="11"/>
                <c:pt idx="1">
                  <c:v>40.0</c:v>
                </c:pt>
                <c:pt idx="2">
                  <c:v>33.33333333000005</c:v>
                </c:pt>
                <c:pt idx="3">
                  <c:v>25.0</c:v>
                </c:pt>
                <c:pt idx="4">
                  <c:v>28.57142856999999</c:v>
                </c:pt>
                <c:pt idx="5">
                  <c:v>33.33333333000005</c:v>
                </c:pt>
                <c:pt idx="6">
                  <c:v>40.0</c:v>
                </c:pt>
                <c:pt idx="7">
                  <c:v>50.0</c:v>
                </c:pt>
                <c:pt idx="8">
                  <c:v>66.66666667000002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2148664"/>
        <c:axId val="-2142152136"/>
      </c:scatterChart>
      <c:valAx>
        <c:axId val="-2142148664"/>
        <c:scaling>
          <c:orientation val="minMax"/>
          <c:max val="250.0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600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-2142152136"/>
        <c:crosses val="autoZero"/>
        <c:crossBetween val="midCat"/>
      </c:valAx>
      <c:valAx>
        <c:axId val="-2142152136"/>
        <c:scaling>
          <c:orientation val="minMax"/>
          <c:max val="140.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600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-2142148664"/>
        <c:crosses val="autoZero"/>
        <c:crossBetween val="midCat"/>
        <c:majorUnit val="20.0"/>
      </c:valAx>
      <c:spPr>
        <a:solidFill>
          <a:schemeClr val="bg1"/>
        </a:solidFill>
        <a:ln w="12700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600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45112E-7533-4573-A867-90DDFFA362B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BC75C3D-F6D5-47CF-8F3F-065786C3B701}">
      <dgm:prSet/>
      <dgm:spPr>
        <a:solidFill>
          <a:schemeClr val="accent4">
            <a:lumMod val="60000"/>
            <a:lumOff val="40000"/>
          </a:schemeClr>
        </a:solidFill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pPr rtl="0"/>
          <a:r>
            <a:rPr lang="en-US" dirty="0" smtClean="0"/>
            <a:t>TP is the relationship between total production and the number of workers employed for a given amount of capital</a:t>
          </a:r>
          <a:endParaRPr lang="en-US" dirty="0"/>
        </a:p>
      </dgm:t>
    </dgm:pt>
    <dgm:pt modelId="{F7C3DD3B-028B-4BFC-8C29-AADD7FBB7DFD}" type="parTrans" cxnId="{24523457-E284-43DA-B17A-9CA249E8E486}">
      <dgm:prSet/>
      <dgm:spPr/>
      <dgm:t>
        <a:bodyPr/>
        <a:lstStyle/>
        <a:p>
          <a:endParaRPr lang="en-US"/>
        </a:p>
      </dgm:t>
    </dgm:pt>
    <dgm:pt modelId="{63A47000-D0F8-49A0-ACAC-691190A8F3C2}" type="sibTrans" cxnId="{24523457-E284-43DA-B17A-9CA249E8E486}">
      <dgm:prSet/>
      <dgm:spPr/>
      <dgm:t>
        <a:bodyPr/>
        <a:lstStyle/>
        <a:p>
          <a:endParaRPr lang="en-US"/>
        </a:p>
      </dgm:t>
    </dgm:pt>
    <dgm:pt modelId="{9ABFE0B3-465B-4317-8432-7B3CDE79F97D}" type="pres">
      <dgm:prSet presAssocID="{E545112E-7533-4573-A867-90DDFFA362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09B09FF-6478-42F6-A601-0B70A0FFDDC6}" type="pres">
      <dgm:prSet presAssocID="{ABC75C3D-F6D5-47CF-8F3F-065786C3B70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3A7AB70-442D-4840-8DB3-F8548D3AF867}" type="presOf" srcId="{ABC75C3D-F6D5-47CF-8F3F-065786C3B701}" destId="{909B09FF-6478-42F6-A601-0B70A0FFDDC6}" srcOrd="0" destOrd="0" presId="urn:microsoft.com/office/officeart/2005/8/layout/vList2"/>
    <dgm:cxn modelId="{CE7895B9-BEDF-474C-85A6-42C91F1A601E}" type="presOf" srcId="{E545112E-7533-4573-A867-90DDFFA362B7}" destId="{9ABFE0B3-465B-4317-8432-7B3CDE79F97D}" srcOrd="0" destOrd="0" presId="urn:microsoft.com/office/officeart/2005/8/layout/vList2"/>
    <dgm:cxn modelId="{24523457-E284-43DA-B17A-9CA249E8E486}" srcId="{E545112E-7533-4573-A867-90DDFFA362B7}" destId="{ABC75C3D-F6D5-47CF-8F3F-065786C3B701}" srcOrd="0" destOrd="0" parTransId="{F7C3DD3B-028B-4BFC-8C29-AADD7FBB7DFD}" sibTransId="{63A47000-D0F8-49A0-ACAC-691190A8F3C2}"/>
    <dgm:cxn modelId="{34A9C020-A1C5-4F4B-B9E2-ACDC3735C92A}" type="presParOf" srcId="{9ABFE0B3-465B-4317-8432-7B3CDE79F97D}" destId="{909B09FF-6478-42F6-A601-0B70A0FFDDC6}" srcOrd="0" destOrd="0" presId="urn:microsoft.com/office/officeart/2005/8/layout/vList2"/>
  </dgm:cxnLst>
  <dgm:bg>
    <a:effectLst/>
  </dgm:bg>
  <dgm:whole>
    <a:effectLst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FDC696-8D2C-4E3F-B387-DE45399A188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813320-4958-43B6-82AF-78B7FD427462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algn="ctr" rtl="0"/>
          <a:r>
            <a:rPr lang="en-US" sz="2000" dirty="0" smtClean="0"/>
            <a:t>With capital fixed, marginal product must eventually decline. This is the </a:t>
          </a:r>
          <a:r>
            <a:rPr lang="en-US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law of diminishing returns</a:t>
          </a:r>
          <a:endParaRPr lang="en-US" sz="2000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0BE14E4-DF52-4DEC-8687-271E898C7C28}" type="parTrans" cxnId="{CC9D3203-095D-402A-8629-20B3C46220C0}">
      <dgm:prSet/>
      <dgm:spPr/>
      <dgm:t>
        <a:bodyPr/>
        <a:lstStyle/>
        <a:p>
          <a:endParaRPr lang="en-US" sz="2000"/>
        </a:p>
      </dgm:t>
    </dgm:pt>
    <dgm:pt modelId="{38E4C385-BF79-4A68-9DBA-97B091895AE8}" type="sibTrans" cxnId="{CC9D3203-095D-402A-8629-20B3C46220C0}">
      <dgm:prSet/>
      <dgm:spPr/>
      <dgm:t>
        <a:bodyPr/>
        <a:lstStyle/>
        <a:p>
          <a:endParaRPr lang="en-US" sz="2000"/>
        </a:p>
      </dgm:t>
    </dgm:pt>
    <dgm:pt modelId="{CC9B28EC-3702-4446-A429-E1F18150CD7D}" type="pres">
      <dgm:prSet presAssocID="{C5FDC696-8D2C-4E3F-B387-DE45399A18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CDB0D4-B13C-4F79-9282-0255F94F942B}" type="pres">
      <dgm:prSet presAssocID="{AF813320-4958-43B6-82AF-78B7FD427462}" presName="parentText" presStyleLbl="node1" presStyleIdx="0" presStyleCnt="1" custScaleY="7002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9D3203-095D-402A-8629-20B3C46220C0}" srcId="{C5FDC696-8D2C-4E3F-B387-DE45399A1887}" destId="{AF813320-4958-43B6-82AF-78B7FD427462}" srcOrd="0" destOrd="0" parTransId="{E0BE14E4-DF52-4DEC-8687-271E898C7C28}" sibTransId="{38E4C385-BF79-4A68-9DBA-97B091895AE8}"/>
    <dgm:cxn modelId="{E453A547-C228-4A4E-B332-0C3BC33CAA24}" type="presOf" srcId="{AF813320-4958-43B6-82AF-78B7FD427462}" destId="{33CDB0D4-B13C-4F79-9282-0255F94F942B}" srcOrd="0" destOrd="0" presId="urn:microsoft.com/office/officeart/2005/8/layout/vList2"/>
    <dgm:cxn modelId="{F36D042E-03A7-4721-A295-1C5B7340F86C}" type="presOf" srcId="{C5FDC696-8D2C-4E3F-B387-DE45399A1887}" destId="{CC9B28EC-3702-4446-A429-E1F18150CD7D}" srcOrd="0" destOrd="0" presId="urn:microsoft.com/office/officeart/2005/8/layout/vList2"/>
    <dgm:cxn modelId="{C910D33F-E26B-4C7C-BD20-92DFA50F8D65}" type="presParOf" srcId="{CC9B28EC-3702-4446-A429-E1F18150CD7D}" destId="{33CDB0D4-B13C-4F79-9282-0255F94F942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82AD81-CAFA-4D5F-B22C-81E690D395A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222C1D-9EDB-42E3-97FE-AF6EA72940F0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Total cost is the vertical sum of variable cost and fixed cost</a:t>
          </a:r>
          <a:endParaRPr lang="en-US" dirty="0"/>
        </a:p>
      </dgm:t>
    </dgm:pt>
    <dgm:pt modelId="{B3BB6FFA-6A22-4A49-8272-E7576D24C16B}" type="parTrans" cxnId="{70682D55-2A84-49E5-AF3B-ED39315EF3EA}">
      <dgm:prSet/>
      <dgm:spPr/>
      <dgm:t>
        <a:bodyPr/>
        <a:lstStyle/>
        <a:p>
          <a:endParaRPr lang="en-US"/>
        </a:p>
      </dgm:t>
    </dgm:pt>
    <dgm:pt modelId="{F19F4EB3-8303-47F3-83E8-8EEF1F7FD026}" type="sibTrans" cxnId="{70682D55-2A84-49E5-AF3B-ED39315EF3EA}">
      <dgm:prSet/>
      <dgm:spPr/>
      <dgm:t>
        <a:bodyPr/>
        <a:lstStyle/>
        <a:p>
          <a:endParaRPr lang="en-US"/>
        </a:p>
      </dgm:t>
    </dgm:pt>
    <dgm:pt modelId="{8944BFC5-6D80-47C6-82C6-41EEDB800BE0}" type="pres">
      <dgm:prSet presAssocID="{B882AD81-CAFA-4D5F-B22C-81E690D395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2C6682E-A73F-4077-8CFF-BA1C9F03FE27}" type="pres">
      <dgm:prSet presAssocID="{E3222C1D-9EDB-42E3-97FE-AF6EA72940F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2EAFFB-E1B0-4B9E-B036-383093781F0D}" type="presOf" srcId="{B882AD81-CAFA-4D5F-B22C-81E690D395AE}" destId="{8944BFC5-6D80-47C6-82C6-41EEDB800BE0}" srcOrd="0" destOrd="0" presId="urn:microsoft.com/office/officeart/2005/8/layout/vList2"/>
    <dgm:cxn modelId="{70682D55-2A84-49E5-AF3B-ED39315EF3EA}" srcId="{B882AD81-CAFA-4D5F-B22C-81E690D395AE}" destId="{E3222C1D-9EDB-42E3-97FE-AF6EA72940F0}" srcOrd="0" destOrd="0" parTransId="{B3BB6FFA-6A22-4A49-8272-E7576D24C16B}" sibTransId="{F19F4EB3-8303-47F3-83E8-8EEF1F7FD026}"/>
    <dgm:cxn modelId="{6FF7B6AB-1EA9-4B17-BD29-8FBD168B7EE3}" type="presOf" srcId="{E3222C1D-9EDB-42E3-97FE-AF6EA72940F0}" destId="{22C6682E-A73F-4077-8CFF-BA1C9F03FE27}" srcOrd="0" destOrd="0" presId="urn:microsoft.com/office/officeart/2005/8/layout/vList2"/>
    <dgm:cxn modelId="{125FDB3D-C8C0-46F0-8AC4-8C44DF678D51}" type="presParOf" srcId="{8944BFC5-6D80-47C6-82C6-41EEDB800BE0}" destId="{22C6682E-A73F-4077-8CFF-BA1C9F03FE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DE60A5-CDBA-4AF3-BFC3-A3D7D88EE43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1AA4D0-BC43-44F9-8350-B04FCE1F77A7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When MC&lt;ATC, then ATC falls</a:t>
          </a:r>
          <a:endParaRPr lang="en-US" dirty="0"/>
        </a:p>
      </dgm:t>
    </dgm:pt>
    <dgm:pt modelId="{41CCBD4E-713D-4999-8B84-2D2411720DA4}" type="parTrans" cxnId="{13095E09-8A3B-41C2-A816-6BED9F7C5DF7}">
      <dgm:prSet/>
      <dgm:spPr/>
      <dgm:t>
        <a:bodyPr/>
        <a:lstStyle/>
        <a:p>
          <a:endParaRPr lang="en-US"/>
        </a:p>
      </dgm:t>
    </dgm:pt>
    <dgm:pt modelId="{8BF9ADFF-8BEA-4FD2-BD44-0695AE871BD3}" type="sibTrans" cxnId="{13095E09-8A3B-41C2-A816-6BED9F7C5DF7}">
      <dgm:prSet/>
      <dgm:spPr/>
      <dgm:t>
        <a:bodyPr/>
        <a:lstStyle/>
        <a:p>
          <a:endParaRPr lang="en-US"/>
        </a:p>
      </dgm:t>
    </dgm:pt>
    <dgm:pt modelId="{9E8EA34F-87C2-4EE5-8DA1-6BD012814C09}">
      <dgm:prSet/>
      <dgm:spPr>
        <a:solidFill>
          <a:schemeClr val="accent4">
            <a:lumMod val="60000"/>
            <a:lumOff val="40000"/>
          </a:schemeClr>
        </a:solidFill>
        <a:effectLst/>
      </dgm:spPr>
      <dgm:t>
        <a:bodyPr/>
        <a:lstStyle/>
        <a:p>
          <a:pPr rtl="0"/>
          <a:r>
            <a:rPr lang="en-US" dirty="0" smtClean="0"/>
            <a:t>When MC&gt;ATC, then ATC rises</a:t>
          </a:r>
          <a:endParaRPr lang="en-US" dirty="0"/>
        </a:p>
      </dgm:t>
    </dgm:pt>
    <dgm:pt modelId="{E296534E-6D1D-43F6-B67B-75D7D9D58A6F}" type="parTrans" cxnId="{27489CBC-38D1-4246-8EED-00D55C0D2748}">
      <dgm:prSet/>
      <dgm:spPr/>
      <dgm:t>
        <a:bodyPr/>
        <a:lstStyle/>
        <a:p>
          <a:endParaRPr lang="en-US"/>
        </a:p>
      </dgm:t>
    </dgm:pt>
    <dgm:pt modelId="{F8D351B4-0CC6-4B9B-AAC7-DC13E5896180}" type="sibTrans" cxnId="{27489CBC-38D1-4246-8EED-00D55C0D2748}">
      <dgm:prSet/>
      <dgm:spPr/>
      <dgm:t>
        <a:bodyPr/>
        <a:lstStyle/>
        <a:p>
          <a:endParaRPr lang="en-US"/>
        </a:p>
      </dgm:t>
    </dgm:pt>
    <dgm:pt modelId="{D8DDA68D-DA97-47A9-AEDC-05E28745511E}">
      <dgm:prSet/>
      <dgm:spPr>
        <a:solidFill>
          <a:schemeClr val="accent4">
            <a:lumMod val="60000"/>
            <a:lumOff val="40000"/>
          </a:schemeClr>
        </a:solidFill>
        <a:effectLst/>
      </dgm:spPr>
      <dgm:t>
        <a:bodyPr/>
        <a:lstStyle/>
        <a:p>
          <a:pPr rtl="0"/>
          <a:r>
            <a:rPr lang="en-US" dirty="0" smtClean="0"/>
            <a:t>Same relationship between MC and AVC</a:t>
          </a:r>
          <a:endParaRPr lang="en-US" dirty="0"/>
        </a:p>
      </dgm:t>
    </dgm:pt>
    <dgm:pt modelId="{6912156B-631B-489D-96A6-40F264DD27AC}" type="parTrans" cxnId="{2544F993-4127-42C9-9FEB-EB523A1F59ED}">
      <dgm:prSet/>
      <dgm:spPr/>
      <dgm:t>
        <a:bodyPr/>
        <a:lstStyle/>
        <a:p>
          <a:endParaRPr lang="en-US"/>
        </a:p>
      </dgm:t>
    </dgm:pt>
    <dgm:pt modelId="{FDC403B6-A380-4779-841B-B07BBBD8EABE}" type="sibTrans" cxnId="{2544F993-4127-42C9-9FEB-EB523A1F59ED}">
      <dgm:prSet/>
      <dgm:spPr/>
      <dgm:t>
        <a:bodyPr/>
        <a:lstStyle/>
        <a:p>
          <a:endParaRPr lang="en-US"/>
        </a:p>
      </dgm:t>
    </dgm:pt>
    <dgm:pt modelId="{4C0B0E1E-A665-4B58-979B-9ACCAF894E93}" type="pres">
      <dgm:prSet presAssocID="{D9DE60A5-CDBA-4AF3-BFC3-A3D7D88EE43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A284C4-A7E9-47A9-BA8C-A703F2745046}" type="pres">
      <dgm:prSet presAssocID="{991AA4D0-BC43-44F9-8350-B04FCE1F77A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03A2E-A9C1-4433-8678-41111A037D78}" type="pres">
      <dgm:prSet presAssocID="{8BF9ADFF-8BEA-4FD2-BD44-0695AE871BD3}" presName="spacer" presStyleCnt="0"/>
      <dgm:spPr/>
    </dgm:pt>
    <dgm:pt modelId="{568F7773-AC6D-4C3B-B3E5-72875A547D22}" type="pres">
      <dgm:prSet presAssocID="{9E8EA34F-87C2-4EE5-8DA1-6BD012814C0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7405B8-B4E4-4629-B055-B1F868975426}" type="pres">
      <dgm:prSet presAssocID="{F8D351B4-0CC6-4B9B-AAC7-DC13E5896180}" presName="spacer" presStyleCnt="0"/>
      <dgm:spPr/>
    </dgm:pt>
    <dgm:pt modelId="{B89A41B8-D6C4-45C2-A50F-FD75914744CD}" type="pres">
      <dgm:prSet presAssocID="{D8DDA68D-DA97-47A9-AEDC-05E28745511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5CFFDF-4E3B-4CF6-9577-2D4FEFC41859}" type="presOf" srcId="{D8DDA68D-DA97-47A9-AEDC-05E28745511E}" destId="{B89A41B8-D6C4-45C2-A50F-FD75914744CD}" srcOrd="0" destOrd="0" presId="urn:microsoft.com/office/officeart/2005/8/layout/vList2"/>
    <dgm:cxn modelId="{2544F993-4127-42C9-9FEB-EB523A1F59ED}" srcId="{D9DE60A5-CDBA-4AF3-BFC3-A3D7D88EE438}" destId="{D8DDA68D-DA97-47A9-AEDC-05E28745511E}" srcOrd="2" destOrd="0" parTransId="{6912156B-631B-489D-96A6-40F264DD27AC}" sibTransId="{FDC403B6-A380-4779-841B-B07BBBD8EABE}"/>
    <dgm:cxn modelId="{3ED509DB-7CFC-437B-819F-06A98565F133}" type="presOf" srcId="{991AA4D0-BC43-44F9-8350-B04FCE1F77A7}" destId="{CAA284C4-A7E9-47A9-BA8C-A703F2745046}" srcOrd="0" destOrd="0" presId="urn:microsoft.com/office/officeart/2005/8/layout/vList2"/>
    <dgm:cxn modelId="{27489CBC-38D1-4246-8EED-00D55C0D2748}" srcId="{D9DE60A5-CDBA-4AF3-BFC3-A3D7D88EE438}" destId="{9E8EA34F-87C2-4EE5-8DA1-6BD012814C09}" srcOrd="1" destOrd="0" parTransId="{E296534E-6D1D-43F6-B67B-75D7D9D58A6F}" sibTransId="{F8D351B4-0CC6-4B9B-AAC7-DC13E5896180}"/>
    <dgm:cxn modelId="{F8F150C4-071C-49AA-8FE3-E7C6E370BF7D}" type="presOf" srcId="{9E8EA34F-87C2-4EE5-8DA1-6BD012814C09}" destId="{568F7773-AC6D-4C3B-B3E5-72875A547D22}" srcOrd="0" destOrd="0" presId="urn:microsoft.com/office/officeart/2005/8/layout/vList2"/>
    <dgm:cxn modelId="{B53CE039-F68C-483B-8C85-562C1C4EACF6}" type="presOf" srcId="{D9DE60A5-CDBA-4AF3-BFC3-A3D7D88EE438}" destId="{4C0B0E1E-A665-4B58-979B-9ACCAF894E93}" srcOrd="0" destOrd="0" presId="urn:microsoft.com/office/officeart/2005/8/layout/vList2"/>
    <dgm:cxn modelId="{13095E09-8A3B-41C2-A816-6BED9F7C5DF7}" srcId="{D9DE60A5-CDBA-4AF3-BFC3-A3D7D88EE438}" destId="{991AA4D0-BC43-44F9-8350-B04FCE1F77A7}" srcOrd="0" destOrd="0" parTransId="{41CCBD4E-713D-4999-8B84-2D2411720DA4}" sibTransId="{8BF9ADFF-8BEA-4FD2-BD44-0695AE871BD3}"/>
    <dgm:cxn modelId="{4D81EA5F-8483-479F-B34A-E70139D4BB07}" type="presParOf" srcId="{4C0B0E1E-A665-4B58-979B-9ACCAF894E93}" destId="{CAA284C4-A7E9-47A9-BA8C-A703F2745046}" srcOrd="0" destOrd="0" presId="urn:microsoft.com/office/officeart/2005/8/layout/vList2"/>
    <dgm:cxn modelId="{20A9CFCF-E7F6-46A8-99CB-8CCD9E242BE5}" type="presParOf" srcId="{4C0B0E1E-A665-4B58-979B-9ACCAF894E93}" destId="{69F03A2E-A9C1-4433-8678-41111A037D78}" srcOrd="1" destOrd="0" presId="urn:microsoft.com/office/officeart/2005/8/layout/vList2"/>
    <dgm:cxn modelId="{4C05E930-38F3-4363-A2DD-25F9DB615C63}" type="presParOf" srcId="{4C0B0E1E-A665-4B58-979B-9ACCAF894E93}" destId="{568F7773-AC6D-4C3B-B3E5-72875A547D22}" srcOrd="2" destOrd="0" presId="urn:microsoft.com/office/officeart/2005/8/layout/vList2"/>
    <dgm:cxn modelId="{508F5D2B-0AD8-4B4B-A07B-BD02C84B215C}" type="presParOf" srcId="{4C0B0E1E-A665-4B58-979B-9ACCAF894E93}" destId="{FC7405B8-B4E4-4629-B055-B1F868975426}" srcOrd="3" destOrd="0" presId="urn:microsoft.com/office/officeart/2005/8/layout/vList2"/>
    <dgm:cxn modelId="{89E50D06-D3E8-4CFB-A4D9-EA809FCE189F}" type="presParOf" srcId="{4C0B0E1E-A665-4B58-979B-9ACCAF894E93}" destId="{B89A41B8-D6C4-45C2-A50F-FD75914744CD}" srcOrd="4" destOrd="0" presId="urn:microsoft.com/office/officeart/2005/8/layout/vList2"/>
  </dgm:cxnLst>
  <dgm:bg/>
  <dgm:whole>
    <a:effectLst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F77AD7-C7D8-405E-B7D6-38C3324D07D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1D1C64-334E-4FCB-928D-8E921AA624B1}">
      <dgm:prSet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dirty="0" smtClean="0"/>
            <a:t>The long-run ATC curve is the lower envelope of all possible short-run AC curves</a:t>
          </a:r>
          <a:endParaRPr lang="en-US" dirty="0"/>
        </a:p>
      </dgm:t>
    </dgm:pt>
    <dgm:pt modelId="{6DB21250-5040-4AE5-A393-52757E008581}" type="parTrans" cxnId="{6D9D9DE9-A85B-4C7C-A616-45D68D0055DE}">
      <dgm:prSet/>
      <dgm:spPr/>
      <dgm:t>
        <a:bodyPr/>
        <a:lstStyle/>
        <a:p>
          <a:endParaRPr lang="en-US"/>
        </a:p>
      </dgm:t>
    </dgm:pt>
    <dgm:pt modelId="{047D0470-8B53-426D-ABEB-6DED710DD206}" type="sibTrans" cxnId="{6D9D9DE9-A85B-4C7C-A616-45D68D0055DE}">
      <dgm:prSet/>
      <dgm:spPr/>
      <dgm:t>
        <a:bodyPr/>
        <a:lstStyle/>
        <a:p>
          <a:endParaRPr lang="en-US"/>
        </a:p>
      </dgm:t>
    </dgm:pt>
    <dgm:pt modelId="{7B34792F-412A-450E-ACC5-C9A5301A25AF}" type="pres">
      <dgm:prSet presAssocID="{A7F77AD7-C7D8-405E-B7D6-38C3324D07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F0A79D-BD9E-42CA-809D-A591F15025A2}" type="pres">
      <dgm:prSet presAssocID="{5D1D1C64-334E-4FCB-928D-8E921AA624B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9D9DE9-A85B-4C7C-A616-45D68D0055DE}" srcId="{A7F77AD7-C7D8-405E-B7D6-38C3324D07DB}" destId="{5D1D1C64-334E-4FCB-928D-8E921AA624B1}" srcOrd="0" destOrd="0" parTransId="{6DB21250-5040-4AE5-A393-52757E008581}" sibTransId="{047D0470-8B53-426D-ABEB-6DED710DD206}"/>
    <dgm:cxn modelId="{A943BEE5-AD44-4499-8A2A-E743EF7D7D28}" type="presOf" srcId="{5D1D1C64-334E-4FCB-928D-8E921AA624B1}" destId="{3EF0A79D-BD9E-42CA-809D-A591F15025A2}" srcOrd="0" destOrd="0" presId="urn:microsoft.com/office/officeart/2005/8/layout/vList2"/>
    <dgm:cxn modelId="{E647EA05-C8FC-4D22-BB21-22CF385FDE6E}" type="presOf" srcId="{A7F77AD7-C7D8-405E-B7D6-38C3324D07DB}" destId="{7B34792F-412A-450E-ACC5-C9A5301A25AF}" srcOrd="0" destOrd="0" presId="urn:microsoft.com/office/officeart/2005/8/layout/vList2"/>
    <dgm:cxn modelId="{6FD82454-333E-4995-92F8-1C67F6B24140}" type="presParOf" srcId="{7B34792F-412A-450E-ACC5-C9A5301A25AF}" destId="{3EF0A79D-BD9E-42CA-809D-A591F15025A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F77AD7-C7D8-405E-B7D6-38C3324D07D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1D1C64-334E-4FCB-928D-8E921AA624B1}">
      <dgm:prSet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dirty="0" smtClean="0"/>
            <a:t>The long-run ATC curve is the lower envelope of all possible short-run AC curves</a:t>
          </a:r>
          <a:endParaRPr lang="en-US" dirty="0"/>
        </a:p>
      </dgm:t>
    </dgm:pt>
    <dgm:pt modelId="{6DB21250-5040-4AE5-A393-52757E008581}" type="parTrans" cxnId="{6D9D9DE9-A85B-4C7C-A616-45D68D0055DE}">
      <dgm:prSet/>
      <dgm:spPr/>
      <dgm:t>
        <a:bodyPr/>
        <a:lstStyle/>
        <a:p>
          <a:endParaRPr lang="en-US"/>
        </a:p>
      </dgm:t>
    </dgm:pt>
    <dgm:pt modelId="{047D0470-8B53-426D-ABEB-6DED710DD206}" type="sibTrans" cxnId="{6D9D9DE9-A85B-4C7C-A616-45D68D0055DE}">
      <dgm:prSet/>
      <dgm:spPr/>
      <dgm:t>
        <a:bodyPr/>
        <a:lstStyle/>
        <a:p>
          <a:endParaRPr lang="en-US"/>
        </a:p>
      </dgm:t>
    </dgm:pt>
    <dgm:pt modelId="{7B34792F-412A-450E-ACC5-C9A5301A25AF}" type="pres">
      <dgm:prSet presAssocID="{A7F77AD7-C7D8-405E-B7D6-38C3324D07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F0A79D-BD9E-42CA-809D-A591F15025A2}" type="pres">
      <dgm:prSet presAssocID="{5D1D1C64-334E-4FCB-928D-8E921AA624B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49659A-9237-410C-BC8E-F4F0E101FFCA}" type="presOf" srcId="{5D1D1C64-334E-4FCB-928D-8E921AA624B1}" destId="{3EF0A79D-BD9E-42CA-809D-A591F15025A2}" srcOrd="0" destOrd="0" presId="urn:microsoft.com/office/officeart/2005/8/layout/vList2"/>
    <dgm:cxn modelId="{6D9D9DE9-A85B-4C7C-A616-45D68D0055DE}" srcId="{A7F77AD7-C7D8-405E-B7D6-38C3324D07DB}" destId="{5D1D1C64-334E-4FCB-928D-8E921AA624B1}" srcOrd="0" destOrd="0" parTransId="{6DB21250-5040-4AE5-A393-52757E008581}" sibTransId="{047D0470-8B53-426D-ABEB-6DED710DD206}"/>
    <dgm:cxn modelId="{E6240A5F-E3BA-4325-906A-22EA608660BC}" type="presOf" srcId="{A7F77AD7-C7D8-405E-B7D6-38C3324D07DB}" destId="{7B34792F-412A-450E-ACC5-C9A5301A25AF}" srcOrd="0" destOrd="0" presId="urn:microsoft.com/office/officeart/2005/8/layout/vList2"/>
    <dgm:cxn modelId="{0A627583-154C-44BC-BB31-960702110BF7}" type="presParOf" srcId="{7B34792F-412A-450E-ACC5-C9A5301A25AF}" destId="{3EF0A79D-BD9E-42CA-809D-A591F15025A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D94F903-D836-4D15-B089-9C762967C4D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EEAB0B-A495-4432-BF0C-2CD8FA0D7ABD}">
      <dgm:prSet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bg1"/>
              </a:solidFill>
            </a:rPr>
            <a:t>The LRAC must intersect LRMC at minimum of LRAC</a:t>
          </a:r>
          <a:endParaRPr lang="en-US" dirty="0">
            <a:solidFill>
              <a:schemeClr val="bg1"/>
            </a:solidFill>
          </a:endParaRPr>
        </a:p>
      </dgm:t>
    </dgm:pt>
    <dgm:pt modelId="{A52CD499-C971-449C-A7BE-04ED7273287F}" type="parTrans" cxnId="{C6E6823B-0DB0-4B56-A950-4E3EAD4E339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A63A1FF-F714-4742-B2C2-7D5E966B2D6C}" type="sibTrans" cxnId="{C6E6823B-0DB0-4B56-A950-4E3EAD4E339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F2802C9-FB8E-43C0-87B7-78EB5F85049A}" type="pres">
      <dgm:prSet presAssocID="{9D94F903-D836-4D15-B089-9C762967C4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EE8E05-13D2-4035-9958-FF5371B36EA9}" type="pres">
      <dgm:prSet presAssocID="{53EEAB0B-A495-4432-BF0C-2CD8FA0D7ABD}" presName="parentText" presStyleLbl="node1" presStyleIdx="0" presStyleCnt="1" custLinFactNeighborY="-595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27401D-63E9-452D-84EB-6253B76CC6E2}" type="presOf" srcId="{9D94F903-D836-4D15-B089-9C762967C4DE}" destId="{9F2802C9-FB8E-43C0-87B7-78EB5F85049A}" srcOrd="0" destOrd="0" presId="urn:microsoft.com/office/officeart/2005/8/layout/vList2"/>
    <dgm:cxn modelId="{C6E6823B-0DB0-4B56-A950-4E3EAD4E339B}" srcId="{9D94F903-D836-4D15-B089-9C762967C4DE}" destId="{53EEAB0B-A495-4432-BF0C-2CD8FA0D7ABD}" srcOrd="0" destOrd="0" parTransId="{A52CD499-C971-449C-A7BE-04ED7273287F}" sibTransId="{1A63A1FF-F714-4742-B2C2-7D5E966B2D6C}"/>
    <dgm:cxn modelId="{F189027F-B023-4C50-8F15-82DFBBD6B15F}" type="presOf" srcId="{53EEAB0B-A495-4432-BF0C-2CD8FA0D7ABD}" destId="{F4EE8E05-13D2-4035-9958-FF5371B36EA9}" srcOrd="0" destOrd="0" presId="urn:microsoft.com/office/officeart/2005/8/layout/vList2"/>
    <dgm:cxn modelId="{656031C2-0A4B-4F0B-897C-09CB4C638419}" type="presParOf" srcId="{9F2802C9-FB8E-43C0-87B7-78EB5F85049A}" destId="{F4EE8E05-13D2-4035-9958-FF5371B36E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9B09FF-6478-42F6-A601-0B70A0FFDDC6}">
      <dsp:nvSpPr>
        <dsp:cNvPr id="0" name=""/>
        <dsp:cNvSpPr/>
      </dsp:nvSpPr>
      <dsp:spPr>
        <a:xfrm>
          <a:off x="0" y="17662"/>
          <a:ext cx="3455988" cy="11934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reflection blurRad="6350" stA="50000" endA="300" endPos="55000" dir="5400000" sy="-100000" algn="bl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TP is the relationship between total production and the number of workers employed for a given amount of capital</a:t>
          </a:r>
          <a:endParaRPr lang="en-US" sz="1700" kern="1200" dirty="0"/>
        </a:p>
      </dsp:txBody>
      <dsp:txXfrm>
        <a:off x="58257" y="75919"/>
        <a:ext cx="3339474" cy="10768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0.255</cdr:x>
      <cdr:y>0.15352</cdr:y>
    </cdr:from>
    <cdr:to>
      <cdr:x>0.325</cdr:x>
      <cdr:y>0.22735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98576" y="748680"/>
          <a:ext cx="576064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CA" sz="1800" dirty="0" smtClean="0"/>
            <a:t>MP</a:t>
          </a:r>
          <a:endParaRPr lang="en-CA" sz="1800" dirty="0"/>
        </a:p>
      </cdr:txBody>
    </cdr:sp>
  </cdr:relSizeAnchor>
  <cdr:relSizeAnchor xmlns:cdr="http://schemas.openxmlformats.org/drawingml/2006/chartDrawing">
    <cdr:from>
      <cdr:x>0.82375</cdr:x>
      <cdr:y>0.38977</cdr:y>
    </cdr:from>
    <cdr:to>
      <cdr:x>0.91124</cdr:x>
      <cdr:y>0.49312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779096" y="1900808"/>
          <a:ext cx="720080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CA" sz="1800" dirty="0" smtClean="0"/>
            <a:t>AP</a:t>
          </a:r>
          <a:endParaRPr lang="en-CA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0.7975</cdr:x>
      <cdr:y>0.64078</cdr:y>
    </cdr:from>
    <cdr:to>
      <cdr:x>0.98124</cdr:x>
      <cdr:y>0.72937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6563072" y="3124944"/>
          <a:ext cx="1512168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CA" sz="1800" dirty="0" smtClean="0"/>
            <a:t>Fixed Cost</a:t>
          </a:r>
          <a:endParaRPr lang="en-CA" sz="1800" dirty="0"/>
        </a:p>
      </cdr:txBody>
    </cdr:sp>
  </cdr:relSizeAnchor>
  <cdr:relSizeAnchor xmlns:cdr="http://schemas.openxmlformats.org/drawingml/2006/chartDrawing">
    <cdr:from>
      <cdr:x>0.78875</cdr:x>
      <cdr:y>0.36023</cdr:y>
    </cdr:from>
    <cdr:to>
      <cdr:x>0.97249</cdr:x>
      <cdr:y>0.43406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491064" y="1756792"/>
          <a:ext cx="151216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CA" sz="1800" dirty="0" smtClean="0"/>
            <a:t>Variable cost</a:t>
          </a:r>
          <a:endParaRPr lang="en-CA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0.3162</cdr:x>
      <cdr:y>0.26711</cdr:y>
    </cdr:from>
    <cdr:to>
      <cdr:x>0.39594</cdr:x>
      <cdr:y>0.36458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70088" y="1183903"/>
          <a:ext cx="648072" cy="432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ATC</a:t>
          </a:r>
          <a:endParaRPr lang="en-CA" sz="1600" dirty="0"/>
        </a:p>
      </cdr:txBody>
    </cdr:sp>
  </cdr:relSizeAnchor>
  <cdr:relSizeAnchor xmlns:cdr="http://schemas.openxmlformats.org/drawingml/2006/chartDrawing">
    <cdr:from>
      <cdr:x>0.84775</cdr:x>
      <cdr:y>0.64819</cdr:y>
    </cdr:from>
    <cdr:to>
      <cdr:x>0.93635</cdr:x>
      <cdr:y>0.722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890544" y="2872965"/>
          <a:ext cx="720080" cy="3271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AFC</a:t>
          </a:r>
          <a:endParaRPr lang="en-CA" sz="1600" dirty="0"/>
        </a:p>
      </cdr:txBody>
    </cdr:sp>
  </cdr:relSizeAnchor>
  <cdr:relSizeAnchor xmlns:cdr="http://schemas.openxmlformats.org/drawingml/2006/chartDrawing">
    <cdr:from>
      <cdr:x>0.89199</cdr:x>
      <cdr:y>0.36458</cdr:y>
    </cdr:from>
    <cdr:to>
      <cdr:x>0.96293</cdr:x>
      <cdr:y>0.46206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7250112" y="1615950"/>
          <a:ext cx="576560" cy="4320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MC</a:t>
          </a:r>
          <a:endParaRPr lang="en-CA" sz="1600" dirty="0"/>
        </a:p>
      </cdr:txBody>
    </cdr:sp>
  </cdr:relSizeAnchor>
  <cdr:relSizeAnchor xmlns:cdr="http://schemas.openxmlformats.org/drawingml/2006/chartDrawing">
    <cdr:from>
      <cdr:x>0.40479</cdr:x>
      <cdr:y>0.52722</cdr:y>
    </cdr:from>
    <cdr:to>
      <cdr:x>0.49326</cdr:x>
      <cdr:y>0.60817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290167" y="2336800"/>
          <a:ext cx="719063" cy="3587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AVC</a:t>
          </a:r>
          <a:endParaRPr lang="en-CA" sz="16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132" y="0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029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24" tIns="46662" rIns="93324" bIns="4666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139B264-6CAE-4091-BD93-DF9ECCC18E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756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48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A738A-026C-4CAE-9D9A-0DBFF6788F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A738A-026C-4CAE-9D9A-0DBFF6788F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A738A-026C-4CAE-9D9A-0DBFF6788F8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A738A-026C-4CAE-9D9A-0DBFF6788F8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A738A-026C-4CAE-9D9A-0DBFF6788F8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A738A-026C-4CAE-9D9A-0DBFF6788F8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2CB2-71BE-47E6-8D21-03CF74365BA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Chapter 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106-754C-4193-8BB9-87561220DB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8 -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fld id="{C50A738A-026C-4CAE-9D9A-0DBFF6788F8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6" r:id="rId1"/>
    <p:sldLayoutId id="2147484327" r:id="rId2"/>
    <p:sldLayoutId id="2147484328" r:id="rId3"/>
    <p:sldLayoutId id="2147484329" r:id="rId4"/>
    <p:sldLayoutId id="2147484330" r:id="rId5"/>
    <p:sldLayoutId id="2147484331" r:id="rId6"/>
    <p:sldLayoutId id="2147484332" r:id="rId7"/>
    <p:sldLayoutId id="2147484333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 smtClean="0"/>
              <a:t>Chapter 8</a:t>
            </a:r>
            <a:br>
              <a:rPr lang="en-US" sz="3600" dirty="0" smtClean="0"/>
            </a:br>
            <a:r>
              <a:rPr lang="en-US" sz="3600" dirty="0" smtClean="0"/>
              <a:t>Production and Costs</a:t>
            </a:r>
            <a:endParaRPr lang="en-US" sz="3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Microeconomics</a:t>
            </a:r>
          </a:p>
          <a:p>
            <a:r>
              <a:rPr lang="en-US" smtClean="0"/>
              <a:t>Curtis &amp; Irvine, 2013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Outcomes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DE804-73BB-4772-8BDF-AFBE8557F4A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12968" cy="4708525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en-US" sz="2200" b="1" dirty="0"/>
              <a:t>By the end of this chapter you should </a:t>
            </a:r>
            <a:r>
              <a:rPr lang="en-US" sz="2200" b="1" dirty="0" smtClean="0"/>
              <a:t>understand…</a:t>
            </a:r>
          </a:p>
          <a:p>
            <a:pPr>
              <a:buFontTx/>
              <a:buNone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200" dirty="0"/>
              <a:t>Economically and technologically efficient </a:t>
            </a:r>
            <a:r>
              <a:rPr lang="en-US" sz="2200" dirty="0" smtClean="0"/>
              <a:t>production 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Time frames: the short run and the long </a:t>
            </a:r>
            <a:r>
              <a:rPr lang="en-US" sz="2200" dirty="0" smtClean="0"/>
              <a:t>run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 smtClean="0"/>
              <a:t>Production and costs in </a:t>
            </a:r>
            <a:r>
              <a:rPr lang="en-US" sz="2200" dirty="0"/>
              <a:t>the short </a:t>
            </a:r>
            <a:r>
              <a:rPr lang="en-US" sz="2200" dirty="0" smtClean="0"/>
              <a:t>run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Life and death in the short run: fixed and sunk </a:t>
            </a:r>
            <a:r>
              <a:rPr lang="en-US" sz="2200" dirty="0" smtClean="0"/>
              <a:t>costs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Production and costs in the long </a:t>
            </a:r>
            <a:r>
              <a:rPr lang="en-US" sz="2200" dirty="0" smtClean="0"/>
              <a:t>run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CA" sz="2200" dirty="0"/>
              <a:t>Technological change and </a:t>
            </a:r>
            <a:r>
              <a:rPr lang="en-CA" sz="2200" dirty="0" smtClean="0"/>
              <a:t>globalization</a:t>
            </a:r>
          </a:p>
          <a:p>
            <a:pPr marL="0" indent="0">
              <a:buNone/>
            </a:pPr>
            <a:endParaRPr lang="en-CA" sz="2200" dirty="0"/>
          </a:p>
          <a:p>
            <a:r>
              <a:rPr lang="en-CA" sz="2200" dirty="0"/>
              <a:t>Clusters, externalities, learning by doing, and economies of scope</a:t>
            </a:r>
            <a:endParaRPr lang="en-US" sz="2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Efficient Production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AE69-186B-4770-8B3C-ADD59DB92FF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A </a:t>
            </a:r>
            <a:r>
              <a:rPr lang="en-US" sz="2000" b="1" i="1" dirty="0" smtClean="0">
                <a:solidFill>
                  <a:srgbClr val="3E5D78"/>
                </a:solidFill>
              </a:rPr>
              <a:t>production function</a:t>
            </a:r>
            <a:r>
              <a:rPr lang="en-US" sz="2000" b="1" i="1" dirty="0" smtClean="0">
                <a:solidFill>
                  <a:srgbClr val="006699"/>
                </a:solidFill>
              </a:rPr>
              <a:t> </a:t>
            </a:r>
            <a:r>
              <a:rPr lang="en-US" sz="2000" dirty="0" smtClean="0"/>
              <a:t>is a technological relationship that specifies how much output can be produced with specific amounts of inputs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b="1" i="1" dirty="0" smtClean="0">
                <a:solidFill>
                  <a:srgbClr val="3E5D78"/>
                </a:solidFill>
              </a:rPr>
              <a:t>Technological efficiency </a:t>
            </a:r>
            <a:r>
              <a:rPr lang="en-US" sz="2000" dirty="0" smtClean="0"/>
              <a:t>means that the maximum output is produced with the given set of inputs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An </a:t>
            </a:r>
            <a:r>
              <a:rPr lang="en-US" sz="2000" b="1" i="1" dirty="0" smtClean="0">
                <a:solidFill>
                  <a:srgbClr val="3E5D78"/>
                </a:solidFill>
              </a:rPr>
              <a:t>economically efficient </a:t>
            </a:r>
            <a:r>
              <a:rPr lang="en-US" sz="2000" dirty="0" smtClean="0"/>
              <a:t>production structure is the one that produces output at least cost</a:t>
            </a: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Time Frame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EE95A-71BE-4FFF-82EA-61211326C588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3" y="981075"/>
            <a:ext cx="7128792" cy="5472113"/>
          </a:xfrm>
        </p:spPr>
        <p:txBody>
          <a:bodyPr>
            <a:normAutofit/>
          </a:bodyPr>
          <a:lstStyle/>
          <a:p>
            <a:r>
              <a:rPr lang="en-US" sz="2000" b="1" i="1" dirty="0">
                <a:solidFill>
                  <a:srgbClr val="3E5D78"/>
                </a:solidFill>
              </a:rPr>
              <a:t>Short Run</a:t>
            </a:r>
          </a:p>
          <a:p>
            <a:pPr lvl="1"/>
            <a:r>
              <a:rPr lang="en-US" dirty="0"/>
              <a:t>At least one factor of production is </a:t>
            </a:r>
            <a:r>
              <a:rPr lang="en-US" dirty="0" smtClean="0"/>
              <a:t>fixed – usually we consider capital to be fixed and labor variable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b="1" i="1" dirty="0">
                <a:solidFill>
                  <a:srgbClr val="3E5D78"/>
                </a:solidFill>
              </a:rPr>
              <a:t>Long Run </a:t>
            </a:r>
          </a:p>
          <a:p>
            <a:pPr lvl="1"/>
            <a:r>
              <a:rPr lang="en-US" dirty="0"/>
              <a:t>All factors of production can be </a:t>
            </a:r>
            <a:r>
              <a:rPr lang="en-US" dirty="0" smtClean="0"/>
              <a:t>adjusted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b="1" i="1" dirty="0">
                <a:solidFill>
                  <a:srgbClr val="3E5D78"/>
                </a:solidFill>
              </a:rPr>
              <a:t>Very Long Run</a:t>
            </a:r>
          </a:p>
          <a:p>
            <a:pPr lvl="1"/>
            <a:r>
              <a:rPr lang="en-US" dirty="0"/>
              <a:t>New technology appears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0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Production in the Short Run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r>
              <a:rPr lang="en-US" sz="2000" b="1" i="1" dirty="0" smtClean="0">
                <a:solidFill>
                  <a:srgbClr val="3E5D78"/>
                </a:solidFill>
              </a:rPr>
              <a:t>Total product</a:t>
            </a:r>
            <a:r>
              <a:rPr lang="en-US" sz="2000" b="1" dirty="0" smtClean="0"/>
              <a:t> </a:t>
            </a:r>
            <a:r>
              <a:rPr lang="en-US" sz="2000" dirty="0" smtClean="0"/>
              <a:t>(TP)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is the relationship between total output (Q)and the number of workers (L)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employed holding the capital stock fixed. It states that output is a </a:t>
            </a:r>
            <a:r>
              <a:rPr lang="en-US" sz="2000" i="1" dirty="0" smtClean="0"/>
              <a:t>function of</a:t>
            </a:r>
            <a:r>
              <a:rPr lang="en-US" sz="2000" dirty="0" smtClean="0"/>
              <a:t> L, with K fixed:</a:t>
            </a:r>
          </a:p>
          <a:p>
            <a:pPr lvl="1"/>
            <a:r>
              <a:rPr lang="en-US" b="1" i="1" dirty="0" smtClean="0">
                <a:solidFill>
                  <a:srgbClr val="3E5D78"/>
                </a:solidFill>
              </a:rPr>
              <a:t>Q= f(L)</a:t>
            </a:r>
          </a:p>
          <a:p>
            <a:pPr marL="274320" lvl="1" indent="0">
              <a:buNone/>
            </a:pPr>
            <a:endParaRPr lang="en-US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i="1" dirty="0" smtClean="0">
                <a:solidFill>
                  <a:srgbClr val="3E5D78"/>
                </a:solidFill>
              </a:rPr>
              <a:t>Marginal product</a:t>
            </a:r>
            <a:r>
              <a:rPr lang="en-US" sz="2000" b="1" dirty="0" smtClean="0"/>
              <a:t> </a:t>
            </a:r>
            <a:r>
              <a:rPr lang="en-US" sz="2000" dirty="0" smtClean="0"/>
              <a:t>(MP)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is the addition to output produced by each additional worker</a:t>
            </a:r>
          </a:p>
          <a:p>
            <a:pPr lvl="1"/>
            <a:r>
              <a:rPr lang="en-US" b="1" i="1" dirty="0" smtClean="0">
                <a:solidFill>
                  <a:srgbClr val="3E5D78"/>
                </a:solidFill>
              </a:rPr>
              <a:t>MP = </a:t>
            </a:r>
            <a:r>
              <a:rPr lang="el-GR" b="1" i="1" dirty="0" smtClean="0">
                <a:solidFill>
                  <a:srgbClr val="3E5D78"/>
                </a:solidFill>
                <a:cs typeface="Arial" charset="0"/>
              </a:rPr>
              <a:t>Δ</a:t>
            </a:r>
            <a:r>
              <a:rPr lang="en-US" b="1" i="1" dirty="0" smtClean="0">
                <a:solidFill>
                  <a:srgbClr val="3E5D78"/>
                </a:solidFill>
                <a:cs typeface="Arial" charset="0"/>
              </a:rPr>
              <a:t>Q / </a:t>
            </a:r>
            <a:r>
              <a:rPr lang="el-GR" b="1" i="1" dirty="0" smtClean="0">
                <a:solidFill>
                  <a:srgbClr val="3E5D78"/>
                </a:solidFill>
                <a:cs typeface="Arial" charset="0"/>
              </a:rPr>
              <a:t>Δ</a:t>
            </a:r>
            <a:r>
              <a:rPr lang="en-US" b="1" i="1" dirty="0" smtClean="0">
                <a:solidFill>
                  <a:srgbClr val="3E5D78"/>
                </a:solidFill>
                <a:cs typeface="Arial" charset="0"/>
              </a:rPr>
              <a:t>L</a:t>
            </a:r>
            <a:r>
              <a:rPr lang="en-US" b="1" i="1" dirty="0" smtClean="0">
                <a:solidFill>
                  <a:schemeClr val="accent1"/>
                </a:solidFill>
                <a:cs typeface="Arial" charset="0"/>
              </a:rPr>
              <a:t> </a:t>
            </a:r>
          </a:p>
          <a:p>
            <a:pPr marL="274320" lvl="1" indent="0">
              <a:buNone/>
            </a:pPr>
            <a:endParaRPr lang="en-US" i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i="1" dirty="0" smtClean="0">
                <a:solidFill>
                  <a:srgbClr val="3E5D78"/>
                </a:solidFill>
              </a:rPr>
              <a:t>Average Product</a:t>
            </a:r>
            <a:r>
              <a:rPr lang="en-US" sz="2000" b="1" dirty="0" smtClean="0"/>
              <a:t> </a:t>
            </a:r>
            <a:r>
              <a:rPr lang="en-US" sz="2000" dirty="0" smtClean="0"/>
              <a:t>(AP)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is the relationship between output per worker and the number of workers employed </a:t>
            </a:r>
          </a:p>
          <a:p>
            <a:pPr lvl="1"/>
            <a:r>
              <a:rPr lang="en-US" b="1" i="1" dirty="0" smtClean="0">
                <a:solidFill>
                  <a:srgbClr val="3E5D78"/>
                </a:solidFill>
              </a:rPr>
              <a:t>AP = Q / L</a:t>
            </a:r>
          </a:p>
          <a:p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Production in the Short Run</a:t>
            </a:r>
            <a:endParaRPr lang="en-US" dirty="0"/>
          </a:p>
        </p:txBody>
      </p:sp>
      <p:sp>
        <p:nvSpPr>
          <p:cNvPr id="7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E744-7E66-476F-9C60-F575B408D8B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024409"/>
            <a:ext cx="5892767" cy="4603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000" b="1" dirty="0"/>
              <a:t>Snowboard Production and Productivity</a:t>
            </a:r>
          </a:p>
        </p:txBody>
      </p:sp>
      <p:graphicFrame>
        <p:nvGraphicFramePr>
          <p:cNvPr id="71756" name="Group 7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377396899"/>
              </p:ext>
            </p:extLst>
          </p:nvPr>
        </p:nvGraphicFramePr>
        <p:xfrm>
          <a:off x="446856" y="1488152"/>
          <a:ext cx="8229600" cy="438912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57400"/>
                <a:gridCol w="2057400"/>
                <a:gridCol w="2057400"/>
                <a:gridCol w="2057400"/>
              </a:tblGrid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No. of workers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Output (TP)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MP = </a:t>
                      </a:r>
                      <a:r>
                        <a:rPr kumimoji="0" lang="el-G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Δ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Q/</a:t>
                      </a:r>
                      <a:r>
                        <a:rPr kumimoji="0" lang="el-G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Δ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AP = Q/L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29.2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26.1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941577" y="608400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i="1" dirty="0" smtClean="0">
                <a:solidFill>
                  <a:srgbClr val="3E5D78"/>
                </a:solidFill>
              </a:rPr>
              <a:t>Let us now plot the production function in a graph……</a:t>
            </a:r>
            <a:endParaRPr lang="en-CA" i="1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Total Product Curve</a:t>
            </a:r>
            <a:endParaRPr lang="en-US" dirty="0"/>
          </a:p>
        </p:txBody>
      </p:sp>
      <p:graphicFrame>
        <p:nvGraphicFramePr>
          <p:cNvPr id="10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1256794"/>
              </p:ext>
            </p:extLst>
          </p:nvPr>
        </p:nvGraphicFramePr>
        <p:xfrm>
          <a:off x="179388" y="981075"/>
          <a:ext cx="8878887" cy="547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30C4B-D0DF-424E-91EE-D21C755F84F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7308304" y="5320732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Labor</a:t>
            </a:r>
            <a:endParaRPr lang="en-US" dirty="0"/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836840" y="1483281"/>
            <a:ext cx="1579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Output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818207115"/>
              </p:ext>
            </p:extLst>
          </p:nvPr>
        </p:nvGraphicFramePr>
        <p:xfrm>
          <a:off x="2843808" y="1483281"/>
          <a:ext cx="3455988" cy="1228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Marginal Product and Average Product</a:t>
            </a:r>
            <a:endParaRPr lang="en-US" dirty="0"/>
          </a:p>
        </p:txBody>
      </p:sp>
      <p:graphicFrame>
        <p:nvGraphicFramePr>
          <p:cNvPr id="11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2518311"/>
              </p:ext>
            </p:extLst>
          </p:nvPr>
        </p:nvGraphicFramePr>
        <p:xfrm>
          <a:off x="179388" y="981075"/>
          <a:ext cx="8878887" cy="547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92A6E-8A00-4F1E-9439-AEE40358A73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7668518" y="4763294"/>
            <a:ext cx="115212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Labor</a:t>
            </a:r>
            <a:endParaRPr lang="en-US" dirty="0"/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1011660" y="1556792"/>
            <a:ext cx="1256084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Output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5737120" y="987673"/>
            <a:ext cx="3384550" cy="15049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AP and MP intersect at the Maximum of AP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If MP &gt; AP then AP </a:t>
            </a:r>
            <a:r>
              <a:rPr lang="en-US" dirty="0">
                <a:solidFill>
                  <a:schemeClr val="bg1"/>
                </a:solidFill>
                <a:sym typeface="Wingdings" pitchFamily="2" charset="2"/>
              </a:rPr>
              <a:t>;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  <a:sym typeface="Wingdings" pitchFamily="2" charset="2"/>
              </a:rPr>
              <a:t>If MP &lt; AP then AP </a:t>
            </a:r>
            <a:r>
              <a:rPr lang="en-US" dirty="0">
                <a:solidFill>
                  <a:schemeClr val="bg1"/>
                </a:solidFill>
                <a:sym typeface="Wingdings" pitchFamily="2" charset="2"/>
              </a:rPr>
              <a:t></a:t>
            </a:r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200216082"/>
              </p:ext>
            </p:extLst>
          </p:nvPr>
        </p:nvGraphicFramePr>
        <p:xfrm>
          <a:off x="1259632" y="5733256"/>
          <a:ext cx="7272808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5" grpId="0" animBg="1"/>
      <p:bldGraphic spid="1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Costs in the Short Run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707D-6B73-481E-A3C3-3EC4C7438648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568952" cy="4876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000" b="1" i="1" dirty="0" smtClean="0">
                <a:solidFill>
                  <a:srgbClr val="3E5D78"/>
                </a:solidFill>
              </a:rPr>
              <a:t>Fixed costs</a:t>
            </a:r>
            <a:r>
              <a:rPr lang="en-US" sz="2000" b="1" dirty="0" smtClean="0"/>
              <a:t> </a:t>
            </a:r>
            <a:r>
              <a:rPr lang="en-US" sz="2000" dirty="0" smtClean="0"/>
              <a:t>(FC)</a:t>
            </a:r>
          </a:p>
          <a:p>
            <a:pPr lvl="1"/>
            <a:r>
              <a:rPr lang="en-US" dirty="0" smtClean="0"/>
              <a:t>Costs that are independent of the level of output</a:t>
            </a:r>
          </a:p>
          <a:p>
            <a:pPr marL="548640" lvl="2" indent="0"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Example:</a:t>
            </a:r>
            <a:r>
              <a:rPr lang="en-US" sz="2000" dirty="0" smtClean="0"/>
              <a:t> Overhead costs or research and development</a:t>
            </a:r>
          </a:p>
          <a:p>
            <a:pPr lvl="1"/>
            <a:r>
              <a:rPr lang="en-US" b="1" i="1" dirty="0" smtClean="0">
                <a:solidFill>
                  <a:srgbClr val="3E5D78"/>
                </a:solidFill>
              </a:rPr>
              <a:t>Average fixed cost</a:t>
            </a:r>
            <a:r>
              <a:rPr lang="en-US" b="1" dirty="0" smtClean="0">
                <a:solidFill>
                  <a:srgbClr val="3E5D78"/>
                </a:solidFill>
              </a:rPr>
              <a:t> </a:t>
            </a:r>
            <a:r>
              <a:rPr lang="en-US" dirty="0" smtClean="0"/>
              <a:t>(AFC)</a:t>
            </a:r>
          </a:p>
          <a:p>
            <a:pPr lvl="2"/>
            <a:r>
              <a:rPr lang="en-US" sz="2000" dirty="0" smtClean="0"/>
              <a:t>AFC = FC/Q</a:t>
            </a:r>
          </a:p>
          <a:p>
            <a:pPr marL="548640" lvl="2" indent="0">
              <a:buNone/>
            </a:pPr>
            <a:endParaRPr lang="en-US" sz="2000" dirty="0" smtClean="0"/>
          </a:p>
          <a:p>
            <a:r>
              <a:rPr lang="en-US" sz="2000" b="1" i="1" dirty="0" smtClean="0">
                <a:solidFill>
                  <a:srgbClr val="3E5D78"/>
                </a:solidFill>
              </a:rPr>
              <a:t>Variable costs</a:t>
            </a:r>
            <a:r>
              <a:rPr lang="en-US" sz="2000" b="1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(VC)</a:t>
            </a:r>
          </a:p>
          <a:p>
            <a:pPr lvl="1"/>
            <a:r>
              <a:rPr lang="en-US" dirty="0" smtClean="0"/>
              <a:t>Costs that are directly related to the output produced</a:t>
            </a:r>
          </a:p>
          <a:p>
            <a:pPr marL="548640" lvl="2" indent="0"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</a:t>
            </a:r>
            <a:r>
              <a:rPr lang="en-US" sz="2000" dirty="0" smtClean="0"/>
              <a:t>: Labor costs, material costs</a:t>
            </a:r>
          </a:p>
          <a:p>
            <a:pPr lvl="1"/>
            <a:r>
              <a:rPr lang="en-US" b="1" i="1" dirty="0" smtClean="0">
                <a:solidFill>
                  <a:srgbClr val="3E5D78"/>
                </a:solidFill>
              </a:rPr>
              <a:t>Average variable cost</a:t>
            </a:r>
            <a:r>
              <a:rPr lang="en-US" b="1" dirty="0" smtClean="0">
                <a:solidFill>
                  <a:srgbClr val="3E5D78"/>
                </a:solidFill>
              </a:rPr>
              <a:t> </a:t>
            </a:r>
            <a:r>
              <a:rPr lang="en-US" dirty="0" smtClean="0"/>
              <a:t>(AVC)</a:t>
            </a:r>
          </a:p>
          <a:p>
            <a:pPr lvl="2"/>
            <a:r>
              <a:rPr lang="en-US" sz="2000" dirty="0" smtClean="0"/>
              <a:t>AVC = VC/Q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Costs in the Short Run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b="1" i="1" dirty="0">
                <a:solidFill>
                  <a:srgbClr val="3E5D78"/>
                </a:solidFill>
              </a:rPr>
              <a:t>Total costs</a:t>
            </a:r>
            <a:r>
              <a:rPr lang="en-US" sz="2000" b="1" dirty="0">
                <a:solidFill>
                  <a:srgbClr val="3E5D78"/>
                </a:solidFill>
              </a:rPr>
              <a:t> </a:t>
            </a:r>
            <a:r>
              <a:rPr lang="en-US" sz="2000" dirty="0"/>
              <a:t>(TC)</a:t>
            </a:r>
          </a:p>
          <a:p>
            <a:pPr lvl="1"/>
            <a:r>
              <a:rPr lang="en-US" dirty="0"/>
              <a:t>Sum of fixed costs and variable costs</a:t>
            </a:r>
          </a:p>
          <a:p>
            <a:pPr lvl="1"/>
            <a:r>
              <a:rPr lang="en-US" dirty="0">
                <a:solidFill>
                  <a:srgbClr val="3E5D78"/>
                </a:solidFill>
              </a:rPr>
              <a:t>Average Total Cost</a:t>
            </a:r>
            <a:r>
              <a:rPr lang="en-US" dirty="0"/>
              <a:t> (ATC) is TC per unit of output</a:t>
            </a:r>
          </a:p>
          <a:p>
            <a:pPr lvl="2"/>
            <a:r>
              <a:rPr lang="en-US" sz="2000" i="1" dirty="0">
                <a:solidFill>
                  <a:srgbClr val="3E5D78"/>
                </a:solidFill>
              </a:rPr>
              <a:t>ATC = </a:t>
            </a:r>
            <a:r>
              <a:rPr lang="en-US" sz="2000" i="1" dirty="0" smtClean="0">
                <a:solidFill>
                  <a:srgbClr val="3E5D78"/>
                </a:solidFill>
              </a:rPr>
              <a:t>TC/Q</a:t>
            </a:r>
          </a:p>
          <a:p>
            <a:pPr marL="548640" lvl="2" indent="0">
              <a:buNone/>
            </a:pPr>
            <a:endParaRPr lang="en-US" sz="2000" i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i="1" dirty="0">
                <a:solidFill>
                  <a:srgbClr val="3E5D78"/>
                </a:solidFill>
              </a:rPr>
              <a:t>Marginal cost</a:t>
            </a:r>
            <a:r>
              <a:rPr lang="en-US" sz="2000" b="1" dirty="0"/>
              <a:t> </a:t>
            </a:r>
            <a:r>
              <a:rPr lang="en-US" sz="2000" dirty="0"/>
              <a:t>(MC)</a:t>
            </a:r>
          </a:p>
          <a:p>
            <a:pPr lvl="1"/>
            <a:r>
              <a:rPr lang="en-US" dirty="0"/>
              <a:t>The cost of producing each additional unit of output</a:t>
            </a:r>
          </a:p>
          <a:p>
            <a:pPr lvl="2"/>
            <a:r>
              <a:rPr lang="en-US" sz="2000" i="1" dirty="0">
                <a:solidFill>
                  <a:srgbClr val="3E5D78"/>
                </a:solidFill>
              </a:rPr>
              <a:t>MC = </a:t>
            </a:r>
            <a:r>
              <a:rPr lang="el-GR" sz="2000" i="1" dirty="0">
                <a:solidFill>
                  <a:srgbClr val="3E5D78"/>
                </a:solidFill>
              </a:rPr>
              <a:t>Δ</a:t>
            </a:r>
            <a:r>
              <a:rPr lang="en-US" sz="2000" i="1" dirty="0">
                <a:solidFill>
                  <a:srgbClr val="3E5D78"/>
                </a:solidFill>
              </a:rPr>
              <a:t>TC/</a:t>
            </a:r>
            <a:r>
              <a:rPr lang="el-GR" sz="2000" i="1" dirty="0">
                <a:solidFill>
                  <a:srgbClr val="3E5D78"/>
                </a:solidFill>
              </a:rPr>
              <a:t>Δ</a:t>
            </a:r>
            <a:r>
              <a:rPr lang="en-US" sz="2000" i="1" dirty="0">
                <a:solidFill>
                  <a:srgbClr val="3E5D78"/>
                </a:solidFill>
              </a:rPr>
              <a:t>Q</a:t>
            </a:r>
          </a:p>
          <a:p>
            <a:pPr lvl="1"/>
            <a:r>
              <a:rPr lang="en-US" dirty="0"/>
              <a:t>Also </a:t>
            </a:r>
            <a:r>
              <a:rPr lang="en-US" i="1" dirty="0">
                <a:solidFill>
                  <a:srgbClr val="3E5D78"/>
                </a:solidFill>
              </a:rPr>
              <a:t>MC = </a:t>
            </a:r>
            <a:r>
              <a:rPr lang="el-GR" i="1" dirty="0">
                <a:solidFill>
                  <a:srgbClr val="3E5D78"/>
                </a:solidFill>
              </a:rPr>
              <a:t>Δ</a:t>
            </a:r>
            <a:r>
              <a:rPr lang="en-US" i="1" dirty="0" smtClean="0">
                <a:solidFill>
                  <a:srgbClr val="3E5D78"/>
                </a:solidFill>
              </a:rPr>
              <a:t>TVC/</a:t>
            </a:r>
            <a:r>
              <a:rPr lang="el-GR" i="1" dirty="0">
                <a:solidFill>
                  <a:srgbClr val="3E5D78"/>
                </a:solidFill>
              </a:rPr>
              <a:t>Δ</a:t>
            </a:r>
            <a:r>
              <a:rPr lang="en-US" i="1" dirty="0">
                <a:solidFill>
                  <a:srgbClr val="3E5D78"/>
                </a:solidFill>
              </a:rPr>
              <a:t>Q </a:t>
            </a:r>
            <a:r>
              <a:rPr lang="en-US" dirty="0"/>
              <a:t>because fixed costs are fixed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2703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Average and Marginal Costs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352928" cy="4876800"/>
          </a:xfrm>
        </p:spPr>
        <p:txBody>
          <a:bodyPr>
            <a:normAutofit/>
          </a:bodyPr>
          <a:lstStyle/>
          <a:p>
            <a:r>
              <a:rPr lang="en-CA" sz="2000" dirty="0" smtClean="0"/>
              <a:t>Next we examine the relationship between average and marginal costs graphically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Note that there are three separate average costs: the ATC, the AVC and the AFC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Since the total cost is the sum of the average and variable costs, therefore the average total cost is the sum of the average fixed and average variable costs: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If TC = FC + VC, then: </a:t>
            </a:r>
            <a:r>
              <a:rPr lang="en-CA" sz="2000" b="1" dirty="0" smtClean="0">
                <a:solidFill>
                  <a:srgbClr val="3E5D7D"/>
                </a:solidFill>
              </a:rPr>
              <a:t>ATC = AFC + AVC</a:t>
            </a:r>
            <a:endParaRPr lang="en-CA" sz="2000" b="1" dirty="0">
              <a:solidFill>
                <a:srgbClr val="3E5D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7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Snowboard Production Costs</a:t>
            </a:r>
            <a:endParaRPr lang="en-US" dirty="0"/>
          </a:p>
        </p:txBody>
      </p:sp>
      <p:sp>
        <p:nvSpPr>
          <p:cNvPr id="19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9009-A897-4757-9E9A-DBFB0D747142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79070" name="Group 22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26768409"/>
              </p:ext>
            </p:extLst>
          </p:nvPr>
        </p:nvGraphicFramePr>
        <p:xfrm>
          <a:off x="313185" y="1340768"/>
          <a:ext cx="5266927" cy="4389120"/>
        </p:xfrm>
        <a:graphic>
          <a:graphicData uri="http://schemas.openxmlformats.org/drawingml/2006/table">
            <a:tbl>
              <a:tblPr/>
              <a:tblGrid>
                <a:gridCol w="1256899"/>
                <a:gridCol w="1008112"/>
                <a:gridCol w="894108"/>
                <a:gridCol w="1053040"/>
                <a:gridCol w="1054768"/>
              </a:tblGrid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Workers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Output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FC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VC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TC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145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175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235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L="155622" marR="1556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13000</a:t>
                      </a:r>
                    </a:p>
                  </a:txBody>
                  <a:tcPr marL="155622" marR="1556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74" name="Group 226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399156146"/>
              </p:ext>
            </p:extLst>
          </p:nvPr>
        </p:nvGraphicFramePr>
        <p:xfrm>
          <a:off x="5580112" y="1340768"/>
          <a:ext cx="792163" cy="4392487"/>
        </p:xfrm>
        <a:graphic>
          <a:graphicData uri="http://schemas.openxmlformats.org/drawingml/2006/table">
            <a:tbl>
              <a:tblPr/>
              <a:tblGrid>
                <a:gridCol w="792163"/>
              </a:tblGrid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AFC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75.0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42.9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13.6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12.8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1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12.5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72" name="Group 224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2043364"/>
              </p:ext>
            </p:extLst>
          </p:nvPr>
        </p:nvGraphicFramePr>
        <p:xfrm>
          <a:off x="7236296" y="1340768"/>
          <a:ext cx="792162" cy="4392492"/>
        </p:xfrm>
        <a:graphic>
          <a:graphicData uri="http://schemas.openxmlformats.org/drawingml/2006/table">
            <a:tbl>
              <a:tblPr/>
              <a:tblGrid>
                <a:gridCol w="792162"/>
              </a:tblGrid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125.5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85.8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63.6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55.2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51.4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51.1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54.2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73" name="Group 22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26345053"/>
              </p:ext>
            </p:extLst>
          </p:nvPr>
        </p:nvGraphicFramePr>
        <p:xfrm>
          <a:off x="6372200" y="1340768"/>
          <a:ext cx="863600" cy="4389120"/>
        </p:xfrm>
        <a:graphic>
          <a:graphicData uri="http://schemas.openxmlformats.org/drawingml/2006/table">
            <a:tbl>
              <a:tblPr/>
              <a:tblGrid>
                <a:gridCol w="863600"/>
              </a:tblGrid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AVC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42.9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34.5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38.3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41.7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78" name="Group 2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851954"/>
              </p:ext>
            </p:extLst>
          </p:nvPr>
        </p:nvGraphicFramePr>
        <p:xfrm>
          <a:off x="8028384" y="1340768"/>
          <a:ext cx="936104" cy="4389120"/>
        </p:xfrm>
        <a:graphic>
          <a:graphicData uri="http://schemas.openxmlformats.org/drawingml/2006/table">
            <a:tbl>
              <a:tblPr/>
              <a:tblGrid>
                <a:gridCol w="936104"/>
              </a:tblGrid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l-G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28.6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4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051720" y="5965249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2000" i="1" dirty="0" smtClean="0">
                <a:solidFill>
                  <a:srgbClr val="3E5D78"/>
                </a:solidFill>
              </a:rPr>
              <a:t>Let us now graph some of these functions..</a:t>
            </a:r>
            <a:endParaRPr lang="en-CA" sz="2000" i="1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9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9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9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Total Cost Curve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9517353"/>
              </p:ext>
            </p:extLst>
          </p:nvPr>
        </p:nvGraphicFramePr>
        <p:xfrm>
          <a:off x="179388" y="981075"/>
          <a:ext cx="8878887" cy="5472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956255243"/>
              </p:ext>
            </p:extLst>
          </p:nvPr>
        </p:nvGraphicFramePr>
        <p:xfrm>
          <a:off x="5220072" y="1412776"/>
          <a:ext cx="3312368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9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314925"/>
              </p:ext>
            </p:extLst>
          </p:nvPr>
        </p:nvGraphicFramePr>
        <p:xfrm>
          <a:off x="489744" y="1597025"/>
          <a:ext cx="8128000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1187450" y="1989138"/>
            <a:ext cx="302418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ATC is the vertical sum of AVC and AFC</a:t>
            </a:r>
          </a:p>
        </p:txBody>
      </p:sp>
      <p:sp>
        <p:nvSpPr>
          <p:cNvPr id="86141" name="Text Box 125"/>
          <p:cNvSpPr txBox="1">
            <a:spLocks noChangeArrowheads="1"/>
          </p:cNvSpPr>
          <p:nvPr/>
        </p:nvSpPr>
        <p:spPr bwMode="auto">
          <a:xfrm>
            <a:off x="6876256" y="5438776"/>
            <a:ext cx="172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Output</a:t>
            </a:r>
          </a:p>
        </p:txBody>
      </p:sp>
      <p:sp>
        <p:nvSpPr>
          <p:cNvPr id="86143" name="Oval 127"/>
          <p:cNvSpPr>
            <a:spLocks noChangeArrowheads="1"/>
          </p:cNvSpPr>
          <p:nvPr/>
        </p:nvSpPr>
        <p:spPr bwMode="auto">
          <a:xfrm>
            <a:off x="7380288" y="3933825"/>
            <a:ext cx="142875" cy="144463"/>
          </a:xfrm>
          <a:prstGeom prst="ellipse">
            <a:avLst/>
          </a:prstGeom>
          <a:solidFill>
            <a:srgbClr val="991C2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147" name="Oval 131"/>
          <p:cNvSpPr>
            <a:spLocks noChangeArrowheads="1"/>
          </p:cNvSpPr>
          <p:nvPr/>
        </p:nvSpPr>
        <p:spPr bwMode="auto">
          <a:xfrm>
            <a:off x="6227763" y="4292600"/>
            <a:ext cx="142875" cy="144463"/>
          </a:xfrm>
          <a:prstGeom prst="ellipse">
            <a:avLst/>
          </a:prstGeom>
          <a:solidFill>
            <a:srgbClr val="991C20"/>
          </a:soli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148" name="Text Box 132"/>
          <p:cNvSpPr txBox="1">
            <a:spLocks noChangeArrowheads="1"/>
          </p:cNvSpPr>
          <p:nvPr/>
        </p:nvSpPr>
        <p:spPr bwMode="auto">
          <a:xfrm>
            <a:off x="4498975" y="2889810"/>
            <a:ext cx="295275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MC intersects the ATC and AVC at their minimum</a:t>
            </a:r>
          </a:p>
        </p:txBody>
      </p:sp>
      <p:sp>
        <p:nvSpPr>
          <p:cNvPr id="13" name="TextBox 12"/>
          <p:cNvSpPr txBox="1"/>
          <p:nvPr/>
        </p:nvSpPr>
        <p:spPr>
          <a:xfrm rot="16200000">
            <a:off x="-324544" y="425244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Per-unit cost</a:t>
            </a:r>
            <a:endParaRPr lang="en-US" dirty="0"/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3258317113"/>
              </p:ext>
            </p:extLst>
          </p:nvPr>
        </p:nvGraphicFramePr>
        <p:xfrm>
          <a:off x="611560" y="4509120"/>
          <a:ext cx="2880320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1" name="Title 1"/>
          <p:cNvSpPr txBox="1">
            <a:spLocks/>
          </p:cNvSpPr>
          <p:nvPr/>
        </p:nvSpPr>
        <p:spPr>
          <a:xfrm>
            <a:off x="158824" y="116632"/>
            <a:ext cx="8877672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Average and Marginal Cost Curves </a:t>
            </a:r>
            <a:endParaRPr lang="en-CA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6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6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 animBg="1"/>
      <p:bldP spid="86143" grpId="0" animBg="1"/>
      <p:bldP spid="86147" grpId="0" animBg="1"/>
      <p:bldP spid="86148" grpId="0" animBg="1"/>
      <p:bldGraphic spid="15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Costs in the Short Run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000" dirty="0" smtClean="0"/>
              <a:t>We observe that MP intersects AP at max AP and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000" dirty="0" smtClean="0"/>
              <a:t>   MC intersects ATV and AVC at their minima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000" dirty="0" smtClean="0"/>
          </a:p>
          <a:p>
            <a:pPr lvl="1">
              <a:lnSpc>
                <a:spcPct val="120000"/>
              </a:lnSpc>
            </a:pPr>
            <a:r>
              <a:rPr lang="en-US" dirty="0" smtClean="0"/>
              <a:t>Is there a relationship?</a:t>
            </a:r>
          </a:p>
          <a:p>
            <a:pPr marL="274320" lvl="1" indent="0">
              <a:lnSpc>
                <a:spcPct val="120000"/>
              </a:lnSpc>
              <a:buNone/>
            </a:pPr>
            <a:endParaRPr lang="en-US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Yes… When productivity is at its highest costs are least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000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The MC is the ‘flipside’ or inverse of the MP;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000" dirty="0"/>
              <a:t> </a:t>
            </a:r>
            <a:r>
              <a:rPr lang="en-US" sz="2000" dirty="0" smtClean="0"/>
              <a:t>  the AVC is the ‘flipside’ or inverse of the AP</a:t>
            </a:r>
          </a:p>
          <a:p>
            <a:pPr marL="0" indent="0" algn="r">
              <a:lnSpc>
                <a:spcPct val="120000"/>
              </a:lnSpc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Illustration…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000" i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Costs in the Short Run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3E5D78"/>
                </a:solidFill>
              </a:rPr>
              <a:t>The Average Relationship</a:t>
            </a:r>
          </a:p>
          <a:p>
            <a:pPr lvl="1">
              <a:lnSpc>
                <a:spcPct val="120000"/>
              </a:lnSpc>
            </a:pPr>
            <a:r>
              <a:rPr lang="en-US" b="1" i="1" dirty="0">
                <a:solidFill>
                  <a:srgbClr val="3E5D78"/>
                </a:solidFill>
              </a:rPr>
              <a:t>AVC</a:t>
            </a:r>
            <a:r>
              <a:rPr lang="en-US" dirty="0"/>
              <a:t> = Total Variable Cost/Q = wage bill/Q</a:t>
            </a:r>
          </a:p>
          <a:p>
            <a:pPr marL="274320" lvl="1" indent="0">
              <a:lnSpc>
                <a:spcPct val="120000"/>
              </a:lnSpc>
              <a:buNone/>
            </a:pPr>
            <a:r>
              <a:rPr lang="en-US" dirty="0" smtClean="0"/>
              <a:t>           </a:t>
            </a:r>
            <a:r>
              <a:rPr lang="en-US" dirty="0"/>
              <a:t>= </a:t>
            </a:r>
            <a:r>
              <a:rPr lang="en-US" dirty="0" smtClean="0"/>
              <a:t>(W </a:t>
            </a:r>
            <a:r>
              <a:rPr lang="en-US" dirty="0"/>
              <a:t>x </a:t>
            </a:r>
            <a:r>
              <a:rPr lang="en-US" dirty="0" smtClean="0"/>
              <a:t>L) </a:t>
            </a:r>
            <a:r>
              <a:rPr lang="en-US" dirty="0"/>
              <a:t>/Q = W x </a:t>
            </a:r>
            <a:r>
              <a:rPr lang="en-US" dirty="0" smtClean="0"/>
              <a:t>(L/Q) </a:t>
            </a:r>
            <a:r>
              <a:rPr lang="en-US" dirty="0"/>
              <a:t>= W x </a:t>
            </a:r>
            <a:r>
              <a:rPr lang="en-US" dirty="0" smtClean="0"/>
              <a:t>1/AP</a:t>
            </a:r>
            <a:r>
              <a:rPr lang="en-US" baseline="-25000" dirty="0" smtClean="0"/>
              <a:t>L</a:t>
            </a:r>
            <a:r>
              <a:rPr lang="en-US" dirty="0" smtClean="0"/>
              <a:t> </a:t>
            </a:r>
            <a:endParaRPr lang="en-US" dirty="0"/>
          </a:p>
          <a:p>
            <a:pPr marL="274320" lvl="1" indent="0">
              <a:lnSpc>
                <a:spcPct val="120000"/>
              </a:lnSpc>
              <a:buNone/>
            </a:pPr>
            <a:endParaRPr lang="en-US" dirty="0" smtClean="0"/>
          </a:p>
          <a:p>
            <a:pPr marL="274320" lvl="1" indent="0">
              <a:lnSpc>
                <a:spcPct val="120000"/>
              </a:lnSpc>
              <a:buNone/>
            </a:pPr>
            <a:r>
              <a:rPr lang="en-US" dirty="0" smtClean="0"/>
              <a:t>Hence: 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AVC </a:t>
            </a:r>
            <a:r>
              <a:rPr lang="en-US" i="1" dirty="0"/>
              <a:t>varies inversely with </a:t>
            </a:r>
            <a:r>
              <a:rPr lang="en-US" i="1" dirty="0" smtClean="0"/>
              <a:t>APL</a:t>
            </a:r>
          </a:p>
          <a:p>
            <a:pPr lvl="1">
              <a:lnSpc>
                <a:spcPct val="120000"/>
              </a:lnSpc>
            </a:pPr>
            <a:r>
              <a:rPr lang="en-US" dirty="0" smtClean="0">
                <a:cs typeface="Arial" charset="0"/>
              </a:rPr>
              <a:t>AVC </a:t>
            </a:r>
            <a:r>
              <a:rPr lang="en-US" dirty="0">
                <a:cs typeface="Arial" charset="0"/>
                <a:sym typeface="Wingdings" pitchFamily="2" charset="2"/>
              </a:rPr>
              <a:t> when </a:t>
            </a:r>
            <a:r>
              <a:rPr lang="en-US" dirty="0" smtClean="0">
                <a:cs typeface="Arial" charset="0"/>
                <a:sym typeface="Wingdings" pitchFamily="2" charset="2"/>
              </a:rPr>
              <a:t>AP</a:t>
            </a:r>
            <a:r>
              <a:rPr lang="en-US" baseline="-25000" dirty="0" smtClean="0">
                <a:cs typeface="Arial" charset="0"/>
                <a:sym typeface="Wingdings" pitchFamily="2" charset="2"/>
              </a:rPr>
              <a:t>L</a:t>
            </a:r>
            <a:r>
              <a:rPr lang="en-US" dirty="0" smtClean="0">
                <a:cs typeface="Arial" charset="0"/>
                <a:sym typeface="Wingdings" pitchFamily="2" charset="2"/>
              </a:rPr>
              <a:t> </a:t>
            </a:r>
            <a:r>
              <a:rPr lang="en-US" dirty="0">
                <a:cs typeface="Arial" charset="0"/>
                <a:sym typeface="Wingdings" pitchFamily="2" charset="2"/>
              </a:rPr>
              <a:t>; </a:t>
            </a:r>
            <a:r>
              <a:rPr lang="en-US" dirty="0" smtClean="0">
                <a:cs typeface="Arial" charset="0"/>
                <a:sym typeface="Wingdings" pitchFamily="2" charset="2"/>
              </a:rPr>
              <a:t>AVC </a:t>
            </a:r>
            <a:r>
              <a:rPr lang="en-US" dirty="0">
                <a:cs typeface="Arial" charset="0"/>
                <a:sym typeface="Wingdings" pitchFamily="2" charset="2"/>
              </a:rPr>
              <a:t> when </a:t>
            </a:r>
            <a:r>
              <a:rPr lang="en-US" dirty="0" smtClean="0">
                <a:cs typeface="Arial" charset="0"/>
                <a:sym typeface="Wingdings" pitchFamily="2" charset="2"/>
              </a:rPr>
              <a:t>AP</a:t>
            </a:r>
            <a:r>
              <a:rPr lang="en-US" baseline="-25000" dirty="0" smtClean="0">
                <a:cs typeface="Arial" charset="0"/>
                <a:sym typeface="Wingdings" pitchFamily="2" charset="2"/>
              </a:rPr>
              <a:t>L</a:t>
            </a:r>
            <a:r>
              <a:rPr lang="en-US" dirty="0" smtClean="0">
                <a:cs typeface="Arial" charset="0"/>
                <a:sym typeface="Wingdings" pitchFamily="2" charset="2"/>
              </a:rPr>
              <a:t>  </a:t>
            </a:r>
            <a:r>
              <a:rPr lang="en-US" dirty="0">
                <a:cs typeface="Arial" charset="0"/>
                <a:sym typeface="Wingdings" pitchFamily="2" charset="2"/>
              </a:rPr>
              <a:t></a:t>
            </a:r>
          </a:p>
          <a:p>
            <a:pPr lvl="1">
              <a:lnSpc>
                <a:spcPct val="120000"/>
              </a:lnSpc>
            </a:pPr>
            <a:endParaRPr lang="en-US" i="1" dirty="0"/>
          </a:p>
          <a:p>
            <a:pPr lvl="1">
              <a:lnSpc>
                <a:spcPct val="120000"/>
              </a:lnSpc>
            </a:pPr>
            <a:r>
              <a:rPr lang="en-US" dirty="0"/>
              <a:t>When AP</a:t>
            </a:r>
            <a:r>
              <a:rPr lang="en-US" baseline="-25000" dirty="0"/>
              <a:t>L</a:t>
            </a:r>
            <a:r>
              <a:rPr lang="en-US" dirty="0"/>
              <a:t> is highest, AVC is lowest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64817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Costs in the Short Run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179512" y="980728"/>
            <a:ext cx="8424936" cy="4572000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sz="2000" b="1" dirty="0" smtClean="0">
                <a:solidFill>
                  <a:srgbClr val="3E5D78"/>
                </a:solidFill>
              </a:rPr>
              <a:t>The Marginal Relationship</a:t>
            </a:r>
          </a:p>
          <a:p>
            <a:pPr lvl="1">
              <a:lnSpc>
                <a:spcPct val="120000"/>
              </a:lnSpc>
            </a:pPr>
            <a:r>
              <a:rPr lang="en-US" b="1" i="1" dirty="0" smtClean="0">
                <a:solidFill>
                  <a:srgbClr val="3E5D78"/>
                </a:solidFill>
              </a:rPr>
              <a:t>MC</a:t>
            </a:r>
            <a:r>
              <a:rPr lang="en-US" b="1" dirty="0" smtClean="0"/>
              <a:t> </a:t>
            </a:r>
            <a:r>
              <a:rPr lang="en-US" dirty="0" smtClean="0"/>
              <a:t>= </a:t>
            </a:r>
            <a:r>
              <a:rPr lang="el-GR" dirty="0" smtClean="0"/>
              <a:t>Δ</a:t>
            </a:r>
            <a:r>
              <a:rPr lang="en-US" dirty="0" smtClean="0"/>
              <a:t>TVC/</a:t>
            </a:r>
            <a:r>
              <a:rPr lang="el-GR" dirty="0" smtClean="0"/>
              <a:t> Δ</a:t>
            </a:r>
            <a:r>
              <a:rPr lang="en-US" dirty="0" smtClean="0"/>
              <a:t>Q</a:t>
            </a:r>
            <a:r>
              <a:rPr lang="el-GR" dirty="0" smtClean="0"/>
              <a:t> </a:t>
            </a:r>
            <a:r>
              <a:rPr lang="en-US" dirty="0" smtClean="0"/>
              <a:t>= </a:t>
            </a:r>
            <a:r>
              <a:rPr lang="el-GR" dirty="0" smtClean="0"/>
              <a:t>Δ</a:t>
            </a:r>
            <a:r>
              <a:rPr lang="en-US" dirty="0" smtClean="0"/>
              <a:t>wage bill/</a:t>
            </a:r>
            <a:r>
              <a:rPr lang="el-GR" dirty="0" smtClean="0"/>
              <a:t> Δ</a:t>
            </a:r>
            <a:r>
              <a:rPr lang="en-US" dirty="0" smtClean="0"/>
              <a:t>Q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Since the wage per person is fixed, costs change due to a change in the amount of labor: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MC  = W x </a:t>
            </a:r>
            <a:r>
              <a:rPr lang="el-GR" dirty="0" smtClean="0"/>
              <a:t>Δ</a:t>
            </a:r>
            <a:r>
              <a:rPr lang="en-US" dirty="0" smtClean="0"/>
              <a:t>L/</a:t>
            </a:r>
            <a:r>
              <a:rPr lang="el-GR" dirty="0" smtClean="0"/>
              <a:t> Δ</a:t>
            </a:r>
            <a:r>
              <a:rPr lang="en-US" dirty="0" smtClean="0"/>
              <a:t>Q = W/MP</a:t>
            </a:r>
            <a:r>
              <a:rPr lang="en-US" baseline="-25000" dirty="0" smtClean="0"/>
              <a:t>L</a:t>
            </a:r>
          </a:p>
          <a:p>
            <a:pPr marL="274320" lvl="1" indent="0">
              <a:lnSpc>
                <a:spcPct val="120000"/>
              </a:lnSpc>
              <a:buNone/>
            </a:pPr>
            <a:r>
              <a:rPr lang="en-US" dirty="0" smtClean="0">
                <a:cs typeface="Arial" charset="0"/>
              </a:rPr>
              <a:t/>
            </a:r>
            <a:br>
              <a:rPr lang="en-US" dirty="0" smtClean="0">
                <a:cs typeface="Arial" charset="0"/>
              </a:rPr>
            </a:br>
            <a:r>
              <a:rPr lang="en-US" dirty="0" smtClean="0">
                <a:cs typeface="Arial" charset="0"/>
              </a:rPr>
              <a:t>Hence:</a:t>
            </a:r>
          </a:p>
          <a:p>
            <a:pPr lvl="2"/>
            <a:r>
              <a:rPr lang="en-US" sz="2000" dirty="0" smtClean="0">
                <a:cs typeface="Arial" charset="0"/>
              </a:rPr>
              <a:t>MC </a:t>
            </a:r>
            <a:r>
              <a:rPr lang="en-US" sz="2000" dirty="0" smtClean="0">
                <a:cs typeface="Arial" charset="0"/>
                <a:sym typeface="Wingdings" pitchFamily="2" charset="2"/>
              </a:rPr>
              <a:t> when MP ; MC  when MP </a:t>
            </a:r>
          </a:p>
          <a:p>
            <a:pPr lvl="2"/>
            <a:r>
              <a:rPr lang="en-US" sz="2000" dirty="0" smtClean="0">
                <a:cs typeface="Arial" charset="0"/>
                <a:sym typeface="Wingdings" pitchFamily="2" charset="2"/>
              </a:rPr>
              <a:t>MC reaches a minimum when MP is a maximum</a:t>
            </a:r>
          </a:p>
          <a:p>
            <a:pPr marL="548640" lvl="2" indent="0">
              <a:buNone/>
            </a:pPr>
            <a:endParaRPr lang="en-US" sz="2000" dirty="0" smtClean="0">
              <a:cs typeface="Arial" charset="0"/>
              <a:sym typeface="Wingdings" pitchFamily="2" charset="2"/>
            </a:endParaRPr>
          </a:p>
          <a:p>
            <a:pPr lvl="1"/>
            <a:r>
              <a:rPr lang="en-US" dirty="0" smtClean="0">
                <a:cs typeface="Arial" charset="0"/>
                <a:sym typeface="Wingdings" pitchFamily="2" charset="2"/>
              </a:rPr>
              <a:t>MC curve must at some point slope upward due to law of diminishing marginal returns </a:t>
            </a:r>
          </a:p>
          <a:p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Life and Death in the Short Run – Sunk Costs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56984" cy="4876800"/>
          </a:xfrm>
        </p:spPr>
        <p:txBody>
          <a:bodyPr>
            <a:normAutofit/>
          </a:bodyPr>
          <a:lstStyle/>
          <a:p>
            <a:r>
              <a:rPr lang="en-US" sz="2000" dirty="0"/>
              <a:t>If the firm cannot make a profit, should it shut down</a:t>
            </a:r>
            <a:r>
              <a:rPr lang="en-US" sz="2000" dirty="0" smtClean="0"/>
              <a:t>?</a:t>
            </a:r>
          </a:p>
          <a:p>
            <a:endParaRPr lang="en-US" sz="2000" dirty="0"/>
          </a:p>
          <a:p>
            <a:r>
              <a:rPr lang="en-US" sz="2000" dirty="0"/>
              <a:t>If it can cover its variable costs, having already sunk its fixed costs, it should stay in </a:t>
            </a:r>
            <a:r>
              <a:rPr lang="en-US" sz="2000" dirty="0" smtClean="0"/>
              <a:t>production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A </a:t>
            </a:r>
            <a:r>
              <a:rPr lang="en-US" sz="2000" b="1" dirty="0" smtClean="0">
                <a:solidFill>
                  <a:srgbClr val="3E5D78"/>
                </a:solidFill>
              </a:rPr>
              <a:t>sunk cost</a:t>
            </a:r>
            <a:r>
              <a:rPr lang="en-US" sz="2000" b="1" dirty="0" smtClean="0"/>
              <a:t> </a:t>
            </a:r>
            <a:r>
              <a:rPr lang="en-US" sz="2000" dirty="0" smtClean="0"/>
              <a:t>is a fixed cost that cannot be recovered, even via a shutdown 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>
              <a:buNone/>
            </a:pPr>
            <a:r>
              <a:rPr lang="en-US" i="1" dirty="0" smtClean="0">
                <a:solidFill>
                  <a:srgbClr val="3E5D78"/>
                </a:solidFill>
              </a:rPr>
              <a:t>Example</a:t>
            </a:r>
            <a:r>
              <a:rPr lang="en-US" dirty="0" smtClean="0">
                <a:solidFill>
                  <a:srgbClr val="3E5D78"/>
                </a:solidFill>
              </a:rPr>
              <a:t>:</a:t>
            </a:r>
            <a:r>
              <a:rPr lang="en-US" dirty="0" smtClean="0"/>
              <a:t> Mining operations - setup costs are ‘sunk’ and usually form a substantial component of total costs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9120"/>
            <a:ext cx="2059429" cy="1452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16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Long-Run Production and Costs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229600" cy="262096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Long-run analysis </a:t>
            </a:r>
            <a:r>
              <a:rPr lang="en-US" sz="2000" i="1" dirty="0" smtClean="0">
                <a:solidFill>
                  <a:srgbClr val="3E5D78"/>
                </a:solidFill>
              </a:rPr>
              <a:t>permits all factors of production to vary 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The </a:t>
            </a:r>
            <a:r>
              <a:rPr lang="en-US" sz="2000" i="1" dirty="0" smtClean="0">
                <a:solidFill>
                  <a:srgbClr val="3E5D78"/>
                </a:solidFill>
              </a:rPr>
              <a:t>scale of output </a:t>
            </a:r>
            <a:r>
              <a:rPr lang="en-US" sz="2000" dirty="0" smtClean="0"/>
              <a:t>refers to the level of production given that the capital stock can be increased or decreased to fit the expectations for sales in the long run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CA" dirty="0"/>
          </a:p>
          <a:p>
            <a:endParaRPr lang="en-CA" dirty="0"/>
          </a:p>
          <a:p>
            <a:r>
              <a:rPr lang="en-CA" dirty="0"/>
              <a:t>  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Long-Run Production and Costs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485D1-E821-413A-A47E-F0B9C358ED29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56984" cy="48768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Increasing returns to scale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When all inputs are increased by a given proportion, output increases more than </a:t>
            </a:r>
            <a:r>
              <a:rPr lang="en-US" dirty="0" smtClean="0"/>
              <a:t>proportionately</a:t>
            </a:r>
          </a:p>
          <a:p>
            <a:pPr marL="274320" lvl="1" indent="0">
              <a:lnSpc>
                <a:spcPct val="110000"/>
              </a:lnSpc>
              <a:buNone/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Constant returns to scale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Output increases in direct proportion to an equal proportionate </a:t>
            </a:r>
            <a:r>
              <a:rPr lang="en-US" dirty="0" smtClean="0"/>
              <a:t>increase </a:t>
            </a:r>
            <a:r>
              <a:rPr lang="en-US" dirty="0"/>
              <a:t>in all </a:t>
            </a:r>
            <a:r>
              <a:rPr lang="en-US" dirty="0" smtClean="0"/>
              <a:t>inputs</a:t>
            </a:r>
          </a:p>
          <a:p>
            <a:pPr marL="274320" lvl="1" indent="0">
              <a:lnSpc>
                <a:spcPct val="110000"/>
              </a:lnSpc>
              <a:buNone/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Decreasing returns to scale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An equal proportionate increase in all inputs leads to a less than proportionate increase in </a:t>
            </a:r>
            <a:r>
              <a:rPr lang="en-US" dirty="0" smtClean="0"/>
              <a:t>output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0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01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Long-Run Production and Costs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856984" cy="2836863"/>
          </a:xfrm>
        </p:spPr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en-US" b="1" i="1" dirty="0">
                <a:solidFill>
                  <a:srgbClr val="3E5D78"/>
                </a:solidFill>
              </a:rPr>
              <a:t>Minimum efficient scale 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A threshold size (operating level) such that no further economies of scale can be </a:t>
            </a:r>
            <a:r>
              <a:rPr lang="en-US" dirty="0" smtClean="0"/>
              <a:t>realized</a:t>
            </a:r>
          </a:p>
          <a:p>
            <a:pPr lvl="1">
              <a:lnSpc>
                <a:spcPct val="110000"/>
              </a:lnSpc>
            </a:pPr>
            <a:endParaRPr lang="en-US" dirty="0" smtClean="0"/>
          </a:p>
          <a:p>
            <a:pPr lvl="1">
              <a:lnSpc>
                <a:spcPct val="110000"/>
              </a:lnSpc>
            </a:pPr>
            <a:endParaRPr lang="en-US" dirty="0"/>
          </a:p>
          <a:p>
            <a:pPr lvl="1">
              <a:lnSpc>
                <a:spcPct val="110000"/>
              </a:lnSpc>
            </a:pPr>
            <a:endParaRPr lang="en-US" dirty="0" smtClean="0"/>
          </a:p>
          <a:p>
            <a:pPr marL="274320" lvl="1" indent="0" algn="r">
              <a:lnSpc>
                <a:spcPct val="110000"/>
              </a:lnSpc>
              <a:buNone/>
            </a:pPr>
            <a:r>
              <a:rPr lang="en-US" i="1" dirty="0" smtClean="0">
                <a:solidFill>
                  <a:srgbClr val="3E5D78"/>
                </a:solidFill>
              </a:rPr>
              <a:t>Let us illustrate this graphically……</a:t>
            </a:r>
          </a:p>
        </p:txBody>
      </p:sp>
    </p:spTree>
    <p:extLst>
      <p:ext uri="{BB962C8B-B14F-4D97-AF65-F5344CB8AC3E}">
        <p14:creationId xmlns:p14="http://schemas.microsoft.com/office/powerpoint/2010/main" val="91160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Long-Run and Short-Run Cost Curves</a:t>
            </a:r>
            <a:endParaRPr lang="en-US" dirty="0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1FC35-938B-4B38-AD46-1C0A9F397DEF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92164" name="Arc 4"/>
          <p:cNvSpPr>
            <a:spLocks noChangeAspect="1"/>
          </p:cNvSpPr>
          <p:nvPr/>
        </p:nvSpPr>
        <p:spPr bwMode="auto">
          <a:xfrm rot="7594438">
            <a:off x="2243138" y="306388"/>
            <a:ext cx="4897437" cy="5862637"/>
          </a:xfrm>
          <a:custGeom>
            <a:avLst/>
            <a:gdLst>
              <a:gd name="G0" fmla="+- 0 0 0"/>
              <a:gd name="G1" fmla="+- 21446 0 0"/>
              <a:gd name="G2" fmla="+- 21600 0 0"/>
              <a:gd name="T0" fmla="*/ 2572 w 21600"/>
              <a:gd name="T1" fmla="*/ 0 h 21446"/>
              <a:gd name="T2" fmla="*/ 21600 w 21600"/>
              <a:gd name="T3" fmla="*/ 21446 h 21446"/>
              <a:gd name="T4" fmla="*/ 0 w 21600"/>
              <a:gd name="T5" fmla="*/ 21446 h 2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446" fill="none" extrusionOk="0">
                <a:moveTo>
                  <a:pt x="2572" y="-1"/>
                </a:moveTo>
                <a:cubicBezTo>
                  <a:pt x="13428" y="1301"/>
                  <a:pt x="21600" y="10511"/>
                  <a:pt x="21600" y="21446"/>
                </a:cubicBezTo>
              </a:path>
              <a:path w="21600" h="21446" stroke="0" extrusionOk="0">
                <a:moveTo>
                  <a:pt x="2572" y="-1"/>
                </a:moveTo>
                <a:cubicBezTo>
                  <a:pt x="13428" y="1301"/>
                  <a:pt x="21600" y="10511"/>
                  <a:pt x="21600" y="21446"/>
                </a:cubicBezTo>
                <a:lnTo>
                  <a:pt x="0" y="21446"/>
                </a:lnTo>
                <a:close/>
              </a:path>
            </a:pathLst>
          </a:custGeom>
          <a:noFill/>
          <a:ln w="50800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165" name="Arc 5"/>
          <p:cNvSpPr>
            <a:spLocks/>
          </p:cNvSpPr>
          <p:nvPr/>
        </p:nvSpPr>
        <p:spPr bwMode="auto">
          <a:xfrm rot="9816200">
            <a:off x="1255713" y="2905125"/>
            <a:ext cx="1368425" cy="14398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C00000"/>
              </a:solidFill>
            </a:endParaRPr>
          </a:p>
        </p:txBody>
      </p:sp>
      <p:sp>
        <p:nvSpPr>
          <p:cNvPr id="92166" name="Arc 6"/>
          <p:cNvSpPr>
            <a:spLocks/>
          </p:cNvSpPr>
          <p:nvPr/>
        </p:nvSpPr>
        <p:spPr bwMode="auto">
          <a:xfrm rot="9816200">
            <a:off x="2608263" y="3306763"/>
            <a:ext cx="2101850" cy="1439862"/>
          </a:xfrm>
          <a:custGeom>
            <a:avLst/>
            <a:gdLst>
              <a:gd name="G0" fmla="+- 11575 0 0"/>
              <a:gd name="G1" fmla="+- 21600 0 0"/>
              <a:gd name="G2" fmla="+- 21600 0 0"/>
              <a:gd name="T0" fmla="*/ 0 w 33175"/>
              <a:gd name="T1" fmla="*/ 3363 h 21600"/>
              <a:gd name="T2" fmla="*/ 33175 w 33175"/>
              <a:gd name="T3" fmla="*/ 21600 h 21600"/>
              <a:gd name="T4" fmla="*/ 11575 w 3317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3175" h="21600" fill="none" extrusionOk="0">
                <a:moveTo>
                  <a:pt x="0" y="3363"/>
                </a:moveTo>
                <a:cubicBezTo>
                  <a:pt x="3461" y="1166"/>
                  <a:pt x="7475" y="-1"/>
                  <a:pt x="11575" y="0"/>
                </a:cubicBezTo>
                <a:cubicBezTo>
                  <a:pt x="23504" y="0"/>
                  <a:pt x="33175" y="9670"/>
                  <a:pt x="33175" y="21600"/>
                </a:cubicBezTo>
              </a:path>
              <a:path w="33175" h="21600" stroke="0" extrusionOk="0">
                <a:moveTo>
                  <a:pt x="0" y="3363"/>
                </a:moveTo>
                <a:cubicBezTo>
                  <a:pt x="3461" y="1166"/>
                  <a:pt x="7475" y="-1"/>
                  <a:pt x="11575" y="0"/>
                </a:cubicBezTo>
                <a:cubicBezTo>
                  <a:pt x="23504" y="0"/>
                  <a:pt x="33175" y="9670"/>
                  <a:pt x="33175" y="21600"/>
                </a:cubicBezTo>
                <a:lnTo>
                  <a:pt x="11575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167" name="Arc 7"/>
          <p:cNvSpPr>
            <a:spLocks/>
          </p:cNvSpPr>
          <p:nvPr/>
        </p:nvSpPr>
        <p:spPr bwMode="auto">
          <a:xfrm rot="6750822">
            <a:off x="6008688" y="2978150"/>
            <a:ext cx="1871662" cy="158273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168" name="Arc 8"/>
          <p:cNvSpPr>
            <a:spLocks/>
          </p:cNvSpPr>
          <p:nvPr/>
        </p:nvSpPr>
        <p:spPr bwMode="auto">
          <a:xfrm rot="6750822">
            <a:off x="4132880" y="2841141"/>
            <a:ext cx="1871662" cy="225583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30790"/>
              <a:gd name="T2" fmla="*/ 19547 w 21600"/>
              <a:gd name="T3" fmla="*/ 30790 h 30790"/>
              <a:gd name="T4" fmla="*/ 0 w 21600"/>
              <a:gd name="T5" fmla="*/ 21600 h 307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079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777"/>
                  <a:pt x="20899" y="27915"/>
                  <a:pt x="19547" y="30790"/>
                </a:cubicBezTo>
              </a:path>
              <a:path w="21600" h="3079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777"/>
                  <a:pt x="20899" y="27915"/>
                  <a:pt x="19547" y="3079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rot="10800000" vert="eaVert" wrap="none" anchor="ctr"/>
          <a:lstStyle/>
          <a:p>
            <a:pPr algn="ctr"/>
            <a:endParaRPr lang="en-US" b="1"/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1331913" y="4221163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IRS</a:t>
            </a:r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3924300" y="5013325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CRS</a:t>
            </a: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6732588" y="4581525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DRS</a:t>
            </a:r>
          </a:p>
        </p:txBody>
      </p:sp>
      <p:graphicFrame>
        <p:nvGraphicFramePr>
          <p:cNvPr id="33" name="Diagram 32"/>
          <p:cNvGraphicFramePr/>
          <p:nvPr>
            <p:extLst>
              <p:ext uri="{D42A27DB-BD31-4B8C-83A1-F6EECF244321}">
                <p14:modId xmlns:p14="http://schemas.microsoft.com/office/powerpoint/2010/main" val="3141376564"/>
              </p:ext>
            </p:extLst>
          </p:nvPr>
        </p:nvGraphicFramePr>
        <p:xfrm>
          <a:off x="5003800" y="1412776"/>
          <a:ext cx="3312022" cy="1189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173" name="Text Box 13"/>
          <p:cNvSpPr txBox="1">
            <a:spLocks noChangeArrowheads="1"/>
          </p:cNvSpPr>
          <p:nvPr/>
        </p:nvSpPr>
        <p:spPr bwMode="auto">
          <a:xfrm>
            <a:off x="1476375" y="3141663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1</a:t>
            </a: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3132138" y="3789363"/>
            <a:ext cx="9350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2</a:t>
            </a: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5364163" y="3644900"/>
            <a:ext cx="935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3</a:t>
            </a:r>
          </a:p>
        </p:txBody>
      </p:sp>
      <p:sp>
        <p:nvSpPr>
          <p:cNvPr id="92176" name="Text Box 16"/>
          <p:cNvSpPr txBox="1">
            <a:spLocks noChangeArrowheads="1"/>
          </p:cNvSpPr>
          <p:nvPr/>
        </p:nvSpPr>
        <p:spPr bwMode="auto">
          <a:xfrm>
            <a:off x="7165975" y="3068638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4</a:t>
            </a:r>
          </a:p>
        </p:txBody>
      </p:sp>
      <p:sp>
        <p:nvSpPr>
          <p:cNvPr id="92177" name="Text Box 17"/>
          <p:cNvSpPr txBox="1">
            <a:spLocks noChangeArrowheads="1"/>
          </p:cNvSpPr>
          <p:nvPr/>
        </p:nvSpPr>
        <p:spPr bwMode="auto">
          <a:xfrm>
            <a:off x="5435600" y="5373688"/>
            <a:ext cx="2665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Long run ATC</a:t>
            </a:r>
          </a:p>
        </p:txBody>
      </p:sp>
      <p:sp>
        <p:nvSpPr>
          <p:cNvPr id="92178" name="Line 18"/>
          <p:cNvSpPr>
            <a:spLocks noChangeShapeType="1"/>
          </p:cNvSpPr>
          <p:nvPr/>
        </p:nvSpPr>
        <p:spPr bwMode="auto">
          <a:xfrm flipH="1" flipV="1">
            <a:off x="5580063" y="4868863"/>
            <a:ext cx="287337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79" name="Text Box 19"/>
          <p:cNvSpPr txBox="1">
            <a:spLocks noChangeArrowheads="1"/>
          </p:cNvSpPr>
          <p:nvPr/>
        </p:nvSpPr>
        <p:spPr bwMode="auto">
          <a:xfrm>
            <a:off x="1187450" y="544512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Minimum Efficient Scale</a:t>
            </a:r>
          </a:p>
        </p:txBody>
      </p:sp>
      <p:sp>
        <p:nvSpPr>
          <p:cNvPr id="92181" name="Line 21"/>
          <p:cNvSpPr>
            <a:spLocks noChangeShapeType="1"/>
          </p:cNvSpPr>
          <p:nvPr/>
        </p:nvSpPr>
        <p:spPr bwMode="auto">
          <a:xfrm flipV="1">
            <a:off x="3635375" y="4868863"/>
            <a:ext cx="720601" cy="647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-1584684" y="3969060"/>
            <a:ext cx="424847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39552" y="6093296"/>
            <a:ext cx="784887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 rot="16200000">
            <a:off x="1047807" y="1151044"/>
            <a:ext cx="461665" cy="1387559"/>
          </a:xfrm>
          <a:prstGeom prst="rect">
            <a:avLst/>
          </a:prstGeom>
          <a:noFill/>
        </p:spPr>
        <p:txBody>
          <a:bodyPr vert="vert" wrap="none" rtlCol="0">
            <a:spAutoFit/>
          </a:bodyPr>
          <a:lstStyle/>
          <a:p>
            <a:r>
              <a:rPr lang="en-US" dirty="0" smtClean="0">
                <a:latin typeface="+mj-lt"/>
              </a:rPr>
              <a:t>Per-unit cost</a:t>
            </a:r>
            <a:endParaRPr lang="en-US" dirty="0">
              <a:latin typeface="+mj-lt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52320" y="6093296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+mj-lt"/>
              </a:rPr>
              <a:t>Output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2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animBg="1"/>
      <p:bldP spid="92165" grpId="0" animBg="1"/>
      <p:bldP spid="92166" grpId="0" animBg="1"/>
      <p:bldP spid="92167" grpId="0" animBg="1"/>
      <p:bldP spid="92168" grpId="0" animBg="1"/>
      <p:bldP spid="92169" grpId="0"/>
      <p:bldP spid="92170" grpId="0"/>
      <p:bldP spid="92171" grpId="0"/>
      <p:bldGraphic spid="33" grpId="0">
        <p:bldAsOne/>
      </p:bldGraphic>
      <p:bldP spid="92177" grpId="0"/>
      <p:bldP spid="92178" grpId="0" animBg="1"/>
      <p:bldP spid="92179" grpId="0"/>
      <p:bldP spid="92179" grpId="1"/>
      <p:bldP spid="92181" grpId="0" animBg="1"/>
      <p:bldP spid="9218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Long-Run and Short-Run Cost Curves</a:t>
            </a:r>
            <a:endParaRPr lang="en-US" dirty="0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1FC35-938B-4B38-AD46-1C0A9F397DEF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92165" name="Arc 5"/>
          <p:cNvSpPr>
            <a:spLocks/>
          </p:cNvSpPr>
          <p:nvPr/>
        </p:nvSpPr>
        <p:spPr bwMode="auto">
          <a:xfrm rot="9816200">
            <a:off x="1255713" y="2905125"/>
            <a:ext cx="1368425" cy="14398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C00000"/>
              </a:solidFill>
            </a:endParaRPr>
          </a:p>
        </p:txBody>
      </p:sp>
      <p:sp>
        <p:nvSpPr>
          <p:cNvPr id="92166" name="Arc 6"/>
          <p:cNvSpPr>
            <a:spLocks/>
          </p:cNvSpPr>
          <p:nvPr/>
        </p:nvSpPr>
        <p:spPr bwMode="auto">
          <a:xfrm rot="9816200">
            <a:off x="2608263" y="3306763"/>
            <a:ext cx="2101850" cy="1439862"/>
          </a:xfrm>
          <a:custGeom>
            <a:avLst/>
            <a:gdLst>
              <a:gd name="G0" fmla="+- 11575 0 0"/>
              <a:gd name="G1" fmla="+- 21600 0 0"/>
              <a:gd name="G2" fmla="+- 21600 0 0"/>
              <a:gd name="T0" fmla="*/ 0 w 33175"/>
              <a:gd name="T1" fmla="*/ 3363 h 21600"/>
              <a:gd name="T2" fmla="*/ 33175 w 33175"/>
              <a:gd name="T3" fmla="*/ 21600 h 21600"/>
              <a:gd name="T4" fmla="*/ 11575 w 3317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3175" h="21600" fill="none" extrusionOk="0">
                <a:moveTo>
                  <a:pt x="0" y="3363"/>
                </a:moveTo>
                <a:cubicBezTo>
                  <a:pt x="3461" y="1166"/>
                  <a:pt x="7475" y="-1"/>
                  <a:pt x="11575" y="0"/>
                </a:cubicBezTo>
                <a:cubicBezTo>
                  <a:pt x="23504" y="0"/>
                  <a:pt x="33175" y="9670"/>
                  <a:pt x="33175" y="21600"/>
                </a:cubicBezTo>
              </a:path>
              <a:path w="33175" h="21600" stroke="0" extrusionOk="0">
                <a:moveTo>
                  <a:pt x="0" y="3363"/>
                </a:moveTo>
                <a:cubicBezTo>
                  <a:pt x="3461" y="1166"/>
                  <a:pt x="7475" y="-1"/>
                  <a:pt x="11575" y="0"/>
                </a:cubicBezTo>
                <a:cubicBezTo>
                  <a:pt x="23504" y="0"/>
                  <a:pt x="33175" y="9670"/>
                  <a:pt x="33175" y="21600"/>
                </a:cubicBezTo>
                <a:lnTo>
                  <a:pt x="11575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167" name="Arc 7"/>
          <p:cNvSpPr>
            <a:spLocks/>
          </p:cNvSpPr>
          <p:nvPr/>
        </p:nvSpPr>
        <p:spPr bwMode="auto">
          <a:xfrm rot="6750822">
            <a:off x="5760569" y="3669584"/>
            <a:ext cx="1871662" cy="158273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168" name="Arc 8"/>
          <p:cNvSpPr>
            <a:spLocks/>
          </p:cNvSpPr>
          <p:nvPr/>
        </p:nvSpPr>
        <p:spPr bwMode="auto">
          <a:xfrm rot="6750822">
            <a:off x="4132880" y="3020812"/>
            <a:ext cx="1871662" cy="225583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30790"/>
              <a:gd name="T2" fmla="*/ 19547 w 21600"/>
              <a:gd name="T3" fmla="*/ 30790 h 30790"/>
              <a:gd name="T4" fmla="*/ 0 w 21600"/>
              <a:gd name="T5" fmla="*/ 21600 h 307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079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777"/>
                  <a:pt x="20899" y="27915"/>
                  <a:pt x="19547" y="30790"/>
                </a:cubicBezTo>
              </a:path>
              <a:path w="21600" h="3079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777"/>
                  <a:pt x="20899" y="27915"/>
                  <a:pt x="19547" y="3079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ffectLst/>
        </p:spPr>
        <p:txBody>
          <a:bodyPr rot="10800000" vert="eaVert" wrap="none" anchor="ctr"/>
          <a:lstStyle/>
          <a:p>
            <a:pPr algn="ctr"/>
            <a:endParaRPr lang="en-US" b="1"/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1331913" y="4221163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IRS</a:t>
            </a:r>
          </a:p>
        </p:txBody>
      </p:sp>
      <p:graphicFrame>
        <p:nvGraphicFramePr>
          <p:cNvPr id="33" name="Diagram 32"/>
          <p:cNvGraphicFramePr/>
          <p:nvPr>
            <p:extLst>
              <p:ext uri="{D42A27DB-BD31-4B8C-83A1-F6EECF244321}">
                <p14:modId xmlns:p14="http://schemas.microsoft.com/office/powerpoint/2010/main" val="540862788"/>
              </p:ext>
            </p:extLst>
          </p:nvPr>
        </p:nvGraphicFramePr>
        <p:xfrm>
          <a:off x="5003800" y="1412776"/>
          <a:ext cx="3312022" cy="1189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173" name="Text Box 13"/>
          <p:cNvSpPr txBox="1">
            <a:spLocks noChangeArrowheads="1"/>
          </p:cNvSpPr>
          <p:nvPr/>
        </p:nvSpPr>
        <p:spPr bwMode="auto">
          <a:xfrm>
            <a:off x="1476375" y="3141663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1</a:t>
            </a: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3132138" y="3789363"/>
            <a:ext cx="9350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2</a:t>
            </a: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5364163" y="3644900"/>
            <a:ext cx="935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3</a:t>
            </a:r>
          </a:p>
        </p:txBody>
      </p:sp>
      <p:sp>
        <p:nvSpPr>
          <p:cNvPr id="92176" name="Text Box 16"/>
          <p:cNvSpPr txBox="1">
            <a:spLocks noChangeArrowheads="1"/>
          </p:cNvSpPr>
          <p:nvPr/>
        </p:nvSpPr>
        <p:spPr bwMode="auto">
          <a:xfrm>
            <a:off x="7165975" y="3068638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  <a:r>
              <a:rPr lang="en-US" baseline="-25000"/>
              <a:t>4</a:t>
            </a:r>
          </a:p>
        </p:txBody>
      </p:sp>
      <p:sp>
        <p:nvSpPr>
          <p:cNvPr id="92177" name="Text Box 17"/>
          <p:cNvSpPr txBox="1">
            <a:spLocks noChangeArrowheads="1"/>
          </p:cNvSpPr>
          <p:nvPr/>
        </p:nvSpPr>
        <p:spPr bwMode="auto">
          <a:xfrm>
            <a:off x="5435600" y="5373688"/>
            <a:ext cx="2665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Long run ATC</a:t>
            </a:r>
          </a:p>
        </p:txBody>
      </p:sp>
      <p:sp>
        <p:nvSpPr>
          <p:cNvPr id="92179" name="Text Box 19"/>
          <p:cNvSpPr txBox="1">
            <a:spLocks noChangeArrowheads="1"/>
          </p:cNvSpPr>
          <p:nvPr/>
        </p:nvSpPr>
        <p:spPr bwMode="auto">
          <a:xfrm>
            <a:off x="1117314" y="5004356"/>
            <a:ext cx="32765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Minimum Efficient </a:t>
            </a:r>
            <a:r>
              <a:rPr lang="en-US" dirty="0" smtClean="0"/>
              <a:t>Scale?</a:t>
            </a:r>
            <a:endParaRPr lang="en-US" dirty="0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-1584684" y="3969060"/>
            <a:ext cx="424847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39552" y="6093296"/>
            <a:ext cx="784887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 rot="16200000">
            <a:off x="1047807" y="1151044"/>
            <a:ext cx="461665" cy="1387559"/>
          </a:xfrm>
          <a:prstGeom prst="rect">
            <a:avLst/>
          </a:prstGeom>
          <a:noFill/>
        </p:spPr>
        <p:txBody>
          <a:bodyPr vert="vert" wrap="none" rtlCol="0">
            <a:spAutoFit/>
          </a:bodyPr>
          <a:lstStyle/>
          <a:p>
            <a:r>
              <a:rPr lang="en-US" dirty="0" smtClean="0">
                <a:latin typeface="+mj-lt"/>
              </a:rPr>
              <a:t>Per-unit cost</a:t>
            </a:r>
            <a:endParaRPr lang="en-US" dirty="0">
              <a:latin typeface="+mj-lt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52320" y="6093296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+mj-lt"/>
              </a:rPr>
              <a:t>Output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3164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 animBg="1"/>
      <p:bldP spid="92166" grpId="0" animBg="1"/>
      <p:bldP spid="92167" grpId="0" animBg="1"/>
      <p:bldP spid="92168" grpId="0" animBg="1"/>
      <p:bldP spid="92169" grpId="0"/>
      <p:bldGraphic spid="33" grpId="0">
        <p:bldAsOne/>
      </p:bldGraphic>
      <p:bldP spid="92177" grpId="0"/>
      <p:bldP spid="92179" grpId="0"/>
      <p:bldP spid="9217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Returns to Scale and LR costs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sz="2000" b="1" i="1" dirty="0" smtClean="0">
                <a:solidFill>
                  <a:srgbClr val="3E5D78"/>
                </a:solidFill>
              </a:rPr>
              <a:t>Returns to Scale</a:t>
            </a:r>
            <a:r>
              <a:rPr lang="en-US" sz="2000" b="1" dirty="0" smtClean="0">
                <a:solidFill>
                  <a:srgbClr val="3E5D78"/>
                </a:solidFill>
              </a:rPr>
              <a:t>:</a:t>
            </a:r>
            <a:r>
              <a:rPr lang="en-US" sz="2000" b="1" dirty="0" smtClean="0"/>
              <a:t> </a:t>
            </a:r>
            <a:r>
              <a:rPr lang="en-US" sz="2000" dirty="0" smtClean="0"/>
              <a:t>Increasing if proportionate change in all inputs yields more than proportionate increase in output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Perhaps through better workflow following expansion</a:t>
            </a:r>
          </a:p>
          <a:p>
            <a:pPr marL="274320" lvl="1" indent="0">
              <a:lnSpc>
                <a:spcPct val="110000"/>
              </a:lnSpc>
              <a:buNone/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sz="2000" dirty="0" smtClean="0"/>
              <a:t>If the prices of K and L are fixed then IRS results in a declining LAC; CRS implies constant LAC and DRS implies increasing LAC </a:t>
            </a:r>
          </a:p>
          <a:p>
            <a:pPr>
              <a:lnSpc>
                <a:spcPct val="110000"/>
              </a:lnSpc>
            </a:pPr>
            <a:endParaRPr lang="en-US" sz="2000" dirty="0" smtClean="0"/>
          </a:p>
          <a:p>
            <a:pPr marL="274320" lvl="1" indent="0">
              <a:lnSpc>
                <a:spcPct val="110000"/>
              </a:lnSpc>
              <a:buNone/>
            </a:pPr>
            <a:r>
              <a:rPr lang="en-US" i="1" dirty="0" smtClean="0">
                <a:solidFill>
                  <a:srgbClr val="3E5D78"/>
                </a:solidFill>
              </a:rPr>
              <a:t>Example…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A phase of linearly declining MC followed by constant MC followed by linearly increasing MC</a:t>
            </a:r>
          </a:p>
          <a:p>
            <a:pPr lvl="1">
              <a:lnSpc>
                <a:spcPct val="110000"/>
              </a:lnSpc>
            </a:pPr>
            <a:r>
              <a:rPr lang="en-US" dirty="0" smtClean="0"/>
              <a:t>Note that returns to scale are defined in terms of the LAC curve</a:t>
            </a:r>
          </a:p>
          <a:p>
            <a:pPr lvl="1">
              <a:lnSpc>
                <a:spcPct val="110000"/>
              </a:lnSpc>
            </a:pPr>
            <a:endParaRPr lang="en-US" dirty="0" smtClean="0"/>
          </a:p>
          <a:p>
            <a:pPr lvl="1" algn="r">
              <a:lnSpc>
                <a:spcPct val="110000"/>
              </a:lnSpc>
              <a:buNone/>
            </a:pPr>
            <a:r>
              <a:rPr lang="en-US" i="1" dirty="0" smtClean="0">
                <a:solidFill>
                  <a:srgbClr val="3E5D78"/>
                </a:solidFill>
              </a:rPr>
              <a:t>Illustrated…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Returns to Scale and LR Cost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25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-648580" y="3825044"/>
            <a:ext cx="367240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87624" y="5661248"/>
            <a:ext cx="63367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16200000" flipH="1">
            <a:off x="1151620" y="2816932"/>
            <a:ext cx="1728192" cy="16561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843808" y="4509120"/>
            <a:ext cx="252028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364088" y="2780928"/>
            <a:ext cx="1800200" cy="172819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 rot="2768078">
            <a:off x="3248169" y="3084929"/>
            <a:ext cx="650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+mj-lt"/>
              </a:rPr>
              <a:t>IRS</a:t>
            </a:r>
            <a:endParaRPr lang="en-US" sz="2000" i="1" dirty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13909" y="4027181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+mj-lt"/>
              </a:rPr>
              <a:t>CRS</a:t>
            </a:r>
            <a:endParaRPr lang="en-US" sz="2000" i="1" dirty="0">
              <a:latin typeface="+mj-lt"/>
            </a:endParaRPr>
          </a:p>
        </p:txBody>
      </p:sp>
      <p:sp>
        <p:nvSpPr>
          <p:cNvPr id="34" name="TextBox 33"/>
          <p:cNvSpPr txBox="1"/>
          <p:nvPr/>
        </p:nvSpPr>
        <p:spPr>
          <a:xfrm rot="18890486">
            <a:off x="7486833" y="3499169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+mj-lt"/>
              </a:rPr>
              <a:t>DRS</a:t>
            </a:r>
            <a:endParaRPr lang="en-US" sz="2000" i="1" dirty="0">
              <a:latin typeface="+mj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1560" y="213285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j-lt"/>
              </a:rPr>
              <a:t>$</a:t>
            </a:r>
            <a:endParaRPr lang="en-US" sz="2400" dirty="0">
              <a:latin typeface="+mj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44208" y="5805264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Output</a:t>
            </a:r>
            <a:endParaRPr lang="en-US" sz="2400" dirty="0">
              <a:latin typeface="+mj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75656" y="4068853"/>
            <a:ext cx="9220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j-lt"/>
              </a:rPr>
              <a:t>LRMC</a:t>
            </a:r>
            <a:endParaRPr lang="en-US" sz="2000" dirty="0">
              <a:latin typeface="+mj-lt"/>
            </a:endParaRPr>
          </a:p>
        </p:txBody>
      </p:sp>
      <p:sp>
        <p:nvSpPr>
          <p:cNvPr id="46" name="Arc 45"/>
          <p:cNvSpPr/>
          <p:nvPr/>
        </p:nvSpPr>
        <p:spPr>
          <a:xfrm rot="8034583">
            <a:off x="2948655" y="-1781718"/>
            <a:ext cx="5638271" cy="5707767"/>
          </a:xfrm>
          <a:prstGeom prst="arc">
            <a:avLst>
              <a:gd name="adj1" fmla="val 16141834"/>
              <a:gd name="adj2" fmla="val 1063305"/>
            </a:avLst>
          </a:prstGeom>
          <a:ln w="38100">
            <a:solidFill>
              <a:srgbClr val="C0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9" name="Diagram 38"/>
          <p:cNvGraphicFramePr/>
          <p:nvPr>
            <p:extLst>
              <p:ext uri="{D42A27DB-BD31-4B8C-83A1-F6EECF244321}">
                <p14:modId xmlns:p14="http://schemas.microsoft.com/office/powerpoint/2010/main" val="641748510"/>
              </p:ext>
            </p:extLst>
          </p:nvPr>
        </p:nvGraphicFramePr>
        <p:xfrm>
          <a:off x="3991940" y="1582606"/>
          <a:ext cx="2592288" cy="1198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7" name="TextBox 46"/>
          <p:cNvSpPr txBox="1"/>
          <p:nvPr/>
        </p:nvSpPr>
        <p:spPr>
          <a:xfrm>
            <a:off x="7624412" y="2580873"/>
            <a:ext cx="8707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j-lt"/>
              </a:rPr>
              <a:t>LRAC</a:t>
            </a:r>
            <a:endParaRPr lang="en-US" sz="20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6016" y="472514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Consider a LRMC with three linear segments – data in text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34" grpId="0"/>
      <p:bldP spid="46" grpId="0" animBg="1"/>
      <p:bldGraphic spid="39" grpId="0">
        <p:bldAsOne/>
      </p:bldGraphic>
      <p:bldP spid="47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4"/>
          <p:cNvSpPr>
            <a:spLocks noChangeShapeType="1"/>
          </p:cNvSpPr>
          <p:nvPr/>
        </p:nvSpPr>
        <p:spPr bwMode="auto">
          <a:xfrm>
            <a:off x="611188" y="1326911"/>
            <a:ext cx="0" cy="40322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5" name="Line 5"/>
          <p:cNvSpPr>
            <a:spLocks noChangeShapeType="1"/>
          </p:cNvSpPr>
          <p:nvPr/>
        </p:nvSpPr>
        <p:spPr bwMode="auto">
          <a:xfrm>
            <a:off x="611188" y="5354054"/>
            <a:ext cx="676912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6" name="Freeform 10"/>
          <p:cNvSpPr>
            <a:spLocks/>
          </p:cNvSpPr>
          <p:nvPr/>
        </p:nvSpPr>
        <p:spPr bwMode="auto">
          <a:xfrm>
            <a:off x="1763639" y="3068638"/>
            <a:ext cx="4710025" cy="688735"/>
          </a:xfrm>
          <a:custGeom>
            <a:avLst/>
            <a:gdLst>
              <a:gd name="T0" fmla="*/ 0 w 3221"/>
              <a:gd name="T1" fmla="*/ 0 h 975"/>
              <a:gd name="T2" fmla="*/ 2484948 w 3221"/>
              <a:gd name="T3" fmla="*/ 770880 h 975"/>
              <a:gd name="T4" fmla="*/ 5040313 w 3221"/>
              <a:gd name="T5" fmla="*/ 346769 h 97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221" h="975">
                <a:moveTo>
                  <a:pt x="0" y="0"/>
                </a:moveTo>
                <a:cubicBezTo>
                  <a:pt x="525" y="419"/>
                  <a:pt x="1051" y="839"/>
                  <a:pt x="1588" y="907"/>
                </a:cubicBezTo>
                <a:cubicBezTo>
                  <a:pt x="2125" y="975"/>
                  <a:pt x="2949" y="491"/>
                  <a:pt x="3221" y="408"/>
                </a:cubicBez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7" name="Freeform 11"/>
          <p:cNvSpPr>
            <a:spLocks/>
          </p:cNvSpPr>
          <p:nvPr/>
        </p:nvSpPr>
        <p:spPr bwMode="auto">
          <a:xfrm>
            <a:off x="1979713" y="3429000"/>
            <a:ext cx="4752528" cy="699340"/>
          </a:xfrm>
          <a:custGeom>
            <a:avLst/>
            <a:gdLst>
              <a:gd name="T0" fmla="*/ 0 w 3221"/>
              <a:gd name="T1" fmla="*/ 0 h 975"/>
              <a:gd name="T2" fmla="*/ 2556170 w 3221"/>
              <a:gd name="T3" fmla="*/ 770880 h 975"/>
              <a:gd name="T4" fmla="*/ 5184775 w 3221"/>
              <a:gd name="T5" fmla="*/ 346769 h 97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221" h="975">
                <a:moveTo>
                  <a:pt x="0" y="0"/>
                </a:moveTo>
                <a:cubicBezTo>
                  <a:pt x="525" y="419"/>
                  <a:pt x="1051" y="839"/>
                  <a:pt x="1588" y="907"/>
                </a:cubicBezTo>
                <a:cubicBezTo>
                  <a:pt x="2125" y="975"/>
                  <a:pt x="2949" y="491"/>
                  <a:pt x="3221" y="408"/>
                </a:cubicBezTo>
              </a:path>
            </a:pathLst>
          </a:custGeom>
          <a:noFill/>
          <a:ln w="38100" cap="flat">
            <a:solidFill>
              <a:srgbClr val="C0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9" name="Text Box 13"/>
          <p:cNvSpPr txBox="1">
            <a:spLocks noChangeArrowheads="1"/>
          </p:cNvSpPr>
          <p:nvPr/>
        </p:nvSpPr>
        <p:spPr bwMode="auto">
          <a:xfrm>
            <a:off x="6456183" y="4953944"/>
            <a:ext cx="113307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/>
              <a:t>Output</a:t>
            </a:r>
          </a:p>
        </p:txBody>
      </p:sp>
      <p:sp>
        <p:nvSpPr>
          <p:cNvPr id="3080" name="Text Box 14"/>
          <p:cNvSpPr txBox="1">
            <a:spLocks noChangeArrowheads="1"/>
          </p:cNvSpPr>
          <p:nvPr/>
        </p:nvSpPr>
        <p:spPr bwMode="auto">
          <a:xfrm>
            <a:off x="755576" y="1516857"/>
            <a:ext cx="100806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/>
              <a:t>Cost ($)</a:t>
            </a:r>
          </a:p>
        </p:txBody>
      </p:sp>
      <p:sp>
        <p:nvSpPr>
          <p:cNvPr id="3081" name="Text Box 15"/>
          <p:cNvSpPr txBox="1">
            <a:spLocks noChangeArrowheads="1"/>
          </p:cNvSpPr>
          <p:nvPr/>
        </p:nvSpPr>
        <p:spPr bwMode="auto">
          <a:xfrm>
            <a:off x="3603730" y="2742362"/>
            <a:ext cx="291248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dirty="0" smtClean="0"/>
              <a:t>LRAC </a:t>
            </a:r>
            <a:r>
              <a:rPr lang="en-US" sz="1600" dirty="0"/>
              <a:t>pre technological change</a:t>
            </a:r>
          </a:p>
        </p:txBody>
      </p:sp>
      <p:sp>
        <p:nvSpPr>
          <p:cNvPr id="3082" name="Text Box 16"/>
          <p:cNvSpPr txBox="1">
            <a:spLocks noChangeArrowheads="1"/>
          </p:cNvSpPr>
          <p:nvPr/>
        </p:nvSpPr>
        <p:spPr bwMode="auto">
          <a:xfrm>
            <a:off x="4067175" y="4487416"/>
            <a:ext cx="33845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dirty="0" smtClean="0"/>
              <a:t>LRAC </a:t>
            </a:r>
            <a:r>
              <a:rPr lang="en-US" sz="1800" dirty="0"/>
              <a:t>post technological change</a:t>
            </a:r>
          </a:p>
        </p:txBody>
      </p:sp>
      <p:sp>
        <p:nvSpPr>
          <p:cNvPr id="3083" name="Line 18"/>
          <p:cNvSpPr>
            <a:spLocks noChangeShapeType="1"/>
          </p:cNvSpPr>
          <p:nvPr/>
        </p:nvSpPr>
        <p:spPr bwMode="auto">
          <a:xfrm flipH="1" flipV="1">
            <a:off x="5949681" y="4039813"/>
            <a:ext cx="144463" cy="4318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84" name="Text Box 19"/>
          <p:cNvSpPr txBox="1">
            <a:spLocks noChangeArrowheads="1"/>
          </p:cNvSpPr>
          <p:nvPr/>
        </p:nvSpPr>
        <p:spPr bwMode="auto">
          <a:xfrm>
            <a:off x="467544" y="5662989"/>
            <a:ext cx="8281291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+mn-lt"/>
              </a:rPr>
              <a:t>Technological change reduces the unit production cost for any output produced and may also increase the </a:t>
            </a:r>
            <a:r>
              <a:rPr lang="en-US" sz="1800" dirty="0" smtClean="0">
                <a:solidFill>
                  <a:schemeClr val="bg1"/>
                </a:solidFill>
                <a:latin typeface="+mn-lt"/>
              </a:rPr>
              <a:t>minimum </a:t>
            </a:r>
            <a:r>
              <a:rPr lang="en-US" sz="1800" dirty="0">
                <a:solidFill>
                  <a:schemeClr val="bg1"/>
                </a:solidFill>
                <a:latin typeface="+mn-lt"/>
              </a:rPr>
              <a:t>efficient </a:t>
            </a:r>
            <a:r>
              <a:rPr lang="en-US" sz="1800" dirty="0" smtClean="0">
                <a:solidFill>
                  <a:schemeClr val="bg1"/>
                </a:solidFill>
                <a:latin typeface="+mn-lt"/>
              </a:rPr>
              <a:t>scale </a:t>
            </a:r>
            <a:r>
              <a:rPr lang="en-US" sz="1800" dirty="0">
                <a:solidFill>
                  <a:schemeClr val="bg1"/>
                </a:solidFill>
                <a:latin typeface="+mn-lt"/>
              </a:rPr>
              <a:t>(MES) threshold.</a:t>
            </a:r>
          </a:p>
        </p:txBody>
      </p:sp>
      <p:sp>
        <p:nvSpPr>
          <p:cNvPr id="3085" name="Text Box 20"/>
          <p:cNvSpPr txBox="1">
            <a:spLocks noChangeArrowheads="1"/>
          </p:cNvSpPr>
          <p:nvPr/>
        </p:nvSpPr>
        <p:spPr bwMode="auto">
          <a:xfrm>
            <a:off x="1259607" y="4076700"/>
            <a:ext cx="17999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dirty="0"/>
              <a:t>MES increases</a:t>
            </a:r>
          </a:p>
        </p:txBody>
      </p:sp>
      <p:sp>
        <p:nvSpPr>
          <p:cNvPr id="3086" name="Line 21"/>
          <p:cNvSpPr>
            <a:spLocks noChangeShapeType="1"/>
          </p:cNvSpPr>
          <p:nvPr/>
        </p:nvSpPr>
        <p:spPr bwMode="auto">
          <a:xfrm flipV="1">
            <a:off x="2946909" y="3778669"/>
            <a:ext cx="1120266" cy="586955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87" name="Line 22"/>
          <p:cNvSpPr>
            <a:spLocks noChangeShapeType="1"/>
          </p:cNvSpPr>
          <p:nvPr/>
        </p:nvSpPr>
        <p:spPr bwMode="auto">
          <a:xfrm flipV="1">
            <a:off x="3062662" y="4160028"/>
            <a:ext cx="1221133" cy="2159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88" name="Line 23"/>
          <p:cNvSpPr>
            <a:spLocks noChangeShapeType="1"/>
          </p:cNvSpPr>
          <p:nvPr/>
        </p:nvSpPr>
        <p:spPr bwMode="auto">
          <a:xfrm>
            <a:off x="6300192" y="3068638"/>
            <a:ext cx="0" cy="2159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Technological Change and the LAC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5C106-754C-4193-8BB9-87561220DB3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52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82" grpId="0"/>
      <p:bldP spid="3083" grpId="0" animBg="1"/>
      <p:bldP spid="3084" grpId="0" animBg="1"/>
      <p:bldP spid="3085" grpId="0"/>
      <p:bldP spid="3086" grpId="0" animBg="1"/>
      <p:bldP spid="308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Production and Costs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BA4C5-E8F2-4F59-B2FD-ED3804A18725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525621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 b="1" i="1" dirty="0">
                <a:solidFill>
                  <a:srgbClr val="3E5D78"/>
                </a:solidFill>
              </a:rPr>
              <a:t>Technological Change and </a:t>
            </a:r>
            <a:r>
              <a:rPr lang="en-US" sz="2000" b="1" i="1" dirty="0" smtClean="0">
                <a:solidFill>
                  <a:srgbClr val="3E5D78"/>
                </a:solidFill>
              </a:rPr>
              <a:t>Globalization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Reduce costs and increase the point of minimum efficient scale – graphically this shifts the minimum of the LRAC rightwards and downwards </a:t>
            </a:r>
            <a:r>
              <a:rPr lang="en-US" i="1" dirty="0"/>
              <a:t> </a:t>
            </a:r>
            <a:r>
              <a:rPr lang="en-US" i="1" dirty="0" smtClean="0"/>
              <a:t>                                             </a:t>
            </a:r>
            <a:r>
              <a:rPr lang="en-US" i="1" dirty="0"/>
              <a:t> </a:t>
            </a:r>
            <a:r>
              <a:rPr lang="en-US" i="1" dirty="0" smtClean="0"/>
              <a:t> </a:t>
            </a:r>
            <a:r>
              <a:rPr lang="en-US" i="1" dirty="0" smtClean="0">
                <a:solidFill>
                  <a:srgbClr val="3E5D78"/>
                </a:solidFill>
              </a:rPr>
              <a:t>illustration next slide…</a:t>
            </a:r>
          </a:p>
          <a:p>
            <a:pPr marL="274320" lvl="1" indent="0"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</a:pPr>
            <a:r>
              <a:rPr lang="en-US" sz="2000" b="1" i="1" dirty="0">
                <a:solidFill>
                  <a:srgbClr val="3E5D78"/>
                </a:solidFill>
              </a:rPr>
              <a:t>Clusters and </a:t>
            </a:r>
            <a:r>
              <a:rPr lang="en-US" sz="2000" b="1" i="1" dirty="0" smtClean="0">
                <a:solidFill>
                  <a:srgbClr val="3E5D78"/>
                </a:solidFill>
              </a:rPr>
              <a:t>Externalities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Groups of like firms or workers exchanging information and ideas e.g. Silicone Valley</a:t>
            </a:r>
          </a:p>
          <a:p>
            <a:pPr marL="274320" lvl="1" indent="0"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</a:pPr>
            <a:r>
              <a:rPr lang="en-US" sz="2000" b="1" i="1" dirty="0">
                <a:solidFill>
                  <a:srgbClr val="3E5D78"/>
                </a:solidFill>
              </a:rPr>
              <a:t>Learning by </a:t>
            </a:r>
            <a:r>
              <a:rPr lang="en-US" sz="2000" b="1" i="1" dirty="0" smtClean="0">
                <a:solidFill>
                  <a:srgbClr val="3E5D78"/>
                </a:solidFill>
              </a:rPr>
              <a:t>Doing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Costs decline over time due to learning: incumbents have a cost advantage</a:t>
            </a:r>
          </a:p>
          <a:p>
            <a:pPr marL="274320" lvl="1" indent="0"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</a:pPr>
            <a:r>
              <a:rPr lang="en-US" sz="2000" b="1" i="1" dirty="0">
                <a:solidFill>
                  <a:srgbClr val="3E5D78"/>
                </a:solidFill>
              </a:rPr>
              <a:t>Economics of </a:t>
            </a:r>
            <a:r>
              <a:rPr lang="en-US" sz="2000" b="1" i="1" dirty="0" smtClean="0">
                <a:solidFill>
                  <a:srgbClr val="3E5D78"/>
                </a:solidFill>
              </a:rPr>
              <a:t>Scope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Multiproduct supply may be less costly than single product supply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11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11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12968" cy="4876800"/>
          </a:xfrm>
        </p:spPr>
        <p:txBody>
          <a:bodyPr>
            <a:normAutofit/>
          </a:bodyPr>
          <a:lstStyle/>
          <a:p>
            <a:r>
              <a:rPr lang="en-US" sz="2000" dirty="0"/>
              <a:t>Short-run production relationship</a:t>
            </a:r>
          </a:p>
          <a:p>
            <a:pPr lvl="1"/>
            <a:r>
              <a:rPr lang="en-US" b="1" i="1" dirty="0">
                <a:solidFill>
                  <a:srgbClr val="3E5D78"/>
                </a:solidFill>
              </a:rPr>
              <a:t>TP</a:t>
            </a:r>
            <a:r>
              <a:rPr lang="en-US" dirty="0">
                <a:solidFill>
                  <a:srgbClr val="3E5D78"/>
                </a:solidFill>
              </a:rPr>
              <a:t>,</a:t>
            </a:r>
            <a:r>
              <a:rPr lang="en-US" b="1" i="1" dirty="0">
                <a:solidFill>
                  <a:srgbClr val="3E5D78"/>
                </a:solidFill>
              </a:rPr>
              <a:t> </a:t>
            </a:r>
            <a:r>
              <a:rPr lang="en-US" b="1" i="1" dirty="0" smtClean="0">
                <a:solidFill>
                  <a:srgbClr val="3E5D78"/>
                </a:solidFill>
              </a:rPr>
              <a:t>AP </a:t>
            </a:r>
            <a:r>
              <a:rPr lang="en-US" dirty="0"/>
              <a:t>and</a:t>
            </a:r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smtClean="0">
                <a:solidFill>
                  <a:srgbClr val="3E5D78"/>
                </a:solidFill>
              </a:rPr>
              <a:t>MP</a:t>
            </a:r>
          </a:p>
          <a:p>
            <a:pPr marL="274320" lvl="1" indent="0">
              <a:buNone/>
            </a:pPr>
            <a:endParaRPr lang="en-US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/>
              <a:t>Short-run costs</a:t>
            </a:r>
          </a:p>
          <a:p>
            <a:pPr lvl="1"/>
            <a:r>
              <a:rPr lang="en-US" b="1" i="1" dirty="0">
                <a:solidFill>
                  <a:srgbClr val="3E5D78"/>
                </a:solidFill>
              </a:rPr>
              <a:t>TC</a:t>
            </a:r>
            <a:r>
              <a:rPr lang="en-US" dirty="0"/>
              <a:t> is the sum of </a:t>
            </a:r>
            <a:r>
              <a:rPr lang="en-US" b="1" i="1" dirty="0">
                <a:solidFill>
                  <a:srgbClr val="3E5D78"/>
                </a:solidFill>
              </a:rPr>
              <a:t>FC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/>
              <a:t>and </a:t>
            </a:r>
            <a:r>
              <a:rPr lang="en-US" b="1" i="1" dirty="0">
                <a:solidFill>
                  <a:srgbClr val="3E5D78"/>
                </a:solidFill>
              </a:rPr>
              <a:t>VC</a:t>
            </a:r>
          </a:p>
          <a:p>
            <a:pPr lvl="1"/>
            <a:r>
              <a:rPr lang="en-US" b="1" i="1" dirty="0" smtClean="0">
                <a:solidFill>
                  <a:srgbClr val="3E5D78"/>
                </a:solidFill>
              </a:rPr>
              <a:t>ATC</a:t>
            </a:r>
            <a:r>
              <a:rPr lang="en-US" dirty="0" smtClean="0"/>
              <a:t> </a:t>
            </a:r>
            <a:r>
              <a:rPr lang="en-US" dirty="0"/>
              <a:t>is U-shaped, and is the</a:t>
            </a:r>
            <a:r>
              <a:rPr lang="en-US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dirty="0"/>
              <a:t>sum</a:t>
            </a:r>
            <a:r>
              <a:rPr lang="en-US" b="1" dirty="0"/>
              <a:t> </a:t>
            </a:r>
            <a:r>
              <a:rPr lang="en-US" dirty="0"/>
              <a:t>of </a:t>
            </a:r>
            <a:r>
              <a:rPr lang="en-US" b="1" i="1" dirty="0">
                <a:solidFill>
                  <a:srgbClr val="3E5D78"/>
                </a:solidFill>
              </a:rPr>
              <a:t>AFC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/>
              <a:t>and </a:t>
            </a:r>
            <a:r>
              <a:rPr lang="en-US" b="1" i="1" dirty="0">
                <a:solidFill>
                  <a:srgbClr val="3E5D78"/>
                </a:solidFill>
              </a:rPr>
              <a:t>AVC</a:t>
            </a:r>
          </a:p>
          <a:p>
            <a:pPr lvl="1"/>
            <a:r>
              <a:rPr lang="en-US" b="1" i="1" dirty="0">
                <a:solidFill>
                  <a:srgbClr val="3E5D78"/>
                </a:solidFill>
              </a:rPr>
              <a:t>MC</a:t>
            </a:r>
            <a:r>
              <a:rPr lang="en-US" dirty="0"/>
              <a:t> defines the increment in total </a:t>
            </a:r>
            <a:r>
              <a:rPr lang="en-US" dirty="0" smtClean="0"/>
              <a:t>(or variable) cost </a:t>
            </a:r>
            <a:r>
              <a:rPr lang="en-US" dirty="0"/>
              <a:t>caused by a unit change in </a:t>
            </a:r>
            <a:r>
              <a:rPr lang="en-US" dirty="0" smtClean="0"/>
              <a:t>output</a:t>
            </a:r>
          </a:p>
          <a:p>
            <a:pPr lvl="1"/>
            <a:endParaRPr lang="en-US" dirty="0"/>
          </a:p>
          <a:p>
            <a:r>
              <a:rPr lang="en-US" sz="2000" dirty="0"/>
              <a:t>The </a:t>
            </a:r>
            <a:r>
              <a:rPr lang="en-US" sz="2000" b="1" i="1" dirty="0">
                <a:solidFill>
                  <a:srgbClr val="3E5D78"/>
                </a:solidFill>
              </a:rPr>
              <a:t>long-run average cost</a:t>
            </a:r>
            <a:r>
              <a:rPr lang="en-US" sz="2000" b="1" dirty="0"/>
              <a:t> </a:t>
            </a:r>
            <a:r>
              <a:rPr lang="en-US" sz="2000" dirty="0"/>
              <a:t>is the envelope of all short-run cost curves</a:t>
            </a:r>
          </a:p>
        </p:txBody>
      </p:sp>
    </p:spTree>
    <p:extLst>
      <p:ext uri="{BB962C8B-B14F-4D97-AF65-F5344CB8AC3E}">
        <p14:creationId xmlns:p14="http://schemas.microsoft.com/office/powerpoint/2010/main" val="204054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7108-A9ED-45EE-B219-38DE228E14D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12968" cy="43497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Returns to scale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IRS, CRS, and </a:t>
            </a:r>
            <a:r>
              <a:rPr lang="en-US" dirty="0" smtClean="0"/>
              <a:t>DRS</a:t>
            </a:r>
          </a:p>
          <a:p>
            <a:pPr marL="274320" lvl="1" indent="0">
              <a:lnSpc>
                <a:spcPct val="90000"/>
              </a:lnSpc>
              <a:buNone/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Long-run average cost curves </a:t>
            </a:r>
            <a:r>
              <a:rPr lang="en-US" sz="2000" dirty="0"/>
              <a:t>are </a:t>
            </a:r>
            <a:r>
              <a:rPr lang="en-US" sz="2000" dirty="0" smtClean="0"/>
              <a:t>U-shaped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Minimum efficient scale </a:t>
            </a:r>
            <a:r>
              <a:rPr lang="en-US" sz="2000" dirty="0"/>
              <a:t>defines a threshold scale of operation such that scale economies are almost </a:t>
            </a:r>
            <a:r>
              <a:rPr lang="en-US" sz="2000" dirty="0" smtClean="0"/>
              <a:t>exhausted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Technological change</a:t>
            </a:r>
            <a:r>
              <a:rPr lang="en-US" sz="2000" b="1" i="1" dirty="0"/>
              <a:t> </a:t>
            </a:r>
            <a:r>
              <a:rPr lang="en-US" sz="2000" dirty="0"/>
              <a:t>and </a:t>
            </a:r>
            <a:r>
              <a:rPr lang="en-US" sz="2000" b="1" i="1" dirty="0" smtClean="0">
                <a:solidFill>
                  <a:srgbClr val="3E5D78"/>
                </a:solidFill>
              </a:rPr>
              <a:t>globalization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sz="2000" b="1" i="1" dirty="0">
                <a:solidFill>
                  <a:srgbClr val="3E5D78"/>
                </a:solidFill>
              </a:rPr>
              <a:t>Clusters, learning by doing</a:t>
            </a:r>
            <a:r>
              <a:rPr lang="en-US" sz="2000" b="1" i="1" dirty="0">
                <a:solidFill>
                  <a:schemeClr val="accent5"/>
                </a:solidFill>
              </a:rPr>
              <a:t>,</a:t>
            </a:r>
            <a:r>
              <a:rPr lang="en-US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and </a:t>
            </a:r>
            <a:r>
              <a:rPr lang="en-US" sz="2000" b="1" i="1" dirty="0">
                <a:solidFill>
                  <a:srgbClr val="3E5D78"/>
                </a:solidFill>
              </a:rPr>
              <a:t>economies of scope</a:t>
            </a:r>
          </a:p>
        </p:txBody>
      </p:sp>
    </p:spTree>
    <p:extLst>
      <p:ext uri="{BB962C8B-B14F-4D97-AF65-F5344CB8AC3E}">
        <p14:creationId xmlns:p14="http://schemas.microsoft.com/office/powerpoint/2010/main" val="359126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10724</TotalTime>
  <Words>1716</Words>
  <Application>Microsoft Macintosh PowerPoint</Application>
  <PresentationFormat>On-screen Show (4:3)</PresentationFormat>
  <Paragraphs>435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Theme-28pt</vt:lpstr>
      <vt:lpstr>Chapter 8 Production and Costs</vt:lpstr>
      <vt:lpstr>Learning Outcomes</vt:lpstr>
      <vt:lpstr>Efficient Production</vt:lpstr>
      <vt:lpstr>The Time Frame</vt:lpstr>
      <vt:lpstr>Production in the Short Run</vt:lpstr>
      <vt:lpstr>Production in the Short Run</vt:lpstr>
      <vt:lpstr>Total Product Curve</vt:lpstr>
      <vt:lpstr>Marginal Product and Average Product</vt:lpstr>
      <vt:lpstr>Costs in the Short Run</vt:lpstr>
      <vt:lpstr>Costs in the Short Run</vt:lpstr>
      <vt:lpstr>Average and Marginal Costs</vt:lpstr>
      <vt:lpstr>Snowboard Production Costs</vt:lpstr>
      <vt:lpstr>Total Cost Curve</vt:lpstr>
      <vt:lpstr>PowerPoint Presentation</vt:lpstr>
      <vt:lpstr>Costs in the Short Run</vt:lpstr>
      <vt:lpstr>Costs in the Short Run</vt:lpstr>
      <vt:lpstr>Costs in the Short Run</vt:lpstr>
      <vt:lpstr>Life and Death in the Short Run – Sunk Costs</vt:lpstr>
      <vt:lpstr>Long-Run Production and Costs</vt:lpstr>
      <vt:lpstr>Long-Run Production and Costs</vt:lpstr>
      <vt:lpstr>Long-Run Production and Costs</vt:lpstr>
      <vt:lpstr>Long-Run and Short-Run Cost Curves</vt:lpstr>
      <vt:lpstr>Long-Run and Short-Run Cost Curves</vt:lpstr>
      <vt:lpstr>Returns to Scale and LR costs</vt:lpstr>
      <vt:lpstr>Returns to Scale and LR Cost</vt:lpstr>
      <vt:lpstr>Technological Change and the LAC</vt:lpstr>
      <vt:lpstr>Production and Costs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8 - production and costs</dc:title>
  <dc:creator>Amy Peng</dc:creator>
  <dc:description>Copyright McGraw-Hill Ryerson Ltd. 2007</dc:description>
  <cp:lastModifiedBy>Ryan Nichols</cp:lastModifiedBy>
  <cp:revision>360</cp:revision>
  <cp:lastPrinted>2013-06-21T15:22:23Z</cp:lastPrinted>
  <dcterms:created xsi:type="dcterms:W3CDTF">2007-01-12T20:47:53Z</dcterms:created>
  <dcterms:modified xsi:type="dcterms:W3CDTF">2014-11-03T16:42:36Z</dcterms:modified>
</cp:coreProperties>
</file>