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8" r:id="rId21"/>
    <p:sldId id="279" r:id="rId22"/>
    <p:sldId id="280" r:id="rId23"/>
    <p:sldId id="281" r:id="rId24"/>
    <p:sldId id="282" r:id="rId25"/>
    <p:sldId id="28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39"/>
    <p:restoredTop sz="82021" autoAdjust="0"/>
  </p:normalViewPr>
  <p:slideViewPr>
    <p:cSldViewPr>
      <p:cViewPr varScale="1">
        <p:scale>
          <a:sx n="81" d="100"/>
          <a:sy n="81" d="100"/>
        </p:scale>
        <p:origin x="2128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2AF13-01ED-44FA-BFBA-38C54F31DF9E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31405-3210-4828-8711-EF46BC50A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7377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E-Commerce</a:t>
            </a:r>
            <a:r>
              <a:rPr lang="en-US" baseline="0" dirty="0" smtClean="0"/>
              <a:t> is only the transaction</a:t>
            </a:r>
          </a:p>
          <a:p>
            <a:r>
              <a:rPr lang="en-US" baseline="0" dirty="0" smtClean="0"/>
              <a:t>E-Business is the whole cycle of doing business online including reaching out. End to end</a:t>
            </a:r>
          </a:p>
          <a:p>
            <a:r>
              <a:rPr lang="en-US" baseline="0" dirty="0" smtClean="0"/>
              <a:t>E-Commerce is a part of E-business.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31405-3210-4828-8711-EF46BC50ACCF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43012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242743A9-6B46-4DED-867E-B417199B3698}" type="slidenum">
              <a:rPr lang="en-GB" sz="1200"/>
              <a:pPr algn="r"/>
              <a:t>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44036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E59F5696-4232-4CC5-8575-05228B65B3A0}" type="slidenum">
              <a:rPr lang="en-GB" sz="1200"/>
              <a:pPr algn="r"/>
              <a:t>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45060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F0B7A513-6D75-4A8E-9174-7649F695DD24}" type="slidenum">
              <a:rPr lang="en-GB" sz="1200"/>
              <a:pPr algn="r"/>
              <a:t>4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714636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E-bay owns </a:t>
            </a:r>
            <a:r>
              <a:rPr lang="en-US" dirty="0" err="1" smtClean="0"/>
              <a:t>kijiji</a:t>
            </a:r>
            <a:endParaRPr lang="en-US" dirty="0" smtClean="0"/>
          </a:p>
          <a:p>
            <a:pPr eaLnBrk="1" hangingPunct="1"/>
            <a:r>
              <a:rPr lang="en-US" dirty="0" err="1" smtClean="0"/>
              <a:t>Uber</a:t>
            </a:r>
            <a:r>
              <a:rPr lang="en-US" dirty="0" smtClean="0"/>
              <a:t> </a:t>
            </a:r>
            <a:r>
              <a:rPr lang="en-US" smtClean="0"/>
              <a:t>is worth 40billion</a:t>
            </a:r>
            <a:r>
              <a:rPr lang="en-US" baseline="0" smtClean="0"/>
              <a:t> dollars.</a:t>
            </a:r>
          </a:p>
          <a:p>
            <a:pPr eaLnBrk="1" hangingPunct="1"/>
            <a:endParaRPr lang="en-US" dirty="0" smtClean="0"/>
          </a:p>
        </p:txBody>
      </p:sp>
      <p:sp>
        <p:nvSpPr>
          <p:cNvPr id="46084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E5C0D5A1-BE8E-41C4-ACC2-85F74FF23682}" type="slidenum">
              <a:rPr lang="en-GB" sz="1200"/>
              <a:pPr algn="r"/>
              <a:t>5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957747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7108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6E3EA464-6B01-4867-A69B-1C404E36DD04}" type="slidenum">
              <a:rPr lang="en-GB" sz="1200"/>
              <a:pPr algn="r"/>
              <a:t>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424238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8132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D333B507-E6A9-473C-9073-A3213511DC52}" type="slidenum">
              <a:rPr lang="en-GB" sz="1200"/>
              <a:pPr algn="r"/>
              <a:t>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719885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 txBox="1">
            <a:spLocks noGrp="1" noChangeArrowheads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79E13A55-A073-4B30-8F8D-643DA71E6998}" type="slidenum">
              <a:rPr lang="en-GB" sz="1200"/>
              <a:pPr algn="r"/>
              <a:t>9</a:t>
            </a:fld>
            <a:endParaRPr lang="en-GB" sz="120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/>
            <a:r>
              <a:rPr lang="en-GB" dirty="0" smtClean="0">
                <a:latin typeface="Arial" charset="0"/>
                <a:cs typeface="Arial" charset="0"/>
              </a:rPr>
              <a:t>This slide left deliberately blank for student Q&amp;A interaction.</a:t>
            </a:r>
            <a:r>
              <a:rPr lang="en-US" dirty="0" smtClean="0">
                <a:latin typeface="Arial" charset="0"/>
                <a:cs typeface="Arial" charset="0"/>
              </a:rPr>
              <a:t> </a:t>
            </a:r>
          </a:p>
          <a:p>
            <a:pPr marL="182563" indent="-182563" eaLnBrk="1" hangingPunct="1"/>
            <a:r>
              <a:rPr lang="en-GB" dirty="0" smtClean="0">
                <a:latin typeface="Arial" charset="0"/>
                <a:cs typeface="Arial" charset="0"/>
              </a:rPr>
              <a:t>Potential answers:</a:t>
            </a:r>
          </a:p>
          <a:p>
            <a:pPr marL="182563" indent="-182563" eaLnBrk="1" hangingPunct="1"/>
            <a:r>
              <a:rPr lang="en-GB" dirty="0" smtClean="0">
                <a:latin typeface="Arial" charset="0"/>
                <a:cs typeface="Arial" charset="0"/>
              </a:rPr>
              <a:t> </a:t>
            </a:r>
          </a:p>
          <a:p>
            <a:pPr marL="182563" indent="-182563" eaLnBrk="1" hangingPunct="1">
              <a:buFontTx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Site downtime affecting whole site or some processes</a:t>
            </a:r>
          </a:p>
          <a:p>
            <a:pPr marL="182563" indent="-182563" eaLnBrk="1" hangingPunct="1">
              <a:buFontTx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Security attack, e.g. denial of service, content hijacked</a:t>
            </a:r>
          </a:p>
          <a:p>
            <a:pPr marL="182563" indent="-182563" eaLnBrk="1" hangingPunct="1">
              <a:buFontTx/>
              <a:buChar char="•"/>
            </a:pPr>
            <a:r>
              <a:rPr lang="en-GB" dirty="0" smtClean="0">
                <a:latin typeface="Arial" charset="0"/>
                <a:cs typeface="Arial" charset="0"/>
              </a:rPr>
              <a:t>Wrong content presented for site visitor</a:t>
            </a:r>
            <a:endParaRPr lang="en-US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516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04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FDC3F3E6-F671-4C5C-AD7B-01C00040F181}" type="slidenum">
              <a:rPr lang="en-GB" sz="1200"/>
              <a:pPr algn="r"/>
              <a:t>10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2228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240FE338-C5DD-4EF0-A165-FF2E5A779FBB}" type="slidenum">
              <a:rPr lang="en-GB" sz="1200"/>
              <a:pPr algn="r"/>
              <a:t>11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025202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3252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D9C60D1F-EC66-49C4-96DA-C350E34BE5B1}" type="slidenum">
              <a:rPr lang="en-GB" sz="1200"/>
              <a:pPr algn="r"/>
              <a:t>12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50490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4276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28D93D34-574D-48C3-AA5B-91DD19656138}" type="slidenum">
              <a:rPr lang="en-GB" sz="1200"/>
              <a:pPr algn="r"/>
              <a:t>13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783368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/>
              <a:t>Place Table 1.2 here</a:t>
            </a:r>
          </a:p>
        </p:txBody>
      </p:sp>
    </p:spTree>
    <p:extLst>
      <p:ext uri="{BB962C8B-B14F-4D97-AF65-F5344CB8AC3E}">
        <p14:creationId xmlns:p14="http://schemas.microsoft.com/office/powerpoint/2010/main" val="110252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/>
              <a:t>Place Figure 1.7 here</a:t>
            </a:r>
          </a:p>
        </p:txBody>
      </p:sp>
    </p:spTree>
    <p:extLst>
      <p:ext uri="{BB962C8B-B14F-4D97-AF65-F5344CB8AC3E}">
        <p14:creationId xmlns:p14="http://schemas.microsoft.com/office/powerpoint/2010/main" val="2044897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mtClean="0"/>
              <a:t>Replace with Figure 1.8</a:t>
            </a:r>
          </a:p>
        </p:txBody>
      </p:sp>
      <p:sp>
        <p:nvSpPr>
          <p:cNvPr id="57348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E7C7510E-C5B3-441F-A6DE-FE9DFEE0F968}" type="slidenum">
              <a:rPr lang="en-GB" sz="1200"/>
              <a:pPr algn="r"/>
              <a:t>16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9675139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8372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A9C7093D-37B8-4B9E-8376-762D2C54E22E}" type="slidenum">
              <a:rPr lang="en-GB" sz="1200"/>
              <a:pPr algn="r"/>
              <a:t>17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651805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9396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BC1299B6-A3E5-4A59-B58E-2291FD7986A9}" type="slidenum">
              <a:rPr lang="en-GB" sz="1200"/>
              <a:pPr algn="r"/>
              <a:t>18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5403834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B15FFB28-58EF-4988-94AA-0EF641FE3241}" type="slidenum">
              <a:rPr lang="en-GB" sz="1200"/>
              <a:pPr algn="r"/>
              <a:t>19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04089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mtClean="0"/>
              <a:t>There is a more recent chart if required on page 40 at http://www.businesslink.gov.uk/Growth_and_Innovation_files/ibs2004.pdf</a:t>
            </a:r>
          </a:p>
        </p:txBody>
      </p:sp>
      <p:sp>
        <p:nvSpPr>
          <p:cNvPr id="64516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A663FE0B-8862-4130-B908-D9E22C30AE12}" type="slidenum">
              <a:rPr lang="en-GB" sz="1200"/>
              <a:pPr algn="r"/>
              <a:t>20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034557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5540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41915D5F-2A9E-4223-8FB8-5DBD0B9E831F}" type="slidenum">
              <a:rPr lang="en-GB" sz="1200"/>
              <a:pPr algn="r"/>
              <a:t>21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4687031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6564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2FB7F692-EF93-4A8B-91B5-DE26C2FC4BAB}" type="slidenum">
              <a:rPr lang="en-GB" sz="1200"/>
              <a:pPr algn="r"/>
              <a:t>22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1015139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7588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65EA2A14-DC66-4DE0-8AEA-43CA6B9A2593}" type="slidenum">
              <a:rPr lang="en-GB" sz="1200"/>
              <a:pPr algn="r"/>
              <a:t>23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8019798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mtClean="0"/>
              <a:t>Replace with Figure 1.15</a:t>
            </a:r>
          </a:p>
        </p:txBody>
      </p:sp>
      <p:sp>
        <p:nvSpPr>
          <p:cNvPr id="68612" name="Slide Number Placeholder 3"/>
          <p:cNvSpPr txBox="1">
            <a:spLocks noGrp="1"/>
          </p:cNvSpPr>
          <p:nvPr/>
        </p:nvSpPr>
        <p:spPr bwMode="auto">
          <a:xfrm>
            <a:off x="3885666" y="8686509"/>
            <a:ext cx="2972334" cy="45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algn="r"/>
            <a:fld id="{F7BF02D3-54C0-4118-BA59-1968569A70D1}" type="slidenum">
              <a:rPr lang="en-GB" sz="1200"/>
              <a:pPr algn="r"/>
              <a:t>24</a:t>
            </a:fld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315634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830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475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5355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837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1850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0529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249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500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4929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4588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51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5710A-91B4-4700-A291-D43C5F116F0C}" type="datetimeFigureOut">
              <a:rPr lang="en-CA" smtClean="0"/>
              <a:t>2016-01-14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443DD-58E9-493D-AF2F-C3564335D6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3748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marL="630238" indent="-630238">
              <a:spcBef>
                <a:spcPct val="20000"/>
              </a:spcBef>
            </a:pPr>
            <a:r>
              <a:rPr lang="en-US" dirty="0" smtClean="0">
                <a:solidFill>
                  <a:srgbClr val="7030A0"/>
                </a:solidFill>
                <a:latin typeface="Arial" charset="0"/>
                <a:cs typeface="Microsoft Sans Serif" pitchFamily="34" charset="0"/>
              </a:rPr>
              <a:t>Introduction to E-Business</a:t>
            </a:r>
            <a:br>
              <a:rPr lang="en-US" dirty="0" smtClean="0">
                <a:solidFill>
                  <a:srgbClr val="7030A0"/>
                </a:solidFill>
                <a:latin typeface="Arial" charset="0"/>
                <a:cs typeface="Microsoft Sans Serif" pitchFamily="34" charset="0"/>
              </a:rPr>
            </a:br>
            <a:r>
              <a:rPr lang="en-US" dirty="0" smtClean="0">
                <a:solidFill>
                  <a:srgbClr val="7030A0"/>
                </a:solidFill>
                <a:latin typeface="Arial" charset="0"/>
                <a:cs typeface="Microsoft Sans Serif" pitchFamily="34" charset="0"/>
              </a:rPr>
              <a:t>and E-Commerce</a:t>
            </a:r>
            <a:endParaRPr lang="en-US" dirty="0">
              <a:solidFill>
                <a:srgbClr val="7030A0"/>
              </a:solidFill>
              <a:latin typeface="Arial" charset="0"/>
              <a:cs typeface="Microsoft Sans Serif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r>
              <a:rPr lang="en-CA" dirty="0" err="1" smtClean="0">
                <a:solidFill>
                  <a:srgbClr val="C00000"/>
                </a:solidFill>
              </a:rPr>
              <a:t>Nour</a:t>
            </a:r>
            <a:r>
              <a:rPr lang="en-CA" dirty="0" smtClean="0">
                <a:solidFill>
                  <a:srgbClr val="C00000"/>
                </a:solidFill>
              </a:rPr>
              <a:t> El </a:t>
            </a:r>
            <a:r>
              <a:rPr lang="en-CA" dirty="0" err="1" smtClean="0">
                <a:solidFill>
                  <a:srgbClr val="C00000"/>
                </a:solidFill>
              </a:rPr>
              <a:t>Kadri</a:t>
            </a:r>
            <a:endParaRPr lang="en-CA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5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4313"/>
            <a:ext cx="8353425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Learning Outcomes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6888" y="1419225"/>
            <a:ext cx="8467725" cy="4775200"/>
          </a:xfrm>
        </p:spPr>
        <p:txBody>
          <a:bodyPr/>
          <a:lstStyle/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Define the meaning and scope of e-business and e-commerce and their different elements</a:t>
            </a:r>
          </a:p>
          <a:p>
            <a:pPr marL="365125" indent="-365125" eaLnBrk="1" hangingPunct="1">
              <a:buClr>
                <a:schemeClr val="bg1"/>
              </a:buClr>
              <a:buSzTx/>
              <a:buFont typeface="Wingdings 2" pitchFamily="18" charset="2"/>
              <a:buNone/>
            </a:pPr>
            <a:endParaRPr lang="en-US" sz="2800" smtClean="0">
              <a:cs typeface="Microsoft Sans Serif" pitchFamily="34" charset="0"/>
            </a:endParaRP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Summarize the main reasons for adoption of </a:t>
            </a:r>
            <a:br>
              <a:rPr lang="en-US" sz="2800" smtClean="0">
                <a:cs typeface="Microsoft Sans Serif" pitchFamily="34" charset="0"/>
              </a:rPr>
            </a:br>
            <a:r>
              <a:rPr lang="en-US" sz="2800" smtClean="0">
                <a:cs typeface="Microsoft Sans Serif" pitchFamily="34" charset="0"/>
              </a:rPr>
              <a:t>e-commerce and e-business and barriers that may restrict adoption</a:t>
            </a: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endParaRPr lang="en-US" sz="2800" smtClean="0">
              <a:cs typeface="Microsoft Sans Serif" pitchFamily="34" charset="0"/>
            </a:endParaRP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Outline the ongoing business challenges of managing e-business and e-commerce in an organization.</a:t>
            </a:r>
            <a:endParaRPr lang="en-GB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5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15900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Management</a:t>
            </a:r>
            <a:r>
              <a:rPr lang="en-GB" sz="3200" u="sng" dirty="0" smtClean="0">
                <a:solidFill>
                  <a:schemeClr val="tx2"/>
                </a:solidFill>
                <a:cs typeface="Microsoft Sans Serif" pitchFamily="34" charset="0"/>
              </a:rPr>
              <a:t> </a:t>
            </a: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Issues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6888" y="1422400"/>
            <a:ext cx="8489950" cy="5111750"/>
          </a:xfrm>
        </p:spPr>
        <p:txBody>
          <a:bodyPr/>
          <a:lstStyle/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How do we explain the scope and implications of e-business and e-commerce to staff?</a:t>
            </a: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endParaRPr lang="en-US" sz="2800" smtClean="0">
              <a:cs typeface="Microsoft Sans Serif" pitchFamily="34" charset="0"/>
            </a:endParaRP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What is the full range of benefits of introducing </a:t>
            </a:r>
            <a:br>
              <a:rPr lang="en-US" sz="2800" smtClean="0">
                <a:cs typeface="Microsoft Sans Serif" pitchFamily="34" charset="0"/>
              </a:rPr>
            </a:br>
            <a:r>
              <a:rPr lang="en-US" sz="2800" smtClean="0">
                <a:cs typeface="Microsoft Sans Serif" pitchFamily="34" charset="0"/>
              </a:rPr>
              <a:t>e-business and what are the risks?</a:t>
            </a: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endParaRPr lang="en-US" sz="2800" smtClean="0">
              <a:cs typeface="Microsoft Sans Serif" pitchFamily="34" charset="0"/>
            </a:endParaRPr>
          </a:p>
          <a:p>
            <a:pPr marL="365125" indent="-365125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How do we evaluate our current e-business capabilities?</a:t>
            </a:r>
            <a:endParaRPr lang="en-GB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6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393700" y="1485900"/>
            <a:ext cx="838200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30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82575" y="5876925"/>
            <a:ext cx="8534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Google </a:t>
            </a:r>
            <a:r>
              <a:rPr lang="en-US" sz="1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circa 1998</a:t>
            </a:r>
            <a:br>
              <a:rPr lang="en-US" sz="1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</a:br>
            <a:r>
              <a:rPr lang="en-US" sz="800" i="1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Source</a:t>
            </a:r>
            <a:r>
              <a:rPr lang="en-US" sz="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: </a:t>
            </a:r>
            <a:r>
              <a:rPr lang="en-US" sz="800" dirty="0" err="1">
                <a:solidFill>
                  <a:schemeClr val="tx2"/>
                </a:solidFill>
                <a:latin typeface="+mn-lt"/>
                <a:cs typeface="Microsoft Sans Serif" pitchFamily="34" charset="0"/>
              </a:rPr>
              <a:t>Wayback</a:t>
            </a:r>
            <a:r>
              <a:rPr lang="en-US" sz="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 machine archive: http://web.archive.org/web/19981111183552/google.stanford.edu</a:t>
            </a:r>
          </a:p>
        </p:txBody>
      </p:sp>
      <p:pic>
        <p:nvPicPr>
          <p:cNvPr id="16388" name="Picture 7" descr="M01NF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404813"/>
            <a:ext cx="770572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979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050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49238"/>
            <a:ext cx="8382000" cy="579437"/>
          </a:xfrm>
        </p:spPr>
        <p:txBody>
          <a:bodyPr>
            <a:spAutoFit/>
          </a:bodyPr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E-Business Innovation and Opportunity</a:t>
            </a:r>
          </a:p>
        </p:txBody>
      </p:sp>
      <p:sp>
        <p:nvSpPr>
          <p:cNvPr id="17411" name="Rectangle 2051"/>
          <p:cNvSpPr>
            <a:spLocks noGrp="1" noChangeArrowheads="1"/>
          </p:cNvSpPr>
          <p:nvPr>
            <p:ph type="body" idx="4294967295"/>
          </p:nvPr>
        </p:nvSpPr>
        <p:spPr>
          <a:xfrm>
            <a:off x="496888" y="1422400"/>
            <a:ext cx="8486775" cy="4479925"/>
          </a:xfrm>
        </p:spPr>
        <p:txBody>
          <a:bodyPr/>
          <a:lstStyle/>
          <a:p>
            <a:pPr marL="374650" indent="-374650" eaLnBrk="1" hangingPunct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Since Google was launched in 1998 which</a:t>
            </a:r>
            <a:br>
              <a:rPr lang="en-GB" sz="2800" dirty="0" smtClean="0">
                <a:cs typeface="Microsoft Sans Serif" pitchFamily="34" charset="0"/>
              </a:rPr>
            </a:br>
            <a:r>
              <a:rPr lang="en-GB" sz="2800" dirty="0" smtClean="0">
                <a:cs typeface="Microsoft Sans Serif" pitchFamily="34" charset="0"/>
              </a:rPr>
              <a:t>e-business start-ups have transformed the way we work, live and play?</a:t>
            </a:r>
          </a:p>
          <a:p>
            <a:pPr marL="374650" indent="-374650" eaLnBrk="1" hangingPunct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endParaRPr lang="en-GB" sz="2800" dirty="0" smtClean="0">
              <a:cs typeface="Microsoft Sans Serif" pitchFamily="34" charset="0"/>
            </a:endParaRPr>
          </a:p>
          <a:p>
            <a:pPr marL="374650" indent="-374650" eaLnBrk="1" hangingPunct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How has Google innovated in search and its business table?</a:t>
            </a:r>
          </a:p>
          <a:p>
            <a:pPr marL="374650" indent="-374650" eaLnBrk="1" hangingPunct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endParaRPr lang="en-GB" sz="2800" dirty="0" smtClean="0">
              <a:cs typeface="Microsoft Sans Serif" pitchFamily="34" charset="0"/>
            </a:endParaRPr>
          </a:p>
          <a:p>
            <a:pPr marL="374650" indent="-374650" eaLnBrk="1" hangingPunct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What are some of the major innovators?</a:t>
            </a:r>
          </a:p>
        </p:txBody>
      </p:sp>
    </p:spTree>
    <p:extLst>
      <p:ext uri="{BB962C8B-B14F-4D97-AF65-F5344CB8AC3E}">
        <p14:creationId xmlns:p14="http://schemas.microsoft.com/office/powerpoint/2010/main" val="60814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47650"/>
            <a:ext cx="8382000" cy="579438"/>
          </a:xfrm>
        </p:spPr>
        <p:txBody>
          <a:bodyPr>
            <a:spAutoFit/>
          </a:bodyPr>
          <a:lstStyle/>
          <a:p>
            <a:pPr algn="ctr" eaLnBrk="1" hangingPunct="1"/>
            <a:r>
              <a:rPr lang="en-US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The Impact of the Internet on Business</a:t>
            </a:r>
            <a:endParaRPr lang="en-GB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8475" y="1425575"/>
            <a:ext cx="8250238" cy="4773613"/>
          </a:xfrm>
        </p:spPr>
        <p:txBody>
          <a:bodyPr/>
          <a:lstStyle/>
          <a:p>
            <a:pPr marL="374650" indent="-374650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US" sz="2800" smtClean="0"/>
              <a:t>Andy Grove, Chairman of Intel, one of the early adopters of e-commerce, has made a meteorological analogy with the Internet. He says:</a:t>
            </a:r>
          </a:p>
          <a:p>
            <a:pPr marL="374650" indent="-374650" eaLnBrk="1" hangingPunct="1">
              <a:buClr>
                <a:schemeClr val="bg1"/>
              </a:buClr>
              <a:buSzTx/>
              <a:buFontTx/>
              <a:buChar char="•"/>
            </a:pPr>
            <a:endParaRPr lang="en-US" sz="2800" i="1" smtClean="0"/>
          </a:p>
          <a:p>
            <a:pPr marL="374650" indent="-374650" eaLnBrk="1" hangingPunct="1">
              <a:buClr>
                <a:schemeClr val="bg1"/>
              </a:buClr>
              <a:buSzTx/>
              <a:buFontTx/>
              <a:buNone/>
            </a:pPr>
            <a:r>
              <a:rPr lang="en-US" sz="2800" i="1" smtClean="0"/>
              <a:t>	“The Internet a typhoon force, a ten times force, or is it a bit of wind? Or is it a force that fundamentally alters our business?” </a:t>
            </a:r>
            <a:r>
              <a:rPr lang="en-US" sz="2800" smtClean="0"/>
              <a:t>(Grove, 1996).</a:t>
            </a:r>
            <a:endParaRPr lang="en-GB" sz="2800" smtClean="0"/>
          </a:p>
        </p:txBody>
      </p:sp>
    </p:spTree>
    <p:extLst>
      <p:ext uri="{BB962C8B-B14F-4D97-AF65-F5344CB8AC3E}">
        <p14:creationId xmlns:p14="http://schemas.microsoft.com/office/powerpoint/2010/main" val="349855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17488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E-Business Opportunities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713" y="1470025"/>
            <a:ext cx="8470900" cy="5133713"/>
          </a:xfrm>
        </p:spPr>
        <p:txBody>
          <a:bodyPr>
            <a:spAutoFit/>
          </a:bodyPr>
          <a:lstStyle/>
          <a:p>
            <a:pPr marL="373063" indent="-373063" eaLnBrk="1" hangingPunct="1">
              <a:lnSpc>
                <a:spcPct val="90000"/>
              </a:lnSpc>
              <a:buClr>
                <a:schemeClr val="bg1"/>
              </a:buClr>
              <a:buSzTx/>
              <a:buFontTx/>
              <a:buChar char="•"/>
            </a:pPr>
            <a:r>
              <a:rPr lang="en-GB" sz="2800" i="1" u="sng" dirty="0" smtClean="0">
                <a:cs typeface="Microsoft Sans Serif" pitchFamily="34" charset="0"/>
              </a:rPr>
              <a:t>Reach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GB" dirty="0" smtClean="0">
                <a:cs typeface="Microsoft Sans Serif" pitchFamily="34" charset="0"/>
              </a:rPr>
              <a:t>Over 5 billion users globally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  <a:buFont typeface="Arial" charset="0"/>
              <a:buChar char="–"/>
            </a:pPr>
            <a:r>
              <a:rPr lang="en-GB" dirty="0" smtClean="0">
                <a:cs typeface="Microsoft Sans Serif" pitchFamily="34" charset="0"/>
              </a:rPr>
              <a:t>Connect to millions of products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</a:pPr>
            <a:endParaRPr lang="en-GB" dirty="0" smtClean="0">
              <a:cs typeface="Microsoft Sans Serif" pitchFamily="34" charset="0"/>
            </a:endParaRPr>
          </a:p>
          <a:p>
            <a:pPr marL="373063" indent="-373063" eaLnBrk="1" hangingPunct="1">
              <a:lnSpc>
                <a:spcPct val="90000"/>
              </a:lnSpc>
              <a:buClr>
                <a:schemeClr val="bg1"/>
              </a:buClr>
              <a:buSzTx/>
              <a:buFontTx/>
              <a:buChar char="•"/>
            </a:pPr>
            <a:r>
              <a:rPr lang="en-GB" sz="2800" i="1" u="sng" dirty="0" smtClean="0">
                <a:cs typeface="Microsoft Sans Serif" pitchFamily="34" charset="0"/>
              </a:rPr>
              <a:t>Richness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  <a:buFont typeface="Arial" charset="0"/>
              <a:buChar char="–"/>
            </a:pPr>
            <a:r>
              <a:rPr lang="en-GB" dirty="0" smtClean="0">
                <a:cs typeface="Microsoft Sans Serif" pitchFamily="34" charset="0"/>
              </a:rPr>
              <a:t>Detailed product information on 50 billion + pages indexed by Google. Blogs, videos, feeds…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  <a:buFont typeface="Arial" charset="0"/>
              <a:buChar char="–"/>
            </a:pPr>
            <a:r>
              <a:rPr lang="en-GB" dirty="0" smtClean="0">
                <a:cs typeface="Microsoft Sans Serif" pitchFamily="34" charset="0"/>
              </a:rPr>
              <a:t>Personalized messages for users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</a:pPr>
            <a:endParaRPr lang="en-GB" dirty="0" smtClean="0">
              <a:cs typeface="Microsoft Sans Serif" pitchFamily="34" charset="0"/>
            </a:endParaRPr>
          </a:p>
          <a:p>
            <a:pPr marL="373063" indent="-373063" eaLnBrk="1" hangingPunct="1">
              <a:lnSpc>
                <a:spcPct val="90000"/>
              </a:lnSpc>
              <a:buClr>
                <a:schemeClr val="bg1"/>
              </a:buClr>
              <a:buSzTx/>
              <a:buFontTx/>
              <a:buChar char="•"/>
            </a:pPr>
            <a:r>
              <a:rPr lang="en-GB" sz="2800" i="1" u="sng" dirty="0" smtClean="0">
                <a:cs typeface="Microsoft Sans Serif" pitchFamily="34" charset="0"/>
              </a:rPr>
              <a:t>Affiliation</a:t>
            </a:r>
          </a:p>
          <a:p>
            <a:pPr marL="742950" lvl="1" indent="300038" eaLnBrk="1" hangingPunct="1">
              <a:lnSpc>
                <a:spcPct val="90000"/>
              </a:lnSpc>
              <a:buClr>
                <a:schemeClr val="bg1"/>
              </a:buClr>
              <a:buFont typeface="Arial" charset="0"/>
              <a:buChar char="–"/>
            </a:pPr>
            <a:r>
              <a:rPr lang="en-GB" dirty="0" smtClean="0">
                <a:cs typeface="Microsoft Sans Serif" pitchFamily="34" charset="0"/>
              </a:rPr>
              <a:t>Partnerships are key in the networked economy.</a:t>
            </a:r>
          </a:p>
        </p:txBody>
      </p:sp>
    </p:spTree>
    <p:extLst>
      <p:ext uri="{BB962C8B-B14F-4D97-AF65-F5344CB8AC3E}">
        <p14:creationId xmlns:p14="http://schemas.microsoft.com/office/powerpoint/2010/main" val="31958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84163" y="5889625"/>
            <a:ext cx="8464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 charset="0"/>
              </a:rPr>
              <a:t>Figure 1.6 </a:t>
            </a:r>
            <a:r>
              <a:rPr lang="en-US" sz="1800" dirty="0">
                <a:solidFill>
                  <a:schemeClr val="tx2"/>
                </a:solidFill>
                <a:latin typeface="Arial" charset="0"/>
              </a:rPr>
              <a:t> Online and offline communications techniques for e-commerce</a:t>
            </a:r>
          </a:p>
        </p:txBody>
      </p:sp>
      <p:pic>
        <p:nvPicPr>
          <p:cNvPr id="20483" name="Picture 5" descr="M01NF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" y="404813"/>
            <a:ext cx="7129463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98438"/>
            <a:ext cx="8382000" cy="1190625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cs typeface="Microsoft Sans Serif" pitchFamily="34" charset="0"/>
              </a:rPr>
              <a:t>Internet Risks – What Can Go Wrong with a Transactional Site?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79425" y="1350963"/>
            <a:ext cx="8281988" cy="5319712"/>
          </a:xfrm>
        </p:spPr>
        <p:txBody>
          <a:bodyPr>
            <a:spAutoFit/>
          </a:bodyPr>
          <a:lstStyle/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endParaRPr lang="en-GB" sz="1800" dirty="0" smtClean="0"/>
          </a:p>
          <a:p>
            <a:pPr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1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279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22250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What is E-Commerce and E-Business?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1175" y="1423988"/>
            <a:ext cx="8262938" cy="5341937"/>
          </a:xfrm>
        </p:spPr>
        <p:txBody>
          <a:bodyPr/>
          <a:lstStyle/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2600" dirty="0" smtClean="0"/>
              <a:t>You are attending a role in the e-business team of a global bank</a:t>
            </a:r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endParaRPr lang="en-GB" sz="2600" dirty="0" smtClean="0"/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2600" dirty="0" smtClean="0"/>
              <a:t>You anticipate you may be asked the distinction between e-commerce and e-business.</a:t>
            </a:r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endParaRPr lang="en-GB" sz="2600" dirty="0" smtClean="0"/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2600" dirty="0" smtClean="0"/>
              <a:t>Give a definition for each:</a:t>
            </a:r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endParaRPr lang="en-GB" sz="2600" dirty="0" smtClean="0"/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2600" i="1" u="sng" dirty="0" smtClean="0"/>
              <a:t>E-Commerce:</a:t>
            </a:r>
          </a:p>
          <a:p>
            <a:pPr lvl="1" eaLnBrk="1" hangingPunct="1">
              <a:buClr>
                <a:schemeClr val="bg1"/>
              </a:buClr>
              <a:buSzTx/>
              <a:buFontTx/>
              <a:buChar char="•"/>
            </a:pPr>
            <a:endParaRPr lang="en-GB" dirty="0" smtClean="0"/>
          </a:p>
          <a:p>
            <a:pPr marL="395288" indent="-395288" eaLnBrk="1" hangingPunct="1">
              <a:buClr>
                <a:schemeClr val="bg1"/>
              </a:buClr>
              <a:buSzTx/>
              <a:buFontTx/>
              <a:buChar char="•"/>
            </a:pPr>
            <a:r>
              <a:rPr lang="en-GB" sz="2600" i="1" u="sng" dirty="0" smtClean="0"/>
              <a:t>E-Business:</a:t>
            </a:r>
          </a:p>
          <a:p>
            <a:pPr lvl="1" eaLnBrk="1" hangingPunct="1">
              <a:buClr>
                <a:schemeClr val="bg1"/>
              </a:buClr>
              <a:buSzTx/>
              <a:buFontTx/>
              <a:buChar char="•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566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1.2 </a:t>
            </a:r>
            <a:r>
              <a:rPr lang="en-GB" sz="1800" dirty="0"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latin typeface="+mn-lt"/>
                <a:cs typeface="Microsoft Sans Serif" pitchFamily="34" charset="0"/>
              </a:rPr>
              <a:t>The distinction between buy-side and sell-side e-commerce</a:t>
            </a:r>
            <a:endParaRPr lang="en-US" sz="800" dirty="0">
              <a:latin typeface="+mn-lt"/>
              <a:cs typeface="Microsoft Sans Serif" pitchFamily="34" charset="0"/>
            </a:endParaRPr>
          </a:p>
        </p:txBody>
      </p:sp>
      <p:pic>
        <p:nvPicPr>
          <p:cNvPr id="23555" name="Picture 6" descr="M01NF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404813"/>
            <a:ext cx="7451725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51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Figure 1.3 </a:t>
            </a:r>
            <a:r>
              <a:rPr lang="en-GB" sz="18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Three definitions of the relationship between e-commerce and e-business</a:t>
            </a:r>
          </a:p>
        </p:txBody>
      </p:sp>
      <p:pic>
        <p:nvPicPr>
          <p:cNvPr id="24579" name="Picture 6" descr="Z:\Graphics\Powerpoint\PE_UK\PE217-Chaffey\Final files\GIF\CH01\M01NF00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765175"/>
            <a:ext cx="754221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00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Figure 1.4 </a:t>
            </a:r>
            <a:r>
              <a:rPr lang="en-GB" sz="18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+mn-lt"/>
                <a:cs typeface="Microsoft Sans Serif" pitchFamily="34" charset="0"/>
              </a:rPr>
              <a:t>The relationship between intranets, extranets and the Internet</a:t>
            </a:r>
          </a:p>
        </p:txBody>
      </p:sp>
      <p:pic>
        <p:nvPicPr>
          <p:cNvPr id="25603" name="Picture 6" descr="Z:\Graphics\Powerpoint\PE_UK\PE217-Chaffey\Final files\GIF\CH01\M01NF00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765175"/>
            <a:ext cx="8367712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81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>
                <a:solidFill>
                  <a:schemeClr val="bg1"/>
                </a:solidFill>
                <a:latin typeface="Arial" charset="0"/>
                <a:cs typeface="Microsoft Sans Serif" pitchFamily="34" charset="0"/>
              </a:rPr>
              <a:t>Table 1.2 </a:t>
            </a:r>
            <a:r>
              <a:rPr lang="en-GB" sz="1800">
                <a:solidFill>
                  <a:schemeClr val="bg1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Arial" charset="0"/>
                <a:cs typeface="Microsoft Sans Serif" pitchFamily="34" charset="0"/>
              </a:rPr>
              <a:t>Internet usage habits among mobile phone subscribers, EU-5 3-month average ending March 2010, age 13+</a:t>
            </a:r>
          </a:p>
        </p:txBody>
      </p:sp>
      <p:pic>
        <p:nvPicPr>
          <p:cNvPr id="26627" name="Picture 5" descr="M01NT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8353425" cy="386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10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latin typeface="Arial" charset="0"/>
                <a:cs typeface="Microsoft Sans Serif" pitchFamily="34" charset="0"/>
              </a:rPr>
              <a:t>Figure 1.7 </a:t>
            </a:r>
            <a:r>
              <a:rPr lang="en-GB" sz="18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 err="1">
                <a:latin typeface="Arial" charset="0"/>
                <a:cs typeface="Microsoft Sans Serif" pitchFamily="34" charset="0"/>
              </a:rPr>
              <a:t>Qype</a:t>
            </a:r>
            <a:endParaRPr lang="en-US" sz="1800" dirty="0">
              <a:latin typeface="Arial" charset="0"/>
              <a:cs typeface="Microsoft Sans Serif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800" i="1" dirty="0">
                <a:latin typeface="Arial" charset="0"/>
                <a:cs typeface="Microsoft Sans Serif" pitchFamily="34" charset="0"/>
              </a:rPr>
              <a:t>Source:</a:t>
            </a:r>
            <a:r>
              <a:rPr lang="en-US" sz="800" dirty="0">
                <a:latin typeface="Arial" charset="0"/>
                <a:cs typeface="Microsoft Sans Serif" pitchFamily="34" charset="0"/>
              </a:rPr>
              <a:t> www.qype.com</a:t>
            </a:r>
          </a:p>
        </p:txBody>
      </p:sp>
      <p:pic>
        <p:nvPicPr>
          <p:cNvPr id="27651" name="Picture 5" descr="M01NF0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3738"/>
            <a:ext cx="8353425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13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284163" y="5883275"/>
            <a:ext cx="85344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/>
            <a:r>
              <a:rPr lang="en-GB" sz="1200" dirty="0">
                <a:latin typeface="Arial" charset="0"/>
                <a:cs typeface="Microsoft Sans Serif" pitchFamily="34" charset="0"/>
              </a:rPr>
              <a:t>Figure 1.8 </a:t>
            </a:r>
            <a:r>
              <a:rPr lang="en-GB" sz="18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 err="1">
                <a:latin typeface="Arial" charset="0"/>
              </a:rPr>
              <a:t>Blendtec</a:t>
            </a:r>
            <a:r>
              <a:rPr lang="en-US" sz="1800" dirty="0">
                <a:latin typeface="Arial" charset="0"/>
              </a:rPr>
              <a:t> viral campaign micro-site</a:t>
            </a:r>
          </a:p>
          <a:p>
            <a:pPr eaLnBrk="1" hangingPunct="1"/>
            <a:r>
              <a:rPr lang="en-US" sz="800" i="1" dirty="0">
                <a:latin typeface="Arial" charset="0"/>
              </a:rPr>
              <a:t>Source</a:t>
            </a:r>
            <a:r>
              <a:rPr lang="en-US" sz="800" dirty="0">
                <a:latin typeface="Arial" charset="0"/>
              </a:rPr>
              <a:t>: www.willitblend.com</a:t>
            </a:r>
          </a:p>
        </p:txBody>
      </p:sp>
      <p:pic>
        <p:nvPicPr>
          <p:cNvPr id="28675" name="Picture 6" descr="M01NF0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404813"/>
            <a:ext cx="464185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37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284163" y="5864225"/>
            <a:ext cx="8534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latin typeface="Arial" charset="0"/>
                <a:cs typeface="Microsoft Sans Serif" pitchFamily="34" charset="0"/>
              </a:rPr>
              <a:t>Figure 1.9 </a:t>
            </a:r>
            <a:r>
              <a:rPr lang="en-GB" sz="20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latin typeface="Arial" charset="0"/>
              </a:rPr>
              <a:t>Evolution of web technologies</a:t>
            </a:r>
          </a:p>
          <a:p>
            <a:pPr eaLnBrk="1" hangingPunct="1">
              <a:spcBef>
                <a:spcPct val="50000"/>
              </a:spcBef>
            </a:pPr>
            <a:r>
              <a:rPr lang="en-US" sz="800" dirty="0">
                <a:latin typeface="Arial" charset="0"/>
              </a:rPr>
              <a:t>Source: Adapted from </a:t>
            </a:r>
            <a:r>
              <a:rPr lang="en-US" sz="800" dirty="0" err="1">
                <a:latin typeface="Arial" charset="0"/>
              </a:rPr>
              <a:t>Spivack</a:t>
            </a:r>
            <a:r>
              <a:rPr lang="en-US" sz="800" dirty="0">
                <a:latin typeface="Arial" charset="0"/>
              </a:rPr>
              <a:t>, 2009.</a:t>
            </a:r>
          </a:p>
        </p:txBody>
      </p:sp>
      <p:pic>
        <p:nvPicPr>
          <p:cNvPr id="29699" name="Picture 6" descr="M01NF0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1358683"/>
            <a:ext cx="8822684" cy="430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104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1.10 </a:t>
            </a:r>
            <a:r>
              <a:rPr lang="en-GB" sz="1800" dirty="0">
                <a:latin typeface="+mn-lt"/>
                <a:cs typeface="Microsoft Sans Serif" pitchFamily="34" charset="0"/>
              </a:rPr>
              <a:t>   </a:t>
            </a:r>
            <a:r>
              <a:rPr lang="en-US" sz="1800" dirty="0">
                <a:latin typeface="+mn-lt"/>
                <a:cs typeface="Microsoft Sans Serif" pitchFamily="34" charset="0"/>
              </a:rPr>
              <a:t>Summary and examples of transaction alternatives between businesses, consumers and governmental organizations</a:t>
            </a:r>
          </a:p>
        </p:txBody>
      </p:sp>
      <p:pic>
        <p:nvPicPr>
          <p:cNvPr id="30723" name="Picture 6" descr="M01NF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404813"/>
            <a:ext cx="7993063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570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0488" y="198438"/>
            <a:ext cx="8963025" cy="1190625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Cost / Efficiency and Competitiveness</a:t>
            </a:r>
            <a:b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</a:b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Drivers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713" y="1460500"/>
            <a:ext cx="8480425" cy="5073650"/>
          </a:xfrm>
        </p:spPr>
        <p:txBody>
          <a:bodyPr>
            <a:normAutofit/>
          </a:bodyPr>
          <a:lstStyle/>
          <a:p>
            <a:pPr marL="374650" indent="-374650" eaLnBrk="1" hangingPunct="1">
              <a:lnSpc>
                <a:spcPct val="90000"/>
              </a:lnSpc>
              <a:buClr>
                <a:schemeClr val="bg1"/>
              </a:buClr>
              <a:buSzTx/>
              <a:buFontTx/>
              <a:buChar char="•"/>
            </a:pPr>
            <a:r>
              <a:rPr lang="en-US" sz="2600" b="1" i="1" u="sng" dirty="0" smtClean="0">
                <a:solidFill>
                  <a:srgbClr val="0070C0"/>
                </a:solidFill>
                <a:cs typeface="Microsoft Sans Serif" pitchFamily="34" charset="0"/>
              </a:rPr>
              <a:t>Cost/efficiency drivers</a:t>
            </a:r>
            <a:endParaRPr lang="en-US" sz="2600" i="1" u="sng" dirty="0" smtClean="0">
              <a:solidFill>
                <a:srgbClr val="0070C0"/>
              </a:solidFill>
              <a:cs typeface="Microsoft Sans Serif" pitchFamily="34" charset="0"/>
            </a:endParaRP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Increasing speed with which supplies can be obtained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Increasing speed with which goods can be dispatched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Reduced sales and purchasing costs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Reduced operating costs.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Font typeface="Wingdings 2" pitchFamily="18" charset="2"/>
              <a:buNone/>
            </a:pPr>
            <a:endParaRPr lang="en-US" sz="2400" b="1" dirty="0" smtClean="0">
              <a:cs typeface="Microsoft Sans Serif" pitchFamily="34" charset="0"/>
            </a:endParaRPr>
          </a:p>
          <a:p>
            <a:pPr marL="374650" indent="-374650" eaLnBrk="1" hangingPunct="1">
              <a:lnSpc>
                <a:spcPct val="90000"/>
              </a:lnSpc>
              <a:buClr>
                <a:schemeClr val="bg1"/>
              </a:buClr>
              <a:buSzTx/>
              <a:buFontTx/>
              <a:buChar char="•"/>
            </a:pPr>
            <a:r>
              <a:rPr lang="en-US" sz="2600" b="1" i="1" u="sng" dirty="0" smtClean="0">
                <a:solidFill>
                  <a:srgbClr val="0070C0"/>
                </a:solidFill>
                <a:cs typeface="Microsoft Sans Serif" pitchFamily="34" charset="0"/>
              </a:rPr>
              <a:t>Competitiveness drivers</a:t>
            </a:r>
            <a:endParaRPr lang="en-US" sz="2600" i="1" u="sng" dirty="0" smtClean="0">
              <a:solidFill>
                <a:srgbClr val="0070C0"/>
              </a:solidFill>
              <a:cs typeface="Microsoft Sans Serif" pitchFamily="34" charset="0"/>
            </a:endParaRP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Customer demand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Improving the range and quality of services offered</a:t>
            </a:r>
          </a:p>
          <a:p>
            <a:pPr marL="990600" lvl="1" indent="-392113" eaLnBrk="1" hangingPunct="1">
              <a:lnSpc>
                <a:spcPct val="90000"/>
              </a:lnSpc>
              <a:buClr>
                <a:schemeClr val="bg1"/>
              </a:buClr>
              <a:buSzTx/>
              <a:buFont typeface="Arial" charset="0"/>
              <a:buChar char="–"/>
            </a:pPr>
            <a:r>
              <a:rPr lang="en-US" sz="2400" dirty="0" smtClean="0">
                <a:cs typeface="Microsoft Sans Serif" pitchFamily="34" charset="0"/>
              </a:rPr>
              <a:t>Avoid losing market share to businesses already using e-commerce.</a:t>
            </a:r>
            <a:endParaRPr lang="en-GB" sz="2400" dirty="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9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/>
            <a:r>
              <a:rPr lang="en-GB" sz="1200" dirty="0">
                <a:latin typeface="Arial" charset="0"/>
                <a:cs typeface="Microsoft Sans Serif" pitchFamily="34" charset="0"/>
              </a:rPr>
              <a:t>Figure 1.13 </a:t>
            </a:r>
            <a:r>
              <a:rPr lang="en-GB" sz="1800" dirty="0"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latin typeface="Arial" charset="0"/>
                <a:cs typeface="Microsoft Sans Serif" pitchFamily="34" charset="0"/>
              </a:rPr>
              <a:t>Barriers to development of online technologies</a:t>
            </a:r>
            <a:br>
              <a:rPr lang="en-US" sz="1800" dirty="0"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latin typeface="Arial" charset="0"/>
              </a:rPr>
              <a:t>Source</a:t>
            </a:r>
            <a:r>
              <a:rPr lang="en-US" sz="800" dirty="0">
                <a:latin typeface="Arial" charset="0"/>
              </a:rPr>
              <a:t>: DTI, 2002, from </a:t>
            </a:r>
            <a:r>
              <a:rPr lang="en-US" sz="800" i="1" dirty="0">
                <a:latin typeface="Arial" charset="0"/>
              </a:rPr>
              <a:t>Business in the Information Age</a:t>
            </a:r>
            <a:r>
              <a:rPr lang="en-US" sz="800" dirty="0">
                <a:latin typeface="Arial" charset="0"/>
              </a:rPr>
              <a:t>, </a:t>
            </a:r>
            <a:r>
              <a:rPr lang="en-US" sz="800" i="1" dirty="0">
                <a:latin typeface="Arial" charset="0"/>
              </a:rPr>
              <a:t>International Benchmarking Study 2002 </a:t>
            </a:r>
            <a:r>
              <a:rPr lang="en-US" sz="800" dirty="0">
                <a:latin typeface="Arial" charset="0"/>
              </a:rPr>
              <a:t>(2002), Crown Copyright material is reproduced with permission under the terms of</a:t>
            </a:r>
          </a:p>
          <a:p>
            <a:pPr eaLnBrk="1" hangingPunct="1"/>
            <a:r>
              <a:rPr lang="en-US" sz="800" dirty="0">
                <a:latin typeface="Arial" charset="0"/>
              </a:rPr>
              <a:t>the Click-Use </a:t>
            </a:r>
            <a:r>
              <a:rPr lang="en-US" sz="800" dirty="0" err="1">
                <a:latin typeface="Arial" charset="0"/>
              </a:rPr>
              <a:t>Licence</a:t>
            </a:r>
            <a:endParaRPr lang="en-US" sz="800" dirty="0">
              <a:latin typeface="Arial" charset="0"/>
            </a:endParaRPr>
          </a:p>
        </p:txBody>
      </p:sp>
      <p:pic>
        <p:nvPicPr>
          <p:cNvPr id="35843" name="Picture 6" descr="M01NF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404813"/>
            <a:ext cx="6696075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11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82575" y="5886450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1.14 </a:t>
            </a:r>
            <a:r>
              <a:rPr lang="en-GB" sz="1800" dirty="0"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latin typeface="+mn-lt"/>
                <a:cs typeface="Microsoft Sans Serif" pitchFamily="34" charset="0"/>
              </a:rPr>
              <a:t>A simple stage model for buy-side and sell-side e-commerce</a:t>
            </a:r>
          </a:p>
        </p:txBody>
      </p:sp>
      <p:pic>
        <p:nvPicPr>
          <p:cNvPr id="36867" name="Picture 6" descr="M01NF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54025"/>
            <a:ext cx="8372475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1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8891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Drivers of Consumer Adoption</a:t>
            </a:r>
          </a:p>
        </p:txBody>
      </p:sp>
      <p:graphicFrame>
        <p:nvGraphicFramePr>
          <p:cNvPr id="19353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220288"/>
              </p:ext>
            </p:extLst>
          </p:nvPr>
        </p:nvGraphicFramePr>
        <p:xfrm>
          <a:off x="376238" y="1196975"/>
          <a:ext cx="8413750" cy="4762501"/>
        </p:xfrm>
        <a:graphic>
          <a:graphicData uri="http://schemas.openxmlformats.org/drawingml/2006/table">
            <a:tbl>
              <a:tblPr/>
              <a:tblGrid>
                <a:gridCol w="4032250"/>
                <a:gridCol w="4381500"/>
              </a:tblGrid>
              <a:tr h="654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Driver</a:t>
                      </a:r>
                      <a:endParaRPr kumimoji="0" lang="en-GB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C7C8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Marketing approach</a:t>
                      </a:r>
                      <a:endParaRPr kumimoji="0" lang="en-GB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C7C8B"/>
                    </a:solidFill>
                  </a:tcPr>
                </a:tc>
              </a:tr>
              <a:tr h="835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1- Content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More detailed. Content is king.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5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2- Customization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Email alerts, personalization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55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3- Community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Chat rooms, blogs, forums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55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4- Convenience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24/7/365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5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5- Choice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Products, suppliers. (Intermediaries)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5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6- Cost Reduction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Direct communication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8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87325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Barriers to Consumer Adoption</a:t>
            </a:r>
          </a:p>
        </p:txBody>
      </p:sp>
      <p:graphicFrame>
        <p:nvGraphicFramePr>
          <p:cNvPr id="194617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535831"/>
              </p:ext>
            </p:extLst>
          </p:nvPr>
        </p:nvGraphicFramePr>
        <p:xfrm>
          <a:off x="2339752" y="1147303"/>
          <a:ext cx="4392488" cy="3922285"/>
        </p:xfrm>
        <a:graphic>
          <a:graphicData uri="http://schemas.openxmlformats.org/drawingml/2006/table">
            <a:tbl>
              <a:tblPr/>
              <a:tblGrid>
                <a:gridCol w="4392488"/>
              </a:tblGrid>
              <a:tr h="624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Barrier</a:t>
                      </a:r>
                      <a:endParaRPr kumimoji="0" lang="en-GB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C7C8B"/>
                    </a:solidFill>
                  </a:tcPr>
                </a:tc>
              </a:tr>
              <a:tr h="79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1- No Perceived Benefit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2- Lack of Trust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25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3- Security Problems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25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4- Lack of Skills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5- Cost</a:t>
                      </a:r>
                      <a:endParaRPr kumimoji="0" lang="en-GB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853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282575" y="6237312"/>
            <a:ext cx="8534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dirty="0">
                <a:latin typeface="+mn-lt"/>
                <a:cs typeface="Microsoft Sans Serif" pitchFamily="34" charset="0"/>
              </a:rPr>
              <a:t>Figure 1.15 </a:t>
            </a:r>
            <a:r>
              <a:rPr lang="en-GB" sz="1800" dirty="0"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latin typeface="+mn-lt"/>
                <a:cs typeface="Microsoft Sans Serif" pitchFamily="34" charset="0"/>
              </a:rPr>
              <a:t>Variation in different online activities by gender</a:t>
            </a:r>
            <a:br>
              <a:rPr lang="en-US" sz="1800" dirty="0">
                <a:latin typeface="+mn-lt"/>
                <a:cs typeface="Microsoft Sans Serif" pitchFamily="34" charset="0"/>
              </a:rPr>
            </a:br>
            <a:r>
              <a:rPr lang="en-US" sz="800" i="1" dirty="0">
                <a:latin typeface="+mn-lt"/>
                <a:cs typeface="Microsoft Sans Serif" pitchFamily="34" charset="0"/>
              </a:rPr>
              <a:t>Source</a:t>
            </a:r>
            <a:r>
              <a:rPr lang="en-US" sz="800" dirty="0">
                <a:latin typeface="+mn-lt"/>
                <a:cs typeface="Microsoft Sans Serif" pitchFamily="34" charset="0"/>
              </a:rPr>
              <a:t>: UK National Statistics (2006) </a:t>
            </a:r>
            <a:r>
              <a:rPr lang="en-US" sz="800" i="1" dirty="0">
                <a:latin typeface="+mn-lt"/>
                <a:cs typeface="Microsoft Sans Serif" pitchFamily="34" charset="0"/>
              </a:rPr>
              <a:t>Individuals accessing the Internet – Report from the UK National Statistics Omnibus Survey</a:t>
            </a:r>
            <a:r>
              <a:rPr lang="en-US" sz="800" dirty="0">
                <a:latin typeface="+mn-lt"/>
                <a:cs typeface="Microsoft Sans Serif" pitchFamily="34" charset="0"/>
              </a:rPr>
              <a:t>. Published online at www.statistics.gov.uk</a:t>
            </a:r>
          </a:p>
        </p:txBody>
      </p:sp>
      <p:pic>
        <p:nvPicPr>
          <p:cNvPr id="39939" name="Picture 6" descr="M01NF0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8171"/>
            <a:ext cx="5256584" cy="632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Main Reference: Dave Chaffey book: E-Business and </a:t>
            </a:r>
            <a:r>
              <a:rPr lang="en-CA" smtClean="0"/>
              <a:t>E-Commerce Management.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6752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576</Words>
  <Application>Microsoft Macintosh PowerPoint</Application>
  <PresentationFormat>On-screen Show (4:3)</PresentationFormat>
  <Paragraphs>150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Microsoft Sans Serif</vt:lpstr>
      <vt:lpstr>Times</vt:lpstr>
      <vt:lpstr>Wingdings 2</vt:lpstr>
      <vt:lpstr>Office Theme</vt:lpstr>
      <vt:lpstr>Introduction to E-Business and E-Commerce</vt:lpstr>
      <vt:lpstr>Learning Outcomes</vt:lpstr>
      <vt:lpstr>Management Issues</vt:lpstr>
      <vt:lpstr>PowerPoint Presentation</vt:lpstr>
      <vt:lpstr>E-Business Innovation and Opportunity</vt:lpstr>
      <vt:lpstr>The Impact of the Internet on Business</vt:lpstr>
      <vt:lpstr>E-Business Opportunities</vt:lpstr>
      <vt:lpstr>PowerPoint Presentation</vt:lpstr>
      <vt:lpstr>Internet Risks – What Can Go Wrong with a Transactional Site?</vt:lpstr>
      <vt:lpstr>What is E-Commerce and E-Business?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 / Efficiency and Competitiveness Drivers</vt:lpstr>
      <vt:lpstr>PowerPoint Presentation</vt:lpstr>
      <vt:lpstr>PowerPoint Presentation</vt:lpstr>
      <vt:lpstr>Drivers of Consumer Adoption</vt:lpstr>
      <vt:lpstr>Barriers to Consumer Adoption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E-Business and E-Commerce</dc:title>
  <dc:creator>Windows User</dc:creator>
  <cp:lastModifiedBy>Microsoft Office User</cp:lastModifiedBy>
  <cp:revision>13</cp:revision>
  <dcterms:created xsi:type="dcterms:W3CDTF">2014-09-05T15:39:57Z</dcterms:created>
  <dcterms:modified xsi:type="dcterms:W3CDTF">2016-01-14T21:13:33Z</dcterms:modified>
</cp:coreProperties>
</file>