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1.xml" ContentType="application/vnd.openxmlformats-officedocument.presentationml.notesSlide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tags/tag8.xml" ContentType="application/vnd.openxmlformats-officedocument.presentationml.tags+xml"/>
  <Override PartName="/ppt/notesSlides/notesSlide4.xml" ContentType="application/vnd.openxmlformats-officedocument.presentationml.notesSlide+xml"/>
  <Override PartName="/ppt/tags/tag9.xml" ContentType="application/vnd.openxmlformats-officedocument.presentationml.tags+xml"/>
  <Override PartName="/ppt/notesSlides/notesSlide5.xml" ContentType="application/vnd.openxmlformats-officedocument.presentationml.notesSlide+xml"/>
  <Override PartName="/ppt/tags/tag10.xml" ContentType="application/vnd.openxmlformats-officedocument.presentationml.tags+xml"/>
  <Override PartName="/ppt/notesSlides/notesSlide6.xml" ContentType="application/vnd.openxmlformats-officedocument.presentationml.notesSlide+xml"/>
  <Override PartName="/ppt/tags/tag11.xml" ContentType="application/vnd.openxmlformats-officedocument.presentationml.tags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notesSlides/notesSlide8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9.xml" ContentType="application/vnd.openxmlformats-officedocument.presentationml.notes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10.xml" ContentType="application/vnd.openxmlformats-officedocument.presentationml.notesSlide+xml"/>
  <Override PartName="/ppt/tags/tag18.xml" ContentType="application/vnd.openxmlformats-officedocument.presentationml.tags+xml"/>
  <Override PartName="/ppt/notesSlides/notesSlide11.xml" ContentType="application/vnd.openxmlformats-officedocument.presentationml.notesSlide+xml"/>
  <Override PartName="/ppt/tags/tag19.xml" ContentType="application/vnd.openxmlformats-officedocument.presentationml.tags+xml"/>
  <Override PartName="/ppt/notesSlides/notesSlide12.xml" ContentType="application/vnd.openxmlformats-officedocument.presentationml.notesSlide+xml"/>
  <Override PartName="/ppt/tags/tag20.xml" ContentType="application/vnd.openxmlformats-officedocument.presentationml.tags+xml"/>
  <Override PartName="/ppt/notesSlides/notesSlide13.xml" ContentType="application/vnd.openxmlformats-officedocument.presentationml.notesSlide+xml"/>
  <Override PartName="/ppt/tags/tag21.xml" ContentType="application/vnd.openxmlformats-officedocument.presentationml.tags+xml"/>
  <Override PartName="/ppt/notesSlides/notesSlide14.xml" ContentType="application/vnd.openxmlformats-officedocument.presentationml.notesSlid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15.xml" ContentType="application/vnd.openxmlformats-officedocument.presentationml.notesSlide+xml"/>
  <Override PartName="/ppt/tags/tag25.xml" ContentType="application/vnd.openxmlformats-officedocument.presentationml.tags+xml"/>
  <Override PartName="/ppt/notesSlides/notesSlide16.xml" ContentType="application/vnd.openxmlformats-officedocument.presentationml.notesSlide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notesSlides/notesSlide17.xml" ContentType="application/vnd.openxmlformats-officedocument.presentationml.notesSlide+xml"/>
  <Override PartName="/ppt/tags/tag30.xml" ContentType="application/vnd.openxmlformats-officedocument.presentationml.tags+xml"/>
  <Override PartName="/ppt/notesSlides/notesSlide18.xml" ContentType="application/vnd.openxmlformats-officedocument.presentationml.notesSlide+xml"/>
  <Override PartName="/ppt/tags/tag31.xml" ContentType="application/vnd.openxmlformats-officedocument.presentationml.tags+xml"/>
  <Override PartName="/ppt/notesSlides/notesSlide19.xml" ContentType="application/vnd.openxmlformats-officedocument.presentationml.notesSlide+xml"/>
  <Override PartName="/ppt/tags/tag32.xml" ContentType="application/vnd.openxmlformats-officedocument.presentationml.tags+xml"/>
  <Override PartName="/ppt/notesSlides/notesSlide20.xml" ContentType="application/vnd.openxmlformats-officedocument.presentationml.notesSlide+xml"/>
  <Override PartName="/ppt/tags/tag33.xml" ContentType="application/vnd.openxmlformats-officedocument.presentationml.tags+xml"/>
  <Override PartName="/ppt/notesSlides/notesSlide21.xml" ContentType="application/vnd.openxmlformats-officedocument.presentationml.notesSlide+xml"/>
  <Override PartName="/ppt/tags/tag34.xml" ContentType="application/vnd.openxmlformats-officedocument.presentationml.tags+xml"/>
  <Override PartName="/ppt/notesSlides/notesSlide22.xml" ContentType="application/vnd.openxmlformats-officedocument.presentationml.notesSlide+xml"/>
  <Override PartName="/ppt/tags/tag35.xml" ContentType="application/vnd.openxmlformats-officedocument.presentationml.tags+xml"/>
  <Override PartName="/ppt/notesSlides/notesSlide23.xml" ContentType="application/vnd.openxmlformats-officedocument.presentationml.notesSlide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notesSlides/notesSlide24.xml" ContentType="application/vnd.openxmlformats-officedocument.presentationml.notesSlide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notesSlides/notesSlide25.xml" ContentType="application/vnd.openxmlformats-officedocument.presentationml.notesSlide+xml"/>
  <Override PartName="/ppt/tags/tag4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4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44"/>
  </p:notesMasterIdLst>
  <p:handoutMasterIdLst>
    <p:handoutMasterId r:id="rId45"/>
  </p:handoutMasterIdLst>
  <p:sldIdLst>
    <p:sldId id="257" r:id="rId3"/>
    <p:sldId id="289" r:id="rId4"/>
    <p:sldId id="273" r:id="rId5"/>
    <p:sldId id="331" r:id="rId6"/>
    <p:sldId id="303" r:id="rId7"/>
    <p:sldId id="332" r:id="rId8"/>
    <p:sldId id="305" r:id="rId9"/>
    <p:sldId id="306" r:id="rId10"/>
    <p:sldId id="294" r:id="rId11"/>
    <p:sldId id="296" r:id="rId12"/>
    <p:sldId id="297" r:id="rId13"/>
    <p:sldId id="290" r:id="rId14"/>
    <p:sldId id="274" r:id="rId15"/>
    <p:sldId id="275" r:id="rId16"/>
    <p:sldId id="307" r:id="rId17"/>
    <p:sldId id="301" r:id="rId18"/>
    <p:sldId id="291" r:id="rId19"/>
    <p:sldId id="302" r:id="rId20"/>
    <p:sldId id="292" r:id="rId21"/>
    <p:sldId id="308" r:id="rId22"/>
    <p:sldId id="309" r:id="rId23"/>
    <p:sldId id="310" r:id="rId24"/>
    <p:sldId id="300" r:id="rId25"/>
    <p:sldId id="299" r:id="rId26"/>
    <p:sldId id="298" r:id="rId27"/>
    <p:sldId id="312" r:id="rId28"/>
    <p:sldId id="314" r:id="rId29"/>
    <p:sldId id="316" r:id="rId30"/>
    <p:sldId id="317" r:id="rId31"/>
    <p:sldId id="318" r:id="rId32"/>
    <p:sldId id="320" r:id="rId33"/>
    <p:sldId id="321" r:id="rId34"/>
    <p:sldId id="322" r:id="rId35"/>
    <p:sldId id="323" r:id="rId36"/>
    <p:sldId id="324" r:id="rId37"/>
    <p:sldId id="325" r:id="rId38"/>
    <p:sldId id="326" r:id="rId39"/>
    <p:sldId id="327" r:id="rId40"/>
    <p:sldId id="328" r:id="rId41"/>
    <p:sldId id="329" r:id="rId42"/>
    <p:sldId id="304" r:id="rId43"/>
  </p:sldIdLst>
  <p:sldSz cx="12192000" cy="6858000"/>
  <p:notesSz cx="6858000" cy="9144000"/>
  <p:custDataLst>
    <p:tags r:id="rId46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D03447BB-5D67-496B-8E87-E561075AD55C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588" autoAdjust="0"/>
    <p:restoredTop sz="91964" autoAdjust="0"/>
  </p:normalViewPr>
  <p:slideViewPr>
    <p:cSldViewPr>
      <p:cViewPr>
        <p:scale>
          <a:sx n="100" d="100"/>
          <a:sy n="100" d="100"/>
        </p:scale>
        <p:origin x="920" y="-3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9330"/>
    </p:cViewPr>
  </p:sorterViewPr>
  <p:notesViewPr>
    <p:cSldViewPr>
      <p:cViewPr varScale="1">
        <p:scale>
          <a:sx n="95" d="100"/>
          <a:sy n="95" d="100"/>
        </p:scale>
        <p:origin x="69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tags" Target="tags/tag1.xml"/><Relationship Id="rId47" Type="http://schemas.openxmlformats.org/officeDocument/2006/relationships/presProps" Target="presProps.xml"/><Relationship Id="rId48" Type="http://schemas.openxmlformats.org/officeDocument/2006/relationships/viewProps" Target="viewProps.xml"/><Relationship Id="rId49" Type="http://schemas.openxmlformats.org/officeDocument/2006/relationships/theme" Target="theme/theme1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slide" Target="slides/slide26.xml"/><Relationship Id="rId29" Type="http://schemas.openxmlformats.org/officeDocument/2006/relationships/slide" Target="slides/slide27.xml"/><Relationship Id="rId50" Type="http://schemas.openxmlformats.org/officeDocument/2006/relationships/tableStyles" Target="tableStyles.xml"/><Relationship Id="rId1" Type="http://schemas.openxmlformats.org/officeDocument/2006/relationships/customXml" Target="../customXml/item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30" Type="http://schemas.openxmlformats.org/officeDocument/2006/relationships/slide" Target="slides/slide28.xml"/><Relationship Id="rId31" Type="http://schemas.openxmlformats.org/officeDocument/2006/relationships/slide" Target="slides/slide29.xml"/><Relationship Id="rId32" Type="http://schemas.openxmlformats.org/officeDocument/2006/relationships/slide" Target="slides/slide30.xml"/><Relationship Id="rId9" Type="http://schemas.openxmlformats.org/officeDocument/2006/relationships/slide" Target="slides/slide7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33" Type="http://schemas.openxmlformats.org/officeDocument/2006/relationships/slide" Target="slides/slide31.xml"/><Relationship Id="rId34" Type="http://schemas.openxmlformats.org/officeDocument/2006/relationships/slide" Target="slides/slide32.xml"/><Relationship Id="rId35" Type="http://schemas.openxmlformats.org/officeDocument/2006/relationships/slide" Target="slides/slide33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37" Type="http://schemas.openxmlformats.org/officeDocument/2006/relationships/slide" Target="slides/slide35.xml"/><Relationship Id="rId38" Type="http://schemas.openxmlformats.org/officeDocument/2006/relationships/slide" Target="slides/slide36.xml"/><Relationship Id="rId39" Type="http://schemas.openxmlformats.org/officeDocument/2006/relationships/slide" Target="slides/slide37.xml"/><Relationship Id="rId40" Type="http://schemas.openxmlformats.org/officeDocument/2006/relationships/slide" Target="slides/slide38.xml"/><Relationship Id="rId41" Type="http://schemas.openxmlformats.org/officeDocument/2006/relationships/slide" Target="slides/slide39.xml"/><Relationship Id="rId42" Type="http://schemas.openxmlformats.org/officeDocument/2006/relationships/slide" Target="slides/slide40.xml"/><Relationship Id="rId43" Type="http://schemas.openxmlformats.org/officeDocument/2006/relationships/slide" Target="slides/slide41.xml"/><Relationship Id="rId44" Type="http://schemas.openxmlformats.org/officeDocument/2006/relationships/notesMaster" Target="notesMasters/notesMaster1.xml"/><Relationship Id="rId45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DE8356-FFDA-4E74-B804-79023C7DD259}" type="datetimeFigureOut">
              <a:rPr lang="en-US" smtClean="0"/>
              <a:t>12/6/16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CB32D8-F2D2-4D01-80A9-88F3B128AE7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08472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3DDCE7-616C-4285-A468-7301F171BC93}" type="datetimeFigureOut">
              <a:rPr lang="en-US" smtClean="0"/>
              <a:t>12/6/16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C1D8F7-2BDD-4C56-98AF-2E212EF349F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7619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7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C1D8F7-2BDD-4C56-98AF-2E212EF349F3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90235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C1D8F7-2BDD-4C56-98AF-2E212EF349F3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21092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C1D8F7-2BDD-4C56-98AF-2E212EF349F3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42707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You need to add</a:t>
            </a:r>
            <a:r>
              <a:rPr lang="en-US" baseline="0" dirty="0" smtClean="0"/>
              <a:t> and provide or provide a intervention for the smaller guy then the bigger guy.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C1D8F7-2BDD-4C56-98AF-2E212EF349F3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16997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C1D8F7-2BDD-4C56-98AF-2E212EF349F3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98795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0963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25488" indent="-277813" defTabSz="90963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16013" indent="-222250" defTabSz="90963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63688" indent="-222250" defTabSz="90963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09775" indent="-222250" defTabSz="90963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466975" indent="-222250" defTabSz="9096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24175" indent="-222250" defTabSz="9096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381375" indent="-222250" defTabSz="9096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38575" indent="-222250" defTabSz="9096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20000"/>
              </a:spcBef>
            </a:pPr>
            <a:fld id="{6249B898-9A93-4144-901F-4ABCEFD07F82}" type="slidenum">
              <a:rPr lang="en-US" altLang="en-US">
                <a:latin typeface="Arial" panose="020B0604020202020204" pitchFamily="34" charset="0"/>
              </a:rPr>
              <a:pPr>
                <a:spcBef>
                  <a:spcPct val="20000"/>
                </a:spcBef>
              </a:pPr>
              <a:t>9</a:t>
            </a:fld>
            <a:endParaRPr lang="en-US" altLang="en-US" dirty="0">
              <a:latin typeface="Arial" panose="020B0604020202020204" pitchFamily="34" charset="0"/>
            </a:endParaRPr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1000" dirty="0" smtClean="0"/>
              <a:t>Now</a:t>
            </a:r>
            <a:r>
              <a:rPr lang="en-US" altLang="en-US" sz="1000" baseline="0" dirty="0" smtClean="0"/>
              <a:t> we are looking at a pedagogical and coaching </a:t>
            </a:r>
            <a:endParaRPr lang="en-US" altLang="en-US" sz="1000" dirty="0" smtClean="0"/>
          </a:p>
        </p:txBody>
      </p:sp>
    </p:spTree>
    <p:extLst>
      <p:ext uri="{BB962C8B-B14F-4D97-AF65-F5344CB8AC3E}">
        <p14:creationId xmlns:p14="http://schemas.microsoft.com/office/powerpoint/2010/main" val="12827894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20000"/>
              </a:spcBef>
            </a:pPr>
            <a:fld id="{CA2E4537-2ADF-48E5-A314-32318C188829}" type="slidenum">
              <a:rPr lang="en-CA" altLang="en-US"/>
              <a:pPr>
                <a:spcBef>
                  <a:spcPct val="20000"/>
                </a:spcBef>
              </a:pPr>
              <a:t>10</a:t>
            </a:fld>
            <a:endParaRPr lang="en-CA" altLang="en-US" dirty="0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en-US" dirty="0" smtClean="0"/>
              <a:t>Pedagogy</a:t>
            </a:r>
            <a:r>
              <a:rPr lang="en-US" altLang="en-US" baseline="0" dirty="0" smtClean="0"/>
              <a:t> 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1588389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C1D8F7-2BDD-4C56-98AF-2E212EF349F3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3517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CA" altLang="en-US" dirty="0" smtClean="0"/>
              <a:t>PE</a:t>
            </a:r>
            <a:r>
              <a:rPr lang="en-CA" altLang="en-US" baseline="0" dirty="0" smtClean="0"/>
              <a:t> is a bit both outcome and a treatment </a:t>
            </a:r>
            <a:endParaRPr lang="en-CA" altLang="en-US" dirty="0" smtClean="0"/>
          </a:p>
        </p:txBody>
      </p:sp>
      <p:sp>
        <p:nvSpPr>
          <p:cNvPr id="471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31863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 defTabSz="931863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 defTabSz="931863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 defTabSz="931863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 defTabSz="931863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D6E309C-D5E6-48EF-AD8C-5A2BD47BD2C2}" type="slidenum">
              <a:rPr lang="en-US" altLang="en-US" smtClean="0">
                <a:solidFill>
                  <a:srgbClr val="000000"/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US" altLang="en-US" dirty="0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02817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Cognitive any type of learning;</a:t>
            </a:r>
            <a:r>
              <a:rPr lang="en-US" baseline="0" dirty="0" smtClean="0"/>
              <a:t> strategy, learning , problem solving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C1D8F7-2BDD-4C56-98AF-2E212EF349F3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7008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2)</a:t>
            </a:r>
            <a:r>
              <a:rPr lang="en-US" baseline="0" dirty="0" smtClean="0"/>
              <a:t> cognitive</a:t>
            </a:r>
          </a:p>
          <a:p>
            <a:r>
              <a:rPr lang="en-US" baseline="0" dirty="0" smtClean="0"/>
              <a:t>3)Psychomotor principle</a:t>
            </a:r>
          </a:p>
          <a:p>
            <a:r>
              <a:rPr lang="en-US" baseline="0" dirty="0" smtClean="0"/>
              <a:t>4)Psychomotor principle D.D</a:t>
            </a:r>
          </a:p>
          <a:p>
            <a:r>
              <a:rPr lang="en-US" baseline="0" dirty="0" smtClean="0"/>
              <a:t>5)Effective</a:t>
            </a:r>
          </a:p>
          <a:p>
            <a:r>
              <a:rPr lang="en-US" baseline="0" dirty="0" smtClean="0"/>
              <a:t>6)Effective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C1D8F7-2BDD-4C56-98AF-2E212EF349F3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57877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Alignment relates t</a:t>
            </a:r>
            <a:r>
              <a:rPr lang="en-US" baseline="0" dirty="0" smtClean="0"/>
              <a:t>o how the goal and evaluation fit together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C1D8F7-2BDD-4C56-98AF-2E212EF349F3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79032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Program goals are the impacts you want to</a:t>
            </a:r>
            <a:r>
              <a:rPr lang="en-US" baseline="0" dirty="0" smtClean="0"/>
              <a:t> see on your students closer to when you are finishing the program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C1D8F7-2BDD-4C56-98AF-2E212EF349F3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34390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C1D8F7-2BDD-4C56-98AF-2E212EF349F3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0774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20000"/>
              </a:spcBef>
            </a:pPr>
            <a:fld id="{3BC35883-650A-43E4-99AC-0794AFFF8FD6}" type="slidenum">
              <a:rPr lang="en-CA" altLang="en-US"/>
              <a:pPr>
                <a:spcBef>
                  <a:spcPct val="20000"/>
                </a:spcBef>
              </a:pPr>
              <a:t>23</a:t>
            </a:fld>
            <a:endParaRPr lang="en-CA" altLang="en-US" dirty="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buFontTx/>
              <a:buNone/>
            </a:pP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7229043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 smtClean="0"/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20000"/>
              </a:spcBef>
            </a:pPr>
            <a:fld id="{0144D6C9-9132-49C5-9844-27C61554D4AF}" type="slidenum">
              <a:rPr lang="en-CA" altLang="en-US"/>
              <a:pPr>
                <a:spcBef>
                  <a:spcPct val="20000"/>
                </a:spcBef>
              </a:pPr>
              <a:t>24</a:t>
            </a:fld>
            <a:endParaRPr lang="en-CA" altLang="en-US" dirty="0"/>
          </a:p>
        </p:txBody>
      </p:sp>
    </p:spTree>
    <p:extLst>
      <p:ext uri="{BB962C8B-B14F-4D97-AF65-F5344CB8AC3E}">
        <p14:creationId xmlns:p14="http://schemas.microsoft.com/office/powerpoint/2010/main" val="342890106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15963" indent="-274638" algn="ctr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03313" indent="-219075" algn="ctr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543050" indent="-219075" algn="ctr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1984375" indent="-219075" algn="ctr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441575" indent="-219075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898775" indent="-219075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355975" indent="-219075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13175" indent="-219075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algn="r"/>
            <a:fld id="{D748761B-F0BD-4BDC-932D-7BCBFD56368D}" type="slidenum">
              <a:rPr lang="en-US" altLang="en-US" sz="1200">
                <a:latin typeface="Arial" panose="020B0604020202020204" pitchFamily="34" charset="0"/>
              </a:rPr>
              <a:pPr algn="r"/>
              <a:t>28</a:t>
            </a:fld>
            <a:endParaRPr lang="en-US" altLang="en-US" sz="1200" dirty="0">
              <a:latin typeface="Arial" panose="020B0604020202020204" pitchFamily="34" charset="0"/>
            </a:endParaRPr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Tx/>
              <a:buChar char="-"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2270490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15963" indent="-274638" algn="ctr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03313" indent="-219075" algn="ctr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543050" indent="-219075" algn="ctr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1984375" indent="-219075" algn="ctr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441575" indent="-219075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898775" indent="-219075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355975" indent="-219075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13175" indent="-219075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algn="r"/>
            <a:fld id="{5FABB4BC-E0C0-40EC-97FC-52F47F80CF24}" type="slidenum">
              <a:rPr lang="en-US" altLang="en-US" sz="1200">
                <a:latin typeface="Arial" panose="020B0604020202020204" pitchFamily="34" charset="0"/>
              </a:rPr>
              <a:pPr algn="r"/>
              <a:t>29</a:t>
            </a:fld>
            <a:endParaRPr lang="en-US" altLang="en-US" sz="1200" dirty="0">
              <a:latin typeface="Arial" panose="020B0604020202020204" pitchFamily="34" charset="0"/>
            </a:endParaRPr>
          </a:p>
        </p:txBody>
      </p:sp>
      <p:sp>
        <p:nvSpPr>
          <p:cNvPr id="14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dirty="0" smtClean="0"/>
              <a:t>Ethnicity</a:t>
            </a:r>
            <a:r>
              <a:rPr lang="en-US" altLang="en-US" baseline="0" dirty="0" smtClean="0"/>
              <a:t>: groups are diverse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5370382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15963" indent="-274638" algn="ctr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03313" indent="-219075" algn="ctr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543050" indent="-219075" algn="ctr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1984375" indent="-219075" algn="ctr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441575" indent="-219075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898775" indent="-219075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355975" indent="-219075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13175" indent="-219075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algn="r"/>
            <a:fld id="{B33BE8D0-CFB1-4AFD-AC93-163447B5D6B5}" type="slidenum">
              <a:rPr lang="en-US" altLang="en-US" sz="1200">
                <a:latin typeface="Arial" panose="020B0604020202020204" pitchFamily="34" charset="0"/>
              </a:rPr>
              <a:pPr algn="r"/>
              <a:t>30</a:t>
            </a:fld>
            <a:endParaRPr lang="en-US" altLang="en-US" sz="1200" dirty="0">
              <a:latin typeface="Arial" panose="020B0604020202020204" pitchFamily="34" charset="0"/>
            </a:endParaRPr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Tx/>
              <a:buNone/>
            </a:pPr>
            <a:endParaRPr lang="en-US" altLang="en-US" b="1" dirty="0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651010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15963" indent="-274638" algn="ctr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03313" indent="-219075" algn="ctr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543050" indent="-219075" algn="ctr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1984375" indent="-219075" algn="ctr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441575" indent="-219075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898775" indent="-219075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355975" indent="-219075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13175" indent="-219075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algn="r"/>
            <a:fld id="{DF36F7CC-D5C5-417A-8054-BD706394F6D9}" type="slidenum">
              <a:rPr lang="en-US" altLang="en-US" sz="1200">
                <a:latin typeface="Arial" panose="020B0604020202020204" pitchFamily="34" charset="0"/>
              </a:rPr>
              <a:pPr algn="r"/>
              <a:t>31</a:t>
            </a:fld>
            <a:endParaRPr lang="en-US" altLang="en-US" sz="1200" dirty="0">
              <a:latin typeface="Arial" panose="020B0604020202020204" pitchFamily="34" charset="0"/>
            </a:endParaRPr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Tx/>
              <a:buNone/>
            </a:pPr>
            <a:endParaRPr lang="en-US" altLang="en-US" dirty="0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61139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15963" indent="-274638" algn="ctr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03313" indent="-219075" algn="ctr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543050" indent="-219075" algn="ctr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1984375" indent="-219075" algn="ctr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441575" indent="-219075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898775" indent="-219075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355975" indent="-219075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13175" indent="-219075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algn="r"/>
            <a:fld id="{92F817B7-BC9D-4F59-BE24-2605D5967CAE}" type="slidenum">
              <a:rPr lang="en-US" altLang="en-US" sz="1200">
                <a:latin typeface="Arial" panose="020B0604020202020204" pitchFamily="34" charset="0"/>
              </a:rPr>
              <a:pPr algn="r"/>
              <a:t>32</a:t>
            </a:fld>
            <a:endParaRPr lang="en-US" altLang="en-US" sz="1200" dirty="0">
              <a:latin typeface="Arial" panose="020B0604020202020204" pitchFamily="34" charset="0"/>
            </a:endParaRPr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705088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15963" indent="-274638" algn="ctr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03313" indent="-219075" algn="ctr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543050" indent="-219075" algn="ctr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1984375" indent="-219075" algn="ctr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441575" indent="-219075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898775" indent="-219075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355975" indent="-219075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13175" indent="-219075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algn="r"/>
            <a:fld id="{1AEBCA94-BFA4-4FC9-82B0-EC407AD9C569}" type="slidenum">
              <a:rPr lang="en-US" altLang="en-US" sz="1200">
                <a:latin typeface="Arial" panose="020B0604020202020204" pitchFamily="34" charset="0"/>
              </a:rPr>
              <a:pPr algn="r"/>
              <a:t>33</a:t>
            </a:fld>
            <a:endParaRPr lang="en-US" altLang="en-US" sz="1200" dirty="0">
              <a:latin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dirty="0" smtClean="0">
                <a:latin typeface="Arial" panose="020B0604020202020204" pitchFamily="34" charset="0"/>
              </a:rPr>
              <a:t>Scattered</a:t>
            </a:r>
            <a:r>
              <a:rPr lang="en-US" altLang="en-US" baseline="0" dirty="0" smtClean="0">
                <a:latin typeface="Arial" panose="020B0604020202020204" pitchFamily="34" charset="0"/>
              </a:rPr>
              <a:t> </a:t>
            </a:r>
            <a:r>
              <a:rPr lang="en-US" altLang="en-US" baseline="0" dirty="0" err="1" smtClean="0">
                <a:latin typeface="Arial" panose="020B0604020202020204" pitchFamily="34" charset="0"/>
              </a:rPr>
              <a:t>whne</a:t>
            </a:r>
            <a:r>
              <a:rPr lang="en-US" altLang="en-US" baseline="0" dirty="0" smtClean="0">
                <a:latin typeface="Arial" panose="020B0604020202020204" pitchFamily="34" charset="0"/>
              </a:rPr>
              <a:t> not moving to much ( just </a:t>
            </a:r>
            <a:r>
              <a:rPr lang="en-US" altLang="en-US" baseline="0" dirty="0" err="1" smtClean="0">
                <a:latin typeface="Arial" panose="020B0604020202020204" pitchFamily="34" charset="0"/>
              </a:rPr>
              <a:t>dribling</a:t>
            </a:r>
            <a:r>
              <a:rPr lang="en-US" altLang="en-US" baseline="0" dirty="0" smtClean="0">
                <a:latin typeface="Arial" panose="020B0604020202020204" pitchFamily="34" charset="0"/>
              </a:rPr>
              <a:t> a ball)</a:t>
            </a:r>
          </a:p>
          <a:p>
            <a:pPr eaLnBrk="1" hangingPunct="1"/>
            <a:r>
              <a:rPr lang="en-US" altLang="en-US" baseline="0" dirty="0" smtClean="0">
                <a:latin typeface="Arial" panose="020B0604020202020204" pitchFamily="34" charset="0"/>
              </a:rPr>
              <a:t>Facing out line : when they are moving in </a:t>
            </a:r>
            <a:r>
              <a:rPr lang="en-US" altLang="en-US" baseline="0" dirty="0" err="1" smtClean="0">
                <a:latin typeface="Arial" panose="020B0604020202020204" pitchFamily="34" charset="0"/>
              </a:rPr>
              <a:t>straght</a:t>
            </a:r>
            <a:r>
              <a:rPr lang="en-US" altLang="en-US" baseline="0" dirty="0" smtClean="0">
                <a:latin typeface="Arial" panose="020B0604020202020204" pitchFamily="34" charset="0"/>
              </a:rPr>
              <a:t> line </a:t>
            </a:r>
          </a:p>
          <a:p>
            <a:pPr eaLnBrk="1" hangingPunct="1"/>
            <a:endParaRPr lang="en-US" altLang="en-US" dirty="0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93229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15963" indent="-274638" algn="ctr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03313" indent="-219075" algn="ctr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543050" indent="-219075" algn="ctr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1984375" indent="-219075" algn="ctr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441575" indent="-219075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898775" indent="-219075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355975" indent="-219075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13175" indent="-219075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algn="r"/>
            <a:fld id="{BD4E7FAC-A57D-4894-BBD5-64E0C9B26B9A}" type="slidenum">
              <a:rPr lang="en-US" altLang="en-US" sz="1200">
                <a:latin typeface="Arial" panose="020B0604020202020204" pitchFamily="34" charset="0"/>
              </a:rPr>
              <a:pPr algn="r"/>
              <a:t>34</a:t>
            </a:fld>
            <a:endParaRPr lang="en-US" altLang="en-US" sz="1200" dirty="0">
              <a:latin typeface="Arial" panose="020B0604020202020204" pitchFamily="34" charset="0"/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2795247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>
              <a:latin typeface="Times" pitchFamily="18" charset="0"/>
            </a:endParaRPr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algn="r"/>
            <a:fld id="{DCF6D4C1-4D6E-4106-B391-C34321E73EB9}" type="slidenum">
              <a:rPr lang="en-CA" altLang="en-US" sz="1200"/>
              <a:pPr algn="r"/>
              <a:t>37</a:t>
            </a:fld>
            <a:endParaRPr lang="en-CA" altLang="en-US" sz="1200" dirty="0"/>
          </a:p>
        </p:txBody>
      </p:sp>
    </p:spTree>
    <p:extLst>
      <p:ext uri="{BB962C8B-B14F-4D97-AF65-F5344CB8AC3E}">
        <p14:creationId xmlns:p14="http://schemas.microsoft.com/office/powerpoint/2010/main" val="296292596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40mc and 2 short</a:t>
            </a:r>
            <a:r>
              <a:rPr lang="en-US" baseline="0" smtClean="0"/>
              <a:t> answers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C1D8F7-2BDD-4C56-98AF-2E212EF349F3}" type="slidenum">
              <a:rPr lang="en-US" smtClean="0"/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15644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38800" y="304801"/>
            <a:ext cx="5486400" cy="2514599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638800" y="2895600"/>
            <a:ext cx="5486400" cy="914400"/>
          </a:xfrm>
        </p:spPr>
        <p:txBody>
          <a:bodyPr/>
          <a:lstStyle>
            <a:lvl1pPr marL="0" indent="0" algn="l">
              <a:spcBef>
                <a:spcPts val="1200"/>
              </a:spcBef>
              <a:buNone/>
              <a:defRPr sz="2400">
                <a:solidFill>
                  <a:schemeClr val="bg2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0533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2EC29-B8C5-4C7A-B6DA-418494D5CB21}" type="datetimeFigureOut">
              <a:rPr lang="en-US" smtClean="0"/>
              <a:t>12/6/16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43838-BFF5-400C-B067-3DF4A5F395D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3009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0450" y="1676401"/>
            <a:ext cx="10058400" cy="175260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0450" y="3581400"/>
            <a:ext cx="10058400" cy="1143000"/>
          </a:xfrm>
        </p:spPr>
        <p:txBody>
          <a:bodyPr/>
          <a:lstStyle>
            <a:lvl1pPr marL="0" indent="0">
              <a:spcBef>
                <a:spcPts val="1200"/>
              </a:spcBef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2EC29-B8C5-4C7A-B6DA-418494D5CB21}" type="datetimeFigureOut">
              <a:rPr lang="en-US" smtClean="0"/>
              <a:t>12/6/16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43838-BFF5-400C-B067-3DF4A5F395D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665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1676401"/>
            <a:ext cx="4846320" cy="4343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78880" y="1676401"/>
            <a:ext cx="4846320" cy="4343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2EC29-B8C5-4C7A-B6DA-418494D5CB21}" type="datetimeFigureOut">
              <a:rPr lang="en-US" smtClean="0"/>
              <a:t>12/6/16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43838-BFF5-400C-B067-3DF4A5F395D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0256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681163"/>
            <a:ext cx="4846320" cy="823912"/>
          </a:xfrm>
        </p:spPr>
        <p:txBody>
          <a:bodyPr anchor="ctr"/>
          <a:lstStyle>
            <a:lvl1pPr marL="0" indent="0">
              <a:buNone/>
              <a:defRPr sz="2400" b="0">
                <a:solidFill>
                  <a:schemeClr val="bg2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6800" y="2505075"/>
            <a:ext cx="4846320" cy="3514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78880" y="1681163"/>
            <a:ext cx="4846320" cy="823912"/>
          </a:xfrm>
        </p:spPr>
        <p:txBody>
          <a:bodyPr anchor="ctr"/>
          <a:lstStyle>
            <a:lvl1pPr marL="0" indent="0">
              <a:buNone/>
              <a:defRPr sz="2400" b="0">
                <a:solidFill>
                  <a:schemeClr val="bg2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78880" y="2505075"/>
            <a:ext cx="4846320" cy="3514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2EC29-B8C5-4C7A-B6DA-418494D5CB21}" type="datetimeFigureOut">
              <a:rPr lang="en-US" smtClean="0"/>
              <a:t>12/6/16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43838-BFF5-400C-B067-3DF4A5F395D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2426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2EC29-B8C5-4C7A-B6DA-418494D5CB21}" type="datetimeFigureOut">
              <a:rPr lang="en-US" smtClean="0"/>
              <a:t>12/6/16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43838-BFF5-400C-B067-3DF4A5F395D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0930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2EC29-B8C5-4C7A-B6DA-418494D5CB21}" type="datetimeFigureOut">
              <a:rPr lang="en-US" smtClean="0"/>
              <a:t>12/6/16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43838-BFF5-400C-B067-3DF4A5F395D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1200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7467600" cy="68580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24800" y="838200"/>
            <a:ext cx="3657600" cy="213360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6172200" cy="518160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24802" y="3124200"/>
            <a:ext cx="3657600" cy="28956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79593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39000" y="0"/>
            <a:ext cx="228600" cy="68580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24800" y="838200"/>
            <a:ext cx="3657600" cy="213360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24801" y="3124200"/>
            <a:ext cx="3657600" cy="28956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7239000" cy="6858000"/>
          </a:xfrm>
          <a:solidFill>
            <a:schemeClr val="bg1"/>
          </a:solidFill>
        </p:spPr>
        <p:txBody>
          <a:bodyPr tIns="36576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4115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2EC29-B8C5-4C7A-B6DA-418494D5CB21}" type="datetimeFigureOut">
              <a:rPr lang="en-US" smtClean="0"/>
              <a:t>12/6/16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43838-BFF5-400C-B067-3DF4A5F395D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4512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6400" y="365125"/>
            <a:ext cx="1828800" cy="56546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365125"/>
            <a:ext cx="8001000" cy="56546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2EC29-B8C5-4C7A-B6DA-418494D5CB21}" type="datetimeFigureOut">
              <a:rPr lang="en-US" smtClean="0"/>
              <a:t>12/6/16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43838-BFF5-400C-B067-3DF4A5F395D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7379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2EC29-B8C5-4C7A-B6DA-418494D5CB21}" type="datetimeFigureOut">
              <a:rPr lang="en-US" smtClean="0"/>
              <a:pPr/>
              <a:t>12/6/16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43838-BFF5-400C-B067-3DF4A5F395D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0453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4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304800"/>
            <a:ext cx="100584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676400"/>
            <a:ext cx="1005840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34400" y="6392562"/>
            <a:ext cx="1295400" cy="180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62EC29-B8C5-4C7A-B6DA-418494D5CB21}" type="datetimeFigureOut">
              <a:rPr lang="en-US" smtClean="0"/>
              <a:pPr/>
              <a:t>12/6/16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70918" y="6392562"/>
            <a:ext cx="7082481" cy="180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058400" y="6392562"/>
            <a:ext cx="1066800" cy="180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043838-BFF5-400C-B067-3DF4A5F395D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920951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7724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5156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87452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2316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840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tags" Target="../tags/tag2.xml"/><Relationship Id="rId2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tags" Target="../tags/tag3.xml"/><Relationship Id="rId2" Type="http://schemas.openxmlformats.org/officeDocument/2006/relationships/slideLayout" Target="../slideLayouts/slideLayout7.xml"/><Relationship Id="rId3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tags" Target="../tags/tag4.xml"/><Relationship Id="rId2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4" Type="http://schemas.openxmlformats.org/officeDocument/2006/relationships/image" Target="../media/image4.png"/><Relationship Id="rId1" Type="http://schemas.openxmlformats.org/officeDocument/2006/relationships/tags" Target="../tags/tag5.xml"/><Relationship Id="rId2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4" Type="http://schemas.openxmlformats.org/officeDocument/2006/relationships/image" Target="../media/image5.emf"/><Relationship Id="rId1" Type="http://schemas.openxmlformats.org/officeDocument/2006/relationships/tags" Target="../tags/tag6.xml"/><Relationship Id="rId2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4" Type="http://schemas.openxmlformats.org/officeDocument/2006/relationships/hyperlink" Target="https://www.youtube.com/watch?v=kspphGOjApk" TargetMode="External"/><Relationship Id="rId1" Type="http://schemas.openxmlformats.org/officeDocument/2006/relationships/tags" Target="../tags/tag7.xml"/><Relationship Id="rId2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4" Type="http://schemas.openxmlformats.org/officeDocument/2006/relationships/image" Target="../media/image6.png"/><Relationship Id="rId5" Type="http://schemas.openxmlformats.org/officeDocument/2006/relationships/hyperlink" Target="http://www.cdc.gov/healthyyouth/disparities/" TargetMode="External"/><Relationship Id="rId1" Type="http://schemas.openxmlformats.org/officeDocument/2006/relationships/tags" Target="../tags/tag8.xml"/><Relationship Id="rId2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4" Type="http://schemas.openxmlformats.org/officeDocument/2006/relationships/image" Target="../media/image7.emf"/><Relationship Id="rId1" Type="http://schemas.openxmlformats.org/officeDocument/2006/relationships/tags" Target="../tags/tag9.xml"/><Relationship Id="rId2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tags" Target="../tags/tag10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tags" Target="../tags/tag11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tags" Target="../tags/tag12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tags" Target="../tags/tag13.xml"/><Relationship Id="rId2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4" Type="http://schemas.openxmlformats.org/officeDocument/2006/relationships/image" Target="../media/image8.jpeg"/><Relationship Id="rId1" Type="http://schemas.openxmlformats.org/officeDocument/2006/relationships/tags" Target="../tags/tag14.xml"/><Relationship Id="rId2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tags" Target="../tags/tag15.xml"/><Relationship Id="rId2" Type="http://schemas.openxmlformats.org/officeDocument/2006/relationships/slideLayout" Target="../slideLayouts/slideLayout2.xml"/><Relationship Id="rId3" Type="http://schemas.openxmlformats.org/officeDocument/2006/relationships/hyperlink" Target="https://www.youtube.com/watch?v=OZRDGhwYRi4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tags" Target="../tags/tag16.xml"/><Relationship Id="rId2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tags" Target="../tags/tag17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tags" Target="../tags/tag18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tags" Target="../tags/tag19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tags" Target="../tags/tag20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tags" Target="../tags/tag21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tags" Target="../tags/tag22.xml"/><Relationship Id="rId2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tags" Target="../tags/tag23.xml"/><Relationship Id="rId2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4" Type="http://schemas.openxmlformats.org/officeDocument/2006/relationships/image" Target="../media/image9.jpeg"/><Relationship Id="rId1" Type="http://schemas.openxmlformats.org/officeDocument/2006/relationships/tags" Target="../tags/tag24.xml"/><Relationship Id="rId2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4" Type="http://schemas.openxmlformats.org/officeDocument/2006/relationships/image" Target="../media/image10.jpeg"/><Relationship Id="rId1" Type="http://schemas.openxmlformats.org/officeDocument/2006/relationships/tags" Target="../tags/tag25.xml"/><Relationship Id="rId2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tags" Target="../tags/tag26.xml"/><Relationship Id="rId2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tags" Target="../tags/tag27.xml"/><Relationship Id="rId2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tags" Target="../tags/tag28.xml"/><Relationship Id="rId2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tags" Target="../tags/tag29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tags" Target="../tags/tag30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tags" Target="../tags/tag31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9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tags" Target="../tags/tag32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20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tags" Target="../tags/tag33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2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4" Type="http://schemas.openxmlformats.org/officeDocument/2006/relationships/image" Target="../media/image11.jpeg"/><Relationship Id="rId1" Type="http://schemas.openxmlformats.org/officeDocument/2006/relationships/tags" Target="../tags/tag34.xml"/><Relationship Id="rId2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tags" Target="../tags/tag35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2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tags" Target="../tags/tag36.xml"/><Relationship Id="rId2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tags" Target="../tags/tag37.xml"/><Relationship Id="rId2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tags" Target="../tags/tag38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2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tags" Target="../tags/tag39.xml"/><Relationship Id="rId2" Type="http://schemas.openxmlformats.org/officeDocument/2006/relationships/slideLayout" Target="../slideLayouts/slideLayout2.xml"/><Relationship Id="rId3" Type="http://schemas.openxmlformats.org/officeDocument/2006/relationships/image" Target="../media/image12.emf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tags" Target="../tags/tag40.xml"/><Relationship Id="rId2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tags" Target="../tags/tag41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25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tags" Target="../tags/tag42.xml"/><Relationship Id="rId2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38800" y="304801"/>
            <a:ext cx="5486400" cy="2980183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Physical education: Pedagogy and </a:t>
            </a:r>
            <a:r>
              <a:rPr lang="en-CA" b="1" dirty="0"/>
              <a:t>Designing the learning </a:t>
            </a:r>
            <a:r>
              <a:rPr lang="en-CA" b="1" dirty="0" smtClean="0"/>
              <a:t>experience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670884" y="3573016"/>
            <a:ext cx="5486400" cy="1325488"/>
          </a:xfrm>
        </p:spPr>
        <p:txBody>
          <a:bodyPr>
            <a:normAutofit fontScale="92500"/>
          </a:bodyPr>
          <a:lstStyle/>
          <a:p>
            <a:r>
              <a:rPr lang="en-US" dirty="0"/>
              <a:t>Please sign into Echo 360</a:t>
            </a:r>
          </a:p>
          <a:p>
            <a:endParaRPr lang="en-US" dirty="0"/>
          </a:p>
          <a:p>
            <a:r>
              <a:rPr lang="en-CA" dirty="0"/>
              <a:t>Rink, J.E. (2005). Chapter 4. (</a:t>
            </a:r>
            <a:r>
              <a:rPr lang="en-CA" u="sng" dirty="0"/>
              <a:t>Reserve Desk</a:t>
            </a:r>
            <a:r>
              <a:rPr lang="en-CA" dirty="0"/>
              <a:t>).</a:t>
            </a:r>
            <a:endParaRPr lang="en-US" dirty="0"/>
          </a:p>
          <a:p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76090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21"/>
          <a:stretch>
            <a:fillRect/>
          </a:stretch>
        </p:blipFill>
        <p:spPr bwMode="auto">
          <a:xfrm>
            <a:off x="384843" y="708338"/>
            <a:ext cx="11218331" cy="5241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08927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Lecture outline</a:t>
            </a:r>
            <a:endParaRPr lang="en-CA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066800" y="2276872"/>
            <a:ext cx="10058400" cy="3742928"/>
          </a:xfrm>
        </p:spPr>
        <p:txBody>
          <a:bodyPr/>
          <a:lstStyle/>
          <a:p>
            <a:r>
              <a:rPr lang="en-CA" dirty="0" smtClean="0"/>
              <a:t>Re-visit growth mindset and equity</a:t>
            </a:r>
          </a:p>
          <a:p>
            <a:r>
              <a:rPr lang="en-CA" dirty="0"/>
              <a:t>Introduction to Physical Education</a:t>
            </a:r>
          </a:p>
          <a:p>
            <a:r>
              <a:rPr lang="en-CA" dirty="0" smtClean="0"/>
              <a:t>Designing learning experiences</a:t>
            </a:r>
          </a:p>
          <a:p>
            <a:r>
              <a:rPr lang="en-CA" dirty="0" smtClean="0"/>
              <a:t>Review for midterm</a:t>
            </a:r>
          </a:p>
          <a:p>
            <a:endParaRPr lang="en-C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57947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304800"/>
            <a:ext cx="10058400" cy="1143000"/>
          </a:xfrm>
          <a:prstGeom prst="rect">
            <a:avLst/>
          </a:prstGeom>
        </p:spPr>
        <p:txBody>
          <a:bodyPr/>
          <a:lstStyle/>
          <a:p>
            <a:r>
              <a:rPr lang="en-CA" dirty="0" smtClean="0"/>
              <a:t>Multiple Choice</a:t>
            </a:r>
            <a:endParaRPr lang="en-CA" dirty="0"/>
          </a:p>
        </p:txBody>
      </p:sp>
      <p:sp>
        <p:nvSpPr>
          <p:cNvPr id="4" name="TextBox 3" descr="MultipleChoicePoll" hidden="1"/>
          <p:cNvSpPr txBox="1"/>
          <p:nvPr/>
        </p:nvSpPr>
        <p:spPr>
          <a:xfrm>
            <a:off x="0" y="0"/>
            <a:ext cx="12192000" cy="378565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2000" dirty="0" smtClean="0">
                <a:latin typeface="Tahoma" panose="020B0604030504040204" pitchFamily="34" charset="0"/>
              </a:rPr>
              <a:t>{"PollType":"multiple_choice","Question":"What is the purpose of physical education programming?","Solutions":[{"isCorrect":false,"Text":"to support athlete development"},{"isCorrect":true,"Text":"to promote the development of physically active adults"},{"isCorrect":false,"Text":"to increase participation in youth recreational programming"},{"isCorrect":false,"Text":"to promote learning in other academic areas"}],"Justification":false,"EmbedMedia":false,"EmbedUrl":null,"EmbedImageLocation":null}</a:t>
            </a:r>
            <a:endParaRPr lang="en-CA" sz="2000" dirty="0">
              <a:latin typeface="Tahoma" panose="020B0604030504040204" pitchFamily="34" charset="0"/>
            </a:endParaRPr>
          </a:p>
        </p:txBody>
      </p:sp>
      <p:pic>
        <p:nvPicPr>
          <p:cNvPr id="5" name="Picture 4" descr="MultipleChoicePollSlideImag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91867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Dweck, C. S. (1986). Motivational processes affecting </a:t>
            </a:r>
            <a:r>
              <a:rPr lang="en-US" dirty="0" smtClean="0"/>
              <a:t>learning</a:t>
            </a:r>
            <a:endParaRPr lang="en-CA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146026" y="2996952"/>
            <a:ext cx="9899948" cy="370115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46026" y="1622211"/>
            <a:ext cx="100091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/>
              <a:t>C</a:t>
            </a:r>
            <a:r>
              <a:rPr lang="en-CA" sz="2400" dirty="0" smtClean="0"/>
              <a:t>hildren's theories </a:t>
            </a:r>
            <a:r>
              <a:rPr lang="en-US" sz="2400" dirty="0" smtClean="0"/>
              <a:t>of </a:t>
            </a:r>
            <a:r>
              <a:rPr lang="en-US" sz="2400" dirty="0"/>
              <a:t>intelligence </a:t>
            </a:r>
            <a:r>
              <a:rPr lang="en-US" sz="2400" dirty="0" smtClean="0"/>
              <a:t> influence their goal orientation: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intelligence </a:t>
            </a:r>
            <a:r>
              <a:rPr lang="en-US" sz="2400" dirty="0"/>
              <a:t>is a fixed </a:t>
            </a:r>
            <a:r>
              <a:rPr lang="en-US" sz="2400" dirty="0" smtClean="0"/>
              <a:t>trait </a:t>
            </a:r>
            <a:r>
              <a:rPr lang="en-US" sz="2400" dirty="0" smtClean="0">
                <a:sym typeface="Wingdings" panose="05000000000000000000" pitchFamily="2" charset="2"/>
              </a:rPr>
              <a:t> </a:t>
            </a:r>
            <a:r>
              <a:rPr lang="en-US" sz="2400" dirty="0" smtClean="0"/>
              <a:t>performance goals </a:t>
            </a:r>
            <a:r>
              <a:rPr lang="en-CA" sz="2400" dirty="0"/>
              <a:t>(fixed mindset)</a:t>
            </a:r>
            <a:endParaRPr lang="en-US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intelligence </a:t>
            </a:r>
            <a:r>
              <a:rPr lang="en-US" sz="2400" dirty="0"/>
              <a:t>is a malleable quality </a:t>
            </a:r>
            <a:r>
              <a:rPr lang="en-US" sz="2400" dirty="0" smtClean="0"/>
              <a:t> </a:t>
            </a:r>
            <a:r>
              <a:rPr lang="en-US" sz="2400" dirty="0" smtClean="0">
                <a:sym typeface="Wingdings" panose="05000000000000000000" pitchFamily="2" charset="2"/>
              </a:rPr>
              <a:t> </a:t>
            </a:r>
            <a:r>
              <a:rPr lang="en-US" sz="2400" dirty="0" smtClean="0"/>
              <a:t>learning goals </a:t>
            </a:r>
            <a:r>
              <a:rPr lang="en-CA" sz="2400" dirty="0"/>
              <a:t>(growth mindset)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29157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hlinkClick r:id="rId4"/>
              </a:rPr>
              <a:t>Malcolm Gladwell - Human Capitalization</a:t>
            </a:r>
            <a:endParaRPr lang="en-C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47548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Equity and the determinants of health</a:t>
            </a:r>
            <a:endParaRPr lang="en-CA" dirty="0"/>
          </a:p>
        </p:txBody>
      </p:sp>
      <p:pic>
        <p:nvPicPr>
          <p:cNvPr id="1026" name="Picture 2" descr="Image result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7408" y="1844824"/>
            <a:ext cx="5088564" cy="3816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8008" y="1676401"/>
            <a:ext cx="4957192" cy="4343400"/>
          </a:xfrm>
        </p:spPr>
        <p:txBody>
          <a:bodyPr/>
          <a:lstStyle/>
          <a:p>
            <a:r>
              <a:rPr lang="en-CA" dirty="0" smtClean="0"/>
              <a:t>Health disparities</a:t>
            </a:r>
          </a:p>
          <a:p>
            <a:pPr lvl="1"/>
            <a:r>
              <a:rPr lang="en-US" dirty="0"/>
              <a:t>preventable differences in the burden of disease, injury, violence, or opportunities to achieve optimal </a:t>
            </a:r>
            <a:r>
              <a:rPr lang="en-US" b="1" dirty="0"/>
              <a:t>health</a:t>
            </a:r>
            <a:r>
              <a:rPr lang="en-US" dirty="0"/>
              <a:t> that are experienced by socially disadvantaged </a:t>
            </a:r>
            <a:r>
              <a:rPr lang="en-US" dirty="0" smtClean="0"/>
              <a:t>populations </a:t>
            </a:r>
          </a:p>
          <a:p>
            <a:pPr marL="274320" lvl="1" indent="0" algn="r">
              <a:buNone/>
            </a:pPr>
            <a:r>
              <a:rPr lang="en-CA" dirty="0">
                <a:hlinkClick r:id="rId5"/>
              </a:rPr>
              <a:t>http://www.cdc.gov/healthyyouth/disparities</a:t>
            </a:r>
            <a:r>
              <a:rPr lang="en-CA" dirty="0" smtClean="0">
                <a:hlinkClick r:id="rId5"/>
              </a:rPr>
              <a:t>/</a:t>
            </a:r>
            <a:endParaRPr lang="en-CA" dirty="0" smtClean="0"/>
          </a:p>
          <a:p>
            <a:pPr lvl="1"/>
            <a:r>
              <a:rPr lang="en-CA" dirty="0" smtClean="0"/>
              <a:t>Health Equity Impact and Assessment tool</a:t>
            </a:r>
          </a:p>
          <a:p>
            <a:pPr lvl="2"/>
            <a:r>
              <a:rPr lang="en-US" dirty="0" smtClean="0"/>
              <a:t>support </a:t>
            </a:r>
            <a:r>
              <a:rPr lang="en-US" dirty="0"/>
              <a:t>improved health </a:t>
            </a:r>
            <a:r>
              <a:rPr lang="en-US" dirty="0" smtClean="0"/>
              <a:t>equity</a:t>
            </a:r>
          </a:p>
          <a:p>
            <a:pPr lvl="2"/>
            <a:r>
              <a:rPr lang="en-US" dirty="0" smtClean="0"/>
              <a:t>including </a:t>
            </a:r>
            <a:r>
              <a:rPr lang="en-US" dirty="0"/>
              <a:t>the reduction of avoidable health disparities</a:t>
            </a:r>
            <a:endParaRPr lang="en-C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99460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352" y="332656"/>
            <a:ext cx="11688611" cy="619268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73287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911424" y="571500"/>
            <a:ext cx="9604176" cy="723900"/>
          </a:xfrm>
        </p:spPr>
        <p:txBody>
          <a:bodyPr>
            <a:normAutofit/>
          </a:bodyPr>
          <a:lstStyle/>
          <a:p>
            <a:r>
              <a:rPr lang="en-US" altLang="en-US" sz="3200" dirty="0"/>
              <a:t>Classifying Intervention Approaches: A Typology</a:t>
            </a:r>
          </a:p>
        </p:txBody>
      </p:sp>
      <p:sp>
        <p:nvSpPr>
          <p:cNvPr id="8591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51384" y="2060848"/>
            <a:ext cx="9888016" cy="5254352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defRPr/>
            </a:pPr>
            <a:r>
              <a:rPr lang="en-US" altLang="en-US" sz="2000" b="1" dirty="0" smtClean="0"/>
              <a:t>INFORMATIONAL</a:t>
            </a:r>
            <a:endParaRPr lang="en-US" altLang="en-US" sz="2000" dirty="0"/>
          </a:p>
          <a:p>
            <a:pPr>
              <a:lnSpc>
                <a:spcPct val="80000"/>
              </a:lnSpc>
              <a:defRPr/>
            </a:pPr>
            <a:r>
              <a:rPr lang="en-US" altLang="en-US" sz="2000" b="1" dirty="0" smtClean="0"/>
              <a:t>BEHAVIORAL</a:t>
            </a:r>
            <a:endParaRPr lang="en-US" altLang="en-US" sz="2000" dirty="0"/>
          </a:p>
          <a:p>
            <a:pPr>
              <a:lnSpc>
                <a:spcPct val="80000"/>
              </a:lnSpc>
              <a:defRPr/>
            </a:pPr>
            <a:r>
              <a:rPr lang="en-US" altLang="en-US" sz="2000" b="1" dirty="0" smtClean="0"/>
              <a:t>SOCIAL</a:t>
            </a:r>
            <a:endParaRPr lang="en-US" altLang="en-US" sz="2000" b="1" dirty="0"/>
          </a:p>
          <a:p>
            <a:pPr>
              <a:lnSpc>
                <a:spcPct val="80000"/>
              </a:lnSpc>
              <a:defRPr/>
            </a:pPr>
            <a:r>
              <a:rPr lang="en-US" altLang="en-US" sz="2000" b="1" dirty="0"/>
              <a:t>ENVIRONMENTAL &amp; </a:t>
            </a:r>
            <a:r>
              <a:rPr lang="en-US" altLang="en-US" sz="2000" b="1" dirty="0" smtClean="0"/>
              <a:t>POLICY</a:t>
            </a:r>
            <a:endParaRPr lang="en-US" altLang="en-US" sz="2000" dirty="0"/>
          </a:p>
          <a:p>
            <a:pPr>
              <a:lnSpc>
                <a:spcPct val="80000"/>
              </a:lnSpc>
              <a:defRPr/>
            </a:pPr>
            <a:r>
              <a:rPr lang="en-US" altLang="en-US" sz="2000" b="1" dirty="0"/>
              <a:t>PEDAGOGICAL &amp; COACHING</a:t>
            </a:r>
          </a:p>
          <a:p>
            <a:pPr lvl="1">
              <a:lnSpc>
                <a:spcPct val="80000"/>
              </a:lnSpc>
              <a:defRPr/>
            </a:pPr>
            <a:r>
              <a:rPr lang="en-US" altLang="en-US" sz="1800" dirty="0"/>
              <a:t>instruct people to move more competently by creating contexts that facilitate motor learning, motor performance and sport performance</a:t>
            </a:r>
          </a:p>
          <a:p>
            <a:pPr lvl="1">
              <a:lnSpc>
                <a:spcPct val="80000"/>
              </a:lnSpc>
              <a:defRPr/>
            </a:pPr>
            <a:r>
              <a:rPr lang="en-US" altLang="en-US" sz="1800" dirty="0"/>
              <a:t>create inclusive contexts for PA or sport participation</a:t>
            </a:r>
          </a:p>
          <a:p>
            <a:pPr lvl="1">
              <a:lnSpc>
                <a:spcPct val="80000"/>
              </a:lnSpc>
              <a:defRPr/>
            </a:pPr>
            <a:r>
              <a:rPr lang="en-US" altLang="en-US" sz="1800" dirty="0"/>
              <a:t>create contexts for development of high performance sport     </a:t>
            </a:r>
          </a:p>
          <a:p>
            <a:pPr lvl="1">
              <a:lnSpc>
                <a:spcPct val="80000"/>
              </a:lnSpc>
              <a:defRPr/>
            </a:pPr>
            <a:endParaRPr lang="en-US" altLang="en-US" sz="1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10809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r-CA" altLang="en-US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Pedagogy</a:t>
            </a:r>
            <a:endParaRPr lang="en-US" altLang="en-US" b="1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6800" y="1905000"/>
            <a:ext cx="9372600" cy="46482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2800" dirty="0"/>
              <a:t>Teaching – the skills and strategic behaviors exhibited by instructors as they engage in their </a:t>
            </a:r>
            <a:r>
              <a:rPr lang="en-US" altLang="en-US" sz="2800" dirty="0" smtClean="0"/>
              <a:t>work</a:t>
            </a:r>
            <a:endParaRPr lang="en-US" altLang="en-US" sz="2800" dirty="0"/>
          </a:p>
          <a:p>
            <a:pPr eaLnBrk="1" hangingPunct="1"/>
            <a:r>
              <a:rPr lang="en-US" altLang="en-US" sz="2800" dirty="0"/>
              <a:t>Learning – a change in behavior or perception that is a result of </a:t>
            </a:r>
            <a:r>
              <a:rPr lang="en-US" altLang="en-US" sz="2800" dirty="0" smtClean="0"/>
              <a:t>experience</a:t>
            </a:r>
            <a:endParaRPr lang="en-US" altLang="en-US" sz="2800" dirty="0"/>
          </a:p>
          <a:p>
            <a:pPr eaLnBrk="1" hangingPunct="1"/>
            <a:r>
              <a:rPr lang="en-US" altLang="en-US" sz="2800" dirty="0"/>
              <a:t>Pedagogy </a:t>
            </a:r>
            <a:r>
              <a:rPr lang="en-US" altLang="en-US" sz="2800" dirty="0" smtClean="0"/>
              <a:t>– the </a:t>
            </a:r>
            <a:r>
              <a:rPr lang="en-US" altLang="en-US" sz="2800" dirty="0"/>
              <a:t>study of how a teacher skillfully arranges an environment in such a way that </a:t>
            </a:r>
            <a:r>
              <a:rPr lang="en-US" altLang="en-US" sz="2800" dirty="0" smtClean="0"/>
              <a:t>participants </a:t>
            </a:r>
            <a:r>
              <a:rPr lang="en-US" altLang="en-US" sz="2800" dirty="0"/>
              <a:t>acquire specifically intended </a:t>
            </a:r>
            <a:r>
              <a:rPr lang="en-US" altLang="en-US" sz="2800" dirty="0" smtClean="0"/>
              <a:t>learnings</a:t>
            </a:r>
          </a:p>
          <a:p>
            <a:pPr lvl="1"/>
            <a:r>
              <a:rPr lang="en-US" altLang="en-US" dirty="0"/>
              <a:t>must examine what the teacher is doing and what then happens to students as a result of it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068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5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157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157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157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Pedagogical</a:t>
            </a:r>
            <a:r>
              <a:rPr lang="fr-CA" altLang="en-US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fr-CA" altLang="en-US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Intervention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2348880"/>
            <a:ext cx="10058400" cy="3670920"/>
          </a:xfrm>
        </p:spPr>
        <p:txBody>
          <a:bodyPr>
            <a:normAutofit/>
          </a:bodyPr>
          <a:lstStyle/>
          <a:p>
            <a:r>
              <a:rPr lang="en-US" altLang="en-US" sz="3200" dirty="0"/>
              <a:t>an intervention that has been intentionally planned by a teacher and that is delivered in an interactive manner to facilitate student learning on identifiable and evaluative </a:t>
            </a:r>
            <a:r>
              <a:rPr lang="en-US" altLang="en-US" sz="3200" dirty="0" smtClean="0"/>
              <a:t>outcomes</a:t>
            </a:r>
            <a:endParaRPr lang="en-US" altLang="en-US" sz="3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20181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Purpose of Physical Education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3432" y="1700808"/>
            <a:ext cx="10058400" cy="4343400"/>
          </a:xfrm>
        </p:spPr>
        <p:txBody>
          <a:bodyPr>
            <a:normAutofit lnSpcReduction="10000"/>
          </a:bodyPr>
          <a:lstStyle/>
          <a:p>
            <a:r>
              <a:rPr lang="en-CA" dirty="0" smtClean="0"/>
              <a:t>The overall goal </a:t>
            </a:r>
            <a:r>
              <a:rPr lang="en-CA" dirty="0"/>
              <a:t>of physical </a:t>
            </a:r>
            <a:r>
              <a:rPr lang="en-CA" dirty="0" smtClean="0"/>
              <a:t>education:</a:t>
            </a:r>
          </a:p>
          <a:p>
            <a:pPr lvl="1"/>
            <a:r>
              <a:rPr lang="en-CA" sz="2400" dirty="0" smtClean="0"/>
              <a:t>the </a:t>
            </a:r>
            <a:r>
              <a:rPr lang="en-CA" sz="2400" dirty="0"/>
              <a:t>development </a:t>
            </a:r>
            <a:r>
              <a:rPr lang="en-CA" sz="2400" dirty="0" smtClean="0"/>
              <a:t>of </a:t>
            </a:r>
            <a:r>
              <a:rPr lang="en-CA" sz="2400" dirty="0"/>
              <a:t>physically active </a:t>
            </a:r>
            <a:r>
              <a:rPr lang="en-CA" sz="2400" dirty="0" smtClean="0"/>
              <a:t>individuals</a:t>
            </a:r>
          </a:p>
          <a:p>
            <a:r>
              <a:rPr lang="en-CA" dirty="0" smtClean="0"/>
              <a:t>Physical Literacy </a:t>
            </a:r>
            <a:r>
              <a:rPr lang="en-CA" dirty="0"/>
              <a:t>(Higgs, Balyi, </a:t>
            </a:r>
            <a:r>
              <a:rPr lang="en-CA" dirty="0" smtClean="0"/>
              <a:t>Way, Cardinal</a:t>
            </a:r>
            <a:r>
              <a:rPr lang="en-CA" dirty="0"/>
              <a:t>, Norris, &amp; Bluechardt, 2008</a:t>
            </a:r>
            <a:r>
              <a:rPr lang="en-CA" dirty="0" smtClean="0"/>
              <a:t>)</a:t>
            </a:r>
          </a:p>
          <a:p>
            <a:pPr lvl="1"/>
            <a:r>
              <a:rPr lang="en-US" sz="2400" dirty="0"/>
              <a:t>the development of fundamental movement </a:t>
            </a:r>
            <a:r>
              <a:rPr lang="en-US" sz="2400" dirty="0" smtClean="0"/>
              <a:t>skills and </a:t>
            </a:r>
            <a:r>
              <a:rPr lang="en-US" sz="2400" dirty="0"/>
              <a:t>fundamental sport skills that permit a child to move confidently and with control, in </a:t>
            </a:r>
            <a:r>
              <a:rPr lang="en-US" sz="2400" dirty="0" smtClean="0"/>
              <a:t>a wide </a:t>
            </a:r>
            <a:r>
              <a:rPr lang="en-US" sz="2400" dirty="0"/>
              <a:t>range of physical activity, rhythmic (dance) and sport situations. Physical literacy </a:t>
            </a:r>
            <a:r>
              <a:rPr lang="en-US" sz="2400" dirty="0" smtClean="0"/>
              <a:t>also includes </a:t>
            </a:r>
            <a:r>
              <a:rPr lang="en-US" sz="2400" dirty="0"/>
              <a:t>the ability to ‘read’ what is going on around them in an activity setting and </a:t>
            </a:r>
            <a:r>
              <a:rPr lang="en-US" sz="2400" dirty="0" smtClean="0"/>
              <a:t>react appropriately </a:t>
            </a:r>
            <a:r>
              <a:rPr lang="en-US" sz="2400" dirty="0"/>
              <a:t>to those events” (p. 5).</a:t>
            </a:r>
            <a:endParaRPr lang="en-CA" sz="2400" dirty="0"/>
          </a:p>
          <a:p>
            <a:r>
              <a:rPr lang="en-US" dirty="0"/>
              <a:t>Current curricular goals in PE are </a:t>
            </a:r>
            <a:r>
              <a:rPr lang="en-US" dirty="0" smtClean="0"/>
              <a:t>built around </a:t>
            </a:r>
            <a:r>
              <a:rPr lang="en-US" dirty="0"/>
              <a:t>the “whole child” (i.e., physical, cognitive, and affective domains).</a:t>
            </a:r>
            <a:endParaRPr lang="en-C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25644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>
          <a:xfrm>
            <a:off x="1626764" y="318311"/>
            <a:ext cx="8836898" cy="787195"/>
          </a:xfrm>
        </p:spPr>
        <p:txBody>
          <a:bodyPr rtlCol="0">
            <a:normAutofit fontScale="90000"/>
          </a:bodyPr>
          <a:lstStyle/>
          <a:p>
            <a:pPr>
              <a:defRPr/>
            </a:pPr>
            <a:r>
              <a:rPr lang="en-CA" altLang="en-US" sz="3199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Classifying Intervention Approaches: PE teachers </a:t>
            </a:r>
            <a:r>
              <a:rPr lang="en-CA" altLang="en-US" sz="3199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apply </a:t>
            </a:r>
            <a:r>
              <a:rPr lang="en-CA" altLang="en-US" sz="3199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both strategies</a:t>
            </a:r>
          </a:p>
        </p:txBody>
      </p:sp>
      <p:pic>
        <p:nvPicPr>
          <p:cNvPr id="23555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4518" y="1232473"/>
            <a:ext cx="8659144" cy="4608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56786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Physical and Health Education Canada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>
                <a:hlinkClick r:id="rId3"/>
              </a:rPr>
              <a:t>https://www.youtube.com/watch?v=OZRDGhwYRi4</a:t>
            </a:r>
            <a:endParaRPr lang="en-C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91207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altLang="en-US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Teaching as a Goal-Oriented Activity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2060848"/>
            <a:ext cx="10058400" cy="3958952"/>
          </a:xfrm>
        </p:spPr>
        <p:txBody>
          <a:bodyPr/>
          <a:lstStyle/>
          <a:p>
            <a:r>
              <a:rPr lang="en-CA" dirty="0" smtClean="0"/>
              <a:t>Teaching is goal oriented – designed with a clear goal regarding what the student will learn</a:t>
            </a:r>
          </a:p>
          <a:p>
            <a:r>
              <a:rPr lang="en-CA" dirty="0" smtClean="0"/>
              <a:t>Instructional processes are specific to an intent – selected based on the purpose of the exercise</a:t>
            </a:r>
            <a:endParaRPr lang="en-C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28153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altLang="en-US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Teaching as a Goal-Oriented Activity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844824"/>
            <a:ext cx="10058400" cy="4174976"/>
          </a:xfrm>
        </p:spPr>
        <p:txBody>
          <a:bodyPr/>
          <a:lstStyle/>
          <a:p>
            <a:pPr>
              <a:buFontTx/>
              <a:buChar char="-"/>
            </a:pPr>
            <a:r>
              <a:rPr lang="en-US" altLang="en-US" dirty="0"/>
              <a:t>Psychomotor – fundamental movements, actions; motor skills and complex sport skills, fitness outcomes – ‘is able to perform…’</a:t>
            </a:r>
          </a:p>
          <a:p>
            <a:pPr>
              <a:buFontTx/>
              <a:buChar char="-"/>
            </a:pPr>
            <a:r>
              <a:rPr lang="en-US" altLang="en-US" dirty="0"/>
              <a:t>Cognitive – ‘demonstrates understanding’; knowledge of rules, of stats, of how to assess a peer, </a:t>
            </a:r>
            <a:r>
              <a:rPr lang="en-US" altLang="en-US" dirty="0" smtClean="0"/>
              <a:t>includes </a:t>
            </a:r>
            <a:r>
              <a:rPr lang="en-US" altLang="en-US" dirty="0"/>
              <a:t>knowledge of strategies, and problem-solving capabilities (such as </a:t>
            </a:r>
            <a:r>
              <a:rPr lang="en-US" altLang="en-US" dirty="0" smtClean="0"/>
              <a:t>transferring </a:t>
            </a:r>
            <a:r>
              <a:rPr lang="en-US" altLang="en-US" dirty="0"/>
              <a:t>knowledge from one context to another)</a:t>
            </a:r>
          </a:p>
          <a:p>
            <a:pPr>
              <a:buFontTx/>
              <a:buChar char="-"/>
            </a:pPr>
            <a:r>
              <a:rPr lang="en-US" altLang="en-US" dirty="0"/>
              <a:t>Affective – emotional or social goals, attitudes toward an activity, feelings (self-efficacy), ability to work with others (coach others, referee without dispute</a:t>
            </a:r>
            <a:r>
              <a:rPr lang="en-US" altLang="en-US" dirty="0" smtClean="0"/>
              <a:t>)</a:t>
            </a:r>
            <a:endParaRPr lang="en-US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69411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National content standards for </a:t>
            </a:r>
            <a:r>
              <a:rPr lang="en-US" dirty="0" smtClean="0"/>
              <a:t>PE – applied to the development of program goals (Rink, 2005)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7408" y="1676400"/>
            <a:ext cx="10357792" cy="4560912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10000"/>
              </a:lnSpc>
            </a:pPr>
            <a:r>
              <a:rPr lang="en-US" dirty="0" smtClean="0"/>
              <a:t>Standard 1: competency in motor </a:t>
            </a:r>
            <a:r>
              <a:rPr lang="en-US" dirty="0"/>
              <a:t>skills and movement patterns to perform a variety of </a:t>
            </a:r>
            <a:r>
              <a:rPr lang="en-US" dirty="0" smtClean="0"/>
              <a:t>PA</a:t>
            </a:r>
            <a:endParaRPr lang="en-US" dirty="0"/>
          </a:p>
          <a:p>
            <a:pPr>
              <a:lnSpc>
                <a:spcPct val="110000"/>
              </a:lnSpc>
            </a:pPr>
            <a:r>
              <a:rPr lang="en-US" dirty="0"/>
              <a:t>Standard </a:t>
            </a:r>
            <a:r>
              <a:rPr lang="en-US" dirty="0" smtClean="0"/>
              <a:t>2: understanding </a:t>
            </a:r>
            <a:r>
              <a:rPr lang="en-US" dirty="0"/>
              <a:t>of movement concepts, principles, strategies and tactics as they apply to </a:t>
            </a:r>
            <a:r>
              <a:rPr lang="en-US" dirty="0" smtClean="0"/>
              <a:t>PA</a:t>
            </a:r>
            <a:endParaRPr lang="en-US" dirty="0"/>
          </a:p>
          <a:p>
            <a:pPr>
              <a:lnSpc>
                <a:spcPct val="110000"/>
              </a:lnSpc>
            </a:pPr>
            <a:r>
              <a:rPr lang="en-US" dirty="0"/>
              <a:t>Standard </a:t>
            </a:r>
            <a:r>
              <a:rPr lang="en-US" dirty="0" smtClean="0"/>
              <a:t>3: regular participation in </a:t>
            </a:r>
            <a:r>
              <a:rPr lang="en-US" dirty="0"/>
              <a:t>physical activity</a:t>
            </a:r>
          </a:p>
          <a:p>
            <a:pPr>
              <a:lnSpc>
                <a:spcPct val="110000"/>
              </a:lnSpc>
            </a:pPr>
            <a:r>
              <a:rPr lang="en-US" dirty="0"/>
              <a:t>Standard </a:t>
            </a:r>
            <a:r>
              <a:rPr lang="en-US" dirty="0" smtClean="0"/>
              <a:t>4: </a:t>
            </a:r>
            <a:r>
              <a:rPr lang="en-US" dirty="0"/>
              <a:t>achieves and maintains a health enhancing level of physical fitness</a:t>
            </a:r>
          </a:p>
          <a:p>
            <a:pPr>
              <a:lnSpc>
                <a:spcPct val="110000"/>
              </a:lnSpc>
            </a:pPr>
            <a:r>
              <a:rPr lang="en-US" dirty="0"/>
              <a:t>Standard </a:t>
            </a:r>
            <a:r>
              <a:rPr lang="en-US" dirty="0" smtClean="0"/>
              <a:t>5: responsible </a:t>
            </a:r>
            <a:r>
              <a:rPr lang="en-US" dirty="0"/>
              <a:t>personal and social behaviour </a:t>
            </a:r>
            <a:r>
              <a:rPr lang="en-US" dirty="0" smtClean="0"/>
              <a:t>in PA settings</a:t>
            </a:r>
            <a:endParaRPr lang="en-US" dirty="0"/>
          </a:p>
          <a:p>
            <a:pPr>
              <a:lnSpc>
                <a:spcPct val="110000"/>
              </a:lnSpc>
            </a:pPr>
            <a:r>
              <a:rPr lang="en-US" dirty="0"/>
              <a:t>Standard </a:t>
            </a:r>
            <a:r>
              <a:rPr lang="en-US" dirty="0" smtClean="0"/>
              <a:t>6: </a:t>
            </a:r>
            <a:r>
              <a:rPr lang="en-US" dirty="0"/>
              <a:t>values </a:t>
            </a:r>
            <a:r>
              <a:rPr lang="en-US" dirty="0" smtClean="0"/>
              <a:t>physical </a:t>
            </a:r>
            <a:r>
              <a:rPr lang="en-US" dirty="0"/>
              <a:t>activity for health, enjoyment, challenge, self-expression and or social </a:t>
            </a:r>
            <a:r>
              <a:rPr lang="en-US" dirty="0" smtClean="0"/>
              <a:t>interaction</a:t>
            </a:r>
          </a:p>
          <a:p>
            <a:pPr marL="0" indent="0" algn="r">
              <a:buNone/>
            </a:pPr>
            <a:r>
              <a:rPr lang="en-US" sz="1900" dirty="0" smtClean="0"/>
              <a:t>Moving into the future: National Standards for Physical Education (2004) </a:t>
            </a:r>
            <a:endParaRPr lang="en-US" sz="19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21656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127449" y="2057400"/>
            <a:ext cx="9227816" cy="3822700"/>
          </a:xfrm>
        </p:spPr>
        <p:txBody>
          <a:bodyPr>
            <a:normAutofit lnSpcReduction="10000"/>
          </a:bodyPr>
          <a:lstStyle/>
          <a:p>
            <a:pPr marL="533400" indent="-533400"/>
            <a:r>
              <a:rPr lang="en-US" altLang="en-US" sz="2800" dirty="0"/>
              <a:t>the degree of consistency in purpose shown by an instructor across activity design, teaching processes, and assessment of student outcomes</a:t>
            </a:r>
          </a:p>
          <a:p>
            <a:pPr marL="533400" indent="-533400">
              <a:buNone/>
            </a:pPr>
            <a:endParaRPr lang="en-US" altLang="en-US" sz="2800" dirty="0"/>
          </a:p>
          <a:p>
            <a:pPr marL="914400" lvl="1" indent="-457200">
              <a:buFont typeface="Wingdings" panose="05000000000000000000" pitchFamily="2" charset="2"/>
              <a:buAutoNum type="arabicPeriod"/>
            </a:pPr>
            <a:r>
              <a:rPr lang="en-US" altLang="en-US" sz="2400" dirty="0"/>
              <a:t>activity selection should be driven by objectives</a:t>
            </a:r>
          </a:p>
          <a:p>
            <a:pPr marL="914400" lvl="1" indent="-457200">
              <a:buFont typeface="Wingdings" panose="05000000000000000000" pitchFamily="2" charset="2"/>
              <a:buAutoNum type="arabicPeriod"/>
            </a:pPr>
            <a:r>
              <a:rPr lang="en-US" altLang="en-US" sz="2400" dirty="0"/>
              <a:t>instructional processes should be intentionally chosen to meet goals</a:t>
            </a:r>
          </a:p>
          <a:p>
            <a:pPr marL="914400" lvl="1" indent="-457200">
              <a:buFont typeface="Wingdings" panose="05000000000000000000" pitchFamily="2" charset="2"/>
              <a:buAutoNum type="arabicPeriod"/>
            </a:pPr>
            <a:r>
              <a:rPr lang="en-US" altLang="en-US" sz="2400" dirty="0"/>
              <a:t>assessment should provide valid evidence that student outcomes improved in relation to the stated objectives</a:t>
            </a:r>
          </a:p>
        </p:txBody>
      </p:sp>
      <p:sp>
        <p:nvSpPr>
          <p:cNvPr id="137219" name="Rectangle 3"/>
          <p:cNvSpPr>
            <a:spLocks noGrp="1" noChangeArrowheads="1"/>
          </p:cNvSpPr>
          <p:nvPr>
            <p:ph type="title"/>
          </p:nvPr>
        </p:nvSpPr>
        <p:spPr>
          <a:xfrm>
            <a:off x="1855157" y="548680"/>
            <a:ext cx="7772400" cy="838200"/>
          </a:xfrm>
        </p:spPr>
        <p:txBody>
          <a:bodyPr/>
          <a:lstStyle/>
          <a:p>
            <a:pPr eaLnBrk="1" hangingPunct="1">
              <a:defRPr/>
            </a:pPr>
            <a:r>
              <a:rPr lang="fr-CA" altLang="en-US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Alignment</a:t>
            </a:r>
            <a:endParaRPr lang="en-US" altLang="en-US" b="1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2880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7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37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72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72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Goal-oriented teaching practice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700808"/>
            <a:ext cx="10058400" cy="3960440"/>
          </a:xfrm>
        </p:spPr>
        <p:txBody>
          <a:bodyPr/>
          <a:lstStyle/>
          <a:p>
            <a:r>
              <a:rPr lang="en-CA" sz="2800" dirty="0" smtClean="0"/>
              <a:t>Curriculum guides instruction</a:t>
            </a:r>
          </a:p>
          <a:p>
            <a:r>
              <a:rPr lang="en-CA" sz="2800" dirty="0" smtClean="0"/>
              <a:t>Program </a:t>
            </a:r>
            <a:r>
              <a:rPr lang="en-CA" sz="2800" dirty="0"/>
              <a:t>goals refer to broad </a:t>
            </a:r>
            <a:r>
              <a:rPr lang="en-CA" sz="2800" dirty="0" smtClean="0"/>
              <a:t>outcomes (long-term student impacts)</a:t>
            </a:r>
            <a:endParaRPr lang="en-CA" sz="2800" dirty="0"/>
          </a:p>
          <a:p>
            <a:r>
              <a:rPr lang="en-CA" sz="2800" dirty="0" smtClean="0"/>
              <a:t>Program </a:t>
            </a:r>
            <a:r>
              <a:rPr lang="en-CA" sz="2800" dirty="0"/>
              <a:t>objectives refer to more specific </a:t>
            </a:r>
            <a:r>
              <a:rPr lang="en-CA" sz="2800" dirty="0" smtClean="0"/>
              <a:t>outcomes (e.g. lesson outcomes</a:t>
            </a:r>
            <a:r>
              <a:rPr lang="en-CA" dirty="0" smtClean="0"/>
              <a:t>)</a:t>
            </a:r>
          </a:p>
          <a:p>
            <a:r>
              <a:rPr lang="en-CA" sz="2800" dirty="0" smtClean="0"/>
              <a:t>Curriculum goals need to be realistic</a:t>
            </a:r>
            <a:endParaRPr lang="en-CA" sz="2800" dirty="0"/>
          </a:p>
          <a:p>
            <a:endParaRPr lang="en-C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74470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Instructional processes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5400" y="1676400"/>
            <a:ext cx="10429800" cy="4848944"/>
          </a:xfrm>
        </p:spPr>
        <p:txBody>
          <a:bodyPr>
            <a:normAutofit/>
          </a:bodyPr>
          <a:lstStyle/>
          <a:p>
            <a:r>
              <a:rPr lang="en-CA" dirty="0" smtClean="0"/>
              <a:t>Criteria for instructional processes differ among:</a:t>
            </a:r>
          </a:p>
          <a:p>
            <a:pPr lvl="1"/>
            <a:r>
              <a:rPr lang="en-CA" sz="2400" dirty="0" smtClean="0"/>
              <a:t>Open motor skills</a:t>
            </a:r>
          </a:p>
          <a:p>
            <a:pPr lvl="1"/>
            <a:r>
              <a:rPr lang="en-CA" sz="2400" dirty="0" smtClean="0"/>
              <a:t>Closed motor skills</a:t>
            </a:r>
          </a:p>
          <a:p>
            <a:pPr lvl="1"/>
            <a:r>
              <a:rPr lang="en-CA" sz="2400" dirty="0" smtClean="0"/>
              <a:t>Learning transfer</a:t>
            </a:r>
          </a:p>
          <a:p>
            <a:pPr lvl="1"/>
            <a:r>
              <a:rPr lang="en-CA" sz="2400" dirty="0" smtClean="0"/>
              <a:t>Cognitive objectives </a:t>
            </a:r>
          </a:p>
          <a:p>
            <a:pPr lvl="1"/>
            <a:r>
              <a:rPr lang="en-CA" sz="2400" dirty="0" smtClean="0"/>
              <a:t>Affective objectives</a:t>
            </a:r>
          </a:p>
          <a:p>
            <a:r>
              <a:rPr lang="en-CA" sz="2800" dirty="0" smtClean="0"/>
              <a:t>Cognitive and affective skills often taught in conjunction with psychomotor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09733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304800"/>
            <a:ext cx="10058400" cy="1684040"/>
          </a:xfrm>
        </p:spPr>
        <p:txBody>
          <a:bodyPr>
            <a:normAutofit/>
          </a:bodyPr>
          <a:lstStyle/>
          <a:p>
            <a:r>
              <a:rPr lang="en-CA" dirty="0"/>
              <a:t>Cognitive and affective instructional processes need to be </a:t>
            </a:r>
            <a:r>
              <a:rPr lang="en-CA" dirty="0" smtClean="0"/>
              <a:t>explicit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2492896"/>
            <a:ext cx="10058400" cy="3526904"/>
          </a:xfrm>
        </p:spPr>
        <p:txBody>
          <a:bodyPr/>
          <a:lstStyle/>
          <a:p>
            <a:r>
              <a:rPr lang="en-CA" dirty="0"/>
              <a:t>sport PYD and negative impacts (Fraser-Thomas, Cote &amp; Deakin, 2005</a:t>
            </a:r>
            <a:r>
              <a:rPr lang="en-CA" dirty="0" smtClean="0"/>
              <a:t>)</a:t>
            </a:r>
          </a:p>
          <a:p>
            <a:pPr lvl="1"/>
            <a:r>
              <a:rPr lang="en-US" dirty="0" smtClean="0"/>
              <a:t>sport-related </a:t>
            </a:r>
            <a:r>
              <a:rPr lang="en-US" dirty="0"/>
              <a:t>injuries and eating disorders</a:t>
            </a:r>
            <a:endParaRPr lang="en-CA" dirty="0"/>
          </a:p>
          <a:p>
            <a:pPr lvl="1"/>
            <a:r>
              <a:rPr lang="en-US" dirty="0"/>
              <a:t>pressure to win, negative self-perceptions, isolation, vulnerability, burnout, low confidence, low self-esteem</a:t>
            </a:r>
          </a:p>
          <a:p>
            <a:pPr lvl="1"/>
            <a:r>
              <a:rPr lang="en-CA" dirty="0"/>
              <a:t>violence and </a:t>
            </a:r>
            <a:r>
              <a:rPr lang="en-CA" dirty="0" smtClean="0"/>
              <a:t>aggression</a:t>
            </a:r>
            <a:endParaRPr lang="en-C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17537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The instructional process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/>
              <a:t>Pre-lesson and post lesson </a:t>
            </a:r>
            <a:r>
              <a:rPr lang="en-CA" dirty="0" smtClean="0"/>
              <a:t>routines</a:t>
            </a:r>
            <a:endParaRPr lang="en-CA" dirty="0"/>
          </a:p>
          <a:p>
            <a:r>
              <a:rPr lang="en-CA" dirty="0"/>
              <a:t>Movement task – student response unit of analysis</a:t>
            </a:r>
          </a:p>
          <a:p>
            <a:pPr lvl="1"/>
            <a:r>
              <a:rPr lang="en-CA" dirty="0"/>
              <a:t>Set induction: </a:t>
            </a:r>
            <a:r>
              <a:rPr lang="en-CA" dirty="0" smtClean="0"/>
              <a:t>teacher orients the class to the content of the lesson </a:t>
            </a:r>
          </a:p>
          <a:p>
            <a:pPr lvl="1"/>
            <a:r>
              <a:rPr lang="en-CA" dirty="0" smtClean="0"/>
              <a:t>Movement </a:t>
            </a:r>
            <a:r>
              <a:rPr lang="en-CA" dirty="0"/>
              <a:t>task: motor activities </a:t>
            </a:r>
            <a:r>
              <a:rPr lang="en-CA" dirty="0" smtClean="0"/>
              <a:t>related </a:t>
            </a:r>
            <a:r>
              <a:rPr lang="en-CA" dirty="0"/>
              <a:t>to the content of the </a:t>
            </a:r>
            <a:r>
              <a:rPr lang="en-CA" dirty="0" smtClean="0"/>
              <a:t>lesson; progression of experiences</a:t>
            </a:r>
            <a:endParaRPr lang="en-CA" dirty="0"/>
          </a:p>
          <a:p>
            <a:pPr lvl="1"/>
            <a:r>
              <a:rPr lang="en-CA" dirty="0" smtClean="0"/>
              <a:t>Organizational arrangements: arrangements a task (e.g. organizing people, space, time and equipment</a:t>
            </a:r>
          </a:p>
          <a:p>
            <a:pPr lvl="1"/>
            <a:r>
              <a:rPr lang="en-CA" dirty="0" smtClean="0"/>
              <a:t>Student response: practice of skill</a:t>
            </a:r>
          </a:p>
          <a:p>
            <a:pPr lvl="1"/>
            <a:r>
              <a:rPr lang="en-CA" dirty="0" smtClean="0"/>
              <a:t>Teacher observation: observe and provide feedback</a:t>
            </a:r>
          </a:p>
          <a:p>
            <a:pPr lvl="1"/>
            <a:r>
              <a:rPr lang="en-CA" dirty="0" smtClean="0"/>
              <a:t>Teacher redesign: next step (improve performance, increase complexity, assess, new task)</a:t>
            </a:r>
            <a:endParaRPr lang="en-C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02309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Grp="1" noChangeArrowheads="1"/>
          </p:cNvSpPr>
          <p:nvPr>
            <p:ph type="title"/>
          </p:nvPr>
        </p:nvSpPr>
        <p:spPr>
          <a:xfrm>
            <a:off x="2590800" y="381000"/>
            <a:ext cx="7772400" cy="6858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fr-CA" altLang="en-US" sz="4000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Basic Interactive </a:t>
            </a:r>
            <a:r>
              <a:rPr lang="fr-CA" altLang="en-US" sz="40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Unit – Movement </a:t>
            </a:r>
            <a:r>
              <a:rPr lang="en-CA" altLang="en-US" sz="40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task</a:t>
            </a:r>
            <a:r>
              <a:rPr lang="fr-CA" altLang="en-US" sz="40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– </a:t>
            </a:r>
            <a:r>
              <a:rPr lang="en-CA" altLang="en-US" sz="40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student</a:t>
            </a:r>
            <a:r>
              <a:rPr lang="fr-CA" altLang="en-US" sz="40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response to task </a:t>
            </a:r>
            <a:r>
              <a:rPr lang="fr-CA" altLang="en-US" sz="3000" i="1" dirty="0"/>
              <a:t>(Rink, p. 15)</a:t>
            </a:r>
            <a:endParaRPr lang="en-US" altLang="en-US" sz="3000" i="1" dirty="0"/>
          </a:p>
        </p:txBody>
      </p:sp>
      <p:pic>
        <p:nvPicPr>
          <p:cNvPr id="35843" name="Picture 3" descr="mvmt_uni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67" t="16200" r="10992" b="22250"/>
          <a:stretch>
            <a:fillRect/>
          </a:stretch>
        </p:blipFill>
        <p:spPr bwMode="auto">
          <a:xfrm>
            <a:off x="1703512" y="1066800"/>
            <a:ext cx="9144000" cy="558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48985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Content Placeholder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26" t="34579" r="47034" b="29129"/>
          <a:stretch>
            <a:fillRect/>
          </a:stretch>
        </p:blipFill>
        <p:spPr>
          <a:xfrm>
            <a:off x="479376" y="35520"/>
            <a:ext cx="8534400" cy="6832600"/>
          </a:xfrm>
        </p:spPr>
      </p:pic>
      <p:sp>
        <p:nvSpPr>
          <p:cNvPr id="31747" name="Rectangle 2"/>
          <p:cNvSpPr>
            <a:spLocks noGrp="1" noChangeArrowheads="1"/>
          </p:cNvSpPr>
          <p:nvPr>
            <p:ph type="title"/>
          </p:nvPr>
        </p:nvSpPr>
        <p:spPr>
          <a:xfrm>
            <a:off x="4007768" y="6182320"/>
            <a:ext cx="7772400" cy="685800"/>
          </a:xfrm>
        </p:spPr>
        <p:txBody>
          <a:bodyPr/>
          <a:lstStyle/>
          <a:p>
            <a:pPr algn="r" eaLnBrk="1" hangingPunct="1"/>
            <a:r>
              <a:rPr lang="fr-CA" altLang="en-US" sz="2800" i="1" dirty="0"/>
              <a:t>(Rink, p. 17)</a:t>
            </a:r>
            <a:endParaRPr lang="en-US" altLang="en-US" sz="2800" i="1" dirty="0"/>
          </a:p>
        </p:txBody>
      </p:sp>
      <p:sp>
        <p:nvSpPr>
          <p:cNvPr id="2" name="TextBox 1"/>
          <p:cNvSpPr txBox="1"/>
          <p:nvPr/>
        </p:nvSpPr>
        <p:spPr>
          <a:xfrm>
            <a:off x="9264352" y="260648"/>
            <a:ext cx="25158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/>
              <a:t>Teacher functions  - teacher behaviours related to purpose</a:t>
            </a:r>
            <a:endParaRPr lang="en-CA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65803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548680"/>
            <a:ext cx="10058400" cy="1143000"/>
          </a:xfrm>
        </p:spPr>
        <p:txBody>
          <a:bodyPr/>
          <a:lstStyle/>
          <a:p>
            <a:r>
              <a:rPr lang="en-CA" dirty="0" smtClean="0"/>
              <a:t>Teaching functions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916832"/>
            <a:ext cx="10058400" cy="4102968"/>
          </a:xfrm>
        </p:spPr>
        <p:txBody>
          <a:bodyPr/>
          <a:lstStyle/>
          <a:p>
            <a:r>
              <a:rPr lang="en-CA" dirty="0"/>
              <a:t>Content behaviors: </a:t>
            </a:r>
            <a:r>
              <a:rPr lang="en-CA" dirty="0" smtClean="0"/>
              <a:t>behaviours directly </a:t>
            </a:r>
            <a:r>
              <a:rPr lang="en-CA" dirty="0"/>
              <a:t>related to lesson </a:t>
            </a:r>
            <a:r>
              <a:rPr lang="en-CA" dirty="0" smtClean="0"/>
              <a:t>content; </a:t>
            </a:r>
            <a:r>
              <a:rPr lang="en-CA" dirty="0"/>
              <a:t>contributes directly to the movement task</a:t>
            </a:r>
          </a:p>
          <a:p>
            <a:r>
              <a:rPr lang="en-CA" dirty="0"/>
              <a:t>Management behaviors: behaviours </a:t>
            </a:r>
            <a:r>
              <a:rPr lang="en-CA" dirty="0" smtClean="0"/>
              <a:t>related to arranging </a:t>
            </a:r>
            <a:r>
              <a:rPr lang="en-CA" dirty="0"/>
              <a:t>and </a:t>
            </a:r>
            <a:r>
              <a:rPr lang="en-CA" dirty="0" smtClean="0"/>
              <a:t>maintaining </a:t>
            </a:r>
            <a:r>
              <a:rPr lang="en-CA" dirty="0"/>
              <a:t>the learning </a:t>
            </a:r>
            <a:r>
              <a:rPr lang="en-CA" dirty="0" smtClean="0"/>
              <a:t>environment; indirectly </a:t>
            </a:r>
            <a:r>
              <a:rPr lang="en-CA" dirty="0"/>
              <a:t>contributes to the </a:t>
            </a:r>
            <a:r>
              <a:rPr lang="en-CA" dirty="0" smtClean="0"/>
              <a:t>task</a:t>
            </a:r>
          </a:p>
          <a:p>
            <a:pPr lvl="1"/>
            <a:r>
              <a:rPr lang="en-CA" dirty="0"/>
              <a:t>concerned </a:t>
            </a:r>
            <a:r>
              <a:rPr lang="en-CA" dirty="0" smtClean="0"/>
              <a:t>with: </a:t>
            </a:r>
            <a:r>
              <a:rPr lang="en-CA" dirty="0"/>
              <a:t>conduct and organization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29408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D</a:t>
            </a:r>
            <a:r>
              <a:rPr lang="en-CA" dirty="0" smtClean="0"/>
              <a:t>esigning </a:t>
            </a:r>
            <a:r>
              <a:rPr lang="en-CA" dirty="0"/>
              <a:t>learning experiences and tasks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7368" y="1772816"/>
            <a:ext cx="10717832" cy="4464496"/>
          </a:xfrm>
        </p:spPr>
        <p:txBody>
          <a:bodyPr>
            <a:normAutofit/>
          </a:bodyPr>
          <a:lstStyle/>
          <a:p>
            <a:r>
              <a:rPr lang="en-CA" dirty="0"/>
              <a:t>Learning experience: </a:t>
            </a:r>
            <a:r>
              <a:rPr lang="en-CA" dirty="0" smtClean="0"/>
              <a:t>instructional </a:t>
            </a:r>
            <a:r>
              <a:rPr lang="en-CA" dirty="0"/>
              <a:t>conditions and events that </a:t>
            </a:r>
            <a:r>
              <a:rPr lang="en-CA" dirty="0" smtClean="0"/>
              <a:t>provide structure </a:t>
            </a:r>
            <a:r>
              <a:rPr lang="en-CA" dirty="0"/>
              <a:t>to student </a:t>
            </a:r>
            <a:r>
              <a:rPr lang="en-CA" dirty="0" smtClean="0"/>
              <a:t>experience; are related </a:t>
            </a:r>
            <a:r>
              <a:rPr lang="en-CA" dirty="0"/>
              <a:t>to a </a:t>
            </a:r>
            <a:r>
              <a:rPr lang="en-CA" dirty="0" smtClean="0"/>
              <a:t>specific </a:t>
            </a:r>
            <a:r>
              <a:rPr lang="en-CA" dirty="0"/>
              <a:t>set of </a:t>
            </a:r>
            <a:r>
              <a:rPr lang="en-CA" dirty="0" smtClean="0"/>
              <a:t>learning objectives</a:t>
            </a:r>
          </a:p>
          <a:p>
            <a:r>
              <a:rPr lang="en-CA" dirty="0"/>
              <a:t>Four criteria of good learning experiences:</a:t>
            </a:r>
            <a:endParaRPr lang="en-CA" dirty="0" smtClean="0"/>
          </a:p>
          <a:p>
            <a:pPr marL="731520" lvl="1" indent="-457200">
              <a:buFont typeface="+mj-lt"/>
              <a:buAutoNum type="arabicPeriod"/>
            </a:pPr>
            <a:r>
              <a:rPr lang="en-CA" sz="2400" dirty="0" smtClean="0"/>
              <a:t>potential </a:t>
            </a:r>
            <a:r>
              <a:rPr lang="en-CA" sz="2400" dirty="0"/>
              <a:t>to improve motor performance/activity skills </a:t>
            </a:r>
          </a:p>
          <a:p>
            <a:pPr lvl="2"/>
            <a:r>
              <a:rPr lang="en-CA" sz="2400" dirty="0"/>
              <a:t>active adults - competence in motor skills, previous positive experiences</a:t>
            </a:r>
          </a:p>
          <a:p>
            <a:pPr marL="731520" lvl="1" indent="-457200">
              <a:buFont typeface="+mj-lt"/>
              <a:buAutoNum type="arabicPeriod"/>
            </a:pPr>
            <a:r>
              <a:rPr lang="en-CA" sz="2400" dirty="0"/>
              <a:t>provide maximal activity or practice time at an appropriate level of ability </a:t>
            </a:r>
          </a:p>
          <a:p>
            <a:pPr marL="731520" lvl="1" indent="-457200">
              <a:buFont typeface="+mj-lt"/>
              <a:buAutoNum type="arabicPeriod"/>
            </a:pPr>
            <a:r>
              <a:rPr lang="en-CA" sz="2400" dirty="0"/>
              <a:t>appropriate for the experiential level of all students</a:t>
            </a:r>
          </a:p>
          <a:p>
            <a:pPr lvl="2"/>
            <a:r>
              <a:rPr lang="en-CA" sz="2400" dirty="0"/>
              <a:t>80% success rate is deemed appropriate</a:t>
            </a:r>
          </a:p>
          <a:p>
            <a:pPr marL="731520" lvl="1" indent="-457200">
              <a:buFont typeface="+mj-lt"/>
              <a:buAutoNum type="arabicPeriod"/>
            </a:pPr>
            <a:r>
              <a:rPr lang="en-CA" sz="2400" dirty="0"/>
              <a:t>potential to integrate psychomotor, effective, and cognitive educational </a:t>
            </a:r>
            <a:r>
              <a:rPr lang="en-CA" sz="2400" dirty="0" smtClean="0"/>
              <a:t>goals</a:t>
            </a:r>
            <a:endParaRPr lang="en-CA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02888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Movement task - design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676400"/>
            <a:ext cx="10058400" cy="4704928"/>
          </a:xfrm>
        </p:spPr>
        <p:txBody>
          <a:bodyPr>
            <a:normAutofit lnSpcReduction="10000"/>
          </a:bodyPr>
          <a:lstStyle/>
          <a:p>
            <a:r>
              <a:rPr lang="en-CA" dirty="0" smtClean="0"/>
              <a:t>Content dimension - </a:t>
            </a:r>
            <a:r>
              <a:rPr lang="en-CA" dirty="0"/>
              <a:t>movement content with which The students are asked to </a:t>
            </a:r>
            <a:r>
              <a:rPr lang="en-CA" dirty="0" smtClean="0"/>
              <a:t>work</a:t>
            </a:r>
          </a:p>
          <a:p>
            <a:pPr lvl="1"/>
            <a:r>
              <a:rPr lang="en-CA" dirty="0" smtClean="0"/>
              <a:t>Content is important for the learning goal</a:t>
            </a:r>
          </a:p>
          <a:p>
            <a:r>
              <a:rPr lang="en-CA" dirty="0"/>
              <a:t>G</a:t>
            </a:r>
            <a:r>
              <a:rPr lang="en-CA" dirty="0" smtClean="0"/>
              <a:t>oal orientation - </a:t>
            </a:r>
            <a:r>
              <a:rPr lang="en-CA" dirty="0"/>
              <a:t>qualitative or goal aspect of the movement </a:t>
            </a:r>
            <a:r>
              <a:rPr lang="en-CA" dirty="0" smtClean="0"/>
              <a:t>experience</a:t>
            </a:r>
          </a:p>
          <a:p>
            <a:pPr lvl="1"/>
            <a:r>
              <a:rPr lang="en-CA" dirty="0" smtClean="0"/>
              <a:t>Goal should be shared</a:t>
            </a:r>
          </a:p>
          <a:p>
            <a:pPr lvl="1"/>
            <a:r>
              <a:rPr lang="en-CA" dirty="0" smtClean="0"/>
              <a:t>Goals should be achievable</a:t>
            </a:r>
          </a:p>
          <a:p>
            <a:pPr lvl="1"/>
            <a:r>
              <a:rPr lang="en-CA" dirty="0"/>
              <a:t>Individualization: learning experiences that allow each student to function at an appropriate level</a:t>
            </a:r>
          </a:p>
          <a:p>
            <a:pPr lvl="1"/>
            <a:r>
              <a:rPr lang="en-CA" dirty="0"/>
              <a:t>Personalization: individualization whereby the specific needs of each individual is </a:t>
            </a:r>
            <a:r>
              <a:rPr lang="en-CA" dirty="0" smtClean="0"/>
              <a:t>considered</a:t>
            </a:r>
          </a:p>
          <a:p>
            <a:r>
              <a:rPr lang="en-CA" dirty="0"/>
              <a:t>O</a:t>
            </a:r>
            <a:r>
              <a:rPr lang="en-CA" dirty="0" smtClean="0"/>
              <a:t>rganization </a:t>
            </a:r>
            <a:r>
              <a:rPr lang="en-CA" dirty="0"/>
              <a:t>of the </a:t>
            </a:r>
            <a:r>
              <a:rPr lang="en-CA" dirty="0" smtClean="0"/>
              <a:t>task - </a:t>
            </a:r>
            <a:r>
              <a:rPr lang="en-CA" dirty="0"/>
              <a:t>arrangement of time, space, people and equipment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79856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Organizing People</a:t>
            </a:r>
          </a:p>
        </p:txBody>
      </p:sp>
      <p:sp>
        <p:nvSpPr>
          <p:cNvPr id="9113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066800" y="2132856"/>
            <a:ext cx="9302750" cy="3963144"/>
          </a:xfrm>
        </p:spPr>
        <p:txBody>
          <a:bodyPr/>
          <a:lstStyle/>
          <a:p>
            <a:pPr eaLnBrk="1" hangingPunct="1"/>
            <a:r>
              <a:rPr lang="en-US" altLang="en-US" sz="3000" dirty="0"/>
              <a:t>Decisions concerning:</a:t>
            </a:r>
          </a:p>
          <a:p>
            <a:pPr lvl="1" eaLnBrk="1" hangingPunct="1"/>
            <a:r>
              <a:rPr lang="en-US" altLang="en-US" sz="2600" dirty="0"/>
              <a:t>size of groups</a:t>
            </a:r>
          </a:p>
          <a:p>
            <a:pPr lvl="1" eaLnBrk="1" hangingPunct="1"/>
            <a:r>
              <a:rPr lang="en-US" altLang="en-US" sz="2600" dirty="0"/>
              <a:t># of groups</a:t>
            </a:r>
          </a:p>
          <a:p>
            <a:pPr lvl="1" eaLnBrk="1" hangingPunct="1"/>
            <a:r>
              <a:rPr lang="en-US" altLang="en-US" sz="2600" dirty="0"/>
              <a:t># active people within groups</a:t>
            </a:r>
          </a:p>
          <a:p>
            <a:pPr lvl="1" eaLnBrk="1" hangingPunct="1"/>
            <a:r>
              <a:rPr lang="en-US" altLang="en-US" sz="2600" dirty="0"/>
              <a:t>interaction between groups</a:t>
            </a:r>
          </a:p>
          <a:p>
            <a:pPr lvl="1" eaLnBrk="1" hangingPunct="1"/>
            <a:r>
              <a:rPr lang="en-US" altLang="en-US" sz="2600" dirty="0"/>
              <a:t>grouping criteria</a:t>
            </a:r>
          </a:p>
          <a:p>
            <a:pPr eaLnBrk="1" hangingPunct="1"/>
            <a:endParaRPr lang="en-US" altLang="en-US" dirty="0" smtClean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94185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1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91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91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91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911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Grouping Criteria</a:t>
            </a:r>
          </a:p>
        </p:txBody>
      </p:sp>
      <p:sp>
        <p:nvSpPr>
          <p:cNvPr id="9318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911424" y="1447800"/>
            <a:ext cx="9756576" cy="4890120"/>
          </a:xfrm>
        </p:spPr>
        <p:txBody>
          <a:bodyPr/>
          <a:lstStyle/>
          <a:p>
            <a:pPr eaLnBrk="1" hangingPunct="1"/>
            <a:r>
              <a:rPr lang="en-US" altLang="en-US" sz="3000" b="1" dirty="0">
                <a:solidFill>
                  <a:srgbClr val="00B050"/>
                </a:solidFill>
              </a:rPr>
              <a:t>ability grouping </a:t>
            </a:r>
            <a:r>
              <a:rPr lang="en-US" altLang="en-US" sz="3000" dirty="0"/>
              <a:t>– </a:t>
            </a:r>
          </a:p>
          <a:p>
            <a:pPr lvl="2" eaLnBrk="1" hangingPunct="1"/>
            <a:r>
              <a:rPr lang="en-US" altLang="en-US" sz="2400" dirty="0" smtClean="0"/>
              <a:t>use homogeneous </a:t>
            </a:r>
            <a:r>
              <a:rPr lang="en-US" altLang="en-US" sz="2400" dirty="0"/>
              <a:t>groups when psychomotor goals </a:t>
            </a:r>
            <a:r>
              <a:rPr lang="en-US" altLang="en-US" sz="2400" dirty="0" smtClean="0"/>
              <a:t>are most </a:t>
            </a:r>
            <a:r>
              <a:rPr lang="en-US" altLang="en-US" sz="2400" dirty="0"/>
              <a:t>important</a:t>
            </a:r>
            <a:endParaRPr lang="en-US" altLang="en-US" sz="2400" dirty="0">
              <a:cs typeface="Arial" panose="020B0604020202020204" pitchFamily="34" charset="0"/>
            </a:endParaRPr>
          </a:p>
          <a:p>
            <a:pPr lvl="2" eaLnBrk="1" hangingPunct="1"/>
            <a:r>
              <a:rPr lang="en-US" altLang="en-US" sz="2400" dirty="0"/>
              <a:t>avoid continuous use of </a:t>
            </a:r>
            <a:r>
              <a:rPr lang="en-US" altLang="en-US" sz="2400" dirty="0" smtClean="0"/>
              <a:t>heterogeneous </a:t>
            </a:r>
            <a:r>
              <a:rPr lang="en-US" altLang="en-US" sz="2400" dirty="0"/>
              <a:t>groups in competitive </a:t>
            </a:r>
            <a:r>
              <a:rPr lang="en-US" altLang="en-US" sz="2400" dirty="0" smtClean="0"/>
              <a:t>situations</a:t>
            </a:r>
          </a:p>
          <a:p>
            <a:pPr lvl="2" eaLnBrk="1" hangingPunct="1"/>
            <a:r>
              <a:rPr lang="en-US" altLang="en-US" sz="2400" dirty="0"/>
              <a:t>h</a:t>
            </a:r>
            <a:r>
              <a:rPr lang="en-US" altLang="en-US" sz="2400" dirty="0" smtClean="0"/>
              <a:t>eterogeneous groups are useful in peer teaching</a:t>
            </a:r>
            <a:endParaRPr lang="en-US" altLang="en-US" sz="2400" dirty="0"/>
          </a:p>
          <a:p>
            <a:pPr lvl="2" eaLnBrk="1" hangingPunct="1"/>
            <a:r>
              <a:rPr lang="en-US" altLang="en-US" sz="2400" dirty="0"/>
              <a:t>teacher-assigned, or student-selected</a:t>
            </a:r>
          </a:p>
          <a:p>
            <a:pPr eaLnBrk="1" hangingPunct="1"/>
            <a:endParaRPr lang="en-US" altLang="en-US" dirty="0"/>
          </a:p>
          <a:p>
            <a:pPr eaLnBrk="1" hangingPunct="1"/>
            <a:r>
              <a:rPr lang="en-US" altLang="en-US" sz="3000" b="1" dirty="0">
                <a:solidFill>
                  <a:srgbClr val="00B050"/>
                </a:solidFill>
              </a:rPr>
              <a:t>other criteria</a:t>
            </a:r>
            <a:r>
              <a:rPr lang="en-US" altLang="en-US" sz="3000" dirty="0">
                <a:solidFill>
                  <a:srgbClr val="00B050"/>
                </a:solidFill>
              </a:rPr>
              <a:t>: </a:t>
            </a:r>
            <a:r>
              <a:rPr lang="en-US" altLang="en-US" dirty="0"/>
              <a:t>interest, ethnicity, social compatibility, </a:t>
            </a:r>
            <a:r>
              <a:rPr lang="en-US" altLang="en-US" dirty="0" smtClean="0"/>
              <a:t>size, </a:t>
            </a:r>
            <a:r>
              <a:rPr lang="en-US" altLang="en-US" dirty="0"/>
              <a:t>gender, chance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28698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31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93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931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931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31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31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981201" y="244476"/>
            <a:ext cx="8385175" cy="1203325"/>
          </a:xfrm>
        </p:spPr>
        <p:txBody>
          <a:bodyPr/>
          <a:lstStyle/>
          <a:p>
            <a:pPr eaLnBrk="1" hangingPunct="1"/>
            <a:r>
              <a:rPr lang="en-US" altLang="en-US" sz="4000" dirty="0"/>
              <a:t>Organizing Time (per Task)</a:t>
            </a:r>
          </a:p>
        </p:txBody>
      </p:sp>
      <p:sp>
        <p:nvSpPr>
          <p:cNvPr id="15363" name="AutoShape 3"/>
          <p:cNvSpPr>
            <a:spLocks noChangeArrowheads="1"/>
          </p:cNvSpPr>
          <p:nvPr/>
        </p:nvSpPr>
        <p:spPr bwMode="auto">
          <a:xfrm>
            <a:off x="4572000" y="3276601"/>
            <a:ext cx="2971800" cy="2438400"/>
          </a:xfrm>
          <a:prstGeom prst="triangle">
            <a:avLst>
              <a:gd name="adj" fmla="val 50000"/>
            </a:avLst>
          </a:prstGeom>
          <a:solidFill>
            <a:srgbClr val="00B05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en-CA" altLang="en-US" sz="2400" dirty="0"/>
          </a:p>
        </p:txBody>
      </p:sp>
      <p:sp>
        <p:nvSpPr>
          <p:cNvPr id="95236" name="Text Box 4"/>
          <p:cNvSpPr txBox="1">
            <a:spLocks noChangeArrowheads="1"/>
          </p:cNvSpPr>
          <p:nvPr/>
        </p:nvSpPr>
        <p:spPr bwMode="auto">
          <a:xfrm>
            <a:off x="4473325" y="1886322"/>
            <a:ext cx="3124200" cy="120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en-US" sz="2400" b="1" dirty="0"/>
              <a:t>Proficiency &amp; Consistency of response</a:t>
            </a:r>
          </a:p>
        </p:txBody>
      </p:sp>
      <p:sp>
        <p:nvSpPr>
          <p:cNvPr id="95237" name="Text Box 5"/>
          <p:cNvSpPr txBox="1">
            <a:spLocks noChangeArrowheads="1"/>
          </p:cNvSpPr>
          <p:nvPr/>
        </p:nvSpPr>
        <p:spPr bwMode="auto">
          <a:xfrm>
            <a:off x="2133600" y="4725144"/>
            <a:ext cx="205740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en-US" sz="2400" b="1" dirty="0"/>
              <a:t>Physical capacity for continued practice</a:t>
            </a:r>
          </a:p>
        </p:txBody>
      </p:sp>
      <p:sp>
        <p:nvSpPr>
          <p:cNvPr id="95238" name="Text Box 6"/>
          <p:cNvSpPr txBox="1">
            <a:spLocks noChangeArrowheads="1"/>
          </p:cNvSpPr>
          <p:nvPr/>
        </p:nvSpPr>
        <p:spPr bwMode="auto">
          <a:xfrm>
            <a:off x="7543800" y="5299502"/>
            <a:ext cx="20574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en-US" sz="2400" b="1" dirty="0"/>
              <a:t>Student Interest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16687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5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95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5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6" grpId="0"/>
      <p:bldP spid="95237" grpId="0"/>
      <p:bldP spid="9523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Organizing Time (Pacing)</a:t>
            </a:r>
          </a:p>
        </p:txBody>
      </p:sp>
      <p:sp>
        <p:nvSpPr>
          <p:cNvPr id="9728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559496" y="2132856"/>
            <a:ext cx="8810054" cy="3963144"/>
          </a:xfrm>
        </p:spPr>
        <p:txBody>
          <a:bodyPr/>
          <a:lstStyle/>
          <a:p>
            <a:pPr eaLnBrk="1" hangingPunct="1"/>
            <a:r>
              <a:rPr lang="en-US" altLang="en-US" sz="3000" dirty="0"/>
              <a:t>teacher-paced</a:t>
            </a:r>
          </a:p>
          <a:p>
            <a:pPr lvl="1"/>
            <a:r>
              <a:rPr lang="en-CA" dirty="0" smtClean="0"/>
              <a:t>can </a:t>
            </a:r>
            <a:r>
              <a:rPr lang="en-CA" dirty="0"/>
              <a:t>help </a:t>
            </a:r>
            <a:r>
              <a:rPr lang="en-CA" dirty="0" smtClean="0"/>
              <a:t>sequence cues </a:t>
            </a:r>
            <a:r>
              <a:rPr lang="en-CA" dirty="0"/>
              <a:t>used for a </a:t>
            </a:r>
            <a:r>
              <a:rPr lang="en-CA" dirty="0" smtClean="0"/>
              <a:t>skill</a:t>
            </a:r>
          </a:p>
          <a:p>
            <a:pPr lvl="1"/>
            <a:r>
              <a:rPr lang="en-CA" dirty="0" smtClean="0"/>
              <a:t>Useful for developing </a:t>
            </a:r>
            <a:r>
              <a:rPr lang="en-CA" dirty="0"/>
              <a:t>complex </a:t>
            </a:r>
            <a:r>
              <a:rPr lang="en-CA" dirty="0" smtClean="0"/>
              <a:t>skills (particularly closed skills)</a:t>
            </a:r>
            <a:endParaRPr lang="en-CA" dirty="0"/>
          </a:p>
          <a:p>
            <a:pPr eaLnBrk="1" hangingPunct="1"/>
            <a:endParaRPr lang="en-US" altLang="en-US" dirty="0" smtClean="0"/>
          </a:p>
          <a:p>
            <a:pPr eaLnBrk="1" hangingPunct="1"/>
            <a:r>
              <a:rPr lang="en-US" altLang="en-US" sz="3000" dirty="0"/>
              <a:t>student-paced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75981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72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Organizing Space</a:t>
            </a:r>
          </a:p>
        </p:txBody>
      </p:sp>
      <p:sp>
        <p:nvSpPr>
          <p:cNvPr id="9830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066800" y="1988840"/>
            <a:ext cx="9302750" cy="4107160"/>
          </a:xfrm>
        </p:spPr>
        <p:txBody>
          <a:bodyPr/>
          <a:lstStyle/>
          <a:p>
            <a:pPr eaLnBrk="1" hangingPunct="1"/>
            <a:r>
              <a:rPr lang="en-US" altLang="en-US" sz="3000" dirty="0"/>
              <a:t>Defining the practice </a:t>
            </a:r>
            <a:r>
              <a:rPr lang="en-US" altLang="en-US" sz="3000" dirty="0" smtClean="0"/>
              <a:t>area</a:t>
            </a:r>
            <a:endParaRPr lang="en-US" altLang="en-US" dirty="0" smtClean="0"/>
          </a:p>
          <a:p>
            <a:pPr lvl="1" eaLnBrk="1" hangingPunct="1"/>
            <a:r>
              <a:rPr lang="en-US" altLang="en-US" sz="2400" dirty="0" smtClean="0"/>
              <a:t>influences demands of movement task</a:t>
            </a:r>
          </a:p>
          <a:p>
            <a:pPr lvl="1" eaLnBrk="1" hangingPunct="1"/>
            <a:r>
              <a:rPr lang="en-US" altLang="en-US" sz="2400" dirty="0" smtClean="0"/>
              <a:t>use markers to define flow of task</a:t>
            </a:r>
          </a:p>
          <a:p>
            <a:pPr lvl="1" eaLnBrk="1" hangingPunct="1"/>
            <a:r>
              <a:rPr lang="en-US" altLang="en-US" sz="2400" dirty="0" smtClean="0"/>
              <a:t>use partitioning for very young children</a:t>
            </a:r>
          </a:p>
          <a:p>
            <a:pPr lvl="1" eaLnBrk="1" hangingPunct="1">
              <a:buFont typeface="Wingdings" panose="05000000000000000000" pitchFamily="2" charset="2"/>
              <a:buNone/>
            </a:pPr>
            <a:endParaRPr lang="en-US" altLang="en-US" sz="2400" dirty="0" smtClean="0"/>
          </a:p>
          <a:p>
            <a:pPr lvl="1" eaLnBrk="1" hangingPunct="1"/>
            <a:r>
              <a:rPr lang="en-US" altLang="en-US" sz="2400" dirty="0" smtClean="0"/>
              <a:t>the need for large space must be balanced </a:t>
            </a:r>
            <a:r>
              <a:rPr lang="en-US" altLang="en-US" dirty="0" smtClean="0"/>
              <a:t>with the need for maximal activity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3017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8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98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983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983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Untitled-Scanned-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33" t="5556" r="10001" b="7777"/>
          <a:stretch>
            <a:fillRect/>
          </a:stretch>
        </p:blipFill>
        <p:spPr bwMode="auto">
          <a:xfrm>
            <a:off x="2351584" y="0"/>
            <a:ext cx="73803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1979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055440" y="548680"/>
            <a:ext cx="10058400" cy="1143000"/>
          </a:xfrm>
        </p:spPr>
        <p:txBody>
          <a:bodyPr/>
          <a:lstStyle/>
          <a:p>
            <a:pPr eaLnBrk="1" hangingPunct="1"/>
            <a:r>
              <a:rPr lang="en-US" altLang="en-US" dirty="0" smtClean="0"/>
              <a:t>Equipment</a:t>
            </a:r>
          </a:p>
        </p:txBody>
      </p:sp>
      <p:sp>
        <p:nvSpPr>
          <p:cNvPr id="2355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415480" y="2420888"/>
            <a:ext cx="8954070" cy="3675112"/>
          </a:xfrm>
        </p:spPr>
        <p:txBody>
          <a:bodyPr/>
          <a:lstStyle/>
          <a:p>
            <a:pPr eaLnBrk="1" hangingPunct="1"/>
            <a:r>
              <a:rPr lang="en-US" altLang="en-US" sz="2800" dirty="0" smtClean="0"/>
              <a:t>consider student to equipment ratios</a:t>
            </a:r>
          </a:p>
          <a:p>
            <a:pPr lvl="1" eaLnBrk="1" hangingPunct="1"/>
            <a:endParaRPr lang="en-US" altLang="en-US" sz="2800" dirty="0" smtClean="0"/>
          </a:p>
          <a:p>
            <a:pPr eaLnBrk="1" hangingPunct="1"/>
            <a:endParaRPr lang="en-US" altLang="en-US" sz="2800" dirty="0" smtClean="0"/>
          </a:p>
          <a:p>
            <a:pPr eaLnBrk="1" hangingPunct="1"/>
            <a:r>
              <a:rPr lang="en-US" altLang="en-US" sz="2800" dirty="0" smtClean="0"/>
              <a:t>consider equipment modifications</a:t>
            </a:r>
          </a:p>
          <a:p>
            <a:pPr eaLnBrk="1" hangingPunct="1"/>
            <a:endParaRPr lang="en-US" altLang="en-US" dirty="0" smtClean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32675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602" y="620688"/>
            <a:ext cx="10058400" cy="1143000"/>
          </a:xfrm>
        </p:spPr>
        <p:txBody>
          <a:bodyPr/>
          <a:lstStyle/>
          <a:p>
            <a:r>
              <a:rPr lang="en-CA" dirty="0"/>
              <a:t>N</a:t>
            </a:r>
            <a:r>
              <a:rPr lang="en-CA" dirty="0" smtClean="0"/>
              <a:t>ature </a:t>
            </a:r>
            <a:r>
              <a:rPr lang="en-CA" dirty="0"/>
              <a:t>of motor content </a:t>
            </a:r>
            <a:r>
              <a:rPr lang="en-CA" dirty="0" smtClean="0"/>
              <a:t>related to the </a:t>
            </a:r>
            <a:r>
              <a:rPr lang="en-CA" dirty="0"/>
              <a:t>design of a learning experience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1424" y="2348880"/>
            <a:ext cx="10058400" cy="4343400"/>
          </a:xfrm>
        </p:spPr>
        <p:txBody>
          <a:bodyPr/>
          <a:lstStyle/>
          <a:p>
            <a:r>
              <a:rPr lang="en-CA" dirty="0"/>
              <a:t>G</a:t>
            </a:r>
            <a:r>
              <a:rPr lang="en-CA" dirty="0" smtClean="0"/>
              <a:t>oal </a:t>
            </a:r>
            <a:r>
              <a:rPr lang="en-CA" dirty="0"/>
              <a:t>in teaching motor </a:t>
            </a:r>
            <a:r>
              <a:rPr lang="en-CA" dirty="0" smtClean="0"/>
              <a:t>skills: the </a:t>
            </a:r>
            <a:r>
              <a:rPr lang="en-CA" dirty="0"/>
              <a:t>development of skilful performance for </a:t>
            </a:r>
            <a:r>
              <a:rPr lang="en-CA" dirty="0" smtClean="0"/>
              <a:t>participation</a:t>
            </a:r>
          </a:p>
          <a:p>
            <a:r>
              <a:rPr lang="en-CA" dirty="0"/>
              <a:t>Effectiveness of skill performance: Motor skills are effective if they accomplish their purpose</a:t>
            </a:r>
          </a:p>
          <a:p>
            <a:r>
              <a:rPr lang="en-CA" dirty="0"/>
              <a:t>E</a:t>
            </a:r>
            <a:r>
              <a:rPr lang="en-CA" dirty="0" smtClean="0"/>
              <a:t>fficiency </a:t>
            </a:r>
            <a:r>
              <a:rPr lang="en-CA" dirty="0"/>
              <a:t>of skill performance: </a:t>
            </a:r>
            <a:r>
              <a:rPr lang="en-CA" dirty="0" smtClean="0"/>
              <a:t>Mechanical correctness of </a:t>
            </a:r>
            <a:r>
              <a:rPr lang="en-CA" dirty="0"/>
              <a:t>a </a:t>
            </a:r>
            <a:r>
              <a:rPr lang="en-CA" dirty="0" smtClean="0"/>
              <a:t>skill based on </a:t>
            </a:r>
            <a:r>
              <a:rPr lang="en-CA" dirty="0"/>
              <a:t>performer and </a:t>
            </a:r>
            <a:r>
              <a:rPr lang="en-CA" dirty="0" smtClean="0"/>
              <a:t>situation</a:t>
            </a:r>
          </a:p>
          <a:p>
            <a:r>
              <a:rPr lang="en-CA" dirty="0"/>
              <a:t>A</a:t>
            </a:r>
            <a:r>
              <a:rPr lang="en-CA" dirty="0" smtClean="0"/>
              <a:t>daptation </a:t>
            </a:r>
            <a:r>
              <a:rPr lang="en-CA" dirty="0"/>
              <a:t>of skill performance: </a:t>
            </a:r>
            <a:r>
              <a:rPr lang="en-CA" dirty="0" smtClean="0"/>
              <a:t>ability to </a:t>
            </a:r>
            <a:r>
              <a:rPr lang="en-CA" dirty="0"/>
              <a:t>adjust to </a:t>
            </a:r>
            <a:r>
              <a:rPr lang="en-CA" dirty="0" smtClean="0"/>
              <a:t>environmental conditions </a:t>
            </a:r>
            <a:r>
              <a:rPr lang="en-CA" dirty="0"/>
              <a:t>surrounding performance</a:t>
            </a:r>
          </a:p>
          <a:p>
            <a:endParaRPr lang="en-C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97320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Classifying motor skills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2060848"/>
            <a:ext cx="10058400" cy="3958952"/>
          </a:xfrm>
        </p:spPr>
        <p:txBody>
          <a:bodyPr/>
          <a:lstStyle/>
          <a:p>
            <a:r>
              <a:rPr lang="en-CA" dirty="0"/>
              <a:t>Closed skill: a skill performed in a </a:t>
            </a:r>
            <a:r>
              <a:rPr lang="en-CA" dirty="0" smtClean="0"/>
              <a:t>stable environment</a:t>
            </a:r>
            <a:r>
              <a:rPr lang="en-CA" dirty="0"/>
              <a:t>, </a:t>
            </a:r>
            <a:r>
              <a:rPr lang="en-CA" dirty="0" smtClean="0"/>
              <a:t>(i.e</a:t>
            </a:r>
            <a:r>
              <a:rPr lang="en-CA" dirty="0"/>
              <a:t>. </a:t>
            </a:r>
            <a:r>
              <a:rPr lang="en-CA" dirty="0" smtClean="0"/>
              <a:t>conditions </a:t>
            </a:r>
            <a:r>
              <a:rPr lang="en-CA" dirty="0"/>
              <a:t>surrounding the performer during performance do not </a:t>
            </a:r>
            <a:r>
              <a:rPr lang="en-CA" dirty="0" smtClean="0"/>
              <a:t>change)</a:t>
            </a:r>
          </a:p>
          <a:p>
            <a:pPr lvl="1"/>
            <a:r>
              <a:rPr lang="en-CA" dirty="0"/>
              <a:t>some basically closed skills </a:t>
            </a:r>
            <a:r>
              <a:rPr lang="en-CA" dirty="0" smtClean="0"/>
              <a:t>require </a:t>
            </a:r>
            <a:r>
              <a:rPr lang="en-CA" dirty="0"/>
              <a:t>performer </a:t>
            </a:r>
            <a:r>
              <a:rPr lang="en-CA" dirty="0" smtClean="0"/>
              <a:t>adaptation e.g. golf</a:t>
            </a:r>
          </a:p>
          <a:p>
            <a:r>
              <a:rPr lang="en-CA" dirty="0"/>
              <a:t>Open skills: </a:t>
            </a:r>
            <a:r>
              <a:rPr lang="en-CA" dirty="0" smtClean="0"/>
              <a:t>a skill performed </a:t>
            </a:r>
            <a:r>
              <a:rPr lang="en-CA" dirty="0"/>
              <a:t>in an environment that is changing during </a:t>
            </a:r>
            <a:r>
              <a:rPr lang="en-CA" dirty="0" smtClean="0"/>
              <a:t>performance</a:t>
            </a:r>
          </a:p>
          <a:p>
            <a:pPr lvl="1"/>
            <a:r>
              <a:rPr lang="en-CA" dirty="0" smtClean="0"/>
              <a:t>skill should first </a:t>
            </a:r>
            <a:r>
              <a:rPr lang="en-CA" dirty="0"/>
              <a:t>be learned under </a:t>
            </a:r>
            <a:r>
              <a:rPr lang="en-CA" dirty="0" smtClean="0"/>
              <a:t>simplified conditions</a:t>
            </a:r>
            <a:endParaRPr lang="en-C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61377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Classify: open or closed?</a:t>
            </a:r>
          </a:p>
        </p:txBody>
      </p:sp>
      <p:sp>
        <p:nvSpPr>
          <p:cNvPr id="10752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066800" y="2636912"/>
            <a:ext cx="10058400" cy="3168352"/>
          </a:xfrm>
        </p:spPr>
        <p:txBody>
          <a:bodyPr/>
          <a:lstStyle/>
          <a:p>
            <a:pPr algn="ctr" eaLnBrk="1" hangingPunct="1">
              <a:buFont typeface="Wingdings" panose="05000000000000000000" pitchFamily="2" charset="2"/>
              <a:buNone/>
            </a:pPr>
            <a:r>
              <a:rPr lang="en-US" altLang="en-US" dirty="0" smtClean="0"/>
              <a:t>Windsurfing : open environment </a:t>
            </a:r>
          </a:p>
          <a:p>
            <a:pPr algn="ctr" eaLnBrk="1" hangingPunct="1">
              <a:buFont typeface="Wingdings" panose="05000000000000000000" pitchFamily="2" charset="2"/>
              <a:buNone/>
            </a:pPr>
            <a:r>
              <a:rPr lang="en-US" altLang="en-US" dirty="0" smtClean="0"/>
              <a:t>Football pass: closed  but in game its open</a:t>
            </a:r>
          </a:p>
          <a:p>
            <a:pPr algn="ctr" eaLnBrk="1" hangingPunct="1">
              <a:buFont typeface="Wingdings" panose="05000000000000000000" pitchFamily="2" charset="2"/>
              <a:buNone/>
            </a:pPr>
            <a:r>
              <a:rPr lang="en-US" altLang="en-US" dirty="0" smtClean="0"/>
              <a:t>Bowling</a:t>
            </a:r>
          </a:p>
          <a:p>
            <a:pPr algn="ctr" eaLnBrk="1" hangingPunct="1">
              <a:buFont typeface="Wingdings" panose="05000000000000000000" pitchFamily="2" charset="2"/>
              <a:buNone/>
            </a:pPr>
            <a:r>
              <a:rPr lang="en-US" altLang="en-US" dirty="0" smtClean="0"/>
              <a:t>Diving</a:t>
            </a:r>
          </a:p>
          <a:p>
            <a:pPr algn="ctr" eaLnBrk="1" hangingPunct="1">
              <a:buFont typeface="Wingdings" panose="05000000000000000000" pitchFamily="2" charset="2"/>
              <a:buNone/>
            </a:pPr>
            <a:r>
              <a:rPr lang="en-US" altLang="en-US" dirty="0" smtClean="0"/>
              <a:t>Penalty kick : Open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14397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7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75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075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075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075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Designing </a:t>
            </a:r>
            <a:r>
              <a:rPr lang="en-CA" dirty="0" smtClean="0"/>
              <a:t>safe learning experiences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1384" y="2132856"/>
            <a:ext cx="10573816" cy="3886944"/>
          </a:xfrm>
        </p:spPr>
        <p:txBody>
          <a:bodyPr/>
          <a:lstStyle/>
          <a:p>
            <a:r>
              <a:rPr lang="en-CA" dirty="0" smtClean="0"/>
              <a:t>Ensure all </a:t>
            </a:r>
            <a:r>
              <a:rPr lang="en-CA" dirty="0"/>
              <a:t>students have the prerequisites </a:t>
            </a:r>
            <a:endParaRPr lang="en-CA" dirty="0" smtClean="0"/>
          </a:p>
          <a:p>
            <a:r>
              <a:rPr lang="en-CA" dirty="0" smtClean="0"/>
              <a:t>Ensure students work in control</a:t>
            </a:r>
            <a:endParaRPr lang="en-CA" dirty="0"/>
          </a:p>
          <a:p>
            <a:r>
              <a:rPr lang="en-CA" dirty="0" smtClean="0"/>
              <a:t>Provide safety instructions </a:t>
            </a:r>
          </a:p>
          <a:p>
            <a:r>
              <a:rPr lang="en-CA" dirty="0" smtClean="0"/>
              <a:t>Create a safe environment</a:t>
            </a:r>
          </a:p>
          <a:p>
            <a:endParaRPr lang="en-CA" dirty="0" smtClean="0"/>
          </a:p>
          <a:p>
            <a:r>
              <a:rPr lang="en-CA" dirty="0"/>
              <a:t>Teacher legal liability</a:t>
            </a:r>
          </a:p>
          <a:p>
            <a:pPr lvl="1"/>
            <a:r>
              <a:rPr lang="en-CA" dirty="0"/>
              <a:t>http://professionallyspeaking.oct.ca/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03912" y="2533439"/>
            <a:ext cx="6747974" cy="417141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21917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Midterm review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The first seven lectures and readings (up to September 28)</a:t>
            </a:r>
          </a:p>
          <a:p>
            <a:r>
              <a:rPr lang="en-CA" dirty="0" smtClean="0"/>
              <a:t>Common benefits and participation levels in PA</a:t>
            </a:r>
          </a:p>
          <a:p>
            <a:r>
              <a:rPr lang="en-CA" dirty="0" smtClean="0"/>
              <a:t>Understand the concept of an intervention and how it relates to health promotion research and programming</a:t>
            </a:r>
          </a:p>
          <a:p>
            <a:r>
              <a:rPr lang="en-CA" dirty="0" smtClean="0"/>
              <a:t>Understand the contrast between PA as an intervention variable vs an outcome variable (and how this relates to research)</a:t>
            </a:r>
          </a:p>
          <a:p>
            <a:r>
              <a:rPr lang="en-CA" dirty="0" smtClean="0"/>
              <a:t>Understand the different approaches to increasing PA</a:t>
            </a:r>
          </a:p>
          <a:p>
            <a:r>
              <a:rPr lang="en-CA" dirty="0" smtClean="0"/>
              <a:t>Understand the major theories that have influenced the field of PA health promotion</a:t>
            </a:r>
          </a:p>
          <a:p>
            <a:endParaRPr lang="en-C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83368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Midterm review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2060848"/>
            <a:ext cx="10058400" cy="3958952"/>
          </a:xfrm>
        </p:spPr>
        <p:txBody>
          <a:bodyPr/>
          <a:lstStyle/>
          <a:p>
            <a:r>
              <a:rPr lang="en-CA" dirty="0" smtClean="0"/>
              <a:t>Review the multiple interventions and know how they relate to theory, e.g. the relapse prevention model</a:t>
            </a:r>
          </a:p>
          <a:p>
            <a:r>
              <a:rPr lang="en-CA" dirty="0" smtClean="0"/>
              <a:t>Understand the benefits and weaknesses of different theories and approaches</a:t>
            </a:r>
          </a:p>
          <a:p>
            <a:r>
              <a:rPr lang="en-CA" dirty="0" smtClean="0"/>
              <a:t>Review the Ecological model </a:t>
            </a:r>
          </a:p>
          <a:p>
            <a:r>
              <a:rPr lang="en-CA" dirty="0" smtClean="0"/>
              <a:t>Understand the implicated variables and multiple fields that have contributed to ecological models</a:t>
            </a:r>
          </a:p>
          <a:p>
            <a:endParaRPr lang="en-C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8971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References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2132856"/>
            <a:ext cx="10058400" cy="4343400"/>
          </a:xfrm>
        </p:spPr>
        <p:txBody>
          <a:bodyPr/>
          <a:lstStyle/>
          <a:p>
            <a:r>
              <a:rPr lang="en-US" dirty="0"/>
              <a:t>Dweck, C. S. (1986). Motivational processes affecting learning. </a:t>
            </a:r>
            <a:r>
              <a:rPr lang="en-US" i="1" dirty="0"/>
              <a:t>American psychologist</a:t>
            </a:r>
            <a:r>
              <a:rPr lang="en-US" dirty="0"/>
              <a:t>, </a:t>
            </a:r>
            <a:r>
              <a:rPr lang="en-US" i="1" dirty="0"/>
              <a:t>41</a:t>
            </a:r>
            <a:r>
              <a:rPr lang="en-US" dirty="0"/>
              <a:t>(10), 1040</a:t>
            </a:r>
            <a:r>
              <a:rPr lang="en-US" dirty="0" smtClean="0"/>
              <a:t>.</a:t>
            </a:r>
          </a:p>
          <a:p>
            <a:r>
              <a:rPr lang="en-US" dirty="0"/>
              <a:t>Fraser-Thomas, J. L., Côté, J., &amp; Deakin, J. (2005). Youth sport programs: An avenue to foster positive youth development. </a:t>
            </a:r>
            <a:r>
              <a:rPr lang="en-US" i="1" dirty="0"/>
              <a:t>Physical Education &amp; Sport Pedagogy</a:t>
            </a:r>
            <a:r>
              <a:rPr lang="en-US" dirty="0"/>
              <a:t>, </a:t>
            </a:r>
            <a:r>
              <a:rPr lang="en-US" i="1" dirty="0"/>
              <a:t>10</a:t>
            </a:r>
            <a:r>
              <a:rPr lang="en-US" dirty="0"/>
              <a:t>(1), 19-40</a:t>
            </a:r>
            <a:r>
              <a:rPr lang="en-US" dirty="0" smtClean="0"/>
              <a:t>.</a:t>
            </a:r>
          </a:p>
          <a:p>
            <a:r>
              <a:rPr lang="en-US" dirty="0"/>
              <a:t>Higgs, C., </a:t>
            </a:r>
            <a:r>
              <a:rPr lang="en-US" dirty="0" err="1"/>
              <a:t>Balyi</a:t>
            </a:r>
            <a:r>
              <a:rPr lang="en-US" dirty="0"/>
              <a:t>, I., Way, R., Cardinal, C., Norris, S., </a:t>
            </a:r>
            <a:r>
              <a:rPr lang="en-US" dirty="0" err="1"/>
              <a:t>Bluechardt</a:t>
            </a:r>
            <a:r>
              <a:rPr lang="en-US" dirty="0"/>
              <a:t>, M. (2008). Developing </a:t>
            </a:r>
            <a:r>
              <a:rPr lang="en-US" dirty="0" smtClean="0"/>
              <a:t>physical literacy</a:t>
            </a:r>
            <a:r>
              <a:rPr lang="en-US" dirty="0"/>
              <a:t>: A guide for parents of children ages 0 to 12</a:t>
            </a:r>
            <a:r>
              <a:rPr lang="en-US" dirty="0" smtClean="0"/>
              <a:t>. </a:t>
            </a:r>
            <a:r>
              <a:rPr lang="en-US" dirty="0"/>
              <a:t>Vancouver, BC: Canadian Sport </a:t>
            </a:r>
            <a:r>
              <a:rPr lang="en-US" dirty="0" err="1"/>
              <a:t>Centres</a:t>
            </a:r>
            <a:endParaRPr lang="en-C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320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D" val="761cfed2-94cb-4127-8ca8-2df2eb008fc9"/>
  <p:tag name="NAME" val="9 - Oct 5 2016_PE_Sept 29"/>
  <p:tag name="PUBMEDIAID" val="99d3b990-58a4-4701-9d63-b39db25db3a8"/>
  <p:tag name="OWNERID" val="5bfc866b-25ae-44b8-946d-a8edf2f58810"/>
  <p:tag name="OWNERNAME" val="twitt081@uottawa.ca"/>
  <p:tag name="TERMID" val="9fae6c07-6aa7-4b78-a907-538b19c9e1c3"/>
  <p:tag name="TERMNAME" val="Automne / Fall 2016"/>
  <p:tag name="COURSEID" val="6e4fdf25-a3ec-4e35-895d-63d40ce390ef"/>
  <p:tag name="COURSENAME" val="INTERVENTION THEORIES"/>
  <p:tag name="LESSONID" val="4ae34ce4-96c5-47ff-bb4e-89b747bd3321"/>
  <p:tag name="LESSONNAME" val="October 5, 201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TES" val="slide_0001"/>
  <p:tag name="ID" val="4e9fc653-f650-4add-81be-19c7075c8ae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TES" val="slide_0002"/>
  <p:tag name="ID" val="52bc9d0b-2373-459f-b4d3-25bf21d9076f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TES" val="slide_0003"/>
  <p:tag name="ID" val="830c6b7e-6aa9-49c8-8006-c6dae963f71f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YPE" val="Multiple_Choice"/>
  <p:tag name="NOTES" val="slide_0004"/>
  <p:tag name="ID" val="6fbaab48-766e-47f8-810c-e0465e78d8a9"/>
  <p:tag name="URL" val="https://echo360.org.uk/api/v1/lesson/4ae34ce4-96c5-47ff-bb4e-89b747bd3321/slide/6fbaab48-766e-47f8-810c-e0465e78d8a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TES" val="slide_0005"/>
  <p:tag name="ID" val="8f565463-c84c-401b-8ba4-b584e04ad3c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TES" val="slide_0006"/>
  <p:tag name="ID" val="1a6c46d0-7d4f-4c98-9360-3b6fdf8e598d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TES" val="slide_0007"/>
  <p:tag name="ID" val="4059f363-8b29-430c-be1a-dd218f74419a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TES" val="slide_0008"/>
  <p:tag name="ID" val="31e81a0d-78a9-4961-9fbd-8d71f9088a9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TES" val="slide_0009"/>
  <p:tag name="ID" val="48070f9e-cd4b-472a-8023-eb164676f9c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TES" val="slide_0010"/>
  <p:tag name="ID" val="cc840b0b-06bd-4627-8916-7714fde1a42c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TES" val="slide_0011"/>
  <p:tag name="ID" val="fa425b4e-85f1-432e-a634-c6fd7a371476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TES" val="slide_0012"/>
  <p:tag name="ID" val="82b5835d-7204-4e87-8bf5-0ee4d86733b9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TES" val="slide_0013"/>
  <p:tag name="ID" val="e6b7129f-c8f6-4057-9646-6a36dc59473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TES" val="slide_0014"/>
  <p:tag name="ID" val="25a7173f-3084-4452-8525-1ef3f36f4ae9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TES" val="slide_0015"/>
  <p:tag name="ID" val="3ae87d6c-d8ae-426c-b5f0-0ca78b9fddf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TES" val="slide_0016"/>
  <p:tag name="ID" val="d7a5c374-5d8f-45a3-90c3-65862abd0c3c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TES" val="slide_0017"/>
  <p:tag name="ID" val="b4eccf4b-1d72-45dc-88dd-c2947b28aee7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TES" val="slide_0018"/>
  <p:tag name="ID" val="f2c34b7e-64a7-4fff-903f-cefa7f3cf7de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TES" val="slide_0019"/>
  <p:tag name="ID" val="d7cea559-c7f6-4796-abcc-e30e17bdbf8f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TES" val="slide_0020"/>
  <p:tag name="ID" val="339a1407-9539-4b82-a3e8-ca1a45f2b43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TES" val="slide_0021"/>
  <p:tag name="ID" val="bf6b7a7f-2c28-4e41-be6e-9747136cb83e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TES" val="slide_0022"/>
  <p:tag name="ID" val="a67d5957-38df-4dfa-b732-3e31747b26bc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TES" val="slide_0023"/>
  <p:tag name="ID" val="e2106847-4ea7-42ef-8281-33076b64f39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TES" val="slide_0024"/>
  <p:tag name="ID" val="1257495e-fe65-4c63-bd67-63822738f83a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TES" val="slide_0025"/>
  <p:tag name="ID" val="4992d1d8-47c6-4b4b-bf5e-73e69a9570d7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TES" val="slide_0026"/>
  <p:tag name="ID" val="ca06e42e-f25c-4539-a792-e3db656a44ba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TES" val="slide_0027"/>
  <p:tag name="ID" val="9df4aa58-d043-4f10-95c7-da35770585c9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TES" val="slide_0028"/>
  <p:tag name="ID" val="efd081fd-bf84-40b0-b1a4-b49ae43167b3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TES" val="slide_0029"/>
  <p:tag name="ID" val="4080305e-336e-4241-9632-16e876d787b9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TES" val="slide_0030"/>
  <p:tag name="ID" val="d7dd4a85-4f0b-4c59-ae70-ae68e7dc3da3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TES" val="slide_0031"/>
  <p:tag name="ID" val="9067e684-e741-441b-b352-039bdbfcb482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TES" val="slide_0032"/>
  <p:tag name="ID" val="914e25ac-66fd-4c6e-beda-523b10c50ceb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TES" val="slide_0033"/>
  <p:tag name="ID" val="0b8b1ceb-84ff-4be6-a97a-0289eda68314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TES" val="slide_0034"/>
  <p:tag name="ID" val="789a9f22-3f8a-41a1-8a34-b5d1743bdd3c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TES" val="slide_0035"/>
  <p:tag name="ID" val="3e9c20a9-eae0-4195-9d85-8a4dab09259b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TES" val="slide_0036"/>
  <p:tag name="ID" val="c4750e51-b2f6-414d-9718-ac43b82aea79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TES" val="slide_0037"/>
  <p:tag name="ID" val="4383bc3f-24fb-4360-91ce-0e43da76649f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TES" val="slide_0038"/>
  <p:tag name="ID" val="fa0439d4-ade8-479a-9fd2-20bf23673a48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TES" val="slide_0039"/>
  <p:tag name="ID" val="df368d72-bad2-405f-b5b9-9244b40c12d0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TES" val="slide_0040"/>
  <p:tag name="ID" val="acec2ae5-4c6c-414b-b5cd-ebde54fc5654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TES" val="slide_0041"/>
  <p:tag name="ID" val="cea3d54b-ab05-4f2e-8404-ad4e93cfaab4"/>
</p:tagLst>
</file>

<file path=ppt/theme/theme1.xml><?xml version="1.0" encoding="utf-8"?>
<a:theme xmlns:a="http://schemas.openxmlformats.org/drawingml/2006/main" name="Basketball 16x9">
  <a:themeElements>
    <a:clrScheme name="Basketball">
      <a:dk1>
        <a:sysClr val="windowText" lastClr="000000"/>
      </a:dk1>
      <a:lt1>
        <a:sysClr val="window" lastClr="FFFFFF"/>
      </a:lt1>
      <a:dk2>
        <a:srgbClr val="51270B"/>
      </a:dk2>
      <a:lt2>
        <a:srgbClr val="CAAF92"/>
      </a:lt2>
      <a:accent1>
        <a:srgbClr val="8C061E"/>
      </a:accent1>
      <a:accent2>
        <a:srgbClr val="CD0205"/>
      </a:accent2>
      <a:accent3>
        <a:srgbClr val="D05002"/>
      </a:accent3>
      <a:accent4>
        <a:srgbClr val="052A5E"/>
      </a:accent4>
      <a:accent5>
        <a:srgbClr val="1A559C"/>
      </a:accent5>
      <a:accent6>
        <a:srgbClr val="156645"/>
      </a:accent6>
      <a:hlink>
        <a:srgbClr val="D05002"/>
      </a:hlink>
      <a:folHlink>
        <a:srgbClr val="808080"/>
      </a:folHlink>
    </a:clrScheme>
    <a:fontScheme name="Impact - Franklin Gothic Medium">
      <a:majorFont>
        <a:latin typeface="Impact"/>
        <a:ea typeface=""/>
        <a:cs typeface=""/>
      </a:majorFont>
      <a:minorFont>
        <a:latin typeface="Franklin Gothic Medium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ketball_16x9.potx" id="{DCF2C791-EE76-41C3-9BB0-21CE31E0B312}" vid="{AA4094CD-6F6C-4074-B677-74FA5D2823E5}"/>
    </a:ext>
  </a:extLst>
</a:theme>
</file>

<file path=ppt/theme/theme2.xml><?xml version="1.0" encoding="utf-8"?>
<a:theme xmlns:a="http://schemas.openxmlformats.org/drawingml/2006/main" name="Office Theme">
  <a:themeElements>
    <a:clrScheme name="Basketball">
      <a:dk1>
        <a:sysClr val="windowText" lastClr="000000"/>
      </a:dk1>
      <a:lt1>
        <a:sysClr val="window" lastClr="FFFFFF"/>
      </a:lt1>
      <a:dk2>
        <a:srgbClr val="51270B"/>
      </a:dk2>
      <a:lt2>
        <a:srgbClr val="CAAF92"/>
      </a:lt2>
      <a:accent1>
        <a:srgbClr val="8C061E"/>
      </a:accent1>
      <a:accent2>
        <a:srgbClr val="CD0205"/>
      </a:accent2>
      <a:accent3>
        <a:srgbClr val="D05002"/>
      </a:accent3>
      <a:accent4>
        <a:srgbClr val="052A5E"/>
      </a:accent4>
      <a:accent5>
        <a:srgbClr val="1A559C"/>
      </a:accent5>
      <a:accent6>
        <a:srgbClr val="156645"/>
      </a:accent6>
      <a:hlink>
        <a:srgbClr val="D05002"/>
      </a:hlink>
      <a:folHlink>
        <a:srgbClr val="808080"/>
      </a:folHlink>
    </a:clrScheme>
    <a:fontScheme name="Impact - Franklin Gothic Medium">
      <a:majorFont>
        <a:latin typeface="Impact"/>
        <a:ea typeface=""/>
        <a:cs typeface=""/>
      </a:majorFont>
      <a:minorFont>
        <a:latin typeface="Franklin Gothic Medium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Basketball">
      <a:dk1>
        <a:sysClr val="windowText" lastClr="000000"/>
      </a:dk1>
      <a:lt1>
        <a:sysClr val="window" lastClr="FFFFFF"/>
      </a:lt1>
      <a:dk2>
        <a:srgbClr val="51270B"/>
      </a:dk2>
      <a:lt2>
        <a:srgbClr val="CAAF92"/>
      </a:lt2>
      <a:accent1>
        <a:srgbClr val="8C061E"/>
      </a:accent1>
      <a:accent2>
        <a:srgbClr val="CD0205"/>
      </a:accent2>
      <a:accent3>
        <a:srgbClr val="D05002"/>
      </a:accent3>
      <a:accent4>
        <a:srgbClr val="052A5E"/>
      </a:accent4>
      <a:accent5>
        <a:srgbClr val="1A559C"/>
      </a:accent5>
      <a:accent6>
        <a:srgbClr val="156645"/>
      </a:accent6>
      <a:hlink>
        <a:srgbClr val="D05002"/>
      </a:hlink>
      <a:folHlink>
        <a:srgbClr val="808080"/>
      </a:folHlink>
    </a:clrScheme>
    <a:fontScheme name="Impact - Franklin Gothic Medium">
      <a:majorFont>
        <a:latin typeface="Impact"/>
        <a:ea typeface=""/>
        <a:cs typeface=""/>
      </a:majorFont>
      <a:minorFont>
        <a:latin typeface="Franklin Gothic Medium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A6771E9A-D5D0-42D6-AFF0-B7562B94D8D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Basketball presentation (widescreen)</Template>
  <TotalTime>0</TotalTime>
  <Words>2017</Words>
  <Application>Microsoft Macintosh PowerPoint</Application>
  <PresentationFormat>Widescreen</PresentationFormat>
  <Paragraphs>239</Paragraphs>
  <Slides>41</Slides>
  <Notes>25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9" baseType="lpstr">
      <vt:lpstr>Arial</vt:lpstr>
      <vt:lpstr>Franklin Gothic Medium</vt:lpstr>
      <vt:lpstr>Impact</vt:lpstr>
      <vt:lpstr>Tahoma</vt:lpstr>
      <vt:lpstr>Times</vt:lpstr>
      <vt:lpstr>Times New Roman</vt:lpstr>
      <vt:lpstr>Wingdings</vt:lpstr>
      <vt:lpstr>Basketball 16x9</vt:lpstr>
      <vt:lpstr>Physical education: Pedagogy and Designing the learning experience</vt:lpstr>
      <vt:lpstr>PowerPoint Presentation</vt:lpstr>
      <vt:lpstr>Lecture outline</vt:lpstr>
      <vt:lpstr>Multiple Choice</vt:lpstr>
      <vt:lpstr>Dweck, C. S. (1986). Motivational processes affecting learning</vt:lpstr>
      <vt:lpstr>Malcolm Gladwell - Human Capitalization</vt:lpstr>
      <vt:lpstr>Equity and the determinants of health</vt:lpstr>
      <vt:lpstr>PowerPoint Presentation</vt:lpstr>
      <vt:lpstr>Classifying Intervention Approaches: A Typology</vt:lpstr>
      <vt:lpstr>Pedagogy</vt:lpstr>
      <vt:lpstr>Pedagogical Intervention</vt:lpstr>
      <vt:lpstr>Purpose of Physical Education</vt:lpstr>
      <vt:lpstr>Classifying Intervention Approaches: PE teachers apply both strategies</vt:lpstr>
      <vt:lpstr>Physical and Health Education Canada</vt:lpstr>
      <vt:lpstr>Teaching as a Goal-Oriented Activity</vt:lpstr>
      <vt:lpstr>Teaching as a Goal-Oriented Activity</vt:lpstr>
      <vt:lpstr>National content standards for PE – applied to the development of program goals (Rink, 2005)</vt:lpstr>
      <vt:lpstr>Alignment</vt:lpstr>
      <vt:lpstr>Goal-oriented teaching practice</vt:lpstr>
      <vt:lpstr>Instructional processes</vt:lpstr>
      <vt:lpstr>Cognitive and affective instructional processes need to be explicit</vt:lpstr>
      <vt:lpstr>The instructional process</vt:lpstr>
      <vt:lpstr>Basic Interactive Unit – Movement task – student response to task (Rink, p. 15)</vt:lpstr>
      <vt:lpstr>(Rink, p. 17)</vt:lpstr>
      <vt:lpstr>Teaching functions</vt:lpstr>
      <vt:lpstr>Designing learning experiences and tasks</vt:lpstr>
      <vt:lpstr>Movement task - design</vt:lpstr>
      <vt:lpstr>Organizing People</vt:lpstr>
      <vt:lpstr>Grouping Criteria</vt:lpstr>
      <vt:lpstr>Organizing Time (per Task)</vt:lpstr>
      <vt:lpstr>Organizing Time (Pacing)</vt:lpstr>
      <vt:lpstr>Organizing Space</vt:lpstr>
      <vt:lpstr>PowerPoint Presentation</vt:lpstr>
      <vt:lpstr>Equipment</vt:lpstr>
      <vt:lpstr>Nature of motor content related to the design of a learning experience</vt:lpstr>
      <vt:lpstr>Classifying motor skills</vt:lpstr>
      <vt:lpstr>Classify: open or closed?</vt:lpstr>
      <vt:lpstr>Designing safe learning experiences</vt:lpstr>
      <vt:lpstr>Midterm review</vt:lpstr>
      <vt:lpstr>Midterm review</vt:lpstr>
      <vt:lpstr>References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2016-09-30T16:07:22Z</dcterms:created>
  <dcterms:modified xsi:type="dcterms:W3CDTF">2016-12-07T01:18:56Z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TC040011739991</vt:lpwstr>
  </property>
</Properties>
</file>