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58" r:id="rId1"/>
  </p:sldMasterIdLst>
  <p:notesMasterIdLst>
    <p:notesMasterId r:id="rId4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2" r:id="rId16"/>
    <p:sldId id="273" r:id="rId17"/>
    <p:sldId id="274" r:id="rId18"/>
    <p:sldId id="275" r:id="rId19"/>
    <p:sldId id="276" r:id="rId20"/>
    <p:sldId id="277" r:id="rId21"/>
    <p:sldId id="278" r:id="rId22"/>
    <p:sldId id="279" r:id="rId23"/>
    <p:sldId id="286" r:id="rId24"/>
    <p:sldId id="288" r:id="rId25"/>
    <p:sldId id="289" r:id="rId26"/>
    <p:sldId id="290" r:id="rId27"/>
    <p:sldId id="291" r:id="rId28"/>
    <p:sldId id="292" r:id="rId29"/>
    <p:sldId id="326" r:id="rId30"/>
    <p:sldId id="293" r:id="rId31"/>
    <p:sldId id="295" r:id="rId32"/>
    <p:sldId id="296" r:id="rId33"/>
    <p:sldId id="327" r:id="rId34"/>
    <p:sldId id="330" r:id="rId35"/>
    <p:sldId id="331" r:id="rId36"/>
    <p:sldId id="333" r:id="rId37"/>
    <p:sldId id="334" r:id="rId38"/>
    <p:sldId id="335" r:id="rId39"/>
    <p:sldId id="337" r:id="rId40"/>
    <p:sldId id="336" r:id="rId4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094" autoAdjust="0"/>
    <p:restoredTop sz="86410" autoAdjust="0"/>
  </p:normalViewPr>
  <p:slideViewPr>
    <p:cSldViewPr>
      <p:cViewPr varScale="1">
        <p:scale>
          <a:sx n="80" d="100"/>
          <a:sy n="80" d="100"/>
        </p:scale>
        <p:origin x="-984" y="-96"/>
      </p:cViewPr>
      <p:guideLst>
        <p:guide orient="horz" pos="2160"/>
        <p:guide pos="2880"/>
      </p:guideLst>
    </p:cSldViewPr>
  </p:slideViewPr>
  <p:outlineViewPr>
    <p:cViewPr>
      <p:scale>
        <a:sx n="33" d="100"/>
        <a:sy n="33" d="100"/>
      </p:scale>
      <p:origin x="0" y="37080"/>
    </p:cViewPr>
  </p:outlineViewPr>
  <p:notesTextViewPr>
    <p:cViewPr>
      <p:scale>
        <a:sx n="100" d="100"/>
        <a:sy n="100" d="100"/>
      </p:scale>
      <p:origin x="0" y="0"/>
    </p:cViewPr>
  </p:notesTextViewPr>
  <p:sorterViewPr>
    <p:cViewPr>
      <p:scale>
        <a:sx n="75" d="100"/>
        <a:sy n="75" d="100"/>
      </p:scale>
      <p:origin x="0" y="10243"/>
    </p:cViewPr>
  </p:sorter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theme" Target="theme/theme1.xml"/><Relationship Id="rId47"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notesMaster" Target="notesMasters/notesMaster1.xml"/><Relationship Id="rId43" Type="http://schemas.openxmlformats.org/officeDocument/2006/relationships/printerSettings" Target="printerSettings/printerSettings1.bin"/><Relationship Id="rId44" Type="http://schemas.openxmlformats.org/officeDocument/2006/relationships/presProps" Target="presProps.xml"/><Relationship Id="rId4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6246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460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6246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247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6247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5DB1CCC0-1376-4AC8-8440-83E15E94858E}" type="slidenum">
              <a:rPr lang="en-US"/>
              <a:pPr>
                <a:defRPr/>
              </a:pPr>
              <a:t>‹#›</a:t>
            </a:fld>
            <a:endParaRPr lang="en-US"/>
          </a:p>
        </p:txBody>
      </p:sp>
    </p:spTree>
    <p:extLst>
      <p:ext uri="{BB962C8B-B14F-4D97-AF65-F5344CB8AC3E}">
        <p14:creationId xmlns:p14="http://schemas.microsoft.com/office/powerpoint/2010/main" val="23641560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Host</a:t>
            </a:r>
            <a:r>
              <a:rPr lang="en-US" baseline="0" dirty="0" smtClean="0"/>
              <a:t> needs to be united with the pathogen</a:t>
            </a:r>
            <a:endParaRPr lang="en-US" dirty="0"/>
          </a:p>
        </p:txBody>
      </p:sp>
      <p:sp>
        <p:nvSpPr>
          <p:cNvPr id="4" name="Slide Number Placeholder 3"/>
          <p:cNvSpPr>
            <a:spLocks noGrp="1"/>
          </p:cNvSpPr>
          <p:nvPr>
            <p:ph type="sldNum" sz="quarter" idx="10"/>
          </p:nvPr>
        </p:nvSpPr>
        <p:spPr/>
        <p:txBody>
          <a:bodyPr/>
          <a:lstStyle/>
          <a:p>
            <a:pPr>
              <a:defRPr/>
            </a:pPr>
            <a:fld id="{5DB1CCC0-1376-4AC8-8440-83E15E94858E}" type="slidenum">
              <a:rPr lang="en-US" smtClean="0"/>
              <a:pPr>
                <a:defRPr/>
              </a:pPr>
              <a:t>3</a:t>
            </a:fld>
            <a:endParaRPr lang="en-US"/>
          </a:p>
        </p:txBody>
      </p:sp>
    </p:spTree>
    <p:extLst>
      <p:ext uri="{BB962C8B-B14F-4D97-AF65-F5344CB8AC3E}">
        <p14:creationId xmlns:p14="http://schemas.microsoft.com/office/powerpoint/2010/main" val="3101360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Single-cell</a:t>
            </a:r>
            <a:endParaRPr lang="en-US" dirty="0"/>
          </a:p>
        </p:txBody>
      </p:sp>
      <p:sp>
        <p:nvSpPr>
          <p:cNvPr id="4" name="Slide Number Placeholder 3"/>
          <p:cNvSpPr>
            <a:spLocks noGrp="1"/>
          </p:cNvSpPr>
          <p:nvPr>
            <p:ph type="sldNum" sz="quarter" idx="10"/>
          </p:nvPr>
        </p:nvSpPr>
        <p:spPr/>
        <p:txBody>
          <a:bodyPr/>
          <a:lstStyle/>
          <a:p>
            <a:pPr>
              <a:defRPr/>
            </a:pPr>
            <a:fld id="{5DB1CCC0-1376-4AC8-8440-83E15E94858E}" type="slidenum">
              <a:rPr lang="en-US" smtClean="0"/>
              <a:pPr>
                <a:defRPr/>
              </a:pPr>
              <a:t>10</a:t>
            </a:fld>
            <a:endParaRPr lang="en-US"/>
          </a:p>
        </p:txBody>
      </p:sp>
    </p:spTree>
    <p:extLst>
      <p:ext uri="{BB962C8B-B14F-4D97-AF65-F5344CB8AC3E}">
        <p14:creationId xmlns:p14="http://schemas.microsoft.com/office/powerpoint/2010/main" val="31445439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539750" y="1628775"/>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502150" y="1628775"/>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69050" y="333375"/>
            <a:ext cx="1943100" cy="541020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539750" y="333375"/>
            <a:ext cx="56769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39750" y="333375"/>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539750" y="1628775"/>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1316" name="Rectangle 4"/>
          <p:cNvSpPr>
            <a:spLocks noGrp="1" noChangeArrowheads="1"/>
          </p:cNvSpPr>
          <p:nvPr>
            <p:ph type="dt" sz="half" idx="2"/>
          </p:nvPr>
        </p:nvSpPr>
        <p:spPr bwMode="auto">
          <a:xfrm>
            <a:off x="6227763" y="6165850"/>
            <a:ext cx="2265362"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atin typeface="+mn-lt"/>
              </a:defRPr>
            </a:lvl1pPr>
          </a:lstStyle>
          <a:p>
            <a:pPr>
              <a:defRPr/>
            </a:pPr>
            <a:endParaRPr lang="en-US"/>
          </a:p>
        </p:txBody>
      </p:sp>
      <p:sp>
        <p:nvSpPr>
          <p:cNvPr id="141317" name="Rectangle 5"/>
          <p:cNvSpPr>
            <a:spLocks noGrp="1" noChangeArrowheads="1"/>
          </p:cNvSpPr>
          <p:nvPr>
            <p:ph type="ftr" sz="quarter" idx="3"/>
          </p:nvPr>
        </p:nvSpPr>
        <p:spPr bwMode="auto">
          <a:xfrm>
            <a:off x="539750" y="6165850"/>
            <a:ext cx="548005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atin typeface="+mn-lt"/>
              </a:defRPr>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txStyles>
    <p:titleStyle>
      <a:lvl1pPr algn="l" rtl="0" eaLnBrk="0" fontAlgn="base" hangingPunct="0">
        <a:spcBef>
          <a:spcPct val="0"/>
        </a:spcBef>
        <a:spcAft>
          <a:spcPct val="0"/>
        </a:spcAft>
        <a:defRPr sz="4400" i="1">
          <a:solidFill>
            <a:schemeClr val="tx2"/>
          </a:solidFill>
          <a:latin typeface="+mj-lt"/>
          <a:ea typeface="+mj-ea"/>
          <a:cs typeface="+mj-cs"/>
        </a:defRPr>
      </a:lvl1pPr>
      <a:lvl2pPr algn="l" rtl="0" eaLnBrk="0" fontAlgn="base" hangingPunct="0">
        <a:spcBef>
          <a:spcPct val="0"/>
        </a:spcBef>
        <a:spcAft>
          <a:spcPct val="0"/>
        </a:spcAft>
        <a:defRPr sz="4400" i="1">
          <a:solidFill>
            <a:schemeClr val="tx2"/>
          </a:solidFill>
          <a:latin typeface="Franklin Gothic Medium" pitchFamily="34" charset="0"/>
        </a:defRPr>
      </a:lvl2pPr>
      <a:lvl3pPr algn="l" rtl="0" eaLnBrk="0" fontAlgn="base" hangingPunct="0">
        <a:spcBef>
          <a:spcPct val="0"/>
        </a:spcBef>
        <a:spcAft>
          <a:spcPct val="0"/>
        </a:spcAft>
        <a:defRPr sz="4400" i="1">
          <a:solidFill>
            <a:schemeClr val="tx2"/>
          </a:solidFill>
          <a:latin typeface="Franklin Gothic Medium" pitchFamily="34" charset="0"/>
        </a:defRPr>
      </a:lvl3pPr>
      <a:lvl4pPr algn="l" rtl="0" eaLnBrk="0" fontAlgn="base" hangingPunct="0">
        <a:spcBef>
          <a:spcPct val="0"/>
        </a:spcBef>
        <a:spcAft>
          <a:spcPct val="0"/>
        </a:spcAft>
        <a:defRPr sz="4400" i="1">
          <a:solidFill>
            <a:schemeClr val="tx2"/>
          </a:solidFill>
          <a:latin typeface="Franklin Gothic Medium" pitchFamily="34" charset="0"/>
        </a:defRPr>
      </a:lvl4pPr>
      <a:lvl5pPr algn="l" rtl="0" eaLnBrk="0" fontAlgn="base" hangingPunct="0">
        <a:spcBef>
          <a:spcPct val="0"/>
        </a:spcBef>
        <a:spcAft>
          <a:spcPct val="0"/>
        </a:spcAft>
        <a:defRPr sz="4400" i="1">
          <a:solidFill>
            <a:schemeClr val="tx2"/>
          </a:solidFill>
          <a:latin typeface="Franklin Gothic Medium" pitchFamily="34" charset="0"/>
        </a:defRPr>
      </a:lvl5pPr>
      <a:lvl6pPr marL="457200" algn="l" rtl="0" fontAlgn="base">
        <a:spcBef>
          <a:spcPct val="0"/>
        </a:spcBef>
        <a:spcAft>
          <a:spcPct val="0"/>
        </a:spcAft>
        <a:defRPr sz="4400" i="1">
          <a:solidFill>
            <a:schemeClr val="tx2"/>
          </a:solidFill>
          <a:latin typeface="Franklin Gothic Medium" pitchFamily="34" charset="0"/>
        </a:defRPr>
      </a:lvl6pPr>
      <a:lvl7pPr marL="914400" algn="l" rtl="0" fontAlgn="base">
        <a:spcBef>
          <a:spcPct val="0"/>
        </a:spcBef>
        <a:spcAft>
          <a:spcPct val="0"/>
        </a:spcAft>
        <a:defRPr sz="4400" i="1">
          <a:solidFill>
            <a:schemeClr val="tx2"/>
          </a:solidFill>
          <a:latin typeface="Franklin Gothic Medium" pitchFamily="34" charset="0"/>
        </a:defRPr>
      </a:lvl7pPr>
      <a:lvl8pPr marL="1371600" algn="l" rtl="0" fontAlgn="base">
        <a:spcBef>
          <a:spcPct val="0"/>
        </a:spcBef>
        <a:spcAft>
          <a:spcPct val="0"/>
        </a:spcAft>
        <a:defRPr sz="4400" i="1">
          <a:solidFill>
            <a:schemeClr val="tx2"/>
          </a:solidFill>
          <a:latin typeface="Franklin Gothic Medium" pitchFamily="34" charset="0"/>
        </a:defRPr>
      </a:lvl8pPr>
      <a:lvl9pPr marL="1828800" algn="l" rtl="0" fontAlgn="base">
        <a:spcBef>
          <a:spcPct val="0"/>
        </a:spcBef>
        <a:spcAft>
          <a:spcPct val="0"/>
        </a:spcAft>
        <a:defRPr sz="4400" i="1">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i="1">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i="1">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www.cdc.gov/"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755650" y="981075"/>
            <a:ext cx="7772400" cy="1470025"/>
          </a:xfrm>
        </p:spPr>
        <p:txBody>
          <a:bodyPr/>
          <a:lstStyle/>
          <a:p>
            <a:pPr algn="ctr" eaLnBrk="1" hangingPunct="1"/>
            <a:r>
              <a:rPr lang="en-US" dirty="0" smtClean="0"/>
              <a:t>Understanding Infection </a:t>
            </a:r>
            <a:br>
              <a:rPr lang="en-US" dirty="0" smtClean="0"/>
            </a:br>
            <a:r>
              <a:rPr lang="en-US" dirty="0" smtClean="0"/>
              <a:t>Pages 127-141</a:t>
            </a:r>
          </a:p>
        </p:txBody>
      </p:sp>
      <p:sp>
        <p:nvSpPr>
          <p:cNvPr id="2051" name="Rectangle 3"/>
          <p:cNvSpPr>
            <a:spLocks noGrp="1" noChangeArrowheads="1"/>
          </p:cNvSpPr>
          <p:nvPr>
            <p:ph type="subTitle" idx="1"/>
          </p:nvPr>
        </p:nvSpPr>
        <p:spPr>
          <a:xfrm>
            <a:off x="683568" y="2565400"/>
            <a:ext cx="7704856" cy="3671888"/>
          </a:xfrm>
        </p:spPr>
        <p:txBody>
          <a:bodyPr/>
          <a:lstStyle/>
          <a:p>
            <a:pPr eaLnBrk="1" hangingPunct="1">
              <a:lnSpc>
                <a:spcPct val="80000"/>
              </a:lnSpc>
            </a:pPr>
            <a:r>
              <a:rPr lang="en-CA" sz="2000" dirty="0" smtClean="0"/>
              <a:t>EXCI233</a:t>
            </a:r>
          </a:p>
          <a:p>
            <a:pPr eaLnBrk="1" hangingPunct="1"/>
            <a:r>
              <a:rPr lang="en-CA" sz="2000" dirty="0" smtClean="0"/>
              <a:t>Additional information was taken from CDC (Center for Disease Control and Prevention) website: </a:t>
            </a:r>
            <a:r>
              <a:rPr lang="en-CA" sz="2000" dirty="0" smtClean="0">
                <a:solidFill>
                  <a:schemeClr val="accent1">
                    <a:lumMod val="50000"/>
                  </a:schemeClr>
                </a:solidFill>
                <a:hlinkClick r:id="rId2"/>
              </a:rPr>
              <a:t>http://www.cdc.gov/</a:t>
            </a:r>
            <a:endParaRPr lang="en-CA" sz="2000" dirty="0" smtClean="0">
              <a:solidFill>
                <a:schemeClr val="accent1">
                  <a:lumMod val="50000"/>
                </a:schemeClr>
              </a:solidFill>
            </a:endParaRPr>
          </a:p>
          <a:p>
            <a:pPr eaLnBrk="1" hangingPunct="1">
              <a:spcBef>
                <a:spcPts val="0"/>
              </a:spcBef>
            </a:pPr>
            <a:r>
              <a:rPr lang="en-CA" sz="2000" dirty="0" smtClean="0"/>
              <a:t>Leave out sections on The Process of Infection, </a:t>
            </a:r>
          </a:p>
          <a:p>
            <a:pPr eaLnBrk="1" hangingPunct="1">
              <a:spcBef>
                <a:spcPts val="0"/>
              </a:spcBef>
            </a:pPr>
            <a:r>
              <a:rPr lang="en-US" sz="2000" dirty="0" smtClean="0"/>
              <a:t>gamma-globulin</a:t>
            </a:r>
            <a:r>
              <a:rPr lang="en-US" sz="2800" dirty="0" smtClean="0"/>
              <a:t>,</a:t>
            </a:r>
            <a:r>
              <a:rPr lang="en-CA" sz="2800" dirty="0" smtClean="0"/>
              <a:t> </a:t>
            </a:r>
            <a:r>
              <a:rPr lang="en-CA" sz="2000" dirty="0" smtClean="0"/>
              <a:t>Meningitis, Meningitis Vaccination,  Hepatitis, types D &amp;</a:t>
            </a:r>
            <a:r>
              <a:rPr lang="en-CA" sz="2000" baseline="0" dirty="0" smtClean="0"/>
              <a:t> E, </a:t>
            </a:r>
            <a:r>
              <a:rPr lang="en-CA" sz="2000" dirty="0" smtClean="0"/>
              <a:t>Mononucleosis, Chronic Fatigue Syndrome, Pneumonia,  </a:t>
            </a:r>
            <a:r>
              <a:rPr lang="en-CA" sz="2000" dirty="0" err="1" smtClean="0"/>
              <a:t>Tuberculosis,Toxic</a:t>
            </a:r>
            <a:r>
              <a:rPr lang="en-CA" sz="2000" dirty="0" smtClean="0"/>
              <a:t> Shock Syndrome, Lyme Disease, Future Threats, Emerging &amp; Re-emerging Infectious Diseases, What Do I Need to Know about Biological Warfare</a:t>
            </a:r>
          </a:p>
          <a:p>
            <a:pPr eaLnBrk="1" hangingPunct="1">
              <a:lnSpc>
                <a:spcPct val="80000"/>
              </a:lnSpc>
            </a:pPr>
            <a:endParaRPr lang="en-US" sz="2000"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US" smtClean="0"/>
              <a:t>Understanding Infection</a:t>
            </a:r>
          </a:p>
        </p:txBody>
      </p:sp>
      <p:sp>
        <p:nvSpPr>
          <p:cNvPr id="3075" name="Rectangle 3"/>
          <p:cNvSpPr>
            <a:spLocks noGrp="1" noChangeArrowheads="1"/>
          </p:cNvSpPr>
          <p:nvPr>
            <p:ph type="body" idx="1"/>
          </p:nvPr>
        </p:nvSpPr>
        <p:spPr/>
        <p:txBody>
          <a:bodyPr/>
          <a:lstStyle/>
          <a:p>
            <a:pPr eaLnBrk="1" hangingPunct="1"/>
            <a:r>
              <a:rPr lang="en-CA" dirty="0" smtClean="0"/>
              <a:t>Microbes-microscopic life form</a:t>
            </a:r>
          </a:p>
          <a:p>
            <a:pPr eaLnBrk="1" hangingPunct="1"/>
            <a:r>
              <a:rPr lang="en-CA" dirty="0" smtClean="0"/>
              <a:t>Microbes can be beneficial, harmful or neither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CA" smtClean="0"/>
              <a:t>Understanding Infection</a:t>
            </a:r>
            <a:endParaRPr lang="en-US" smtClean="0"/>
          </a:p>
        </p:txBody>
      </p:sp>
      <p:sp>
        <p:nvSpPr>
          <p:cNvPr id="4099" name="Rectangle 3"/>
          <p:cNvSpPr>
            <a:spLocks noGrp="1" noChangeArrowheads="1"/>
          </p:cNvSpPr>
          <p:nvPr>
            <p:ph type="body" idx="1"/>
          </p:nvPr>
        </p:nvSpPr>
        <p:spPr/>
        <p:txBody>
          <a:bodyPr/>
          <a:lstStyle/>
          <a:p>
            <a:pPr eaLnBrk="1" hangingPunct="1"/>
            <a:r>
              <a:rPr lang="en-US" b="1" smtClean="0"/>
              <a:t>Pathogens</a:t>
            </a:r>
            <a:r>
              <a:rPr lang="en-US" smtClean="0"/>
              <a:t>-the name given to disease-causing organisms</a:t>
            </a:r>
          </a:p>
          <a:p>
            <a:pPr eaLnBrk="1" hangingPunct="1"/>
            <a:r>
              <a:rPr lang="en-US" smtClean="0"/>
              <a:t>Pathogens are microscopic, and need to live in or on a </a:t>
            </a:r>
            <a:r>
              <a:rPr lang="en-US" b="1" smtClean="0"/>
              <a:t>host</a:t>
            </a:r>
            <a:r>
              <a:rPr lang="en-US" smtClean="0"/>
              <a:t>-the infected person</a:t>
            </a:r>
          </a:p>
          <a:p>
            <a:pPr eaLnBrk="1" hangingPunct="1"/>
            <a:r>
              <a:rPr lang="en-US" smtClean="0"/>
              <a:t>The pathogen needs a </a:t>
            </a:r>
            <a:r>
              <a:rPr lang="en-US" b="1" smtClean="0"/>
              <a:t>vector</a:t>
            </a:r>
            <a:r>
              <a:rPr lang="en-US" smtClean="0"/>
              <a:t>-a biological or physical vehicle that carries the pathogen to the host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smtClean="0"/>
              <a:t>Agents of Infection</a:t>
            </a:r>
          </a:p>
        </p:txBody>
      </p:sp>
      <p:sp>
        <p:nvSpPr>
          <p:cNvPr id="5123" name="Rectangle 3"/>
          <p:cNvSpPr>
            <a:spLocks noGrp="1" noChangeArrowheads="1"/>
          </p:cNvSpPr>
          <p:nvPr>
            <p:ph type="body" idx="1"/>
          </p:nvPr>
        </p:nvSpPr>
        <p:spPr/>
        <p:txBody>
          <a:bodyPr/>
          <a:lstStyle/>
          <a:p>
            <a:pPr eaLnBrk="1" hangingPunct="1">
              <a:lnSpc>
                <a:spcPct val="90000"/>
              </a:lnSpc>
            </a:pPr>
            <a:r>
              <a:rPr lang="en-US" sz="2800" dirty="0" smtClean="0"/>
              <a:t>Viruses</a:t>
            </a:r>
          </a:p>
          <a:p>
            <a:pPr lvl="1" eaLnBrk="1" hangingPunct="1">
              <a:lnSpc>
                <a:spcPct val="90000"/>
              </a:lnSpc>
            </a:pPr>
            <a:r>
              <a:rPr lang="en-US" dirty="0" smtClean="0"/>
              <a:t>These are the tiniest pathogens whose form is extremely simple--DNA or RNA enveloped in a coat of protein</a:t>
            </a:r>
          </a:p>
          <a:p>
            <a:pPr lvl="1" eaLnBrk="1" hangingPunct="1">
              <a:lnSpc>
                <a:spcPct val="90000"/>
              </a:lnSpc>
            </a:pPr>
            <a:r>
              <a:rPr lang="en-US" dirty="0" smtClean="0"/>
              <a:t>They depend on the host to replicate (make copies of) themselves inside the host cell from which the copies are released to infect other cells</a:t>
            </a:r>
          </a:p>
        </p:txBody>
      </p:sp>
    </p:spTree>
  </p:cSld>
  <p:clrMapOvr>
    <a:masterClrMapping/>
  </p:clrMapOvr>
  <p:transition xmlns:p14="http://schemas.microsoft.com/office/powerpoint/2010/mai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dirty="0" smtClean="0"/>
              <a:t>Agents of Infection</a:t>
            </a:r>
          </a:p>
        </p:txBody>
      </p:sp>
      <p:sp>
        <p:nvSpPr>
          <p:cNvPr id="6147" name="Rectangle 3"/>
          <p:cNvSpPr>
            <a:spLocks noGrp="1" noChangeArrowheads="1"/>
          </p:cNvSpPr>
          <p:nvPr>
            <p:ph type="body" idx="1"/>
          </p:nvPr>
        </p:nvSpPr>
        <p:spPr/>
        <p:txBody>
          <a:bodyPr/>
          <a:lstStyle/>
          <a:p>
            <a:pPr eaLnBrk="1" hangingPunct="1"/>
            <a:r>
              <a:rPr lang="en-US" dirty="0" smtClean="0"/>
              <a:t>Viruses</a:t>
            </a:r>
          </a:p>
          <a:p>
            <a:pPr lvl="1" eaLnBrk="1" hangingPunct="1"/>
            <a:r>
              <a:rPr lang="en-US" dirty="0" smtClean="0"/>
              <a:t>Viruses live within the host’s cells</a:t>
            </a:r>
          </a:p>
          <a:p>
            <a:pPr lvl="1" eaLnBrk="1" hangingPunct="1"/>
            <a:r>
              <a:rPr lang="en-US" dirty="0" smtClean="0"/>
              <a:t>It is difficult to destroy the virus without harming the host cell</a:t>
            </a:r>
          </a:p>
          <a:p>
            <a:pPr lvl="1" eaLnBrk="1" hangingPunct="1"/>
            <a:r>
              <a:rPr lang="en-CA" dirty="0" smtClean="0"/>
              <a:t>Antiviral drugs disrupt the viral duplication process but may not completely eradicate the infection </a:t>
            </a:r>
            <a:endParaRPr lang="en-US" dirty="0" smtClean="0"/>
          </a:p>
        </p:txBody>
      </p:sp>
    </p:spTree>
  </p:cSld>
  <p:clrMapOvr>
    <a:masterClrMapping/>
  </p:clrMapOvr>
  <p:transition xmlns:p14="http://schemas.microsoft.com/office/powerpoint/2010/mai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dirty="0" smtClean="0"/>
              <a:t>Agents of Infection</a:t>
            </a:r>
          </a:p>
        </p:txBody>
      </p:sp>
      <p:sp>
        <p:nvSpPr>
          <p:cNvPr id="7171" name="Rectangle 3"/>
          <p:cNvSpPr>
            <a:spLocks noGrp="1" noChangeArrowheads="1"/>
          </p:cNvSpPr>
          <p:nvPr>
            <p:ph type="body" idx="1"/>
          </p:nvPr>
        </p:nvSpPr>
        <p:spPr/>
        <p:txBody>
          <a:bodyPr/>
          <a:lstStyle/>
          <a:p>
            <a:pPr eaLnBrk="1" hangingPunct="1"/>
            <a:r>
              <a:rPr lang="en-US" smtClean="0"/>
              <a:t>Bacteria</a:t>
            </a:r>
          </a:p>
          <a:p>
            <a:pPr lvl="1" eaLnBrk="1" hangingPunct="1"/>
            <a:r>
              <a:rPr lang="en-US" b="1" smtClean="0"/>
              <a:t>Bacteria </a:t>
            </a:r>
            <a:r>
              <a:rPr lang="en-US" smtClean="0"/>
              <a:t>are simple one-celled organisms</a:t>
            </a:r>
          </a:p>
          <a:p>
            <a:pPr lvl="1" eaLnBrk="1" hangingPunct="1"/>
            <a:r>
              <a:rPr lang="en-US" smtClean="0"/>
              <a:t>Not all bacteria are pathogenic</a:t>
            </a:r>
          </a:p>
        </p:txBody>
      </p:sp>
    </p:spTree>
  </p:cSld>
  <p:clrMapOvr>
    <a:masterClrMapping/>
  </p:clrMapOvr>
  <p:transition xmlns:p14="http://schemas.microsoft.com/office/powerpoint/2010/mai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dirty="0" smtClean="0"/>
              <a:t>Agents of Infection</a:t>
            </a:r>
          </a:p>
        </p:txBody>
      </p:sp>
      <p:sp>
        <p:nvSpPr>
          <p:cNvPr id="8195" name="Rectangle 3"/>
          <p:cNvSpPr>
            <a:spLocks noGrp="1" noChangeArrowheads="1"/>
          </p:cNvSpPr>
          <p:nvPr>
            <p:ph type="body" idx="1"/>
          </p:nvPr>
        </p:nvSpPr>
        <p:spPr>
          <a:xfrm>
            <a:off x="611188" y="1628775"/>
            <a:ext cx="7772400" cy="4114800"/>
          </a:xfrm>
        </p:spPr>
        <p:txBody>
          <a:bodyPr/>
          <a:lstStyle/>
          <a:p>
            <a:pPr eaLnBrk="1" hangingPunct="1"/>
            <a:r>
              <a:rPr lang="en-US" dirty="0" smtClean="0"/>
              <a:t>Bacteria</a:t>
            </a:r>
          </a:p>
          <a:p>
            <a:pPr lvl="1" eaLnBrk="1" hangingPunct="1"/>
            <a:r>
              <a:rPr lang="en-US" dirty="0" smtClean="0"/>
              <a:t>The harmful effects of bacteria come from enzymes or toxins that they produce</a:t>
            </a:r>
          </a:p>
          <a:p>
            <a:pPr lvl="1" eaLnBrk="1" hangingPunct="1"/>
            <a:r>
              <a:rPr lang="en-US" dirty="0" smtClean="0"/>
              <a:t>The body will produce antibodies to bacterial infection as they are recognized as foreign cells </a:t>
            </a:r>
          </a:p>
        </p:txBody>
      </p:sp>
    </p:spTree>
  </p:cSld>
  <p:clrMapOvr>
    <a:masterClrMapping/>
  </p:clrMapOvr>
  <p:transition xmlns:p14="http://schemas.microsoft.com/office/powerpoint/2010/mai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CA" smtClean="0"/>
              <a:t>Agents of Infection</a:t>
            </a:r>
            <a:endParaRPr lang="en-US" smtClean="0"/>
          </a:p>
        </p:txBody>
      </p:sp>
      <p:sp>
        <p:nvSpPr>
          <p:cNvPr id="9219" name="Rectangle 3"/>
          <p:cNvSpPr>
            <a:spLocks noGrp="1" noChangeArrowheads="1"/>
          </p:cNvSpPr>
          <p:nvPr>
            <p:ph type="body" idx="1"/>
          </p:nvPr>
        </p:nvSpPr>
        <p:spPr/>
        <p:txBody>
          <a:bodyPr/>
          <a:lstStyle/>
          <a:p>
            <a:pPr eaLnBrk="1" hangingPunct="1"/>
            <a:r>
              <a:rPr lang="en-CA" dirty="0" smtClean="0"/>
              <a:t>Bacteria</a:t>
            </a:r>
            <a:endParaRPr lang="en-US" dirty="0" smtClean="0"/>
          </a:p>
          <a:p>
            <a:pPr lvl="1" eaLnBrk="1" hangingPunct="1"/>
            <a:r>
              <a:rPr lang="en-US" dirty="0" smtClean="0"/>
              <a:t>Antibiotics can kill bacteria without harming the host cell,  although</a:t>
            </a:r>
            <a:r>
              <a:rPr lang="en-US" baseline="0" dirty="0" smtClean="0"/>
              <a:t> </a:t>
            </a:r>
            <a:r>
              <a:rPr lang="en-US" dirty="0" smtClean="0"/>
              <a:t>there can be side-effects</a:t>
            </a:r>
          </a:p>
          <a:p>
            <a:pPr lvl="1" eaLnBrk="1" hangingPunct="1"/>
            <a:r>
              <a:rPr lang="en-US" dirty="0" smtClean="0"/>
              <a:t>Overuse or poor use of antibiotics can lead to bacterial resistance</a:t>
            </a:r>
          </a:p>
        </p:txBody>
      </p:sp>
    </p:spTree>
  </p:cSld>
  <p:clrMapOvr>
    <a:masterClrMapping/>
  </p:clrMapOvr>
  <p:transition xmlns:p14="http://schemas.microsoft.com/office/powerpoint/2010/mai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smtClean="0"/>
              <a:t>Agents of Infection</a:t>
            </a:r>
          </a:p>
        </p:txBody>
      </p:sp>
      <p:sp>
        <p:nvSpPr>
          <p:cNvPr id="10243" name="Rectangle 3"/>
          <p:cNvSpPr>
            <a:spLocks noGrp="1" noChangeArrowheads="1"/>
          </p:cNvSpPr>
          <p:nvPr>
            <p:ph type="body" idx="1"/>
          </p:nvPr>
        </p:nvSpPr>
        <p:spPr/>
        <p:txBody>
          <a:bodyPr/>
          <a:lstStyle/>
          <a:p>
            <a:pPr eaLnBrk="1" hangingPunct="1"/>
            <a:r>
              <a:rPr lang="en-US" dirty="0" smtClean="0"/>
              <a:t>Fungi</a:t>
            </a:r>
          </a:p>
          <a:p>
            <a:pPr lvl="1" eaLnBrk="1" hangingPunct="1"/>
            <a:r>
              <a:rPr lang="en-US" dirty="0" smtClean="0"/>
              <a:t>These can be single-celled or multi-celled organisms that reproduce by spores</a:t>
            </a:r>
          </a:p>
          <a:p>
            <a:pPr lvl="1" eaLnBrk="1" hangingPunct="1"/>
            <a:r>
              <a:rPr lang="en-US" dirty="0" smtClean="0"/>
              <a:t>Fungal infections often occur on hair-covered parts of the body</a:t>
            </a:r>
          </a:p>
        </p:txBody>
      </p:sp>
    </p:spTree>
  </p:cSld>
  <p:clrMapOvr>
    <a:masterClrMapping/>
  </p:clrMapOvr>
  <p:transition xmlns:p14="http://schemas.microsoft.com/office/powerpoint/2010/mai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dirty="0" smtClean="0"/>
              <a:t>Agents of Infection</a:t>
            </a:r>
          </a:p>
        </p:txBody>
      </p:sp>
      <p:sp>
        <p:nvSpPr>
          <p:cNvPr id="11267" name="Rectangle 3"/>
          <p:cNvSpPr>
            <a:spLocks noGrp="1" noChangeArrowheads="1"/>
          </p:cNvSpPr>
          <p:nvPr>
            <p:ph type="body" idx="1"/>
          </p:nvPr>
        </p:nvSpPr>
        <p:spPr/>
        <p:txBody>
          <a:bodyPr/>
          <a:lstStyle/>
          <a:p>
            <a:pPr eaLnBrk="1" hangingPunct="1"/>
            <a:r>
              <a:rPr lang="en-US" dirty="0" smtClean="0"/>
              <a:t>Protozoa</a:t>
            </a:r>
          </a:p>
          <a:p>
            <a:pPr lvl="1" eaLnBrk="1" hangingPunct="1"/>
            <a:r>
              <a:rPr lang="en-US" dirty="0" smtClean="0"/>
              <a:t>Protozoa are more common in the developing world due to contaminated water </a:t>
            </a:r>
          </a:p>
          <a:p>
            <a:pPr lvl="1" eaLnBrk="1" hangingPunct="1"/>
            <a:r>
              <a:rPr lang="en-CA" dirty="0" smtClean="0"/>
              <a:t>Malaria is caused by protozoan but is spread by insects</a:t>
            </a:r>
            <a:endParaRPr lang="en-US" dirty="0" smtClean="0"/>
          </a:p>
        </p:txBody>
      </p:sp>
    </p:spTree>
  </p:cSld>
  <p:clrMapOvr>
    <a:masterClrMapping/>
  </p:clrMapOvr>
  <p:transition xmlns:p14="http://schemas.microsoft.com/office/powerpoint/2010/mai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dirty="0" smtClean="0"/>
              <a:t>Agents of Infection</a:t>
            </a:r>
          </a:p>
        </p:txBody>
      </p:sp>
      <p:sp>
        <p:nvSpPr>
          <p:cNvPr id="12291" name="Rectangle 3"/>
          <p:cNvSpPr>
            <a:spLocks noGrp="1" noChangeArrowheads="1"/>
          </p:cNvSpPr>
          <p:nvPr>
            <p:ph type="body" idx="1"/>
          </p:nvPr>
        </p:nvSpPr>
        <p:spPr/>
        <p:txBody>
          <a:bodyPr/>
          <a:lstStyle/>
          <a:p>
            <a:pPr eaLnBrk="1" hangingPunct="1"/>
            <a:r>
              <a:rPr lang="en-US" smtClean="0"/>
              <a:t>Helminths</a:t>
            </a:r>
          </a:p>
          <a:p>
            <a:pPr lvl="1" eaLnBrk="1" hangingPunct="1"/>
            <a:r>
              <a:rPr lang="en-US" smtClean="0"/>
              <a:t>Parasitic worms attack and compete with the host for nutrition</a:t>
            </a:r>
          </a:p>
          <a:p>
            <a:pPr lvl="1" eaLnBrk="1" hangingPunct="1"/>
            <a:r>
              <a:rPr lang="en-US" smtClean="0"/>
              <a:t>Helminths can be contracted from eating improperly cooked meats or fish</a:t>
            </a:r>
          </a:p>
        </p:txBody>
      </p:sp>
    </p:spTree>
  </p:cSld>
  <p:clrMapOvr>
    <a:masterClrMapping/>
  </p:clrMapOvr>
  <p:transition xmlns:p14="http://schemas.microsoft.com/office/powerpoint/2010/mai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smtClean="0"/>
              <a:t>How You Catch an Infection</a:t>
            </a:r>
          </a:p>
        </p:txBody>
      </p:sp>
      <p:sp>
        <p:nvSpPr>
          <p:cNvPr id="13315" name="Rectangle 3"/>
          <p:cNvSpPr>
            <a:spLocks noGrp="1" noChangeArrowheads="1"/>
          </p:cNvSpPr>
          <p:nvPr>
            <p:ph type="body" idx="1"/>
          </p:nvPr>
        </p:nvSpPr>
        <p:spPr/>
        <p:txBody>
          <a:bodyPr/>
          <a:lstStyle/>
          <a:p>
            <a:pPr eaLnBrk="1" hangingPunct="1">
              <a:lnSpc>
                <a:spcPct val="80000"/>
              </a:lnSpc>
            </a:pPr>
            <a:r>
              <a:rPr lang="en-US" dirty="0" smtClean="0"/>
              <a:t>Animals/Insects</a:t>
            </a:r>
          </a:p>
          <a:p>
            <a:pPr lvl="1" eaLnBrk="1" hangingPunct="1">
              <a:lnSpc>
                <a:spcPct val="80000"/>
              </a:lnSpc>
            </a:pPr>
            <a:r>
              <a:rPr lang="en-US" dirty="0" smtClean="0"/>
              <a:t>Some diseases depend on an animal or insect vector for transmission</a:t>
            </a:r>
          </a:p>
          <a:p>
            <a:pPr lvl="1" eaLnBrk="1" hangingPunct="1">
              <a:lnSpc>
                <a:spcPct val="80000"/>
              </a:lnSpc>
            </a:pPr>
            <a:r>
              <a:rPr lang="en-US" dirty="0" smtClean="0"/>
              <a:t>Other diseases may use both animal and insect vectors</a:t>
            </a:r>
          </a:p>
        </p:txBody>
      </p:sp>
    </p:spTree>
  </p:cSld>
  <p:clrMapOvr>
    <a:masterClrMapping/>
  </p:clrMapOvr>
  <p:transition xmlns:p14="http://schemas.microsoft.com/office/powerpoint/2010/mai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lnSpc>
                <a:spcPct val="80000"/>
              </a:lnSpc>
            </a:pPr>
            <a:r>
              <a:rPr lang="en-US" smtClean="0"/>
              <a:t>How You Catch an Infection</a:t>
            </a:r>
            <a:endParaRPr lang="en-US" sz="4000" smtClean="0"/>
          </a:p>
        </p:txBody>
      </p:sp>
      <p:sp>
        <p:nvSpPr>
          <p:cNvPr id="14339" name="Rectangle 3"/>
          <p:cNvSpPr>
            <a:spLocks noGrp="1" noChangeArrowheads="1"/>
          </p:cNvSpPr>
          <p:nvPr>
            <p:ph type="body" idx="1"/>
          </p:nvPr>
        </p:nvSpPr>
        <p:spPr/>
        <p:txBody>
          <a:bodyPr/>
          <a:lstStyle/>
          <a:p>
            <a:pPr eaLnBrk="1" hangingPunct="1">
              <a:lnSpc>
                <a:spcPct val="80000"/>
              </a:lnSpc>
            </a:pPr>
            <a:r>
              <a:rPr lang="en-US" smtClean="0"/>
              <a:t>Human-to-Human</a:t>
            </a:r>
          </a:p>
          <a:p>
            <a:pPr lvl="1" eaLnBrk="1" hangingPunct="1">
              <a:lnSpc>
                <a:spcPct val="80000"/>
              </a:lnSpc>
            </a:pPr>
            <a:r>
              <a:rPr lang="en-US" smtClean="0"/>
              <a:t>Disease organisms can be transmitted through the air, by touch, through sexual contact</a:t>
            </a:r>
          </a:p>
        </p:txBody>
      </p:sp>
    </p:spTree>
  </p:cSld>
  <p:clrMapOvr>
    <a:masterClrMapping/>
  </p:clrMapOvr>
  <p:transition xmlns:p14="http://schemas.microsoft.com/office/powerpoint/2010/mai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84213" y="333375"/>
            <a:ext cx="7772400" cy="1143000"/>
          </a:xfrm>
        </p:spPr>
        <p:txBody>
          <a:bodyPr/>
          <a:lstStyle/>
          <a:p>
            <a:pPr eaLnBrk="1" hangingPunct="1"/>
            <a:r>
              <a:rPr lang="en-US" smtClean="0"/>
              <a:t>How You Catch an Infection</a:t>
            </a:r>
          </a:p>
        </p:txBody>
      </p:sp>
      <p:sp>
        <p:nvSpPr>
          <p:cNvPr id="15363" name="Rectangle 3"/>
          <p:cNvSpPr>
            <a:spLocks noGrp="1" noChangeArrowheads="1"/>
          </p:cNvSpPr>
          <p:nvPr>
            <p:ph type="body" idx="1"/>
          </p:nvPr>
        </p:nvSpPr>
        <p:spPr>
          <a:xfrm>
            <a:off x="684213" y="1557338"/>
            <a:ext cx="7772400" cy="4114800"/>
          </a:xfrm>
        </p:spPr>
        <p:txBody>
          <a:bodyPr/>
          <a:lstStyle/>
          <a:p>
            <a:pPr eaLnBrk="1" hangingPunct="1">
              <a:lnSpc>
                <a:spcPct val="90000"/>
              </a:lnSpc>
            </a:pPr>
            <a:r>
              <a:rPr lang="en-US" smtClean="0"/>
              <a:t>Food</a:t>
            </a:r>
          </a:p>
          <a:p>
            <a:pPr lvl="1" eaLnBrk="1" hangingPunct="1">
              <a:lnSpc>
                <a:spcPct val="90000"/>
              </a:lnSpc>
            </a:pPr>
            <a:r>
              <a:rPr lang="en-US" smtClean="0"/>
              <a:t>Spread by ingestion of improperly prepared or stored food</a:t>
            </a:r>
          </a:p>
          <a:p>
            <a:pPr eaLnBrk="1" hangingPunct="1">
              <a:lnSpc>
                <a:spcPct val="90000"/>
              </a:lnSpc>
            </a:pPr>
            <a:r>
              <a:rPr lang="en-US" smtClean="0"/>
              <a:t>Water</a:t>
            </a:r>
          </a:p>
          <a:p>
            <a:pPr lvl="1" eaLnBrk="1" hangingPunct="1">
              <a:lnSpc>
                <a:spcPct val="90000"/>
              </a:lnSpc>
            </a:pPr>
            <a:r>
              <a:rPr lang="en-US" smtClean="0"/>
              <a:t>Usually as a result of poor water purification methods</a:t>
            </a:r>
          </a:p>
        </p:txBody>
      </p:sp>
    </p:spTree>
  </p:cSld>
  <p:clrMapOvr>
    <a:masterClrMapping/>
  </p:clrMapOvr>
  <p:transition xmlns:p14="http://schemas.microsoft.com/office/powerpoint/2010/mai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11188" y="333375"/>
            <a:ext cx="7772400" cy="1143000"/>
          </a:xfrm>
        </p:spPr>
        <p:txBody>
          <a:bodyPr/>
          <a:lstStyle/>
          <a:p>
            <a:pPr eaLnBrk="1" hangingPunct="1"/>
            <a:r>
              <a:rPr lang="en-US" smtClean="0"/>
              <a:t>Protection from Infection</a:t>
            </a:r>
          </a:p>
        </p:txBody>
      </p:sp>
      <p:sp>
        <p:nvSpPr>
          <p:cNvPr id="16387" name="Rectangle 3"/>
          <p:cNvSpPr>
            <a:spLocks noGrp="1" noChangeArrowheads="1"/>
          </p:cNvSpPr>
          <p:nvPr>
            <p:ph type="body" idx="1"/>
          </p:nvPr>
        </p:nvSpPr>
        <p:spPr>
          <a:xfrm>
            <a:off x="539750" y="1341438"/>
            <a:ext cx="7772400" cy="4114800"/>
          </a:xfrm>
        </p:spPr>
        <p:txBody>
          <a:bodyPr/>
          <a:lstStyle/>
          <a:p>
            <a:pPr eaLnBrk="1" hangingPunct="1"/>
            <a:r>
              <a:rPr lang="en-CA" smtClean="0"/>
              <a:t>Immunity is your body’s method for protecting itself from diseases in various ways</a:t>
            </a:r>
            <a:endParaRPr lang="en-US" smtClean="0"/>
          </a:p>
          <a:p>
            <a:pPr eaLnBrk="1" hangingPunct="1"/>
            <a:r>
              <a:rPr lang="en-US" smtClean="0"/>
              <a:t>Skin and mucous membranes</a:t>
            </a:r>
          </a:p>
          <a:p>
            <a:pPr lvl="1" eaLnBrk="1" hangingPunct="1"/>
            <a:r>
              <a:rPr lang="en-US" smtClean="0"/>
              <a:t>The skin acts as a barrier to most infectious agents</a:t>
            </a:r>
          </a:p>
          <a:p>
            <a:pPr lvl="1" eaLnBrk="1" hangingPunct="1"/>
            <a:r>
              <a:rPr lang="en-US" smtClean="0"/>
              <a:t>Mucous, tears, saliva, skin oils, contain chemicals that can kill bacteria</a:t>
            </a:r>
          </a:p>
          <a:p>
            <a:pPr lvl="1" eaLnBrk="1" hangingPunct="1"/>
            <a:r>
              <a:rPr lang="en-US" smtClean="0"/>
              <a:t>Cilia lining respiratory tract protects against air-borne pathogens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dirty="0" smtClean="0"/>
              <a:t>Protection from Infection</a:t>
            </a:r>
          </a:p>
        </p:txBody>
      </p:sp>
      <p:sp>
        <p:nvSpPr>
          <p:cNvPr id="17411" name="Rectangle 3"/>
          <p:cNvSpPr>
            <a:spLocks noGrp="1" noChangeArrowheads="1"/>
          </p:cNvSpPr>
          <p:nvPr>
            <p:ph type="body" idx="1"/>
          </p:nvPr>
        </p:nvSpPr>
        <p:spPr>
          <a:xfrm>
            <a:off x="684213" y="1773238"/>
            <a:ext cx="7772400" cy="4114800"/>
          </a:xfrm>
        </p:spPr>
        <p:txBody>
          <a:bodyPr/>
          <a:lstStyle/>
          <a:p>
            <a:pPr eaLnBrk="1" hangingPunct="1"/>
            <a:r>
              <a:rPr lang="en-US" dirty="0" smtClean="0"/>
              <a:t>Immune system</a:t>
            </a:r>
          </a:p>
          <a:p>
            <a:pPr lvl="1" eaLnBrk="1" hangingPunct="1"/>
            <a:r>
              <a:rPr lang="en-US" dirty="0" smtClean="0"/>
              <a:t>The immune system includes the lymphatic system, spleen, thymus gland, lymph vessels, removes impurities</a:t>
            </a:r>
          </a:p>
          <a:p>
            <a:pPr lvl="1" eaLnBrk="1" hangingPunct="1"/>
            <a:r>
              <a:rPr lang="en-US" dirty="0" smtClean="0"/>
              <a:t>Various types of white blood cells patrol the lymphatic system and blood system to find and destroy invaders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84213" y="476250"/>
            <a:ext cx="7772400" cy="1143000"/>
          </a:xfrm>
        </p:spPr>
        <p:txBody>
          <a:bodyPr/>
          <a:lstStyle/>
          <a:p>
            <a:pPr eaLnBrk="1" hangingPunct="1"/>
            <a:r>
              <a:rPr lang="en-US" smtClean="0"/>
              <a:t>Protection from Infection</a:t>
            </a:r>
          </a:p>
        </p:txBody>
      </p:sp>
      <p:sp>
        <p:nvSpPr>
          <p:cNvPr id="18435" name="Rectangle 3"/>
          <p:cNvSpPr>
            <a:spLocks noGrp="1" noChangeArrowheads="1"/>
          </p:cNvSpPr>
          <p:nvPr>
            <p:ph type="body" idx="1"/>
          </p:nvPr>
        </p:nvSpPr>
        <p:spPr>
          <a:xfrm>
            <a:off x="611188" y="1628775"/>
            <a:ext cx="7848600" cy="4464050"/>
          </a:xfrm>
        </p:spPr>
        <p:txBody>
          <a:bodyPr/>
          <a:lstStyle/>
          <a:p>
            <a:pPr eaLnBrk="1" hangingPunct="1"/>
            <a:r>
              <a:rPr lang="en-US" dirty="0" err="1" smtClean="0"/>
              <a:t>Humoral</a:t>
            </a:r>
            <a:r>
              <a:rPr lang="en-US" dirty="0" smtClean="0"/>
              <a:t> immunity-protection conferred by antibodies</a:t>
            </a:r>
          </a:p>
          <a:p>
            <a:pPr lvl="1" eaLnBrk="1" hangingPunct="1"/>
            <a:r>
              <a:rPr lang="en-US" dirty="0" smtClean="0"/>
              <a:t>Antibodies are produced after exposure to an antigen (a substance that causes an antibody response in the body)</a:t>
            </a:r>
          </a:p>
          <a:p>
            <a:pPr lvl="1" eaLnBrk="1" hangingPunct="1"/>
            <a:r>
              <a:rPr lang="en-US" dirty="0" smtClean="0"/>
              <a:t>Antibody production can be elicited through vaccination, injection of synthetic or weakened antigens or antibodies from other persons or from animals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dirty="0" smtClean="0"/>
              <a:t>Protection from Infection</a:t>
            </a:r>
          </a:p>
        </p:txBody>
      </p:sp>
      <p:sp>
        <p:nvSpPr>
          <p:cNvPr id="19459" name="Rectangle 3"/>
          <p:cNvSpPr>
            <a:spLocks noGrp="1" noChangeArrowheads="1"/>
          </p:cNvSpPr>
          <p:nvPr>
            <p:ph type="body" idx="1"/>
          </p:nvPr>
        </p:nvSpPr>
        <p:spPr/>
        <p:txBody>
          <a:bodyPr/>
          <a:lstStyle/>
          <a:p>
            <a:pPr eaLnBrk="1" hangingPunct="1"/>
            <a:r>
              <a:rPr lang="en-US" dirty="0" smtClean="0"/>
              <a:t>Cell-mediated immunity</a:t>
            </a:r>
          </a:p>
          <a:p>
            <a:pPr lvl="1" eaLnBrk="1" hangingPunct="1"/>
            <a:r>
              <a:rPr lang="en-US" dirty="0" smtClean="0"/>
              <a:t>T cells mainly protect the body from parasites, fungi, destroy cancer cells, and foreign tissue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dirty="0" smtClean="0"/>
              <a:t>Immune Response to Infection</a:t>
            </a:r>
          </a:p>
        </p:txBody>
      </p:sp>
      <p:sp>
        <p:nvSpPr>
          <p:cNvPr id="20483" name="Rectangle 3"/>
          <p:cNvSpPr>
            <a:spLocks noGrp="1" noChangeArrowheads="1"/>
          </p:cNvSpPr>
          <p:nvPr>
            <p:ph type="body" idx="1"/>
          </p:nvPr>
        </p:nvSpPr>
        <p:spPr>
          <a:xfrm>
            <a:off x="611188" y="1700213"/>
            <a:ext cx="7772400" cy="4114800"/>
          </a:xfrm>
        </p:spPr>
        <p:txBody>
          <a:bodyPr/>
          <a:lstStyle/>
          <a:p>
            <a:pPr eaLnBrk="1" hangingPunct="1"/>
            <a:r>
              <a:rPr lang="en-US" dirty="0" smtClean="0"/>
              <a:t>The immune system is called into play whenever the body feels there are foreign cells present</a:t>
            </a:r>
          </a:p>
          <a:p>
            <a:pPr eaLnBrk="1" hangingPunct="1"/>
            <a:r>
              <a:rPr lang="en-US" dirty="0" smtClean="0"/>
              <a:t>T cells and macrophages detect antigen, B cells produce antibodies to the antigen</a:t>
            </a:r>
          </a:p>
          <a:p>
            <a:pPr eaLnBrk="1" hangingPunct="1"/>
            <a:r>
              <a:rPr lang="en-US" dirty="0" smtClean="0"/>
              <a:t>Lymph nodes store some of these protective cells and are the site of destruction of antigens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CA" dirty="0" smtClean="0"/>
              <a:t>Immune Response to Infection</a:t>
            </a:r>
            <a:endParaRPr lang="en-US" dirty="0" smtClean="0"/>
          </a:p>
        </p:txBody>
      </p:sp>
      <p:sp>
        <p:nvSpPr>
          <p:cNvPr id="21507" name="Rectangle 3"/>
          <p:cNvSpPr>
            <a:spLocks noGrp="1" noChangeArrowheads="1"/>
          </p:cNvSpPr>
          <p:nvPr>
            <p:ph type="body" idx="1"/>
          </p:nvPr>
        </p:nvSpPr>
        <p:spPr/>
        <p:txBody>
          <a:bodyPr/>
          <a:lstStyle/>
          <a:p>
            <a:pPr eaLnBrk="1" hangingPunct="1"/>
            <a:r>
              <a:rPr lang="en-US" smtClean="0"/>
              <a:t>Blood supply to the infected area increases, causing swelling or inflammation</a:t>
            </a:r>
          </a:p>
          <a:p>
            <a:pPr eaLnBrk="1" hangingPunct="1"/>
            <a:r>
              <a:rPr lang="en-CA" smtClean="0"/>
              <a:t>Antibacterial and antitoxic proteins also accumulate in the area</a:t>
            </a:r>
            <a:endParaRPr lang="en-US"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dirty="0" smtClean="0"/>
              <a:t>Immune Response to Infection</a:t>
            </a:r>
          </a:p>
        </p:txBody>
      </p:sp>
      <p:sp>
        <p:nvSpPr>
          <p:cNvPr id="22531" name="Rectangle 3"/>
          <p:cNvSpPr>
            <a:spLocks noGrp="1" noChangeArrowheads="1"/>
          </p:cNvSpPr>
          <p:nvPr>
            <p:ph type="body" idx="1"/>
          </p:nvPr>
        </p:nvSpPr>
        <p:spPr/>
        <p:txBody>
          <a:bodyPr/>
          <a:lstStyle/>
          <a:p>
            <a:pPr eaLnBrk="1" hangingPunct="1"/>
            <a:r>
              <a:rPr lang="en-US" smtClean="0"/>
              <a:t>An abscess can form around the infection from fluid, cells and dead white blood cells</a:t>
            </a:r>
          </a:p>
          <a:p>
            <a:pPr eaLnBrk="1" hangingPunct="1"/>
            <a:r>
              <a:rPr lang="en-US" smtClean="0"/>
              <a:t>If body is not able to completely fight off the infection, systemic infection  occurs (total body infection)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mtClean="0"/>
              <a:t>Immunity and Stress</a:t>
            </a:r>
          </a:p>
        </p:txBody>
      </p:sp>
      <p:sp>
        <p:nvSpPr>
          <p:cNvPr id="23555" name="Rectangle 3"/>
          <p:cNvSpPr>
            <a:spLocks noGrp="1" noChangeArrowheads="1"/>
          </p:cNvSpPr>
          <p:nvPr>
            <p:ph type="body" idx="1"/>
          </p:nvPr>
        </p:nvSpPr>
        <p:spPr/>
        <p:txBody>
          <a:bodyPr/>
          <a:lstStyle/>
          <a:p>
            <a:pPr eaLnBrk="1" hangingPunct="1"/>
            <a:r>
              <a:rPr lang="en-US" smtClean="0"/>
              <a:t>Stress causes the release of cortisol, the hormone that enables us to meet and respond to a crisis</a:t>
            </a:r>
          </a:p>
          <a:p>
            <a:pPr eaLnBrk="1" hangingPunct="1"/>
            <a:r>
              <a:rPr lang="en-US" smtClean="0"/>
              <a:t>The stress response affects immunity negatively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sz="4000" dirty="0" smtClean="0"/>
              <a:t>Those Most at Risk for Infectious Disease</a:t>
            </a:r>
          </a:p>
        </p:txBody>
      </p:sp>
      <p:sp>
        <p:nvSpPr>
          <p:cNvPr id="24579" name="Rectangle 3"/>
          <p:cNvSpPr>
            <a:spLocks noGrp="1" noChangeArrowheads="1"/>
          </p:cNvSpPr>
          <p:nvPr>
            <p:ph type="body" idx="1"/>
          </p:nvPr>
        </p:nvSpPr>
        <p:spPr/>
        <p:txBody>
          <a:bodyPr/>
          <a:lstStyle/>
          <a:p>
            <a:pPr eaLnBrk="1" hangingPunct="1"/>
            <a:r>
              <a:rPr lang="en-US" sz="2800" smtClean="0"/>
              <a:t>Children </a:t>
            </a:r>
          </a:p>
          <a:p>
            <a:pPr eaLnBrk="1" hangingPunct="1"/>
            <a:r>
              <a:rPr lang="en-US" sz="2800" smtClean="0"/>
              <a:t>The elderly</a:t>
            </a:r>
          </a:p>
          <a:p>
            <a:pPr eaLnBrk="1" hangingPunct="1"/>
            <a:r>
              <a:rPr lang="en-US" sz="2800" smtClean="0"/>
              <a:t>The chronically ill </a:t>
            </a:r>
          </a:p>
          <a:p>
            <a:pPr eaLnBrk="1" hangingPunct="1"/>
            <a:r>
              <a:rPr lang="en-US" sz="2800" smtClean="0"/>
              <a:t>Smokers and those with respiratory problems</a:t>
            </a:r>
          </a:p>
          <a:p>
            <a:pPr eaLnBrk="1" hangingPunct="1"/>
            <a:r>
              <a:rPr lang="en-US" sz="2800" smtClean="0"/>
              <a:t>Health-care workers, nursing home residents, hospital patients, day-care workers</a:t>
            </a:r>
          </a:p>
          <a:p>
            <a:pPr eaLnBrk="1" hangingPunct="1"/>
            <a:r>
              <a:rPr lang="en-CA" sz="2800" smtClean="0"/>
              <a:t>Workers in poorly ventilated buildings</a:t>
            </a:r>
            <a:endParaRPr lang="en-US" sz="28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dirty="0" smtClean="0"/>
              <a:t>The Common Cold</a:t>
            </a:r>
          </a:p>
        </p:txBody>
      </p:sp>
      <p:sp>
        <p:nvSpPr>
          <p:cNvPr id="25603" name="Rectangle 3"/>
          <p:cNvSpPr>
            <a:spLocks noGrp="1" noChangeArrowheads="1"/>
          </p:cNvSpPr>
          <p:nvPr>
            <p:ph type="body" idx="1"/>
          </p:nvPr>
        </p:nvSpPr>
        <p:spPr/>
        <p:txBody>
          <a:bodyPr/>
          <a:lstStyle/>
          <a:p>
            <a:pPr eaLnBrk="1" hangingPunct="1"/>
            <a:r>
              <a:rPr lang="en-US" dirty="0" smtClean="0"/>
              <a:t>Rhinoviruses cause the common cold, of which there are 200 distinct varieties</a:t>
            </a:r>
          </a:p>
          <a:p>
            <a:pPr eaLnBrk="1" hangingPunct="1"/>
            <a:r>
              <a:rPr lang="en-US" dirty="0" smtClean="0"/>
              <a:t>Cold viruses are spread by coughs, sneezes and touch</a:t>
            </a:r>
          </a:p>
          <a:p>
            <a:pPr eaLnBrk="1" hangingPunct="1"/>
            <a:r>
              <a:rPr lang="en-CA" dirty="0" smtClean="0"/>
              <a:t>Symptoms include stuffy nose, runny eyes, headache, sneezing</a:t>
            </a:r>
            <a:endParaRPr lang="en-US" dirty="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smtClean="0"/>
              <a:t>The Common Cold</a:t>
            </a:r>
          </a:p>
        </p:txBody>
      </p:sp>
      <p:sp>
        <p:nvSpPr>
          <p:cNvPr id="26627" name="Rectangle 3"/>
          <p:cNvSpPr>
            <a:spLocks noGrp="1" noChangeArrowheads="1"/>
          </p:cNvSpPr>
          <p:nvPr>
            <p:ph type="body" idx="1"/>
          </p:nvPr>
        </p:nvSpPr>
        <p:spPr/>
        <p:txBody>
          <a:bodyPr/>
          <a:lstStyle/>
          <a:p>
            <a:pPr eaLnBrk="1" hangingPunct="1"/>
            <a:r>
              <a:rPr lang="en-US" smtClean="0"/>
              <a:t>Treating the common cold-medications</a:t>
            </a:r>
          </a:p>
          <a:p>
            <a:pPr lvl="1" eaLnBrk="1" hangingPunct="1"/>
            <a:r>
              <a:rPr lang="en-US" smtClean="0"/>
              <a:t>Aspirin and acetaminophen are not recommended </a:t>
            </a:r>
          </a:p>
          <a:p>
            <a:pPr lvl="1" eaLnBrk="1" hangingPunct="1"/>
            <a:r>
              <a:rPr lang="en-US" smtClean="0"/>
              <a:t>Ibuprofen is recommended for achiness due to the common cold</a:t>
            </a:r>
          </a:p>
          <a:p>
            <a:pPr lvl="1" eaLnBrk="1" hangingPunct="1"/>
            <a:r>
              <a:rPr lang="en-US" smtClean="0"/>
              <a:t>Antihistamines are not recommended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smtClean="0"/>
              <a:t>The Common Cold</a:t>
            </a:r>
          </a:p>
        </p:txBody>
      </p:sp>
      <p:sp>
        <p:nvSpPr>
          <p:cNvPr id="27651" name="Rectangle 3"/>
          <p:cNvSpPr>
            <a:spLocks noGrp="1" noChangeArrowheads="1"/>
          </p:cNvSpPr>
          <p:nvPr>
            <p:ph type="body" idx="1"/>
          </p:nvPr>
        </p:nvSpPr>
        <p:spPr/>
        <p:txBody>
          <a:bodyPr/>
          <a:lstStyle/>
          <a:p>
            <a:pPr eaLnBrk="1" hangingPunct="1"/>
            <a:r>
              <a:rPr lang="en-US" sz="2800" dirty="0" smtClean="0"/>
              <a:t>Treating the common cold-other remedies</a:t>
            </a:r>
          </a:p>
          <a:p>
            <a:pPr lvl="1" eaLnBrk="1" hangingPunct="1"/>
            <a:r>
              <a:rPr lang="en-US" sz="2400" dirty="0" smtClean="0"/>
              <a:t>Hot fluids will help ease congestion</a:t>
            </a:r>
          </a:p>
          <a:p>
            <a:pPr lvl="1" eaLnBrk="1" hangingPunct="1"/>
            <a:r>
              <a:rPr lang="en-US" sz="2400" dirty="0" smtClean="0"/>
              <a:t>Single formula cough suppressant medication (</a:t>
            </a:r>
            <a:r>
              <a:rPr lang="en-US" sz="2400" dirty="0" err="1" smtClean="0"/>
              <a:t>dextromethrophan</a:t>
            </a:r>
            <a:r>
              <a:rPr lang="en-US" sz="2400" dirty="0" smtClean="0"/>
              <a:t>) is recommended over multi-symptom formulas</a:t>
            </a:r>
          </a:p>
          <a:p>
            <a:pPr lvl="1" eaLnBrk="1" hangingPunct="1"/>
            <a:r>
              <a:rPr lang="en-US" sz="2400" dirty="0" smtClean="0"/>
              <a:t>Expectorants help liquefy secretions in the chest</a:t>
            </a:r>
          </a:p>
          <a:p>
            <a:pPr lvl="1" eaLnBrk="1" hangingPunct="1"/>
            <a:r>
              <a:rPr lang="en-US" sz="2400" dirty="0" smtClean="0"/>
              <a:t>Antibiotics are not effective against a cold as the cold is caused by a virus, not by bacteria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n-US" dirty="0" smtClean="0"/>
              <a:t>The Common Cold</a:t>
            </a:r>
          </a:p>
        </p:txBody>
      </p:sp>
      <p:sp>
        <p:nvSpPr>
          <p:cNvPr id="28675" name="Rectangle 3"/>
          <p:cNvSpPr>
            <a:spLocks noGrp="1" noChangeArrowheads="1"/>
          </p:cNvSpPr>
          <p:nvPr>
            <p:ph type="body" idx="1"/>
          </p:nvPr>
        </p:nvSpPr>
        <p:spPr/>
        <p:txBody>
          <a:bodyPr/>
          <a:lstStyle/>
          <a:p>
            <a:pPr eaLnBrk="1" hangingPunct="1"/>
            <a:r>
              <a:rPr lang="en-US" smtClean="0"/>
              <a:t>Treating the common cold-other remedies</a:t>
            </a:r>
          </a:p>
          <a:p>
            <a:pPr lvl="1" eaLnBrk="1" hangingPunct="1"/>
            <a:r>
              <a:rPr lang="en-US" smtClean="0"/>
              <a:t>Echinacea</a:t>
            </a:r>
          </a:p>
          <a:p>
            <a:pPr lvl="1" eaLnBrk="1" hangingPunct="1"/>
            <a:r>
              <a:rPr lang="en-US" smtClean="0"/>
              <a:t>Zinc</a:t>
            </a:r>
          </a:p>
          <a:p>
            <a:pPr eaLnBrk="1" hangingPunct="1"/>
            <a:r>
              <a:rPr lang="en-US" smtClean="0"/>
              <a:t>General Recommendations </a:t>
            </a:r>
          </a:p>
          <a:p>
            <a:pPr lvl="1" eaLnBrk="1" hangingPunct="1"/>
            <a:r>
              <a:rPr lang="en-US" smtClean="0"/>
              <a:t>Rest, plenty of fluids, esp. hot or warm drinks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US" dirty="0" smtClean="0"/>
              <a:t>Influenza</a:t>
            </a:r>
          </a:p>
        </p:txBody>
      </p:sp>
      <p:sp>
        <p:nvSpPr>
          <p:cNvPr id="29699" name="Rectangle 3"/>
          <p:cNvSpPr>
            <a:spLocks noGrp="1" noChangeArrowheads="1"/>
          </p:cNvSpPr>
          <p:nvPr>
            <p:ph type="body" idx="1"/>
          </p:nvPr>
        </p:nvSpPr>
        <p:spPr>
          <a:xfrm>
            <a:off x="539750" y="1412776"/>
            <a:ext cx="7772400" cy="4752528"/>
          </a:xfrm>
        </p:spPr>
        <p:txBody>
          <a:bodyPr/>
          <a:lstStyle/>
          <a:p>
            <a:pPr eaLnBrk="1" hangingPunct="1"/>
            <a:r>
              <a:rPr lang="en-US" sz="2800" dirty="0" smtClean="0"/>
              <a:t>Similar symptoms to the cold, </a:t>
            </a:r>
            <a:r>
              <a:rPr lang="en-CA" sz="2800" dirty="0" smtClean="0"/>
              <a:t>can include fever, bronchitis, and symptoms last longer</a:t>
            </a:r>
            <a:endParaRPr lang="en-US" sz="2800" dirty="0" smtClean="0"/>
          </a:p>
          <a:p>
            <a:pPr eaLnBrk="1" hangingPunct="1"/>
            <a:r>
              <a:rPr lang="en-US" sz="2800" dirty="0" smtClean="0"/>
              <a:t>Influenza is also caused by a virus spread by coughs, sneezes, laughs, normal conversation</a:t>
            </a:r>
          </a:p>
          <a:p>
            <a:pPr eaLnBrk="1" hangingPunct="1"/>
            <a:r>
              <a:rPr lang="en-US" sz="2800" dirty="0" smtClean="0"/>
              <a:t>Vaccines do not protect against all variants of the disease</a:t>
            </a:r>
          </a:p>
          <a:p>
            <a:pPr eaLnBrk="1" hangingPunct="1"/>
            <a:r>
              <a:rPr lang="en-US" sz="2800" dirty="0" smtClean="0"/>
              <a:t>Flu shots are recommended for those who are chronically ill, and for the elderly</a:t>
            </a:r>
          </a:p>
          <a:p>
            <a:pPr eaLnBrk="1" hangingPunct="1"/>
            <a:r>
              <a:rPr lang="en-US" sz="2800" dirty="0" smtClean="0"/>
              <a:t>Influenza viruses can combine genes from different influenza types, are constantly evolving</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Emerging and Re-emerging Infectious Diseases</a:t>
            </a:r>
            <a:endParaRPr lang="en-CA" dirty="0"/>
          </a:p>
        </p:txBody>
      </p:sp>
      <p:sp>
        <p:nvSpPr>
          <p:cNvPr id="3" name="Content Placeholder 2"/>
          <p:cNvSpPr>
            <a:spLocks noGrp="1"/>
          </p:cNvSpPr>
          <p:nvPr>
            <p:ph idx="1"/>
          </p:nvPr>
        </p:nvSpPr>
        <p:spPr/>
        <p:txBody>
          <a:bodyPr/>
          <a:lstStyle/>
          <a:p>
            <a:pPr lvl="0" eaLnBrk="1" hangingPunct="1"/>
            <a:r>
              <a:rPr lang="en-US" dirty="0" smtClean="0"/>
              <a:t>Influenza</a:t>
            </a:r>
          </a:p>
          <a:p>
            <a:pPr lvl="1" eaLnBrk="1" hangingPunct="1"/>
            <a:r>
              <a:rPr lang="en-US" dirty="0" smtClean="0"/>
              <a:t>If someone is infected with the H1N1 virus, most people will subsequently build immunity to it and other viruses of the same type (H1N1), but not necessarily to different types such as H2N5</a:t>
            </a:r>
            <a:endParaRPr lang="en-CA" dirty="0" smtClean="0"/>
          </a:p>
          <a:p>
            <a:endParaRPr lang="en-CA"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dirty="0" smtClean="0"/>
              <a:t>Hepatitis</a:t>
            </a:r>
            <a:endParaRPr lang="en-US" sz="3600" dirty="0" smtClean="0"/>
          </a:p>
        </p:txBody>
      </p:sp>
      <p:sp>
        <p:nvSpPr>
          <p:cNvPr id="35843" name="Rectangle 3"/>
          <p:cNvSpPr>
            <a:spLocks noGrp="1" noChangeArrowheads="1"/>
          </p:cNvSpPr>
          <p:nvPr>
            <p:ph type="body" idx="1"/>
          </p:nvPr>
        </p:nvSpPr>
        <p:spPr/>
        <p:txBody>
          <a:bodyPr/>
          <a:lstStyle/>
          <a:p>
            <a:pPr eaLnBrk="1" hangingPunct="1">
              <a:lnSpc>
                <a:spcPct val="90000"/>
              </a:lnSpc>
            </a:pPr>
            <a:r>
              <a:rPr lang="en-US" dirty="0" smtClean="0"/>
              <a:t>Five viruses are known to cause the condition</a:t>
            </a:r>
          </a:p>
          <a:p>
            <a:pPr eaLnBrk="1" hangingPunct="1">
              <a:lnSpc>
                <a:spcPct val="90000"/>
              </a:lnSpc>
            </a:pPr>
            <a:r>
              <a:rPr lang="en-US" dirty="0" smtClean="0"/>
              <a:t>Symptoms include headache, fever, fatigue, nausea, vomiting, yellowing of the whites of the eyes or the complexion, enlarged, tender liver</a:t>
            </a:r>
          </a:p>
          <a:p>
            <a:pPr eaLnBrk="1" hangingPunct="1">
              <a:lnSpc>
                <a:spcPct val="90000"/>
              </a:lnSpc>
            </a:pPr>
            <a:r>
              <a:rPr lang="en-US" dirty="0" smtClean="0"/>
              <a:t>Treatment consists of rest, high-protein diet, avoidance of drugs and especially alcohol</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en-US" dirty="0" smtClean="0"/>
              <a:t>Strep Infections</a:t>
            </a:r>
          </a:p>
        </p:txBody>
      </p:sp>
      <p:sp>
        <p:nvSpPr>
          <p:cNvPr id="38915" name="Rectangle 3"/>
          <p:cNvSpPr>
            <a:spLocks noGrp="1" noChangeArrowheads="1"/>
          </p:cNvSpPr>
          <p:nvPr>
            <p:ph type="body" idx="1"/>
          </p:nvPr>
        </p:nvSpPr>
        <p:spPr/>
        <p:txBody>
          <a:bodyPr/>
          <a:lstStyle/>
          <a:p>
            <a:pPr eaLnBrk="1" hangingPunct="1">
              <a:lnSpc>
                <a:spcPct val="90000"/>
              </a:lnSpc>
            </a:pPr>
            <a:r>
              <a:rPr lang="en-US" smtClean="0"/>
              <a:t>“Strep throat” caused by either Group A or Group B streptococcus bacteria</a:t>
            </a:r>
          </a:p>
          <a:p>
            <a:pPr eaLnBrk="1" hangingPunct="1">
              <a:lnSpc>
                <a:spcPct val="90000"/>
              </a:lnSpc>
            </a:pPr>
            <a:r>
              <a:rPr lang="en-US" smtClean="0"/>
              <a:t>Treated with antibiotics</a:t>
            </a:r>
          </a:p>
          <a:p>
            <a:pPr lvl="1" eaLnBrk="1" hangingPunct="1">
              <a:lnSpc>
                <a:spcPct val="90000"/>
              </a:lnSpc>
            </a:pPr>
            <a:r>
              <a:rPr lang="en-US" smtClean="0"/>
              <a:t>If left untreated, the infection can travel to the heart and the kidneys, leading to heart or kidney damage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en-US" dirty="0" smtClean="0"/>
              <a:t>Strep Infections</a:t>
            </a:r>
          </a:p>
        </p:txBody>
      </p:sp>
      <p:sp>
        <p:nvSpPr>
          <p:cNvPr id="39939" name="Rectangle 3"/>
          <p:cNvSpPr>
            <a:spLocks noGrp="1" noChangeArrowheads="1"/>
          </p:cNvSpPr>
          <p:nvPr>
            <p:ph type="body" idx="1"/>
          </p:nvPr>
        </p:nvSpPr>
        <p:spPr/>
        <p:txBody>
          <a:bodyPr/>
          <a:lstStyle/>
          <a:p>
            <a:pPr eaLnBrk="1" hangingPunct="1">
              <a:lnSpc>
                <a:spcPct val="90000"/>
              </a:lnSpc>
            </a:pPr>
            <a:r>
              <a:rPr lang="en-CA" sz="2400" dirty="0" smtClean="0"/>
              <a:t>Toxic </a:t>
            </a:r>
            <a:r>
              <a:rPr lang="en-CA" sz="2400" dirty="0" err="1" smtClean="0"/>
              <a:t>Strep</a:t>
            </a:r>
            <a:r>
              <a:rPr lang="en-CA" sz="2400" dirty="0" smtClean="0"/>
              <a:t> syndrome is due to the toxins produced by the streptococcus bacteria</a:t>
            </a:r>
            <a:endParaRPr lang="en-US" sz="2400" dirty="0" smtClean="0"/>
          </a:p>
          <a:p>
            <a:pPr eaLnBrk="1" hangingPunct="1">
              <a:lnSpc>
                <a:spcPct val="90000"/>
              </a:lnSpc>
            </a:pPr>
            <a:r>
              <a:rPr lang="en-US" sz="2400" dirty="0" smtClean="0"/>
              <a:t>Toxic Strep syndrome (Streptococcal Toxic Shock Syndrome)</a:t>
            </a:r>
          </a:p>
          <a:p>
            <a:pPr lvl="1" eaLnBrk="1" hangingPunct="1">
              <a:lnSpc>
                <a:spcPct val="90000"/>
              </a:lnSpc>
            </a:pPr>
            <a:r>
              <a:rPr lang="en-US" sz="2000" dirty="0" smtClean="0"/>
              <a:t>An invasive form of strep infection that gets into the blood, can cause severe symptoms such as drop in blood pressure, kidney failure</a:t>
            </a:r>
          </a:p>
          <a:p>
            <a:pPr eaLnBrk="1" hangingPunct="1">
              <a:lnSpc>
                <a:spcPct val="90000"/>
              </a:lnSpc>
            </a:pPr>
            <a:r>
              <a:rPr lang="en-CA" sz="2400" dirty="0" smtClean="0"/>
              <a:t>Necrotizing </a:t>
            </a:r>
            <a:r>
              <a:rPr lang="en-CA" sz="2400" dirty="0" err="1" smtClean="0"/>
              <a:t>Fasciitis</a:t>
            </a:r>
            <a:r>
              <a:rPr lang="en-CA" sz="2400" dirty="0" smtClean="0"/>
              <a:t> (flesh-eating disease)</a:t>
            </a:r>
            <a:endParaRPr lang="en-US" sz="2400" dirty="0" smtClean="0"/>
          </a:p>
          <a:p>
            <a:pPr lvl="1" eaLnBrk="1" hangingPunct="1">
              <a:lnSpc>
                <a:spcPct val="90000"/>
              </a:lnSpc>
            </a:pPr>
            <a:r>
              <a:rPr lang="en-US" sz="2000" dirty="0" smtClean="0"/>
              <a:t>Also caused by Streptococcal infection, destroys muscle, skin, fat</a:t>
            </a:r>
          </a:p>
          <a:p>
            <a:pPr eaLnBrk="1" hangingPunct="1">
              <a:lnSpc>
                <a:spcPct val="90000"/>
              </a:lnSpc>
            </a:pPr>
            <a:r>
              <a:rPr lang="en-US" sz="2400" dirty="0" smtClean="0"/>
              <a:t>Group B streptococcus is mainly responsible for newborn infections and can lead to newborn meningitis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Emerging &amp; Re-emerging</a:t>
            </a:r>
            <a:r>
              <a:rPr lang="en-CA" baseline="0" dirty="0" smtClean="0"/>
              <a:t> Diseases</a:t>
            </a:r>
            <a:endParaRPr lang="en-CA" dirty="0"/>
          </a:p>
        </p:txBody>
      </p:sp>
      <p:sp>
        <p:nvSpPr>
          <p:cNvPr id="3" name="Content Placeholder 2"/>
          <p:cNvSpPr>
            <a:spLocks noGrp="1"/>
          </p:cNvSpPr>
          <p:nvPr>
            <p:ph idx="1"/>
          </p:nvPr>
        </p:nvSpPr>
        <p:spPr>
          <a:xfrm>
            <a:off x="539750" y="1628775"/>
            <a:ext cx="8604250" cy="4114800"/>
          </a:xfrm>
        </p:spPr>
        <p:txBody>
          <a:bodyPr/>
          <a:lstStyle/>
          <a:p>
            <a:pPr lvl="0"/>
            <a:r>
              <a:rPr lang="en-CA" dirty="0" smtClean="0"/>
              <a:t>EV-D68</a:t>
            </a:r>
          </a:p>
          <a:p>
            <a:pPr lvl="1"/>
            <a:r>
              <a:rPr lang="en-CA" dirty="0" smtClean="0"/>
              <a:t>One of 100 similar viruses that can cause mild illness such as runny nose, sneezing, cough and body aches </a:t>
            </a:r>
          </a:p>
          <a:p>
            <a:pPr lvl="1"/>
            <a:r>
              <a:rPr lang="en-CA" dirty="0" smtClean="0"/>
              <a:t>The disease can also cause severe respiratory illness  such as wheezing, difficulty breathing</a:t>
            </a:r>
          </a:p>
          <a:p>
            <a:pPr lvl="1"/>
            <a:r>
              <a:rPr lang="en-CA" dirty="0" smtClean="0"/>
              <a:t>The illness spreads by coughs, sneezes or can be picked up from surfaces that have virus on them</a:t>
            </a:r>
          </a:p>
          <a:p>
            <a:pPr lvl="1"/>
            <a:endParaRPr lang="en-CA" dirty="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4400" i="1" dirty="0" smtClean="0">
                <a:solidFill>
                  <a:schemeClr val="tx2"/>
                </a:solidFill>
                <a:latin typeface="+mj-lt"/>
                <a:ea typeface="+mj-ea"/>
                <a:cs typeface="+mj-cs"/>
              </a:rPr>
              <a:t>Emerging &amp; Re-emerging</a:t>
            </a:r>
            <a:r>
              <a:rPr lang="en-CA" sz="4400" i="1" baseline="0" dirty="0" smtClean="0">
                <a:solidFill>
                  <a:schemeClr val="tx2"/>
                </a:solidFill>
                <a:latin typeface="+mj-lt"/>
                <a:ea typeface="+mj-ea"/>
                <a:cs typeface="+mj-cs"/>
              </a:rPr>
              <a:t> Diseases</a:t>
            </a:r>
            <a:endParaRPr lang="en-CA" dirty="0"/>
          </a:p>
        </p:txBody>
      </p:sp>
      <p:sp>
        <p:nvSpPr>
          <p:cNvPr id="3" name="Content Placeholder 2"/>
          <p:cNvSpPr>
            <a:spLocks noGrp="1"/>
          </p:cNvSpPr>
          <p:nvPr>
            <p:ph idx="1"/>
          </p:nvPr>
        </p:nvSpPr>
        <p:spPr/>
        <p:txBody>
          <a:bodyPr/>
          <a:lstStyle/>
          <a:p>
            <a:pPr lvl="0"/>
            <a:r>
              <a:rPr lang="en-CA" dirty="0" smtClean="0"/>
              <a:t>EV-D68</a:t>
            </a:r>
          </a:p>
          <a:p>
            <a:pPr lvl="1"/>
            <a:r>
              <a:rPr lang="en-CA" dirty="0" smtClean="0"/>
              <a:t>Infections are most common in the summer and fall</a:t>
            </a:r>
          </a:p>
          <a:p>
            <a:pPr lvl="1"/>
            <a:r>
              <a:rPr lang="en-CA" dirty="0" smtClean="0"/>
              <a:t>Infants, children and teenagers are most likely to become infected due to lack of previous exposure to these viruses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4400" i="1" dirty="0" smtClean="0">
                <a:solidFill>
                  <a:schemeClr val="tx2"/>
                </a:solidFill>
                <a:latin typeface="+mj-lt"/>
                <a:ea typeface="+mj-ea"/>
                <a:cs typeface="+mj-cs"/>
              </a:rPr>
              <a:t>Emerging &amp; Re-emerging</a:t>
            </a:r>
            <a:r>
              <a:rPr lang="en-CA" sz="4400" i="1" baseline="0" dirty="0" smtClean="0">
                <a:solidFill>
                  <a:schemeClr val="tx2"/>
                </a:solidFill>
                <a:latin typeface="+mj-lt"/>
                <a:ea typeface="+mj-ea"/>
                <a:cs typeface="+mj-cs"/>
              </a:rPr>
              <a:t> Diseases</a:t>
            </a:r>
            <a:endParaRPr lang="en-CA" dirty="0"/>
          </a:p>
        </p:txBody>
      </p:sp>
      <p:sp>
        <p:nvSpPr>
          <p:cNvPr id="3" name="Content Placeholder 2"/>
          <p:cNvSpPr>
            <a:spLocks noGrp="1"/>
          </p:cNvSpPr>
          <p:nvPr>
            <p:ph idx="1"/>
          </p:nvPr>
        </p:nvSpPr>
        <p:spPr/>
        <p:txBody>
          <a:bodyPr/>
          <a:lstStyle/>
          <a:p>
            <a:pPr rtl="0" eaLnBrk="0" fontAlgn="base" hangingPunct="0"/>
            <a:r>
              <a:rPr lang="en-CA" sz="3200" dirty="0" smtClean="0">
                <a:solidFill>
                  <a:schemeClr val="tx1"/>
                </a:solidFill>
                <a:latin typeface="+mn-lt"/>
                <a:ea typeface="+mn-ea"/>
                <a:cs typeface="+mn-cs"/>
              </a:rPr>
              <a:t>EV-D68</a:t>
            </a:r>
            <a:endParaRPr lang="en-CA" sz="3200" dirty="0" smtClean="0"/>
          </a:p>
          <a:p>
            <a:pPr lvl="1"/>
            <a:r>
              <a:rPr lang="en-CA" dirty="0" smtClean="0"/>
              <a:t>There is no specific</a:t>
            </a:r>
            <a:r>
              <a:rPr lang="en-CA" baseline="0" dirty="0" smtClean="0"/>
              <a:t> treatment, alleviation of symptoms performed</a:t>
            </a:r>
          </a:p>
          <a:p>
            <a:pPr lvl="1"/>
            <a:r>
              <a:rPr lang="en-CA" dirty="0" smtClean="0"/>
              <a:t>Prevention of infection involves frequent hand washing, clean surfaces, cover coughs and sneezes with tissue or shirt, not your hands, do not touch eyes or face with unwashed hands, avoid contact with those who are ill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Emerging &amp; Re-emerging Diseases </a:t>
            </a:r>
            <a:endParaRPr lang="en-CA" dirty="0"/>
          </a:p>
        </p:txBody>
      </p:sp>
      <p:sp>
        <p:nvSpPr>
          <p:cNvPr id="3" name="Content Placeholder 2"/>
          <p:cNvSpPr>
            <a:spLocks noGrp="1"/>
          </p:cNvSpPr>
          <p:nvPr>
            <p:ph idx="1"/>
          </p:nvPr>
        </p:nvSpPr>
        <p:spPr/>
        <p:txBody>
          <a:bodyPr/>
          <a:lstStyle/>
          <a:p>
            <a:r>
              <a:rPr lang="en-CA" dirty="0" smtClean="0"/>
              <a:t>Ebola</a:t>
            </a:r>
          </a:p>
          <a:p>
            <a:pPr lvl="1"/>
            <a:r>
              <a:rPr lang="en-CA" dirty="0" smtClean="0"/>
              <a:t>Ebola is a viral disease, that is deadly, but usually rare</a:t>
            </a:r>
          </a:p>
          <a:p>
            <a:pPr lvl="1"/>
            <a:r>
              <a:rPr lang="en-CA" dirty="0" smtClean="0"/>
              <a:t>Five strains of the virus are known, can cause illness in monkeys, gorillas, chimpanzees</a:t>
            </a:r>
          </a:p>
          <a:p>
            <a:pPr lvl="1"/>
            <a:r>
              <a:rPr lang="en-CA" dirty="0" smtClean="0"/>
              <a:t>Bats are thought to be the likely source for the virus</a:t>
            </a:r>
            <a:endParaRPr lang="en-CA"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Emerging &amp; Re-emerging Diseases </a:t>
            </a:r>
            <a:endParaRPr lang="en-CA" dirty="0"/>
          </a:p>
        </p:txBody>
      </p:sp>
      <p:sp>
        <p:nvSpPr>
          <p:cNvPr id="3" name="Content Placeholder 2"/>
          <p:cNvSpPr>
            <a:spLocks noGrp="1"/>
          </p:cNvSpPr>
          <p:nvPr>
            <p:ph idx="1"/>
          </p:nvPr>
        </p:nvSpPr>
        <p:spPr/>
        <p:txBody>
          <a:bodyPr/>
          <a:lstStyle/>
          <a:p>
            <a:r>
              <a:rPr lang="en-CA" dirty="0" smtClean="0"/>
              <a:t>Ebola</a:t>
            </a:r>
          </a:p>
          <a:p>
            <a:pPr lvl="1"/>
            <a:r>
              <a:rPr lang="en-CA" dirty="0" smtClean="0"/>
              <a:t>Signs of infection can take between 2-21 days to appear (average 8-10 days)</a:t>
            </a:r>
          </a:p>
          <a:p>
            <a:pPr lvl="1"/>
            <a:r>
              <a:rPr lang="en-CA" dirty="0" smtClean="0"/>
              <a:t>Signs are fever over 38.5ºC, headache, muscle pain, weakness</a:t>
            </a:r>
          </a:p>
          <a:p>
            <a:pPr lvl="1"/>
            <a:r>
              <a:rPr lang="en-CA" dirty="0" smtClean="0"/>
              <a:t>Diarrhea and vomitting may be present</a:t>
            </a:r>
          </a:p>
          <a:p>
            <a:pPr lvl="1"/>
            <a:r>
              <a:rPr lang="en-CA" dirty="0" smtClean="0"/>
              <a:t>Testing</a:t>
            </a:r>
            <a:r>
              <a:rPr lang="en-CA" baseline="0" dirty="0" smtClean="0"/>
              <a:t> is through identification of the virus in the blood or of the presence of antibodies to the virus</a:t>
            </a:r>
            <a:endParaRPr lang="en-CA" dirty="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4400" i="1" dirty="0" smtClean="0">
                <a:solidFill>
                  <a:schemeClr val="tx2"/>
                </a:solidFill>
                <a:latin typeface="+mj-lt"/>
                <a:ea typeface="+mj-ea"/>
                <a:cs typeface="+mj-cs"/>
              </a:rPr>
              <a:t>Emerging &amp; Re-emerging Diseases</a:t>
            </a:r>
            <a:endParaRPr lang="en-CA" dirty="0"/>
          </a:p>
        </p:txBody>
      </p:sp>
      <p:sp>
        <p:nvSpPr>
          <p:cNvPr id="3" name="Content Placeholder 2"/>
          <p:cNvSpPr>
            <a:spLocks noGrp="1"/>
          </p:cNvSpPr>
          <p:nvPr>
            <p:ph idx="1"/>
          </p:nvPr>
        </p:nvSpPr>
        <p:spPr>
          <a:xfrm>
            <a:off x="611560" y="1484784"/>
            <a:ext cx="7772400" cy="4114800"/>
          </a:xfrm>
        </p:spPr>
        <p:txBody>
          <a:bodyPr/>
          <a:lstStyle/>
          <a:p>
            <a:r>
              <a:rPr lang="en-CA" dirty="0" smtClean="0"/>
              <a:t>Ebola-Transmission</a:t>
            </a:r>
          </a:p>
          <a:p>
            <a:pPr lvl="1"/>
            <a:r>
              <a:rPr lang="en-CA" dirty="0" smtClean="0"/>
              <a:t>Contact with an infected animal (generally thought to be bats or other animals caught in forests and used for food)</a:t>
            </a:r>
          </a:p>
          <a:p>
            <a:pPr lvl="1"/>
            <a:r>
              <a:rPr lang="en-CA" dirty="0" smtClean="0"/>
              <a:t>Blood or body fluids (sweat, saliva, urine, vomit, semen, feces, breast milk) of an infected person</a:t>
            </a:r>
          </a:p>
          <a:p>
            <a:pPr lvl="1"/>
            <a:r>
              <a:rPr lang="en-CA" dirty="0" smtClean="0"/>
              <a:t>Syringes contaminated with the virus</a:t>
            </a:r>
          </a:p>
          <a:p>
            <a:pPr lvl="1"/>
            <a:r>
              <a:rPr lang="en-CA" dirty="0" smtClean="0"/>
              <a:t>Ebola virus is not known to spread through air, water nor are insects like mosquitoes thought to spread the virus</a:t>
            </a:r>
          </a:p>
          <a:p>
            <a:pPr lvl="0"/>
            <a:endParaRPr lang="en-CA"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Emerging &amp; Re-emerging Diseases</a:t>
            </a:r>
            <a:endParaRPr lang="en-CA" dirty="0"/>
          </a:p>
        </p:txBody>
      </p:sp>
      <p:sp>
        <p:nvSpPr>
          <p:cNvPr id="3" name="Content Placeholder 2"/>
          <p:cNvSpPr>
            <a:spLocks noGrp="1"/>
          </p:cNvSpPr>
          <p:nvPr>
            <p:ph idx="1"/>
          </p:nvPr>
        </p:nvSpPr>
        <p:spPr/>
        <p:txBody>
          <a:bodyPr/>
          <a:lstStyle/>
          <a:p>
            <a:r>
              <a:rPr lang="en-CA" dirty="0" smtClean="0"/>
              <a:t>Ebola-Treatment</a:t>
            </a:r>
          </a:p>
          <a:p>
            <a:pPr lvl="1"/>
            <a:r>
              <a:rPr lang="en-CA" dirty="0" smtClean="0"/>
              <a:t>Treatment of Ebola involves symptomatic support, such as IV fluids, maintaining proper blood levels of oxygen, electrolytes, blood pressure</a:t>
            </a:r>
          </a:p>
          <a:p>
            <a:pPr lvl="1"/>
            <a:r>
              <a:rPr lang="en-CA" dirty="0" smtClean="0"/>
              <a:t>There is no specific medicine available to treat the disease</a:t>
            </a:r>
          </a:p>
          <a:p>
            <a:pPr lvl="1"/>
            <a:r>
              <a:rPr lang="en-CA" dirty="0" smtClean="0"/>
              <a:t>Experimental vaccines have still not been widely tested for safety or effectiveness</a:t>
            </a:r>
            <a:endParaRPr lang="en-CA"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Emerging and Re-emerging Diseases</a:t>
            </a:r>
            <a:endParaRPr lang="en-CA" dirty="0"/>
          </a:p>
        </p:txBody>
      </p:sp>
      <p:sp>
        <p:nvSpPr>
          <p:cNvPr id="3" name="Content Placeholder 2"/>
          <p:cNvSpPr>
            <a:spLocks noGrp="1"/>
          </p:cNvSpPr>
          <p:nvPr>
            <p:ph idx="1"/>
          </p:nvPr>
        </p:nvSpPr>
        <p:spPr/>
        <p:txBody>
          <a:bodyPr/>
          <a:lstStyle/>
          <a:p>
            <a:r>
              <a:rPr lang="en-CA" dirty="0" smtClean="0"/>
              <a:t>Ebola</a:t>
            </a:r>
          </a:p>
          <a:p>
            <a:pPr lvl="1"/>
            <a:r>
              <a:rPr lang="en-CA" dirty="0" smtClean="0"/>
              <a:t>Proper cleansing of equipment that has come in contact with an infected patient is absolutely necessary, or equipment must be thoroughly sterilized before re-use</a:t>
            </a:r>
          </a:p>
          <a:p>
            <a:pPr lvl="1"/>
            <a:r>
              <a:rPr lang="en-CA" dirty="0" smtClean="0"/>
              <a:t>After recovery from infection, the person cannot generally spread the illness</a:t>
            </a:r>
          </a:p>
          <a:p>
            <a:pPr lvl="1"/>
            <a:r>
              <a:rPr lang="en-CA" dirty="0" smtClean="0"/>
              <a:t>Virus has been found in semen for up to 3 months, so abstention from sex or use of a condom is advised</a:t>
            </a:r>
            <a:endParaRPr lang="en-CA" dirty="0"/>
          </a:p>
        </p:txBody>
      </p:sp>
    </p:spTree>
  </p:cSld>
  <p:clrMapOvr>
    <a:masterClrMapping/>
  </p:clrMapOvr>
</p:sld>
</file>

<file path=ppt/theme/theme1.xml><?xml version="1.0" encoding="utf-8"?>
<a:theme xmlns:a="http://schemas.openxmlformats.org/drawingml/2006/main" name="1_Default Design">
  <a:themeElements>
    <a:clrScheme name="Custom 1">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1_Default Design">
      <a:majorFont>
        <a:latin typeface="Franklin Gothic Medium"/>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2185</TotalTime>
  <Words>1764</Words>
  <Application>Microsoft Macintosh PowerPoint</Application>
  <PresentationFormat>On-screen Show (4:3)</PresentationFormat>
  <Paragraphs>183</Paragraphs>
  <Slides>40</Slides>
  <Notes>2</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40</vt:i4>
      </vt:variant>
    </vt:vector>
  </HeadingPairs>
  <TitlesOfParts>
    <vt:vector size="42" baseType="lpstr">
      <vt:lpstr>Franklin Gothic Medium</vt:lpstr>
      <vt:lpstr>1_Default Design</vt:lpstr>
      <vt:lpstr>Understanding Infection  Pages 127-141</vt:lpstr>
      <vt:lpstr>Understanding Infection</vt:lpstr>
      <vt:lpstr>Understanding Infection</vt:lpstr>
      <vt:lpstr>Agents of Infection</vt:lpstr>
      <vt:lpstr>Agents of Infection</vt:lpstr>
      <vt:lpstr>Agents of Infection</vt:lpstr>
      <vt:lpstr>Agents of Infection</vt:lpstr>
      <vt:lpstr>Agents of Infection</vt:lpstr>
      <vt:lpstr>Agents of Infection</vt:lpstr>
      <vt:lpstr>Agents of Infection</vt:lpstr>
      <vt:lpstr>Agents of Infection</vt:lpstr>
      <vt:lpstr>How You Catch an Infection</vt:lpstr>
      <vt:lpstr>How You Catch an Infection</vt:lpstr>
      <vt:lpstr>How You Catch an Infection</vt:lpstr>
      <vt:lpstr>Protection from Infection</vt:lpstr>
      <vt:lpstr>Protection from Infection</vt:lpstr>
      <vt:lpstr>Protection from Infection</vt:lpstr>
      <vt:lpstr>Protection from Infection</vt:lpstr>
      <vt:lpstr>Immune Response to Infection</vt:lpstr>
      <vt:lpstr>Immune Response to Infection</vt:lpstr>
      <vt:lpstr>Immune Response to Infection</vt:lpstr>
      <vt:lpstr>Immunity and Stress</vt:lpstr>
      <vt:lpstr>Those Most at Risk for Infectious Disease</vt:lpstr>
      <vt:lpstr>The Common Cold</vt:lpstr>
      <vt:lpstr>The Common Cold</vt:lpstr>
      <vt:lpstr>The Common Cold</vt:lpstr>
      <vt:lpstr>The Common Cold</vt:lpstr>
      <vt:lpstr>Influenza</vt:lpstr>
      <vt:lpstr>Emerging and Re-emerging Infectious Diseases</vt:lpstr>
      <vt:lpstr>Hepatitis</vt:lpstr>
      <vt:lpstr>Strep Infections</vt:lpstr>
      <vt:lpstr>Strep Infections</vt:lpstr>
      <vt:lpstr>Emerging &amp; Re-emerging Diseases</vt:lpstr>
      <vt:lpstr>Emerging &amp; Re-emerging Diseases</vt:lpstr>
      <vt:lpstr>Emerging &amp; Re-emerging Diseases</vt:lpstr>
      <vt:lpstr>Emerging &amp; Re-emerging Diseases </vt:lpstr>
      <vt:lpstr>Emerging &amp; Re-emerging Diseases </vt:lpstr>
      <vt:lpstr>Emerging &amp; Re-emerging Diseases</vt:lpstr>
      <vt:lpstr>Emerging &amp; Re-emerging Diseases</vt:lpstr>
      <vt:lpstr>Emerging and Re-emerging Diseases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Rehel Family</dc:creator>
  <cp:lastModifiedBy>AMAN GILL</cp:lastModifiedBy>
  <cp:revision>145</cp:revision>
  <dcterms:created xsi:type="dcterms:W3CDTF">2005-02-02T03:08:38Z</dcterms:created>
  <dcterms:modified xsi:type="dcterms:W3CDTF">2014-10-15T16:23:03Z</dcterms:modified>
</cp:coreProperties>
</file>