
<file path=[Content_Types].xml><?xml version="1.0" encoding="utf-8"?>
<Types xmlns="http://schemas.openxmlformats.org/package/2006/content-types">
  <Default Extension="emf" ContentType="image/x-emf"/>
  <Default Extension="gif" ContentType="image/gi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0"/>
  </p:notesMasterIdLst>
  <p:sldIdLst>
    <p:sldId id="256" r:id="rId5"/>
    <p:sldId id="257" r:id="rId6"/>
    <p:sldId id="258" r:id="rId7"/>
    <p:sldId id="325" r:id="rId8"/>
    <p:sldId id="261" r:id="rId9"/>
    <p:sldId id="311" r:id="rId10"/>
    <p:sldId id="312" r:id="rId11"/>
    <p:sldId id="333" r:id="rId12"/>
    <p:sldId id="313" r:id="rId13"/>
    <p:sldId id="314" r:id="rId14"/>
    <p:sldId id="315" r:id="rId15"/>
    <p:sldId id="316" r:id="rId16"/>
    <p:sldId id="318" r:id="rId17"/>
    <p:sldId id="317" r:id="rId18"/>
    <p:sldId id="319" r:id="rId19"/>
    <p:sldId id="320" r:id="rId20"/>
    <p:sldId id="321" r:id="rId21"/>
    <p:sldId id="331" r:id="rId22"/>
    <p:sldId id="334" r:id="rId23"/>
    <p:sldId id="263" r:id="rId24"/>
    <p:sldId id="264" r:id="rId25"/>
    <p:sldId id="328" r:id="rId26"/>
    <p:sldId id="329" r:id="rId27"/>
    <p:sldId id="265" r:id="rId28"/>
    <p:sldId id="266" r:id="rId29"/>
    <p:sldId id="267" r:id="rId30"/>
    <p:sldId id="322" r:id="rId31"/>
    <p:sldId id="323" r:id="rId32"/>
    <p:sldId id="332" r:id="rId33"/>
    <p:sldId id="262" r:id="rId34"/>
    <p:sldId id="297" r:id="rId35"/>
    <p:sldId id="298" r:id="rId36"/>
    <p:sldId id="268" r:id="rId37"/>
    <p:sldId id="299" r:id="rId38"/>
    <p:sldId id="300" r:id="rId39"/>
    <p:sldId id="301" r:id="rId40"/>
    <p:sldId id="269" r:id="rId41"/>
    <p:sldId id="270" r:id="rId42"/>
    <p:sldId id="302" r:id="rId43"/>
    <p:sldId id="303" r:id="rId44"/>
    <p:sldId id="271" r:id="rId45"/>
    <p:sldId id="272" r:id="rId46"/>
    <p:sldId id="273" r:id="rId47"/>
    <p:sldId id="274" r:id="rId48"/>
    <p:sldId id="275" r:id="rId49"/>
    <p:sldId id="276" r:id="rId50"/>
    <p:sldId id="277" r:id="rId51"/>
    <p:sldId id="278" r:id="rId52"/>
    <p:sldId id="279" r:id="rId53"/>
    <p:sldId id="280" r:id="rId54"/>
    <p:sldId id="304" r:id="rId55"/>
    <p:sldId id="326" r:id="rId56"/>
    <p:sldId id="327" r:id="rId57"/>
    <p:sldId id="281" r:id="rId58"/>
    <p:sldId id="283" r:id="rId59"/>
    <p:sldId id="284" r:id="rId60"/>
    <p:sldId id="285" r:id="rId61"/>
    <p:sldId id="286" r:id="rId62"/>
    <p:sldId id="287" r:id="rId63"/>
    <p:sldId id="288" r:id="rId64"/>
    <p:sldId id="289" r:id="rId65"/>
    <p:sldId id="290" r:id="rId66"/>
    <p:sldId id="291" r:id="rId67"/>
    <p:sldId id="307" r:id="rId68"/>
    <p:sldId id="292" r:id="rId69"/>
    <p:sldId id="293" r:id="rId70"/>
    <p:sldId id="294" r:id="rId71"/>
    <p:sldId id="295" r:id="rId72"/>
    <p:sldId id="296" r:id="rId73"/>
    <p:sldId id="305" r:id="rId74"/>
    <p:sldId id="306" r:id="rId75"/>
    <p:sldId id="308" r:id="rId76"/>
    <p:sldId id="309" r:id="rId77"/>
    <p:sldId id="324" r:id="rId78"/>
    <p:sldId id="330" r:id="rId7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8" autoAdjust="0"/>
    <p:restoredTop sz="90826" autoAdjust="0"/>
  </p:normalViewPr>
  <p:slideViewPr>
    <p:cSldViewPr snapToGrid="0">
      <p:cViewPr varScale="1">
        <p:scale>
          <a:sx n="119" d="100"/>
          <a:sy n="119" d="100"/>
        </p:scale>
        <p:origin x="10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tableStyles" Target="tableStyle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notesMaster" Target="notesMasters/notesMaster1.xml"/><Relationship Id="rId85"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an Srivastava" userId="a20fc31f-ff76-4f59-a5f9-7c37ba761692" providerId="ADAL" clId="{D2A83436-9C37-46F6-83D6-C5EFF7E73A1B}"/>
    <pc:docChg chg="custSel addSld modSld">
      <pc:chgData name="Brian Srivastava" userId="a20fc31f-ff76-4f59-a5f9-7c37ba761692" providerId="ADAL" clId="{D2A83436-9C37-46F6-83D6-C5EFF7E73A1B}" dt="2019-09-10T02:39:19.182" v="815" actId="1076"/>
      <pc:docMkLst>
        <pc:docMk/>
      </pc:docMkLst>
      <pc:sldChg chg="modSp">
        <pc:chgData name="Brian Srivastava" userId="a20fc31f-ff76-4f59-a5f9-7c37ba761692" providerId="ADAL" clId="{D2A83436-9C37-46F6-83D6-C5EFF7E73A1B}" dt="2019-09-10T02:35:26.199" v="810" actId="20577"/>
        <pc:sldMkLst>
          <pc:docMk/>
          <pc:sldMk cId="2483995662" sldId="265"/>
        </pc:sldMkLst>
        <pc:spChg chg="mod">
          <ac:chgData name="Brian Srivastava" userId="a20fc31f-ff76-4f59-a5f9-7c37ba761692" providerId="ADAL" clId="{D2A83436-9C37-46F6-83D6-C5EFF7E73A1B}" dt="2019-09-10T02:35:26.199" v="810" actId="20577"/>
          <ac:spMkLst>
            <pc:docMk/>
            <pc:sldMk cId="2483995662" sldId="265"/>
            <ac:spMk id="3" creationId="{00000000-0000-0000-0000-000000000000}"/>
          </ac:spMkLst>
        </pc:spChg>
      </pc:sldChg>
      <pc:sldChg chg="modSp">
        <pc:chgData name="Brian Srivastava" userId="a20fc31f-ff76-4f59-a5f9-7c37ba761692" providerId="ADAL" clId="{D2A83436-9C37-46F6-83D6-C5EFF7E73A1B}" dt="2019-09-10T02:39:19.182" v="815" actId="1076"/>
        <pc:sldMkLst>
          <pc:docMk/>
          <pc:sldMk cId="1365093734" sldId="270"/>
        </pc:sldMkLst>
        <pc:picChg chg="mod">
          <ac:chgData name="Brian Srivastava" userId="a20fc31f-ff76-4f59-a5f9-7c37ba761692" providerId="ADAL" clId="{D2A83436-9C37-46F6-83D6-C5EFF7E73A1B}" dt="2019-09-10T02:39:19.182" v="815" actId="1076"/>
          <ac:picMkLst>
            <pc:docMk/>
            <pc:sldMk cId="1365093734" sldId="270"/>
            <ac:picMk id="4" creationId="{00000000-0000-0000-0000-000000000000}"/>
          </ac:picMkLst>
        </pc:picChg>
      </pc:sldChg>
      <pc:sldChg chg="modSp">
        <pc:chgData name="Brian Srivastava" userId="a20fc31f-ff76-4f59-a5f9-7c37ba761692" providerId="ADAL" clId="{D2A83436-9C37-46F6-83D6-C5EFF7E73A1B}" dt="2019-09-10T02:39:02.193" v="812" actId="20577"/>
        <pc:sldMkLst>
          <pc:docMk/>
          <pc:sldMk cId="2213417771" sldId="271"/>
        </pc:sldMkLst>
        <pc:spChg chg="mod">
          <ac:chgData name="Brian Srivastava" userId="a20fc31f-ff76-4f59-a5f9-7c37ba761692" providerId="ADAL" clId="{D2A83436-9C37-46F6-83D6-C5EFF7E73A1B}" dt="2019-09-10T02:39:02.193" v="812" actId="20577"/>
          <ac:spMkLst>
            <pc:docMk/>
            <pc:sldMk cId="2213417771" sldId="271"/>
            <ac:spMk id="3" creationId="{00000000-0000-0000-0000-000000000000}"/>
          </ac:spMkLst>
        </pc:spChg>
      </pc:sldChg>
      <pc:sldChg chg="modSp">
        <pc:chgData name="Brian Srivastava" userId="a20fc31f-ff76-4f59-a5f9-7c37ba761692" providerId="ADAL" clId="{D2A83436-9C37-46F6-83D6-C5EFF7E73A1B}" dt="2019-09-10T01:55:05.667" v="85" actId="6549"/>
        <pc:sldMkLst>
          <pc:docMk/>
          <pc:sldMk cId="2895850452" sldId="313"/>
        </pc:sldMkLst>
        <pc:spChg chg="mod">
          <ac:chgData name="Brian Srivastava" userId="a20fc31f-ff76-4f59-a5f9-7c37ba761692" providerId="ADAL" clId="{D2A83436-9C37-46F6-83D6-C5EFF7E73A1B}" dt="2019-09-10T01:55:05.667" v="85" actId="6549"/>
          <ac:spMkLst>
            <pc:docMk/>
            <pc:sldMk cId="2895850452" sldId="313"/>
            <ac:spMk id="3" creationId="{069CD206-6C3F-4174-9A19-FF852F4EAE2C}"/>
          </ac:spMkLst>
        </pc:spChg>
      </pc:sldChg>
      <pc:sldChg chg="modSp">
        <pc:chgData name="Brian Srivastava" userId="a20fc31f-ff76-4f59-a5f9-7c37ba761692" providerId="ADAL" clId="{D2A83436-9C37-46F6-83D6-C5EFF7E73A1B}" dt="2019-09-10T01:56:48.069" v="189" actId="27636"/>
        <pc:sldMkLst>
          <pc:docMk/>
          <pc:sldMk cId="1162405435" sldId="317"/>
        </pc:sldMkLst>
        <pc:spChg chg="mod">
          <ac:chgData name="Brian Srivastava" userId="a20fc31f-ff76-4f59-a5f9-7c37ba761692" providerId="ADAL" clId="{D2A83436-9C37-46F6-83D6-C5EFF7E73A1B}" dt="2019-09-10T01:56:48.069" v="189" actId="27636"/>
          <ac:spMkLst>
            <pc:docMk/>
            <pc:sldMk cId="1162405435" sldId="317"/>
            <ac:spMk id="3" creationId="{8D5CAA5B-B64C-4E3B-8C0C-0D4DB8CC548E}"/>
          </ac:spMkLst>
        </pc:spChg>
      </pc:sldChg>
      <pc:sldChg chg="modSp add">
        <pc:chgData name="Brian Srivastava" userId="a20fc31f-ff76-4f59-a5f9-7c37ba761692" providerId="ADAL" clId="{D2A83436-9C37-46F6-83D6-C5EFF7E73A1B}" dt="2019-09-10T02:00:35.466" v="805" actId="20577"/>
        <pc:sldMkLst>
          <pc:docMk/>
          <pc:sldMk cId="3402469989" sldId="334"/>
        </pc:sldMkLst>
        <pc:spChg chg="mod">
          <ac:chgData name="Brian Srivastava" userId="a20fc31f-ff76-4f59-a5f9-7c37ba761692" providerId="ADAL" clId="{D2A83436-9C37-46F6-83D6-C5EFF7E73A1B}" dt="2019-09-10T01:57:26.134" v="224" actId="20577"/>
          <ac:spMkLst>
            <pc:docMk/>
            <pc:sldMk cId="3402469989" sldId="334"/>
            <ac:spMk id="2" creationId="{72677E1D-2954-47D5-8F1E-643556C2A2B8}"/>
          </ac:spMkLst>
        </pc:spChg>
        <pc:spChg chg="mod">
          <ac:chgData name="Brian Srivastava" userId="a20fc31f-ff76-4f59-a5f9-7c37ba761692" providerId="ADAL" clId="{D2A83436-9C37-46F6-83D6-C5EFF7E73A1B}" dt="2019-09-10T02:00:35.466" v="805" actId="20577"/>
          <ac:spMkLst>
            <pc:docMk/>
            <pc:sldMk cId="3402469989" sldId="334"/>
            <ac:spMk id="3" creationId="{A8E8651C-9F9F-4274-B05B-024FA46A909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905F72-4A52-4A81-9DEB-7A36927B2A1D}" type="datetimeFigureOut">
              <a:rPr lang="en-GB" smtClean="0"/>
              <a:t>09/09/2019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D35845-48E0-4890-8C4C-EABF52D17404}" type="slidenum">
              <a:rPr lang="en-GB" smtClean="0"/>
              <a:t>‹#›</a:t>
            </a:fld>
            <a:endParaRPr lang="en-GB"/>
          </a:p>
        </p:txBody>
      </p:sp>
    </p:spTree>
    <p:extLst>
      <p:ext uri="{BB962C8B-B14F-4D97-AF65-F5344CB8AC3E}">
        <p14:creationId xmlns:p14="http://schemas.microsoft.com/office/powerpoint/2010/main" val="57607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ED35845-48E0-4890-8C4C-EABF52D17404}" type="slidenum">
              <a:rPr lang="en-GB" smtClean="0"/>
              <a:t>48</a:t>
            </a:fld>
            <a:endParaRPr lang="en-GB"/>
          </a:p>
        </p:txBody>
      </p:sp>
    </p:spTree>
    <p:extLst>
      <p:ext uri="{BB962C8B-B14F-4D97-AF65-F5344CB8AC3E}">
        <p14:creationId xmlns:p14="http://schemas.microsoft.com/office/powerpoint/2010/main" val="174028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"Merge sort algorithm diagram" by Original uploader was </a:t>
            </a:r>
            <a:r>
              <a:rPr lang="en-GB" dirty="0" err="1"/>
              <a:t>VineetKumar</a:t>
            </a:r>
            <a:r>
              <a:rPr lang="en-GB" dirty="0"/>
              <a:t> at </a:t>
            </a:r>
            <a:r>
              <a:rPr lang="en-GB" dirty="0" err="1"/>
              <a:t>en.wikipedia</a:t>
            </a:r>
            <a:r>
              <a:rPr lang="en-GB" dirty="0"/>
              <a:t> - Transferred from </a:t>
            </a:r>
            <a:r>
              <a:rPr lang="en-GB" dirty="0" err="1"/>
              <a:t>en.wikipedia</a:t>
            </a:r>
            <a:r>
              <a:rPr lang="en-GB" dirty="0"/>
              <a:t>; transferred to Commons by </a:t>
            </a:r>
            <a:r>
              <a:rPr lang="en-GB" dirty="0" err="1"/>
              <a:t>User:Eric</a:t>
            </a:r>
            <a:r>
              <a:rPr lang="en-GB" dirty="0"/>
              <a:t> Bauman using </a:t>
            </a:r>
            <a:r>
              <a:rPr lang="en-GB" dirty="0" err="1"/>
              <a:t>CommonsHelper</a:t>
            </a:r>
            <a:r>
              <a:rPr lang="en-GB" dirty="0"/>
              <a:t>.. Licensed under Public Domain via Wikimedia Commons - http://commons.wikimedia.org/wiki/File:Merge_sort_algorithm_diagram.svg#/media/File:Merge_sort_algorithm_diagram.svg</a:t>
            </a:r>
          </a:p>
        </p:txBody>
      </p:sp>
      <p:sp>
        <p:nvSpPr>
          <p:cNvPr id="4" name="Slide Number Placeholder 3"/>
          <p:cNvSpPr>
            <a:spLocks noGrp="1"/>
          </p:cNvSpPr>
          <p:nvPr>
            <p:ph type="sldNum" sz="quarter" idx="10"/>
          </p:nvPr>
        </p:nvSpPr>
        <p:spPr/>
        <p:txBody>
          <a:bodyPr/>
          <a:lstStyle/>
          <a:p>
            <a:fld id="{8ED35845-48E0-4890-8C4C-EABF52D17404}" type="slidenum">
              <a:rPr lang="en-GB" smtClean="0"/>
              <a:t>50</a:t>
            </a:fld>
            <a:endParaRPr lang="en-GB"/>
          </a:p>
        </p:txBody>
      </p:sp>
    </p:spTree>
    <p:extLst>
      <p:ext uri="{BB962C8B-B14F-4D97-AF65-F5344CB8AC3E}">
        <p14:creationId xmlns:p14="http://schemas.microsoft.com/office/powerpoint/2010/main" val="3621073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"Merge-sort-example-300px" by Swfung8 - Own work. Licensed under CC BY-SA 3.0 via Wikimedia Commons - http://commons.wikimedia.org/wiki/File:Merge-sort-example-300px.gif#/media/File:Merge-sort-example-300px.gif</a:t>
            </a:r>
          </a:p>
        </p:txBody>
      </p:sp>
      <p:sp>
        <p:nvSpPr>
          <p:cNvPr id="4" name="Slide Number Placeholder 3"/>
          <p:cNvSpPr>
            <a:spLocks noGrp="1"/>
          </p:cNvSpPr>
          <p:nvPr>
            <p:ph type="sldNum" sz="quarter" idx="10"/>
          </p:nvPr>
        </p:nvSpPr>
        <p:spPr/>
        <p:txBody>
          <a:bodyPr/>
          <a:lstStyle/>
          <a:p>
            <a:fld id="{8ED35845-48E0-4890-8C4C-EABF52D17404}" type="slidenum">
              <a:rPr lang="en-GB" smtClean="0"/>
              <a:t>51</a:t>
            </a:fld>
            <a:endParaRPr lang="en-GB"/>
          </a:p>
        </p:txBody>
      </p:sp>
    </p:spTree>
    <p:extLst>
      <p:ext uri="{BB962C8B-B14F-4D97-AF65-F5344CB8AC3E}">
        <p14:creationId xmlns:p14="http://schemas.microsoft.com/office/powerpoint/2010/main" val="3539107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7FEC45A-11AE-47D4-8F1E-47470D53B727}"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3125381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FEC45A-11AE-47D4-8F1E-47470D53B727}"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2445761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FEC45A-11AE-47D4-8F1E-47470D53B727}"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2888808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7FEC45A-11AE-47D4-8F1E-47470D53B727}" type="datetimeFigureOut">
              <a:rPr lang="en-GB" smtClean="0"/>
              <a:t>09/09/2019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2789437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7FEC45A-11AE-47D4-8F1E-47470D53B727}" type="datetimeFigureOut">
              <a:rPr lang="en-GB" smtClean="0"/>
              <a:t>09/09/2019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3814484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7FEC45A-11AE-47D4-8F1E-47470D53B727}" type="datetimeFigureOut">
              <a:rPr lang="en-GB" smtClean="0"/>
              <a:t>09/09/2019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1799297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FEC45A-11AE-47D4-8F1E-47470D53B727}" type="datetimeFigureOut">
              <a:rPr lang="en-GB" smtClean="0"/>
              <a:t>09/09/2019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3696331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7FEC45A-11AE-47D4-8F1E-47470D53B727}" type="datetimeFigureOut">
              <a:rPr lang="en-GB" smtClean="0"/>
              <a:t>09/09/2019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934502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7FEC45A-11AE-47D4-8F1E-47470D53B727}" type="datetimeFigureOut">
              <a:rPr lang="en-GB" smtClean="0"/>
              <a:t>09/09/2019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952043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FEC45A-11AE-47D4-8F1E-47470D53B727}"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96299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FEC45A-11AE-47D4-8F1E-47470D53B727}" type="datetimeFigureOut">
              <a:rPr lang="en-GB" smtClean="0"/>
              <a:t>09/09/2019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CC76D9-5BD8-43C6-9E5D-0971D8752AC1}" type="slidenum">
              <a:rPr lang="en-GB" smtClean="0"/>
              <a:t>‹#›</a:t>
            </a:fld>
            <a:endParaRPr lang="en-GB"/>
          </a:p>
        </p:txBody>
      </p:sp>
    </p:spTree>
    <p:extLst>
      <p:ext uri="{BB962C8B-B14F-4D97-AF65-F5344CB8AC3E}">
        <p14:creationId xmlns:p14="http://schemas.microsoft.com/office/powerpoint/2010/main" val="89595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FEC45A-11AE-47D4-8F1E-47470D53B727}" type="datetimeFigureOut">
              <a:rPr lang="en-GB" smtClean="0"/>
              <a:t>09/09/2019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CC76D9-5BD8-43C6-9E5D-0971D8752AC1}" type="slidenum">
              <a:rPr lang="en-GB" smtClean="0"/>
              <a:t>‹#›</a:t>
            </a:fld>
            <a:endParaRPr lang="en-GB"/>
          </a:p>
        </p:txBody>
      </p:sp>
    </p:spTree>
    <p:extLst>
      <p:ext uri="{BB962C8B-B14F-4D97-AF65-F5344CB8AC3E}">
        <p14:creationId xmlns:p14="http://schemas.microsoft.com/office/powerpoint/2010/main" val="13169693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hyperlink" Target="https://docs.microsoft.com/en-us/dotnet/csharp/index"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COIS 2020H</a:t>
            </a:r>
          </a:p>
        </p:txBody>
      </p:sp>
      <p:sp>
        <p:nvSpPr>
          <p:cNvPr id="3" name="Subtitle 2"/>
          <p:cNvSpPr>
            <a:spLocks noGrp="1"/>
          </p:cNvSpPr>
          <p:nvPr>
            <p:ph type="subTitle" idx="1"/>
          </p:nvPr>
        </p:nvSpPr>
        <p:spPr/>
        <p:txBody>
          <a:bodyPr/>
          <a:lstStyle/>
          <a:p>
            <a:r>
              <a:rPr lang="en-GB" dirty="0"/>
              <a:t>Data Structures and Algorithms</a:t>
            </a:r>
          </a:p>
        </p:txBody>
      </p:sp>
    </p:spTree>
    <p:extLst>
      <p:ext uri="{BB962C8B-B14F-4D97-AF65-F5344CB8AC3E}">
        <p14:creationId xmlns:p14="http://schemas.microsoft.com/office/powerpoint/2010/main" val="2566291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About your instructor </a:t>
            </a:r>
          </a:p>
        </p:txBody>
      </p:sp>
      <p:sp>
        <p:nvSpPr>
          <p:cNvPr id="3" name="Content Placeholder 2"/>
          <p:cNvSpPr>
            <a:spLocks noGrp="1"/>
          </p:cNvSpPr>
          <p:nvPr>
            <p:ph idx="1"/>
          </p:nvPr>
        </p:nvSpPr>
        <p:spPr/>
        <p:txBody>
          <a:bodyPr/>
          <a:lstStyle/>
          <a:p>
            <a:endParaRPr lang="en-GB" dirty="0"/>
          </a:p>
          <a:p>
            <a:r>
              <a:rPr lang="en-GB" dirty="0"/>
              <a:t>Brian Srivastava – AKA Sri</a:t>
            </a:r>
          </a:p>
          <a:p>
            <a:r>
              <a:rPr lang="en-GB" dirty="0"/>
              <a:t>BSc Theoretical Physics, Guelph 2002.  MSc, Trent Comp sci 2009.  </a:t>
            </a:r>
          </a:p>
          <a:p>
            <a:r>
              <a:rPr lang="en-GB" dirty="0"/>
              <a:t>Currently PhD Student at Western in Comp Sci, game development</a:t>
            </a:r>
          </a:p>
          <a:p>
            <a:endParaRPr lang="en-GB" dirty="0"/>
          </a:p>
        </p:txBody>
      </p:sp>
    </p:spTree>
    <p:extLst>
      <p:ext uri="{BB962C8B-B14F-4D97-AF65-F5344CB8AC3E}">
        <p14:creationId xmlns:p14="http://schemas.microsoft.com/office/powerpoint/2010/main" val="4176350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a:t>
            </a:r>
          </a:p>
        </p:txBody>
      </p:sp>
      <p:sp>
        <p:nvSpPr>
          <p:cNvPr id="3" name="Content Placeholder 2"/>
          <p:cNvSpPr>
            <a:spLocks noGrp="1"/>
          </p:cNvSpPr>
          <p:nvPr>
            <p:ph idx="1"/>
          </p:nvPr>
        </p:nvSpPr>
        <p:spPr/>
        <p:txBody>
          <a:bodyPr/>
          <a:lstStyle/>
          <a:p>
            <a:r>
              <a:rPr lang="en-GB" dirty="0"/>
              <a:t>This course is about how to represent data in computer memory</a:t>
            </a:r>
          </a:p>
          <a:p>
            <a:endParaRPr lang="en-GB" dirty="0"/>
          </a:p>
          <a:p>
            <a:r>
              <a:rPr lang="en-GB" dirty="0"/>
              <a:t>And how to organize it for efficiency (searching and sorting), while keeping in mind what types of things you might be searching or sorting for</a:t>
            </a:r>
          </a:p>
          <a:p>
            <a:endParaRPr lang="en-GB" dirty="0"/>
          </a:p>
        </p:txBody>
      </p:sp>
    </p:spTree>
    <p:extLst>
      <p:ext uri="{BB962C8B-B14F-4D97-AF65-F5344CB8AC3E}">
        <p14:creationId xmlns:p14="http://schemas.microsoft.com/office/powerpoint/2010/main" val="4050580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7E784-BB81-4140-BAE1-B620B71BEF5A}"/>
              </a:ext>
            </a:extLst>
          </p:cNvPr>
          <p:cNvSpPr>
            <a:spLocks noGrp="1"/>
          </p:cNvSpPr>
          <p:nvPr>
            <p:ph type="title"/>
          </p:nvPr>
        </p:nvSpPr>
        <p:spPr/>
        <p:txBody>
          <a:bodyPr/>
          <a:lstStyle/>
          <a:p>
            <a:r>
              <a:rPr lang="en-CA" dirty="0"/>
              <a:t>Schedule</a:t>
            </a:r>
          </a:p>
        </p:txBody>
      </p:sp>
      <p:sp>
        <p:nvSpPr>
          <p:cNvPr id="3" name="Content Placeholder 2">
            <a:extLst>
              <a:ext uri="{FF2B5EF4-FFF2-40B4-BE49-F238E27FC236}">
                <a16:creationId xmlns:a16="http://schemas.microsoft.com/office/drawing/2014/main" id="{10A9D9AC-DBFE-4A39-8474-2DD32A966A86}"/>
              </a:ext>
            </a:extLst>
          </p:cNvPr>
          <p:cNvSpPr>
            <a:spLocks noGrp="1"/>
          </p:cNvSpPr>
          <p:nvPr>
            <p:ph idx="1"/>
          </p:nvPr>
        </p:nvSpPr>
        <p:spPr>
          <a:xfrm>
            <a:off x="371061" y="1431236"/>
            <a:ext cx="10982739" cy="5331790"/>
          </a:xfrm>
        </p:spPr>
        <p:txBody>
          <a:bodyPr>
            <a:normAutofit fontScale="92500" lnSpcReduction="10000"/>
          </a:bodyPr>
          <a:lstStyle/>
          <a:p>
            <a:r>
              <a:rPr lang="en-CA" dirty="0"/>
              <a:t>Lecture 1: Big Oh Notation Asymptotic Analysis</a:t>
            </a:r>
          </a:p>
          <a:p>
            <a:r>
              <a:rPr lang="en-CA" dirty="0"/>
              <a:t>Lecture 2: Classes and Objects, Information Hiding, Data Members/Methods</a:t>
            </a:r>
          </a:p>
          <a:p>
            <a:r>
              <a:rPr lang="en-CA" dirty="0"/>
              <a:t>Lecture 3: Array Lists</a:t>
            </a:r>
          </a:p>
          <a:p>
            <a:r>
              <a:rPr lang="en-CA" dirty="0"/>
              <a:t>Lecture 4: Linked List</a:t>
            </a:r>
          </a:p>
          <a:p>
            <a:r>
              <a:rPr lang="en-CA" dirty="0"/>
              <a:t>Lecture 5: More Big Oh Analysis, Abstract classes, Dynamic Binding</a:t>
            </a:r>
          </a:p>
          <a:p>
            <a:r>
              <a:rPr lang="en-CA" dirty="0"/>
              <a:t>Lecture 6: Stacks, Queues, Hash Table</a:t>
            </a:r>
          </a:p>
          <a:p>
            <a:r>
              <a:rPr lang="en-CA" dirty="0"/>
              <a:t>Lecture 7: Introduction to Trees</a:t>
            </a:r>
          </a:p>
          <a:p>
            <a:r>
              <a:rPr lang="en-CA" dirty="0"/>
              <a:t>Lecture 8: Binary Search Trees</a:t>
            </a:r>
          </a:p>
          <a:p>
            <a:r>
              <a:rPr lang="en-CA" dirty="0"/>
              <a:t>Lecture 9: Searching and Sorting</a:t>
            </a:r>
          </a:p>
          <a:p>
            <a:r>
              <a:rPr lang="en-CA" dirty="0"/>
              <a:t>Lecture 10: AVL Tree, Red-Black Tree, Splay Tree</a:t>
            </a:r>
          </a:p>
          <a:p>
            <a:r>
              <a:rPr lang="en-CA" dirty="0"/>
              <a:t>Lecture 11: 2-3 Tree, B-Tree</a:t>
            </a:r>
          </a:p>
          <a:p>
            <a:r>
              <a:rPr lang="en-CA" dirty="0"/>
              <a:t>Lecture 12: Overall Review</a:t>
            </a:r>
          </a:p>
        </p:txBody>
      </p:sp>
    </p:spTree>
    <p:extLst>
      <p:ext uri="{BB962C8B-B14F-4D97-AF65-F5344CB8AC3E}">
        <p14:creationId xmlns:p14="http://schemas.microsoft.com/office/powerpoint/2010/main" val="1445492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Textbook – ugh…</a:t>
            </a:r>
          </a:p>
        </p:txBody>
      </p:sp>
      <p:pic>
        <p:nvPicPr>
          <p:cNvPr id="3" name="Content Placeholder 2">
            <a:extLst>
              <a:ext uri="{FF2B5EF4-FFF2-40B4-BE49-F238E27FC236}">
                <a16:creationId xmlns:a16="http://schemas.microsoft.com/office/drawing/2014/main" id="{D225E698-58DE-4B2B-8E31-3D1B1342B7A0}"/>
              </a:ext>
            </a:extLst>
          </p:cNvPr>
          <p:cNvPicPr>
            <a:picLocks noGrp="1" noChangeAspect="1"/>
          </p:cNvPicPr>
          <p:nvPr>
            <p:ph sz="half" idx="1"/>
          </p:nvPr>
        </p:nvPicPr>
        <p:blipFill>
          <a:blip r:embed="rId2"/>
          <a:stretch>
            <a:fillRect/>
          </a:stretch>
        </p:blipFill>
        <p:spPr>
          <a:xfrm>
            <a:off x="2014537" y="2405856"/>
            <a:ext cx="2828925" cy="3190875"/>
          </a:xfrm>
          <a:prstGeom prst="rect">
            <a:avLst/>
          </a:prstGeom>
        </p:spPr>
      </p:pic>
      <p:sp>
        <p:nvSpPr>
          <p:cNvPr id="4" name="Content Placeholder 3">
            <a:extLst>
              <a:ext uri="{FF2B5EF4-FFF2-40B4-BE49-F238E27FC236}">
                <a16:creationId xmlns:a16="http://schemas.microsoft.com/office/drawing/2014/main" id="{43DF6B8C-4872-4BE3-93DB-6956C906CCC0}"/>
              </a:ext>
            </a:extLst>
          </p:cNvPr>
          <p:cNvSpPr>
            <a:spLocks noGrp="1"/>
          </p:cNvSpPr>
          <p:nvPr>
            <p:ph sz="half" idx="2"/>
          </p:nvPr>
        </p:nvSpPr>
        <p:spPr/>
        <p:txBody>
          <a:bodyPr/>
          <a:lstStyle/>
          <a:p>
            <a:r>
              <a:rPr lang="en-CA" dirty="0"/>
              <a:t>This is the standard book on algorithms</a:t>
            </a:r>
          </a:p>
          <a:p>
            <a:r>
              <a:rPr lang="en-CA" dirty="0"/>
              <a:t>It’s language agnostic</a:t>
            </a:r>
          </a:p>
          <a:p>
            <a:endParaRPr lang="en-CA" dirty="0"/>
          </a:p>
          <a:p>
            <a:r>
              <a:rPr lang="en-CA" dirty="0"/>
              <a:t>There are a number of algorithms we won’t get to (3020 maybe?)</a:t>
            </a:r>
          </a:p>
          <a:p>
            <a:r>
              <a:rPr lang="en-CA" dirty="0"/>
              <a:t>It’s the standard algorithms book in industry </a:t>
            </a:r>
            <a:r>
              <a:rPr lang="en-CA"/>
              <a:t>and academia</a:t>
            </a:r>
            <a:endParaRPr lang="en-CA" dirty="0"/>
          </a:p>
        </p:txBody>
      </p:sp>
    </p:spTree>
    <p:extLst>
      <p:ext uri="{BB962C8B-B14F-4D97-AF65-F5344CB8AC3E}">
        <p14:creationId xmlns:p14="http://schemas.microsoft.com/office/powerpoint/2010/main" val="995021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378DE-EC40-4645-BED5-61FB13685823}"/>
              </a:ext>
            </a:extLst>
          </p:cNvPr>
          <p:cNvSpPr>
            <a:spLocks noGrp="1"/>
          </p:cNvSpPr>
          <p:nvPr>
            <p:ph type="title"/>
          </p:nvPr>
        </p:nvSpPr>
        <p:spPr/>
        <p:txBody>
          <a:bodyPr/>
          <a:lstStyle/>
          <a:p>
            <a:r>
              <a:rPr lang="en-CA" dirty="0"/>
              <a:t>Is there another book?</a:t>
            </a:r>
          </a:p>
        </p:txBody>
      </p:sp>
      <p:sp>
        <p:nvSpPr>
          <p:cNvPr id="3" name="Content Placeholder 2">
            <a:extLst>
              <a:ext uri="{FF2B5EF4-FFF2-40B4-BE49-F238E27FC236}">
                <a16:creationId xmlns:a16="http://schemas.microsoft.com/office/drawing/2014/main" id="{5ADA3804-8666-400C-9A9B-30DFE4E5D2F3}"/>
              </a:ext>
            </a:extLst>
          </p:cNvPr>
          <p:cNvSpPr>
            <a:spLocks noGrp="1"/>
          </p:cNvSpPr>
          <p:nvPr>
            <p:ph idx="1"/>
          </p:nvPr>
        </p:nvSpPr>
        <p:spPr/>
        <p:txBody>
          <a:bodyPr>
            <a:normAutofit/>
          </a:bodyPr>
          <a:lstStyle/>
          <a:p>
            <a:r>
              <a:rPr lang="en-CA" dirty="0"/>
              <a:t>Why not others?  Because C# is not the most popular language to teach data structures in, that’s more C++ or Java (or maybe Python now).  But you still need to have data structures in C#, so there’s documentation on how to do it (largely through MSDN), and we have to muddle through.  </a:t>
            </a:r>
          </a:p>
          <a:p>
            <a:endParaRPr lang="en-CA" dirty="0"/>
          </a:p>
          <a:p>
            <a:r>
              <a:rPr lang="en-CA" dirty="0"/>
              <a:t>MSDN for C# programming:  </a:t>
            </a:r>
            <a:r>
              <a:rPr lang="en-CA" dirty="0">
                <a:hlinkClick r:id="rId2"/>
              </a:rPr>
              <a:t>https://docs.microsoft.com/en-us/dotnet/csharp/index</a:t>
            </a:r>
            <a:endParaRPr lang="en-CA" dirty="0"/>
          </a:p>
          <a:p>
            <a:endParaRPr lang="en-CA" dirty="0"/>
          </a:p>
        </p:txBody>
      </p:sp>
    </p:spTree>
    <p:extLst>
      <p:ext uri="{BB962C8B-B14F-4D97-AF65-F5344CB8AC3E}">
        <p14:creationId xmlns:p14="http://schemas.microsoft.com/office/powerpoint/2010/main" val="2772808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1DA9E-B19F-48B4-8A35-A682CC50AD27}"/>
              </a:ext>
            </a:extLst>
          </p:cNvPr>
          <p:cNvSpPr>
            <a:spLocks noGrp="1"/>
          </p:cNvSpPr>
          <p:nvPr>
            <p:ph type="title"/>
          </p:nvPr>
        </p:nvSpPr>
        <p:spPr/>
        <p:txBody>
          <a:bodyPr/>
          <a:lstStyle/>
          <a:p>
            <a:r>
              <a:rPr lang="en-CA" dirty="0"/>
              <a:t>So Why C# Then?</a:t>
            </a:r>
          </a:p>
        </p:txBody>
      </p:sp>
      <p:sp>
        <p:nvSpPr>
          <p:cNvPr id="3" name="Content Placeholder 2">
            <a:extLst>
              <a:ext uri="{FF2B5EF4-FFF2-40B4-BE49-F238E27FC236}">
                <a16:creationId xmlns:a16="http://schemas.microsoft.com/office/drawing/2014/main" id="{EF113D34-F108-4DA9-94CB-1D28C137096B}"/>
              </a:ext>
            </a:extLst>
          </p:cNvPr>
          <p:cNvSpPr>
            <a:spLocks noGrp="1"/>
          </p:cNvSpPr>
          <p:nvPr>
            <p:ph idx="1"/>
          </p:nvPr>
        </p:nvSpPr>
        <p:spPr/>
        <p:txBody>
          <a:bodyPr>
            <a:normAutofit lnSpcReduction="10000"/>
          </a:bodyPr>
          <a:lstStyle/>
          <a:p>
            <a:r>
              <a:rPr lang="en-CA" dirty="0"/>
              <a:t>Well because that’s what you use in 1020 basically</a:t>
            </a:r>
          </a:p>
          <a:p>
            <a:r>
              <a:rPr lang="en-CA" dirty="0"/>
              <a:t>C# and Java aren’t wildly different.  </a:t>
            </a:r>
          </a:p>
          <a:p>
            <a:r>
              <a:rPr lang="en-CA" dirty="0"/>
              <a:t>In fact if you copy and paste most Java code except for the ‘print’ type commands it all works, notably all of the stuff relevant to building a data structure.  If it works in Java it probably works in C#</a:t>
            </a:r>
          </a:p>
          <a:p>
            <a:endParaRPr lang="en-CA" dirty="0"/>
          </a:p>
          <a:p>
            <a:endParaRPr lang="en-CA" dirty="0"/>
          </a:p>
          <a:p>
            <a:r>
              <a:rPr lang="en-CA" dirty="0"/>
              <a:t>We aren’t a Java shop and don’t really want to be (it’s in other courses), and you need to learn to write actual applications somewhere.  </a:t>
            </a:r>
          </a:p>
        </p:txBody>
      </p:sp>
    </p:spTree>
    <p:extLst>
      <p:ext uri="{BB962C8B-B14F-4D97-AF65-F5344CB8AC3E}">
        <p14:creationId xmlns:p14="http://schemas.microsoft.com/office/powerpoint/2010/main" val="1833653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B0279-84A3-4320-A058-0317E574BFBB}"/>
              </a:ext>
            </a:extLst>
          </p:cNvPr>
          <p:cNvSpPr>
            <a:spLocks noGrp="1"/>
          </p:cNvSpPr>
          <p:nvPr>
            <p:ph type="title"/>
          </p:nvPr>
        </p:nvSpPr>
        <p:spPr/>
        <p:txBody>
          <a:bodyPr/>
          <a:lstStyle/>
          <a:p>
            <a:r>
              <a:rPr lang="en-CA" dirty="0"/>
              <a:t>Alternatives</a:t>
            </a:r>
          </a:p>
        </p:txBody>
      </p:sp>
      <p:sp>
        <p:nvSpPr>
          <p:cNvPr id="3" name="Content Placeholder 2">
            <a:extLst>
              <a:ext uri="{FF2B5EF4-FFF2-40B4-BE49-F238E27FC236}">
                <a16:creationId xmlns:a16="http://schemas.microsoft.com/office/drawing/2014/main" id="{7CB646FA-4B3B-4A93-86C9-31D08FE8D9F5}"/>
              </a:ext>
            </a:extLst>
          </p:cNvPr>
          <p:cNvSpPr>
            <a:spLocks noGrp="1"/>
          </p:cNvSpPr>
          <p:nvPr>
            <p:ph idx="1"/>
          </p:nvPr>
        </p:nvSpPr>
        <p:spPr/>
        <p:txBody>
          <a:bodyPr/>
          <a:lstStyle/>
          <a:p>
            <a:r>
              <a:rPr lang="en-CA" dirty="0"/>
              <a:t>Given the rising popularity of Python, you can use python</a:t>
            </a:r>
          </a:p>
          <a:p>
            <a:endParaRPr lang="en-CA" dirty="0"/>
          </a:p>
          <a:p>
            <a:r>
              <a:rPr lang="en-CA" dirty="0"/>
              <a:t>Locally C/C++ are quite popular with manufacturing companies (and they remain quite popular globally) so you can go that route too</a:t>
            </a:r>
          </a:p>
          <a:p>
            <a:endParaRPr lang="en-CA" dirty="0"/>
          </a:p>
          <a:p>
            <a:endParaRPr lang="en-CA" dirty="0"/>
          </a:p>
        </p:txBody>
      </p:sp>
    </p:spTree>
    <p:extLst>
      <p:ext uri="{BB962C8B-B14F-4D97-AF65-F5344CB8AC3E}">
        <p14:creationId xmlns:p14="http://schemas.microsoft.com/office/powerpoint/2010/main" val="2691701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34BF-CFFF-48D6-9086-F2DFEFF4B71A}"/>
              </a:ext>
            </a:extLst>
          </p:cNvPr>
          <p:cNvSpPr>
            <a:spLocks noGrp="1"/>
          </p:cNvSpPr>
          <p:nvPr>
            <p:ph type="title"/>
          </p:nvPr>
        </p:nvSpPr>
        <p:spPr/>
        <p:txBody>
          <a:bodyPr/>
          <a:lstStyle/>
          <a:p>
            <a:r>
              <a:rPr lang="en-CA" dirty="0"/>
              <a:t>Evaluations</a:t>
            </a:r>
          </a:p>
        </p:txBody>
      </p:sp>
      <p:sp>
        <p:nvSpPr>
          <p:cNvPr id="3" name="Content Placeholder 2">
            <a:extLst>
              <a:ext uri="{FF2B5EF4-FFF2-40B4-BE49-F238E27FC236}">
                <a16:creationId xmlns:a16="http://schemas.microsoft.com/office/drawing/2014/main" id="{069CD206-6C3F-4174-9A19-FF852F4EAE2C}"/>
              </a:ext>
            </a:extLst>
          </p:cNvPr>
          <p:cNvSpPr>
            <a:spLocks noGrp="1"/>
          </p:cNvSpPr>
          <p:nvPr>
            <p:ph idx="1"/>
          </p:nvPr>
        </p:nvSpPr>
        <p:spPr/>
        <p:txBody>
          <a:bodyPr/>
          <a:lstStyle/>
          <a:p>
            <a:r>
              <a:rPr lang="en-CA" dirty="0"/>
              <a:t>	5 Assignments	50% (10% each)</a:t>
            </a:r>
          </a:p>
          <a:p>
            <a:r>
              <a:rPr lang="en-CA" dirty="0"/>
              <a:t>	10 Lab exercises	20% (2% each)</a:t>
            </a:r>
          </a:p>
          <a:p>
            <a:r>
              <a:rPr lang="en-CA" dirty="0"/>
              <a:t>	Final Examination	30%</a:t>
            </a:r>
          </a:p>
          <a:p>
            <a:endParaRPr lang="en-CA" dirty="0"/>
          </a:p>
          <a:p>
            <a:endParaRPr lang="en-CA" dirty="0"/>
          </a:p>
        </p:txBody>
      </p:sp>
    </p:spTree>
    <p:extLst>
      <p:ext uri="{BB962C8B-B14F-4D97-AF65-F5344CB8AC3E}">
        <p14:creationId xmlns:p14="http://schemas.microsoft.com/office/powerpoint/2010/main" val="2895850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6821-5CE9-4713-93F1-86E757BA24B0}"/>
              </a:ext>
            </a:extLst>
          </p:cNvPr>
          <p:cNvSpPr>
            <a:spLocks noGrp="1"/>
          </p:cNvSpPr>
          <p:nvPr>
            <p:ph type="title"/>
          </p:nvPr>
        </p:nvSpPr>
        <p:spPr/>
        <p:txBody>
          <a:bodyPr/>
          <a:lstStyle/>
          <a:p>
            <a:r>
              <a:rPr lang="en-CA" dirty="0"/>
              <a:t>Labs</a:t>
            </a:r>
          </a:p>
        </p:txBody>
      </p:sp>
      <p:sp>
        <p:nvSpPr>
          <p:cNvPr id="3" name="Content Placeholder 2">
            <a:extLst>
              <a:ext uri="{FF2B5EF4-FFF2-40B4-BE49-F238E27FC236}">
                <a16:creationId xmlns:a16="http://schemas.microsoft.com/office/drawing/2014/main" id="{798F0E21-BD8E-4015-B860-E61EBFE355C7}"/>
              </a:ext>
            </a:extLst>
          </p:cNvPr>
          <p:cNvSpPr>
            <a:spLocks noGrp="1"/>
          </p:cNvSpPr>
          <p:nvPr>
            <p:ph idx="1"/>
          </p:nvPr>
        </p:nvSpPr>
        <p:spPr/>
        <p:txBody>
          <a:bodyPr/>
          <a:lstStyle/>
          <a:p>
            <a:r>
              <a:rPr lang="en-CA" dirty="0"/>
              <a:t>Labs are intended to be done in class (and evaluated starting this week) bring your laptop, if you don’t have one you can work with someone else, or you can use an IT computer in OC 202 (what we call the ATOP lab)</a:t>
            </a:r>
          </a:p>
          <a:p>
            <a:endParaRPr lang="en-CA" dirty="0"/>
          </a:p>
          <a:p>
            <a:r>
              <a:rPr lang="en-CA" dirty="0"/>
              <a:t>But!  We realize some of you cannot make it here on time so as long as you show me a completed lab by the next week it’s fine</a:t>
            </a:r>
          </a:p>
          <a:p>
            <a:endParaRPr lang="en-CA" dirty="0"/>
          </a:p>
        </p:txBody>
      </p:sp>
    </p:spTree>
    <p:extLst>
      <p:ext uri="{BB962C8B-B14F-4D97-AF65-F5344CB8AC3E}">
        <p14:creationId xmlns:p14="http://schemas.microsoft.com/office/powerpoint/2010/main" val="1704233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9FB3C-4F69-4A1F-81E0-128646DFAC90}"/>
              </a:ext>
            </a:extLst>
          </p:cNvPr>
          <p:cNvSpPr>
            <a:spLocks noGrp="1"/>
          </p:cNvSpPr>
          <p:nvPr>
            <p:ph type="title"/>
          </p:nvPr>
        </p:nvSpPr>
        <p:spPr/>
        <p:txBody>
          <a:bodyPr/>
          <a:lstStyle/>
          <a:p>
            <a:r>
              <a:rPr lang="en-CA" dirty="0"/>
              <a:t>Visual Studio</a:t>
            </a:r>
          </a:p>
        </p:txBody>
      </p:sp>
      <p:sp>
        <p:nvSpPr>
          <p:cNvPr id="3" name="Content Placeholder 2">
            <a:extLst>
              <a:ext uri="{FF2B5EF4-FFF2-40B4-BE49-F238E27FC236}">
                <a16:creationId xmlns:a16="http://schemas.microsoft.com/office/drawing/2014/main" id="{E97A2D67-8D70-4E5E-9070-A76F494BE470}"/>
              </a:ext>
            </a:extLst>
          </p:cNvPr>
          <p:cNvSpPr>
            <a:spLocks noGrp="1"/>
          </p:cNvSpPr>
          <p:nvPr>
            <p:ph idx="1"/>
          </p:nvPr>
        </p:nvSpPr>
        <p:spPr/>
        <p:txBody>
          <a:bodyPr/>
          <a:lstStyle/>
          <a:p>
            <a:r>
              <a:rPr lang="en-CA" dirty="0"/>
              <a:t>For this course you will need VS 2017 or 2019.  I believe this was to do with building template classes (which is pretty key to the whole thing)</a:t>
            </a:r>
          </a:p>
          <a:p>
            <a:endParaRPr lang="en-CA" dirty="0"/>
          </a:p>
          <a:p>
            <a:r>
              <a:rPr lang="en-CA" dirty="0"/>
              <a:t>IIRC 2019 is smaller than 2017.. So use 2019 like a sane person</a:t>
            </a:r>
          </a:p>
        </p:txBody>
      </p:sp>
    </p:spTree>
    <p:extLst>
      <p:ext uri="{BB962C8B-B14F-4D97-AF65-F5344CB8AC3E}">
        <p14:creationId xmlns:p14="http://schemas.microsoft.com/office/powerpoint/2010/main" val="3659470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6241D-6EC2-49DB-900E-926DD64C86F9}"/>
              </a:ext>
            </a:extLst>
          </p:cNvPr>
          <p:cNvSpPr>
            <a:spLocks noGrp="1"/>
          </p:cNvSpPr>
          <p:nvPr>
            <p:ph type="title"/>
          </p:nvPr>
        </p:nvSpPr>
        <p:spPr/>
        <p:txBody>
          <a:bodyPr/>
          <a:lstStyle/>
          <a:p>
            <a:r>
              <a:rPr lang="en-CA" dirty="0"/>
              <a:t>Today We’ll do Theory</a:t>
            </a:r>
          </a:p>
        </p:txBody>
      </p:sp>
      <p:sp>
        <p:nvSpPr>
          <p:cNvPr id="3" name="Content Placeholder 2">
            <a:extLst>
              <a:ext uri="{FF2B5EF4-FFF2-40B4-BE49-F238E27FC236}">
                <a16:creationId xmlns:a16="http://schemas.microsoft.com/office/drawing/2014/main" id="{1AE0FC1B-A96F-4BB5-97FF-B21BFAAD9EDA}"/>
              </a:ext>
            </a:extLst>
          </p:cNvPr>
          <p:cNvSpPr>
            <a:spLocks noGrp="1"/>
          </p:cNvSpPr>
          <p:nvPr>
            <p:ph idx="1"/>
          </p:nvPr>
        </p:nvSpPr>
        <p:spPr/>
        <p:txBody>
          <a:bodyPr/>
          <a:lstStyle/>
          <a:p>
            <a:r>
              <a:rPr lang="en-CA" dirty="0"/>
              <a:t>So today we’ll talk theory, next class we will lead into programming tutorials and so on. </a:t>
            </a:r>
          </a:p>
          <a:p>
            <a:endParaRPr lang="en-CA" dirty="0"/>
          </a:p>
          <a:p>
            <a:endParaRPr lang="en-CA" dirty="0"/>
          </a:p>
        </p:txBody>
      </p:sp>
    </p:spTree>
    <p:extLst>
      <p:ext uri="{BB962C8B-B14F-4D97-AF65-F5344CB8AC3E}">
        <p14:creationId xmlns:p14="http://schemas.microsoft.com/office/powerpoint/2010/main" val="1960440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EA882-D855-414E-83C7-2806EB9FD6ED}"/>
              </a:ext>
            </a:extLst>
          </p:cNvPr>
          <p:cNvSpPr>
            <a:spLocks noGrp="1"/>
          </p:cNvSpPr>
          <p:nvPr>
            <p:ph type="title"/>
          </p:nvPr>
        </p:nvSpPr>
        <p:spPr/>
        <p:txBody>
          <a:bodyPr/>
          <a:lstStyle/>
          <a:p>
            <a:r>
              <a:rPr lang="en-CA" dirty="0"/>
              <a:t>1020</a:t>
            </a:r>
          </a:p>
        </p:txBody>
      </p:sp>
      <p:sp>
        <p:nvSpPr>
          <p:cNvPr id="3" name="Content Placeholder 2">
            <a:extLst>
              <a:ext uri="{FF2B5EF4-FFF2-40B4-BE49-F238E27FC236}">
                <a16:creationId xmlns:a16="http://schemas.microsoft.com/office/drawing/2014/main" id="{A0F0E6E8-A4C5-4E1F-9EC5-3F0D8DF47D54}"/>
              </a:ext>
            </a:extLst>
          </p:cNvPr>
          <p:cNvSpPr>
            <a:spLocks noGrp="1"/>
          </p:cNvSpPr>
          <p:nvPr>
            <p:ph idx="1"/>
          </p:nvPr>
        </p:nvSpPr>
        <p:spPr/>
        <p:txBody>
          <a:bodyPr/>
          <a:lstStyle/>
          <a:p>
            <a:r>
              <a:rPr lang="en-CA" dirty="0"/>
              <a:t>1020H is largely about working through the logic of a program and getting it do what you want (loops, if statements, declaring variables etc.) </a:t>
            </a:r>
          </a:p>
          <a:p>
            <a:endParaRPr lang="en-CA" dirty="0"/>
          </a:p>
          <a:p>
            <a:r>
              <a:rPr lang="en-CA" dirty="0"/>
              <a:t>That crops up in 2020H as well, but now we are primarily interested in efficiently organizing our data, so that when we, for example loop over all of the data that operation is as quick as possible.</a:t>
            </a:r>
          </a:p>
          <a:p>
            <a:endParaRPr lang="en-CA" dirty="0"/>
          </a:p>
          <a:p>
            <a:r>
              <a:rPr lang="en-CA" dirty="0"/>
              <a:t>Which takes us to… data</a:t>
            </a:r>
          </a:p>
        </p:txBody>
      </p:sp>
    </p:spTree>
    <p:extLst>
      <p:ext uri="{BB962C8B-B14F-4D97-AF65-F5344CB8AC3E}">
        <p14:creationId xmlns:p14="http://schemas.microsoft.com/office/powerpoint/2010/main" val="23547986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CF680-9F32-466A-84AE-EEF70CAAFAF5}"/>
              </a:ext>
            </a:extLst>
          </p:cNvPr>
          <p:cNvSpPr>
            <a:spLocks noGrp="1"/>
          </p:cNvSpPr>
          <p:nvPr>
            <p:ph type="title"/>
          </p:nvPr>
        </p:nvSpPr>
        <p:spPr/>
        <p:txBody>
          <a:bodyPr/>
          <a:lstStyle/>
          <a:p>
            <a:r>
              <a:rPr lang="en-CA" dirty="0"/>
              <a:t>Structures and Classes</a:t>
            </a:r>
          </a:p>
        </p:txBody>
      </p:sp>
      <p:sp>
        <p:nvSpPr>
          <p:cNvPr id="3" name="Content Placeholder 2">
            <a:extLst>
              <a:ext uri="{FF2B5EF4-FFF2-40B4-BE49-F238E27FC236}">
                <a16:creationId xmlns:a16="http://schemas.microsoft.com/office/drawing/2014/main" id="{8D5CAA5B-B64C-4E3B-8C0C-0D4DB8CC548E}"/>
              </a:ext>
            </a:extLst>
          </p:cNvPr>
          <p:cNvSpPr>
            <a:spLocks noGrp="1"/>
          </p:cNvSpPr>
          <p:nvPr>
            <p:ph idx="1"/>
          </p:nvPr>
        </p:nvSpPr>
        <p:spPr>
          <a:xfrm>
            <a:off x="838200" y="1825625"/>
            <a:ext cx="10515600" cy="4904038"/>
          </a:xfrm>
        </p:spPr>
        <p:txBody>
          <a:bodyPr>
            <a:normAutofit/>
          </a:bodyPr>
          <a:lstStyle/>
          <a:p>
            <a:r>
              <a:rPr lang="en-CA" dirty="0"/>
              <a:t>The most rudimentary of constructs in object oriented programming are the structure, and a class.  </a:t>
            </a:r>
          </a:p>
          <a:p>
            <a:r>
              <a:rPr lang="en-CA" dirty="0"/>
              <a:t>These are the blueprint for data you want to keep together in some way.</a:t>
            </a:r>
          </a:p>
          <a:p>
            <a:r>
              <a:rPr lang="en-CA" dirty="0"/>
              <a:t>E.g. a struct student might contain </a:t>
            </a:r>
            <a:br>
              <a:rPr lang="en-CA" dirty="0"/>
            </a:br>
            <a:r>
              <a:rPr lang="en-CA" dirty="0"/>
              <a:t>{ 	string: student number</a:t>
            </a:r>
            <a:br>
              <a:rPr lang="en-CA" dirty="0"/>
            </a:br>
            <a:r>
              <a:rPr lang="en-CA" dirty="0"/>
              <a:t>	string: name  (or maybe two strings one for first and last name)</a:t>
            </a:r>
            <a:br>
              <a:rPr lang="en-CA" dirty="0"/>
            </a:br>
            <a:r>
              <a:rPr lang="en-CA" dirty="0"/>
              <a:t>	int/string/????/:  date of birth</a:t>
            </a:r>
            <a:br>
              <a:rPr lang="en-CA" dirty="0"/>
            </a:br>
            <a:r>
              <a:rPr lang="en-CA" dirty="0"/>
              <a:t>	int/float:  account balance</a:t>
            </a:r>
            <a:br>
              <a:rPr lang="en-CA" dirty="0"/>
            </a:br>
            <a:r>
              <a:rPr lang="en-CA" dirty="0"/>
              <a:t>	list of courses taken and grades… what’s a list exactly?  hmmm</a:t>
            </a:r>
            <a:br>
              <a:rPr lang="en-CA" dirty="0"/>
            </a:br>
            <a:r>
              <a:rPr lang="en-CA" dirty="0"/>
              <a:t>}</a:t>
            </a:r>
          </a:p>
        </p:txBody>
      </p:sp>
    </p:spTree>
    <p:extLst>
      <p:ext uri="{BB962C8B-B14F-4D97-AF65-F5344CB8AC3E}">
        <p14:creationId xmlns:p14="http://schemas.microsoft.com/office/powerpoint/2010/main" val="1162405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4393C-76CD-43E0-86C4-6EEF7360DA12}"/>
              </a:ext>
            </a:extLst>
          </p:cNvPr>
          <p:cNvSpPr>
            <a:spLocks noGrp="1"/>
          </p:cNvSpPr>
          <p:nvPr>
            <p:ph type="title"/>
          </p:nvPr>
        </p:nvSpPr>
        <p:spPr/>
        <p:txBody>
          <a:bodyPr/>
          <a:lstStyle/>
          <a:p>
            <a:r>
              <a:rPr lang="en-CA" dirty="0"/>
              <a:t>A Class vs. A Struct</a:t>
            </a:r>
          </a:p>
        </p:txBody>
      </p:sp>
      <p:sp>
        <p:nvSpPr>
          <p:cNvPr id="3" name="Content Placeholder 2">
            <a:extLst>
              <a:ext uri="{FF2B5EF4-FFF2-40B4-BE49-F238E27FC236}">
                <a16:creationId xmlns:a16="http://schemas.microsoft.com/office/drawing/2014/main" id="{EB336889-1424-4DCD-AC7C-8E6543B66F49}"/>
              </a:ext>
            </a:extLst>
          </p:cNvPr>
          <p:cNvSpPr>
            <a:spLocks noGrp="1"/>
          </p:cNvSpPr>
          <p:nvPr>
            <p:ph idx="1"/>
          </p:nvPr>
        </p:nvSpPr>
        <p:spPr/>
        <p:txBody>
          <a:bodyPr>
            <a:normAutofit fontScale="92500" lnSpcReduction="10000"/>
          </a:bodyPr>
          <a:lstStyle/>
          <a:p>
            <a:r>
              <a:rPr lang="en-CA" dirty="0"/>
              <a:t>A struct is really just a collection of types glued together with a common name</a:t>
            </a:r>
          </a:p>
          <a:p>
            <a:endParaRPr lang="en-CA" dirty="0"/>
          </a:p>
          <a:p>
            <a:r>
              <a:rPr lang="en-CA" dirty="0"/>
              <a:t>A class takes a struct, and adds the ability to perform operations on it</a:t>
            </a:r>
          </a:p>
          <a:p>
            <a:r>
              <a:rPr lang="en-CA" dirty="0"/>
              <a:t>Class student</a:t>
            </a:r>
            <a:br>
              <a:rPr lang="en-CA" dirty="0"/>
            </a:br>
            <a:r>
              <a:rPr lang="en-CA" dirty="0"/>
              <a:t>{ 	all the variables of the struct on previous slide</a:t>
            </a:r>
            <a:br>
              <a:rPr lang="en-CA" dirty="0"/>
            </a:br>
            <a:r>
              <a:rPr lang="en-CA" dirty="0"/>
              <a:t>	Method: create new student</a:t>
            </a:r>
            <a:br>
              <a:rPr lang="en-CA" dirty="0"/>
            </a:br>
            <a:r>
              <a:rPr lang="en-CA" dirty="0"/>
              <a:t>	Method: change account balance</a:t>
            </a:r>
            <a:br>
              <a:rPr lang="en-CA" dirty="0"/>
            </a:br>
            <a:r>
              <a:rPr lang="en-CA" dirty="0"/>
              <a:t>	Method: add/remove courses</a:t>
            </a:r>
            <a:br>
              <a:rPr lang="en-CA" dirty="0"/>
            </a:br>
            <a:r>
              <a:rPr lang="en-CA" dirty="0"/>
              <a:t>	Method: change grade in a course</a:t>
            </a:r>
            <a:br>
              <a:rPr lang="en-CA" dirty="0"/>
            </a:br>
            <a:r>
              <a:rPr lang="en-CA" dirty="0"/>
              <a:t>	</a:t>
            </a:r>
            <a:r>
              <a:rPr lang="en-CA" dirty="0" err="1"/>
              <a:t>etc</a:t>
            </a:r>
            <a:r>
              <a:rPr lang="en-CA" dirty="0"/>
              <a:t>…</a:t>
            </a:r>
            <a:br>
              <a:rPr lang="en-CA" dirty="0"/>
            </a:br>
            <a:r>
              <a:rPr lang="en-CA" dirty="0"/>
              <a:t>}</a:t>
            </a:r>
          </a:p>
        </p:txBody>
      </p:sp>
    </p:spTree>
    <p:extLst>
      <p:ext uri="{BB962C8B-B14F-4D97-AF65-F5344CB8AC3E}">
        <p14:creationId xmlns:p14="http://schemas.microsoft.com/office/powerpoint/2010/main" val="2130436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A5F14-4E76-4B36-A1A9-D804032FF316}"/>
              </a:ext>
            </a:extLst>
          </p:cNvPr>
          <p:cNvSpPr>
            <a:spLocks noGrp="1"/>
          </p:cNvSpPr>
          <p:nvPr>
            <p:ph type="title"/>
          </p:nvPr>
        </p:nvSpPr>
        <p:spPr/>
        <p:txBody>
          <a:bodyPr/>
          <a:lstStyle/>
          <a:p>
            <a:r>
              <a:rPr lang="en-CA" dirty="0"/>
              <a:t>Programs</a:t>
            </a:r>
          </a:p>
        </p:txBody>
      </p:sp>
      <p:sp>
        <p:nvSpPr>
          <p:cNvPr id="3" name="Content Placeholder 2">
            <a:extLst>
              <a:ext uri="{FF2B5EF4-FFF2-40B4-BE49-F238E27FC236}">
                <a16:creationId xmlns:a16="http://schemas.microsoft.com/office/drawing/2014/main" id="{CE462D39-7FB1-4F65-AE4F-AFEE2BCCBC68}"/>
              </a:ext>
            </a:extLst>
          </p:cNvPr>
          <p:cNvSpPr>
            <a:spLocks noGrp="1"/>
          </p:cNvSpPr>
          <p:nvPr>
            <p:ph idx="1"/>
          </p:nvPr>
        </p:nvSpPr>
        <p:spPr/>
        <p:txBody>
          <a:bodyPr/>
          <a:lstStyle/>
          <a:p>
            <a:r>
              <a:rPr lang="en-CA" dirty="0"/>
              <a:t>Real programs tend to work with a large collection of classes of objects (an object is an instance of a class)</a:t>
            </a:r>
          </a:p>
          <a:p>
            <a:endParaRPr lang="en-CA" dirty="0"/>
          </a:p>
          <a:p>
            <a:r>
              <a:rPr lang="en-CA" dirty="0"/>
              <a:t>The idea is to efficiently organise these collections of data</a:t>
            </a:r>
          </a:p>
          <a:p>
            <a:endParaRPr lang="en-CA" dirty="0"/>
          </a:p>
          <a:p>
            <a:r>
              <a:rPr lang="en-CA" dirty="0"/>
              <a:t>Classes isolate themselves from each other, so you can change, for example, what a ‘character’ is without changing any code related to terrain, or change the data student has without changing anything related to faculty.  </a:t>
            </a:r>
          </a:p>
        </p:txBody>
      </p:sp>
    </p:spTree>
    <p:extLst>
      <p:ext uri="{BB962C8B-B14F-4D97-AF65-F5344CB8AC3E}">
        <p14:creationId xmlns:p14="http://schemas.microsoft.com/office/powerpoint/2010/main" val="3619780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16C11-62A3-4B19-A461-6A068CB68831}"/>
              </a:ext>
            </a:extLst>
          </p:cNvPr>
          <p:cNvSpPr>
            <a:spLocks noGrp="1"/>
          </p:cNvSpPr>
          <p:nvPr>
            <p:ph type="title"/>
          </p:nvPr>
        </p:nvSpPr>
        <p:spPr/>
        <p:txBody>
          <a:bodyPr/>
          <a:lstStyle/>
          <a:p>
            <a:r>
              <a:rPr lang="en-CA" dirty="0"/>
              <a:t>2240</a:t>
            </a:r>
          </a:p>
        </p:txBody>
      </p:sp>
      <p:sp>
        <p:nvSpPr>
          <p:cNvPr id="3" name="Content Placeholder 2">
            <a:extLst>
              <a:ext uri="{FF2B5EF4-FFF2-40B4-BE49-F238E27FC236}">
                <a16:creationId xmlns:a16="http://schemas.microsoft.com/office/drawing/2014/main" id="{FD8DF3BB-2EA3-4F05-9C0A-A5B82210E35F}"/>
              </a:ext>
            </a:extLst>
          </p:cNvPr>
          <p:cNvSpPr>
            <a:spLocks noGrp="1"/>
          </p:cNvSpPr>
          <p:nvPr>
            <p:ph idx="1"/>
          </p:nvPr>
        </p:nvSpPr>
        <p:spPr/>
        <p:txBody>
          <a:bodyPr/>
          <a:lstStyle/>
          <a:p>
            <a:r>
              <a:rPr lang="en-CA" dirty="0"/>
              <a:t>2240 is about the design of appropriate responsibility for each class and how to interrelate them.  2240 asks: what should the software do?</a:t>
            </a:r>
          </a:p>
          <a:p>
            <a:endParaRPr lang="en-CA" dirty="0"/>
          </a:p>
          <a:p>
            <a:r>
              <a:rPr lang="en-CA" dirty="0"/>
              <a:t>2020 is about how to organize data within a class, or how to have many objects organized in a way that you can search or sort for the correct one (in whatever sense you mean ‘correct’).  2020 asks: how does the software do it? </a:t>
            </a:r>
          </a:p>
          <a:p>
            <a:endParaRPr lang="en-CA" dirty="0"/>
          </a:p>
          <a:p>
            <a:endParaRPr lang="en-CA" dirty="0"/>
          </a:p>
        </p:txBody>
      </p:sp>
    </p:spTree>
    <p:extLst>
      <p:ext uri="{BB962C8B-B14F-4D97-AF65-F5344CB8AC3E}">
        <p14:creationId xmlns:p14="http://schemas.microsoft.com/office/powerpoint/2010/main" val="32000416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89249-D4E4-4BEC-8EE6-19A27424F122}"/>
              </a:ext>
            </a:extLst>
          </p:cNvPr>
          <p:cNvSpPr>
            <a:spLocks noGrp="1"/>
          </p:cNvSpPr>
          <p:nvPr>
            <p:ph type="title"/>
          </p:nvPr>
        </p:nvSpPr>
        <p:spPr/>
        <p:txBody>
          <a:bodyPr/>
          <a:lstStyle/>
          <a:p>
            <a:r>
              <a:rPr lang="en-CA" dirty="0"/>
              <a:t>Class Responsibility</a:t>
            </a:r>
          </a:p>
        </p:txBody>
      </p:sp>
      <p:sp>
        <p:nvSpPr>
          <p:cNvPr id="3" name="Content Placeholder 2">
            <a:extLst>
              <a:ext uri="{FF2B5EF4-FFF2-40B4-BE49-F238E27FC236}">
                <a16:creationId xmlns:a16="http://schemas.microsoft.com/office/drawing/2014/main" id="{98093BEB-212A-439C-BE64-DC5B060BA2D5}"/>
              </a:ext>
            </a:extLst>
          </p:cNvPr>
          <p:cNvSpPr>
            <a:spLocks noGrp="1"/>
          </p:cNvSpPr>
          <p:nvPr>
            <p:ph idx="1"/>
          </p:nvPr>
        </p:nvSpPr>
        <p:spPr/>
        <p:txBody>
          <a:bodyPr>
            <a:normAutofit lnSpcReduction="10000"/>
          </a:bodyPr>
          <a:lstStyle/>
          <a:p>
            <a:r>
              <a:rPr lang="en-CA" dirty="0"/>
              <a:t>E.g. Your assignment 1, you are going to make a grid, and objects that are somewhere on the grid</a:t>
            </a:r>
          </a:p>
          <a:p>
            <a:r>
              <a:rPr lang="en-CA" dirty="0"/>
              <a:t>Does the object know it’s location on the grid?  Does the grid (or cells on the grid) know which objects are on it?</a:t>
            </a:r>
          </a:p>
          <a:p>
            <a:r>
              <a:rPr lang="en-CA" dirty="0"/>
              <a:t>Do you have one master ‘list’ of cells and objects?  How do they pass information to each other?</a:t>
            </a:r>
          </a:p>
          <a:p>
            <a:r>
              <a:rPr lang="en-CA" dirty="0"/>
              <a:t>Do cells on the grid need to have a quick way to access their neighbours?</a:t>
            </a:r>
          </a:p>
          <a:p>
            <a:r>
              <a:rPr lang="en-CA" dirty="0"/>
              <a:t>What if you want to know the nearest object to another object?  </a:t>
            </a:r>
          </a:p>
          <a:p>
            <a:r>
              <a:rPr lang="en-CA" dirty="0"/>
              <a:t>What if you want to know all objects within X distance of an object?</a:t>
            </a:r>
          </a:p>
        </p:txBody>
      </p:sp>
    </p:spTree>
    <p:extLst>
      <p:ext uri="{BB962C8B-B14F-4D97-AF65-F5344CB8AC3E}">
        <p14:creationId xmlns:p14="http://schemas.microsoft.com/office/powerpoint/2010/main" val="22079521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77E1D-2954-47D5-8F1E-643556C2A2B8}"/>
              </a:ext>
            </a:extLst>
          </p:cNvPr>
          <p:cNvSpPr>
            <a:spLocks noGrp="1"/>
          </p:cNvSpPr>
          <p:nvPr>
            <p:ph type="title"/>
          </p:nvPr>
        </p:nvSpPr>
        <p:spPr/>
        <p:txBody>
          <a:bodyPr/>
          <a:lstStyle/>
          <a:p>
            <a:r>
              <a:rPr lang="en-CA" dirty="0"/>
              <a:t>Other Data Structures Problems</a:t>
            </a:r>
          </a:p>
        </p:txBody>
      </p:sp>
      <p:sp>
        <p:nvSpPr>
          <p:cNvPr id="3" name="Content Placeholder 2">
            <a:extLst>
              <a:ext uri="{FF2B5EF4-FFF2-40B4-BE49-F238E27FC236}">
                <a16:creationId xmlns:a16="http://schemas.microsoft.com/office/drawing/2014/main" id="{A8E8651C-9F9F-4274-B05B-024FA46A9097}"/>
              </a:ext>
            </a:extLst>
          </p:cNvPr>
          <p:cNvSpPr>
            <a:spLocks noGrp="1"/>
          </p:cNvSpPr>
          <p:nvPr>
            <p:ph idx="1"/>
          </p:nvPr>
        </p:nvSpPr>
        <p:spPr/>
        <p:txBody>
          <a:bodyPr/>
          <a:lstStyle/>
          <a:p>
            <a:r>
              <a:rPr lang="en-CA" dirty="0"/>
              <a:t>How difficult is it to find the oldest student in the room? (or the tallest or shortest?)</a:t>
            </a:r>
          </a:p>
          <a:p>
            <a:r>
              <a:rPr lang="en-CA" dirty="0"/>
              <a:t>How about sorting the class alphabetically?  </a:t>
            </a:r>
          </a:p>
          <a:p>
            <a:r>
              <a:rPr lang="en-CA" dirty="0"/>
              <a:t>Could we store lists of those things – and if so how much memory would it take? </a:t>
            </a:r>
          </a:p>
          <a:p>
            <a:r>
              <a:rPr lang="en-CA" dirty="0"/>
              <a:t>Does anyone at the university have a 86% average?  </a:t>
            </a:r>
          </a:p>
          <a:p>
            <a:r>
              <a:rPr lang="en-CA" dirty="0"/>
              <a:t>Could you find a list of everyone who has ever graduated with &gt; 86?  </a:t>
            </a:r>
          </a:p>
          <a:p>
            <a:r>
              <a:rPr lang="en-CA" dirty="0"/>
              <a:t>How do we do that efficiently?  </a:t>
            </a:r>
          </a:p>
        </p:txBody>
      </p:sp>
    </p:spTree>
    <p:extLst>
      <p:ext uri="{BB962C8B-B14F-4D97-AF65-F5344CB8AC3E}">
        <p14:creationId xmlns:p14="http://schemas.microsoft.com/office/powerpoint/2010/main" val="3402469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Two Questions for today</a:t>
            </a:r>
          </a:p>
        </p:txBody>
      </p:sp>
      <p:sp>
        <p:nvSpPr>
          <p:cNvPr id="3" name="Content Placeholder 2"/>
          <p:cNvSpPr>
            <a:spLocks noGrp="1"/>
          </p:cNvSpPr>
          <p:nvPr>
            <p:ph idx="1"/>
          </p:nvPr>
        </p:nvSpPr>
        <p:spPr/>
        <p:txBody>
          <a:bodyPr/>
          <a:lstStyle/>
          <a:p>
            <a:r>
              <a:rPr lang="en-GB" dirty="0"/>
              <a:t>1.  What is data?</a:t>
            </a:r>
          </a:p>
          <a:p>
            <a:endParaRPr lang="en-GB" dirty="0"/>
          </a:p>
          <a:p>
            <a:endParaRPr lang="en-GB" dirty="0"/>
          </a:p>
          <a:p>
            <a:r>
              <a:rPr lang="en-GB" dirty="0"/>
              <a:t>2.  How do we analyse our algorithm?</a:t>
            </a:r>
          </a:p>
          <a:p>
            <a:endParaRPr lang="en-GB" dirty="0"/>
          </a:p>
          <a:p>
            <a:endParaRPr lang="en-GB" dirty="0"/>
          </a:p>
        </p:txBody>
      </p:sp>
    </p:spTree>
    <p:extLst>
      <p:ext uri="{BB962C8B-B14F-4D97-AF65-F5344CB8AC3E}">
        <p14:creationId xmlns:p14="http://schemas.microsoft.com/office/powerpoint/2010/main" val="1433956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Data?  </a:t>
            </a:r>
          </a:p>
        </p:txBody>
      </p:sp>
      <p:sp>
        <p:nvSpPr>
          <p:cNvPr id="3" name="Content Placeholder 2"/>
          <p:cNvSpPr>
            <a:spLocks noGrp="1"/>
          </p:cNvSpPr>
          <p:nvPr>
            <p:ph idx="1"/>
          </p:nvPr>
        </p:nvSpPr>
        <p:spPr/>
        <p:txBody>
          <a:bodyPr/>
          <a:lstStyle/>
          <a:p>
            <a:r>
              <a:rPr lang="en-GB" dirty="0"/>
              <a:t>Data is the stuff we want to store</a:t>
            </a:r>
          </a:p>
          <a:p>
            <a:endParaRPr lang="en-GB" dirty="0"/>
          </a:p>
          <a:p>
            <a:r>
              <a:rPr lang="en-GB" dirty="0"/>
              <a:t>But importantly we need  to build that data into some sort </a:t>
            </a:r>
            <a:r>
              <a:rPr lang="en-GB"/>
              <a:t>of structure, </a:t>
            </a:r>
            <a:r>
              <a:rPr lang="en-GB" dirty="0"/>
              <a:t>and then figure out a way to represent it</a:t>
            </a:r>
          </a:p>
          <a:p>
            <a:endParaRPr lang="en-GB" dirty="0"/>
          </a:p>
          <a:p>
            <a:r>
              <a:rPr lang="en-GB" dirty="0"/>
              <a:t>We then need to find a way to save and load and transmit that data</a:t>
            </a:r>
          </a:p>
          <a:p>
            <a:endParaRPr lang="en-GB" dirty="0"/>
          </a:p>
          <a:p>
            <a:r>
              <a:rPr lang="en-GB" dirty="0"/>
              <a:t>And we may need to represent it in binary</a:t>
            </a:r>
          </a:p>
        </p:txBody>
      </p:sp>
    </p:spTree>
    <p:extLst>
      <p:ext uri="{BB962C8B-B14F-4D97-AF65-F5344CB8AC3E}">
        <p14:creationId xmlns:p14="http://schemas.microsoft.com/office/powerpoint/2010/main" val="3801954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C5FD3-5979-49C1-8A93-C1DCC8DAF354}"/>
              </a:ext>
            </a:extLst>
          </p:cNvPr>
          <p:cNvSpPr>
            <a:spLocks noGrp="1"/>
          </p:cNvSpPr>
          <p:nvPr>
            <p:ph type="title"/>
          </p:nvPr>
        </p:nvSpPr>
        <p:spPr/>
        <p:txBody>
          <a:bodyPr/>
          <a:lstStyle/>
          <a:p>
            <a:r>
              <a:rPr lang="en-CA" dirty="0"/>
              <a:t>Built in Data Types</a:t>
            </a:r>
          </a:p>
        </p:txBody>
      </p:sp>
      <p:sp>
        <p:nvSpPr>
          <p:cNvPr id="3" name="Content Placeholder 2">
            <a:extLst>
              <a:ext uri="{FF2B5EF4-FFF2-40B4-BE49-F238E27FC236}">
                <a16:creationId xmlns:a16="http://schemas.microsoft.com/office/drawing/2014/main" id="{8C0AA0E6-DBC5-4F90-911E-5B28A4581A7A}"/>
              </a:ext>
            </a:extLst>
          </p:cNvPr>
          <p:cNvSpPr>
            <a:spLocks noGrp="1"/>
          </p:cNvSpPr>
          <p:nvPr>
            <p:ph sz="half" idx="1"/>
          </p:nvPr>
        </p:nvSpPr>
        <p:spPr/>
        <p:txBody>
          <a:bodyPr/>
          <a:lstStyle/>
          <a:p>
            <a:r>
              <a:rPr lang="en-CA" dirty="0"/>
              <a:t>Bool</a:t>
            </a:r>
          </a:p>
          <a:p>
            <a:r>
              <a:rPr lang="en-CA" dirty="0"/>
              <a:t>Byte</a:t>
            </a:r>
          </a:p>
          <a:p>
            <a:r>
              <a:rPr lang="en-CA" dirty="0" err="1"/>
              <a:t>sbyte</a:t>
            </a:r>
            <a:r>
              <a:rPr lang="en-CA" dirty="0"/>
              <a:t> (signed byte)</a:t>
            </a:r>
          </a:p>
          <a:p>
            <a:r>
              <a:rPr lang="en-CA" dirty="0"/>
              <a:t>Char</a:t>
            </a:r>
          </a:p>
          <a:p>
            <a:r>
              <a:rPr lang="en-CA" dirty="0"/>
              <a:t>Decimal</a:t>
            </a:r>
          </a:p>
          <a:p>
            <a:r>
              <a:rPr lang="en-CA" dirty="0"/>
              <a:t>Double</a:t>
            </a:r>
          </a:p>
          <a:p>
            <a:r>
              <a:rPr lang="en-CA" dirty="0"/>
              <a:t>Float</a:t>
            </a:r>
          </a:p>
          <a:p>
            <a:r>
              <a:rPr lang="en-CA" dirty="0"/>
              <a:t>Int</a:t>
            </a:r>
          </a:p>
        </p:txBody>
      </p:sp>
      <p:sp>
        <p:nvSpPr>
          <p:cNvPr id="4" name="Content Placeholder 3">
            <a:extLst>
              <a:ext uri="{FF2B5EF4-FFF2-40B4-BE49-F238E27FC236}">
                <a16:creationId xmlns:a16="http://schemas.microsoft.com/office/drawing/2014/main" id="{C876485C-AF31-4398-9772-5078C7A90FE2}"/>
              </a:ext>
            </a:extLst>
          </p:cNvPr>
          <p:cNvSpPr>
            <a:spLocks noGrp="1"/>
          </p:cNvSpPr>
          <p:nvPr>
            <p:ph sz="half" idx="2"/>
          </p:nvPr>
        </p:nvSpPr>
        <p:spPr/>
        <p:txBody>
          <a:bodyPr/>
          <a:lstStyle/>
          <a:p>
            <a:r>
              <a:rPr lang="en-CA" dirty="0" err="1"/>
              <a:t>Uint</a:t>
            </a:r>
            <a:endParaRPr lang="en-CA" dirty="0"/>
          </a:p>
          <a:p>
            <a:r>
              <a:rPr lang="en-CA" dirty="0"/>
              <a:t>Long</a:t>
            </a:r>
          </a:p>
          <a:p>
            <a:r>
              <a:rPr lang="en-CA" dirty="0" err="1"/>
              <a:t>Ulong</a:t>
            </a:r>
            <a:endParaRPr lang="en-CA" dirty="0"/>
          </a:p>
          <a:p>
            <a:r>
              <a:rPr lang="en-CA" dirty="0"/>
              <a:t>Object</a:t>
            </a:r>
          </a:p>
          <a:p>
            <a:r>
              <a:rPr lang="en-CA" dirty="0"/>
              <a:t>Short</a:t>
            </a:r>
          </a:p>
          <a:p>
            <a:r>
              <a:rPr lang="en-CA" dirty="0" err="1"/>
              <a:t>Ushort</a:t>
            </a:r>
            <a:endParaRPr lang="en-CA" dirty="0"/>
          </a:p>
          <a:p>
            <a:r>
              <a:rPr lang="en-CA" dirty="0"/>
              <a:t>String</a:t>
            </a:r>
          </a:p>
        </p:txBody>
      </p:sp>
    </p:spTree>
    <p:extLst>
      <p:ext uri="{BB962C8B-B14F-4D97-AF65-F5344CB8AC3E}">
        <p14:creationId xmlns:p14="http://schemas.microsoft.com/office/powerpoint/2010/main" val="36595625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E685B-FDE8-4F4A-AB01-734A14C5315A}"/>
              </a:ext>
            </a:extLst>
          </p:cNvPr>
          <p:cNvSpPr>
            <a:spLocks noGrp="1"/>
          </p:cNvSpPr>
          <p:nvPr>
            <p:ph type="title"/>
          </p:nvPr>
        </p:nvSpPr>
        <p:spPr/>
        <p:txBody>
          <a:bodyPr/>
          <a:lstStyle/>
          <a:p>
            <a:r>
              <a:rPr lang="en-CA" dirty="0"/>
              <a:t>2300H </a:t>
            </a:r>
          </a:p>
        </p:txBody>
      </p:sp>
      <p:sp>
        <p:nvSpPr>
          <p:cNvPr id="5" name="Content Placeholder 4">
            <a:extLst>
              <a:ext uri="{FF2B5EF4-FFF2-40B4-BE49-F238E27FC236}">
                <a16:creationId xmlns:a16="http://schemas.microsoft.com/office/drawing/2014/main" id="{233D5CED-A569-45E3-AEE5-39B7C049F3FF}"/>
              </a:ext>
            </a:extLst>
          </p:cNvPr>
          <p:cNvSpPr>
            <a:spLocks noGrp="1"/>
          </p:cNvSpPr>
          <p:nvPr>
            <p:ph idx="1"/>
          </p:nvPr>
        </p:nvSpPr>
        <p:spPr/>
        <p:txBody>
          <a:bodyPr/>
          <a:lstStyle/>
          <a:p>
            <a:r>
              <a:rPr lang="en-CA" dirty="0"/>
              <a:t> The representation of values, particularly the tricky ones is the realm of 2300H</a:t>
            </a:r>
          </a:p>
          <a:p>
            <a:r>
              <a:rPr lang="en-CA" dirty="0"/>
              <a:t>A bool is just a bit.  A byte is 8 bits, a signed byte is a byte, where the first bit means a sign. </a:t>
            </a:r>
          </a:p>
          <a:p>
            <a:endParaRPr lang="en-CA" dirty="0"/>
          </a:p>
          <a:p>
            <a:r>
              <a:rPr lang="en-CA" dirty="0"/>
              <a:t>More complicated are decimal and float, where some bits are allocated to the sign, the mantissa (fraction part) and the exponent</a:t>
            </a:r>
          </a:p>
          <a:p>
            <a:endParaRPr lang="en-CA" dirty="0"/>
          </a:p>
        </p:txBody>
      </p:sp>
    </p:spTree>
    <p:extLst>
      <p:ext uri="{BB962C8B-B14F-4D97-AF65-F5344CB8AC3E}">
        <p14:creationId xmlns:p14="http://schemas.microsoft.com/office/powerpoint/2010/main" val="17718273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Two Problems</a:t>
            </a:r>
          </a:p>
        </p:txBody>
      </p:sp>
      <p:sp>
        <p:nvSpPr>
          <p:cNvPr id="3" name="Content Placeholder 2"/>
          <p:cNvSpPr>
            <a:spLocks noGrp="1"/>
          </p:cNvSpPr>
          <p:nvPr>
            <p:ph idx="1"/>
          </p:nvPr>
        </p:nvSpPr>
        <p:spPr/>
        <p:txBody>
          <a:bodyPr/>
          <a:lstStyle/>
          <a:p>
            <a:r>
              <a:rPr lang="en-GB" dirty="0"/>
              <a:t>Saving and transmitting – what does it mean to take data and transmit it, and then reconstruct the form it was in?  </a:t>
            </a:r>
          </a:p>
          <a:p>
            <a:endParaRPr lang="en-GB" dirty="0">
              <a:solidFill>
                <a:srgbClr val="FF0000"/>
              </a:solidFill>
            </a:endParaRPr>
          </a:p>
          <a:p>
            <a:endParaRPr lang="en-GB" dirty="0"/>
          </a:p>
          <a:p>
            <a:r>
              <a:rPr lang="en-GB" dirty="0"/>
              <a:t>Binary representation of non trivial types (e.g. structs) are mostly outside the scope of this course.  </a:t>
            </a:r>
          </a:p>
          <a:p>
            <a:endParaRPr lang="en-GB" dirty="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2483995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Term:  “Data Structure”</a:t>
            </a:r>
          </a:p>
        </p:txBody>
      </p:sp>
      <p:sp>
        <p:nvSpPr>
          <p:cNvPr id="3" name="Content Placeholder 2"/>
          <p:cNvSpPr>
            <a:spLocks noGrp="1"/>
          </p:cNvSpPr>
          <p:nvPr>
            <p:ph idx="1"/>
          </p:nvPr>
        </p:nvSpPr>
        <p:spPr/>
        <p:txBody>
          <a:bodyPr>
            <a:normAutofit fontScale="92500" lnSpcReduction="10000"/>
          </a:bodyPr>
          <a:lstStyle/>
          <a:p>
            <a:r>
              <a:rPr lang="en-GB" dirty="0"/>
              <a:t>They are a full implementation of an </a:t>
            </a:r>
            <a:r>
              <a:rPr lang="en-GB" i="1" dirty="0"/>
              <a:t>abstract data type</a:t>
            </a:r>
          </a:p>
          <a:p>
            <a:endParaRPr lang="en-GB" dirty="0"/>
          </a:p>
          <a:p>
            <a:r>
              <a:rPr lang="en-GB" i="1" dirty="0"/>
              <a:t>Abstract data types </a:t>
            </a:r>
            <a:r>
              <a:rPr lang="en-GB" dirty="0"/>
              <a:t>are what a user thinks some data represents and should do. (Queue, a list, a priority queue etc.)</a:t>
            </a:r>
          </a:p>
          <a:p>
            <a:endParaRPr lang="en-GB" dirty="0"/>
          </a:p>
          <a:p>
            <a:r>
              <a:rPr lang="en-GB" dirty="0"/>
              <a:t>Working with data structures is the basis of algorithms.  An inefficient data structure results in inefficient algorithms (for a particular problem).</a:t>
            </a:r>
            <a:br>
              <a:rPr lang="en-GB" dirty="0"/>
            </a:br>
            <a:endParaRPr lang="en-GB" dirty="0"/>
          </a:p>
          <a:p>
            <a:r>
              <a:rPr lang="en-GB" dirty="0"/>
              <a:t>Real data structures worry a lot about trade-offs between competing goals (mostly speed – storage usage, and sometimes how difficult it is to implement)</a:t>
            </a:r>
          </a:p>
        </p:txBody>
      </p:sp>
    </p:spTree>
    <p:extLst>
      <p:ext uri="{BB962C8B-B14F-4D97-AF65-F5344CB8AC3E}">
        <p14:creationId xmlns:p14="http://schemas.microsoft.com/office/powerpoint/2010/main" val="34164274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 Structures</a:t>
            </a:r>
          </a:p>
        </p:txBody>
      </p:sp>
      <p:sp>
        <p:nvSpPr>
          <p:cNvPr id="3" name="Content Placeholder 2"/>
          <p:cNvSpPr>
            <a:spLocks noGrp="1"/>
          </p:cNvSpPr>
          <p:nvPr>
            <p:ph idx="1"/>
          </p:nvPr>
        </p:nvSpPr>
        <p:spPr/>
        <p:txBody>
          <a:bodyPr>
            <a:normAutofit lnSpcReduction="10000"/>
          </a:bodyPr>
          <a:lstStyle/>
          <a:p>
            <a:r>
              <a:rPr lang="en-GB" dirty="0"/>
              <a:t>At a basic level it’s just a collection of primitives and some way to connect them together</a:t>
            </a:r>
          </a:p>
          <a:p>
            <a:endParaRPr lang="en-GB" dirty="0"/>
          </a:p>
          <a:p>
            <a:r>
              <a:rPr lang="en-GB" dirty="0"/>
              <a:t>In the parlance these are </a:t>
            </a:r>
            <a:r>
              <a:rPr lang="en-GB" i="1" dirty="0"/>
              <a:t>collections, </a:t>
            </a:r>
            <a:r>
              <a:rPr lang="en-GB" dirty="0"/>
              <a:t>and different types of collections will have different properties.  Some will be easy to search, or easy to sort, maybe they will get created in a sorted fashion, some are easy to add things to, some aren’t.  </a:t>
            </a:r>
          </a:p>
          <a:p>
            <a:endParaRPr lang="en-GB" dirty="0"/>
          </a:p>
          <a:p>
            <a:r>
              <a:rPr lang="en-GB" dirty="0"/>
              <a:t>Searching and sorting is the business of computer science.  We are going to start into how to do this well.</a:t>
            </a:r>
          </a:p>
        </p:txBody>
      </p:sp>
    </p:spTree>
    <p:extLst>
      <p:ext uri="{BB962C8B-B14F-4D97-AF65-F5344CB8AC3E}">
        <p14:creationId xmlns:p14="http://schemas.microsoft.com/office/powerpoint/2010/main" val="34677509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8FF28-2DA6-49B7-8A72-B8EEA2ABAF9C}"/>
              </a:ext>
            </a:extLst>
          </p:cNvPr>
          <p:cNvSpPr>
            <a:spLocks noGrp="1"/>
          </p:cNvSpPr>
          <p:nvPr>
            <p:ph type="title"/>
          </p:nvPr>
        </p:nvSpPr>
        <p:spPr/>
        <p:txBody>
          <a:bodyPr/>
          <a:lstStyle/>
          <a:p>
            <a:r>
              <a:rPr lang="en-CA" dirty="0"/>
              <a:t>Some Simple Data Structures</a:t>
            </a:r>
          </a:p>
        </p:txBody>
      </p:sp>
      <p:sp>
        <p:nvSpPr>
          <p:cNvPr id="3" name="Content Placeholder 2">
            <a:extLst>
              <a:ext uri="{FF2B5EF4-FFF2-40B4-BE49-F238E27FC236}">
                <a16:creationId xmlns:a16="http://schemas.microsoft.com/office/drawing/2014/main" id="{25907554-2491-4E55-9105-691BC13E3921}"/>
              </a:ext>
            </a:extLst>
          </p:cNvPr>
          <p:cNvSpPr>
            <a:spLocks noGrp="1"/>
          </p:cNvSpPr>
          <p:nvPr>
            <p:ph idx="1"/>
          </p:nvPr>
        </p:nvSpPr>
        <p:spPr/>
        <p:txBody>
          <a:bodyPr>
            <a:normAutofit fontScale="92500" lnSpcReduction="10000"/>
          </a:bodyPr>
          <a:lstStyle/>
          <a:p>
            <a:r>
              <a:rPr lang="en-CA" dirty="0"/>
              <a:t>An Array:  A bunch of objects/structs stored in a fix size in order block</a:t>
            </a:r>
          </a:p>
          <a:p>
            <a:r>
              <a:rPr lang="en-CA" dirty="0"/>
              <a:t>A (linked) list:  A list where each object is only connected to the next element in the list </a:t>
            </a:r>
          </a:p>
          <a:p>
            <a:r>
              <a:rPr lang="en-CA" dirty="0"/>
              <a:t>A doubly linked list:  each object is connected to the previous and next elements</a:t>
            </a:r>
          </a:p>
          <a:p>
            <a:r>
              <a:rPr lang="en-CA" dirty="0"/>
              <a:t>A stack… like a stack of books.  You put something on top of the stack, and you take things off the top of the stack</a:t>
            </a:r>
          </a:p>
          <a:p>
            <a:r>
              <a:rPr lang="en-CA" dirty="0"/>
              <a:t>Queue:  Like a line at a ticket counter, first in, first out</a:t>
            </a:r>
          </a:p>
          <a:p>
            <a:r>
              <a:rPr lang="en-CA" dirty="0"/>
              <a:t>Priority Queue:  Like a line at a hospital, the person most likely to die goes first</a:t>
            </a:r>
          </a:p>
          <a:p>
            <a:r>
              <a:rPr lang="en-CA" dirty="0"/>
              <a:t>(There are others as well, we will get there)</a:t>
            </a:r>
          </a:p>
        </p:txBody>
      </p:sp>
    </p:spTree>
    <p:extLst>
      <p:ext uri="{BB962C8B-B14F-4D97-AF65-F5344CB8AC3E}">
        <p14:creationId xmlns:p14="http://schemas.microsoft.com/office/powerpoint/2010/main" val="2697338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F59D6-75DE-400F-A9D0-CF6866CD290E}"/>
              </a:ext>
            </a:extLst>
          </p:cNvPr>
          <p:cNvSpPr>
            <a:spLocks noGrp="1"/>
          </p:cNvSpPr>
          <p:nvPr>
            <p:ph type="title"/>
          </p:nvPr>
        </p:nvSpPr>
        <p:spPr/>
        <p:txBody>
          <a:bodyPr/>
          <a:lstStyle/>
          <a:p>
            <a:r>
              <a:rPr lang="en-CA" dirty="0"/>
              <a:t>Simple Standard Operations</a:t>
            </a:r>
          </a:p>
        </p:txBody>
      </p:sp>
      <p:sp>
        <p:nvSpPr>
          <p:cNvPr id="3" name="Content Placeholder 2">
            <a:extLst>
              <a:ext uri="{FF2B5EF4-FFF2-40B4-BE49-F238E27FC236}">
                <a16:creationId xmlns:a16="http://schemas.microsoft.com/office/drawing/2014/main" id="{303D8536-0558-4523-8373-32C542C6B09A}"/>
              </a:ext>
            </a:extLst>
          </p:cNvPr>
          <p:cNvSpPr>
            <a:spLocks noGrp="1"/>
          </p:cNvSpPr>
          <p:nvPr>
            <p:ph idx="1"/>
          </p:nvPr>
        </p:nvSpPr>
        <p:spPr/>
        <p:txBody>
          <a:bodyPr/>
          <a:lstStyle/>
          <a:p>
            <a:r>
              <a:rPr lang="en-CA" dirty="0"/>
              <a:t>Create Data Structure</a:t>
            </a:r>
          </a:p>
          <a:p>
            <a:r>
              <a:rPr lang="en-CA" dirty="0"/>
              <a:t>Add/Insert</a:t>
            </a:r>
          </a:p>
          <a:p>
            <a:r>
              <a:rPr lang="en-CA" dirty="0"/>
              <a:t>Remove one element</a:t>
            </a:r>
          </a:p>
          <a:p>
            <a:r>
              <a:rPr lang="en-CA" dirty="0"/>
              <a:t>Delete the whole thing</a:t>
            </a:r>
          </a:p>
          <a:p>
            <a:r>
              <a:rPr lang="en-CA" dirty="0"/>
              <a:t>Find (search)</a:t>
            </a:r>
          </a:p>
          <a:p>
            <a:r>
              <a:rPr lang="en-CA" dirty="0"/>
              <a:t>Print All</a:t>
            </a:r>
          </a:p>
          <a:p>
            <a:endParaRPr lang="en-CA" dirty="0"/>
          </a:p>
          <a:p>
            <a:endParaRPr lang="en-CA" dirty="0"/>
          </a:p>
        </p:txBody>
      </p:sp>
    </p:spTree>
    <p:extLst>
      <p:ext uri="{BB962C8B-B14F-4D97-AF65-F5344CB8AC3E}">
        <p14:creationId xmlns:p14="http://schemas.microsoft.com/office/powerpoint/2010/main" val="11133452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A33B1-23AC-4B8E-9D47-B921B0346E3E}"/>
              </a:ext>
            </a:extLst>
          </p:cNvPr>
          <p:cNvSpPr>
            <a:spLocks noGrp="1"/>
          </p:cNvSpPr>
          <p:nvPr>
            <p:ph type="title"/>
          </p:nvPr>
        </p:nvSpPr>
        <p:spPr/>
        <p:txBody>
          <a:bodyPr/>
          <a:lstStyle/>
          <a:p>
            <a:r>
              <a:rPr lang="en-CA" dirty="0"/>
              <a:t>Build Your Own Data Structures?</a:t>
            </a:r>
          </a:p>
        </p:txBody>
      </p:sp>
      <p:sp>
        <p:nvSpPr>
          <p:cNvPr id="3" name="Content Placeholder 2">
            <a:extLst>
              <a:ext uri="{FF2B5EF4-FFF2-40B4-BE49-F238E27FC236}">
                <a16:creationId xmlns:a16="http://schemas.microsoft.com/office/drawing/2014/main" id="{1DF5ECD4-F727-4099-A6FB-B3BF220CFF91}"/>
              </a:ext>
            </a:extLst>
          </p:cNvPr>
          <p:cNvSpPr>
            <a:spLocks noGrp="1"/>
          </p:cNvSpPr>
          <p:nvPr>
            <p:ph idx="1"/>
          </p:nvPr>
        </p:nvSpPr>
        <p:spPr/>
        <p:txBody>
          <a:bodyPr/>
          <a:lstStyle/>
          <a:p>
            <a:r>
              <a:rPr lang="en-CA" dirty="0"/>
              <a:t>Most common data structures (including the ones in this course) have been implemented better by someone else. </a:t>
            </a:r>
          </a:p>
          <a:p>
            <a:r>
              <a:rPr lang="en-CA" dirty="0"/>
              <a:t>So they exist in libraries (C++ STL, Microsoft .NET framework etc.)</a:t>
            </a:r>
          </a:p>
          <a:p>
            <a:endParaRPr lang="en-CA" dirty="0"/>
          </a:p>
          <a:p>
            <a:r>
              <a:rPr lang="en-CA" dirty="0"/>
              <a:t>If you are tasked with a problem were you need to make a data structure though, you need to know how to build the easy stuff first</a:t>
            </a:r>
          </a:p>
          <a:p>
            <a:endParaRPr lang="en-CA" dirty="0"/>
          </a:p>
          <a:p>
            <a:r>
              <a:rPr lang="en-CA" dirty="0"/>
              <a:t>So I’m making you (partially) build most of the data structures we’re going to talk about.  </a:t>
            </a:r>
          </a:p>
        </p:txBody>
      </p:sp>
    </p:spTree>
    <p:extLst>
      <p:ext uri="{BB962C8B-B14F-4D97-AF65-F5344CB8AC3E}">
        <p14:creationId xmlns:p14="http://schemas.microsoft.com/office/powerpoint/2010/main" val="34312738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Analysing Algorithms </a:t>
            </a:r>
          </a:p>
        </p:txBody>
      </p:sp>
      <p:sp>
        <p:nvSpPr>
          <p:cNvPr id="5" name="Content Placeholder 4"/>
          <p:cNvSpPr>
            <a:spLocks noGrp="1"/>
          </p:cNvSpPr>
          <p:nvPr>
            <p:ph idx="1"/>
          </p:nvPr>
        </p:nvSpPr>
        <p:spPr/>
        <p:txBody>
          <a:bodyPr>
            <a:normAutofit/>
          </a:bodyPr>
          <a:lstStyle/>
          <a:p>
            <a:r>
              <a:rPr lang="en-GB" dirty="0"/>
              <a:t>There are two things to consider when thinking about algorithms</a:t>
            </a:r>
          </a:p>
          <a:p>
            <a:endParaRPr lang="en-GB" dirty="0"/>
          </a:p>
          <a:p>
            <a:r>
              <a:rPr lang="en-GB" dirty="0"/>
              <a:t>How quickly does it run (in an absolute sense)?</a:t>
            </a:r>
          </a:p>
          <a:p>
            <a:endParaRPr lang="en-GB" dirty="0"/>
          </a:p>
          <a:p>
            <a:r>
              <a:rPr lang="en-GB" dirty="0"/>
              <a:t>How well does it scale with a larger input size?</a:t>
            </a:r>
          </a:p>
          <a:p>
            <a:endParaRPr lang="en-GB" dirty="0"/>
          </a:p>
          <a:p>
            <a:r>
              <a:rPr lang="en-GB" dirty="0"/>
              <a:t>And </a:t>
            </a:r>
            <a:r>
              <a:rPr lang="en-GB"/>
              <a:t>of course, </a:t>
            </a:r>
            <a:r>
              <a:rPr lang="en-GB" dirty="0"/>
              <a:t>how to do you measure and calculate these things?  </a:t>
            </a:r>
          </a:p>
          <a:p>
            <a:endParaRPr lang="en-GB" dirty="0"/>
          </a:p>
        </p:txBody>
      </p:sp>
    </p:spTree>
    <p:extLst>
      <p:ext uri="{BB962C8B-B14F-4D97-AF65-F5344CB8AC3E}">
        <p14:creationId xmlns:p14="http://schemas.microsoft.com/office/powerpoint/2010/main" val="24335760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Two Methods</a:t>
            </a:r>
          </a:p>
        </p:txBody>
      </p:sp>
      <p:sp>
        <p:nvSpPr>
          <p:cNvPr id="3" name="Content Placeholder 2"/>
          <p:cNvSpPr>
            <a:spLocks noGrp="1"/>
          </p:cNvSpPr>
          <p:nvPr>
            <p:ph idx="1"/>
          </p:nvPr>
        </p:nvSpPr>
        <p:spPr/>
        <p:txBody>
          <a:bodyPr/>
          <a:lstStyle/>
          <a:p>
            <a:r>
              <a:rPr lang="en-GB" dirty="0"/>
              <a:t>One is scientific observation of how your program runs</a:t>
            </a:r>
          </a:p>
          <a:p>
            <a:r>
              <a:rPr lang="en-GB" dirty="0"/>
              <a:t>We’ll come back to that in other classes to, but in the simplest sense, you are timing it, and if you’re interested, timing it for different sets of input values.</a:t>
            </a:r>
          </a:p>
          <a:p>
            <a:endParaRPr lang="en-GB" dirty="0"/>
          </a:p>
          <a:p>
            <a:r>
              <a:rPr lang="en-GB" dirty="0"/>
              <a:t>The other is a mathematical model of how code behaves.  </a:t>
            </a:r>
          </a:p>
        </p:txBody>
      </p:sp>
    </p:spTree>
    <p:extLst>
      <p:ext uri="{BB962C8B-B14F-4D97-AF65-F5344CB8AC3E}">
        <p14:creationId xmlns:p14="http://schemas.microsoft.com/office/powerpoint/2010/main" val="42412124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Building a Mathematical model of Code</a:t>
            </a:r>
          </a:p>
        </p:txBody>
      </p:sp>
      <p:sp>
        <p:nvSpPr>
          <p:cNvPr id="3" name="Content Placeholder 2"/>
          <p:cNvSpPr>
            <a:spLocks noGrp="1"/>
          </p:cNvSpPr>
          <p:nvPr>
            <p:ph idx="1"/>
          </p:nvPr>
        </p:nvSpPr>
        <p:spPr/>
        <p:txBody>
          <a:bodyPr/>
          <a:lstStyle/>
          <a:p>
            <a:r>
              <a:rPr lang="en-GB" dirty="0"/>
              <a:t>We look at the cost of executing each statement</a:t>
            </a:r>
          </a:p>
          <a:p>
            <a:pPr lvl="1"/>
            <a:r>
              <a:rPr lang="en-GB" dirty="0"/>
              <a:t>That is to some degree a function of the system we are running on and outside our control (we might be able to pick better from the list of available instructions but that’s about it unless we do some hardware engineering)</a:t>
            </a:r>
          </a:p>
          <a:p>
            <a:r>
              <a:rPr lang="en-GB" dirty="0"/>
              <a:t>And the frequency of execution of those statements</a:t>
            </a:r>
          </a:p>
          <a:p>
            <a:pPr lvl="1"/>
            <a:r>
              <a:rPr lang="en-GB" dirty="0"/>
              <a:t>So if we just compare the efficiency of a system with respect to input size we should be good</a:t>
            </a:r>
            <a:r>
              <a:rPr lang="en-GB"/>
              <a:t>?  Maybe, </a:t>
            </a:r>
            <a:r>
              <a:rPr lang="en-GB" dirty="0"/>
              <a:t>maybe not.  Some statements are easier to analyse than others </a:t>
            </a:r>
          </a:p>
          <a:p>
            <a:endParaRPr lang="en-GB" dirty="0"/>
          </a:p>
        </p:txBody>
      </p:sp>
    </p:spTree>
    <p:extLst>
      <p:ext uri="{BB962C8B-B14F-4D97-AF65-F5344CB8AC3E}">
        <p14:creationId xmlns:p14="http://schemas.microsoft.com/office/powerpoint/2010/main" val="35360197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Ways Functions Grow</a:t>
            </a:r>
          </a:p>
        </p:txBody>
      </p:sp>
      <p:pic>
        <p:nvPicPr>
          <p:cNvPr id="4" name="Content Placeholder 3"/>
          <p:cNvPicPr>
            <a:picLocks noGrp="1" noChangeAspect="1"/>
          </p:cNvPicPr>
          <p:nvPr>
            <p:ph sz="half" idx="1"/>
          </p:nvPr>
        </p:nvPicPr>
        <p:blipFill>
          <a:blip r:embed="rId2"/>
          <a:stretch>
            <a:fillRect/>
          </a:stretch>
        </p:blipFill>
        <p:spPr>
          <a:xfrm>
            <a:off x="1860721" y="1249249"/>
            <a:ext cx="2806619" cy="5107355"/>
          </a:xfrm>
          <a:prstGeom prst="rect">
            <a:avLst/>
          </a:prstGeom>
        </p:spPr>
      </p:pic>
      <p:sp>
        <p:nvSpPr>
          <p:cNvPr id="5" name="Content Placeholder 4"/>
          <p:cNvSpPr>
            <a:spLocks noGrp="1"/>
          </p:cNvSpPr>
          <p:nvPr>
            <p:ph sz="half" idx="2"/>
          </p:nvPr>
        </p:nvSpPr>
        <p:spPr/>
        <p:txBody>
          <a:bodyPr/>
          <a:lstStyle/>
          <a:p>
            <a:r>
              <a:rPr lang="en-GB" dirty="0"/>
              <a:t>When we do this we are assuming a reasonably large N, that follows a trend</a:t>
            </a:r>
          </a:p>
          <a:p>
            <a:r>
              <a:rPr lang="en-GB" dirty="0"/>
              <a:t>And that there aren’t execution level break  points for whatever reason</a:t>
            </a:r>
          </a:p>
        </p:txBody>
      </p:sp>
    </p:spTree>
    <p:extLst>
      <p:ext uri="{BB962C8B-B14F-4D97-AF65-F5344CB8AC3E}">
        <p14:creationId xmlns:p14="http://schemas.microsoft.com/office/powerpoint/2010/main" val="28653142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Approximate Running Time</a:t>
            </a:r>
          </a:p>
        </p:txBody>
      </p:sp>
      <p:sp>
        <p:nvSpPr>
          <p:cNvPr id="5" name="Content Placeholder 4"/>
          <p:cNvSpPr>
            <a:spLocks noGrp="1"/>
          </p:cNvSpPr>
          <p:nvPr>
            <p:ph idx="1"/>
          </p:nvPr>
        </p:nvSpPr>
        <p:spPr/>
        <p:txBody>
          <a:bodyPr/>
          <a:lstStyle/>
          <a:p>
            <a:r>
              <a:rPr lang="en-GB" dirty="0"/>
              <a:t>What we are looking at then is the approximate running time</a:t>
            </a:r>
          </a:p>
          <a:p>
            <a:endParaRPr lang="en-GB" dirty="0"/>
          </a:p>
          <a:p>
            <a:r>
              <a:rPr lang="en-GB" dirty="0"/>
              <a:t>We are doing this by estimating the </a:t>
            </a:r>
            <a:r>
              <a:rPr lang="en-GB" i="1" dirty="0"/>
              <a:t>order of growth</a:t>
            </a:r>
          </a:p>
          <a:p>
            <a:endParaRPr lang="en-GB" i="1" dirty="0"/>
          </a:p>
          <a:p>
            <a:r>
              <a:rPr lang="en-GB" dirty="0"/>
              <a:t>Generally we express this using what is called “Big-Oh” Notation.  (there are other types of notation for other things)</a:t>
            </a:r>
          </a:p>
          <a:p>
            <a:endParaRPr lang="en-GB" dirty="0"/>
          </a:p>
          <a:p>
            <a:endParaRPr lang="en-GB" dirty="0"/>
          </a:p>
        </p:txBody>
      </p:sp>
    </p:spTree>
    <p:extLst>
      <p:ext uri="{BB962C8B-B14F-4D97-AF65-F5344CB8AC3E}">
        <p14:creationId xmlns:p14="http://schemas.microsoft.com/office/powerpoint/2010/main" val="3337433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Developing a Mathematical Model of Running Time</a:t>
            </a:r>
          </a:p>
        </p:txBody>
      </p:sp>
      <p:sp>
        <p:nvSpPr>
          <p:cNvPr id="3" name="Content Placeholder 2"/>
          <p:cNvSpPr>
            <a:spLocks noGrp="1"/>
          </p:cNvSpPr>
          <p:nvPr>
            <p:ph idx="1"/>
          </p:nvPr>
        </p:nvSpPr>
        <p:spPr/>
        <p:txBody>
          <a:bodyPr>
            <a:normAutofit/>
          </a:bodyPr>
          <a:lstStyle/>
          <a:p>
            <a:r>
              <a:rPr lang="en-GB" dirty="0"/>
              <a:t>Develop an </a:t>
            </a:r>
            <a:r>
              <a:rPr lang="en-GB" i="1"/>
              <a:t>input model</a:t>
            </a:r>
            <a:r>
              <a:rPr lang="en-GB"/>
              <a:t>, </a:t>
            </a:r>
            <a:r>
              <a:rPr lang="en-GB" dirty="0"/>
              <a:t>including a definition of the problem size.</a:t>
            </a:r>
          </a:p>
          <a:p>
            <a:endParaRPr lang="en-GB" dirty="0"/>
          </a:p>
          <a:p>
            <a:r>
              <a:rPr lang="en-GB" dirty="0"/>
              <a:t>Identify the </a:t>
            </a:r>
            <a:r>
              <a:rPr lang="en-GB" i="1" dirty="0"/>
              <a:t>inner loop</a:t>
            </a:r>
            <a:r>
              <a:rPr lang="en-GB" dirty="0"/>
              <a:t>.</a:t>
            </a:r>
          </a:p>
          <a:p>
            <a:endParaRPr lang="en-GB" dirty="0"/>
          </a:p>
          <a:p>
            <a:r>
              <a:rPr lang="en-GB" dirty="0"/>
              <a:t>Define a </a:t>
            </a:r>
            <a:r>
              <a:rPr lang="en-GB" i="1" dirty="0"/>
              <a:t>cost model </a:t>
            </a:r>
            <a:r>
              <a:rPr lang="en-GB" dirty="0"/>
              <a:t>that includes operations in the inner loop.</a:t>
            </a:r>
          </a:p>
          <a:p>
            <a:endParaRPr lang="en-GB" dirty="0"/>
          </a:p>
          <a:p>
            <a:r>
              <a:rPr lang="en-GB" dirty="0"/>
              <a:t>Determine the frequency of execution of those operations for the given input.</a:t>
            </a:r>
          </a:p>
        </p:txBody>
      </p:sp>
    </p:spTree>
    <p:extLst>
      <p:ext uri="{BB962C8B-B14F-4D97-AF65-F5344CB8AC3E}">
        <p14:creationId xmlns:p14="http://schemas.microsoft.com/office/powerpoint/2010/main" val="23604536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Multiple Methods?</a:t>
            </a:r>
          </a:p>
        </p:txBody>
      </p:sp>
      <p:sp>
        <p:nvSpPr>
          <p:cNvPr id="3" name="Content Placeholder 2"/>
          <p:cNvSpPr>
            <a:spLocks noGrp="1"/>
          </p:cNvSpPr>
          <p:nvPr>
            <p:ph idx="1"/>
          </p:nvPr>
        </p:nvSpPr>
        <p:spPr/>
        <p:txBody>
          <a:bodyPr/>
          <a:lstStyle/>
          <a:p>
            <a:r>
              <a:rPr lang="en-GB" dirty="0"/>
              <a:t>Most software has many methods</a:t>
            </a:r>
          </a:p>
          <a:p>
            <a:endParaRPr lang="en-GB" dirty="0"/>
          </a:p>
          <a:p>
            <a:r>
              <a:rPr lang="en-GB" dirty="0"/>
              <a:t>Consider each independently. </a:t>
            </a:r>
          </a:p>
          <a:p>
            <a:endParaRPr lang="en-GB" dirty="0"/>
          </a:p>
          <a:p>
            <a:r>
              <a:rPr lang="en-GB" dirty="0"/>
              <a:t>Figure out if they are multiplicative </a:t>
            </a:r>
            <a:r>
              <a:rPr lang="en-GB"/>
              <a:t>or additive, </a:t>
            </a:r>
            <a:r>
              <a:rPr lang="en-GB" dirty="0"/>
              <a:t>if they are additive usually we only worry about the one that grows fastest. </a:t>
            </a:r>
          </a:p>
          <a:p>
            <a:endParaRPr lang="en-GB" dirty="0"/>
          </a:p>
          <a:p>
            <a:endParaRPr lang="en-GB" dirty="0"/>
          </a:p>
        </p:txBody>
      </p:sp>
    </p:spTree>
    <p:extLst>
      <p:ext uri="{BB962C8B-B14F-4D97-AF65-F5344CB8AC3E}">
        <p14:creationId xmlns:p14="http://schemas.microsoft.com/office/powerpoint/2010/main" val="3418882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Semi-Common Notation</a:t>
            </a:r>
          </a:p>
        </p:txBody>
      </p:sp>
      <p:pic>
        <p:nvPicPr>
          <p:cNvPr id="4" name="Content Placeholder 3"/>
          <p:cNvPicPr>
            <a:picLocks noGrp="1" noChangeAspect="1"/>
          </p:cNvPicPr>
          <p:nvPr>
            <p:ph idx="1"/>
          </p:nvPr>
        </p:nvPicPr>
        <p:blipFill>
          <a:blip r:embed="rId2"/>
          <a:stretch>
            <a:fillRect/>
          </a:stretch>
        </p:blipFill>
        <p:spPr>
          <a:xfrm>
            <a:off x="2462308" y="1825625"/>
            <a:ext cx="7267383" cy="4351338"/>
          </a:xfrm>
          <a:prstGeom prst="rect">
            <a:avLst/>
          </a:prstGeom>
        </p:spPr>
      </p:pic>
    </p:spTree>
    <p:extLst>
      <p:ext uri="{BB962C8B-B14F-4D97-AF65-F5344CB8AC3E}">
        <p14:creationId xmlns:p14="http://schemas.microsoft.com/office/powerpoint/2010/main" val="14486973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Useful Approximations</a:t>
            </a:r>
          </a:p>
        </p:txBody>
      </p:sp>
      <p:pic>
        <p:nvPicPr>
          <p:cNvPr id="4" name="Content Placeholder 3"/>
          <p:cNvPicPr>
            <a:picLocks noGrp="1" noChangeAspect="1"/>
          </p:cNvPicPr>
          <p:nvPr>
            <p:ph idx="1"/>
          </p:nvPr>
        </p:nvPicPr>
        <p:blipFill>
          <a:blip r:embed="rId2"/>
          <a:stretch>
            <a:fillRect/>
          </a:stretch>
        </p:blipFill>
        <p:spPr>
          <a:xfrm>
            <a:off x="1048256" y="1437814"/>
            <a:ext cx="8348407" cy="4714565"/>
          </a:xfrm>
          <a:prstGeom prst="rect">
            <a:avLst/>
          </a:prstGeom>
        </p:spPr>
      </p:pic>
    </p:spTree>
    <p:extLst>
      <p:ext uri="{BB962C8B-B14F-4D97-AF65-F5344CB8AC3E}">
        <p14:creationId xmlns:p14="http://schemas.microsoft.com/office/powerpoint/2010/main" val="1365093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 I do With Those? </a:t>
            </a:r>
          </a:p>
        </p:txBody>
      </p:sp>
      <p:sp>
        <p:nvSpPr>
          <p:cNvPr id="3" name="Content Placeholder 2"/>
          <p:cNvSpPr>
            <a:spLocks noGrp="1"/>
          </p:cNvSpPr>
          <p:nvPr>
            <p:ph idx="1"/>
          </p:nvPr>
        </p:nvSpPr>
        <p:spPr/>
        <p:txBody>
          <a:bodyPr/>
          <a:lstStyle/>
          <a:p>
            <a:r>
              <a:rPr lang="en-GB" dirty="0"/>
              <a:t>Until you have some code to analyse there isn’t much to do with that yet</a:t>
            </a:r>
          </a:p>
          <a:p>
            <a:endParaRPr lang="en-GB" dirty="0"/>
          </a:p>
          <a:p>
            <a:r>
              <a:rPr lang="en-GB" dirty="0"/>
              <a:t>But when you look at a data structure and an algorithm that does something with it you’ll need to be able to figure out how it  grows</a:t>
            </a:r>
          </a:p>
          <a:p>
            <a:endParaRPr lang="en-GB" dirty="0"/>
          </a:p>
          <a:p>
            <a:endParaRPr lang="en-GB" dirty="0"/>
          </a:p>
        </p:txBody>
      </p:sp>
    </p:spTree>
    <p:extLst>
      <p:ext uri="{BB962C8B-B14F-4D97-AF65-F5344CB8AC3E}">
        <p14:creationId xmlns:p14="http://schemas.microsoft.com/office/powerpoint/2010/main" val="22034225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Order of Growth Classification</a:t>
            </a:r>
          </a:p>
        </p:txBody>
      </p:sp>
      <p:sp>
        <p:nvSpPr>
          <p:cNvPr id="3" name="Content Placeholder 2"/>
          <p:cNvSpPr>
            <a:spLocks noGrp="1"/>
          </p:cNvSpPr>
          <p:nvPr>
            <p:ph idx="1"/>
          </p:nvPr>
        </p:nvSpPr>
        <p:spPr/>
        <p:txBody>
          <a:bodyPr/>
          <a:lstStyle/>
          <a:p>
            <a:r>
              <a:rPr lang="en-GB" dirty="0"/>
              <a:t>statements</a:t>
            </a:r>
          </a:p>
          <a:p>
            <a:r>
              <a:rPr lang="en-GB" dirty="0"/>
              <a:t>conditionals</a:t>
            </a:r>
          </a:p>
          <a:p>
            <a:r>
              <a:rPr lang="en-GB" dirty="0"/>
              <a:t>loops </a:t>
            </a:r>
          </a:p>
          <a:p>
            <a:r>
              <a:rPr lang="en-GB" dirty="0"/>
              <a:t>nesting </a:t>
            </a:r>
          </a:p>
          <a:p>
            <a:r>
              <a:rPr lang="en-GB" dirty="0"/>
              <a:t>method calls</a:t>
            </a:r>
          </a:p>
          <a:p>
            <a:endParaRPr lang="en-GB" dirty="0"/>
          </a:p>
          <a:p>
            <a:r>
              <a:rPr lang="en-GB" dirty="0"/>
              <a:t>That basically defines an algorithm.  </a:t>
            </a:r>
          </a:p>
        </p:txBody>
      </p:sp>
    </p:spTree>
    <p:extLst>
      <p:ext uri="{BB962C8B-B14F-4D97-AF65-F5344CB8AC3E}">
        <p14:creationId xmlns:p14="http://schemas.microsoft.com/office/powerpoint/2010/main" val="11027326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Constant</a:t>
            </a:r>
          </a:p>
        </p:txBody>
      </p:sp>
      <p:sp>
        <p:nvSpPr>
          <p:cNvPr id="3" name="Content Placeholder 2"/>
          <p:cNvSpPr>
            <a:spLocks noGrp="1"/>
          </p:cNvSpPr>
          <p:nvPr>
            <p:ph idx="1"/>
          </p:nvPr>
        </p:nvSpPr>
        <p:spPr/>
        <p:txBody>
          <a:bodyPr/>
          <a:lstStyle/>
          <a:p>
            <a:r>
              <a:rPr lang="en-GB" dirty="0"/>
              <a:t>Constant functions don’t depend on the input size</a:t>
            </a:r>
          </a:p>
          <a:p>
            <a:endParaRPr lang="en-GB" dirty="0"/>
          </a:p>
          <a:p>
            <a:r>
              <a:rPr lang="en-GB" dirty="0"/>
              <a:t>Most functions are actually constant in time, so we don’t think about it</a:t>
            </a:r>
          </a:p>
          <a:p>
            <a:r>
              <a:rPr lang="en-GB" dirty="0"/>
              <a:t>int a = 5;</a:t>
            </a:r>
          </a:p>
          <a:p>
            <a:r>
              <a:rPr lang="en-GB" dirty="0"/>
              <a:t>if (a == 5) </a:t>
            </a:r>
          </a:p>
          <a:p>
            <a:endParaRPr lang="en-GB" dirty="0"/>
          </a:p>
          <a:p>
            <a:pPr marL="0" indent="0">
              <a:buNone/>
            </a:pPr>
            <a:r>
              <a:rPr lang="en-GB" i="1" dirty="0"/>
              <a:t>O(1)</a:t>
            </a:r>
          </a:p>
        </p:txBody>
      </p:sp>
    </p:spTree>
    <p:extLst>
      <p:ext uri="{BB962C8B-B14F-4D97-AF65-F5344CB8AC3E}">
        <p14:creationId xmlns:p14="http://schemas.microsoft.com/office/powerpoint/2010/main" val="22134177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Logarithmic</a:t>
            </a:r>
          </a:p>
        </p:txBody>
      </p:sp>
      <p:sp>
        <p:nvSpPr>
          <p:cNvPr id="3" name="Content Placeholder 2"/>
          <p:cNvSpPr>
            <a:spLocks noGrp="1"/>
          </p:cNvSpPr>
          <p:nvPr>
            <p:ph idx="1"/>
          </p:nvPr>
        </p:nvSpPr>
        <p:spPr/>
        <p:txBody>
          <a:bodyPr/>
          <a:lstStyle/>
          <a:p>
            <a:r>
              <a:rPr lang="en-GB" dirty="0"/>
              <a:t>The next best thing to constant.  This is </a:t>
            </a:r>
            <a:r>
              <a:rPr lang="en-GB" i="1" dirty="0"/>
              <a:t>O(</a:t>
            </a:r>
            <a:r>
              <a:rPr lang="en-GB" i="1" dirty="0" err="1"/>
              <a:t>logN</a:t>
            </a:r>
            <a:r>
              <a:rPr lang="en-GB" i="1" dirty="0"/>
              <a:t>)</a:t>
            </a:r>
          </a:p>
          <a:p>
            <a:endParaRPr lang="en-GB" dirty="0"/>
          </a:p>
          <a:p>
            <a:r>
              <a:rPr lang="en-GB" dirty="0"/>
              <a:t>It’s important to note – we don’t actually care about the base of the logarithm (2, </a:t>
            </a:r>
            <a:r>
              <a:rPr lang="en-GB" i="1" dirty="0"/>
              <a:t>e</a:t>
            </a:r>
            <a:r>
              <a:rPr lang="en-GB" dirty="0"/>
              <a:t>, 10 etc.) since they are all related by a constant factor</a:t>
            </a:r>
          </a:p>
          <a:p>
            <a:endParaRPr lang="en-GB" dirty="0"/>
          </a:p>
          <a:p>
            <a:r>
              <a:rPr lang="en-GB" dirty="0"/>
              <a:t>The easiest example of this is a binary search</a:t>
            </a:r>
          </a:p>
        </p:txBody>
      </p:sp>
    </p:spTree>
    <p:extLst>
      <p:ext uri="{BB962C8B-B14F-4D97-AF65-F5344CB8AC3E}">
        <p14:creationId xmlns:p14="http://schemas.microsoft.com/office/powerpoint/2010/main" val="19135646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Linear</a:t>
            </a:r>
          </a:p>
        </p:txBody>
      </p:sp>
      <p:sp>
        <p:nvSpPr>
          <p:cNvPr id="3" name="Content Placeholder 2"/>
          <p:cNvSpPr>
            <a:spLocks noGrp="1"/>
          </p:cNvSpPr>
          <p:nvPr>
            <p:ph idx="1"/>
          </p:nvPr>
        </p:nvSpPr>
        <p:spPr/>
        <p:txBody>
          <a:bodyPr/>
          <a:lstStyle/>
          <a:p>
            <a:r>
              <a:rPr lang="en-GB" dirty="0"/>
              <a:t>This is where there is a constant running time per input</a:t>
            </a:r>
          </a:p>
          <a:p>
            <a:endParaRPr lang="en-GB" dirty="0"/>
          </a:p>
          <a:p>
            <a:r>
              <a:rPr lang="en-GB" dirty="0"/>
              <a:t>For each element in list</a:t>
            </a:r>
          </a:p>
          <a:p>
            <a:pPr lvl="1"/>
            <a:r>
              <a:rPr lang="en-GB" dirty="0"/>
              <a:t>Process the element</a:t>
            </a:r>
          </a:p>
          <a:p>
            <a:pPr lvl="1"/>
            <a:endParaRPr lang="en-GB" dirty="0"/>
          </a:p>
          <a:p>
            <a:r>
              <a:rPr lang="en-GB" dirty="0"/>
              <a:t>That’s </a:t>
            </a:r>
            <a:r>
              <a:rPr lang="en-GB" i="1" dirty="0"/>
              <a:t>O(N)</a:t>
            </a:r>
            <a:r>
              <a:rPr lang="en-GB" dirty="0"/>
              <a:t> assuming process the element is </a:t>
            </a:r>
            <a:r>
              <a:rPr lang="en-GB" i="1" dirty="0"/>
              <a:t>O(1)</a:t>
            </a:r>
            <a:r>
              <a:rPr lang="en-GB" dirty="0"/>
              <a:t>, but you do it </a:t>
            </a:r>
            <a:r>
              <a:rPr lang="en-GB" i="1" dirty="0"/>
              <a:t>N</a:t>
            </a:r>
            <a:r>
              <a:rPr lang="en-GB" dirty="0"/>
              <a:t> times for </a:t>
            </a:r>
            <a:r>
              <a:rPr lang="en-GB" i="1" dirty="0"/>
              <a:t>N</a:t>
            </a:r>
            <a:r>
              <a:rPr lang="en-GB" dirty="0"/>
              <a:t> elements in a list </a:t>
            </a:r>
          </a:p>
          <a:p>
            <a:endParaRPr lang="en-GB" dirty="0"/>
          </a:p>
          <a:p>
            <a:r>
              <a:rPr lang="en-GB" dirty="0"/>
              <a:t>(E.g. Find the tallest person in the room)</a:t>
            </a:r>
          </a:p>
        </p:txBody>
      </p:sp>
    </p:spTree>
    <p:extLst>
      <p:ext uri="{BB962C8B-B14F-4D97-AF65-F5344CB8AC3E}">
        <p14:creationId xmlns:p14="http://schemas.microsoft.com/office/powerpoint/2010/main" val="3952583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Linearithmic</a:t>
            </a:r>
            <a:endParaRPr lang="en-GB" dirty="0"/>
          </a:p>
        </p:txBody>
      </p:sp>
      <p:sp>
        <p:nvSpPr>
          <p:cNvPr id="3" name="Content Placeholder 2"/>
          <p:cNvSpPr>
            <a:spLocks noGrp="1"/>
          </p:cNvSpPr>
          <p:nvPr>
            <p:ph idx="1"/>
          </p:nvPr>
        </p:nvSpPr>
        <p:spPr/>
        <p:txBody>
          <a:bodyPr/>
          <a:lstStyle/>
          <a:p>
            <a:r>
              <a:rPr lang="en-GB" dirty="0" err="1"/>
              <a:t>Linearithmic</a:t>
            </a:r>
            <a:r>
              <a:rPr lang="en-GB" dirty="0"/>
              <a:t> is only slightly worse  than linear, </a:t>
            </a:r>
            <a:r>
              <a:rPr lang="en-GB" i="1" dirty="0" err="1"/>
              <a:t>NlogN</a:t>
            </a:r>
            <a:endParaRPr lang="en-GB" i="1" dirty="0"/>
          </a:p>
          <a:p>
            <a:endParaRPr lang="en-GB" i="1" dirty="0"/>
          </a:p>
          <a:p>
            <a:r>
              <a:rPr lang="en-GB" dirty="0"/>
              <a:t>Take our previous example</a:t>
            </a:r>
          </a:p>
          <a:p>
            <a:endParaRPr lang="en-GB" dirty="0"/>
          </a:p>
          <a:p>
            <a:r>
              <a:rPr lang="en-GB" dirty="0"/>
              <a:t>For each element in list</a:t>
            </a:r>
          </a:p>
          <a:p>
            <a:pPr lvl="1"/>
            <a:r>
              <a:rPr lang="en-GB" dirty="0"/>
              <a:t>Process the element</a:t>
            </a:r>
          </a:p>
          <a:p>
            <a:endParaRPr lang="en-GB" dirty="0"/>
          </a:p>
          <a:p>
            <a:r>
              <a:rPr lang="en-GB" dirty="0"/>
              <a:t>If process element involved say a simple (binary) search or the like it could be </a:t>
            </a:r>
            <a:r>
              <a:rPr lang="en-GB" dirty="0" err="1"/>
              <a:t>linearithmic</a:t>
            </a:r>
            <a:endParaRPr lang="en-GB" dirty="0"/>
          </a:p>
          <a:p>
            <a:endParaRPr lang="en-GB" dirty="0"/>
          </a:p>
        </p:txBody>
      </p:sp>
    </p:spTree>
    <p:extLst>
      <p:ext uri="{BB962C8B-B14F-4D97-AF65-F5344CB8AC3E}">
        <p14:creationId xmlns:p14="http://schemas.microsoft.com/office/powerpoint/2010/main" val="42684936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Quadratic</a:t>
            </a:r>
          </a:p>
        </p:txBody>
      </p:sp>
      <p:sp>
        <p:nvSpPr>
          <p:cNvPr id="3" name="Content Placeholder 2"/>
          <p:cNvSpPr>
            <a:spLocks noGrp="1"/>
          </p:cNvSpPr>
          <p:nvPr>
            <p:ph idx="1"/>
          </p:nvPr>
        </p:nvSpPr>
        <p:spPr/>
        <p:txBody>
          <a:bodyPr/>
          <a:lstStyle/>
          <a:p>
            <a:r>
              <a:rPr lang="en-GB" dirty="0"/>
              <a:t>This is where typical running time is O(</a:t>
            </a:r>
            <a:r>
              <a:rPr lang="en-GB" i="1" dirty="0"/>
              <a:t>N</a:t>
            </a:r>
            <a:r>
              <a:rPr lang="en-GB" i="1" baseline="30000" dirty="0"/>
              <a:t>2</a:t>
            </a:r>
            <a:r>
              <a:rPr lang="en-GB" i="1" dirty="0"/>
              <a:t>)</a:t>
            </a:r>
            <a:r>
              <a:rPr lang="en-GB" dirty="0"/>
              <a:t>.  </a:t>
            </a:r>
          </a:p>
          <a:p>
            <a:endParaRPr lang="en-GB" dirty="0"/>
          </a:p>
          <a:p>
            <a:r>
              <a:rPr lang="en-GB" dirty="0"/>
              <a:t>For each element in list</a:t>
            </a:r>
          </a:p>
          <a:p>
            <a:pPr lvl="1"/>
            <a:r>
              <a:rPr lang="en-GB" dirty="0"/>
              <a:t>Process in relation to every element in the list</a:t>
            </a:r>
          </a:p>
          <a:p>
            <a:endParaRPr lang="en-GB" dirty="0"/>
          </a:p>
          <a:p>
            <a:r>
              <a:rPr lang="en-GB" dirty="0"/>
              <a:t>Numerous sorts are quadratic</a:t>
            </a:r>
          </a:p>
          <a:p>
            <a:endParaRPr lang="en-GB" dirty="0"/>
          </a:p>
          <a:p>
            <a:r>
              <a:rPr lang="en-GB" dirty="0"/>
              <a:t>Find how many of us have the same name/birthday etc (naïve implementation)</a:t>
            </a:r>
          </a:p>
        </p:txBody>
      </p:sp>
    </p:spTree>
    <p:extLst>
      <p:ext uri="{BB962C8B-B14F-4D97-AF65-F5344CB8AC3E}">
        <p14:creationId xmlns:p14="http://schemas.microsoft.com/office/powerpoint/2010/main" val="1575274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Cubic</a:t>
            </a:r>
          </a:p>
        </p:txBody>
      </p:sp>
      <p:sp>
        <p:nvSpPr>
          <p:cNvPr id="3" name="Content Placeholder 2"/>
          <p:cNvSpPr>
            <a:spLocks noGrp="1"/>
          </p:cNvSpPr>
          <p:nvPr>
            <p:ph idx="1"/>
          </p:nvPr>
        </p:nvSpPr>
        <p:spPr/>
        <p:txBody>
          <a:bodyPr/>
          <a:lstStyle/>
          <a:p>
            <a:r>
              <a:rPr lang="en-GB" dirty="0"/>
              <a:t>Same thing only one more nested N</a:t>
            </a:r>
          </a:p>
          <a:p>
            <a:endParaRPr lang="en-GB" dirty="0"/>
          </a:p>
          <a:p>
            <a:r>
              <a:rPr lang="en-GB" dirty="0"/>
              <a:t>O(</a:t>
            </a:r>
            <a:r>
              <a:rPr lang="en-GB" i="1" dirty="0"/>
              <a:t>N</a:t>
            </a:r>
            <a:r>
              <a:rPr lang="en-GB" i="1" baseline="30000" dirty="0"/>
              <a:t>3</a:t>
            </a:r>
            <a:r>
              <a:rPr lang="en-GB" i="1" dirty="0"/>
              <a:t>)</a:t>
            </a:r>
          </a:p>
          <a:p>
            <a:endParaRPr lang="en-GB" i="1" dirty="0"/>
          </a:p>
          <a:p>
            <a:endParaRPr lang="en-GB" dirty="0"/>
          </a:p>
        </p:txBody>
      </p:sp>
    </p:spTree>
    <p:extLst>
      <p:ext uri="{BB962C8B-B14F-4D97-AF65-F5344CB8AC3E}">
        <p14:creationId xmlns:p14="http://schemas.microsoft.com/office/powerpoint/2010/main" val="15067019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Exponential</a:t>
            </a:r>
          </a:p>
        </p:txBody>
      </p:sp>
      <p:sp>
        <p:nvSpPr>
          <p:cNvPr id="3" name="Content Placeholder 2"/>
          <p:cNvSpPr>
            <a:spLocks noGrp="1"/>
          </p:cNvSpPr>
          <p:nvPr>
            <p:ph idx="1"/>
          </p:nvPr>
        </p:nvSpPr>
        <p:spPr/>
        <p:txBody>
          <a:bodyPr/>
          <a:lstStyle/>
          <a:p>
            <a:r>
              <a:rPr lang="en-GB" dirty="0"/>
              <a:t>This is when things go to hell fast</a:t>
            </a:r>
          </a:p>
          <a:p>
            <a:endParaRPr lang="en-GB" dirty="0"/>
          </a:p>
          <a:p>
            <a:r>
              <a:rPr lang="en-GB" dirty="0"/>
              <a:t>Here  running times are proportional to </a:t>
            </a:r>
            <a:r>
              <a:rPr lang="en-GB" i="1" dirty="0"/>
              <a:t>2</a:t>
            </a:r>
            <a:r>
              <a:rPr lang="en-GB" i="1" baseline="30000" dirty="0"/>
              <a:t>N</a:t>
            </a:r>
            <a:r>
              <a:rPr lang="en-GB" i="1" dirty="0"/>
              <a:t> </a:t>
            </a:r>
            <a:r>
              <a:rPr lang="en-GB" dirty="0"/>
              <a:t> or worse </a:t>
            </a:r>
          </a:p>
          <a:p>
            <a:endParaRPr lang="en-GB" dirty="0"/>
          </a:p>
          <a:p>
            <a:endParaRPr lang="en-GB" dirty="0"/>
          </a:p>
        </p:txBody>
      </p:sp>
    </p:spTree>
    <p:extLst>
      <p:ext uri="{BB962C8B-B14F-4D97-AF65-F5344CB8AC3E}">
        <p14:creationId xmlns:p14="http://schemas.microsoft.com/office/powerpoint/2010/main" val="25304065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3"/>
          <a:stretch>
            <a:fillRect/>
          </a:stretch>
        </p:blipFill>
        <p:spPr>
          <a:xfrm>
            <a:off x="5221005" y="-102849"/>
            <a:ext cx="6276167" cy="6911256"/>
          </a:xfrm>
          <a:prstGeom prst="rect">
            <a:avLst/>
          </a:prstGeom>
        </p:spPr>
      </p:pic>
      <p:sp>
        <p:nvSpPr>
          <p:cNvPr id="5" name="TextBox 4"/>
          <p:cNvSpPr txBox="1"/>
          <p:nvPr/>
        </p:nvSpPr>
        <p:spPr>
          <a:xfrm>
            <a:off x="572042" y="2569854"/>
            <a:ext cx="3814570" cy="923330"/>
          </a:xfrm>
          <a:prstGeom prst="rect">
            <a:avLst/>
          </a:prstGeom>
          <a:noFill/>
        </p:spPr>
        <p:txBody>
          <a:bodyPr wrap="none" rtlCol="0">
            <a:spAutoFit/>
          </a:bodyPr>
          <a:lstStyle/>
          <a:p>
            <a:r>
              <a:rPr lang="en-GB" dirty="0"/>
              <a:t>I clarify “page 47” “Algorithm 2.4” and </a:t>
            </a:r>
          </a:p>
          <a:p>
            <a:endParaRPr lang="en-GB" dirty="0"/>
          </a:p>
          <a:p>
            <a:r>
              <a:rPr lang="en-GB" dirty="0"/>
              <a:t>“chapter 6” on the next few slides</a:t>
            </a:r>
          </a:p>
        </p:txBody>
      </p:sp>
    </p:spTree>
    <p:extLst>
      <p:ext uri="{BB962C8B-B14F-4D97-AF65-F5344CB8AC3E}">
        <p14:creationId xmlns:p14="http://schemas.microsoft.com/office/powerpoint/2010/main" val="7839433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Page 47 (Binary Search)</a:t>
            </a:r>
          </a:p>
        </p:txBody>
      </p:sp>
      <p:sp>
        <p:nvSpPr>
          <p:cNvPr id="4" name="Rectangle 1"/>
          <p:cNvSpPr>
            <a:spLocks noGrp="1" noChangeArrowheads="1"/>
          </p:cNvSpPr>
          <p:nvPr>
            <p:ph idx="1"/>
          </p:nvPr>
        </p:nvSpPr>
        <p:spPr bwMode="auto">
          <a:xfrm>
            <a:off x="838200" y="1739139"/>
            <a:ext cx="9007594" cy="45243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err="1">
                <a:ln>
                  <a:noFill/>
                </a:ln>
                <a:solidFill>
                  <a:srgbClr val="000000"/>
                </a:solidFill>
                <a:effectLst/>
                <a:latin typeface="Courier New" panose="02070309020205020404" pitchFamily="49" charset="0"/>
                <a:cs typeface="Courier New" panose="02070309020205020404" pitchFamily="49" charset="0"/>
              </a:rPr>
              <a:t>BinarySearch</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(A[</a:t>
            </a: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0</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..N-1], value) {</a:t>
            </a:r>
            <a:b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low = </a:t>
            </a: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0</a:t>
            </a:r>
            <a:b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      </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high = N - </a:t>
            </a: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1</a:t>
            </a:r>
            <a:b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      </a:t>
            </a:r>
            <a:r>
              <a:rPr kumimoji="0" lang="en-US" altLang="en-US" sz="1800" b="1" i="0" u="none" strike="noStrike" cap="none" normalizeH="0" baseline="0" dirty="0">
                <a:ln>
                  <a:noFill/>
                </a:ln>
                <a:solidFill>
                  <a:srgbClr val="000080"/>
                </a:solidFill>
                <a:effectLst/>
                <a:latin typeface="Courier New" panose="02070309020205020404" pitchFamily="49" charset="0"/>
                <a:cs typeface="Courier New" panose="02070309020205020404" pitchFamily="49" charset="0"/>
              </a:rPr>
              <a:t>while </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(low &lt;= high) {</a:t>
            </a:r>
            <a:b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a:t>
            </a:r>
            <a:r>
              <a:rPr kumimoji="0" lang="en-US" altLang="en-US" sz="1800" b="0" i="1" u="none" strike="noStrike" cap="none" normalizeH="0" baseline="0" dirty="0">
                <a:ln>
                  <a:noFill/>
                </a:ln>
                <a:solidFill>
                  <a:srgbClr val="808080"/>
                </a:solidFill>
                <a:effectLst/>
                <a:latin typeface="Courier New" panose="02070309020205020404" pitchFamily="49" charset="0"/>
                <a:cs typeface="Courier New" panose="02070309020205020404" pitchFamily="49" charset="0"/>
              </a:rPr>
              <a:t>// invariants: value &gt; A[</a:t>
            </a:r>
            <a:r>
              <a:rPr kumimoji="0" lang="en-US" altLang="en-US" sz="1800" b="0" i="1" u="none" strike="noStrike" cap="none" normalizeH="0" baseline="0" dirty="0" err="1">
                <a:ln>
                  <a:noFill/>
                </a:ln>
                <a:solidFill>
                  <a:srgbClr val="808080"/>
                </a:solidFill>
                <a:effectLst/>
                <a:latin typeface="Courier New" panose="02070309020205020404" pitchFamily="49" charset="0"/>
                <a:cs typeface="Courier New" panose="02070309020205020404" pitchFamily="49" charset="0"/>
              </a:rPr>
              <a:t>i</a:t>
            </a:r>
            <a:r>
              <a:rPr kumimoji="0" lang="en-US" altLang="en-US" sz="1800" b="0" i="1" u="none" strike="noStrike" cap="none" normalizeH="0" baseline="0" dirty="0">
                <a:ln>
                  <a:noFill/>
                </a:ln>
                <a:solidFill>
                  <a:srgbClr val="808080"/>
                </a:solidFill>
                <a:effectLst/>
                <a:latin typeface="Courier New" panose="02070309020205020404" pitchFamily="49" charset="0"/>
                <a:cs typeface="Courier New" panose="02070309020205020404" pitchFamily="49" charset="0"/>
              </a:rPr>
              <a:t>] for all </a:t>
            </a:r>
            <a:r>
              <a:rPr kumimoji="0" lang="en-US" altLang="en-US" sz="1800" b="0" i="1" u="none" strike="noStrike" cap="none" normalizeH="0" baseline="0" dirty="0" err="1">
                <a:ln>
                  <a:noFill/>
                </a:ln>
                <a:solidFill>
                  <a:srgbClr val="808080"/>
                </a:solidFill>
                <a:effectLst/>
                <a:latin typeface="Courier New" panose="02070309020205020404" pitchFamily="49" charset="0"/>
                <a:cs typeface="Courier New" panose="02070309020205020404" pitchFamily="49" charset="0"/>
              </a:rPr>
              <a:t>i</a:t>
            </a:r>
            <a:r>
              <a:rPr kumimoji="0" lang="en-US" altLang="en-US" sz="1800" b="0" i="1" u="none" strike="noStrike" cap="none" normalizeH="0" baseline="0" dirty="0">
                <a:ln>
                  <a:noFill/>
                </a:ln>
                <a:solidFill>
                  <a:srgbClr val="808080"/>
                </a:solidFill>
                <a:effectLst/>
                <a:latin typeface="Courier New" panose="02070309020205020404" pitchFamily="49" charset="0"/>
                <a:cs typeface="Courier New" panose="02070309020205020404" pitchFamily="49" charset="0"/>
              </a:rPr>
              <a:t> &lt; low</a:t>
            </a:r>
            <a:br>
              <a:rPr kumimoji="0" lang="en-US" altLang="en-US" sz="1800" b="0" i="1" u="none" strike="noStrike" cap="none" normalizeH="0" baseline="0" dirty="0">
                <a:ln>
                  <a:noFill/>
                </a:ln>
                <a:solidFill>
                  <a:srgbClr val="808080"/>
                </a:solidFill>
                <a:effectLst/>
                <a:latin typeface="Courier New" panose="02070309020205020404" pitchFamily="49" charset="0"/>
                <a:cs typeface="Courier New" panose="02070309020205020404" pitchFamily="49" charset="0"/>
              </a:rPr>
            </a:br>
            <a:r>
              <a:rPr kumimoji="0" lang="en-US" altLang="en-US" sz="1800" b="0" i="1" u="none" strike="noStrike" cap="none" normalizeH="0" baseline="0" dirty="0">
                <a:ln>
                  <a:noFill/>
                </a:ln>
                <a:solidFill>
                  <a:srgbClr val="808080"/>
                </a:solidFill>
                <a:effectLst/>
                <a:latin typeface="Courier New" panose="02070309020205020404" pitchFamily="49" charset="0"/>
                <a:cs typeface="Courier New" panose="02070309020205020404" pitchFamily="49" charset="0"/>
              </a:rPr>
              <a:t>                         </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value &lt; A[</a:t>
            </a:r>
            <a:r>
              <a:rPr kumimoji="0" lang="en-US" altLang="en-US" sz="1800" b="0" i="0" u="none" strike="noStrike" cap="none" normalizeH="0" baseline="0" dirty="0" err="1">
                <a:ln>
                  <a:noFill/>
                </a:ln>
                <a:solidFill>
                  <a:srgbClr val="000000"/>
                </a:solidFill>
                <a:effectLst/>
                <a:latin typeface="Courier New" panose="02070309020205020404" pitchFamily="49" charset="0"/>
                <a:cs typeface="Courier New" panose="02070309020205020404" pitchFamily="49" charset="0"/>
              </a:rPr>
              <a:t>i</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a:t>
            </a:r>
            <a:r>
              <a:rPr kumimoji="0" lang="en-US" altLang="en-US" sz="1800" b="1" i="0" u="none" strike="noStrike" cap="none" normalizeH="0" baseline="0" dirty="0">
                <a:ln>
                  <a:noFill/>
                </a:ln>
                <a:solidFill>
                  <a:srgbClr val="000080"/>
                </a:solidFill>
                <a:effectLst/>
                <a:latin typeface="Courier New" panose="02070309020205020404" pitchFamily="49" charset="0"/>
                <a:cs typeface="Courier New" panose="02070309020205020404" pitchFamily="49" charset="0"/>
              </a:rPr>
              <a:t>for </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all </a:t>
            </a:r>
            <a:r>
              <a:rPr kumimoji="0" lang="en-US" altLang="en-US" sz="1800" b="0" i="0" u="none" strike="noStrike" cap="none" normalizeH="0" baseline="0" dirty="0" err="1">
                <a:ln>
                  <a:noFill/>
                </a:ln>
                <a:solidFill>
                  <a:srgbClr val="000000"/>
                </a:solidFill>
                <a:effectLst/>
                <a:latin typeface="Courier New" panose="02070309020205020404" pitchFamily="49" charset="0"/>
                <a:cs typeface="Courier New" panose="02070309020205020404" pitchFamily="49" charset="0"/>
              </a:rPr>
              <a:t>i</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&gt; high</a:t>
            </a:r>
            <a:b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mid = (low + high) / </a:t>
            </a: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2</a:t>
            </a:r>
            <a:b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          </a:t>
            </a:r>
            <a:r>
              <a:rPr kumimoji="0" lang="en-US" altLang="en-US" sz="1800" b="1" i="0" u="none" strike="noStrike" cap="none" normalizeH="0" baseline="0" dirty="0">
                <a:ln>
                  <a:noFill/>
                </a:ln>
                <a:solidFill>
                  <a:srgbClr val="000080"/>
                </a:solidFill>
                <a:effectLst/>
                <a:latin typeface="Courier New" panose="02070309020205020404" pitchFamily="49" charset="0"/>
                <a:cs typeface="Courier New" panose="02070309020205020404" pitchFamily="49" charset="0"/>
              </a:rPr>
              <a:t>if </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(A[mid] &gt; value)</a:t>
            </a:r>
            <a:b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high = mid - </a:t>
            </a: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1</a:t>
            </a:r>
            <a:b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          </a:t>
            </a:r>
            <a:r>
              <a:rPr kumimoji="0" lang="en-US" altLang="en-US" sz="1800" b="1" i="0" u="none" strike="noStrike" cap="none" normalizeH="0" baseline="0" dirty="0">
                <a:ln>
                  <a:noFill/>
                </a:ln>
                <a:solidFill>
                  <a:srgbClr val="000080"/>
                </a:solidFill>
                <a:effectLst/>
                <a:latin typeface="Courier New" panose="02070309020205020404" pitchFamily="49" charset="0"/>
                <a:cs typeface="Courier New" panose="02070309020205020404" pitchFamily="49" charset="0"/>
              </a:rPr>
              <a:t>else if </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(A[mid] &lt; value)</a:t>
            </a:r>
            <a:b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low = mid + </a:t>
            </a: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1</a:t>
            </a:r>
            <a:b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FF"/>
                </a:solidFill>
                <a:effectLst/>
                <a:latin typeface="Courier New" panose="02070309020205020404" pitchFamily="49" charset="0"/>
                <a:cs typeface="Courier New" panose="02070309020205020404" pitchFamily="49" charset="0"/>
              </a:rPr>
              <a:t>          </a:t>
            </a:r>
            <a:r>
              <a:rPr kumimoji="0" lang="en-US" altLang="en-US" sz="1800" b="1" i="0" u="none" strike="noStrike" cap="none" normalizeH="0" baseline="0" dirty="0">
                <a:ln>
                  <a:noFill/>
                </a:ln>
                <a:solidFill>
                  <a:srgbClr val="000080"/>
                </a:solidFill>
                <a:effectLst/>
                <a:latin typeface="Courier New" panose="02070309020205020404" pitchFamily="49" charset="0"/>
                <a:cs typeface="Courier New" panose="02070309020205020404" pitchFamily="49" charset="0"/>
              </a:rPr>
              <a:t>else</a:t>
            </a:r>
            <a:br>
              <a:rPr kumimoji="0" lang="en-US" altLang="en-US" sz="1800" b="1" i="0" u="none" strike="noStrike" cap="none" normalizeH="0" baseline="0" dirty="0">
                <a:ln>
                  <a:noFill/>
                </a:ln>
                <a:solidFill>
                  <a:srgbClr val="000080"/>
                </a:solidFill>
                <a:effectLst/>
                <a:latin typeface="Courier New" panose="02070309020205020404" pitchFamily="49" charset="0"/>
                <a:cs typeface="Courier New" panose="02070309020205020404" pitchFamily="49" charset="0"/>
              </a:rPr>
            </a:br>
            <a:r>
              <a:rPr kumimoji="0" lang="en-US" altLang="en-US" sz="1800" b="1" i="0" u="none" strike="noStrike" cap="none" normalizeH="0" baseline="0" dirty="0">
                <a:ln>
                  <a:noFill/>
                </a:ln>
                <a:solidFill>
                  <a:srgbClr val="000080"/>
                </a:solidFill>
                <a:effectLst/>
                <a:latin typeface="Courier New" panose="02070309020205020404" pitchFamily="49" charset="0"/>
                <a:cs typeface="Courier New" panose="02070309020205020404" pitchFamily="49" charset="0"/>
              </a:rPr>
              <a:t>              return </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mid</a:t>
            </a:r>
            <a:b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a:t>
            </a:r>
            <a:b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b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a:t>
            </a:r>
            <a:r>
              <a:rPr kumimoji="0" lang="en-US" altLang="en-US" sz="1800" b="1" i="0" u="none" strike="noStrike" cap="none" normalizeH="0" baseline="0" dirty="0">
                <a:ln>
                  <a:noFill/>
                </a:ln>
                <a:solidFill>
                  <a:srgbClr val="000080"/>
                </a:solidFill>
                <a:effectLst/>
                <a:latin typeface="Courier New" panose="02070309020205020404" pitchFamily="49" charset="0"/>
                <a:cs typeface="Courier New" panose="02070309020205020404" pitchFamily="49" charset="0"/>
              </a:rPr>
              <a:t>return </a:t>
            </a:r>
            <a:r>
              <a:rPr kumimoji="0" lang="en-US" altLang="en-US" sz="1800" b="0" i="0" u="none" strike="noStrike" cap="none" normalizeH="0" baseline="0" dirty="0" err="1">
                <a:ln>
                  <a:noFill/>
                </a:ln>
                <a:solidFill>
                  <a:srgbClr val="000000"/>
                </a:solidFill>
                <a:effectLst/>
                <a:latin typeface="Courier New" panose="02070309020205020404" pitchFamily="49" charset="0"/>
                <a:cs typeface="Courier New" panose="02070309020205020404" pitchFamily="49" charset="0"/>
              </a:rPr>
              <a:t>not_found</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 </a:t>
            </a:r>
            <a:r>
              <a:rPr kumimoji="0" lang="en-US" altLang="en-US" sz="1800" b="0" i="1" u="none" strike="noStrike" cap="none" normalizeH="0" baseline="0" dirty="0">
                <a:ln>
                  <a:noFill/>
                </a:ln>
                <a:solidFill>
                  <a:srgbClr val="808080"/>
                </a:solidFill>
                <a:effectLst/>
                <a:latin typeface="Courier New" panose="02070309020205020404" pitchFamily="49" charset="0"/>
                <a:cs typeface="Courier New" panose="02070309020205020404" pitchFamily="49" charset="0"/>
              </a:rPr>
              <a:t>// value would be inserted at index "low"</a:t>
            </a:r>
            <a:br>
              <a:rPr kumimoji="0" lang="en-US" altLang="en-US" sz="1800" b="0" i="1" u="none" strike="noStrike" cap="none" normalizeH="0" baseline="0" dirty="0">
                <a:ln>
                  <a:noFill/>
                </a:ln>
                <a:solidFill>
                  <a:srgbClr val="808080"/>
                </a:solidFill>
                <a:effectLst/>
                <a:latin typeface="Courier New" panose="02070309020205020404" pitchFamily="49" charset="0"/>
                <a:cs typeface="Courier New" panose="02070309020205020404" pitchFamily="49" charset="0"/>
              </a:rPr>
            </a:br>
            <a:r>
              <a:rPr kumimoji="0" lang="en-US" altLang="en-US" sz="1800" b="0" i="1" u="none" strike="noStrike" cap="none" normalizeH="0" baseline="0" dirty="0">
                <a:ln>
                  <a:noFill/>
                </a:ln>
                <a:solidFill>
                  <a:srgbClr val="808080"/>
                </a:solidFill>
                <a:effectLst/>
                <a:latin typeface="Courier New" panose="02070309020205020404" pitchFamily="49" charset="0"/>
                <a:cs typeface="Courier New" panose="02070309020205020404" pitchFamily="49" charset="0"/>
              </a:rPr>
              <a:t>  </a:t>
            </a:r>
            <a:r>
              <a:rPr kumimoji="0" lang="en-US" altLang="en-US" sz="1800" b="0" i="0" u="none" strike="noStrike" cap="none" normalizeH="0" baseline="0" dirty="0">
                <a:ln>
                  <a:noFill/>
                </a:ln>
                <a:solidFill>
                  <a:srgbClr val="000000"/>
                </a:solidFill>
                <a:effectLst/>
                <a:latin typeface="Courier New" panose="02070309020205020404" pitchFamily="49" charset="0"/>
                <a:cs typeface="Courier New" panose="02070309020205020404" pitchFamily="49" charset="0"/>
              </a:rPr>
              <a:t>}</a:t>
            </a: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875675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Algorithm 2.4 - </a:t>
            </a:r>
            <a:r>
              <a:rPr lang="en-GB" dirty="0" err="1"/>
              <a:t>MergeSort</a:t>
            </a:r>
            <a:endParaRPr lang="en-GB" dirty="0"/>
          </a:p>
        </p:txBody>
      </p:sp>
      <p:pic>
        <p:nvPicPr>
          <p:cNvPr id="4102" name="Picture 6" descr="http://upload.wikimedia.org/wikipedia/commons/thumb/e/e6/Merge_sort_algorithm_diagram.svg/618px-Merge_sort_algorithm_diagram.svg.pn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59339" y="1764954"/>
            <a:ext cx="4519540"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1395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122" name="Picture 2" descr="Merge-sort-example-300px.gif"/>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700898" y="852916"/>
            <a:ext cx="9211232" cy="5526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99135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4798D-B68A-4F2F-8A1B-40480F67AF74}"/>
              </a:ext>
            </a:extLst>
          </p:cNvPr>
          <p:cNvSpPr>
            <a:spLocks noGrp="1"/>
          </p:cNvSpPr>
          <p:nvPr>
            <p:ph type="title"/>
          </p:nvPr>
        </p:nvSpPr>
        <p:spPr>
          <a:xfrm>
            <a:off x="838200" y="365126"/>
            <a:ext cx="10515600" cy="315912"/>
          </a:xfrm>
        </p:spPr>
        <p:txBody>
          <a:bodyPr>
            <a:normAutofit fontScale="90000"/>
          </a:bodyPr>
          <a:lstStyle/>
          <a:p>
            <a:r>
              <a:rPr lang="en-CA" dirty="0"/>
              <a:t>Quicksort example</a:t>
            </a:r>
          </a:p>
        </p:txBody>
      </p:sp>
      <p:sp>
        <p:nvSpPr>
          <p:cNvPr id="3" name="Content Placeholder 2">
            <a:extLst>
              <a:ext uri="{FF2B5EF4-FFF2-40B4-BE49-F238E27FC236}">
                <a16:creationId xmlns:a16="http://schemas.microsoft.com/office/drawing/2014/main" id="{F06F6150-E271-4BE3-BD15-69579DCF9ADF}"/>
              </a:ext>
            </a:extLst>
          </p:cNvPr>
          <p:cNvSpPr>
            <a:spLocks noGrp="1"/>
          </p:cNvSpPr>
          <p:nvPr>
            <p:ph idx="1"/>
          </p:nvPr>
        </p:nvSpPr>
        <p:spPr>
          <a:xfrm>
            <a:off x="378069" y="747346"/>
            <a:ext cx="10975731" cy="5996354"/>
          </a:xfrm>
        </p:spPr>
        <p:txBody>
          <a:bodyPr>
            <a:normAutofit/>
          </a:bodyPr>
          <a:lstStyle/>
          <a:p>
            <a:r>
              <a:rPr lang="en-CA" dirty="0"/>
              <a:t>function partition ( </a:t>
            </a:r>
            <a:r>
              <a:rPr lang="en-CA" dirty="0" err="1"/>
              <a:t>int</a:t>
            </a:r>
            <a:r>
              <a:rPr lang="en-CA" dirty="0"/>
              <a:t> A[ ], </a:t>
            </a:r>
            <a:r>
              <a:rPr lang="en-CA" dirty="0" err="1"/>
              <a:t>int</a:t>
            </a:r>
            <a:r>
              <a:rPr lang="en-CA" dirty="0"/>
              <a:t> low, </a:t>
            </a:r>
            <a:r>
              <a:rPr lang="en-CA" dirty="0" err="1"/>
              <a:t>int</a:t>
            </a:r>
            <a:r>
              <a:rPr lang="en-CA" dirty="0"/>
              <a:t> high ) </a:t>
            </a:r>
          </a:p>
          <a:p>
            <a:r>
              <a:rPr lang="en-CA" dirty="0"/>
              <a:t>{ </a:t>
            </a:r>
          </a:p>
          <a:p>
            <a:pPr marL="457200" lvl="1" indent="0">
              <a:buNone/>
            </a:pPr>
            <a:r>
              <a:rPr lang="en-CA" dirty="0" err="1"/>
              <a:t>int</a:t>
            </a:r>
            <a:r>
              <a:rPr lang="en-CA" dirty="0"/>
              <a:t> pivot = A [ low ]; </a:t>
            </a:r>
          </a:p>
          <a:p>
            <a:pPr marL="457200" lvl="1" indent="0">
              <a:buNone/>
            </a:pPr>
            <a:r>
              <a:rPr lang="en-CA" dirty="0" err="1"/>
              <a:t>int</a:t>
            </a:r>
            <a:r>
              <a:rPr lang="en-CA" dirty="0"/>
              <a:t> </a:t>
            </a:r>
            <a:r>
              <a:rPr lang="en-CA" dirty="0" err="1"/>
              <a:t>i</a:t>
            </a:r>
            <a:r>
              <a:rPr lang="en-CA" dirty="0"/>
              <a:t> = low - 1; </a:t>
            </a:r>
          </a:p>
          <a:p>
            <a:pPr marL="457200" lvl="1" indent="0">
              <a:buNone/>
            </a:pPr>
            <a:r>
              <a:rPr lang="en-CA" dirty="0" err="1"/>
              <a:t>int</a:t>
            </a:r>
            <a:r>
              <a:rPr lang="en-CA" dirty="0"/>
              <a:t> j = high + 1; // Partition A around the pivot </a:t>
            </a:r>
          </a:p>
          <a:p>
            <a:pPr marL="457200" lvl="1" indent="0">
              <a:buNone/>
            </a:pPr>
            <a:r>
              <a:rPr lang="en-CA" dirty="0"/>
              <a:t>do </a:t>
            </a:r>
          </a:p>
          <a:p>
            <a:pPr marL="457200" lvl="1" indent="0">
              <a:buNone/>
            </a:pPr>
            <a:r>
              <a:rPr lang="en-CA" dirty="0"/>
              <a:t>{ </a:t>
            </a:r>
          </a:p>
          <a:p>
            <a:pPr marL="914400" lvl="2" indent="0">
              <a:buNone/>
            </a:pPr>
            <a:r>
              <a:rPr lang="en-CA" dirty="0"/>
              <a:t>while ( A [ --j ] &gt; pivot ); </a:t>
            </a:r>
          </a:p>
          <a:p>
            <a:pPr marL="914400" lvl="2" indent="0">
              <a:buNone/>
            </a:pPr>
            <a:r>
              <a:rPr lang="en-CA" dirty="0"/>
              <a:t>while ( A [ ++</a:t>
            </a:r>
            <a:r>
              <a:rPr lang="en-CA" dirty="0" err="1"/>
              <a:t>i</a:t>
            </a:r>
            <a:r>
              <a:rPr lang="en-CA" dirty="0"/>
              <a:t> ] &lt; pivot ); </a:t>
            </a:r>
          </a:p>
          <a:p>
            <a:pPr marL="914400" lvl="2" indent="0">
              <a:buNone/>
            </a:pPr>
            <a:r>
              <a:rPr lang="en-CA" dirty="0"/>
              <a:t>if ( </a:t>
            </a:r>
            <a:r>
              <a:rPr lang="en-CA" dirty="0" err="1"/>
              <a:t>i</a:t>
            </a:r>
            <a:r>
              <a:rPr lang="en-CA" dirty="0"/>
              <a:t> &lt; j ) swap ( A [ </a:t>
            </a:r>
            <a:r>
              <a:rPr lang="en-CA" dirty="0" err="1"/>
              <a:t>i</a:t>
            </a:r>
            <a:r>
              <a:rPr lang="en-CA" dirty="0"/>
              <a:t> ], A [ j ] ); </a:t>
            </a:r>
          </a:p>
          <a:p>
            <a:pPr marL="457200" lvl="1" indent="0">
              <a:buNone/>
            </a:pPr>
            <a:r>
              <a:rPr lang="en-CA" dirty="0"/>
              <a:t>} </a:t>
            </a:r>
          </a:p>
          <a:p>
            <a:pPr marL="457200" lvl="1" indent="0">
              <a:buNone/>
            </a:pPr>
            <a:r>
              <a:rPr lang="en-CA" dirty="0"/>
              <a:t>while ( </a:t>
            </a:r>
            <a:r>
              <a:rPr lang="en-CA" dirty="0" err="1"/>
              <a:t>i</a:t>
            </a:r>
            <a:r>
              <a:rPr lang="en-CA" dirty="0"/>
              <a:t> &lt; j ); </a:t>
            </a:r>
          </a:p>
          <a:p>
            <a:r>
              <a:rPr lang="en-CA" dirty="0"/>
              <a:t>}</a:t>
            </a:r>
          </a:p>
        </p:txBody>
      </p:sp>
    </p:spTree>
    <p:extLst>
      <p:ext uri="{BB962C8B-B14F-4D97-AF65-F5344CB8AC3E}">
        <p14:creationId xmlns:p14="http://schemas.microsoft.com/office/powerpoint/2010/main" val="26128838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B2673-F3C8-457F-80F3-F332900E9951}"/>
              </a:ext>
            </a:extLst>
          </p:cNvPr>
          <p:cNvSpPr>
            <a:spLocks noGrp="1"/>
          </p:cNvSpPr>
          <p:nvPr>
            <p:ph type="title"/>
          </p:nvPr>
        </p:nvSpPr>
        <p:spPr/>
        <p:txBody>
          <a:bodyPr/>
          <a:lstStyle/>
          <a:p>
            <a:r>
              <a:rPr lang="en-CA" dirty="0"/>
              <a:t>Quicksort</a:t>
            </a:r>
          </a:p>
        </p:txBody>
      </p:sp>
      <p:sp>
        <p:nvSpPr>
          <p:cNvPr id="3" name="Content Placeholder 2">
            <a:extLst>
              <a:ext uri="{FF2B5EF4-FFF2-40B4-BE49-F238E27FC236}">
                <a16:creationId xmlns:a16="http://schemas.microsoft.com/office/drawing/2014/main" id="{B7C9B802-FF6F-4C8E-A4E5-EA404CF72144}"/>
              </a:ext>
            </a:extLst>
          </p:cNvPr>
          <p:cNvSpPr>
            <a:spLocks noGrp="1"/>
          </p:cNvSpPr>
          <p:nvPr>
            <p:ph idx="1"/>
          </p:nvPr>
        </p:nvSpPr>
        <p:spPr/>
        <p:txBody>
          <a:bodyPr/>
          <a:lstStyle/>
          <a:p>
            <a:r>
              <a:rPr lang="en-CA" dirty="0"/>
              <a:t>Best case:  </a:t>
            </a:r>
            <a:r>
              <a:rPr lang="en-CA" dirty="0" err="1"/>
              <a:t>nlogn</a:t>
            </a:r>
            <a:endParaRPr lang="en-CA" dirty="0"/>
          </a:p>
          <a:p>
            <a:r>
              <a:rPr lang="en-CA" dirty="0"/>
              <a:t>Worst case: n</a:t>
            </a:r>
            <a:r>
              <a:rPr lang="en-CA" baseline="30000" dirty="0"/>
              <a:t>2</a:t>
            </a:r>
          </a:p>
          <a:p>
            <a:endParaRPr lang="en-CA" dirty="0"/>
          </a:p>
        </p:txBody>
      </p:sp>
    </p:spTree>
    <p:extLst>
      <p:ext uri="{BB962C8B-B14F-4D97-AF65-F5344CB8AC3E}">
        <p14:creationId xmlns:p14="http://schemas.microsoft.com/office/powerpoint/2010/main" val="8470387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“Chapter 6”</a:t>
            </a:r>
          </a:p>
        </p:txBody>
      </p:sp>
      <p:sp>
        <p:nvSpPr>
          <p:cNvPr id="3" name="Content Placeholder 2"/>
          <p:cNvSpPr>
            <a:spLocks noGrp="1"/>
          </p:cNvSpPr>
          <p:nvPr>
            <p:ph idx="1"/>
          </p:nvPr>
        </p:nvSpPr>
        <p:spPr/>
        <p:txBody>
          <a:bodyPr>
            <a:normAutofit lnSpcReduction="10000"/>
          </a:bodyPr>
          <a:lstStyle/>
          <a:p>
            <a:r>
              <a:rPr lang="en-GB" dirty="0"/>
              <a:t>This is the worst case, where you can end up with problems that just start to explode in complexity quickly</a:t>
            </a:r>
          </a:p>
          <a:p>
            <a:endParaRPr lang="en-GB" dirty="0"/>
          </a:p>
          <a:p>
            <a:r>
              <a:rPr lang="en-GB" dirty="0"/>
              <a:t>The classic example is a Fibonacci series which just keeps doubling in size for each  number but there are many other problems.</a:t>
            </a:r>
          </a:p>
          <a:p>
            <a:endParaRPr lang="en-GB" dirty="0"/>
          </a:p>
          <a:p>
            <a:r>
              <a:rPr lang="en-GB" dirty="0"/>
              <a:t>What is the longest path from here to Toronto using only roads?</a:t>
            </a:r>
          </a:p>
          <a:p>
            <a:r>
              <a:rPr lang="en-GB" dirty="0"/>
              <a:t>What is the longest path from here to Toronto?  </a:t>
            </a:r>
          </a:p>
          <a:p>
            <a:r>
              <a:rPr lang="en-GB" dirty="0"/>
              <a:t>Those questions are sort of nonsense, but you need to detect that and avoid trying to solve it in any big system</a:t>
            </a:r>
          </a:p>
        </p:txBody>
      </p:sp>
    </p:spTree>
    <p:extLst>
      <p:ext uri="{BB962C8B-B14F-4D97-AF65-F5344CB8AC3E}">
        <p14:creationId xmlns:p14="http://schemas.microsoft.com/office/powerpoint/2010/main" val="22331171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Order of growth</a:t>
            </a:r>
          </a:p>
        </p:txBody>
      </p:sp>
      <p:pic>
        <p:nvPicPr>
          <p:cNvPr id="7" name="Content Placeholder 6"/>
          <p:cNvPicPr>
            <a:picLocks noGrp="1" noChangeAspect="1"/>
          </p:cNvPicPr>
          <p:nvPr>
            <p:ph sz="half" idx="1"/>
          </p:nvPr>
        </p:nvPicPr>
        <p:blipFill>
          <a:blip r:embed="rId2"/>
          <a:stretch>
            <a:fillRect/>
          </a:stretch>
        </p:blipFill>
        <p:spPr>
          <a:xfrm>
            <a:off x="250894" y="1414371"/>
            <a:ext cx="5180361" cy="5261558"/>
          </a:xfrm>
          <a:prstGeom prst="rect">
            <a:avLst/>
          </a:prstGeom>
        </p:spPr>
      </p:pic>
      <p:pic>
        <p:nvPicPr>
          <p:cNvPr id="8" name="Content Placeholder 7"/>
          <p:cNvPicPr>
            <a:picLocks noGrp="1" noChangeAspect="1"/>
          </p:cNvPicPr>
          <p:nvPr>
            <p:ph sz="half" idx="2"/>
          </p:nvPr>
        </p:nvPicPr>
        <p:blipFill>
          <a:blip r:embed="rId3"/>
          <a:stretch>
            <a:fillRect/>
          </a:stretch>
        </p:blipFill>
        <p:spPr>
          <a:xfrm>
            <a:off x="6320388" y="1252951"/>
            <a:ext cx="5033412" cy="5325873"/>
          </a:xfrm>
          <a:prstGeom prst="rect">
            <a:avLst/>
          </a:prstGeom>
        </p:spPr>
      </p:pic>
    </p:spTree>
    <p:extLst>
      <p:ext uri="{BB962C8B-B14F-4D97-AF65-F5344CB8AC3E}">
        <p14:creationId xmlns:p14="http://schemas.microsoft.com/office/powerpoint/2010/main" val="20787414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Just buy a faster computer!</a:t>
            </a:r>
          </a:p>
        </p:txBody>
      </p:sp>
      <p:pic>
        <p:nvPicPr>
          <p:cNvPr id="7" name="Content Placeholder 6"/>
          <p:cNvPicPr>
            <a:picLocks noGrp="1" noChangeAspect="1"/>
          </p:cNvPicPr>
          <p:nvPr>
            <p:ph idx="1"/>
          </p:nvPr>
        </p:nvPicPr>
        <p:blipFill>
          <a:blip r:embed="rId2"/>
          <a:stretch>
            <a:fillRect/>
          </a:stretch>
        </p:blipFill>
        <p:spPr>
          <a:xfrm>
            <a:off x="762722" y="1334654"/>
            <a:ext cx="10145073" cy="5072537"/>
          </a:xfrm>
          <a:prstGeom prst="rect">
            <a:avLst/>
          </a:prstGeom>
        </p:spPr>
      </p:pic>
    </p:spTree>
    <p:extLst>
      <p:ext uri="{BB962C8B-B14F-4D97-AF65-F5344CB8AC3E}">
        <p14:creationId xmlns:p14="http://schemas.microsoft.com/office/powerpoint/2010/main" val="332926055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Large constants.</a:t>
            </a:r>
            <a:endParaRPr lang="en-GB" dirty="0"/>
          </a:p>
        </p:txBody>
      </p:sp>
      <p:sp>
        <p:nvSpPr>
          <p:cNvPr id="3" name="Content Placeholder 2"/>
          <p:cNvSpPr>
            <a:spLocks noGrp="1"/>
          </p:cNvSpPr>
          <p:nvPr>
            <p:ph idx="1"/>
          </p:nvPr>
        </p:nvSpPr>
        <p:spPr/>
        <p:txBody>
          <a:bodyPr/>
          <a:lstStyle/>
          <a:p>
            <a:r>
              <a:rPr lang="en-GB" dirty="0"/>
              <a:t>When we say a function is </a:t>
            </a:r>
            <a:r>
              <a:rPr lang="en-GB" i="1" dirty="0"/>
              <a:t>O(N</a:t>
            </a:r>
            <a:r>
              <a:rPr lang="en-GB" i="1" baseline="30000" dirty="0"/>
              <a:t>2</a:t>
            </a:r>
            <a:r>
              <a:rPr lang="en-GB" i="1" dirty="0"/>
              <a:t>)</a:t>
            </a:r>
            <a:r>
              <a:rPr lang="en-GB" dirty="0"/>
              <a:t> we really mean the run time is some constant </a:t>
            </a:r>
            <a:r>
              <a:rPr lang="en-GB" i="1" dirty="0"/>
              <a:t>c*N</a:t>
            </a:r>
            <a:r>
              <a:rPr lang="en-GB" i="1" baseline="30000" dirty="0"/>
              <a:t>2</a:t>
            </a:r>
            <a:r>
              <a:rPr lang="en-GB" i="1" dirty="0"/>
              <a:t>.</a:t>
            </a:r>
            <a:r>
              <a:rPr lang="en-GB" i="1" baseline="30000" dirty="0"/>
              <a:t>  </a:t>
            </a:r>
            <a:r>
              <a:rPr lang="en-GB" dirty="0"/>
              <a:t> As long as </a:t>
            </a:r>
            <a:r>
              <a:rPr lang="en-GB" i="1" dirty="0"/>
              <a:t>c </a:t>
            </a:r>
            <a:r>
              <a:rPr lang="en-GB" dirty="0"/>
              <a:t> is small this is fine.  But </a:t>
            </a:r>
            <a:r>
              <a:rPr lang="en-GB" i="1" dirty="0"/>
              <a:t>c </a:t>
            </a:r>
            <a:r>
              <a:rPr lang="en-GB" dirty="0"/>
              <a:t> might not be small, and if the constant cost of an operation is very high, well that’s bad.</a:t>
            </a:r>
          </a:p>
          <a:p>
            <a:endParaRPr lang="en-GB" i="1" dirty="0"/>
          </a:p>
          <a:p>
            <a:r>
              <a:rPr lang="en-GB" dirty="0"/>
              <a:t>A simple example might be fetching some small file from the Internet, which is slow as molasses compared to fetching something from cache. </a:t>
            </a:r>
          </a:p>
        </p:txBody>
      </p:sp>
    </p:spTree>
    <p:extLst>
      <p:ext uri="{BB962C8B-B14F-4D97-AF65-F5344CB8AC3E}">
        <p14:creationId xmlns:p14="http://schemas.microsoft.com/office/powerpoint/2010/main" val="17080000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err="1"/>
              <a:t>Nondominant</a:t>
            </a:r>
            <a:r>
              <a:rPr lang="en-GB" b="1" i="1" dirty="0"/>
              <a:t> inner loop.</a:t>
            </a:r>
            <a:endParaRPr lang="en-GB" dirty="0"/>
          </a:p>
        </p:txBody>
      </p:sp>
      <p:sp>
        <p:nvSpPr>
          <p:cNvPr id="3" name="Content Placeholder 2"/>
          <p:cNvSpPr>
            <a:spLocks noGrp="1"/>
          </p:cNvSpPr>
          <p:nvPr>
            <p:ph idx="1"/>
          </p:nvPr>
        </p:nvSpPr>
        <p:spPr/>
        <p:txBody>
          <a:bodyPr>
            <a:normAutofit lnSpcReduction="10000"/>
          </a:bodyPr>
          <a:lstStyle/>
          <a:p>
            <a:r>
              <a:rPr lang="en-GB" dirty="0"/>
              <a:t>When we do our analysis we look for some main program loop that is the one doing most of the work</a:t>
            </a:r>
          </a:p>
          <a:p>
            <a:endParaRPr lang="en-GB" dirty="0"/>
          </a:p>
          <a:p>
            <a:r>
              <a:rPr lang="en-GB" dirty="0"/>
              <a:t>But in practice that’s not exactly the case.  You may have a few hundred thousand lines of code strewn  out over hundreds of files.  But the  thing slowing you down is 15 lines in some obscure section of code that processes some tricky thing.  </a:t>
            </a:r>
          </a:p>
          <a:p>
            <a:endParaRPr lang="en-GB" dirty="0"/>
          </a:p>
          <a:p>
            <a:r>
              <a:rPr lang="en-GB" dirty="0"/>
              <a:t>The idea that there is a single dominant loop makes analysis easy but it’s not always right.  (and the same analysis process works anyway)</a:t>
            </a:r>
          </a:p>
        </p:txBody>
      </p:sp>
    </p:spTree>
    <p:extLst>
      <p:ext uri="{BB962C8B-B14F-4D97-AF65-F5344CB8AC3E}">
        <p14:creationId xmlns:p14="http://schemas.microsoft.com/office/powerpoint/2010/main" val="39628621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Instruction time. </a:t>
            </a:r>
            <a:endParaRPr lang="en-GB" dirty="0"/>
          </a:p>
        </p:txBody>
      </p:sp>
      <p:sp>
        <p:nvSpPr>
          <p:cNvPr id="3" name="Content Placeholder 2"/>
          <p:cNvSpPr>
            <a:spLocks noGrp="1"/>
          </p:cNvSpPr>
          <p:nvPr>
            <p:ph idx="1"/>
          </p:nvPr>
        </p:nvSpPr>
        <p:spPr/>
        <p:txBody>
          <a:bodyPr/>
          <a:lstStyle/>
          <a:p>
            <a:r>
              <a:rPr lang="en-GB" dirty="0"/>
              <a:t>Caching is wonderful and terrible. </a:t>
            </a:r>
          </a:p>
          <a:p>
            <a:endParaRPr lang="en-GB" dirty="0"/>
          </a:p>
          <a:p>
            <a:r>
              <a:rPr lang="en-GB" dirty="0"/>
              <a:t>The same instruction can have completely different characteristics depending on whether or not it is cached (or cacheable).</a:t>
            </a:r>
          </a:p>
          <a:p>
            <a:endParaRPr lang="en-GB" dirty="0"/>
          </a:p>
          <a:p>
            <a:endParaRPr lang="en-GB" dirty="0"/>
          </a:p>
        </p:txBody>
      </p:sp>
    </p:spTree>
    <p:extLst>
      <p:ext uri="{BB962C8B-B14F-4D97-AF65-F5344CB8AC3E}">
        <p14:creationId xmlns:p14="http://schemas.microsoft.com/office/powerpoint/2010/main" val="374987590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System considerations</a:t>
            </a:r>
            <a:endParaRPr lang="en-GB" dirty="0"/>
          </a:p>
        </p:txBody>
      </p:sp>
      <p:sp>
        <p:nvSpPr>
          <p:cNvPr id="4" name="Content Placeholder 3"/>
          <p:cNvSpPr>
            <a:spLocks noGrp="1"/>
          </p:cNvSpPr>
          <p:nvPr>
            <p:ph sz="half" idx="1"/>
          </p:nvPr>
        </p:nvSpPr>
        <p:spPr/>
        <p:txBody>
          <a:bodyPr/>
          <a:lstStyle/>
          <a:p>
            <a:r>
              <a:rPr lang="en-GB" dirty="0"/>
              <a:t>Why is adobe using 266MB of memory to open a 9MB PDF?</a:t>
            </a:r>
          </a:p>
          <a:p>
            <a:r>
              <a:rPr lang="en-GB" dirty="0"/>
              <a:t>What browser tabs do I have that need ~200 MB of memory, each?</a:t>
            </a:r>
          </a:p>
          <a:p>
            <a:endParaRPr lang="en-GB" dirty="0"/>
          </a:p>
          <a:p>
            <a:r>
              <a:rPr lang="en-GB" dirty="0"/>
              <a:t>Other stuff can slow your program down</a:t>
            </a:r>
          </a:p>
          <a:p>
            <a:endParaRPr lang="en-GB" dirty="0"/>
          </a:p>
        </p:txBody>
      </p:sp>
      <p:pic>
        <p:nvPicPr>
          <p:cNvPr id="6" name="Content Placeholder 5"/>
          <p:cNvPicPr>
            <a:picLocks noGrp="1" noChangeAspect="1"/>
          </p:cNvPicPr>
          <p:nvPr>
            <p:ph sz="half" idx="2"/>
          </p:nvPr>
        </p:nvPicPr>
        <p:blipFill>
          <a:blip r:embed="rId2"/>
          <a:stretch>
            <a:fillRect/>
          </a:stretch>
        </p:blipFill>
        <p:spPr>
          <a:xfrm>
            <a:off x="6527879" y="1825625"/>
            <a:ext cx="4470242" cy="4351338"/>
          </a:xfrm>
          <a:prstGeom prst="rect">
            <a:avLst/>
          </a:prstGeom>
        </p:spPr>
      </p:pic>
    </p:spTree>
    <p:extLst>
      <p:ext uri="{BB962C8B-B14F-4D97-AF65-F5344CB8AC3E}">
        <p14:creationId xmlns:p14="http://schemas.microsoft.com/office/powerpoint/2010/main" val="41105176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Too close to call</a:t>
            </a:r>
            <a:endParaRPr lang="en-GB" dirty="0"/>
          </a:p>
        </p:txBody>
      </p:sp>
      <p:sp>
        <p:nvSpPr>
          <p:cNvPr id="3" name="Content Placeholder 2"/>
          <p:cNvSpPr>
            <a:spLocks noGrp="1"/>
          </p:cNvSpPr>
          <p:nvPr>
            <p:ph idx="1"/>
          </p:nvPr>
        </p:nvSpPr>
        <p:spPr/>
        <p:txBody>
          <a:bodyPr/>
          <a:lstStyle/>
          <a:p>
            <a:r>
              <a:rPr lang="en-GB" dirty="0"/>
              <a:t>Different programs can be situationally faster (or more correct or whatever)</a:t>
            </a:r>
          </a:p>
          <a:p>
            <a:endParaRPr lang="en-GB" dirty="0"/>
          </a:p>
          <a:p>
            <a:r>
              <a:rPr lang="en-GB" dirty="0"/>
              <a:t>And you can’t necessarily know just by timing a handful of cases which is best</a:t>
            </a:r>
          </a:p>
        </p:txBody>
      </p:sp>
    </p:spTree>
    <p:extLst>
      <p:ext uri="{BB962C8B-B14F-4D97-AF65-F5344CB8AC3E}">
        <p14:creationId xmlns:p14="http://schemas.microsoft.com/office/powerpoint/2010/main" val="356749466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Strong dependence on inputs</a:t>
            </a:r>
            <a:endParaRPr lang="en-GB" dirty="0"/>
          </a:p>
        </p:txBody>
      </p:sp>
      <p:sp>
        <p:nvSpPr>
          <p:cNvPr id="3" name="Content Placeholder 2"/>
          <p:cNvSpPr>
            <a:spLocks noGrp="1"/>
          </p:cNvSpPr>
          <p:nvPr>
            <p:ph idx="1"/>
          </p:nvPr>
        </p:nvSpPr>
        <p:spPr/>
        <p:txBody>
          <a:bodyPr/>
          <a:lstStyle/>
          <a:p>
            <a:r>
              <a:rPr lang="en-GB" dirty="0"/>
              <a:t>If you make our input processing a conditional, it can mean that the minimum, average, and worst case running times of a program are completely different  big O’s</a:t>
            </a:r>
          </a:p>
          <a:p>
            <a:endParaRPr lang="en-GB" dirty="0"/>
          </a:p>
          <a:p>
            <a:r>
              <a:rPr lang="en-GB" dirty="0"/>
              <a:t>Lets say we read in a bunch of photo’s and batch process them (fix the lighting for example).  24Megapixel photos are going to take longer than 2megapixel ones.  </a:t>
            </a:r>
          </a:p>
          <a:p>
            <a:endParaRPr lang="en-GB" dirty="0"/>
          </a:p>
          <a:p>
            <a:endParaRPr lang="en-GB" dirty="0"/>
          </a:p>
        </p:txBody>
      </p:sp>
    </p:spTree>
    <p:extLst>
      <p:ext uri="{BB962C8B-B14F-4D97-AF65-F5344CB8AC3E}">
        <p14:creationId xmlns:p14="http://schemas.microsoft.com/office/powerpoint/2010/main" val="34554633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Multiple problem parameters</a:t>
            </a:r>
            <a:endParaRPr lang="en-GB" dirty="0"/>
          </a:p>
        </p:txBody>
      </p:sp>
      <p:sp>
        <p:nvSpPr>
          <p:cNvPr id="3" name="Content Placeholder 2"/>
          <p:cNvSpPr>
            <a:spLocks noGrp="1"/>
          </p:cNvSpPr>
          <p:nvPr>
            <p:ph idx="1"/>
          </p:nvPr>
        </p:nvSpPr>
        <p:spPr/>
        <p:txBody>
          <a:bodyPr/>
          <a:lstStyle/>
          <a:p>
            <a:r>
              <a:rPr lang="en-GB" dirty="0"/>
              <a:t>What if we read in multiple file types?  (Pictures and video)?</a:t>
            </a:r>
          </a:p>
          <a:p>
            <a:endParaRPr lang="en-GB" dirty="0"/>
          </a:p>
          <a:p>
            <a:r>
              <a:rPr lang="en-GB" dirty="0"/>
              <a:t>Lets say we have a data structure (with some  data) and then we do some stuff with that data later</a:t>
            </a:r>
          </a:p>
          <a:p>
            <a:r>
              <a:rPr lang="en-GB" dirty="0"/>
              <a:t>Both creating the data structure and the operations we do after are distinct problems, and which one is the dominant factor at run time depends on the data, and the operations.</a:t>
            </a:r>
          </a:p>
          <a:p>
            <a:endParaRPr lang="en-GB" dirty="0"/>
          </a:p>
          <a:p>
            <a:endParaRPr lang="en-GB" dirty="0"/>
          </a:p>
        </p:txBody>
      </p:sp>
    </p:spTree>
    <p:extLst>
      <p:ext uri="{BB962C8B-B14F-4D97-AF65-F5344CB8AC3E}">
        <p14:creationId xmlns:p14="http://schemas.microsoft.com/office/powerpoint/2010/main" val="176684733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Dependence on Input</a:t>
            </a:r>
          </a:p>
        </p:txBody>
      </p:sp>
      <p:sp>
        <p:nvSpPr>
          <p:cNvPr id="3" name="Content Placeholder 2"/>
          <p:cNvSpPr>
            <a:spLocks noGrp="1"/>
          </p:cNvSpPr>
          <p:nvPr>
            <p:ph idx="1"/>
          </p:nvPr>
        </p:nvSpPr>
        <p:spPr/>
        <p:txBody>
          <a:bodyPr/>
          <a:lstStyle/>
          <a:p>
            <a:r>
              <a:rPr lang="en-GB" dirty="0"/>
              <a:t>We are making assumptions about what it means to read in data</a:t>
            </a:r>
          </a:p>
          <a:p>
            <a:endParaRPr lang="en-GB" dirty="0"/>
          </a:p>
          <a:p>
            <a:r>
              <a:rPr lang="en-GB" dirty="0"/>
              <a:t>Let’s say we have a program that we test with integers.  Will it be the same with floats?  Doubles?  Some other number type?</a:t>
            </a:r>
            <a:br>
              <a:rPr lang="en-GB" dirty="0"/>
            </a:br>
            <a:endParaRPr lang="en-GB" dirty="0"/>
          </a:p>
          <a:p>
            <a:endParaRPr lang="en-GB" dirty="0"/>
          </a:p>
        </p:txBody>
      </p:sp>
    </p:spTree>
    <p:extLst>
      <p:ext uri="{BB962C8B-B14F-4D97-AF65-F5344CB8AC3E}">
        <p14:creationId xmlns:p14="http://schemas.microsoft.com/office/powerpoint/2010/main" val="132691879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Worst-case performance</a:t>
            </a:r>
            <a:endParaRPr lang="en-GB" dirty="0"/>
          </a:p>
        </p:txBody>
      </p:sp>
      <p:sp>
        <p:nvSpPr>
          <p:cNvPr id="3" name="Content Placeholder 2"/>
          <p:cNvSpPr>
            <a:spLocks noGrp="1"/>
          </p:cNvSpPr>
          <p:nvPr>
            <p:ph idx="1"/>
          </p:nvPr>
        </p:nvSpPr>
        <p:spPr/>
        <p:txBody>
          <a:bodyPr/>
          <a:lstStyle/>
          <a:p>
            <a:r>
              <a:rPr lang="en-GB" dirty="0"/>
              <a:t>This is when you are designing around the worst case scenario – where every operation every piece of data etc. is assumed to be the slowest possible</a:t>
            </a:r>
          </a:p>
          <a:p>
            <a:endParaRPr lang="en-GB" dirty="0"/>
          </a:p>
          <a:p>
            <a:r>
              <a:rPr lang="en-GB" dirty="0"/>
              <a:t>This is for things where timing and reliability are of the utmost importance</a:t>
            </a:r>
          </a:p>
          <a:p>
            <a:endParaRPr lang="en-GB" dirty="0"/>
          </a:p>
          <a:p>
            <a:r>
              <a:rPr lang="en-GB" dirty="0"/>
              <a:t>This is also potentially a security problem. </a:t>
            </a:r>
          </a:p>
        </p:txBody>
      </p:sp>
    </p:spTree>
    <p:extLst>
      <p:ext uri="{BB962C8B-B14F-4D97-AF65-F5344CB8AC3E}">
        <p14:creationId xmlns:p14="http://schemas.microsoft.com/office/powerpoint/2010/main" val="305918600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Randomized algorithms.</a:t>
            </a:r>
            <a:endParaRPr lang="en-GB" dirty="0"/>
          </a:p>
        </p:txBody>
      </p:sp>
      <p:sp>
        <p:nvSpPr>
          <p:cNvPr id="3" name="Content Placeholder 2"/>
          <p:cNvSpPr>
            <a:spLocks noGrp="1"/>
          </p:cNvSpPr>
          <p:nvPr>
            <p:ph idx="1"/>
          </p:nvPr>
        </p:nvSpPr>
        <p:spPr/>
        <p:txBody>
          <a:bodyPr/>
          <a:lstStyle/>
          <a:p>
            <a:r>
              <a:rPr lang="en-GB" dirty="0"/>
              <a:t>One of the odd quirks of data manipulation is that sometimes randomizing data is actually preferable.</a:t>
            </a:r>
          </a:p>
          <a:p>
            <a:endParaRPr lang="en-GB" dirty="0"/>
          </a:p>
          <a:p>
            <a:r>
              <a:rPr lang="en-GB" dirty="0"/>
              <a:t>With some sorting algorithms the worst case is when the data is already sorted (either sorted correctly, or sorted in the reverse order), in those cases it’s better to randomize your data – then sort it. </a:t>
            </a:r>
          </a:p>
          <a:p>
            <a:endParaRPr lang="en-GB" dirty="0"/>
          </a:p>
          <a:p>
            <a:r>
              <a:rPr lang="en-GB" dirty="0"/>
              <a:t>(Think sort by name on file explorer in Windows) </a:t>
            </a:r>
          </a:p>
          <a:p>
            <a:endParaRPr lang="en-GB" dirty="0"/>
          </a:p>
          <a:p>
            <a:endParaRPr lang="en-GB" dirty="0"/>
          </a:p>
        </p:txBody>
      </p:sp>
    </p:spTree>
    <p:extLst>
      <p:ext uri="{BB962C8B-B14F-4D97-AF65-F5344CB8AC3E}">
        <p14:creationId xmlns:p14="http://schemas.microsoft.com/office/powerpoint/2010/main" val="4954123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Sequences of operations</a:t>
            </a:r>
            <a:endParaRPr lang="en-GB" dirty="0"/>
          </a:p>
        </p:txBody>
      </p:sp>
      <p:sp>
        <p:nvSpPr>
          <p:cNvPr id="3" name="Content Placeholder 2"/>
          <p:cNvSpPr>
            <a:spLocks noGrp="1"/>
          </p:cNvSpPr>
          <p:nvPr>
            <p:ph idx="1"/>
          </p:nvPr>
        </p:nvSpPr>
        <p:spPr/>
        <p:txBody>
          <a:bodyPr/>
          <a:lstStyle/>
          <a:p>
            <a:r>
              <a:rPr lang="en-GB" dirty="0"/>
              <a:t>AKA- users suck</a:t>
            </a:r>
          </a:p>
          <a:p>
            <a:endParaRPr lang="en-GB" dirty="0"/>
          </a:p>
          <a:p>
            <a:r>
              <a:rPr lang="en-GB" dirty="0"/>
              <a:t>Lets say you have a stack.  Putting down a bunch of data into the stack and taking one off at a time is easy</a:t>
            </a:r>
          </a:p>
          <a:p>
            <a:endParaRPr lang="en-GB" dirty="0"/>
          </a:p>
          <a:p>
            <a:r>
              <a:rPr lang="en-GB" dirty="0"/>
              <a:t>Putting in one thing onto the stack, then taking it off, then putting the next thing on the stack, and taking it off has very different performance characteristics</a:t>
            </a:r>
          </a:p>
        </p:txBody>
      </p:sp>
    </p:spTree>
    <p:extLst>
      <p:ext uri="{BB962C8B-B14F-4D97-AF65-F5344CB8AC3E}">
        <p14:creationId xmlns:p14="http://schemas.microsoft.com/office/powerpoint/2010/main" val="187265049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Amortized analysis</a:t>
            </a:r>
            <a:endParaRPr lang="en-GB" dirty="0"/>
          </a:p>
        </p:txBody>
      </p:sp>
      <p:sp>
        <p:nvSpPr>
          <p:cNvPr id="3" name="Content Placeholder 2"/>
          <p:cNvSpPr>
            <a:spLocks noGrp="1"/>
          </p:cNvSpPr>
          <p:nvPr>
            <p:ph idx="1"/>
          </p:nvPr>
        </p:nvSpPr>
        <p:spPr/>
        <p:txBody>
          <a:bodyPr/>
          <a:lstStyle/>
          <a:p>
            <a:r>
              <a:rPr lang="en-GB" dirty="0"/>
              <a:t>This where we are worried about the overall system cost.  Some expensive operations are ok, as long as we don’t have too many of them</a:t>
            </a:r>
          </a:p>
          <a:p>
            <a:endParaRPr lang="en-GB" dirty="0"/>
          </a:p>
          <a:p>
            <a:r>
              <a:rPr lang="en-GB" dirty="0"/>
              <a:t>Or for too long</a:t>
            </a:r>
          </a:p>
          <a:p>
            <a:endParaRPr lang="en-GB" dirty="0"/>
          </a:p>
          <a:p>
            <a:r>
              <a:rPr lang="en-GB" dirty="0"/>
              <a:t>Lets say you have an array, but you want to add one more element to it than it can store, well expanding the array, as long as its rare isn’t a problem.  Unless you expand it too much and break something. </a:t>
            </a:r>
          </a:p>
        </p:txBody>
      </p:sp>
    </p:spTree>
    <p:extLst>
      <p:ext uri="{BB962C8B-B14F-4D97-AF65-F5344CB8AC3E}">
        <p14:creationId xmlns:p14="http://schemas.microsoft.com/office/powerpoint/2010/main" val="26575865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Memory</a:t>
            </a:r>
            <a:endParaRPr lang="en-GB" dirty="0"/>
          </a:p>
        </p:txBody>
      </p:sp>
      <p:sp>
        <p:nvSpPr>
          <p:cNvPr id="3" name="Content Placeholder 2"/>
          <p:cNvSpPr>
            <a:spLocks noGrp="1"/>
          </p:cNvSpPr>
          <p:nvPr>
            <p:ph idx="1"/>
          </p:nvPr>
        </p:nvSpPr>
        <p:spPr/>
        <p:txBody>
          <a:bodyPr>
            <a:normAutofit lnSpcReduction="10000"/>
          </a:bodyPr>
          <a:lstStyle/>
          <a:p>
            <a:r>
              <a:rPr lang="en-GB" dirty="0"/>
              <a:t>Has all sorts of performance characteristics depending on type</a:t>
            </a:r>
          </a:p>
          <a:p>
            <a:endParaRPr lang="en-GB" dirty="0"/>
          </a:p>
          <a:p>
            <a:r>
              <a:rPr lang="en-GB" dirty="0"/>
              <a:t>SSDs vs HDDs.  RAM properties, cache, network access etc. </a:t>
            </a:r>
          </a:p>
          <a:p>
            <a:endParaRPr lang="en-GB" dirty="0"/>
          </a:p>
          <a:p>
            <a:r>
              <a:rPr lang="en-GB" dirty="0"/>
              <a:t>You can count of memory used from the primitive types used in the data structures</a:t>
            </a:r>
          </a:p>
          <a:p>
            <a:endParaRPr lang="en-GB" dirty="0"/>
          </a:p>
          <a:p>
            <a:r>
              <a:rPr lang="en-GB" dirty="0"/>
              <a:t>Most structures (lists etc.) have some small amount of inherent overhead.  Memory constrained people can care (e.g. embedded systems)</a:t>
            </a:r>
          </a:p>
          <a:p>
            <a:endParaRPr lang="en-GB" dirty="0"/>
          </a:p>
        </p:txBody>
      </p:sp>
    </p:spTree>
    <p:extLst>
      <p:ext uri="{BB962C8B-B14F-4D97-AF65-F5344CB8AC3E}">
        <p14:creationId xmlns:p14="http://schemas.microsoft.com/office/powerpoint/2010/main" val="348819238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Big Oh Today was from</a:t>
            </a:r>
          </a:p>
        </p:txBody>
      </p:sp>
      <p:pic>
        <p:nvPicPr>
          <p:cNvPr id="4" name="Content Placeholder 3"/>
          <p:cNvPicPr>
            <a:picLocks noGrp="1" noChangeAspect="1"/>
          </p:cNvPicPr>
          <p:nvPr>
            <p:ph idx="1"/>
          </p:nvPr>
        </p:nvPicPr>
        <p:blipFill>
          <a:blip r:embed="rId2"/>
          <a:stretch>
            <a:fillRect/>
          </a:stretch>
        </p:blipFill>
        <p:spPr>
          <a:xfrm>
            <a:off x="4345286" y="1825625"/>
            <a:ext cx="3501427" cy="4351338"/>
          </a:xfrm>
          <a:prstGeom prst="rect">
            <a:avLst/>
          </a:prstGeom>
        </p:spPr>
      </p:pic>
    </p:spTree>
    <p:extLst>
      <p:ext uri="{BB962C8B-B14F-4D97-AF65-F5344CB8AC3E}">
        <p14:creationId xmlns:p14="http://schemas.microsoft.com/office/powerpoint/2010/main" val="76487779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Don’t buy it (well not for this course)</a:t>
            </a:r>
          </a:p>
        </p:txBody>
      </p:sp>
      <p:sp>
        <p:nvSpPr>
          <p:cNvPr id="3" name="Content Placeholder 2"/>
          <p:cNvSpPr>
            <a:spLocks noGrp="1"/>
          </p:cNvSpPr>
          <p:nvPr>
            <p:ph idx="1"/>
          </p:nvPr>
        </p:nvSpPr>
        <p:spPr/>
        <p:txBody>
          <a:bodyPr/>
          <a:lstStyle/>
          <a:p>
            <a:r>
              <a:rPr lang="en-GB" dirty="0"/>
              <a:t>It’s a good book, but A: it’s java, B: it’s for 3</a:t>
            </a:r>
            <a:r>
              <a:rPr lang="en-GB" baseline="30000" dirty="0"/>
              <a:t>rd</a:t>
            </a:r>
            <a:r>
              <a:rPr lang="en-GB" dirty="0"/>
              <a:t> year algorithms, C: it’s 969 pages long, and D: the only thing we need is chapter 1.5…which I just covered.  The other 930 pages of the book are… uh… not suited to our problem.</a:t>
            </a:r>
          </a:p>
          <a:p>
            <a:endParaRPr lang="en-GB" dirty="0"/>
          </a:p>
          <a:p>
            <a:endParaRPr lang="en-GB" dirty="0"/>
          </a:p>
        </p:txBody>
      </p:sp>
    </p:spTree>
    <p:extLst>
      <p:ext uri="{BB962C8B-B14F-4D97-AF65-F5344CB8AC3E}">
        <p14:creationId xmlns:p14="http://schemas.microsoft.com/office/powerpoint/2010/main" val="310074537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Perspective</a:t>
            </a:r>
          </a:p>
        </p:txBody>
      </p:sp>
      <p:sp>
        <p:nvSpPr>
          <p:cNvPr id="3" name="Content Placeholder 2"/>
          <p:cNvSpPr>
            <a:spLocks noGrp="1"/>
          </p:cNvSpPr>
          <p:nvPr>
            <p:ph idx="1"/>
          </p:nvPr>
        </p:nvSpPr>
        <p:spPr/>
        <p:txBody>
          <a:bodyPr/>
          <a:lstStyle/>
          <a:p>
            <a:r>
              <a:rPr lang="en-GB" dirty="0"/>
              <a:t>Performance comes in different flavours levels of concern. </a:t>
            </a:r>
          </a:p>
          <a:p>
            <a:endParaRPr lang="en-GB" dirty="0"/>
          </a:p>
          <a:p>
            <a:r>
              <a:rPr lang="en-GB" dirty="0"/>
              <a:t>Better performing applications are preferable, but programming and optimization time matter a lot. </a:t>
            </a:r>
          </a:p>
          <a:p>
            <a:endParaRPr lang="en-GB" dirty="0"/>
          </a:p>
          <a:p>
            <a:endParaRPr lang="en-GB" dirty="0"/>
          </a:p>
        </p:txBody>
      </p:sp>
    </p:spTree>
    <p:extLst>
      <p:ext uri="{BB962C8B-B14F-4D97-AF65-F5344CB8AC3E}">
        <p14:creationId xmlns:p14="http://schemas.microsoft.com/office/powerpoint/2010/main" val="114379181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Before We Get Into C#</a:t>
            </a:r>
          </a:p>
        </p:txBody>
      </p:sp>
      <p:sp>
        <p:nvSpPr>
          <p:cNvPr id="3" name="Content Placeholder 2"/>
          <p:cNvSpPr>
            <a:spLocks noGrp="1"/>
          </p:cNvSpPr>
          <p:nvPr>
            <p:ph idx="1"/>
          </p:nvPr>
        </p:nvSpPr>
        <p:spPr/>
        <p:txBody>
          <a:bodyPr>
            <a:normAutofit/>
          </a:bodyPr>
          <a:lstStyle/>
          <a:p>
            <a:r>
              <a:rPr lang="en-GB" dirty="0"/>
              <a:t>So before we get into C# and looking at actual data structures and analysing them we needed a bit of a toolkit for how to have this discussion.</a:t>
            </a:r>
          </a:p>
          <a:p>
            <a:endParaRPr lang="en-GB" dirty="0"/>
          </a:p>
          <a:p>
            <a:r>
              <a:rPr lang="en-GB" dirty="0"/>
              <a:t>Some theory to mull over before we finish today:</a:t>
            </a:r>
          </a:p>
          <a:p>
            <a:endParaRPr lang="en-GB" dirty="0"/>
          </a:p>
          <a:p>
            <a:r>
              <a:rPr lang="en-GB" dirty="0"/>
              <a:t>Who is the oldest person in the room? </a:t>
            </a:r>
          </a:p>
          <a:p>
            <a:r>
              <a:rPr lang="en-GB" dirty="0"/>
              <a:t>Who is the third oldest person in the room?  </a:t>
            </a:r>
          </a:p>
        </p:txBody>
      </p:sp>
    </p:spTree>
    <p:extLst>
      <p:ext uri="{BB962C8B-B14F-4D97-AF65-F5344CB8AC3E}">
        <p14:creationId xmlns:p14="http://schemas.microsoft.com/office/powerpoint/2010/main" val="230669882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85E9C-F6AE-4EF3-BAFB-9ED96C3BCD81}"/>
              </a:ext>
            </a:extLst>
          </p:cNvPr>
          <p:cNvSpPr>
            <a:spLocks noGrp="1"/>
          </p:cNvSpPr>
          <p:nvPr>
            <p:ph type="title"/>
          </p:nvPr>
        </p:nvSpPr>
        <p:spPr/>
        <p:txBody>
          <a:bodyPr/>
          <a:lstStyle/>
          <a:p>
            <a:r>
              <a:rPr lang="en-CA" dirty="0"/>
              <a:t>Overload</a:t>
            </a:r>
          </a:p>
        </p:txBody>
      </p:sp>
      <p:sp>
        <p:nvSpPr>
          <p:cNvPr id="3" name="Content Placeholder 2">
            <a:extLst>
              <a:ext uri="{FF2B5EF4-FFF2-40B4-BE49-F238E27FC236}">
                <a16:creationId xmlns:a16="http://schemas.microsoft.com/office/drawing/2014/main" id="{4E400F2E-FFCC-48E1-A0D9-BDDA00E061AB}"/>
              </a:ext>
            </a:extLst>
          </p:cNvPr>
          <p:cNvSpPr>
            <a:spLocks noGrp="1"/>
          </p:cNvSpPr>
          <p:nvPr>
            <p:ph idx="1"/>
          </p:nvPr>
        </p:nvSpPr>
        <p:spPr/>
        <p:txBody>
          <a:bodyPr/>
          <a:lstStyle/>
          <a:p>
            <a:r>
              <a:rPr lang="en-CA" dirty="0"/>
              <a:t>Because today is the first day I don’t want to overload people</a:t>
            </a:r>
          </a:p>
          <a:p>
            <a:endParaRPr lang="en-CA" dirty="0"/>
          </a:p>
          <a:p>
            <a:r>
              <a:rPr lang="en-CA" dirty="0"/>
              <a:t>This course combines programming, as an extension of 1020H, with some drawing/</a:t>
            </a:r>
            <a:r>
              <a:rPr lang="en-CA" dirty="0" err="1"/>
              <a:t>boardwork</a:t>
            </a:r>
            <a:r>
              <a:rPr lang="en-CA" dirty="0"/>
              <a:t> sort of theory on understanding how to organize data, and then there’s a little bit of maths to figure out how fast things are</a:t>
            </a:r>
          </a:p>
          <a:p>
            <a:endParaRPr lang="en-CA" dirty="0"/>
          </a:p>
          <a:p>
            <a:r>
              <a:rPr lang="en-CA" dirty="0"/>
              <a:t>It’s like this course actually involves science, in computing</a:t>
            </a:r>
            <a:r>
              <a:rPr lang="en-CA"/>
              <a:t>… </a:t>
            </a:r>
          </a:p>
        </p:txBody>
      </p:sp>
    </p:spTree>
    <p:extLst>
      <p:ext uri="{BB962C8B-B14F-4D97-AF65-F5344CB8AC3E}">
        <p14:creationId xmlns:p14="http://schemas.microsoft.com/office/powerpoint/2010/main" val="201103171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9355F-EDC4-4984-8F33-B5254C48BA9C}"/>
              </a:ext>
            </a:extLst>
          </p:cNvPr>
          <p:cNvSpPr>
            <a:spLocks noGrp="1"/>
          </p:cNvSpPr>
          <p:nvPr>
            <p:ph type="title"/>
          </p:nvPr>
        </p:nvSpPr>
        <p:spPr/>
        <p:txBody>
          <a:bodyPr/>
          <a:lstStyle/>
          <a:p>
            <a:r>
              <a:rPr lang="en-CA" dirty="0"/>
              <a:t>Administrative question:</a:t>
            </a:r>
          </a:p>
        </p:txBody>
      </p:sp>
      <p:sp>
        <p:nvSpPr>
          <p:cNvPr id="3" name="Content Placeholder 2">
            <a:extLst>
              <a:ext uri="{FF2B5EF4-FFF2-40B4-BE49-F238E27FC236}">
                <a16:creationId xmlns:a16="http://schemas.microsoft.com/office/drawing/2014/main" id="{708BBAFC-59A8-4D28-B964-A41DE1DE8043}"/>
              </a:ext>
            </a:extLst>
          </p:cNvPr>
          <p:cNvSpPr>
            <a:spLocks noGrp="1"/>
          </p:cNvSpPr>
          <p:nvPr>
            <p:ph idx="1"/>
          </p:nvPr>
        </p:nvSpPr>
        <p:spPr/>
        <p:txBody>
          <a:bodyPr/>
          <a:lstStyle/>
          <a:p>
            <a:r>
              <a:rPr lang="en-CA" dirty="0"/>
              <a:t>Does anyone here not have a laptop capable of running visual studio 2017? </a:t>
            </a:r>
          </a:p>
          <a:p>
            <a:endParaRPr lang="en-CA" dirty="0"/>
          </a:p>
          <a:p>
            <a:r>
              <a:rPr lang="en-CA" dirty="0"/>
              <a:t>(We should be able to get by with 2012 in OC202 as well)</a:t>
            </a:r>
          </a:p>
          <a:p>
            <a:endParaRPr lang="en-CA" dirty="0"/>
          </a:p>
          <a:p>
            <a:r>
              <a:rPr lang="en-CA" dirty="0"/>
              <a:t>How many of you have Macs?  In principle this should work on mac, in practice your easiest time might be installing windows but we can discuss that.  </a:t>
            </a:r>
          </a:p>
        </p:txBody>
      </p:sp>
    </p:spTree>
    <p:extLst>
      <p:ext uri="{BB962C8B-B14F-4D97-AF65-F5344CB8AC3E}">
        <p14:creationId xmlns:p14="http://schemas.microsoft.com/office/powerpoint/2010/main" val="26957855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D38B50A36ABE341B66097C843D2948C" ma:contentTypeVersion="11" ma:contentTypeDescription="Create a new document." ma:contentTypeScope="" ma:versionID="9fc644fc16c4d2ac308eab410b4f0474">
  <xsd:schema xmlns:xsd="http://www.w3.org/2001/XMLSchema" xmlns:xs="http://www.w3.org/2001/XMLSchema" xmlns:p="http://schemas.microsoft.com/office/2006/metadata/properties" xmlns:ns3="9a42c7c0-e9dc-4b03-8ceb-50bfd13314cc" xmlns:ns4="0f41222f-3434-4b54-a795-1600fb9c8f0a" targetNamespace="http://schemas.microsoft.com/office/2006/metadata/properties" ma:root="true" ma:fieldsID="893afb4ea6d4c91d5423e345fd367925" ns3:_="" ns4:_="">
    <xsd:import namespace="9a42c7c0-e9dc-4b03-8ceb-50bfd13314cc"/>
    <xsd:import namespace="0f41222f-3434-4b54-a795-1600fb9c8f0a"/>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42c7c0-e9dc-4b03-8ceb-50bfd13314c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f41222f-3434-4b54-a795-1600fb9c8f0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0E0344-9D86-4E8F-9460-B901238F02E4}">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719A1F6-CB47-4482-8295-77DE264DAE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42c7c0-e9dc-4b03-8ceb-50bfd13314cc"/>
    <ds:schemaRef ds:uri="0f41222f-3434-4b54-a795-1600fb9c8f0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D62CB72-4D04-491B-A543-38492F533A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2503</TotalTime>
  <Words>3864</Words>
  <Application>Microsoft Office PowerPoint</Application>
  <PresentationFormat>Widescreen</PresentationFormat>
  <Paragraphs>410</Paragraphs>
  <Slides>75</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75</vt:i4>
      </vt:variant>
    </vt:vector>
  </HeadingPairs>
  <TitlesOfParts>
    <vt:vector size="80" baseType="lpstr">
      <vt:lpstr>Arial</vt:lpstr>
      <vt:lpstr>Calibri</vt:lpstr>
      <vt:lpstr>Calibri Light</vt:lpstr>
      <vt:lpstr>Courier New</vt:lpstr>
      <vt:lpstr>Office Theme</vt:lpstr>
      <vt:lpstr>COIS 2020H</vt:lpstr>
      <vt:lpstr>About your instructor </vt:lpstr>
      <vt:lpstr>Overview</vt:lpstr>
      <vt:lpstr>Schedule</vt:lpstr>
      <vt:lpstr>Textbook – ugh…</vt:lpstr>
      <vt:lpstr>Is there another book?</vt:lpstr>
      <vt:lpstr>So Why C# Then?</vt:lpstr>
      <vt:lpstr>Alternatives</vt:lpstr>
      <vt:lpstr>Evaluations</vt:lpstr>
      <vt:lpstr>Labs</vt:lpstr>
      <vt:lpstr>Visual Studio</vt:lpstr>
      <vt:lpstr>Today We’ll do Theory</vt:lpstr>
      <vt:lpstr>1020</vt:lpstr>
      <vt:lpstr>Structures and Classes</vt:lpstr>
      <vt:lpstr>A Class vs. A Struct</vt:lpstr>
      <vt:lpstr>Programs</vt:lpstr>
      <vt:lpstr>2240</vt:lpstr>
      <vt:lpstr>Class Responsibility</vt:lpstr>
      <vt:lpstr>Other Data Structures Problems</vt:lpstr>
      <vt:lpstr>Two Questions for today</vt:lpstr>
      <vt:lpstr>What is Data?  </vt:lpstr>
      <vt:lpstr>Built in Data Types</vt:lpstr>
      <vt:lpstr>2300H </vt:lpstr>
      <vt:lpstr>Two Problems</vt:lpstr>
      <vt:lpstr>Term:  “Data Structure”</vt:lpstr>
      <vt:lpstr>Data Structures</vt:lpstr>
      <vt:lpstr>Some Simple Data Structures</vt:lpstr>
      <vt:lpstr>Simple Standard Operations</vt:lpstr>
      <vt:lpstr>Build Your Own Data Structures?</vt:lpstr>
      <vt:lpstr>Analysing Algorithms </vt:lpstr>
      <vt:lpstr>Two Methods</vt:lpstr>
      <vt:lpstr>Building a Mathematical model of Code</vt:lpstr>
      <vt:lpstr>Ways Functions Grow</vt:lpstr>
      <vt:lpstr>Approximate Running Time</vt:lpstr>
      <vt:lpstr>Developing a Mathematical Model of Running Time</vt:lpstr>
      <vt:lpstr>Multiple Methods?</vt:lpstr>
      <vt:lpstr>Some Semi-Common Notation</vt:lpstr>
      <vt:lpstr>Some Useful Approximations</vt:lpstr>
      <vt:lpstr>What Do I do With Those? </vt:lpstr>
      <vt:lpstr>Order of Growth Classification</vt:lpstr>
      <vt:lpstr>Constant</vt:lpstr>
      <vt:lpstr>Logarithmic</vt:lpstr>
      <vt:lpstr>Linear</vt:lpstr>
      <vt:lpstr>Linearithmic</vt:lpstr>
      <vt:lpstr>Quadratic</vt:lpstr>
      <vt:lpstr>Cubic</vt:lpstr>
      <vt:lpstr>Exponential</vt:lpstr>
      <vt:lpstr>PowerPoint Presentation</vt:lpstr>
      <vt:lpstr>Page 47 (Binary Search)</vt:lpstr>
      <vt:lpstr>Algorithm 2.4 - MergeSort</vt:lpstr>
      <vt:lpstr>PowerPoint Presentation</vt:lpstr>
      <vt:lpstr>Quicksort example</vt:lpstr>
      <vt:lpstr>Quicksort</vt:lpstr>
      <vt:lpstr>“Chapter 6”</vt:lpstr>
      <vt:lpstr>Order of growth</vt:lpstr>
      <vt:lpstr>Just buy a faster computer!</vt:lpstr>
      <vt:lpstr>Large constants.</vt:lpstr>
      <vt:lpstr>Nondominant inner loop.</vt:lpstr>
      <vt:lpstr>Instruction time. </vt:lpstr>
      <vt:lpstr>System considerations</vt:lpstr>
      <vt:lpstr>Too close to call</vt:lpstr>
      <vt:lpstr>Strong dependence on inputs</vt:lpstr>
      <vt:lpstr>Multiple problem parameters</vt:lpstr>
      <vt:lpstr>Dependence on Input</vt:lpstr>
      <vt:lpstr>Worst-case performance</vt:lpstr>
      <vt:lpstr>Randomized algorithms.</vt:lpstr>
      <vt:lpstr>Sequences of operations</vt:lpstr>
      <vt:lpstr>Amortized analysis</vt:lpstr>
      <vt:lpstr>Memory</vt:lpstr>
      <vt:lpstr>The Big Oh Today was from</vt:lpstr>
      <vt:lpstr>Don’t buy it (well not for this course)</vt:lpstr>
      <vt:lpstr>Perspective</vt:lpstr>
      <vt:lpstr>Before We Get Into C#</vt:lpstr>
      <vt:lpstr>Overload</vt:lpstr>
      <vt:lpstr>Administrative question: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COIS 2020H</dc:title>
  <dc:creator>Brian Srivastava</dc:creator>
  <cp:lastModifiedBy>Brian Srivastava</cp:lastModifiedBy>
  <cp:revision>78</cp:revision>
  <dcterms:created xsi:type="dcterms:W3CDTF">2015-05-12T02:25:46Z</dcterms:created>
  <dcterms:modified xsi:type="dcterms:W3CDTF">2019-09-10T03:07:19Z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0x010100AD38B50A36ABE341B66097C843D2948C</vt:lpwstr>
  </property>
</Properties>
</file>