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19"/>
  </p:notesMasterIdLst>
  <p:sldIdLst>
    <p:sldId id="256" r:id="rId2"/>
    <p:sldId id="262" r:id="rId3"/>
    <p:sldId id="265" r:id="rId4"/>
    <p:sldId id="266" r:id="rId5"/>
    <p:sldId id="274" r:id="rId6"/>
    <p:sldId id="268" r:id="rId7"/>
    <p:sldId id="264" r:id="rId8"/>
    <p:sldId id="269" r:id="rId9"/>
    <p:sldId id="272" r:id="rId10"/>
    <p:sldId id="277" r:id="rId11"/>
    <p:sldId id="278" r:id="rId12"/>
    <p:sldId id="275" r:id="rId13"/>
    <p:sldId id="276" r:id="rId14"/>
    <p:sldId id="258" r:id="rId15"/>
    <p:sldId id="257" r:id="rId16"/>
    <p:sldId id="259" r:id="rId17"/>
    <p:sldId id="26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BCF10-6A4E-4F7B-958F-D4F9569CBFCB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E442A7-883D-4D91-919E-04E572E9D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716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65675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393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5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848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792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528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05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7514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176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989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581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3F2A8C-8834-4AD2-AC6C-08DAC477E093}" type="datetimeFigureOut">
              <a:rPr lang="en-US" smtClean="0"/>
              <a:t>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5E04E49-CE2C-4796-8CDC-0DC504A580C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1234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0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7.png"/><Relationship Id="rId5" Type="http://schemas.openxmlformats.org/officeDocument/2006/relationships/image" Target="../media/image35.png"/><Relationship Id="rId4" Type="http://schemas.openxmlformats.org/officeDocument/2006/relationships/image" Target="../media/image3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9005" y="1170598"/>
            <a:ext cx="8561747" cy="2541431"/>
          </a:xfrm>
        </p:spPr>
        <p:txBody>
          <a:bodyPr/>
          <a:lstStyle/>
          <a:p>
            <a:r>
              <a:rPr lang="en-CA" dirty="0">
                <a:solidFill>
                  <a:schemeClr val="tx2"/>
                </a:solidFill>
              </a:rPr>
              <a:t>Midterm revision</a:t>
            </a:r>
            <a:br>
              <a:rPr lang="en-CA" dirty="0">
                <a:solidFill>
                  <a:schemeClr val="tx2"/>
                </a:solidFill>
              </a:rPr>
            </a:br>
            <a:r>
              <a:rPr lang="en-CA" sz="4800" dirty="0">
                <a:solidFill>
                  <a:schemeClr val="tx2"/>
                </a:solidFill>
              </a:rPr>
              <a:t>Quiz 1-2</a:t>
            </a:r>
            <a:endParaRPr lang="en-US" sz="4800" dirty="0">
              <a:solidFill>
                <a:schemeClr val="tx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90324" y="5095674"/>
            <a:ext cx="2378476" cy="977621"/>
          </a:xfrm>
        </p:spPr>
        <p:txBody>
          <a:bodyPr>
            <a:normAutofit fontScale="92500" lnSpcReduction="10000"/>
          </a:bodyPr>
          <a:lstStyle/>
          <a:p>
            <a:r>
              <a:rPr lang="en-CA" dirty="0">
                <a:latin typeface="Book Antiqua" panose="02040602050305030304" pitchFamily="18" charset="0"/>
              </a:rPr>
              <a:t>Kalima </a:t>
            </a:r>
            <a:r>
              <a:rPr lang="en-CA" dirty="0" err="1">
                <a:latin typeface="Book Antiqua" panose="02040602050305030304" pitchFamily="18" charset="0"/>
              </a:rPr>
              <a:t>vico</a:t>
            </a:r>
            <a:endParaRPr lang="en-CA" dirty="0">
              <a:latin typeface="Book Antiqua" panose="02040602050305030304" pitchFamily="18" charset="0"/>
            </a:endParaRPr>
          </a:p>
          <a:p>
            <a:r>
              <a:rPr lang="en-CA" sz="2400" dirty="0" err="1">
                <a:latin typeface="Book Antiqua" panose="02040602050305030304" pitchFamily="18" charset="0"/>
              </a:rPr>
              <a:t>Comm</a:t>
            </a:r>
            <a:r>
              <a:rPr lang="en-CA" sz="2400" dirty="0">
                <a:latin typeface="Book Antiqua" panose="02040602050305030304" pitchFamily="18" charset="0"/>
              </a:rPr>
              <a:t> 220</a:t>
            </a:r>
            <a:endParaRPr lang="en-US" sz="2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629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578" y="569568"/>
            <a:ext cx="9291215" cy="1049235"/>
          </a:xfrm>
        </p:spPr>
        <p:txBody>
          <a:bodyPr/>
          <a:lstStyle/>
          <a:p>
            <a:r>
              <a:rPr lang="en-CA" dirty="0"/>
              <a:t>Terms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853754"/>
            <a:ext cx="10067321" cy="361259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b="1" dirty="0"/>
              <a:t>Utility</a:t>
            </a:r>
            <a:r>
              <a:rPr lang="en-CA" dirty="0"/>
              <a:t> =</a:t>
            </a:r>
            <a:br>
              <a:rPr lang="en-CA" dirty="0"/>
            </a:br>
            <a:br>
              <a:rPr lang="en-CA" dirty="0"/>
            </a:br>
            <a:br>
              <a:rPr lang="en-CA" dirty="0"/>
            </a:br>
            <a:r>
              <a:rPr lang="en-CA" b="1" dirty="0"/>
              <a:t>Endowment Point: </a:t>
            </a:r>
            <a:r>
              <a:rPr lang="en-CA" dirty="0"/>
              <a:t>( e ) =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b="1" dirty="0"/>
              <a:t>Consumption Optimum</a:t>
            </a:r>
            <a:r>
              <a:rPr lang="en-CA" dirty="0"/>
              <a:t>: ( C*) =.</a:t>
            </a:r>
            <a:br>
              <a:rPr lang="en-CA" dirty="0"/>
            </a:br>
            <a:br>
              <a:rPr lang="en-CA" dirty="0"/>
            </a:br>
            <a:br>
              <a:rPr lang="en-CA" dirty="0"/>
            </a:br>
            <a:r>
              <a:rPr lang="en-CA" b="1" dirty="0"/>
              <a:t>Price Ratio</a:t>
            </a:r>
            <a:r>
              <a:rPr lang="en-CA" dirty="0"/>
              <a:t>=</a:t>
            </a:r>
            <a:br>
              <a:rPr lang="en-CA" dirty="0"/>
            </a:br>
            <a:br>
              <a:rPr lang="en-CA" dirty="0"/>
            </a:br>
            <a:endParaRPr lang="en-CA" dirty="0"/>
          </a:p>
          <a:p>
            <a:pPr marL="0" indent="0">
              <a:buNone/>
            </a:pPr>
            <a:r>
              <a:rPr lang="en-CA" b="1" dirty="0"/>
              <a:t>Marginal Rate of Substitution</a:t>
            </a:r>
            <a:r>
              <a:rPr lang="en-CA" dirty="0"/>
              <a:t> =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4779" y="4843615"/>
            <a:ext cx="344322" cy="8177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76324" y="1860245"/>
            <a:ext cx="8763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                 measure of how satisfied you are with x and y combination</a:t>
            </a:r>
            <a:br>
              <a:rPr lang="en-CA" sz="1400" dirty="0"/>
            </a:br>
            <a:r>
              <a:rPr lang="en-CA" sz="1400" dirty="0"/>
              <a:t>                 people make choices that maximize their utility subject to their budgets</a:t>
            </a:r>
            <a:br>
              <a:rPr lang="en-CA" sz="2000" dirty="0"/>
            </a:b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4199793" y="2755512"/>
            <a:ext cx="8763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What you already own. Your starting combination of x and y before trade.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39599" y="3419478"/>
            <a:ext cx="67691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dirty="0"/>
              <a:t>Maximum Utility reached through trading achieved with your present wealth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88869" y="4230981"/>
            <a:ext cx="5537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   the rate at which the market is willing to trade x and y goods   </a:t>
            </a:r>
          </a:p>
          <a:p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7415" y="3800003"/>
            <a:ext cx="515993" cy="113231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423569" y="4994693"/>
            <a:ext cx="99695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                                                                            rate at which a consumer can give up some amount of one good in      </a:t>
            </a:r>
            <a:br>
              <a:rPr lang="en-CA" sz="1400" dirty="0"/>
            </a:br>
            <a:r>
              <a:rPr lang="en-CA" sz="1400" dirty="0"/>
              <a:t>                                                                            exchange for another good while maintaining the same level of utility.</a:t>
            </a:r>
            <a:br>
              <a:rPr lang="en-CA" sz="1400" dirty="0"/>
            </a:b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14704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Budget line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0906" y="1853754"/>
            <a:ext cx="5690394" cy="35340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83466" y="2231311"/>
            <a:ext cx="28067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Income: $100</a:t>
            </a:r>
            <a:br>
              <a:rPr lang="en-CA" dirty="0"/>
            </a:br>
            <a:r>
              <a:rPr lang="en-CA" dirty="0" err="1"/>
              <a:t>px</a:t>
            </a:r>
            <a:r>
              <a:rPr lang="en-CA" dirty="0"/>
              <a:t> = $5</a:t>
            </a:r>
            <a:br>
              <a:rPr lang="en-CA" dirty="0"/>
            </a:br>
            <a:r>
              <a:rPr lang="en-CA" dirty="0" err="1"/>
              <a:t>py</a:t>
            </a:r>
            <a:r>
              <a:rPr lang="en-CA" dirty="0"/>
              <a:t> = $2</a:t>
            </a:r>
            <a:br>
              <a:rPr lang="en-CA" dirty="0"/>
            </a:br>
            <a:br>
              <a:rPr lang="en-CA" dirty="0"/>
            </a:br>
            <a:r>
              <a:rPr lang="en-CA" dirty="0"/>
              <a:t>Don’t own anything</a:t>
            </a:r>
            <a:br>
              <a:rPr lang="en-CA" dirty="0"/>
            </a:br>
            <a:r>
              <a:rPr lang="en-CA" dirty="0"/>
              <a:t>Units of x </a:t>
            </a:r>
            <a:r>
              <a:rPr lang="en-CA" dirty="0">
                <a:sym typeface="Wingdings" panose="05000000000000000000" pitchFamily="2" charset="2"/>
              </a:rPr>
              <a:t> 20</a:t>
            </a:r>
            <a:br>
              <a:rPr lang="en-CA" dirty="0">
                <a:sym typeface="Wingdings" panose="05000000000000000000" pitchFamily="2" charset="2"/>
              </a:rPr>
            </a:br>
            <a:r>
              <a:rPr lang="en-CA" dirty="0">
                <a:sym typeface="Wingdings" panose="05000000000000000000" pitchFamily="2" charset="2"/>
              </a:rPr>
              <a:t>Units of y  50</a:t>
            </a:r>
            <a:br>
              <a:rPr lang="en-CA" dirty="0">
                <a:sym typeface="Wingdings" panose="05000000000000000000" pitchFamily="2" charset="2"/>
              </a:rPr>
            </a:br>
            <a:br>
              <a:rPr lang="en-CA" dirty="0">
                <a:sym typeface="Wingdings" panose="05000000000000000000" pitchFamily="2" charset="2"/>
              </a:rPr>
            </a:br>
            <a:r>
              <a:rPr lang="en-CA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Endowment?</a:t>
            </a:r>
            <a:br>
              <a:rPr lang="en-CA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</a:br>
            <a:r>
              <a:rPr lang="en-CA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Price ratio?</a:t>
            </a:r>
            <a:br>
              <a:rPr lang="en-CA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</a:br>
            <a:r>
              <a:rPr lang="en-CA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Wealth?</a:t>
            </a:r>
            <a:br>
              <a:rPr lang="en-CA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</a:br>
            <a:br>
              <a:rPr lang="en-CA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</a:br>
            <a:br>
              <a:rPr lang="en-CA" dirty="0">
                <a:sym typeface="Wingdings" panose="05000000000000000000" pitchFamily="2" charset="2"/>
              </a:rPr>
            </a:br>
            <a:br>
              <a:rPr lang="en-CA" dirty="0"/>
            </a:b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5728886" y="3952608"/>
            <a:ext cx="317500" cy="4572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717372" y="3613630"/>
            <a:ext cx="1587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>
                <a:solidFill>
                  <a:schemeClr val="accent1">
                    <a:lumMod val="75000"/>
                  </a:schemeClr>
                </a:solidFill>
              </a:rPr>
              <a:t>Bundles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65400" y="2133600"/>
            <a:ext cx="3531786" cy="8007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035300" y="2352272"/>
            <a:ext cx="1993900" cy="8007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483466" y="4409808"/>
            <a:ext cx="1660534" cy="9779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938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6999" y="385130"/>
            <a:ext cx="9291215" cy="1049235"/>
          </a:xfrm>
        </p:spPr>
        <p:txBody>
          <a:bodyPr/>
          <a:lstStyle/>
          <a:p>
            <a:r>
              <a:rPr lang="en-CA" dirty="0"/>
              <a:t>Examples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8010" y="1566461"/>
            <a:ext cx="9291215" cy="529153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u="sng" dirty="0"/>
              <a:t>Endowment</a:t>
            </a:r>
            <a:br>
              <a:rPr lang="en-CA" dirty="0"/>
            </a:br>
            <a:r>
              <a:rPr lang="en-CA" dirty="0"/>
              <a:t>x= 15</a:t>
            </a:r>
            <a:br>
              <a:rPr lang="en-CA" dirty="0"/>
            </a:br>
            <a:r>
              <a:rPr lang="en-CA" dirty="0"/>
              <a:t>y=12.5</a:t>
            </a:r>
            <a:br>
              <a:rPr lang="en-CA" dirty="0"/>
            </a:br>
            <a:r>
              <a:rPr lang="en-CA" dirty="0"/>
              <a:t>e = (15,12.5)</a:t>
            </a:r>
            <a:br>
              <a:rPr lang="en-CA" dirty="0"/>
            </a:br>
            <a:br>
              <a:rPr lang="en-CA" dirty="0"/>
            </a:br>
            <a:br>
              <a:rPr lang="en-CA" dirty="0"/>
            </a:br>
            <a:r>
              <a:rPr lang="en-CA" u="sng" dirty="0"/>
              <a:t>Price ratio</a:t>
            </a:r>
            <a:br>
              <a:rPr lang="en-CA" dirty="0"/>
            </a:br>
            <a:br>
              <a:rPr lang="en-CA" dirty="0"/>
            </a:br>
            <a:br>
              <a:rPr lang="en-CA" dirty="0"/>
            </a:br>
            <a:br>
              <a:rPr lang="en-CA" dirty="0"/>
            </a:br>
            <a:br>
              <a:rPr lang="en-CA" dirty="0"/>
            </a:br>
            <a:br>
              <a:rPr lang="en-CA" dirty="0"/>
            </a:br>
            <a:r>
              <a:rPr lang="en-CA" u="sng" dirty="0"/>
              <a:t>Wealth</a:t>
            </a:r>
            <a:r>
              <a:rPr lang="en-CA" dirty="0"/>
              <a:t> </a:t>
            </a:r>
            <a:br>
              <a:rPr lang="en-CA" dirty="0"/>
            </a:br>
            <a:r>
              <a:rPr lang="en-CA" dirty="0"/>
              <a:t>                     </a:t>
            </a:r>
            <a:r>
              <a:rPr lang="en-CA" sz="1700" dirty="0"/>
              <a:t>15 x $5    </a:t>
            </a:r>
            <a:r>
              <a:rPr lang="en-CA" sz="1700" dirty="0">
                <a:sym typeface="Wingdings" panose="05000000000000000000" pitchFamily="2" charset="2"/>
              </a:rPr>
              <a:t></a:t>
            </a:r>
            <a:r>
              <a:rPr lang="en-CA" sz="1700" dirty="0"/>
              <a:t>   </a:t>
            </a:r>
            <a:r>
              <a:rPr lang="en-CA" dirty="0"/>
              <a:t>$75 of x</a:t>
            </a:r>
            <a:br>
              <a:rPr lang="en-CA" dirty="0"/>
            </a:br>
            <a:r>
              <a:rPr lang="en-CA" dirty="0"/>
              <a:t>$100            </a:t>
            </a:r>
            <a:r>
              <a:rPr lang="en-CA" sz="1700" dirty="0"/>
              <a:t>12.5 x $2 </a:t>
            </a:r>
            <a:r>
              <a:rPr lang="en-CA" sz="1700" dirty="0">
                <a:sym typeface="Wingdings" panose="05000000000000000000" pitchFamily="2" charset="2"/>
              </a:rPr>
              <a:t></a:t>
            </a:r>
            <a:r>
              <a:rPr lang="en-CA" sz="1700" dirty="0"/>
              <a:t>   </a:t>
            </a:r>
            <a:r>
              <a:rPr lang="en-CA" dirty="0"/>
              <a:t>$25 of y</a:t>
            </a:r>
            <a:br>
              <a:rPr lang="en-CA" dirty="0"/>
            </a:br>
            <a:br>
              <a:rPr lang="en-CA" dirty="0"/>
            </a:b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2285" y="1633588"/>
            <a:ext cx="5690394" cy="353403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790139" y="1683922"/>
            <a:ext cx="3531786" cy="8007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496893" y="2218045"/>
            <a:ext cx="2541186" cy="5776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1115647">
            <a:off x="7060471" y="2372149"/>
            <a:ext cx="1736889" cy="5776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9536849" y="3344084"/>
            <a:ext cx="317500" cy="4572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454278" y="2737314"/>
            <a:ext cx="1587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>
                <a:solidFill>
                  <a:schemeClr val="accent1">
                    <a:lumMod val="75000"/>
                  </a:schemeClr>
                </a:solidFill>
              </a:rPr>
              <a:t>Endowment point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t="15887" r="7549"/>
          <a:stretch/>
        </p:blipFill>
        <p:spPr>
          <a:xfrm>
            <a:off x="1043017" y="3733282"/>
            <a:ext cx="423982" cy="84649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236160" y="3833362"/>
            <a:ext cx="1470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  5   =   2.5</a:t>
            </a:r>
            <a:br>
              <a:rPr lang="en-CA" dirty="0"/>
            </a:br>
            <a:r>
              <a:rPr lang="en-CA" dirty="0"/>
              <a:t>  2</a:t>
            </a:r>
            <a:br>
              <a:rPr lang="en-CA" dirty="0"/>
            </a:br>
            <a:r>
              <a:rPr lang="en-CA" sz="1200" dirty="0"/>
              <a:t>x is two and half times more expensive than y</a:t>
            </a:r>
            <a:endParaRPr lang="en-US" sz="12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2322216" y="4156527"/>
            <a:ext cx="581026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704256" y="4156528"/>
            <a:ext cx="31611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862312" y="5709552"/>
            <a:ext cx="31611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2339970" y="3246163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dirty="0" err="1"/>
              <a:t>px</a:t>
            </a:r>
            <a:r>
              <a:rPr lang="en-CA" sz="1400" dirty="0"/>
              <a:t> = $5</a:t>
            </a:r>
            <a:br>
              <a:rPr lang="en-CA" sz="1400" dirty="0"/>
            </a:br>
            <a:r>
              <a:rPr lang="en-CA" sz="1400" dirty="0" err="1"/>
              <a:t>py</a:t>
            </a:r>
            <a:r>
              <a:rPr lang="en-CA" sz="1400" dirty="0"/>
              <a:t> = $2</a:t>
            </a:r>
            <a:endParaRPr lang="en-US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3755721" y="1497363"/>
            <a:ext cx="20351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CA" dirty="0"/>
            </a:br>
            <a:br>
              <a:rPr lang="en-CA" dirty="0"/>
            </a:br>
            <a:r>
              <a:rPr lang="en-CA" dirty="0"/>
              <a:t>  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8202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2800" dirty="0"/>
              <a:t>Marginal rate of Substitution</a:t>
            </a:r>
            <a:br>
              <a:rPr lang="en-CA" sz="2800" dirty="0"/>
            </a:br>
            <a:r>
              <a:rPr lang="en-CA" sz="2800" dirty="0"/>
              <a:t> and</a:t>
            </a:r>
            <a:br>
              <a:rPr lang="en-CA" sz="2800" dirty="0"/>
            </a:br>
            <a:r>
              <a:rPr lang="en-CA" sz="2800" dirty="0"/>
              <a:t> Price ratio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3263900" y="2336800"/>
            <a:ext cx="2082800" cy="558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419600" y="3349968"/>
            <a:ext cx="2082800" cy="558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650" y="2109092"/>
            <a:ext cx="5522536" cy="36195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305300" y="3209376"/>
            <a:ext cx="1677586" cy="1079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082" y="2197992"/>
            <a:ext cx="5522536" cy="36195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0000886" y="3225800"/>
            <a:ext cx="1677586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144093" y="4829456"/>
            <a:ext cx="838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rgbClr val="0070C0"/>
                </a:solidFill>
              </a:rPr>
              <a:t>C*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061975" y="3724102"/>
            <a:ext cx="838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C*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4652072" y="4524756"/>
            <a:ext cx="492021" cy="278655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9389372" y="4020442"/>
            <a:ext cx="785236" cy="45408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7632" y="2614935"/>
            <a:ext cx="3333750" cy="25717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5950" y="2630364"/>
            <a:ext cx="3362325" cy="27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225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9179" y="679262"/>
            <a:ext cx="9291215" cy="1049235"/>
          </a:xfrm>
        </p:spPr>
        <p:txBody>
          <a:bodyPr/>
          <a:lstStyle/>
          <a:p>
            <a:r>
              <a:rPr lang="en-CA" dirty="0"/>
              <a:t>Indifference curve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0101" y="2159903"/>
            <a:ext cx="5751899" cy="3468420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>
            <a:off x="5036139" y="3765361"/>
            <a:ext cx="1231900" cy="203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943626" y="1613418"/>
            <a:ext cx="317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i="1" dirty="0"/>
              <a:t>Set of bundles that are modelled into a curve economically</a:t>
            </a:r>
            <a:endParaRPr lang="en-US" sz="1600" i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38" y="2159903"/>
            <a:ext cx="4861548" cy="3423474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3200400" y="4229100"/>
            <a:ext cx="457200" cy="4191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9638288" y="4479413"/>
            <a:ext cx="457200" cy="4191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396988" y="2651577"/>
            <a:ext cx="939800" cy="431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34300" y="2527300"/>
            <a:ext cx="1662688" cy="5560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190565" y="2351399"/>
            <a:ext cx="1141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At e</a:t>
            </a:r>
          </a:p>
          <a:p>
            <a:br>
              <a:rPr lang="en-CA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Utility?</a:t>
            </a:r>
            <a:br>
              <a:rPr lang="en-CA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MRS?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94294" y="2411826"/>
            <a:ext cx="1190799" cy="113432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058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3985" y="1906588"/>
            <a:ext cx="5718015" cy="3594546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007743" y="1119411"/>
            <a:ext cx="9735051" cy="5168900"/>
          </a:xfrm>
        </p:spPr>
        <p:txBody>
          <a:bodyPr>
            <a:normAutofit fontScale="92500" lnSpcReduction="20000"/>
          </a:bodyPr>
          <a:lstStyle/>
          <a:p>
            <a:r>
              <a:rPr lang="en-CA" dirty="0"/>
              <a:t>Utility</a:t>
            </a:r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r>
              <a:rPr lang="en-CA" dirty="0"/>
              <a:t>MRS</a:t>
            </a:r>
            <a:br>
              <a:rPr lang="en-CA" dirty="0"/>
            </a:br>
            <a:br>
              <a:rPr lang="en-CA" dirty="0"/>
            </a:br>
            <a:r>
              <a:rPr lang="en-CA" dirty="0"/>
              <a:t>      =  slope of the curve</a:t>
            </a:r>
            <a:br>
              <a:rPr lang="en-CA" dirty="0"/>
            </a:br>
            <a:r>
              <a:rPr lang="en-CA" dirty="0"/>
              <a:t>          </a:t>
            </a:r>
            <a:r>
              <a:rPr lang="en-CA" sz="1700" dirty="0"/>
              <a:t>derivate the utility formula</a:t>
            </a:r>
            <a:br>
              <a:rPr lang="en-CA" sz="1700" dirty="0"/>
            </a:br>
            <a:r>
              <a:rPr lang="en-CA" sz="1700" dirty="0"/>
              <a:t>          </a:t>
            </a:r>
            <a:r>
              <a:rPr lang="en-CA" sz="1700" dirty="0">
                <a:solidFill>
                  <a:srgbClr val="FF0000"/>
                </a:solidFill>
              </a:rPr>
              <a:t>WONT BE ASKED TO DO THIS </a:t>
            </a:r>
            <a:br>
              <a:rPr lang="en-CA" dirty="0"/>
            </a:br>
            <a:br>
              <a:rPr lang="en-CA" dirty="0"/>
            </a:br>
            <a:br>
              <a:rPr lang="en-CA" dirty="0"/>
            </a:br>
            <a:br>
              <a:rPr lang="en-CA" dirty="0"/>
            </a:br>
            <a:br>
              <a:rPr lang="en-CA" dirty="0"/>
            </a:b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202341" y="2184400"/>
            <a:ext cx="1080906" cy="6347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64725" y="1619535"/>
                <a:ext cx="3438192" cy="11060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dirty="0">
                            <a:latin typeface="Cambria Math" panose="02040503050406030204" pitchFamily="18" charset="0"/>
                          </a:rPr>
                          <m:t>15</m:t>
                        </m:r>
                      </m:e>
                    </m:rad>
                    <m:r>
                      <a:rPr lang="en-US" dirty="0"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dirty="0">
                            <a:latin typeface="Cambria Math" panose="02040503050406030204" pitchFamily="18" charset="0"/>
                          </a:rPr>
                          <m:t>12</m:t>
                        </m:r>
                        <m:r>
                          <a:rPr lang="en-CA" dirty="0">
                            <a:latin typeface="Cambria Math" panose="02040503050406030204" pitchFamily="18" charset="0"/>
                          </a:rPr>
                          <m:t>.5</m:t>
                        </m:r>
                      </m:e>
                    </m:rad>
                    <m:r>
                      <a:rPr lang="en-CA" b="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dirty="0"/>
                  <a:t>7.4085</a:t>
                </a:r>
                <a:br>
                  <a:rPr lang="en-US" dirty="0"/>
                </a:br>
                <a:br>
                  <a:rPr lang="en-US" dirty="0"/>
                </a:br>
                <a:r>
                  <a:rPr lang="en-US" sz="1400" dirty="0"/>
                  <a:t>All points on the utility curve are bundles with utility of 7.41085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725" y="1619535"/>
                <a:ext cx="3438192" cy="1106072"/>
              </a:xfrm>
              <a:prstGeom prst="rect">
                <a:avLst/>
              </a:prstGeom>
              <a:blipFill>
                <a:blip r:embed="rId3"/>
                <a:stretch>
                  <a:fillRect l="-532" t="-552" b="-49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Arc 22"/>
          <p:cNvSpPr/>
          <p:nvPr/>
        </p:nvSpPr>
        <p:spPr>
          <a:xfrm rot="11737171">
            <a:off x="7658477" y="1840255"/>
            <a:ext cx="4110240" cy="2286446"/>
          </a:xfrm>
          <a:prstGeom prst="arc">
            <a:avLst>
              <a:gd name="adj1" fmla="val 11555560"/>
              <a:gd name="adj2" fmla="val 387475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9240496" y="3374882"/>
            <a:ext cx="919565" cy="439322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8591291" y="3703861"/>
            <a:ext cx="438853" cy="348078"/>
          </a:xfrm>
          <a:prstGeom prst="ellipse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0041855" y="2695420"/>
            <a:ext cx="2659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i="1" dirty="0"/>
              <a:t>Different utility curve. </a:t>
            </a:r>
            <a:br>
              <a:rPr lang="en-CA" sz="1600" i="1" dirty="0"/>
            </a:br>
            <a:r>
              <a:rPr lang="en-CA" sz="1600" b="1" i="1" dirty="0"/>
              <a:t>g</a:t>
            </a:r>
            <a:r>
              <a:rPr lang="en-CA" sz="1600" i="1" dirty="0"/>
              <a:t> has higher utility</a:t>
            </a:r>
            <a:endParaRPr lang="en-US" sz="1600" i="1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101" y="3703861"/>
            <a:ext cx="344322" cy="8177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76648" y="5371908"/>
                <a:ext cx="2507173" cy="610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  <m:r>
                        <a:rPr lang="en-US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CA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648" y="5371908"/>
                <a:ext cx="2507173" cy="61093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Straight Arrow Connector 34"/>
          <p:cNvCxnSpPr/>
          <p:nvPr/>
        </p:nvCxnSpPr>
        <p:spPr>
          <a:xfrm flipV="1">
            <a:off x="208562" y="5702300"/>
            <a:ext cx="540738" cy="25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202157" y="5245100"/>
            <a:ext cx="6405" cy="45971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558" y="4741772"/>
            <a:ext cx="1471593" cy="395722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3262877" y="5131488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Change in y</a:t>
            </a:r>
            <a:br>
              <a:rPr lang="en-CA" dirty="0"/>
            </a:br>
            <a:r>
              <a:rPr lang="en-CA" dirty="0"/>
              <a:t>Change in x</a:t>
            </a:r>
            <a:endParaRPr lang="en-US" dirty="0"/>
          </a:p>
        </p:txBody>
      </p:sp>
      <p:cxnSp>
        <p:nvCxnSpPr>
          <p:cNvPr id="52" name="Straight Connector 51"/>
          <p:cNvCxnSpPr>
            <a:endCxn id="50" idx="3"/>
          </p:cNvCxnSpPr>
          <p:nvPr/>
        </p:nvCxnSpPr>
        <p:spPr>
          <a:xfrm>
            <a:off x="3042264" y="5454653"/>
            <a:ext cx="2062113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2165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579" y="207275"/>
            <a:ext cx="9291215" cy="1049235"/>
          </a:xfrm>
        </p:spPr>
        <p:txBody>
          <a:bodyPr/>
          <a:lstStyle/>
          <a:p>
            <a:r>
              <a:rPr lang="en-CA" dirty="0"/>
              <a:t>Consumption optimum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5784" y="2015732"/>
            <a:ext cx="5865970" cy="3406775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>
            <a:off x="11134680" y="4477881"/>
            <a:ext cx="470616" cy="45720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9275665" y="3559757"/>
            <a:ext cx="470616" cy="45720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1177634" y="4016957"/>
            <a:ext cx="1092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>
                <a:solidFill>
                  <a:schemeClr val="accent1">
                    <a:lumMod val="75000"/>
                  </a:schemeClr>
                </a:solidFill>
              </a:rPr>
              <a:t>Budget line</a:t>
            </a:r>
            <a:endParaRPr lang="en-US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695176" y="3166888"/>
            <a:ext cx="1309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>
                <a:solidFill>
                  <a:srgbClr val="0070C0"/>
                </a:solidFill>
              </a:rPr>
              <a:t>Higher utility curve</a:t>
            </a:r>
            <a:endParaRPr lang="en-US" sz="1400" dirty="0">
              <a:solidFill>
                <a:srgbClr val="0070C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724" y="3470485"/>
            <a:ext cx="4099459" cy="24719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453" y="832574"/>
            <a:ext cx="3745999" cy="2637911"/>
          </a:xfrm>
          <a:prstGeom prst="rect">
            <a:avLst/>
          </a:prstGeom>
        </p:spPr>
      </p:pic>
      <p:sp>
        <p:nvSpPr>
          <p:cNvPr id="13" name="Right Arrow 12"/>
          <p:cNvSpPr/>
          <p:nvPr/>
        </p:nvSpPr>
        <p:spPr>
          <a:xfrm>
            <a:off x="4935088" y="3686757"/>
            <a:ext cx="1231900" cy="203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038963" y="2212781"/>
            <a:ext cx="279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>
                <a:solidFill>
                  <a:schemeClr val="accent1">
                    <a:lumMod val="75000"/>
                  </a:schemeClr>
                </a:solidFill>
              </a:rPr>
              <a:t>C*</a:t>
            </a:r>
            <a:br>
              <a:rPr lang="en-CA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Price ratio?</a:t>
            </a:r>
            <a:br>
              <a:rPr lang="en-CA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MRS?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832107" y="2232645"/>
            <a:ext cx="1660534" cy="9779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271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29886" y="1354326"/>
            <a:ext cx="50673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The </a:t>
            </a:r>
            <a:r>
              <a:rPr lang="en-CA" u="sng" dirty="0"/>
              <a:t>marginal rate of substitution </a:t>
            </a:r>
            <a:r>
              <a:rPr lang="en-CA" dirty="0"/>
              <a:t>is the rate at which you are willing to trade x for y</a:t>
            </a:r>
            <a:br>
              <a:rPr lang="en-CA" dirty="0"/>
            </a:br>
            <a:br>
              <a:rPr lang="en-CA" dirty="0"/>
            </a:br>
            <a:r>
              <a:rPr lang="en-CA" u="sng" dirty="0"/>
              <a:t>Price ratio </a:t>
            </a:r>
            <a:r>
              <a:rPr lang="en-CA" dirty="0"/>
              <a:t>is the rate at which the market is willing to trade them</a:t>
            </a:r>
            <a:endParaRPr lang="en-US" dirty="0"/>
          </a:p>
        </p:txBody>
      </p:sp>
      <p:pic>
        <p:nvPicPr>
          <p:cNvPr id="4" name="Content Placeholder 18">
            <a:extLst>
              <a:ext uri="{FF2B5EF4-FFF2-40B4-BE49-F238E27FC236}">
                <a16:creationId xmlns:a16="http://schemas.microsoft.com/office/drawing/2014/main" id="{5A81F6E4-C776-4D0D-B244-2961187370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567" y="3243074"/>
            <a:ext cx="5623619" cy="1174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6802" y="469900"/>
            <a:ext cx="5518498" cy="32049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1424" y="4055493"/>
            <a:ext cx="3509254" cy="19635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6101" y="4628367"/>
            <a:ext cx="344322" cy="81776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798018" y="4278640"/>
            <a:ext cx="2339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u="sng" dirty="0"/>
              <a:t>MRS</a:t>
            </a:r>
            <a:br>
              <a:rPr lang="en-CA" dirty="0"/>
            </a:br>
            <a:br>
              <a:rPr lang="en-CA" dirty="0"/>
            </a:br>
            <a:r>
              <a:rPr lang="en-CA" dirty="0"/>
              <a:t>            = 2.5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776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2F237-0611-44D0-8411-65A4A299E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761" y="1134655"/>
            <a:ext cx="9291215" cy="1049235"/>
          </a:xfrm>
        </p:spPr>
        <p:txBody>
          <a:bodyPr/>
          <a:lstStyle/>
          <a:p>
            <a:r>
              <a:rPr lang="en-CA" dirty="0"/>
              <a:t>Which stock?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03CC48-A12E-440D-B655-DCC54319B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5388" y="-127861"/>
            <a:ext cx="9291215" cy="3450613"/>
          </a:xfrm>
        </p:spPr>
        <p:txBody>
          <a:bodyPr/>
          <a:lstStyle/>
          <a:p>
            <a:pPr marL="0" indent="0">
              <a:buNone/>
            </a:pPr>
            <a:endParaRPr lang="en-C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9AA642-8F49-4B89-B11D-56C8869DA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166" y="1597445"/>
            <a:ext cx="6172075" cy="415399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D216F44-3C52-44DC-8B62-72E12E28C33A}"/>
              </a:ext>
            </a:extLst>
          </p:cNvPr>
          <p:cNvSpPr/>
          <p:nvPr/>
        </p:nvSpPr>
        <p:spPr>
          <a:xfrm rot="5400000">
            <a:off x="4519787" y="2232857"/>
            <a:ext cx="45719" cy="9749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418D55-1AC7-43D0-9EF6-74E92458535A}"/>
              </a:ext>
            </a:extLst>
          </p:cNvPr>
          <p:cNvSpPr/>
          <p:nvPr/>
        </p:nvSpPr>
        <p:spPr>
          <a:xfrm rot="5400000">
            <a:off x="6486657" y="2210121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E151E1B-3811-454F-B05D-E75EB62F7A56}"/>
              </a:ext>
            </a:extLst>
          </p:cNvPr>
          <p:cNvSpPr/>
          <p:nvPr/>
        </p:nvSpPr>
        <p:spPr>
          <a:xfrm>
            <a:off x="3347377" y="1620975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03CA0B-5E96-4F73-98DC-99E153159C48}"/>
              </a:ext>
            </a:extLst>
          </p:cNvPr>
          <p:cNvSpPr/>
          <p:nvPr/>
        </p:nvSpPr>
        <p:spPr>
          <a:xfrm rot="5400000">
            <a:off x="5439572" y="2274462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224BE6-B4C0-4AD1-95ED-5ECCFDDF2F92}"/>
              </a:ext>
            </a:extLst>
          </p:cNvPr>
          <p:cNvSpPr/>
          <p:nvPr/>
        </p:nvSpPr>
        <p:spPr>
          <a:xfrm rot="5400000">
            <a:off x="3425786" y="2232029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966F4F9-39DF-411C-886C-5B7458A1A470}"/>
              </a:ext>
            </a:extLst>
          </p:cNvPr>
          <p:cNvSpPr/>
          <p:nvPr/>
        </p:nvSpPr>
        <p:spPr>
          <a:xfrm rot="10376137">
            <a:off x="3387973" y="3689189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1B4CF5-E1F7-4330-9A85-8B616F35CA88}"/>
              </a:ext>
            </a:extLst>
          </p:cNvPr>
          <p:cNvSpPr/>
          <p:nvPr/>
        </p:nvSpPr>
        <p:spPr>
          <a:xfrm rot="5400000">
            <a:off x="2475880" y="2172847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AC2C6BD-34E2-463C-8D36-89FAE9F7A3FE}"/>
              </a:ext>
            </a:extLst>
          </p:cNvPr>
          <p:cNvSpPr/>
          <p:nvPr/>
        </p:nvSpPr>
        <p:spPr>
          <a:xfrm rot="5400000">
            <a:off x="1299520" y="2151550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BF9D2C5-F03B-4A9A-841B-047E7AE2C1FE}"/>
              </a:ext>
            </a:extLst>
          </p:cNvPr>
          <p:cNvSpPr/>
          <p:nvPr/>
        </p:nvSpPr>
        <p:spPr>
          <a:xfrm rot="5400000">
            <a:off x="2046239" y="2209927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67E10E-DBA1-49C3-A3D5-07A65543178C}"/>
              </a:ext>
            </a:extLst>
          </p:cNvPr>
          <p:cNvSpPr/>
          <p:nvPr/>
        </p:nvSpPr>
        <p:spPr>
          <a:xfrm rot="5400000">
            <a:off x="2198639" y="2362327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816D53-8047-44FE-AB63-ABB629AAB9C8}"/>
              </a:ext>
            </a:extLst>
          </p:cNvPr>
          <p:cNvSpPr/>
          <p:nvPr/>
        </p:nvSpPr>
        <p:spPr>
          <a:xfrm rot="10508376">
            <a:off x="3368344" y="2806511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C1416D6-CCC4-44B5-B447-47865EB2D156}"/>
              </a:ext>
            </a:extLst>
          </p:cNvPr>
          <p:cNvSpPr/>
          <p:nvPr/>
        </p:nvSpPr>
        <p:spPr>
          <a:xfrm rot="10800000">
            <a:off x="3476396" y="4702209"/>
            <a:ext cx="219934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F421393-658C-4D8D-91B4-4DE44BD00D75}"/>
              </a:ext>
            </a:extLst>
          </p:cNvPr>
          <p:cNvSpPr/>
          <p:nvPr/>
        </p:nvSpPr>
        <p:spPr>
          <a:xfrm rot="5200977">
            <a:off x="2742029" y="2465646"/>
            <a:ext cx="383291" cy="10492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2F9EBB5-61DA-4A9E-B168-6418E259D14A}"/>
              </a:ext>
            </a:extLst>
          </p:cNvPr>
          <p:cNvSpPr/>
          <p:nvPr/>
        </p:nvSpPr>
        <p:spPr>
          <a:xfrm rot="10800000">
            <a:off x="1079058" y="2070236"/>
            <a:ext cx="1040225" cy="29340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DC9EED4-E395-490C-AE75-F905AD25DD18}"/>
              </a:ext>
            </a:extLst>
          </p:cNvPr>
          <p:cNvSpPr txBox="1"/>
          <p:nvPr/>
        </p:nvSpPr>
        <p:spPr>
          <a:xfrm>
            <a:off x="1034011" y="2337365"/>
            <a:ext cx="9409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0.03</a:t>
            </a:r>
            <a:br>
              <a:rPr lang="en-CA" dirty="0"/>
            </a:br>
            <a:br>
              <a:rPr lang="en-CA" dirty="0"/>
            </a:br>
            <a:br>
              <a:rPr lang="en-CA" dirty="0"/>
            </a:br>
            <a:br>
              <a:rPr lang="en-CA" dirty="0"/>
            </a:br>
            <a:r>
              <a:rPr lang="en-CA" dirty="0"/>
              <a:t>0.02</a:t>
            </a:r>
            <a:br>
              <a:rPr lang="en-CA" dirty="0"/>
            </a:br>
            <a:br>
              <a:rPr lang="en-CA" dirty="0"/>
            </a:br>
            <a:br>
              <a:rPr lang="en-CA" dirty="0"/>
            </a:br>
            <a:br>
              <a:rPr lang="en-CA" dirty="0"/>
            </a:br>
            <a:r>
              <a:rPr lang="en-CA" dirty="0"/>
              <a:t>0.01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4793B32-976C-493E-8DF5-BE1927C2B87B}"/>
              </a:ext>
            </a:extLst>
          </p:cNvPr>
          <p:cNvCxnSpPr>
            <a:cxnSpLocks/>
            <a:stCxn id="19" idx="2"/>
          </p:cNvCxnSpPr>
          <p:nvPr/>
        </p:nvCxnSpPr>
        <p:spPr>
          <a:xfrm>
            <a:off x="1599170" y="2070236"/>
            <a:ext cx="52708" cy="340680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C740D4C-F9CE-4403-AB95-6B61F7941F98}"/>
              </a:ext>
            </a:extLst>
          </p:cNvPr>
          <p:cNvCxnSpPr>
            <a:cxnSpLocks/>
          </p:cNvCxnSpPr>
          <p:nvPr/>
        </p:nvCxnSpPr>
        <p:spPr>
          <a:xfrm flipH="1">
            <a:off x="3011136" y="5260974"/>
            <a:ext cx="1303666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>
            <a:extLst>
              <a:ext uri="{FF2B5EF4-FFF2-40B4-BE49-F238E27FC236}">
                <a16:creationId xmlns:a16="http://schemas.microsoft.com/office/drawing/2014/main" id="{4FB72CE7-8480-4B9C-A14B-7BA356640F9C}"/>
              </a:ext>
            </a:extLst>
          </p:cNvPr>
          <p:cNvSpPr/>
          <p:nvPr/>
        </p:nvSpPr>
        <p:spPr>
          <a:xfrm>
            <a:off x="3466572" y="2704595"/>
            <a:ext cx="156854" cy="15721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BCD005F-7E92-40C8-87BA-F5EE62D62941}"/>
              </a:ext>
            </a:extLst>
          </p:cNvPr>
          <p:cNvSpPr/>
          <p:nvPr/>
        </p:nvSpPr>
        <p:spPr>
          <a:xfrm>
            <a:off x="4133596" y="2910882"/>
            <a:ext cx="156854" cy="15721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D4F2EE79-E1F1-45B5-B5D0-7D2240E6B21C}"/>
              </a:ext>
            </a:extLst>
          </p:cNvPr>
          <p:cNvSpPr/>
          <p:nvPr/>
        </p:nvSpPr>
        <p:spPr>
          <a:xfrm>
            <a:off x="4113147" y="3654489"/>
            <a:ext cx="156854" cy="15721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50F133B3-7C1D-4993-9C04-2F08A0C818CF}"/>
              </a:ext>
            </a:extLst>
          </p:cNvPr>
          <p:cNvSpPr/>
          <p:nvPr/>
        </p:nvSpPr>
        <p:spPr>
          <a:xfrm>
            <a:off x="4536180" y="3173911"/>
            <a:ext cx="156854" cy="15721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FAB8BD9C-6BC4-423D-8D4F-E46F6D4510A5}"/>
              </a:ext>
            </a:extLst>
          </p:cNvPr>
          <p:cNvSpPr/>
          <p:nvPr/>
        </p:nvSpPr>
        <p:spPr>
          <a:xfrm>
            <a:off x="5722348" y="3595835"/>
            <a:ext cx="156854" cy="15721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C421839-B89F-4D06-8955-D7166D048B7F}"/>
              </a:ext>
            </a:extLst>
          </p:cNvPr>
          <p:cNvSpPr txBox="1"/>
          <p:nvPr/>
        </p:nvSpPr>
        <p:spPr>
          <a:xfrm>
            <a:off x="7985429" y="2248169"/>
            <a:ext cx="3127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tx2">
                    <a:lumMod val="75000"/>
                  </a:schemeClr>
                </a:solidFill>
              </a:rPr>
              <a:t>is the most risky?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93A9A0A-0500-46E8-B9E6-61BC99976B3A}"/>
              </a:ext>
            </a:extLst>
          </p:cNvPr>
          <p:cNvSpPr txBox="1"/>
          <p:nvPr/>
        </p:nvSpPr>
        <p:spPr>
          <a:xfrm>
            <a:off x="7999940" y="2776960"/>
            <a:ext cx="343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tx2">
                    <a:lumMod val="75000"/>
                  </a:schemeClr>
                </a:solidFill>
              </a:rPr>
              <a:t>is the least risky?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4406403-FE2E-4CB2-B7D4-C96A64616E8A}"/>
              </a:ext>
            </a:extLst>
          </p:cNvPr>
          <p:cNvSpPr txBox="1"/>
          <p:nvPr/>
        </p:nvSpPr>
        <p:spPr>
          <a:xfrm>
            <a:off x="7910995" y="3297013"/>
            <a:ext cx="343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tx2">
                    <a:lumMod val="75000"/>
                  </a:schemeClr>
                </a:solidFill>
              </a:rPr>
              <a:t>gives the biggest return ?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E2248EF-4FA4-432F-9789-2A00949DB28E}"/>
              </a:ext>
            </a:extLst>
          </p:cNvPr>
          <p:cNvSpPr txBox="1"/>
          <p:nvPr/>
        </p:nvSpPr>
        <p:spPr>
          <a:xfrm>
            <a:off x="7910995" y="3797823"/>
            <a:ext cx="343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tx2">
                    <a:lumMod val="75000"/>
                  </a:schemeClr>
                </a:solidFill>
              </a:rPr>
              <a:t>gives the least return ?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31FACDB-7459-4A1E-B469-92BAB1963AEE}"/>
              </a:ext>
            </a:extLst>
          </p:cNvPr>
          <p:cNvSpPr txBox="1"/>
          <p:nvPr/>
        </p:nvSpPr>
        <p:spPr>
          <a:xfrm>
            <a:off x="7987782" y="4547752"/>
            <a:ext cx="3899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accent1"/>
                </a:solidFill>
              </a:rPr>
              <a:t>WHICH ONE DO YOU INVEST IN?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29206A76-A4B3-4390-BDF6-E6AE6D22346F}"/>
              </a:ext>
            </a:extLst>
          </p:cNvPr>
          <p:cNvCxnSpPr>
            <a:cxnSpLocks/>
          </p:cNvCxnSpPr>
          <p:nvPr/>
        </p:nvCxnSpPr>
        <p:spPr>
          <a:xfrm flipH="1" flipV="1">
            <a:off x="5832498" y="3909196"/>
            <a:ext cx="268786" cy="4202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B58AA467-BB61-4DAB-A3D1-A8F5D7BED9C7}"/>
              </a:ext>
            </a:extLst>
          </p:cNvPr>
          <p:cNvSpPr txBox="1"/>
          <p:nvPr/>
        </p:nvSpPr>
        <p:spPr>
          <a:xfrm>
            <a:off x="5816965" y="4415991"/>
            <a:ext cx="1303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>
                <a:solidFill>
                  <a:schemeClr val="accent1">
                    <a:lumMod val="75000"/>
                  </a:schemeClr>
                </a:solidFill>
              </a:rPr>
              <a:t>Risky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05C026D0-7AA1-4283-A724-49AB3F28C8A7}"/>
              </a:ext>
            </a:extLst>
          </p:cNvPr>
          <p:cNvCxnSpPr>
            <a:cxnSpLocks/>
          </p:cNvCxnSpPr>
          <p:nvPr/>
        </p:nvCxnSpPr>
        <p:spPr>
          <a:xfrm flipV="1">
            <a:off x="3097041" y="2914844"/>
            <a:ext cx="268415" cy="4147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067197DE-FF6D-4673-A25D-4823A5B5742A}"/>
              </a:ext>
            </a:extLst>
          </p:cNvPr>
          <p:cNvSpPr txBox="1"/>
          <p:nvPr/>
        </p:nvSpPr>
        <p:spPr>
          <a:xfrm>
            <a:off x="2695544" y="3394544"/>
            <a:ext cx="1303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>
                <a:solidFill>
                  <a:schemeClr val="accent1">
                    <a:lumMod val="75000"/>
                  </a:schemeClr>
                </a:solidFill>
              </a:rPr>
              <a:t>Less Risky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11B5720-1B03-4DEA-967C-02B400B38B22}"/>
              </a:ext>
            </a:extLst>
          </p:cNvPr>
          <p:cNvSpPr txBox="1"/>
          <p:nvPr/>
        </p:nvSpPr>
        <p:spPr>
          <a:xfrm>
            <a:off x="2724944" y="3712294"/>
            <a:ext cx="14882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>
                <a:solidFill>
                  <a:schemeClr val="accent1">
                    <a:lumMod val="75000"/>
                  </a:schemeClr>
                </a:solidFill>
              </a:rPr>
              <a:t>Highest Return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565B94C-EE01-4617-A451-AC2D0B2903D3}"/>
              </a:ext>
            </a:extLst>
          </p:cNvPr>
          <p:cNvSpPr txBox="1"/>
          <p:nvPr/>
        </p:nvSpPr>
        <p:spPr>
          <a:xfrm>
            <a:off x="4015664" y="4074356"/>
            <a:ext cx="14882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>
                <a:solidFill>
                  <a:schemeClr val="accent1">
                    <a:lumMod val="75000"/>
                  </a:schemeClr>
                </a:solidFill>
              </a:rPr>
              <a:t>Lowest Return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3A66DE2-B79B-4328-8904-E6CB48F98D0F}"/>
              </a:ext>
            </a:extLst>
          </p:cNvPr>
          <p:cNvCxnSpPr>
            <a:cxnSpLocks/>
          </p:cNvCxnSpPr>
          <p:nvPr/>
        </p:nvCxnSpPr>
        <p:spPr>
          <a:xfrm flipH="1" flipV="1">
            <a:off x="4290450" y="3805113"/>
            <a:ext cx="268786" cy="4202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Oval 50">
            <a:extLst>
              <a:ext uri="{FF2B5EF4-FFF2-40B4-BE49-F238E27FC236}">
                <a16:creationId xmlns:a16="http://schemas.microsoft.com/office/drawing/2014/main" id="{9D43D41E-6FD1-4F18-B43C-5DECA88D505F}"/>
              </a:ext>
            </a:extLst>
          </p:cNvPr>
          <p:cNvSpPr/>
          <p:nvPr/>
        </p:nvSpPr>
        <p:spPr>
          <a:xfrm>
            <a:off x="3494477" y="2704926"/>
            <a:ext cx="156854" cy="157217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414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3" grpId="0"/>
      <p:bldP spid="47" grpId="0"/>
      <p:bldP spid="48" grpId="0"/>
      <p:bldP spid="49" grpId="0"/>
      <p:bldP spid="5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AFC7-267A-48C8-BCE6-F8ECA4EC2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47852" y="480796"/>
            <a:ext cx="9291215" cy="1049235"/>
          </a:xfrm>
        </p:spPr>
        <p:txBody>
          <a:bodyPr/>
          <a:lstStyle/>
          <a:p>
            <a:r>
              <a:rPr lang="en-CA" dirty="0"/>
              <a:t>Arbitrage</a:t>
            </a:r>
          </a:p>
        </p:txBody>
      </p:sp>
      <p:pic>
        <p:nvPicPr>
          <p:cNvPr id="5132" name="Picture 12" descr="Image result for big coke">
            <a:extLst>
              <a:ext uri="{FF2B5EF4-FFF2-40B4-BE49-F238E27FC236}">
                <a16:creationId xmlns:a16="http://schemas.microsoft.com/office/drawing/2014/main" id="{2FA5BAD5-D3C1-4491-8DBA-F95A06CF8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928" y="3770423"/>
            <a:ext cx="1074035" cy="233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Image result for small coke">
            <a:extLst>
              <a:ext uri="{FF2B5EF4-FFF2-40B4-BE49-F238E27FC236}">
                <a16:creationId xmlns:a16="http://schemas.microsoft.com/office/drawing/2014/main" id="{D54BA085-B53B-4903-B34B-8F311C88D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9002" y="4716897"/>
            <a:ext cx="889210" cy="133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Image result for grandma">
            <a:extLst>
              <a:ext uri="{FF2B5EF4-FFF2-40B4-BE49-F238E27FC236}">
                <a16:creationId xmlns:a16="http://schemas.microsoft.com/office/drawing/2014/main" id="{2258A448-81E0-44F8-A1C7-130F879A0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245" y="96771"/>
            <a:ext cx="2956805" cy="1884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DD69F5F-0054-4BE8-9764-F972F33A558E}"/>
              </a:ext>
            </a:extLst>
          </p:cNvPr>
          <p:cNvSpPr txBox="1"/>
          <p:nvPr/>
        </p:nvSpPr>
        <p:spPr>
          <a:xfrm>
            <a:off x="8647215" y="2257150"/>
            <a:ext cx="2208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>
                <a:solidFill>
                  <a:srgbClr val="00B050"/>
                </a:solidFill>
              </a:rPr>
              <a:t>Borrow </a:t>
            </a:r>
            <a:br>
              <a:rPr lang="en-CA" b="1" dirty="0">
                <a:solidFill>
                  <a:srgbClr val="00B050"/>
                </a:solidFill>
              </a:rPr>
            </a:br>
            <a:r>
              <a:rPr lang="en-CA" b="1" dirty="0">
                <a:solidFill>
                  <a:srgbClr val="00B050"/>
                </a:solidFill>
              </a:rPr>
              <a:t>$200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59261D-77B2-4D0C-9620-82BD98CAC7A0}"/>
              </a:ext>
            </a:extLst>
          </p:cNvPr>
          <p:cNvSpPr txBox="1"/>
          <p:nvPr/>
        </p:nvSpPr>
        <p:spPr>
          <a:xfrm>
            <a:off x="8647215" y="6164302"/>
            <a:ext cx="1428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Costs $5</a:t>
            </a:r>
            <a:br>
              <a:rPr lang="en-CA" b="1" dirty="0">
                <a:solidFill>
                  <a:schemeClr val="bg1"/>
                </a:solidFill>
              </a:rPr>
            </a:br>
            <a:r>
              <a:rPr lang="en-CA" b="1" dirty="0">
                <a:solidFill>
                  <a:schemeClr val="bg1"/>
                </a:solidFill>
              </a:rPr>
              <a:t>1 litre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EB0036-4DEC-4994-B8AF-1557004741EB}"/>
              </a:ext>
            </a:extLst>
          </p:cNvPr>
          <p:cNvSpPr txBox="1"/>
          <p:nvPr/>
        </p:nvSpPr>
        <p:spPr>
          <a:xfrm>
            <a:off x="10059545" y="5994324"/>
            <a:ext cx="1871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i="1" dirty="0">
                <a:solidFill>
                  <a:schemeClr val="bg1"/>
                </a:solidFill>
              </a:rPr>
              <a:t>Costs $2</a:t>
            </a:r>
            <a:br>
              <a:rPr lang="en-CA" i="1" dirty="0">
                <a:solidFill>
                  <a:schemeClr val="bg1"/>
                </a:solidFill>
              </a:rPr>
            </a:br>
            <a:r>
              <a:rPr lang="en-CA" i="1" dirty="0">
                <a:solidFill>
                  <a:schemeClr val="bg1"/>
                </a:solidFill>
              </a:rPr>
              <a:t>500 ml</a:t>
            </a:r>
            <a:br>
              <a:rPr lang="en-CA" dirty="0">
                <a:solidFill>
                  <a:schemeClr val="bg1"/>
                </a:solidFill>
              </a:rPr>
            </a:br>
            <a:r>
              <a:rPr lang="en-CA" b="1" i="1" dirty="0">
                <a:solidFill>
                  <a:schemeClr val="bg1"/>
                </a:solidFill>
              </a:rPr>
              <a:t>1 litre = $4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EAEC88-C725-47ED-A9BC-24A50332B6B9}"/>
              </a:ext>
            </a:extLst>
          </p:cNvPr>
          <p:cNvSpPr txBox="1"/>
          <p:nvPr/>
        </p:nvSpPr>
        <p:spPr>
          <a:xfrm>
            <a:off x="4074764" y="1796175"/>
            <a:ext cx="457245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u="sng" dirty="0"/>
              <a:t>Buy</a:t>
            </a:r>
            <a:r>
              <a:rPr lang="en-CA" dirty="0"/>
              <a:t> $200 worth of </a:t>
            </a:r>
            <a:r>
              <a:rPr lang="en-CA" i="1" dirty="0"/>
              <a:t>little coke </a:t>
            </a:r>
            <a:br>
              <a:rPr lang="en-CA" dirty="0"/>
            </a:br>
            <a:br>
              <a:rPr lang="en-CA" dirty="0"/>
            </a:br>
            <a:r>
              <a:rPr lang="en-CA" dirty="0"/>
              <a:t>= </a:t>
            </a:r>
            <a:r>
              <a:rPr lang="en-CA" i="1" dirty="0"/>
              <a:t>100 little cokes</a:t>
            </a:r>
            <a:br>
              <a:rPr lang="en-CA" i="1" dirty="0"/>
            </a:br>
            <a:r>
              <a:rPr lang="en-CA" i="1" dirty="0"/>
              <a:t> </a:t>
            </a:r>
            <a:r>
              <a:rPr lang="en-CA" dirty="0">
                <a:sym typeface="Wingdings" panose="05000000000000000000" pitchFamily="2" charset="2"/>
              </a:rPr>
              <a:t> </a:t>
            </a:r>
            <a:r>
              <a:rPr lang="en-CA" b="1" i="1" dirty="0">
                <a:sym typeface="Wingdings" panose="05000000000000000000" pitchFamily="2" charset="2"/>
              </a:rPr>
              <a:t>50</a:t>
            </a:r>
            <a:r>
              <a:rPr lang="en-CA" b="1" dirty="0">
                <a:sym typeface="Wingdings" panose="05000000000000000000" pitchFamily="2" charset="2"/>
              </a:rPr>
              <a:t> </a:t>
            </a:r>
            <a:r>
              <a:rPr lang="en-CA" dirty="0">
                <a:sym typeface="Wingdings" panose="05000000000000000000" pitchFamily="2" charset="2"/>
              </a:rPr>
              <a:t>“</a:t>
            </a:r>
            <a:r>
              <a:rPr lang="en-CA" b="1" i="1" dirty="0">
                <a:sym typeface="Wingdings" panose="05000000000000000000" pitchFamily="2" charset="2"/>
              </a:rPr>
              <a:t>big cokes</a:t>
            </a:r>
            <a:r>
              <a:rPr lang="en-CA" dirty="0">
                <a:sym typeface="Wingdings" panose="05000000000000000000" pitchFamily="2" charset="2"/>
              </a:rPr>
              <a:t>”</a:t>
            </a:r>
            <a:br>
              <a:rPr lang="en-CA" dirty="0">
                <a:sym typeface="Wingdings" panose="05000000000000000000" pitchFamily="2" charset="2"/>
              </a:rPr>
            </a:br>
            <a:br>
              <a:rPr lang="en-CA" dirty="0">
                <a:sym typeface="Wingdings" panose="05000000000000000000" pitchFamily="2" charset="2"/>
              </a:rPr>
            </a:br>
            <a:br>
              <a:rPr lang="en-CA" dirty="0">
                <a:sym typeface="Wingdings" panose="05000000000000000000" pitchFamily="2" charset="2"/>
              </a:rPr>
            </a:br>
            <a:br>
              <a:rPr lang="en-CA" dirty="0">
                <a:sym typeface="Wingdings" panose="05000000000000000000" pitchFamily="2" charset="2"/>
              </a:rPr>
            </a:br>
            <a:br>
              <a:rPr lang="en-CA" dirty="0">
                <a:sym typeface="Wingdings" panose="05000000000000000000" pitchFamily="2" charset="2"/>
              </a:rPr>
            </a:br>
            <a:br>
              <a:rPr lang="en-CA" dirty="0">
                <a:sym typeface="Wingdings" panose="05000000000000000000" pitchFamily="2" charset="2"/>
              </a:rPr>
            </a:br>
            <a:endParaRPr lang="en-CA" dirty="0"/>
          </a:p>
        </p:txBody>
      </p:sp>
      <p:pic>
        <p:nvPicPr>
          <p:cNvPr id="35" name="Picture 16" descr="Image result for small coke">
            <a:extLst>
              <a:ext uri="{FF2B5EF4-FFF2-40B4-BE49-F238E27FC236}">
                <a16:creationId xmlns:a16="http://schemas.microsoft.com/office/drawing/2014/main" id="{AAAD719E-3064-4694-AB4E-C30A08C88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530" y="2264644"/>
            <a:ext cx="573993" cy="86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6" descr="Image result for small coke">
            <a:extLst>
              <a:ext uri="{FF2B5EF4-FFF2-40B4-BE49-F238E27FC236}">
                <a16:creationId xmlns:a16="http://schemas.microsoft.com/office/drawing/2014/main" id="{285B42D6-5382-4FB1-A5A4-DA09A009A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942" y="5251109"/>
            <a:ext cx="573993" cy="86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6" descr="Image result for small coke">
            <a:extLst>
              <a:ext uri="{FF2B5EF4-FFF2-40B4-BE49-F238E27FC236}">
                <a16:creationId xmlns:a16="http://schemas.microsoft.com/office/drawing/2014/main" id="{10ED3318-A3A3-4115-BFD2-13C977F43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848" y="5251271"/>
            <a:ext cx="573993" cy="86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2" descr="Image result for big coke">
            <a:extLst>
              <a:ext uri="{FF2B5EF4-FFF2-40B4-BE49-F238E27FC236}">
                <a16:creationId xmlns:a16="http://schemas.microsoft.com/office/drawing/2014/main" id="{8A3839C3-7EB3-444E-8EFE-CFC9FB3B9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295" y="4680672"/>
            <a:ext cx="658632" cy="143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Equals 27">
            <a:extLst>
              <a:ext uri="{FF2B5EF4-FFF2-40B4-BE49-F238E27FC236}">
                <a16:creationId xmlns:a16="http://schemas.microsoft.com/office/drawing/2014/main" id="{697D38B7-A22A-4293-85A1-E5E3B4E640DB}"/>
              </a:ext>
            </a:extLst>
          </p:cNvPr>
          <p:cNvSpPr/>
          <p:nvPr/>
        </p:nvSpPr>
        <p:spPr>
          <a:xfrm>
            <a:off x="6058925" y="5385910"/>
            <a:ext cx="388582" cy="309490"/>
          </a:xfrm>
          <a:prstGeom prst="mathEqua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30DA12A2-B96E-4DBD-B932-886553C262AE}"/>
              </a:ext>
            </a:extLst>
          </p:cNvPr>
          <p:cNvSpPr/>
          <p:nvPr/>
        </p:nvSpPr>
        <p:spPr>
          <a:xfrm flipH="1">
            <a:off x="7120636" y="2452213"/>
            <a:ext cx="1054757" cy="193869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4" name="Arrow: Right 43">
            <a:extLst>
              <a:ext uri="{FF2B5EF4-FFF2-40B4-BE49-F238E27FC236}">
                <a16:creationId xmlns:a16="http://schemas.microsoft.com/office/drawing/2014/main" id="{FB5CED81-4DFD-4EB1-B9D3-C5F3E8C22AEF}"/>
              </a:ext>
            </a:extLst>
          </p:cNvPr>
          <p:cNvSpPr/>
          <p:nvPr/>
        </p:nvSpPr>
        <p:spPr>
          <a:xfrm rot="16200000" flipH="1" flipV="1">
            <a:off x="5761633" y="3591945"/>
            <a:ext cx="860989" cy="19225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C9FF5A33-7914-4652-ADD7-939BF5748C57}"/>
              </a:ext>
            </a:extLst>
          </p:cNvPr>
          <p:cNvSpPr/>
          <p:nvPr/>
        </p:nvSpPr>
        <p:spPr>
          <a:xfrm flipH="1" flipV="1">
            <a:off x="3336558" y="5500759"/>
            <a:ext cx="961027" cy="19464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9A89DC1-34CC-4A71-85A2-E2835E84390C}"/>
              </a:ext>
            </a:extLst>
          </p:cNvPr>
          <p:cNvSpPr txBox="1"/>
          <p:nvPr/>
        </p:nvSpPr>
        <p:spPr>
          <a:xfrm>
            <a:off x="730946" y="4062351"/>
            <a:ext cx="23987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>
                <a:solidFill>
                  <a:srgbClr val="00B050"/>
                </a:solidFill>
              </a:rPr>
              <a:t>You made $250!</a:t>
            </a:r>
            <a:br>
              <a:rPr lang="en-CA" dirty="0"/>
            </a:br>
            <a:br>
              <a:rPr lang="en-CA" dirty="0"/>
            </a:br>
            <a:r>
              <a:rPr lang="en-CA" dirty="0"/>
              <a:t>Give poor grandma her $200 back</a:t>
            </a:r>
            <a:br>
              <a:rPr lang="en-CA" dirty="0"/>
            </a:br>
            <a:br>
              <a:rPr lang="en-CA" dirty="0"/>
            </a:br>
            <a:r>
              <a:rPr lang="en-CA" dirty="0"/>
              <a:t>Profit of $50</a:t>
            </a:r>
          </a:p>
        </p:txBody>
      </p:sp>
      <p:sp>
        <p:nvSpPr>
          <p:cNvPr id="31" name="Speech Bubble: Rectangle with Corners Rounded 30">
            <a:extLst>
              <a:ext uri="{FF2B5EF4-FFF2-40B4-BE49-F238E27FC236}">
                <a16:creationId xmlns:a16="http://schemas.microsoft.com/office/drawing/2014/main" id="{899FF672-E955-4EE9-9DE9-640DCC36608C}"/>
              </a:ext>
            </a:extLst>
          </p:cNvPr>
          <p:cNvSpPr/>
          <p:nvPr/>
        </p:nvSpPr>
        <p:spPr>
          <a:xfrm>
            <a:off x="5880102" y="391825"/>
            <a:ext cx="2814371" cy="1071025"/>
          </a:xfrm>
          <a:prstGeom prst="wedgeRoundRectCallout">
            <a:avLst>
              <a:gd name="adj1" fmla="val 41031"/>
              <a:gd name="adj2" fmla="val 73036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3D5BE52-5CDB-4E64-9625-71BF8DBF4B85}"/>
              </a:ext>
            </a:extLst>
          </p:cNvPr>
          <p:cNvSpPr txBox="1"/>
          <p:nvPr/>
        </p:nvSpPr>
        <p:spPr>
          <a:xfrm>
            <a:off x="6019157" y="325350"/>
            <a:ext cx="2929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Earning a riskless profit without putting up any of your own money.</a:t>
            </a:r>
            <a:br>
              <a:rPr lang="en-CA" sz="1400" dirty="0"/>
            </a:br>
            <a:r>
              <a:rPr lang="en-CA" sz="1400" dirty="0"/>
              <a:t>Only works because the market is inefficient.</a:t>
            </a:r>
          </a:p>
        </p:txBody>
      </p:sp>
      <p:pic>
        <p:nvPicPr>
          <p:cNvPr id="5148" name="Picture 28" descr="Related image">
            <a:extLst>
              <a:ext uri="{FF2B5EF4-FFF2-40B4-BE49-F238E27FC236}">
                <a16:creationId xmlns:a16="http://schemas.microsoft.com/office/drawing/2014/main" id="{541F2D20-F45C-4FE3-B1C3-0548E01D4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3394" y="2070186"/>
            <a:ext cx="2554869" cy="170023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2" name="Picture 32" descr="Related image">
            <a:extLst>
              <a:ext uri="{FF2B5EF4-FFF2-40B4-BE49-F238E27FC236}">
                <a16:creationId xmlns:a16="http://schemas.microsoft.com/office/drawing/2014/main" id="{50FC8B80-007C-4D4E-AC4D-9599451666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46" y="1945404"/>
            <a:ext cx="2764682" cy="18419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4" name="Picture 34" descr="Image result for dollar sign">
            <a:extLst>
              <a:ext uri="{FF2B5EF4-FFF2-40B4-BE49-F238E27FC236}">
                <a16:creationId xmlns:a16="http://schemas.microsoft.com/office/drawing/2014/main" id="{D2519684-73F1-411C-8EE4-877B8B8AB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734" y="5155404"/>
            <a:ext cx="578855" cy="83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71A45BB2-DDA6-4D53-A5DC-F64A0CE199D9}"/>
              </a:ext>
            </a:extLst>
          </p:cNvPr>
          <p:cNvSpPr/>
          <p:nvPr/>
        </p:nvSpPr>
        <p:spPr>
          <a:xfrm>
            <a:off x="9284775" y="4148211"/>
            <a:ext cx="1985625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Markets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DBFF4C-2B06-47B8-A053-9F87A2EFCF9F}"/>
              </a:ext>
            </a:extLst>
          </p:cNvPr>
          <p:cNvSpPr txBox="1"/>
          <p:nvPr/>
        </p:nvSpPr>
        <p:spPr>
          <a:xfrm>
            <a:off x="3445565" y="1339099"/>
            <a:ext cx="543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3AB45D-A6E9-4967-96D1-EA6F8ED67974}"/>
              </a:ext>
            </a:extLst>
          </p:cNvPr>
          <p:cNvSpPr txBox="1"/>
          <p:nvPr/>
        </p:nvSpPr>
        <p:spPr>
          <a:xfrm>
            <a:off x="4250525" y="3967896"/>
            <a:ext cx="46583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u="sng" dirty="0">
                <a:sym typeface="Wingdings" panose="05000000000000000000" pitchFamily="2" charset="2"/>
              </a:rPr>
              <a:t>Sell</a:t>
            </a:r>
            <a:r>
              <a:rPr lang="en-CA" dirty="0">
                <a:sym typeface="Wingdings" panose="05000000000000000000" pitchFamily="2" charset="2"/>
              </a:rPr>
              <a:t> all your </a:t>
            </a:r>
            <a:br>
              <a:rPr lang="en-CA" dirty="0">
                <a:sym typeface="Wingdings" panose="05000000000000000000" pitchFamily="2" charset="2"/>
              </a:rPr>
            </a:br>
            <a:r>
              <a:rPr lang="en-CA" i="1" dirty="0">
                <a:sym typeface="Wingdings" panose="05000000000000000000" pitchFamily="2" charset="2"/>
              </a:rPr>
              <a:t>little cokes </a:t>
            </a:r>
            <a:r>
              <a:rPr lang="en-CA" dirty="0">
                <a:sym typeface="Wingdings" panose="05000000000000000000" pitchFamily="2" charset="2"/>
              </a:rPr>
              <a:t>in the </a:t>
            </a:r>
            <a:r>
              <a:rPr lang="en-CA" b="1" dirty="0">
                <a:sym typeface="Wingdings" panose="05000000000000000000" pitchFamily="2" charset="2"/>
              </a:rPr>
              <a:t>big coke </a:t>
            </a:r>
            <a:r>
              <a:rPr lang="en-CA" dirty="0">
                <a:sym typeface="Wingdings" panose="05000000000000000000" pitchFamily="2" charset="2"/>
              </a:rPr>
              <a:t>market</a:t>
            </a:r>
            <a:br>
              <a:rPr lang="en-CA" dirty="0">
                <a:sym typeface="Wingdings" panose="05000000000000000000" pitchFamily="2" charset="2"/>
              </a:rPr>
            </a:br>
            <a:br>
              <a:rPr lang="en-CA" dirty="0">
                <a:sym typeface="Wingdings" panose="05000000000000000000" pitchFamily="2" charset="2"/>
              </a:rPr>
            </a:br>
            <a:r>
              <a:rPr lang="en-CA" dirty="0">
                <a:sym typeface="Wingdings" panose="05000000000000000000" pitchFamily="2" charset="2"/>
              </a:rPr>
              <a:t>=</a:t>
            </a:r>
            <a:r>
              <a:rPr lang="en-CA" b="1" i="1" dirty="0">
                <a:sym typeface="Wingdings" panose="05000000000000000000" pitchFamily="2" charset="2"/>
              </a:rPr>
              <a:t>50</a:t>
            </a:r>
            <a:r>
              <a:rPr lang="en-CA" dirty="0">
                <a:sym typeface="Wingdings" panose="05000000000000000000" pitchFamily="2" charset="2"/>
              </a:rPr>
              <a:t> x </a:t>
            </a:r>
            <a:r>
              <a:rPr lang="en-CA" b="1" dirty="0">
                <a:sym typeface="Wingdings" panose="05000000000000000000" pitchFamily="2" charset="2"/>
              </a:rPr>
              <a:t>$5 </a:t>
            </a:r>
            <a:r>
              <a:rPr lang="en-CA" dirty="0">
                <a:sym typeface="Wingdings" panose="05000000000000000000" pitchFamily="2" charset="2"/>
              </a:rPr>
              <a:t>= $250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1897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28" grpId="0" animBg="1"/>
      <p:bldP spid="29" grpId="0" animBg="1"/>
      <p:bldP spid="44" grpId="0" animBg="1"/>
      <p:bldP spid="45" grpId="0" animBg="1"/>
      <p:bldP spid="30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Equilibrium call market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C2A79A-2732-41AC-9E4D-3DBDE1919A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806"/>
          <a:stretch/>
        </p:blipFill>
        <p:spPr>
          <a:xfrm>
            <a:off x="1782131" y="2270851"/>
            <a:ext cx="3954175" cy="2900498"/>
          </a:xfrm>
          <a:prstGeom prst="rect">
            <a:avLst/>
          </a:prstGeom>
        </p:spPr>
      </p:pic>
      <p:sp>
        <p:nvSpPr>
          <p:cNvPr id="4" name="TextBox 52">
            <a:extLst>
              <a:ext uri="{FF2B5EF4-FFF2-40B4-BE49-F238E27FC236}">
                <a16:creationId xmlns:a16="http://schemas.microsoft.com/office/drawing/2014/main" id="{45D54E2E-A3CA-4159-A014-2A85AF0ABEC1}"/>
              </a:ext>
            </a:extLst>
          </p:cNvPr>
          <p:cNvSpPr txBox="1"/>
          <p:nvPr/>
        </p:nvSpPr>
        <p:spPr>
          <a:xfrm>
            <a:off x="901700" y="2779037"/>
            <a:ext cx="17443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1100" dirty="0">
                <a:solidFill>
                  <a:srgbClr val="FF0000"/>
                </a:solidFill>
              </a:rPr>
              <a:t>Takes 29 S1</a:t>
            </a:r>
          </a:p>
        </p:txBody>
      </p:sp>
      <p:sp>
        <p:nvSpPr>
          <p:cNvPr id="5" name="TextBox 52">
            <a:extLst>
              <a:ext uri="{FF2B5EF4-FFF2-40B4-BE49-F238E27FC236}">
                <a16:creationId xmlns:a16="http://schemas.microsoft.com/office/drawing/2014/main" id="{45D54E2E-A3CA-4159-A014-2A85AF0ABEC1}"/>
              </a:ext>
            </a:extLst>
          </p:cNvPr>
          <p:cNvSpPr txBox="1"/>
          <p:nvPr/>
        </p:nvSpPr>
        <p:spPr>
          <a:xfrm>
            <a:off x="5686277" y="2358930"/>
            <a:ext cx="1744394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br>
              <a:rPr lang="en-CA" sz="1400" dirty="0">
                <a:solidFill>
                  <a:srgbClr val="FF0000"/>
                </a:solidFill>
              </a:rPr>
            </a:br>
            <a:r>
              <a:rPr lang="en-CA" sz="1100" dirty="0">
                <a:solidFill>
                  <a:srgbClr val="FF0000"/>
                </a:solidFill>
              </a:rPr>
              <a:t>B1 37-29 = 8 left</a:t>
            </a:r>
            <a:br>
              <a:rPr lang="en-CA" sz="1100" dirty="0">
                <a:solidFill>
                  <a:srgbClr val="FF0000"/>
                </a:solidFill>
              </a:rPr>
            </a:br>
            <a:br>
              <a:rPr lang="en-CA" sz="1200" dirty="0">
                <a:solidFill>
                  <a:srgbClr val="CC6600"/>
                </a:solidFill>
              </a:rPr>
            </a:br>
            <a:br>
              <a:rPr lang="en-CA" sz="1200" dirty="0">
                <a:solidFill>
                  <a:srgbClr val="CC6600"/>
                </a:solidFill>
              </a:rPr>
            </a:br>
            <a:endParaRPr lang="en-CA" sz="1200" dirty="0">
              <a:solidFill>
                <a:srgbClr val="CC66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1700" y="3081664"/>
            <a:ext cx="6096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100" dirty="0">
                <a:solidFill>
                  <a:srgbClr val="FF0000"/>
                </a:solidFill>
              </a:rPr>
              <a:t>B2 21-8 = 13 left</a:t>
            </a:r>
            <a:br>
              <a:rPr lang="en-CA" sz="1100" dirty="0">
                <a:solidFill>
                  <a:srgbClr val="FF0000"/>
                </a:solidFill>
              </a:rPr>
            </a:br>
            <a:endParaRPr lang="en-CA" sz="1100" dirty="0">
              <a:solidFill>
                <a:srgbClr val="00B050"/>
              </a:solidFill>
            </a:endParaRPr>
          </a:p>
        </p:txBody>
      </p:sp>
      <p:sp>
        <p:nvSpPr>
          <p:cNvPr id="7" name="TextBox 29">
            <a:extLst>
              <a:ext uri="{FF2B5EF4-FFF2-40B4-BE49-F238E27FC236}">
                <a16:creationId xmlns:a16="http://schemas.microsoft.com/office/drawing/2014/main" id="{9F8A15F9-D120-47CC-AE19-7623474C460F}"/>
              </a:ext>
            </a:extLst>
          </p:cNvPr>
          <p:cNvSpPr txBox="1"/>
          <p:nvPr/>
        </p:nvSpPr>
        <p:spPr>
          <a:xfrm>
            <a:off x="5686277" y="3118749"/>
            <a:ext cx="38674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1100" dirty="0">
                <a:solidFill>
                  <a:srgbClr val="00B050"/>
                </a:solidFill>
              </a:rPr>
              <a:t>B2 21-13= 8 left</a:t>
            </a:r>
            <a:br>
              <a:rPr lang="en-CA" sz="1100" dirty="0">
                <a:solidFill>
                  <a:srgbClr val="CC6600"/>
                </a:solidFill>
              </a:rPr>
            </a:br>
            <a:endParaRPr lang="en-CA" sz="1100" dirty="0">
              <a:solidFill>
                <a:srgbClr val="9900CC"/>
              </a:solidFill>
            </a:endParaRPr>
          </a:p>
        </p:txBody>
      </p:sp>
      <p:sp>
        <p:nvSpPr>
          <p:cNvPr id="12" name="TextBox 40">
            <a:extLst>
              <a:ext uri="{FF2B5EF4-FFF2-40B4-BE49-F238E27FC236}">
                <a16:creationId xmlns:a16="http://schemas.microsoft.com/office/drawing/2014/main" id="{5F1BF4E5-D631-488E-B0D6-463D95FE7C78}"/>
              </a:ext>
            </a:extLst>
          </p:cNvPr>
          <p:cNvSpPr txBox="1"/>
          <p:nvPr/>
        </p:nvSpPr>
        <p:spPr>
          <a:xfrm>
            <a:off x="5659630" y="3561803"/>
            <a:ext cx="38674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1100" dirty="0">
                <a:solidFill>
                  <a:srgbClr val="7030A0"/>
                </a:solidFill>
              </a:rPr>
              <a:t>B3 23-22 = 1 left </a:t>
            </a:r>
          </a:p>
        </p:txBody>
      </p:sp>
      <p:sp>
        <p:nvSpPr>
          <p:cNvPr id="13" name="TextBox 34">
            <a:extLst>
              <a:ext uri="{FF2B5EF4-FFF2-40B4-BE49-F238E27FC236}">
                <a16:creationId xmlns:a16="http://schemas.microsoft.com/office/drawing/2014/main" id="{ACE5E6A6-3AC4-4AF2-A941-B90868A15F9F}"/>
              </a:ext>
            </a:extLst>
          </p:cNvPr>
          <p:cNvSpPr txBox="1"/>
          <p:nvPr/>
        </p:nvSpPr>
        <p:spPr>
          <a:xfrm>
            <a:off x="901700" y="3519617"/>
            <a:ext cx="174439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1100" dirty="0">
                <a:solidFill>
                  <a:srgbClr val="00B050"/>
                </a:solidFill>
              </a:rPr>
              <a:t>B3 30-8 = 22 left</a:t>
            </a:r>
            <a:br>
              <a:rPr lang="en-CA" sz="1100" dirty="0">
                <a:solidFill>
                  <a:srgbClr val="FF0000"/>
                </a:solidFill>
              </a:rPr>
            </a:br>
            <a:endParaRPr lang="en-CA" sz="1100" dirty="0">
              <a:solidFill>
                <a:srgbClr val="9900CC"/>
              </a:solidFill>
            </a:endParaRPr>
          </a:p>
        </p:txBody>
      </p:sp>
      <p:sp>
        <p:nvSpPr>
          <p:cNvPr id="14" name="TextBox 51">
            <a:extLst>
              <a:ext uri="{FF2B5EF4-FFF2-40B4-BE49-F238E27FC236}">
                <a16:creationId xmlns:a16="http://schemas.microsoft.com/office/drawing/2014/main" id="{1AA585AF-09EE-449B-9A47-22C393B66125}"/>
              </a:ext>
            </a:extLst>
          </p:cNvPr>
          <p:cNvSpPr txBox="1"/>
          <p:nvPr/>
        </p:nvSpPr>
        <p:spPr>
          <a:xfrm>
            <a:off x="833323" y="3910866"/>
            <a:ext cx="17443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1100" dirty="0">
                <a:solidFill>
                  <a:srgbClr val="0070C0"/>
                </a:solidFill>
              </a:rPr>
              <a:t>Takes 1 left S3</a:t>
            </a:r>
          </a:p>
        </p:txBody>
      </p:sp>
      <p:sp>
        <p:nvSpPr>
          <p:cNvPr id="16" name="TextBox 15"/>
          <p:cNvSpPr txBox="1"/>
          <p:nvPr/>
        </p:nvSpPr>
        <p:spPr>
          <a:xfrm flipH="1">
            <a:off x="5697861" y="2731841"/>
            <a:ext cx="19221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100" dirty="0">
                <a:solidFill>
                  <a:srgbClr val="00B050"/>
                </a:solidFill>
              </a:rPr>
              <a:t>B2 takes 8 left</a:t>
            </a:r>
            <a:br>
              <a:rPr lang="en-CA" sz="1200" dirty="0">
                <a:solidFill>
                  <a:srgbClr val="CC6600"/>
                </a:solidFill>
              </a:rPr>
            </a:br>
            <a:endParaRPr lang="en-US" sz="1100" dirty="0"/>
          </a:p>
        </p:txBody>
      </p:sp>
      <p:sp>
        <p:nvSpPr>
          <p:cNvPr id="17" name="TextBox 16"/>
          <p:cNvSpPr txBox="1"/>
          <p:nvPr/>
        </p:nvSpPr>
        <p:spPr>
          <a:xfrm>
            <a:off x="901700" y="3215106"/>
            <a:ext cx="196516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dirty="0">
                <a:solidFill>
                  <a:srgbClr val="00B050"/>
                </a:solidFill>
              </a:rPr>
              <a:t>Takes left S2</a:t>
            </a:r>
          </a:p>
          <a:p>
            <a:endParaRPr lang="en-US" sz="900" dirty="0"/>
          </a:p>
        </p:txBody>
      </p:sp>
      <p:sp>
        <p:nvSpPr>
          <p:cNvPr id="18" name="TextBox 34">
            <a:extLst>
              <a:ext uri="{FF2B5EF4-FFF2-40B4-BE49-F238E27FC236}">
                <a16:creationId xmlns:a16="http://schemas.microsoft.com/office/drawing/2014/main" id="{ACE5E6A6-3AC4-4AF2-A941-B90868A15F9F}"/>
              </a:ext>
            </a:extLst>
          </p:cNvPr>
          <p:cNvSpPr txBox="1"/>
          <p:nvPr/>
        </p:nvSpPr>
        <p:spPr>
          <a:xfrm>
            <a:off x="953290" y="3659749"/>
            <a:ext cx="17443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1100" dirty="0">
                <a:solidFill>
                  <a:srgbClr val="9900CC"/>
                </a:solidFill>
              </a:rPr>
              <a:t>Takes left S3</a:t>
            </a:r>
          </a:p>
        </p:txBody>
      </p:sp>
      <p:sp>
        <p:nvSpPr>
          <p:cNvPr id="19" name="TextBox 29">
            <a:extLst>
              <a:ext uri="{FF2B5EF4-FFF2-40B4-BE49-F238E27FC236}">
                <a16:creationId xmlns:a16="http://schemas.microsoft.com/office/drawing/2014/main" id="{9F8A15F9-D120-47CC-AE19-7623474C460F}"/>
              </a:ext>
            </a:extLst>
          </p:cNvPr>
          <p:cNvSpPr txBox="1"/>
          <p:nvPr/>
        </p:nvSpPr>
        <p:spPr>
          <a:xfrm>
            <a:off x="5737867" y="3288026"/>
            <a:ext cx="38674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1100" dirty="0">
                <a:solidFill>
                  <a:srgbClr val="9900CC"/>
                </a:solidFill>
              </a:rPr>
              <a:t>B3 takes 8 left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C124F44-DA7A-4F5F-898F-8C6448B3A68D}"/>
              </a:ext>
            </a:extLst>
          </p:cNvPr>
          <p:cNvSpPr/>
          <p:nvPr/>
        </p:nvSpPr>
        <p:spPr>
          <a:xfrm>
            <a:off x="2251626" y="2818552"/>
            <a:ext cx="326091" cy="2811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CA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124F44-DA7A-4F5F-898F-8C6448B3A68D}"/>
              </a:ext>
            </a:extLst>
          </p:cNvPr>
          <p:cNvSpPr/>
          <p:nvPr/>
        </p:nvSpPr>
        <p:spPr>
          <a:xfrm>
            <a:off x="4053559" y="2780034"/>
            <a:ext cx="326091" cy="2811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CA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E8D7D6E-E7F3-49D1-9922-CAF6B5033990}"/>
              </a:ext>
            </a:extLst>
          </p:cNvPr>
          <p:cNvSpPr/>
          <p:nvPr/>
        </p:nvSpPr>
        <p:spPr>
          <a:xfrm>
            <a:off x="2288323" y="3149895"/>
            <a:ext cx="326091" cy="28112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CA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E8D7D6E-E7F3-49D1-9922-CAF6B5033990}"/>
              </a:ext>
            </a:extLst>
          </p:cNvPr>
          <p:cNvSpPr/>
          <p:nvPr/>
        </p:nvSpPr>
        <p:spPr>
          <a:xfrm>
            <a:off x="4038804" y="3137709"/>
            <a:ext cx="326091" cy="28112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CA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2D5CEFB-6738-4199-B371-52C73D42BD86}"/>
              </a:ext>
            </a:extLst>
          </p:cNvPr>
          <p:cNvSpPr/>
          <p:nvPr/>
        </p:nvSpPr>
        <p:spPr>
          <a:xfrm>
            <a:off x="2318931" y="3488951"/>
            <a:ext cx="326091" cy="28112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CA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2D5CEFB-6738-4199-B371-52C73D42BD86}"/>
              </a:ext>
            </a:extLst>
          </p:cNvPr>
          <p:cNvSpPr/>
          <p:nvPr/>
        </p:nvSpPr>
        <p:spPr>
          <a:xfrm>
            <a:off x="4040853" y="3478134"/>
            <a:ext cx="326091" cy="28112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CA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E8D7D6E-E7F3-49D1-9922-CAF6B5033990}"/>
              </a:ext>
            </a:extLst>
          </p:cNvPr>
          <p:cNvSpPr/>
          <p:nvPr/>
        </p:nvSpPr>
        <p:spPr>
          <a:xfrm>
            <a:off x="2288322" y="3861240"/>
            <a:ext cx="326091" cy="28112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CA"/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3022600" y="2779037"/>
            <a:ext cx="254000" cy="30262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2997113" y="3123954"/>
            <a:ext cx="254000" cy="302627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4733394" y="2768783"/>
            <a:ext cx="254000" cy="302627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4759954" y="3136712"/>
            <a:ext cx="254000" cy="302627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2956531" y="3501771"/>
            <a:ext cx="254000" cy="302627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4733307" y="3512551"/>
            <a:ext cx="254000" cy="302627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40">
            <a:extLst>
              <a:ext uri="{FF2B5EF4-FFF2-40B4-BE49-F238E27FC236}">
                <a16:creationId xmlns:a16="http://schemas.microsoft.com/office/drawing/2014/main" id="{5F1BF4E5-D631-488E-B0D6-463D95FE7C78}"/>
              </a:ext>
            </a:extLst>
          </p:cNvPr>
          <p:cNvSpPr txBox="1"/>
          <p:nvPr/>
        </p:nvSpPr>
        <p:spPr>
          <a:xfrm>
            <a:off x="5697861" y="3740191"/>
            <a:ext cx="38674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1100" dirty="0">
                <a:solidFill>
                  <a:srgbClr val="0070C0"/>
                </a:solidFill>
              </a:rPr>
              <a:t>Take 1 left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014131" y="2731841"/>
            <a:ext cx="222714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u="sng" dirty="0">
                <a:solidFill>
                  <a:schemeClr val="accent1"/>
                </a:solidFill>
              </a:rPr>
              <a:t>Equilibrium</a:t>
            </a:r>
            <a:br>
              <a:rPr lang="en-CA" b="1" dirty="0">
                <a:solidFill>
                  <a:schemeClr val="accent1"/>
                </a:solidFill>
              </a:rPr>
            </a:br>
            <a:br>
              <a:rPr lang="en-CA" b="1" dirty="0">
                <a:solidFill>
                  <a:schemeClr val="accent1"/>
                </a:solidFill>
              </a:rPr>
            </a:br>
            <a:r>
              <a:rPr lang="en-CA" b="1" dirty="0">
                <a:solidFill>
                  <a:schemeClr val="accent1"/>
                </a:solidFill>
              </a:rPr>
              <a:t>Quantity?</a:t>
            </a:r>
            <a:br>
              <a:rPr lang="en-CA" b="1" dirty="0">
                <a:solidFill>
                  <a:schemeClr val="accent1"/>
                </a:solidFill>
              </a:rPr>
            </a:br>
            <a:br>
              <a:rPr lang="en-CA" b="1" dirty="0">
                <a:solidFill>
                  <a:schemeClr val="accent1"/>
                </a:solidFill>
              </a:rPr>
            </a:br>
            <a:br>
              <a:rPr lang="en-CA" b="1" dirty="0">
                <a:solidFill>
                  <a:schemeClr val="accent1"/>
                </a:solidFill>
              </a:rPr>
            </a:br>
            <a:r>
              <a:rPr lang="en-CA" b="1" dirty="0">
                <a:solidFill>
                  <a:schemeClr val="accent1"/>
                </a:solidFill>
              </a:rPr>
              <a:t>Price?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41" name="TextBox 41">
            <a:extLst>
              <a:ext uri="{FF2B5EF4-FFF2-40B4-BE49-F238E27FC236}">
                <a16:creationId xmlns:a16="http://schemas.microsoft.com/office/drawing/2014/main" id="{A41AEA1D-5825-44B6-A0FE-19B8DF341C31}"/>
              </a:ext>
            </a:extLst>
          </p:cNvPr>
          <p:cNvSpPr txBox="1"/>
          <p:nvPr/>
        </p:nvSpPr>
        <p:spPr>
          <a:xfrm>
            <a:off x="7955912" y="3564793"/>
            <a:ext cx="3195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dirty="0"/>
              <a:t> </a:t>
            </a:r>
            <a:r>
              <a:rPr lang="en-CA" dirty="0">
                <a:solidFill>
                  <a:srgbClr val="FF0000"/>
                </a:solidFill>
              </a:rPr>
              <a:t>29</a:t>
            </a:r>
            <a:r>
              <a:rPr lang="en-CA" dirty="0"/>
              <a:t>+</a:t>
            </a:r>
            <a:r>
              <a:rPr lang="en-CA" dirty="0">
                <a:solidFill>
                  <a:schemeClr val="accent4">
                    <a:lumMod val="75000"/>
                  </a:schemeClr>
                </a:solidFill>
              </a:rPr>
              <a:t>21</a:t>
            </a:r>
            <a:r>
              <a:rPr lang="en-CA" dirty="0"/>
              <a:t>+</a:t>
            </a:r>
            <a:r>
              <a:rPr lang="en-CA" dirty="0">
                <a:solidFill>
                  <a:srgbClr val="7030A0"/>
                </a:solidFill>
              </a:rPr>
              <a:t>30</a:t>
            </a:r>
            <a:r>
              <a:rPr lang="en-CA" dirty="0"/>
              <a:t>+</a:t>
            </a:r>
            <a:r>
              <a:rPr lang="en-CA" dirty="0">
                <a:solidFill>
                  <a:srgbClr val="0070C0"/>
                </a:solidFill>
              </a:rPr>
              <a:t>1</a:t>
            </a:r>
            <a:r>
              <a:rPr lang="en-CA" dirty="0"/>
              <a:t> = 81</a:t>
            </a: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3202" y="4636379"/>
            <a:ext cx="2714625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303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2" grpId="0"/>
      <p:bldP spid="13" grpId="0"/>
      <p:bldP spid="14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1" grpId="0" animBg="1"/>
      <p:bldP spid="39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C6D79F-7B23-46CE-B860-F8D35C5896D1}"/>
              </a:ext>
            </a:extLst>
          </p:cNvPr>
          <p:cNvSpPr txBox="1"/>
          <p:nvPr/>
        </p:nvSpPr>
        <p:spPr>
          <a:xfrm>
            <a:off x="631830" y="2743593"/>
            <a:ext cx="60032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CA" dirty="0"/>
            </a:br>
            <a:r>
              <a:rPr lang="en-CA" dirty="0"/>
              <a:t>29 x (14-11) = 87</a:t>
            </a:r>
            <a:br>
              <a:rPr lang="en-CA" dirty="0"/>
            </a:br>
            <a:r>
              <a:rPr lang="en-CA" dirty="0"/>
              <a:t>21 x (13-11) = 42</a:t>
            </a:r>
            <a:br>
              <a:rPr lang="en-CA" dirty="0"/>
            </a:br>
            <a:r>
              <a:rPr lang="en-CA" dirty="0"/>
              <a:t>30 x (13-11) = 60</a:t>
            </a:r>
            <a:br>
              <a:rPr lang="en-CA" dirty="0"/>
            </a:br>
            <a:r>
              <a:rPr lang="en-CA" dirty="0"/>
              <a:t>1 x (12-11)= 1              </a:t>
            </a:r>
            <a:br>
              <a:rPr lang="en-CA" dirty="0"/>
            </a:br>
            <a:br>
              <a:rPr lang="en-CA" dirty="0"/>
            </a:br>
            <a:r>
              <a:rPr lang="en-CA" dirty="0"/>
              <a:t>Total: 190</a:t>
            </a:r>
            <a:br>
              <a:rPr lang="en-CA" dirty="0"/>
            </a:br>
            <a:br>
              <a:rPr lang="en-CA" dirty="0"/>
            </a:br>
            <a:br>
              <a:rPr lang="en-CA" dirty="0"/>
            </a:br>
            <a:endParaRPr lang="en-C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3F8BD0-06FC-47DE-B864-43BA6CF4B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7375" y="4180252"/>
            <a:ext cx="2714625" cy="1343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A5449D-9E0E-4414-9E2C-6B9E87AADA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8553" y="835466"/>
            <a:ext cx="3633447" cy="262415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5377F7-1C14-4479-8C35-6934457009C4}"/>
              </a:ext>
            </a:extLst>
          </p:cNvPr>
          <p:cNvSpPr txBox="1"/>
          <p:nvPr/>
        </p:nvSpPr>
        <p:spPr>
          <a:xfrm>
            <a:off x="0" y="1344418"/>
            <a:ext cx="42939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Difference between the total amount that consumers are willing and able to pay for a good or service and the total amount that they actually do pay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E185FD-6AD0-445A-8F24-16D2AC031823}"/>
              </a:ext>
            </a:extLst>
          </p:cNvPr>
          <p:cNvSpPr txBox="1"/>
          <p:nvPr/>
        </p:nvSpPr>
        <p:spPr>
          <a:xfrm>
            <a:off x="576611" y="813520"/>
            <a:ext cx="3140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rgbClr val="0070C0"/>
                </a:solidFill>
              </a:rPr>
              <a:t>Consumer surplus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C321B0-84F0-423A-BF18-ACC12863903D}"/>
              </a:ext>
            </a:extLst>
          </p:cNvPr>
          <p:cNvSpPr txBox="1"/>
          <p:nvPr/>
        </p:nvSpPr>
        <p:spPr>
          <a:xfrm>
            <a:off x="5447778" y="791073"/>
            <a:ext cx="2153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rgbClr val="CC6600"/>
                </a:solidFill>
              </a:rPr>
              <a:t>Producer Surplus</a:t>
            </a:r>
            <a:endParaRPr lang="en-C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221DC4-A855-4073-81F8-FC085D188B7A}"/>
              </a:ext>
            </a:extLst>
          </p:cNvPr>
          <p:cNvSpPr txBox="1"/>
          <p:nvPr/>
        </p:nvSpPr>
        <p:spPr>
          <a:xfrm>
            <a:off x="4674207" y="1344418"/>
            <a:ext cx="42939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Difference between the amount a </a:t>
            </a:r>
            <a:r>
              <a:rPr lang="en-CA" b="1" dirty="0"/>
              <a:t>producer</a:t>
            </a:r>
            <a:r>
              <a:rPr lang="en-CA" dirty="0"/>
              <a:t> of a good receives and the minimum amount the </a:t>
            </a:r>
            <a:r>
              <a:rPr lang="en-CA" b="1" dirty="0"/>
              <a:t>producer</a:t>
            </a:r>
            <a:r>
              <a:rPr lang="en-CA" dirty="0"/>
              <a:t> is willing to accept for the good.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27B495-2767-4F30-A086-6A53797FF5ED}"/>
              </a:ext>
            </a:extLst>
          </p:cNvPr>
          <p:cNvSpPr txBox="1"/>
          <p:nvPr/>
        </p:nvSpPr>
        <p:spPr>
          <a:xfrm>
            <a:off x="5408061" y="3053699"/>
            <a:ext cx="31504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37 x (11-6) =185</a:t>
            </a:r>
          </a:p>
          <a:p>
            <a:r>
              <a:rPr lang="en-CA" dirty="0"/>
              <a:t>21 x (11-6) = 105</a:t>
            </a:r>
            <a:br>
              <a:rPr lang="en-CA" dirty="0"/>
            </a:br>
            <a:r>
              <a:rPr lang="en-CA" dirty="0"/>
              <a:t>23 x (11-10) =23</a:t>
            </a:r>
            <a:br>
              <a:rPr lang="en-CA" dirty="0"/>
            </a:br>
            <a:br>
              <a:rPr lang="en-CA" dirty="0"/>
            </a:br>
            <a:r>
              <a:rPr lang="en-CA" dirty="0"/>
              <a:t>Total: 313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79A17E-D4B2-4D2F-9AA6-6E1E9AEC08AA}"/>
              </a:ext>
            </a:extLst>
          </p:cNvPr>
          <p:cNvSpPr txBox="1"/>
          <p:nvPr/>
        </p:nvSpPr>
        <p:spPr>
          <a:xfrm>
            <a:off x="2459858" y="5158430"/>
            <a:ext cx="4064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Total gains from trade = </a:t>
            </a:r>
            <a:r>
              <a:rPr lang="en-CA" dirty="0">
                <a:solidFill>
                  <a:srgbClr val="0070C0"/>
                </a:solidFill>
              </a:rPr>
              <a:t>CS</a:t>
            </a:r>
            <a:r>
              <a:rPr lang="en-CA" dirty="0"/>
              <a:t> + </a:t>
            </a:r>
            <a:r>
              <a:rPr lang="en-CA" dirty="0">
                <a:solidFill>
                  <a:srgbClr val="CC6600"/>
                </a:solidFill>
              </a:rPr>
              <a:t>PS</a:t>
            </a:r>
            <a:br>
              <a:rPr lang="en-CA" dirty="0"/>
            </a:br>
            <a:r>
              <a:rPr lang="en-CA" dirty="0"/>
              <a:t>190+313 = </a:t>
            </a:r>
            <a:r>
              <a:rPr lang="en-CA" u="sng" dirty="0"/>
              <a:t>503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7048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Financial math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6814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PV uneven stream of payments</a:t>
            </a:r>
            <a:endParaRPr lang="en-US" dirty="0"/>
          </a:p>
        </p:txBody>
      </p:sp>
      <p:pic>
        <p:nvPicPr>
          <p:cNvPr id="1026" name="Picture 2" descr="Image result for pv formul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75" y="2383540"/>
            <a:ext cx="2792752" cy="177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9990" y="1914093"/>
            <a:ext cx="6357969" cy="16492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480560" y="3876982"/>
                <a:ext cx="6537960" cy="56752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000" smtClean="0">
                        <a:latin typeface="Cambria Math" panose="02040503050406030204" pitchFamily="18" charset="0"/>
                      </a:rPr>
                      <m:t>7</m:t>
                    </m:r>
                    <m:r>
                      <a:rPr lang="en-CA" sz="2000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000" smtClean="0">
                        <a:latin typeface="Cambria Math" panose="02040503050406030204" pitchFamily="18" charset="0"/>
                      </a:rPr>
                      <m:t>300</m:t>
                    </m:r>
                    <m:r>
                      <a:rPr lang="en-US" sz="2000" i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000" b="0" i="0" smtClean="0">
                            <a:latin typeface="Cambria Math" panose="02040503050406030204" pitchFamily="18" charset="0"/>
                          </a:rPr>
                          <m:t>1,500</m:t>
                        </m:r>
                      </m:num>
                      <m:den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000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2000" i="0">
                                <a:latin typeface="Cambria Math" panose="02040503050406030204" pitchFamily="18" charset="0"/>
                              </a:rPr>
                              <m:t>+0.0</m:t>
                            </m:r>
                            <m:r>
                              <a:rPr lang="en-CA" sz="2000" b="0" i="0" smtClean="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2400" dirty="0"/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CA" sz="2400" b="0" i="0" smtClean="0">
                            <a:latin typeface="Cambria Math" panose="02040503050406030204" pitchFamily="18" charset="0"/>
                          </a:rPr>
                          <m:t>x</m:t>
                        </m:r>
                      </m:num>
                      <m:den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400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+0.0</m:t>
                            </m:r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  <m:r>
                          <a:rPr lang="en-CA" sz="2400" i="1" smtClean="0"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en-US" sz="2400" dirty="0"/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0" smtClean="0">
                            <a:latin typeface="Cambria Math" panose="02040503050406030204" pitchFamily="18" charset="0"/>
                          </a:rPr>
                          <m:t>2,700</m:t>
                        </m:r>
                      </m:num>
                      <m:den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400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+0.0</m:t>
                            </m:r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  <m:r>
                          <a:rPr lang="en-CA" sz="2400" i="1" smtClean="0">
                            <a:latin typeface="Cambria Math" panose="02040503050406030204" pitchFamily="18" charset="0"/>
                          </a:rPr>
                          <m:t>ᵌ</m:t>
                        </m:r>
                      </m:den>
                    </m:f>
                  </m:oMath>
                </a14:m>
                <a:r>
                  <a:rPr lang="en-US" sz="2400" dirty="0"/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0" smtClean="0">
                            <a:latin typeface="Cambria Math" panose="02040503050406030204" pitchFamily="18" charset="0"/>
                          </a:rPr>
                          <m:t>2,900</m:t>
                        </m:r>
                      </m:num>
                      <m:den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400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+0.0</m:t>
                            </m:r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  <m:r>
                          <a:rPr lang="en-CA" sz="2400" i="1" smtClean="0">
                            <a:latin typeface="Cambria Math" panose="02040503050406030204" pitchFamily="18" charset="0"/>
                          </a:rPr>
                          <m:t>⁴</m:t>
                        </m:r>
                      </m:den>
                    </m:f>
                  </m:oMath>
                </a14:m>
                <a:r>
                  <a:rPr lang="en-US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0560" y="3876982"/>
                <a:ext cx="6537960" cy="567528"/>
              </a:xfrm>
              <a:prstGeom prst="rect">
                <a:avLst/>
              </a:prstGeom>
              <a:blipFill>
                <a:blip r:embed="rId4"/>
                <a:stretch>
                  <a:fillRect t="-5376" b="-86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785360" y="4677657"/>
                <a:ext cx="7178040" cy="6222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/>
                  <a:t>7,300 = 1,388.89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CA" sz="2400">
                            <a:latin typeface="Cambria Math" panose="02040503050406030204" pitchFamily="18" charset="0"/>
                          </a:rPr>
                          <m:t>x</m:t>
                        </m:r>
                      </m:num>
                      <m:den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+0.0</m:t>
                            </m:r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  <m:r>
                          <a:rPr lang="en-CA" sz="2400" i="1"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en-CA" dirty="0"/>
                  <a:t> + 2,143.35 + 2,131.59  </a:t>
                </a:r>
                <a:endParaRPr lang="en-US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5360" y="4677657"/>
                <a:ext cx="7178040" cy="622222"/>
              </a:xfrm>
              <a:prstGeom prst="rect">
                <a:avLst/>
              </a:prstGeom>
              <a:blipFill>
                <a:blip r:embed="rId5"/>
                <a:stretch>
                  <a:fillRect l="-6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4480560" y="5526399"/>
            <a:ext cx="7178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7,300 – 1388.89 – 2,143.35-2,131.59 = Missing cash flow</a:t>
            </a:r>
            <a:br>
              <a:rPr lang="en-CA" dirty="0"/>
            </a:br>
            <a:r>
              <a:rPr lang="en-CA" dirty="0"/>
              <a:t>                                                                      ($1,636.18)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001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1907" y="652993"/>
            <a:ext cx="9291215" cy="1049235"/>
          </a:xfrm>
        </p:spPr>
        <p:txBody>
          <a:bodyPr/>
          <a:lstStyle/>
          <a:p>
            <a:r>
              <a:rPr lang="en-CA" dirty="0"/>
              <a:t>PV annuity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" y="738654"/>
            <a:ext cx="2419350" cy="8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656985" y="1624636"/>
            <a:ext cx="1939926" cy="94882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CA" sz="1200" dirty="0"/>
              <a:t>r= rate of return</a:t>
            </a:r>
            <a:br>
              <a:rPr lang="en-CA" sz="1200" dirty="0"/>
            </a:br>
            <a:r>
              <a:rPr lang="en-CA" sz="1200" dirty="0"/>
              <a:t>c= cash flow </a:t>
            </a:r>
            <a:br>
              <a:rPr lang="en-CA" sz="1200" dirty="0"/>
            </a:br>
            <a:r>
              <a:rPr lang="en-CA" sz="1200" dirty="0"/>
              <a:t>t=time</a:t>
            </a:r>
            <a:endParaRPr lang="en-US" sz="1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r="589" b="16054"/>
          <a:stretch/>
        </p:blipFill>
        <p:spPr>
          <a:xfrm>
            <a:off x="3724524" y="1672009"/>
            <a:ext cx="7126356" cy="9949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740060" y="3151500"/>
                <a:ext cx="2843471" cy="6546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>
                            <a:latin typeface="Cambria Math" panose="02040503050406030204" pitchFamily="18" charset="0"/>
                          </a:rPr>
                          <m:t>4,900</m:t>
                        </m:r>
                      </m:num>
                      <m:den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0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.0</m:t>
                            </m:r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2400" dirty="0"/>
                  <a:t>  </a:t>
                </a:r>
                <a:r>
                  <a:rPr lang="en-US" dirty="0"/>
                  <a:t>x  </a:t>
                </a:r>
                <a14:m>
                  <m:oMath xmlns:m="http://schemas.openxmlformats.org/officeDocument/2006/math">
                    <m:r>
                      <a:rPr lang="en-CA" sz="2800" i="1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US" dirty="0"/>
                  <a:t>1-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+0.0</m:t>
                            </m:r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  <m:r>
                          <a:rPr lang="en-CA" sz="2400" i="1">
                            <a:latin typeface="Cambria Math" panose="02040503050406030204" pitchFamily="18" charset="0"/>
                          </a:rPr>
                          <m:t>¹</m:t>
                        </m:r>
                        <m:r>
                          <a:rPr lang="en-CA" sz="2400" i="1" smtClean="0">
                            <a:latin typeface="Cambria Math" panose="02040503050406030204" pitchFamily="18" charset="0"/>
                          </a:rPr>
                          <m:t>⁵</m:t>
                        </m:r>
                      </m:den>
                    </m:f>
                    <m:r>
                      <a:rPr lang="en-CA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0060" y="3151500"/>
                <a:ext cx="2843471" cy="65460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740060" y="4183135"/>
                <a:ext cx="2843471" cy="6546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>
                            <a:latin typeface="Cambria Math" panose="02040503050406030204" pitchFamily="18" charset="0"/>
                          </a:rPr>
                          <m:t>4,900</m:t>
                        </m:r>
                      </m:num>
                      <m:den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0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.0</m:t>
                            </m:r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2400" dirty="0"/>
                  <a:t>  </a:t>
                </a:r>
                <a:r>
                  <a:rPr lang="en-US" dirty="0"/>
                  <a:t>x  </a:t>
                </a:r>
                <a14:m>
                  <m:oMath xmlns:m="http://schemas.openxmlformats.org/officeDocument/2006/math">
                    <m:r>
                      <a:rPr lang="en-CA" sz="2800" i="1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US" dirty="0"/>
                  <a:t>1-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+0.0</m:t>
                            </m:r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  <m:r>
                          <a:rPr lang="en-CA" sz="2400" i="1">
                            <a:latin typeface="Cambria Math" panose="02040503050406030204" pitchFamily="18" charset="0"/>
                          </a:rPr>
                          <m:t>⁴</m:t>
                        </m:r>
                        <m:r>
                          <a:rPr lang="en-CA" sz="2400" i="1" smtClean="0">
                            <a:latin typeface="Cambria Math" panose="02040503050406030204" pitchFamily="18" charset="0"/>
                          </a:rPr>
                          <m:t>⁰</m:t>
                        </m:r>
                      </m:den>
                    </m:f>
                    <m:r>
                      <a:rPr lang="en-CA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0060" y="4183135"/>
                <a:ext cx="2843471" cy="6546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740060" y="5341042"/>
                <a:ext cx="2843471" cy="6546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>
                            <a:latin typeface="Cambria Math" panose="02040503050406030204" pitchFamily="18" charset="0"/>
                          </a:rPr>
                          <m:t>4,900</m:t>
                        </m:r>
                      </m:num>
                      <m:den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0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.0</m:t>
                            </m:r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</m:den>
                    </m:f>
                  </m:oMath>
                </a14:m>
                <a:r>
                  <a:rPr lang="en-US" sz="2400" dirty="0"/>
                  <a:t>  </a:t>
                </a:r>
                <a:r>
                  <a:rPr lang="en-US" dirty="0"/>
                  <a:t>x  </a:t>
                </a:r>
                <a14:m>
                  <m:oMath xmlns:m="http://schemas.openxmlformats.org/officeDocument/2006/math">
                    <m:r>
                      <a:rPr lang="en-CA" sz="2800" i="1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US" dirty="0"/>
                  <a:t>1-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+0.0</m:t>
                            </m:r>
                            <m:r>
                              <a:rPr lang="en-CA" sz="2400"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</m:d>
                        <m:r>
                          <a:rPr lang="en-CA" sz="2400" i="1" smtClean="0">
                            <a:latin typeface="Cambria Math" panose="02040503050406030204" pitchFamily="18" charset="0"/>
                          </a:rPr>
                          <m:t>⁷⁵</m:t>
                        </m:r>
                      </m:den>
                    </m:f>
                    <m:r>
                      <a:rPr lang="en-CA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0060" y="5341042"/>
                <a:ext cx="2843471" cy="6546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7726680" y="333756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= $41,941.45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726680" y="5382253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= $61,059.31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7726680" y="4377451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= $58,430.61</a:t>
            </a:r>
            <a:endParaRPr lang="en-US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7BE7DD9-A8D8-4944-B1FF-CA1C55FD7A53}"/>
              </a:ext>
            </a:extLst>
          </p:cNvPr>
          <p:cNvSpPr/>
          <p:nvPr/>
        </p:nvSpPr>
        <p:spPr>
          <a:xfrm>
            <a:off x="534755" y="2703947"/>
            <a:ext cx="1939926" cy="334700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A01C96-EE5B-4836-9B73-275538B27990}"/>
              </a:ext>
            </a:extLst>
          </p:cNvPr>
          <p:cNvSpPr/>
          <p:nvPr/>
        </p:nvSpPr>
        <p:spPr>
          <a:xfrm>
            <a:off x="958012" y="2800138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u="sng" dirty="0"/>
              <a:t>Financial</a:t>
            </a:r>
            <a:br>
              <a:rPr lang="en-CA" u="sng" dirty="0"/>
            </a:br>
            <a:r>
              <a:rPr lang="en-CA" u="sng" dirty="0"/>
              <a:t>Calculator</a:t>
            </a:r>
            <a:br>
              <a:rPr lang="en-CA" dirty="0"/>
            </a:br>
            <a:br>
              <a:rPr lang="en-CA" dirty="0"/>
            </a:br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br>
              <a:rPr lang="en-CA" dirty="0"/>
            </a:br>
            <a:endParaRPr lang="en-CA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0C2AB29-D096-4207-B6C5-42EA3C6F1D1C}"/>
              </a:ext>
            </a:extLst>
          </p:cNvPr>
          <p:cNvSpPr/>
          <p:nvPr/>
        </p:nvSpPr>
        <p:spPr>
          <a:xfrm>
            <a:off x="534756" y="4523701"/>
            <a:ext cx="872013" cy="37849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4D39E94-EC9F-4D13-8EC6-1C7C56D8D50A}"/>
              </a:ext>
            </a:extLst>
          </p:cNvPr>
          <p:cNvSpPr/>
          <p:nvPr/>
        </p:nvSpPr>
        <p:spPr>
          <a:xfrm>
            <a:off x="534756" y="4001061"/>
            <a:ext cx="872013" cy="37849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solidFill>
                  <a:schemeClr val="tx1"/>
                </a:solidFill>
              </a:rPr>
              <a:t>I/Y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429FD32-C928-45D1-BAA6-C03C0AFADE8C}"/>
              </a:ext>
            </a:extLst>
          </p:cNvPr>
          <p:cNvSpPr/>
          <p:nvPr/>
        </p:nvSpPr>
        <p:spPr>
          <a:xfrm>
            <a:off x="534756" y="3531306"/>
            <a:ext cx="872013" cy="37849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solidFill>
                  <a:schemeClr val="tx1"/>
                </a:solidFill>
              </a:rPr>
              <a:t>PMT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B967D2B4-A593-41B0-BCDF-B39C6E15CC9C}"/>
              </a:ext>
            </a:extLst>
          </p:cNvPr>
          <p:cNvSpPr/>
          <p:nvPr/>
        </p:nvSpPr>
        <p:spPr>
          <a:xfrm>
            <a:off x="534755" y="5106623"/>
            <a:ext cx="872013" cy="37849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solidFill>
                  <a:schemeClr val="tx1"/>
                </a:solidFill>
              </a:rPr>
              <a:t>CPT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AE59D55-FCE7-4CF1-AC48-ADB7A9E7589D}"/>
              </a:ext>
            </a:extLst>
          </p:cNvPr>
          <p:cNvSpPr/>
          <p:nvPr/>
        </p:nvSpPr>
        <p:spPr>
          <a:xfrm>
            <a:off x="1514713" y="5106623"/>
            <a:ext cx="872013" cy="37849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solidFill>
                  <a:schemeClr val="tx1"/>
                </a:solidFill>
              </a:rPr>
              <a:t>PV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4534440-DD40-4586-9A9E-2CD4092ACB38}"/>
              </a:ext>
            </a:extLst>
          </p:cNvPr>
          <p:cNvSpPr txBox="1"/>
          <p:nvPr/>
        </p:nvSpPr>
        <p:spPr>
          <a:xfrm>
            <a:off x="1476699" y="3253491"/>
            <a:ext cx="11202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CA" dirty="0"/>
            </a:br>
            <a:r>
              <a:rPr lang="en-CA" dirty="0"/>
              <a:t>4,900</a:t>
            </a:r>
          </a:p>
          <a:p>
            <a:endParaRPr lang="en-CA" dirty="0"/>
          </a:p>
          <a:p>
            <a:r>
              <a:rPr lang="en-CA" dirty="0"/>
              <a:t>    </a:t>
            </a:r>
          </a:p>
          <a:p>
            <a:endParaRPr lang="en-CA" dirty="0"/>
          </a:p>
          <a:p>
            <a:r>
              <a:rPr lang="en-CA" dirty="0"/>
              <a:t>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15C85-6A6E-4C5C-9960-68008370EB36}"/>
              </a:ext>
            </a:extLst>
          </p:cNvPr>
          <p:cNvSpPr txBox="1"/>
          <p:nvPr/>
        </p:nvSpPr>
        <p:spPr>
          <a:xfrm>
            <a:off x="1653553" y="4008118"/>
            <a:ext cx="928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955AA99-7602-4FFE-B9AA-1A0C49FE7BD3}"/>
              </a:ext>
            </a:extLst>
          </p:cNvPr>
          <p:cNvSpPr txBox="1"/>
          <p:nvPr/>
        </p:nvSpPr>
        <p:spPr>
          <a:xfrm>
            <a:off x="1653553" y="4528284"/>
            <a:ext cx="928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129420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9" grpId="0"/>
      <p:bldP spid="13" grpId="0"/>
      <p:bldP spid="14" grpId="0"/>
      <p:bldP spid="18" grpId="0" animBg="1"/>
      <p:bldP spid="19" grpId="0" animBg="1"/>
      <p:bldP spid="20" grpId="0" animBg="1"/>
      <p:bldP spid="21" grpId="0" animBg="1"/>
      <p:bldP spid="22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PV growing annuity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875" y="1739927"/>
            <a:ext cx="1939926" cy="9488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CA" sz="1200" dirty="0"/>
              <a:t>g= growth rate</a:t>
            </a:r>
            <a:br>
              <a:rPr lang="en-CA" sz="1200" dirty="0"/>
            </a:br>
            <a:r>
              <a:rPr lang="en-CA" sz="1200" dirty="0"/>
              <a:t>n= rate of return</a:t>
            </a:r>
            <a:br>
              <a:rPr lang="en-CA" sz="1200" dirty="0"/>
            </a:br>
            <a:r>
              <a:rPr lang="en-CA" sz="1200" dirty="0"/>
              <a:t>c= cash flow </a:t>
            </a:r>
            <a:br>
              <a:rPr lang="en-CA" sz="1200" dirty="0"/>
            </a:br>
            <a:r>
              <a:rPr lang="en-CA" sz="1200" dirty="0"/>
              <a:t>t= time</a:t>
            </a:r>
            <a:endParaRPr lang="en-US" sz="12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2375386"/>
              </p:ext>
            </p:extLst>
          </p:nvPr>
        </p:nvGraphicFramePr>
        <p:xfrm>
          <a:off x="642705" y="779572"/>
          <a:ext cx="2689226" cy="8241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3" imgW="1574640" imgH="482400" progId="Equation.DSMT4">
                  <p:embed/>
                </p:oleObj>
              </mc:Choice>
              <mc:Fallback>
                <p:oleObj name="Equation" r:id="rId3" imgW="1574640" imgH="4824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705" y="779572"/>
                        <a:ext cx="2689226" cy="8241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54754" y="1827546"/>
            <a:ext cx="6257925" cy="122819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351020" y="3314700"/>
                <a:ext cx="2796540" cy="57195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dirty="0"/>
                  <a:t>PV</a:t>
                </a:r>
                <a14:m>
                  <m:oMath xmlns:m="http://schemas.openxmlformats.org/officeDocument/2006/math">
                    <m:r>
                      <a:rPr lang="en-US" sz="2400" i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2,000,000</m:t>
                        </m:r>
                      </m:num>
                      <m:den>
                        <m:r>
                          <a:rPr lang="en-CA" sz="2400" b="0" i="1" smtClean="0">
                            <a:latin typeface="Cambria Math" panose="02040503050406030204" pitchFamily="18" charset="0"/>
                          </a:rPr>
                          <m:t>(1+0.09)ᵌ⁰</m:t>
                        </m:r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1020" y="3314700"/>
                <a:ext cx="2796540" cy="571951"/>
              </a:xfrm>
              <a:prstGeom prst="rect">
                <a:avLst/>
              </a:prstGeom>
              <a:blipFill>
                <a:blip r:embed="rId6"/>
                <a:stretch>
                  <a:fillRect l="-52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6374130" y="3416009"/>
            <a:ext cx="2529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= $150,742.27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574856" y="4246923"/>
            <a:ext cx="4617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210060" y="4103688"/>
                <a:ext cx="4667240" cy="62497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0" smtClean="0">
                          <a:latin typeface="Cambria Math" panose="02040503050406030204" pitchFamily="18" charset="0"/>
                        </a:rPr>
                        <m:t>150,742.27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𝐶</m:t>
                          </m:r>
                        </m:num>
                        <m:den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0.09−0.0</m:t>
                              </m:r>
                              <m:r>
                                <a:rPr lang="en-CA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i="0">
                                          <a:latin typeface="Cambria Math" panose="02040503050406030204" pitchFamily="18" charset="0"/>
                                        </a:rPr>
                                        <m:t>1+0.0</m:t>
                                      </m:r>
                                      <m:r>
                                        <a:rPr lang="en-CA" b="0" i="1" smtClean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30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i="0">
                                          <a:latin typeface="Cambria Math" panose="02040503050406030204" pitchFamily="18" charset="0"/>
                                        </a:rPr>
                                        <m:t>1+0.0</m:t>
                                      </m:r>
                                      <m:r>
                                        <a:rPr lang="en-CA" b="0" i="1" smtClean="0">
                                          <a:latin typeface="Cambria Math" panose="02040503050406030204" pitchFamily="18" charset="0"/>
                                        </a:rPr>
                                        <m:t>9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i="0">
                                      <a:latin typeface="Cambria Math" panose="02040503050406030204" pitchFamily="18" charset="0"/>
                                    </a:rPr>
                                    <m:t>30</m:t>
                                  </m:r>
                                </m:sup>
                              </m:sSup>
                            </m:den>
                          </m:f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0060" y="4103688"/>
                <a:ext cx="4667240" cy="62497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305781" y="5064015"/>
            <a:ext cx="4136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C = 11,069.6857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517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348</TotalTime>
  <Words>450</Words>
  <Application>Microsoft Office PowerPoint</Application>
  <PresentationFormat>Widescreen</PresentationFormat>
  <Paragraphs>127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Book Antiqua</vt:lpstr>
      <vt:lpstr>Calibri</vt:lpstr>
      <vt:lpstr>Cambria Math</vt:lpstr>
      <vt:lpstr>Rockwell</vt:lpstr>
      <vt:lpstr>Wingdings</vt:lpstr>
      <vt:lpstr>Gallery</vt:lpstr>
      <vt:lpstr>Equation</vt:lpstr>
      <vt:lpstr>Midterm revision Quiz 1-2</vt:lpstr>
      <vt:lpstr>Terms</vt:lpstr>
      <vt:lpstr>Budget line</vt:lpstr>
      <vt:lpstr>Examples</vt:lpstr>
      <vt:lpstr>Marginal rate of Substitution  and  Price ratio</vt:lpstr>
      <vt:lpstr>Indifference curve</vt:lpstr>
      <vt:lpstr>PowerPoint Presentation</vt:lpstr>
      <vt:lpstr>Consumption optimum</vt:lpstr>
      <vt:lpstr>PowerPoint Presentation</vt:lpstr>
      <vt:lpstr>Which stock?</vt:lpstr>
      <vt:lpstr>Arbitrage</vt:lpstr>
      <vt:lpstr>Equilibrium call market</vt:lpstr>
      <vt:lpstr>PowerPoint Presentation</vt:lpstr>
      <vt:lpstr>Financial math </vt:lpstr>
      <vt:lpstr>PV uneven stream of payments</vt:lpstr>
      <vt:lpstr>PV annuity</vt:lpstr>
      <vt:lpstr>PV growing annuity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 Quiz 1-3</dc:title>
  <dc:creator>Kalima Amber Vico</dc:creator>
  <cp:lastModifiedBy>Kalima Vico</cp:lastModifiedBy>
  <cp:revision>38</cp:revision>
  <dcterms:created xsi:type="dcterms:W3CDTF">2018-02-05T19:24:01Z</dcterms:created>
  <dcterms:modified xsi:type="dcterms:W3CDTF">2018-02-06T15:53:33Z</dcterms:modified>
</cp:coreProperties>
</file>